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8" r:id="rId3"/>
    <p:sldId id="259" r:id="rId4"/>
    <p:sldId id="326" r:id="rId5"/>
    <p:sldId id="367" r:id="rId6"/>
    <p:sldId id="357" r:id="rId7"/>
    <p:sldId id="361" r:id="rId8"/>
    <p:sldId id="345" r:id="rId9"/>
    <p:sldId id="369" r:id="rId10"/>
    <p:sldId id="363" r:id="rId11"/>
    <p:sldId id="344" r:id="rId12"/>
    <p:sldId id="362" r:id="rId13"/>
    <p:sldId id="340" r:id="rId14"/>
    <p:sldId id="346" r:id="rId15"/>
    <p:sldId id="359" r:id="rId16"/>
    <p:sldId id="343" r:id="rId17"/>
    <p:sldId id="347" r:id="rId18"/>
    <p:sldId id="348" r:id="rId19"/>
    <p:sldId id="371" r:id="rId20"/>
    <p:sldId id="372" r:id="rId21"/>
    <p:sldId id="370" r:id="rId22"/>
    <p:sldId id="365" r:id="rId23"/>
    <p:sldId id="356" r:id="rId24"/>
    <p:sldId id="366" r:id="rId25"/>
    <p:sldId id="349" r:id="rId26"/>
    <p:sldId id="353" r:id="rId27"/>
    <p:sldId id="368" r:id="rId28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95" autoAdjust="0"/>
  </p:normalViewPr>
  <p:slideViewPr>
    <p:cSldViewPr>
      <p:cViewPr>
        <p:scale>
          <a:sx n="100" d="100"/>
          <a:sy n="100" d="100"/>
        </p:scale>
        <p:origin x="-1524" y="-528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6444-2198-4E47-9DAD-C24E9C8F282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9E77-6404-4107-A798-C373A60CE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652239" y="1193797"/>
            <a:ext cx="4281264" cy="93615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М.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Ю.Лермонтов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Лирика </a:t>
            </a:r>
            <a:endParaRPr sz="2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9887" y="1265235"/>
            <a:ext cx="344170" cy="164718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14" name="Picture 11" descr="lermontov_03_h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026232" y="1265235"/>
            <a:ext cx="1594559" cy="16440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12279" y="2342505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Фазылова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Саттаровна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44" y="550855"/>
            <a:ext cx="435771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Люблю отчизну я, но странною любовью!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Не победит ее рассудок мой.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Ни слава, купленная кровью,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Ни полный гордого доверия покой,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Ни темной старины заветные преданья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Не шевелят во мне отрадного мечтанья. 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Но я люблю - за что, не знаю сам -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Ее степей холодное молчанье,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Ее лесов безбрежных колыханье,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Разливы рек ее, подобные морям…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8669" y="50789"/>
            <a:ext cx="1507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РОДИНА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247" y="908045"/>
            <a:ext cx="1317539" cy="95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041" y="622293"/>
            <a:ext cx="2419446" cy="3597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51499" tIns="25750" rIns="51499" bIns="2575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 одиночества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813049" y="979484"/>
            <a:ext cx="142876" cy="21431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7033" y="1265235"/>
            <a:ext cx="4786346" cy="790667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Равнодушие толпы вынуждает лирического героя скрывать свои чувства, стремления, помыслы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35" y="2122491"/>
            <a:ext cx="4997305" cy="88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«Одиночество», «Парус», «Узник»,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«Выхожу один я на дорогу…»,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«И скучно грустно»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05" y="580219"/>
            <a:ext cx="54292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Arial" pitchFamily="34" charset="0"/>
                <a:cs typeface="Arial" pitchFamily="34" charset="0"/>
              </a:rPr>
              <a:t>И скучно и грустно, и некому руку подать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В минуту душевной невзгоды…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Желанья!.. что пользы напрасно и вечно желать?..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А годы проходят — все лучшие годы!</a:t>
            </a:r>
          </a:p>
          <a:p>
            <a:pPr algn="ctr"/>
            <a:r>
              <a:rPr lang="ru-RU" sz="1700" dirty="0" smtClean="0">
                <a:latin typeface="Arial" pitchFamily="34" charset="0"/>
                <a:cs typeface="Arial" pitchFamily="34" charset="0"/>
              </a:rPr>
              <a:t>Любить… но кого же?.. на время — не стоит труда,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А вечно любить невозможно.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В себя ли заглянешь? — там прошлого нет и следа: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И радость, и муки, и всё там ничтожно…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8537" y="122227"/>
            <a:ext cx="3880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СКУЧНО И ГРУСТНО…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41479" y="550855"/>
            <a:ext cx="2141036" cy="3597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51499" tIns="25750" rIns="51499" bIns="25750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 отрицания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813049" y="924530"/>
            <a:ext cx="142876" cy="126391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67555" y="1077980"/>
            <a:ext cx="4745824" cy="544445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Лирический герой высказывает резкое отрицание существующей действительности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258363">
            <a:off x="1838522" y="1637692"/>
            <a:ext cx="115759" cy="16450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accent3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0311370">
            <a:off x="3619600" y="1645589"/>
            <a:ext cx="159110" cy="17175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41281" y="1765301"/>
            <a:ext cx="2500330" cy="79066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ранней лирике отрицание направлено ко всему человечеству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5924" y="1765302"/>
            <a:ext cx="2571769" cy="79066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зрелом творчестве оно приобретает конкретное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звучание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281" y="2551119"/>
            <a:ext cx="5357850" cy="544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51499" tIns="25750" rIns="51499" bIns="25750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«Умирающий гладиатор», «Прощай, немытая Россия…», «Как часто, пестрою толпою окружен …»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866" y="622293"/>
            <a:ext cx="2959786" cy="3597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51499" tIns="25750" rIns="51499" bIns="25750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 любви и дружбы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683345" y="979483"/>
            <a:ext cx="201142" cy="195631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281" y="1265235"/>
            <a:ext cx="5286412" cy="103688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Поиски гармонии, духовной близости и понимания нашли свое отражение в данной теме.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Лирический герой испытывает страсть и страдания, которые сопровождают чувство любви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687" y="2408243"/>
            <a:ext cx="4934130" cy="544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«К друзьям», «Памяти А.И.Одоевского»,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Когда мне ангел изменил…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43" y="619704"/>
            <a:ext cx="5466947" cy="3597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51499" tIns="25750" rIns="51499" bIns="25750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 осуждения своего времени, поколения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813049" y="979483"/>
            <a:ext cx="142876" cy="21431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5595" y="1193797"/>
            <a:ext cx="4929222" cy="1436997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Лермонтов жаловался на жизнь и на свое поколение  не потому, что был угрюм и нелюдим, а потому, что был человеком больших требований, больших идеалов и стремлений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0041" y="2691406"/>
            <a:ext cx="2428892" cy="3597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51499" tIns="25750" rIns="51499" bIns="25750" rtlCol="0" anchor="t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«Дума»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43" y="716601"/>
            <a:ext cx="38576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Печально я гляжу на наше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                             поколенье!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Его грядущее - иль пусто, 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                                 иль темно,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Меж тем, под бременем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             познанья и сомненья,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В бездействии состарится оно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8669" y="50789"/>
            <a:ext cx="1078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ДУМА</a:t>
            </a: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3181" y="908045"/>
            <a:ext cx="15872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2851" y="558148"/>
            <a:ext cx="3115598" cy="4213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51499" tIns="25750" rIns="51499" bIns="25750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 самопознания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774205" y="1050921"/>
            <a:ext cx="181720" cy="26926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2719" y="1408111"/>
            <a:ext cx="5143535" cy="103688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Личность воспринимается как центр всего сущего, поэтому в лирике возникает противоборство земных и небесных сил, олицетворяющих борьбу добра и зла как внутри человека, так и во вне его.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265" y="2551119"/>
            <a:ext cx="4882114" cy="544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«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Мой демон», «Земля и небо», «Небо и звезды»,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«Ангел»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157" y="619704"/>
            <a:ext cx="5072098" cy="3597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1499" tIns="25750" rIns="51499" bIns="25750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Тема назначения поэта и судьбы его творений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774205" y="1050921"/>
            <a:ext cx="181720" cy="21431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2719" y="1265235"/>
            <a:ext cx="5214974" cy="1098443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sz="1700" dirty="0" smtClean="0">
                <a:latin typeface="Arial" pitchFamily="34" charset="0"/>
                <a:cs typeface="Arial" pitchFamily="34" charset="0"/>
              </a:rPr>
              <a:t>Судьба одаренной личности в несовершенном обществе, ее взаимоотношения с окружающими,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оль поэзии как особого рода оружия в борьбе за высокие идеалы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157" y="2506740"/>
            <a:ext cx="5000660" cy="544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«Кинжал», «Поэт», «Смерть поэта», «Пророк»,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«Журналист, Читатель и Писатель»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41281" y="550855"/>
            <a:ext cx="528641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itchFamily="34" charset="0"/>
                <a:ea typeface="Times New Roman" pitchFamily="18" charset="0"/>
                <a:cs typeface="Open Sans" pitchFamily="34" charset="0"/>
              </a:rPr>
              <a:t>    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Стихотворение «Смерть поэта» стоит в центре политической, философской и любовной лирики Лермонтова. В нем слышен и стон человека от «рабства и цепей», и властный призыв к борьбе с палачами свободы, гения, славы, и пророческое предсказание черных дней для жадной толпы, стоящей у трона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281" y="622293"/>
            <a:ext cx="3429024" cy="2462213"/>
          </a:xfrm>
        </p:spPr>
        <p:txBody>
          <a:bodyPr/>
          <a:lstStyle/>
          <a:p>
            <a:pPr algn="just"/>
            <a:r>
              <a:rPr lang="ru-RU" sz="2000" b="1" i="0" dirty="0" smtClean="0">
                <a:solidFill>
                  <a:schemeClr val="tx2">
                    <a:lumMod val="50000"/>
                  </a:schemeClr>
                </a:solidFill>
              </a:rPr>
              <a:t>     «Он подражал в стихах Пушкину и Байрону и вдруг написал нечто такое, где он никому не подражал, зато всем уже целый век хочется подражать ему…» </a:t>
            </a:r>
          </a:p>
          <a:p>
            <a:pPr algn="just"/>
            <a:r>
              <a:rPr lang="ru-RU" sz="2000" b="1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А.Ахматова</a:t>
            </a:r>
            <a:endParaRPr lang="ru-RU" sz="20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5991" y="2693995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</p:txBody>
      </p:sp>
      <p:pic>
        <p:nvPicPr>
          <p:cNvPr id="7" name="Picture 2" descr="https://yt3.ggpht.com/a/AATXAJyULQA8tetMweoKonVbfmRrF3GoDZKhkZO_RnSn=s900-c-k-c0x00ffffff-no-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1743" y="693731"/>
            <a:ext cx="1801816" cy="1801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41281" y="537300"/>
            <a:ext cx="4500594" cy="25853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Вы, жадною толпой стоящие у трона,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Свободы, Гения и Славы палачи!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Таитесь вы под 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сению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закона,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 вами суд и правда —- все молчи!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есть, есть божий суд, наперсники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разврата!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грозный суд: он ждет;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недоступен звону злата,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мысли и дела он знает наперед.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61" y="819873"/>
            <a:ext cx="1110522" cy="1288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1281" y="622293"/>
            <a:ext cx="521497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Лермонтов неизменен в своем отношении к существующему строю. Он имел гордое право сказать о себе, обращаясь к кинжалу: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Да, я не изменюсь и буду тверд душой, Как ты, как ты, мой друг железный.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(«Кинжал», 1838 г.).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157" y="619704"/>
            <a:ext cx="5072098" cy="3597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Тема одиночества,</a:t>
            </a:r>
            <a:r>
              <a:rPr lang="ru-RU" sz="2000" b="1" dirty="0" smtClean="0"/>
              <a:t> разочарования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774205" y="1050921"/>
            <a:ext cx="181720" cy="21431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2719" y="1265235"/>
            <a:ext cx="5214974" cy="790667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Одиночество у Лермонтова – знак избранничества. Герой Лермонтова одинок потому, что он выше людей, которые не только не хотят, но и не могут понять его. 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157" y="2336805"/>
            <a:ext cx="5000660" cy="3290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Листик», «Парус», «На севере диком…»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3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>
          <a:xfrm>
            <a:off x="4027495" y="836607"/>
            <a:ext cx="1357322" cy="1930235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2719" y="698812"/>
            <a:ext cx="3643338" cy="2923877"/>
          </a:xfrm>
        </p:spPr>
        <p:txBody>
          <a:bodyPr/>
          <a:lstStyle/>
          <a:p>
            <a:pPr algn="l"/>
            <a: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  <a:t>Белеет парус одинокой</a:t>
            </a:r>
            <a:b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  <a:t>В тумане моря </a:t>
            </a:r>
            <a:r>
              <a:rPr lang="ru-RU" sz="1900" b="0" dirty="0" err="1" smtClean="0">
                <a:solidFill>
                  <a:schemeClr val="tx2">
                    <a:lumMod val="50000"/>
                  </a:schemeClr>
                </a:solidFill>
              </a:rPr>
              <a:t>голубом</a:t>
            </a:r>
            <a: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  <a:t>!..</a:t>
            </a:r>
            <a:b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  <a:t>Что ищет он в стране далекой?</a:t>
            </a:r>
            <a:b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  <a:t>Что кинул он в краю родном?..</a:t>
            </a:r>
            <a:b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  <a:t>Играют волны - ветер свищет,</a:t>
            </a:r>
            <a:b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  <a:t>И мачта гнется и </a:t>
            </a:r>
            <a:r>
              <a:rPr lang="ru-RU" sz="1900" b="0" dirty="0" err="1" smtClean="0">
                <a:solidFill>
                  <a:schemeClr val="tx2">
                    <a:lumMod val="50000"/>
                  </a:schemeClr>
                </a:solidFill>
              </a:rPr>
              <a:t>скрыпит</a:t>
            </a:r>
            <a: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  <a:t>...</a:t>
            </a:r>
            <a:b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  <a:t>Увы! он </a:t>
            </a:r>
            <a:r>
              <a:rPr lang="ru-RU" sz="1900" b="0" dirty="0" err="1" smtClean="0">
                <a:solidFill>
                  <a:schemeClr val="tx2">
                    <a:lumMod val="50000"/>
                  </a:schemeClr>
                </a:solidFill>
              </a:rPr>
              <a:t>счастия</a:t>
            </a:r>
            <a: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  <a:t> не ищет</a:t>
            </a:r>
            <a:b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  <a:t>И не от </a:t>
            </a:r>
            <a:r>
              <a:rPr lang="ru-RU" sz="1900" b="0" dirty="0" err="1" smtClean="0">
                <a:solidFill>
                  <a:schemeClr val="tx2">
                    <a:lumMod val="50000"/>
                  </a:schemeClr>
                </a:solidFill>
              </a:rPr>
              <a:t>счастия</a:t>
            </a:r>
            <a: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  <a:t> бежит!</a:t>
            </a:r>
            <a:b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900" b="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41545" y="137111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ПАРУС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041" y="622293"/>
            <a:ext cx="2643206" cy="3597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любви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845643" y="979483"/>
            <a:ext cx="181720" cy="21431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2719" y="1193797"/>
            <a:ext cx="5214974" cy="1159999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1499" tIns="25750" rIns="51499" bIns="25750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Любовь предстаёт как тяжёлое испытание, непонимание, разочарование, особые нравственные и интеллектуальные требования к любимой.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719" y="2551119"/>
            <a:ext cx="5214974" cy="544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51499" tIns="25750" rIns="51499" bIns="25750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«К Сушковой», «Зови надежду сновиденьем», «Нищий», «Ночь», «У ног других не забывал».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281" y="479417"/>
            <a:ext cx="357190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Я не унижусь пред тобою;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Ни твой привет, ни твой укор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Не властны над моей   </a:t>
            </a:r>
          </a:p>
          <a:p>
            <a:pPr marL="137160" indent="0"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                                 душою.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Знай: мы чужие с этих пор.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Ты позабыла: я свободы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Для заблужденья не отдам;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И так пожертвовал я годы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Твоей улыбке и глазам…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033" y="50789"/>
            <a:ext cx="4777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 НЕ УНИЖУСЬ ПРЕД ТОБОЮ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Кристина\Pictures\106095769_large_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9" y="693731"/>
            <a:ext cx="1571636" cy="23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69843" y="550855"/>
            <a:ext cx="5456255" cy="25853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Белинский писал о своих впечатлениях от стихов Лермонтова: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«Нигде нет пушкинского разгула на пиру жизни; но везде вопросы, которые мрачат душу, леденят сердце. Да, очевидно, что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Лермонтов — поэт совсем другой эпохи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что его поэзия — совсем новое звено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цепи исторического развития нашего общества».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s://pbs.twimg.com/media/DfEXO4aWsAEh65u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437" y="1550987"/>
            <a:ext cx="1003341" cy="14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САМОСТОЯТЕЛЬНАЯ РАБОТА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4157" y="836607"/>
            <a:ext cx="3224218" cy="1846659"/>
          </a:xfrm>
        </p:spPr>
        <p:txBody>
          <a:bodyPr/>
          <a:lstStyle/>
          <a:p>
            <a:pPr algn="ctr"/>
            <a:r>
              <a:rPr lang="ru-RU" sz="2400" i="0" dirty="0" smtClean="0">
                <a:solidFill>
                  <a:srgbClr val="002060"/>
                </a:solidFill>
                <a:cs typeface="Arial" pitchFamily="34" charset="0"/>
              </a:rPr>
              <a:t>Выучить стихотворение М.Ю.Лермонтова «Узник».</a:t>
            </a:r>
            <a:endParaRPr lang="ru-RU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sz="2400" dirty="0"/>
          </a:p>
        </p:txBody>
      </p:sp>
      <p:pic>
        <p:nvPicPr>
          <p:cNvPr id="1026" name="Picture 2" descr="https://regnum.ru/uploads/pictures/news/2017/10/14/regnum_picture_15080012542107617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6037" y="979483"/>
            <a:ext cx="1728780" cy="1500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281" y="550855"/>
            <a:ext cx="28829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М.Ю.Лермонтов начал писать стихи рано: ему было всего 13—14 лет. Он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учился у своих предшественников — Жуковского, Батюшкова, Пушкина.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s://regnum.ru/uploads/pictures/news/2016/09/19/regnum_picture_1474316098529751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0239" y="622294"/>
            <a:ext cx="735282" cy="1000132"/>
          </a:xfrm>
          <a:prstGeom prst="rect">
            <a:avLst/>
          </a:prstGeom>
          <a:noFill/>
        </p:spPr>
      </p:pic>
      <p:pic>
        <p:nvPicPr>
          <p:cNvPr id="25604" name="Picture 4" descr="https://im0-tub-ru.yandex.net/i?id=8875cb42819e15eb4a10f501963cb5bd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247" y="1050921"/>
            <a:ext cx="1029574" cy="1357322"/>
          </a:xfrm>
          <a:prstGeom prst="rect">
            <a:avLst/>
          </a:prstGeom>
          <a:noFill/>
        </p:spPr>
      </p:pic>
      <p:pic>
        <p:nvPicPr>
          <p:cNvPr id="11" name="Picture 5" descr="https://ic.pics.livejournal.com/live_taganrog/71733236/6765/6765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0239" y="2051053"/>
            <a:ext cx="846131" cy="846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1281" y="550855"/>
            <a:ext cx="5357850" cy="2769989"/>
          </a:xfrm>
        </p:spPr>
        <p:txBody>
          <a:bodyPr/>
          <a:lstStyle/>
          <a:p>
            <a:r>
              <a:rPr lang="ru-RU" sz="1800" i="0" dirty="0" smtClean="0"/>
              <a:t>       В целом лирика Лермонтова проникнута скорбью и как будто звучит жалобой на жизнь. Но настоящий поэт в стихах не о своем личном «я», а о человеке своего времени, об окружающей его действительности. Лермонтов говорит о своем времени — о мрачной и трудной эпохе 30-х годов XIX века. И дело не в самих жалобах, а в том, что стоит за ними, чем они продиктованы. В юношеском стихотворении «Слава» он говорит: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«СЛАВА»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12719" y="550855"/>
            <a:ext cx="5214974" cy="2708434"/>
          </a:xfrm>
        </p:spPr>
        <p:txBody>
          <a:bodyPr/>
          <a:lstStyle/>
          <a:p>
            <a:r>
              <a:rPr lang="ru-RU" sz="1800" i="0" dirty="0" smtClean="0"/>
              <a:t>К чему ищу так славы я?</a:t>
            </a:r>
          </a:p>
          <a:p>
            <a:r>
              <a:rPr lang="ru-RU" sz="1800" i="0" dirty="0" smtClean="0"/>
              <a:t>Известно, в славе нет </a:t>
            </a:r>
          </a:p>
          <a:p>
            <a:r>
              <a:rPr lang="ru-RU" sz="1800" i="0" dirty="0" smtClean="0"/>
              <a:t>                         блаженства,       </a:t>
            </a:r>
          </a:p>
          <a:p>
            <a:r>
              <a:rPr lang="ru-RU" sz="1800" i="0" dirty="0" smtClean="0"/>
              <a:t>Но хочет все душа моя</a:t>
            </a:r>
          </a:p>
          <a:p>
            <a:r>
              <a:rPr lang="ru-RU" sz="1800" i="0" dirty="0" smtClean="0"/>
              <a:t>Во всем дойти до совершенства.</a:t>
            </a:r>
          </a:p>
          <a:p>
            <a:r>
              <a:rPr lang="ru-RU" sz="1800" i="0" dirty="0" smtClean="0"/>
              <a:t>Пронзая будущего мрак,</a:t>
            </a:r>
          </a:p>
          <a:p>
            <a:r>
              <a:rPr lang="ru-RU" sz="1800" i="0" dirty="0" smtClean="0"/>
              <a:t>Она бессильная страдает,</a:t>
            </a:r>
          </a:p>
          <a:p>
            <a:r>
              <a:rPr lang="ru-RU" sz="1800" i="0" dirty="0" smtClean="0"/>
              <a:t>И в настоящем все не так,</a:t>
            </a:r>
          </a:p>
          <a:p>
            <a:r>
              <a:rPr lang="ru-RU" sz="1800" i="0" dirty="0" smtClean="0"/>
              <a:t>Как бы хотелось ей, встречает.</a:t>
            </a:r>
          </a:p>
          <a:p>
            <a:endParaRPr lang="ru-RU" dirty="0"/>
          </a:p>
        </p:txBody>
      </p:sp>
      <p:pic>
        <p:nvPicPr>
          <p:cNvPr id="5" name="Содержимое 3" descr="lermontov_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4619" y="1050921"/>
            <a:ext cx="1707493" cy="140431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ТЕМЫ  В ЛИРИКЕ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5239244" cy="1846659"/>
          </a:xfrm>
        </p:spPr>
        <p:txBody>
          <a:bodyPr/>
          <a:lstStyle/>
          <a:p>
            <a:pPr algn="ctr"/>
            <a:r>
              <a:rPr lang="ru-RU" sz="2000" b="1" i="0" dirty="0" smtClean="0"/>
              <a:t>Основная тематика в лирике Лермонтова:</a:t>
            </a:r>
            <a:endParaRPr lang="ru-RU" sz="2000" i="0" dirty="0" smtClean="0"/>
          </a:p>
          <a:p>
            <a:r>
              <a:rPr lang="ru-RU" sz="2000" i="0" dirty="0" smtClean="0"/>
              <a:t>1. Любовная лирика</a:t>
            </a:r>
          </a:p>
          <a:p>
            <a:r>
              <a:rPr lang="ru-RU" sz="2000" i="0" dirty="0" smtClean="0"/>
              <a:t>2. Гражданская лирика</a:t>
            </a:r>
          </a:p>
          <a:p>
            <a:r>
              <a:rPr lang="ru-RU" sz="2000" i="0" dirty="0" smtClean="0"/>
              <a:t>3. Пейзажная лирика</a:t>
            </a:r>
          </a:p>
          <a:p>
            <a:r>
              <a:rPr lang="ru-RU" sz="2000" i="0" dirty="0" smtClean="0"/>
              <a:t>4. Философская лирика</a:t>
            </a:r>
            <a:endParaRPr lang="ru-RU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 МОТИВЫ В ЛИРИКЕ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449" y="622293"/>
            <a:ext cx="5239244" cy="2539157"/>
          </a:xfrm>
        </p:spPr>
        <p:txBody>
          <a:bodyPr/>
          <a:lstStyle/>
          <a:p>
            <a:r>
              <a:rPr lang="ru-RU" sz="1500" i="0" dirty="0" smtClean="0"/>
              <a:t>1. Мотив свободы, борьбы, вольности в самых разных проявлениях.</a:t>
            </a:r>
          </a:p>
          <a:p>
            <a:r>
              <a:rPr lang="ru-RU" sz="1500" i="0" dirty="0" smtClean="0"/>
              <a:t>2. Мотив судьбы поколения.</a:t>
            </a:r>
          </a:p>
          <a:p>
            <a:r>
              <a:rPr lang="ru-RU" sz="1500" i="0" dirty="0" smtClean="0"/>
              <a:t>3. Мотив одиночества, разочарования, поиск гармонии.</a:t>
            </a:r>
          </a:p>
          <a:p>
            <a:r>
              <a:rPr lang="ru-RU" sz="1500" i="0" dirty="0" smtClean="0"/>
              <a:t>4. Мотив любви к родине.</a:t>
            </a:r>
          </a:p>
          <a:p>
            <a:r>
              <a:rPr lang="ru-RU" sz="1500" i="0" dirty="0" smtClean="0"/>
              <a:t>5. Мотив самопознания.</a:t>
            </a:r>
          </a:p>
          <a:p>
            <a:r>
              <a:rPr lang="ru-RU" sz="1500" i="0" dirty="0" smtClean="0"/>
              <a:t>6. Мотив любви к природе, кавказские мотивы.</a:t>
            </a:r>
          </a:p>
          <a:p>
            <a:r>
              <a:rPr lang="ru-RU" sz="1500" i="0" dirty="0" smtClean="0"/>
              <a:t>7. Мотив невзаимной, безответной любви, любовь-страдание.</a:t>
            </a:r>
          </a:p>
          <a:p>
            <a:r>
              <a:rPr lang="ru-RU" sz="1500" i="0" dirty="0" smtClean="0"/>
              <a:t>8. Критика самодержавия и светского общества.</a:t>
            </a:r>
          </a:p>
          <a:p>
            <a:r>
              <a:rPr lang="ru-RU" sz="1500" i="0" dirty="0" smtClean="0"/>
              <a:t>9. Тема поэта и поэзии.</a:t>
            </a:r>
            <a:endParaRPr lang="ru-RU" sz="15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215" y="548266"/>
            <a:ext cx="2128404" cy="4213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51499" tIns="25750" rIns="51499" bIns="25750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 родины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741611" y="908046"/>
            <a:ext cx="123454" cy="21431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5595" y="1122359"/>
            <a:ext cx="4929222" cy="103688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Поэт задумывается о будущем своей родины. В поисках идеала он углубляется в историческое прошлое России, обращается к жизни простых людей.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95" y="2283672"/>
            <a:ext cx="4497575" cy="6246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51499" tIns="25750" rIns="51499" bIns="25750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«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Бородино», «Родина», «Новгород», «Тучи», «Утес».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43" y="528547"/>
            <a:ext cx="5429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Среди произведений последних дней «Родина» — стихотворение, которым Лермонтов завершает свое творчество и прощается с Россией. Его исповедь, его интимное объяснение в любви отчизне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начинается словами, в которых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слышится и  пламенная любовь, исстрадавшегося сердца,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трагедия этой любви.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2790" y="1550987"/>
            <a:ext cx="1204903" cy="150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1071</Words>
  <Application>Microsoft Office PowerPoint</Application>
  <PresentationFormat>Произвольный</PresentationFormat>
  <Paragraphs>124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Литература </vt:lpstr>
      <vt:lpstr>Презентация PowerPoint</vt:lpstr>
      <vt:lpstr>Презентация PowerPoint</vt:lpstr>
      <vt:lpstr>Презентация PowerPoint</vt:lpstr>
      <vt:lpstr>«СЛАВА»</vt:lpstr>
      <vt:lpstr>ОСНОВНЫЕ ТЕМЫ  В ЛИРИКЕ</vt:lpstr>
      <vt:lpstr>ОСНОВНЫЕ  МОТИВЫ В ЛИРИКЕ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Белеет парус одинокой В тумане моря голубом!.. Что ищет он в стране далекой? Что кинул он в краю родном?.. Играют волны - ветер свищет, И мачта гнется и скрыпит... Увы! он счастия не ищет И не от счастия бежит!  </vt:lpstr>
      <vt:lpstr>Презентация PowerPoint</vt:lpstr>
      <vt:lpstr>Презентация PowerPoint</vt:lpstr>
      <vt:lpstr>Презентация PowerPoint</vt:lpstr>
      <vt:lpstr>САМОСТОЯТЕЛЬНАЯ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RePack by Diakov</cp:lastModifiedBy>
  <cp:revision>235</cp:revision>
  <dcterms:created xsi:type="dcterms:W3CDTF">2020-04-13T08:05:16Z</dcterms:created>
  <dcterms:modified xsi:type="dcterms:W3CDTF">2020-11-27T17:34:58Z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