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22" r:id="rId3"/>
    <p:sldId id="257" r:id="rId4"/>
    <p:sldId id="323" r:id="rId5"/>
    <p:sldId id="331" r:id="rId6"/>
    <p:sldId id="284" r:id="rId7"/>
    <p:sldId id="285" r:id="rId8"/>
    <p:sldId id="332" r:id="rId9"/>
    <p:sldId id="320" r:id="rId10"/>
    <p:sldId id="287" r:id="rId11"/>
    <p:sldId id="326" r:id="rId12"/>
    <p:sldId id="324" r:id="rId13"/>
    <p:sldId id="288" r:id="rId14"/>
    <p:sldId id="289" r:id="rId15"/>
    <p:sldId id="290" r:id="rId16"/>
    <p:sldId id="291" r:id="rId17"/>
    <p:sldId id="321" r:id="rId18"/>
    <p:sldId id="282" r:id="rId19"/>
    <p:sldId id="292" r:id="rId20"/>
    <p:sldId id="293" r:id="rId21"/>
    <p:sldId id="330" r:id="rId22"/>
    <p:sldId id="328" r:id="rId23"/>
    <p:sldId id="295" r:id="rId24"/>
    <p:sldId id="325" r:id="rId25"/>
    <p:sldId id="296" r:id="rId26"/>
    <p:sldId id="298" r:id="rId27"/>
    <p:sldId id="327" r:id="rId28"/>
    <p:sldId id="329" r:id="rId29"/>
    <p:sldId id="297" r:id="rId30"/>
  </p:sldIdLst>
  <p:sldSz cx="5765800" cy="3244850"/>
  <p:notesSz cx="5765800" cy="324485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94660"/>
  </p:normalViewPr>
  <p:slideViewPr>
    <p:cSldViewPr>
      <p:cViewPr>
        <p:scale>
          <a:sx n="131" d="100"/>
          <a:sy n="131" d="100"/>
        </p:scale>
        <p:origin x="-72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6DAAB-51D8-4E52-8D77-D6AA35A9E0AE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F7019-53F4-452F-9BF2-7EE5D343D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tlife.club/books/202686/read?page=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Литература 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52639" y="1274451"/>
            <a:ext cx="2495550" cy="5180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err="1" smtClean="0">
                <a:solidFill>
                  <a:srgbClr val="2365C7"/>
                </a:solidFill>
                <a:latin typeface="Arial"/>
                <a:cs typeface="Arial"/>
              </a:rPr>
              <a:t>Алишер</a:t>
            </a:r>
            <a:r>
              <a:rPr lang="ru-RU" sz="1600" b="1" dirty="0" smtClean="0">
                <a:solidFill>
                  <a:srgbClr val="2365C7"/>
                </a:solidFill>
                <a:latin typeface="Arial"/>
                <a:cs typeface="Arial"/>
              </a:rPr>
              <a:t> Навои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err="1" smtClean="0">
                <a:solidFill>
                  <a:srgbClr val="2365C7"/>
                </a:solidFill>
                <a:latin typeface="Arial"/>
                <a:cs typeface="Arial"/>
              </a:rPr>
              <a:t>Фархад</a:t>
            </a:r>
            <a:r>
              <a:rPr lang="ru-RU" sz="1600" b="1" dirty="0" smtClean="0">
                <a:solidFill>
                  <a:srgbClr val="2365C7"/>
                </a:solidFill>
                <a:latin typeface="Arial"/>
                <a:cs typeface="Arial"/>
              </a:rPr>
              <a:t> и Ширин  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Picture 2" descr="http://www.triveka-auction.com/upload/3veka/lots/74/1189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1086303"/>
            <a:ext cx="2057400" cy="198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74625"/>
            <a:ext cx="5164320" cy="630942"/>
          </a:xfrm>
        </p:spPr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XIV</a:t>
            </a:r>
            <a:r>
              <a:rPr lang="ru-RU" dirty="0" smtClean="0"/>
              <a:t>. </a:t>
            </a:r>
            <a:r>
              <a:rPr lang="ru-RU" dirty="0" smtClean="0"/>
              <a:t>ОБРЕЧЕННОСТЬ ФАРХАДА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3733799" cy="2862322"/>
          </a:xfrm>
        </p:spPr>
        <p:txBody>
          <a:bodyPr/>
          <a:lstStyle/>
          <a:p>
            <a:r>
              <a:rPr lang="ru-RU" sz="2100" dirty="0" smtClean="0">
                <a:latin typeface="+mn-lt"/>
              </a:rPr>
              <a:t>Юность. Врожденная скорбь.</a:t>
            </a:r>
            <a:endParaRPr lang="ru-RU" sz="2100" i="0" dirty="0" smtClean="0">
              <a:latin typeface="+mn-lt"/>
            </a:endParaRPr>
          </a:p>
          <a:p>
            <a:r>
              <a:rPr lang="ru-RU" sz="2100" dirty="0" smtClean="0">
                <a:latin typeface="+mn-lt"/>
              </a:rPr>
              <a:t>Страстное влечение</a:t>
            </a:r>
          </a:p>
          <a:p>
            <a:r>
              <a:rPr lang="ru-RU" sz="2100" dirty="0" smtClean="0">
                <a:latin typeface="+mn-lt"/>
              </a:rPr>
              <a:t> к рассказам  о несчастной </a:t>
            </a:r>
          </a:p>
          <a:p>
            <a:r>
              <a:rPr lang="ru-RU" sz="2100" dirty="0" smtClean="0">
                <a:latin typeface="+mn-lt"/>
              </a:rPr>
              <a:t>любви</a:t>
            </a:r>
            <a:r>
              <a:rPr lang="ru-RU" sz="2100" dirty="0" smtClean="0">
                <a:latin typeface="+mn-lt"/>
              </a:rPr>
              <a:t>. Старания </a:t>
            </a:r>
            <a:r>
              <a:rPr lang="ru-RU" sz="2100" dirty="0" err="1" smtClean="0">
                <a:latin typeface="+mn-lt"/>
              </a:rPr>
              <a:t>хакана</a:t>
            </a:r>
            <a:r>
              <a:rPr lang="ru-RU" sz="2100" dirty="0" smtClean="0">
                <a:latin typeface="+mn-lt"/>
              </a:rPr>
              <a:t> развеселить сына</a:t>
            </a:r>
            <a:r>
              <a:rPr lang="ru-RU" sz="2100" dirty="0" smtClean="0">
                <a:latin typeface="+mn-lt"/>
              </a:rPr>
              <a:t>. Дворец </a:t>
            </a:r>
            <a:r>
              <a:rPr lang="ru-RU" sz="2100" dirty="0" smtClean="0">
                <a:latin typeface="+mn-lt"/>
              </a:rPr>
              <a:t>Весны. Дворец Лета. Дворец Осени</a:t>
            </a:r>
            <a:r>
              <a:rPr lang="ru-RU" sz="2100" dirty="0" smtClean="0">
                <a:latin typeface="+mn-lt"/>
              </a:rPr>
              <a:t>. Дворец </a:t>
            </a:r>
            <a:r>
              <a:rPr lang="ru-RU" sz="2100" dirty="0" smtClean="0">
                <a:latin typeface="+mn-lt"/>
              </a:rPr>
              <a:t>Зимы. </a:t>
            </a:r>
          </a:p>
          <a:p>
            <a:r>
              <a:rPr lang="ru-RU" sz="2100" dirty="0" err="1" smtClean="0">
                <a:latin typeface="+mn-lt"/>
              </a:rPr>
              <a:t>Вазир</a:t>
            </a:r>
            <a:r>
              <a:rPr lang="ru-RU" sz="2100" dirty="0" smtClean="0">
                <a:latin typeface="+mn-lt"/>
              </a:rPr>
              <a:t> </a:t>
            </a:r>
            <a:r>
              <a:rPr lang="ru-RU" sz="2100" dirty="0" err="1" smtClean="0">
                <a:latin typeface="+mn-lt"/>
              </a:rPr>
              <a:t>Мульк-Ара</a:t>
            </a:r>
            <a:endParaRPr lang="ru-RU" sz="2100" i="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2500" y="555625"/>
            <a:ext cx="2209800" cy="2590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Мы также сыну не дадим скучать: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Фархад</a:t>
            </a:r>
            <a:r>
              <a:rPr lang="ru-RU" dirty="0" smtClean="0">
                <a:solidFill>
                  <a:schemeClr val="tx1"/>
                </a:solidFill>
              </a:rPr>
              <a:t> ремесла станет изучать,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И, чем трудиться больше будет он,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Тем скорбь свою скорей забудет он…»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www.ok-language.ru/images/lib/BMLD/t02/imag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976" y="2384425"/>
            <a:ext cx="91505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6100" y="784226"/>
            <a:ext cx="3513594" cy="1521254"/>
          </a:xfrm>
        </p:spPr>
        <p:txBody>
          <a:bodyPr/>
          <a:lstStyle/>
          <a:p>
            <a:r>
              <a:rPr lang="ru-RU" sz="2400" dirty="0" smtClean="0"/>
              <a:t>Фархад, томится в скучной обстановке царского дворца, тоскует по деятельной жизни.</a:t>
            </a:r>
          </a:p>
          <a:p>
            <a:endParaRPr lang="ru-RU" dirty="0"/>
          </a:p>
        </p:txBody>
      </p:sp>
      <p:sp>
        <p:nvSpPr>
          <p:cNvPr id="39938" name="AutoShape 2" descr="https://cdn1.ozone.ru/s3/multimedia-i/6003604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cdn1.ozone.ru/s3/multimedia-i/6003604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cdn1.ozone.ru/s3/multimedia-i/6003604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https://cdn1.ozone.ru/s3/multimedia-i/600360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631825"/>
            <a:ext cx="1429874" cy="230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626100" cy="2923877"/>
          </a:xfrm>
        </p:spPr>
        <p:txBody>
          <a:bodyPr/>
          <a:lstStyle/>
          <a:p>
            <a:r>
              <a:rPr lang="ru-RU" sz="1900" i="0" dirty="0" smtClean="0">
                <a:latin typeface="+mn-lt"/>
              </a:rPr>
              <a:t>Любовь и стремление к труду зарождаются у Фархада во время наблюдения за работой мастеров-ремесленников. С большим искусством Навои описывает дворцы, построенные для Фархада, их изумительную отделку, великолепное мастерство строителей. Это описание чудес строительного искусства призвано показать ту обстановку, в которой рос </a:t>
            </a:r>
            <a:r>
              <a:rPr lang="ru-RU" sz="1900" i="0" dirty="0" err="1" smtClean="0">
                <a:latin typeface="+mn-lt"/>
              </a:rPr>
              <a:t>Фархад</a:t>
            </a:r>
            <a:r>
              <a:rPr lang="ru-RU" sz="1900" i="0" dirty="0" smtClean="0">
                <a:latin typeface="+mn-lt"/>
              </a:rPr>
              <a:t>, ставший впоследствии умелым строителем, замечательным мастером-созидателем</a:t>
            </a:r>
            <a:endParaRPr lang="ru-RU" sz="1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276999"/>
          </a:xfrm>
        </p:spPr>
        <p:txBody>
          <a:bodyPr/>
          <a:lstStyle/>
          <a:p>
            <a:r>
              <a:rPr lang="ru-RU" sz="1800" dirty="0" smtClean="0"/>
              <a:t>    ГЛАВА </a:t>
            </a:r>
            <a:r>
              <a:rPr lang="en-US" sz="1800" dirty="0" smtClean="0"/>
              <a:t>XV</a:t>
            </a:r>
            <a:r>
              <a:rPr lang="ru-RU" sz="1800" dirty="0" smtClean="0"/>
              <a:t>.  СТРОИТЕЛЬСТВО </a:t>
            </a:r>
            <a:r>
              <a:rPr lang="ru-RU" sz="1800" dirty="0" smtClean="0"/>
              <a:t>ДВОРЦОВ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581400" cy="2831544"/>
          </a:xfrm>
        </p:spPr>
        <p:txBody>
          <a:bodyPr/>
          <a:lstStyle/>
          <a:p>
            <a:r>
              <a:rPr lang="ru-RU" sz="2300" dirty="0" smtClean="0">
                <a:latin typeface="+mn-lt"/>
              </a:rPr>
              <a:t>Выбор места. Приглашение </a:t>
            </a:r>
          </a:p>
          <a:p>
            <a:r>
              <a:rPr lang="ru-RU" sz="2300" dirty="0" smtClean="0">
                <a:latin typeface="+mn-lt"/>
              </a:rPr>
              <a:t>мастеров. Зодчий Бани. Художник Мани. Мастер каменных дел Карен.</a:t>
            </a:r>
            <a:endParaRPr lang="ru-RU" sz="2300" i="0" dirty="0" smtClean="0">
              <a:latin typeface="+mn-lt"/>
            </a:endParaRPr>
          </a:p>
          <a:p>
            <a:r>
              <a:rPr lang="ru-RU" sz="2300" dirty="0" smtClean="0">
                <a:latin typeface="+mn-lt"/>
              </a:rPr>
              <a:t>Строительство. Приезд царевича. </a:t>
            </a:r>
            <a:r>
              <a:rPr lang="ru-RU" sz="2300" dirty="0" err="1" smtClean="0">
                <a:latin typeface="+mn-lt"/>
              </a:rPr>
              <a:t>Фархад</a:t>
            </a:r>
            <a:r>
              <a:rPr lang="ru-RU" sz="2300" dirty="0" smtClean="0">
                <a:latin typeface="+mn-lt"/>
              </a:rPr>
              <a:t> увлечен искусством Карена</a:t>
            </a:r>
            <a:endParaRPr lang="ru-RU" sz="2300" i="0" dirty="0" smtClean="0">
              <a:latin typeface="+mn-lt"/>
            </a:endParaRPr>
          </a:p>
          <a:p>
            <a:endParaRPr lang="ru-RU" sz="2300" dirty="0"/>
          </a:p>
        </p:txBody>
      </p:sp>
      <p:pic>
        <p:nvPicPr>
          <p:cNvPr id="20482" name="Picture 2" descr="https://upload.wikimedia.org/wikipedia/commons/a/a7/Ferhad_ve_Sh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265" y="708025"/>
            <a:ext cx="144084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ru-RU" dirty="0" smtClean="0"/>
              <a:t>       ГЛАВА </a:t>
            </a:r>
            <a:r>
              <a:rPr lang="en-US" dirty="0" smtClean="0"/>
              <a:t>XVI</a:t>
            </a:r>
            <a:r>
              <a:rPr lang="ru-RU" dirty="0" smtClean="0"/>
              <a:t>. ОТДЕЛКА </a:t>
            </a:r>
            <a:r>
              <a:rPr lang="ru-RU" dirty="0" smtClean="0"/>
              <a:t>ДВОРЦОВ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962400" cy="2369880"/>
          </a:xfrm>
        </p:spPr>
        <p:txBody>
          <a:bodyPr/>
          <a:lstStyle/>
          <a:p>
            <a:r>
              <a:rPr lang="ru-RU" sz="2200" dirty="0" smtClean="0">
                <a:latin typeface="+mn-lt"/>
              </a:rPr>
              <a:t>Обучение у каменотеса Карена.</a:t>
            </a:r>
            <a:endParaRPr lang="ru-RU" sz="2200" i="0" dirty="0" smtClean="0">
              <a:latin typeface="+mn-lt"/>
            </a:endParaRPr>
          </a:p>
          <a:p>
            <a:r>
              <a:rPr lang="ru-RU" sz="2200" dirty="0" smtClean="0">
                <a:latin typeface="+mn-lt"/>
              </a:rPr>
              <a:t>Тайна закалки горных орудий.</a:t>
            </a:r>
            <a:endParaRPr lang="ru-RU" sz="2200" i="0" dirty="0" smtClean="0"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Изучение живописи. Отделка дворцов. Гурии во дворцах. Бассейны с вином. Награждение строителей. Заготовка пиршественных </a:t>
            </a:r>
            <a:r>
              <a:rPr lang="ru-RU" sz="2200" dirty="0" smtClean="0">
                <a:latin typeface="+mn-lt"/>
              </a:rPr>
              <a:t>припасов.</a:t>
            </a:r>
            <a:endParaRPr lang="ru-RU" sz="2200" i="0" dirty="0">
              <a:latin typeface="+mn-lt"/>
            </a:endParaRPr>
          </a:p>
        </p:txBody>
      </p:sp>
      <p:pic>
        <p:nvPicPr>
          <p:cNvPr id="19458" name="Picture 2" descr="https://veryimportantlot.com/uploads/over/files/%D0%9D%D0%BE%D0%B2%D0%BE%D1%81%D1%82%D0%B8/2019/%D0%98%D1%8E%D0%BD%D1%8C%202019/%D0%98%D1%8E%D0%BD%D1%8C%20%D0%A1%D1%82%D0%B0%D1%82%D1%8C%D1%8F%2030%20(7)%20%D0%9C%D0%B8%D0%BD%D0%B8%D0%B0%D1%82%D1%8E%D1%80%D0%B0%20%D0%9A%D0%B5%D0%BC%D0%B0%D0%BB%D1%8F%20%D0%B0%D0%B4-%D0%94%D0%B8%D0%BD%20%D0%91%D0%B5%D1%85%D0%B7%D0%B0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784225"/>
            <a:ext cx="1447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ru-RU" dirty="0" smtClean="0"/>
              <a:t>      ГЛАВА XVII. ПИРЫ </a:t>
            </a:r>
            <a:r>
              <a:rPr lang="ru-RU" dirty="0" smtClean="0"/>
              <a:t>ВО ДВОРЦАХ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9500" y="631825"/>
            <a:ext cx="3200400" cy="3016210"/>
          </a:xfrm>
        </p:spPr>
        <p:txBody>
          <a:bodyPr/>
          <a:lstStyle/>
          <a:p>
            <a:r>
              <a:rPr lang="ru-RU" sz="2400" dirty="0" smtClean="0"/>
              <a:t>Весенний пир. Летний пир.</a:t>
            </a:r>
          </a:p>
          <a:p>
            <a:r>
              <a:rPr lang="ru-RU" sz="2400" dirty="0" smtClean="0"/>
              <a:t>Осенний пир. </a:t>
            </a:r>
            <a:endParaRPr lang="ru-RU" sz="2400" dirty="0" smtClean="0"/>
          </a:p>
          <a:p>
            <a:r>
              <a:rPr lang="ru-RU" sz="2400" dirty="0" smtClean="0"/>
              <a:t>Зимний </a:t>
            </a:r>
            <a:r>
              <a:rPr lang="ru-RU" sz="2400" dirty="0" smtClean="0"/>
              <a:t>пир.</a:t>
            </a:r>
          </a:p>
          <a:p>
            <a:r>
              <a:rPr lang="ru-RU" sz="2400" dirty="0" smtClean="0"/>
              <a:t>Конец пирам. Снова роковая скорбь.</a:t>
            </a:r>
          </a:p>
          <a:p>
            <a:r>
              <a:rPr lang="ru-RU" sz="2400" dirty="0" smtClean="0"/>
              <a:t>Отчаяние </a:t>
            </a:r>
            <a:r>
              <a:rPr lang="ru-RU" sz="2400" dirty="0" err="1" smtClean="0"/>
              <a:t>хакана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8434" name="Picture 2" descr="https://stihi.ru/pics/2015/12/03/2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31825"/>
            <a:ext cx="206569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3586" y="33111"/>
            <a:ext cx="5765800" cy="715581"/>
          </a:xfrm>
        </p:spPr>
        <p:txBody>
          <a:bodyPr/>
          <a:lstStyle/>
          <a:p>
            <a:pPr algn="ctr"/>
            <a:r>
              <a:rPr lang="ru-RU" sz="1550" dirty="0" smtClean="0"/>
              <a:t> ГЛАВА XVIII. </a:t>
            </a:r>
            <a:br>
              <a:rPr lang="ru-RU" sz="1550" dirty="0" smtClean="0"/>
            </a:br>
            <a:r>
              <a:rPr lang="ru-RU" sz="1550" dirty="0" smtClean="0"/>
              <a:t> </a:t>
            </a:r>
            <a:r>
              <a:rPr lang="ru-RU" sz="1550" dirty="0" smtClean="0"/>
              <a:t>ХАКАН ПРЕДЛАГАЕТ ФАРХАДУ СВОЙ ТРОН</a:t>
            </a:r>
            <a:br>
              <a:rPr lang="ru-RU" sz="1550" dirty="0" smtClean="0"/>
            </a:br>
            <a:endParaRPr lang="ru-RU" sz="15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479425"/>
            <a:ext cx="5791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Размышления </a:t>
            </a:r>
            <a:r>
              <a:rPr lang="ru-RU" sz="2400" i="1" dirty="0" err="1" smtClean="0"/>
              <a:t>хакана</a:t>
            </a:r>
            <a:r>
              <a:rPr lang="ru-RU" sz="2400" i="1" dirty="0" smtClean="0"/>
              <a:t> о сыне. Что в дервише достоинство </a:t>
            </a:r>
            <a:r>
              <a:rPr lang="ru-RU" sz="2400" i="1" dirty="0" smtClean="0"/>
              <a:t>- </a:t>
            </a:r>
            <a:r>
              <a:rPr lang="ru-RU" sz="2400" i="1" dirty="0" smtClean="0"/>
              <a:t>то в правителе порок. Мера милостей и мера кар. Яд убивают противоядием.  Юность и старость. Предложение </a:t>
            </a:r>
            <a:r>
              <a:rPr lang="ru-RU" sz="2400" i="1" dirty="0" err="1" smtClean="0"/>
              <a:t>хакана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Отказ Фархада от власти. Вынужденное согласие </a:t>
            </a:r>
            <a:r>
              <a:rPr lang="ru-RU" sz="2400" i="1" dirty="0" smtClean="0"/>
              <a:t>Фархада.</a:t>
            </a:r>
            <a:endParaRPr lang="ru-RU" sz="2400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ru-RU" dirty="0" smtClean="0"/>
              <a:t>     ГЛАВА </a:t>
            </a:r>
            <a:r>
              <a:rPr lang="en-US" dirty="0" smtClean="0"/>
              <a:t>XIX</a:t>
            </a:r>
            <a:r>
              <a:rPr lang="ru-RU" dirty="0" smtClean="0"/>
              <a:t> </a:t>
            </a:r>
            <a:r>
              <a:rPr lang="ru-RU" dirty="0" smtClean="0"/>
              <a:t>. ЗЕРКАЛО </a:t>
            </a:r>
            <a:r>
              <a:rPr lang="ru-RU" dirty="0" smtClean="0"/>
              <a:t>ИСКАНДАРА </a:t>
            </a:r>
            <a:r>
              <a:rPr lang="ru-RU" b="0" u="sng" baseline="30000" dirty="0" smtClean="0">
                <a:hlinkClick r:id="rId2"/>
              </a:rPr>
              <a:t>[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1" y="555625"/>
            <a:ext cx="5562599" cy="1538883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Сокровищница </a:t>
            </a:r>
            <a:r>
              <a:rPr lang="ru-RU" sz="2000" dirty="0" err="1" smtClean="0">
                <a:latin typeface="+mn-lt"/>
              </a:rPr>
              <a:t>хакана</a:t>
            </a:r>
            <a:r>
              <a:rPr lang="ru-RU" sz="2000" dirty="0" smtClean="0">
                <a:latin typeface="+mn-lt"/>
              </a:rPr>
              <a:t>. Таинственный ларец. Надпись на зеркале </a:t>
            </a:r>
            <a:r>
              <a:rPr lang="ru-RU" sz="2000" dirty="0" err="1" smtClean="0">
                <a:latin typeface="+mn-lt"/>
              </a:rPr>
              <a:t>Искандара</a:t>
            </a:r>
            <a:r>
              <a:rPr lang="ru-RU" sz="2000" dirty="0" smtClean="0">
                <a:latin typeface="+mn-lt"/>
              </a:rPr>
              <a:t>. Что ждет того, кто отправится в Грецию? Предупреждение смельчаку.  Фархад теряет </a:t>
            </a:r>
            <a:r>
              <a:rPr lang="ru-RU" sz="2000" dirty="0" smtClean="0">
                <a:latin typeface="+mn-lt"/>
              </a:rPr>
              <a:t>покой.</a:t>
            </a:r>
            <a:endParaRPr lang="ru-RU" sz="2000" i="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92100" y="1851025"/>
            <a:ext cx="4038600" cy="1143000"/>
          </a:xfrm>
          <a:prstGeom prst="snip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Сказал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Фархад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: «Мой государь-отец!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Хочу хрустальный разглядеть ларец: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диво все необычайно в нем, —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Скрывается, как видно, тайна в нем.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569387"/>
          </a:xfrm>
        </p:spPr>
        <p:txBody>
          <a:bodyPr/>
          <a:lstStyle/>
          <a:p>
            <a:r>
              <a:rPr lang="ru-RU" sz="1900" dirty="0" smtClean="0">
                <a:latin typeface="+mj-lt"/>
              </a:rPr>
              <a:t>ГЛАВА XXIV. </a:t>
            </a:r>
            <a:r>
              <a:rPr lang="ru-RU" sz="1900" dirty="0" smtClean="0">
                <a:latin typeface="+mj-lt"/>
              </a:rPr>
              <a:t>ФАРХАД ДОБЫВАЕТ ЗЕРКАЛО МИРА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endParaRPr lang="ru-RU" sz="18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79400" y="479425"/>
            <a:ext cx="5486400" cy="1754188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Снаряжение на третий подвиг. Старец у ручья. Наставления </a:t>
            </a:r>
            <a:r>
              <a:rPr lang="ru-RU" sz="2000" dirty="0" err="1" smtClean="0">
                <a:latin typeface="+mn-lt"/>
              </a:rPr>
              <a:t>Хызра</a:t>
            </a:r>
            <a:r>
              <a:rPr lang="ru-RU" sz="2000" dirty="0" smtClean="0">
                <a:latin typeface="+mn-lt"/>
              </a:rPr>
              <a:t>. Тропа к замку </a:t>
            </a:r>
            <a:r>
              <a:rPr lang="ru-RU" sz="2000" dirty="0" err="1" smtClean="0">
                <a:latin typeface="+mn-lt"/>
              </a:rPr>
              <a:t>Искандара</a:t>
            </a:r>
            <a:r>
              <a:rPr lang="ru-RU" sz="2000" dirty="0" smtClean="0">
                <a:latin typeface="+mn-lt"/>
              </a:rPr>
              <a:t>. Сторожевой лев. Железный воин-истукан. Стрела попадает в цель. Сто железных воинов </a:t>
            </a:r>
            <a:r>
              <a:rPr lang="ru-RU" sz="2000" dirty="0" err="1" smtClean="0">
                <a:latin typeface="+mn-lt"/>
              </a:rPr>
              <a:t>Искандара</a:t>
            </a:r>
            <a:r>
              <a:rPr lang="ru-RU" sz="2000" dirty="0" smtClean="0">
                <a:latin typeface="+mn-lt"/>
              </a:rPr>
              <a:t>.  Зеркало мира</a:t>
            </a:r>
            <a:endParaRPr lang="ru-RU" sz="2000" i="0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1206500" y="2003425"/>
            <a:ext cx="4419600" cy="1165226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Фархад, опять в доспехи </a:t>
            </a:r>
            <a:r>
              <a:rPr lang="ru-RU" dirty="0" err="1" smtClean="0">
                <a:solidFill>
                  <a:srgbClr val="7030A0"/>
                </a:solidFill>
              </a:rPr>
              <a:t>облачась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 подвиг шел, препятствий не страшась.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 ногам отца склонился он с мольбой —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Благословить его на этот бой.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2" descr="http://expositions.nlr.ru/ex_manus/nizami/images/il_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2155825"/>
            <a:ext cx="98347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ru-RU" dirty="0" smtClean="0"/>
              <a:t>       ГЛАВА XXV. ФАРХАД </a:t>
            </a:r>
            <a:r>
              <a:rPr lang="ru-RU" dirty="0" smtClean="0"/>
              <a:t>У СОКРАТА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626100" cy="1908215"/>
          </a:xfrm>
        </p:spPr>
        <p:txBody>
          <a:bodyPr/>
          <a:lstStyle/>
          <a:p>
            <a:r>
              <a:rPr lang="ru-RU" sz="2200" dirty="0" smtClean="0"/>
              <a:t>Пещера Сократа. Тысячелетнее ожидание. Предсказание судьбы Фархада. Роковая любовь и бессмертная слава. Свойства зеркала </a:t>
            </a:r>
            <a:r>
              <a:rPr lang="ru-RU" sz="2200" dirty="0" err="1" smtClean="0"/>
              <a:t>Искандара</a:t>
            </a:r>
            <a:r>
              <a:rPr lang="ru-RU" sz="2200" dirty="0" smtClean="0"/>
              <a:t>.</a:t>
            </a:r>
            <a:endParaRPr lang="ru-RU" sz="2200" i="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0300" y="2460625"/>
            <a:ext cx="2882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так сказал царевичу: «О ты,</a:t>
            </a: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5900" y="1927225"/>
            <a:ext cx="4572000" cy="1219200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 так сказал царевичу: «О ты</a:t>
            </a:r>
            <a:r>
              <a:rPr lang="ru-RU" dirty="0" smtClean="0">
                <a:solidFill>
                  <a:srgbClr val="7030A0"/>
                </a:solidFill>
              </a:rPr>
              <a:t>,. </a:t>
            </a:r>
            <a:r>
              <a:rPr lang="ru-RU" dirty="0" smtClean="0">
                <a:solidFill>
                  <a:srgbClr val="7030A0"/>
                </a:solidFill>
              </a:rPr>
              <a:t>Рожденный для скорбей и доброты!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Свой дух и плоть к страданьям приготовь: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Великую познаешь ты любовь.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 err="1" smtClean="0"/>
              <a:t>Фархад</a:t>
            </a:r>
            <a:r>
              <a:rPr lang="ru-RU" dirty="0" smtClean="0"/>
              <a:t> и Ширин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715000" cy="2585323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Эпическая поэма в фольклоре и литературе многих народов Востока. Трагическая история любви; ее герои соотносятся с реальными </a:t>
            </a:r>
          </a:p>
          <a:p>
            <a:r>
              <a:rPr lang="ru-RU" sz="2400" dirty="0" smtClean="0">
                <a:latin typeface="+mn-lt"/>
              </a:rPr>
              <a:t>историческими </a:t>
            </a:r>
          </a:p>
          <a:p>
            <a:r>
              <a:rPr lang="ru-RU" sz="2400" dirty="0" smtClean="0">
                <a:latin typeface="+mn-lt"/>
              </a:rPr>
              <a:t>прототипами,</a:t>
            </a:r>
          </a:p>
          <a:p>
            <a:r>
              <a:rPr lang="ru-RU" sz="2400" dirty="0" smtClean="0">
                <a:latin typeface="+mn-lt"/>
              </a:rPr>
              <a:t> жившими в 6-7 в.</a:t>
            </a:r>
            <a:endParaRPr lang="ru-RU" sz="2400" dirty="0">
              <a:latin typeface="+mn-lt"/>
            </a:endParaRPr>
          </a:p>
        </p:txBody>
      </p:sp>
      <p:pic>
        <p:nvPicPr>
          <p:cNvPr id="37890" name="Picture 2" descr="https://i.ytimg.com/vi/XZ0g6rZ27g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00" y="1851025"/>
            <a:ext cx="1752600" cy="122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936625"/>
            <a:ext cx="2370594" cy="430887"/>
          </a:xfrm>
        </p:spPr>
        <p:txBody>
          <a:bodyPr/>
          <a:lstStyle/>
          <a:p>
            <a:endParaRPr lang="ru-RU" i="0" dirty="0" smtClean="0"/>
          </a:p>
          <a:p>
            <a:endParaRPr lang="ru-RU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39700" y="631825"/>
            <a:ext cx="4114800" cy="2362200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Когда </a:t>
            </a:r>
            <a:r>
              <a:rPr lang="ru-RU" dirty="0" err="1" smtClean="0">
                <a:solidFill>
                  <a:schemeClr val="tx1"/>
                </a:solidFill>
              </a:rPr>
              <a:t>Фархад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хакану</a:t>
            </a:r>
            <a:r>
              <a:rPr lang="ru-RU" dirty="0" smtClean="0">
                <a:solidFill>
                  <a:schemeClr val="tx1"/>
                </a:solidFill>
              </a:rPr>
              <a:t> сообщил,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грек ему великий возвестил,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 старый шах едва не умер: столь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Великую переживал он боль.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Была судьба </a:t>
            </a:r>
            <a:r>
              <a:rPr lang="ru-RU" dirty="0" err="1" smtClean="0">
                <a:solidFill>
                  <a:schemeClr val="tx1"/>
                </a:solidFill>
              </a:rPr>
              <a:t>нещадна</a:t>
            </a:r>
            <a:r>
              <a:rPr lang="ru-RU" dirty="0" smtClean="0">
                <a:solidFill>
                  <a:schemeClr val="tx1"/>
                </a:solidFill>
              </a:rPr>
              <a:t> к старику!..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Печально возвращались к роднику.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Когда же солнце мудро, как Сократ,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Благословило собственный закат.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8" name="AutoShape 2" descr="https://booksbunker.com/get_binary/507f7efa21edb.fb2/i_002.jp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booksbunker.com/get_binary/507f7efa21edb.fb2/i_002.jpg/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0" y="631825"/>
            <a:ext cx="180570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    ГЛАВА XXVI.  </a:t>
            </a:r>
            <a:r>
              <a:rPr lang="ru-RU" dirty="0"/>
              <a:t>ВИДЕНИЕ В ЗЕРКАЛЕ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3124199" cy="2708434"/>
          </a:xfrm>
        </p:spPr>
        <p:txBody>
          <a:bodyPr/>
          <a:lstStyle/>
          <a:p>
            <a:pPr algn="l"/>
            <a:r>
              <a:rPr lang="ru-RU" sz="1800" dirty="0"/>
              <a:t>Возвращение из Греции.</a:t>
            </a:r>
            <a:endParaRPr lang="ru-RU" sz="1800" i="0" dirty="0"/>
          </a:p>
          <a:p>
            <a:pPr algn="l"/>
            <a:r>
              <a:rPr lang="ru-RU" sz="1800" dirty="0"/>
              <a:t>Зеркало </a:t>
            </a:r>
            <a:r>
              <a:rPr lang="ru-RU" sz="1800" dirty="0" err="1"/>
              <a:t>Искандара</a:t>
            </a:r>
            <a:r>
              <a:rPr lang="ru-RU" sz="1800" dirty="0"/>
              <a:t> оживает.  Неизвестная страна. Горные работы в скалах. Двойник Фархада. Красавица на коне. Обморок. Зеркало неумолимо</a:t>
            </a:r>
            <a:r>
              <a:rPr lang="ru-RU" sz="1800" dirty="0" smtClean="0"/>
              <a:t>. Снова </a:t>
            </a:r>
            <a:r>
              <a:rPr lang="ru-RU" sz="1800" dirty="0"/>
              <a:t>мечты о побеге</a:t>
            </a:r>
            <a:endParaRPr lang="ru-RU" sz="1800" i="0" dirty="0"/>
          </a:p>
          <a:p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340100" y="555625"/>
            <a:ext cx="2286000" cy="25146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Сократ был прав: из зеркала чудес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Волшебный образ навсегда исчез.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тут царевич понял: он навек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страданья ввергнут, обречен навек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6" name="AutoShape 14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8" name="AutoShape 16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2" name="AutoShape 20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4" name="AutoShape 22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6" name="AutoShape 24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8" name="AutoShape 26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0" name="AutoShape 28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2" name="AutoShape 30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4" name="AutoShape 32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6" name="AutoShape 34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68" name="AutoShape 36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70" name="AutoShape 38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72" name="AutoShape 40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74" name="AutoShape 42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87500" y="631825"/>
            <a:ext cx="4038600" cy="2438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 в это время из-за острых скал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Сюда отряд наездниц прискакал.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Одна была — как шах, средь всей толпы: Как роза — лоб, ресницы — как шипы;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Век полукружья бледны, высоки,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Уста ее румяны и узки.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Как управляла резвым скакуном,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Как восседала, гордая, на нем!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скакуне она, как вихрь, неслась, Стремительнее всех других неслась.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407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012825"/>
            <a:ext cx="1371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 smtClean="0"/>
              <a:t>Видение в зеркале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546303"/>
          </a:xfrm>
        </p:spPr>
        <p:txBody>
          <a:bodyPr/>
          <a:lstStyle/>
          <a:p>
            <a:r>
              <a:rPr lang="ru-RU" sz="1500" dirty="0" smtClean="0"/>
              <a:t> </a:t>
            </a:r>
            <a:r>
              <a:rPr lang="ru-RU" sz="1500" dirty="0" smtClean="0"/>
              <a:t>ГЛ.XXIX.  </a:t>
            </a:r>
            <a:r>
              <a:rPr lang="ru-RU" sz="1500" dirty="0" smtClean="0"/>
              <a:t>СПАСЕНИЕ ФАРХАДА И ВСТРЕЧА С ШАПУРОМ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659527"/>
            <a:ext cx="3962400" cy="2369880"/>
          </a:xfrm>
        </p:spPr>
        <p:txBody>
          <a:bodyPr/>
          <a:lstStyle/>
          <a:p>
            <a:r>
              <a:rPr lang="ru-RU" dirty="0" err="1" smtClean="0"/>
              <a:t>Фархад</a:t>
            </a:r>
            <a:r>
              <a:rPr lang="ru-RU" dirty="0" smtClean="0"/>
              <a:t> на купеческом корабле</a:t>
            </a:r>
            <a:r>
              <a:rPr lang="ru-RU" i="0" dirty="0" smtClean="0"/>
              <a:t>.</a:t>
            </a:r>
          </a:p>
          <a:p>
            <a:r>
              <a:rPr lang="ru-RU" dirty="0" smtClean="0"/>
              <a:t>Пираты-островитяне. Зажигательные снаряды.</a:t>
            </a:r>
            <a:endParaRPr lang="ru-RU" i="0" dirty="0" smtClean="0"/>
          </a:p>
          <a:p>
            <a:r>
              <a:rPr lang="ru-RU" dirty="0" err="1" smtClean="0"/>
              <a:t>Фархад</a:t>
            </a:r>
            <a:r>
              <a:rPr lang="ru-RU" dirty="0" smtClean="0"/>
              <a:t> использует свое искусство меткой стрельбы.</a:t>
            </a:r>
            <a:endParaRPr lang="ru-RU" i="0" dirty="0" smtClean="0"/>
          </a:p>
          <a:p>
            <a:r>
              <a:rPr lang="ru-RU" dirty="0" smtClean="0"/>
              <a:t>Пираты рассеяны. На горизонте — земля!</a:t>
            </a:r>
            <a:endParaRPr lang="ru-RU" i="0" dirty="0" smtClean="0"/>
          </a:p>
          <a:p>
            <a:r>
              <a:rPr lang="ru-RU" dirty="0" smtClean="0"/>
              <a:t>Пиршество в Йемене. Признание Фархада. Рисунок </a:t>
            </a:r>
            <a:r>
              <a:rPr lang="ru-RU" dirty="0" err="1" smtClean="0"/>
              <a:t>Шапура</a:t>
            </a:r>
            <a:r>
              <a:rPr lang="ru-RU" i="0" dirty="0" smtClean="0"/>
              <a:t>.</a:t>
            </a:r>
          </a:p>
          <a:p>
            <a:r>
              <a:rPr lang="ru-RU" dirty="0" smtClean="0"/>
              <a:t>Какую страну и кого показало зеркало </a:t>
            </a:r>
            <a:r>
              <a:rPr lang="ru-RU" dirty="0" err="1" smtClean="0"/>
              <a:t>Искандара</a:t>
            </a:r>
            <a:r>
              <a:rPr lang="ru-RU" dirty="0"/>
              <a:t>?</a:t>
            </a:r>
            <a:endParaRPr lang="ru-RU" i="0" dirty="0" smtClean="0"/>
          </a:p>
          <a:p>
            <a:endParaRPr lang="ru-RU" dirty="0"/>
          </a:p>
        </p:txBody>
      </p:sp>
      <p:pic>
        <p:nvPicPr>
          <p:cNvPr id="12290" name="Picture 2" descr="Фархад и Ширин 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08025"/>
            <a:ext cx="1279525" cy="184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8900" y="-739775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2100" y="555625"/>
            <a:ext cx="5181600" cy="268922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0" dirty="0" smtClean="0">
              <a:solidFill>
                <a:schemeClr val="tx1"/>
              </a:solidFill>
            </a:endParaRP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Шапур сказал: «С тобою путь в тот край,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Как он ни труден будь, мне будет рай.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Ну, с богом, светоч времени, — пойдем!»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В путь </a:t>
            </a:r>
            <a:r>
              <a:rPr lang="ru-RU" sz="1750" dirty="0" err="1" smtClean="0">
                <a:solidFill>
                  <a:schemeClr val="tx1"/>
                </a:solidFill>
              </a:rPr>
              <a:t>снарядясь</a:t>
            </a:r>
            <a:r>
              <a:rPr lang="ru-RU" sz="1750" dirty="0" smtClean="0">
                <a:solidFill>
                  <a:schemeClr val="tx1"/>
                </a:solidFill>
              </a:rPr>
              <a:t>, они пошли вдвоем.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Они — за переходом переход —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Без длительных привалов шли вперед.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 Шапур был бодр, легко с </a:t>
            </a:r>
            <a:r>
              <a:rPr lang="ru-RU" sz="1750" dirty="0" err="1" smtClean="0">
                <a:solidFill>
                  <a:schemeClr val="tx1"/>
                </a:solidFill>
              </a:rPr>
              <a:t>Фархадом</a:t>
            </a:r>
            <a:r>
              <a:rPr lang="ru-RU" sz="1750" dirty="0" smtClean="0">
                <a:solidFill>
                  <a:schemeClr val="tx1"/>
                </a:solidFill>
              </a:rPr>
              <a:t> шел,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 </a:t>
            </a:r>
            <a:r>
              <a:rPr lang="ru-RU" sz="1750" dirty="0" err="1" smtClean="0">
                <a:solidFill>
                  <a:schemeClr val="tx1"/>
                </a:solidFill>
              </a:rPr>
              <a:t>Фархад</a:t>
            </a:r>
            <a:r>
              <a:rPr lang="ru-RU" sz="1750" dirty="0" smtClean="0">
                <a:solidFill>
                  <a:schemeClr val="tx1"/>
                </a:solidFill>
              </a:rPr>
              <a:t>, как тень, с </a:t>
            </a:r>
            <a:r>
              <a:rPr lang="ru-RU" sz="1750" dirty="0" err="1" smtClean="0">
                <a:solidFill>
                  <a:schemeClr val="tx1"/>
                </a:solidFill>
              </a:rPr>
              <a:t>Шапуром</a:t>
            </a:r>
            <a:r>
              <a:rPr lang="ru-RU" sz="1750" dirty="0" smtClean="0">
                <a:solidFill>
                  <a:schemeClr val="tx1"/>
                </a:solidFill>
              </a:rPr>
              <a:t> рядом шел.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 О свойстве дружбы речь велась у них, </a:t>
            </a:r>
          </a:p>
          <a:p>
            <a:pPr algn="ctr"/>
            <a:r>
              <a:rPr lang="ru-RU" sz="1750" dirty="0" smtClean="0">
                <a:solidFill>
                  <a:schemeClr val="tx1"/>
                </a:solidFill>
              </a:rPr>
              <a:t>О спутниках хороших и дурных.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80223"/>
            <a:ext cx="363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Дружба</a:t>
            </a:r>
            <a:r>
              <a:rPr lang="ru-RU" sz="2000" b="1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Фархада и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Шапура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561692"/>
          </a:xfrm>
        </p:spPr>
        <p:txBody>
          <a:bodyPr/>
          <a:lstStyle/>
          <a:p>
            <a:r>
              <a:rPr lang="ru-RU" sz="1600" dirty="0" smtClean="0">
                <a:latin typeface="+mj-lt"/>
              </a:rPr>
              <a:t>ГЛ. </a:t>
            </a:r>
            <a:r>
              <a:rPr lang="ru-RU" sz="1600" dirty="0" smtClean="0">
                <a:latin typeface="+mj-lt"/>
              </a:rPr>
              <a:t>XXX. </a:t>
            </a:r>
            <a:r>
              <a:rPr lang="ru-RU" sz="1600" dirty="0" smtClean="0">
                <a:latin typeface="+mj-lt"/>
              </a:rPr>
              <a:t>ФАРХАД С ШАПУРОМ ПРИБЫВАЮТ В СТРАНУ АРМЕН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2819400" cy="2708434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>Знакомые картины. Бесплодный труд двухсот </a:t>
            </a:r>
            <a:r>
              <a:rPr lang="ru-RU" sz="1800" dirty="0" err="1" smtClean="0">
                <a:latin typeface="+mn-lt"/>
              </a:rPr>
              <a:t>каменоломов</a:t>
            </a:r>
            <a:r>
              <a:rPr lang="ru-RU" sz="1800" dirty="0" smtClean="0">
                <a:latin typeface="+mn-lt"/>
              </a:rPr>
              <a:t>.</a:t>
            </a:r>
            <a:endParaRPr lang="ru-RU" sz="1800" i="0" dirty="0" smtClean="0">
              <a:latin typeface="+mn-lt"/>
            </a:endParaRPr>
          </a:p>
          <a:p>
            <a:r>
              <a:rPr lang="ru-RU" sz="1800" dirty="0" err="1" smtClean="0">
                <a:latin typeface="+mn-lt"/>
              </a:rPr>
              <a:t>Фархад</a:t>
            </a:r>
            <a:r>
              <a:rPr lang="ru-RU" sz="1800" dirty="0" smtClean="0">
                <a:latin typeface="+mn-lt"/>
              </a:rPr>
              <a:t> берется один провести арык в </a:t>
            </a:r>
          </a:p>
          <a:p>
            <a:r>
              <a:rPr lang="ru-RU" sz="1800" dirty="0" smtClean="0">
                <a:latin typeface="+mn-lt"/>
              </a:rPr>
              <a:t>гранитных скалах.</a:t>
            </a:r>
            <a:endParaRPr lang="ru-RU" sz="1800" i="0" dirty="0" smtClean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Начало работ. Изумление людей. Вести приходят к царице </a:t>
            </a:r>
            <a:r>
              <a:rPr lang="ru-RU" sz="1800" dirty="0" err="1" smtClean="0">
                <a:latin typeface="+mn-lt"/>
              </a:rPr>
              <a:t>Михин-Бану</a:t>
            </a:r>
            <a:endParaRPr lang="ru-RU" sz="1800" i="0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2882900" y="555625"/>
            <a:ext cx="2743200" cy="2514600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А те несчастные долбят, долбят…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Поистине не труд, а сущий ад!</a:t>
            </a:r>
          </a:p>
          <a:p>
            <a:pPr lvl="0"/>
            <a:r>
              <a:rPr lang="ru-RU" dirty="0" err="1" smtClean="0">
                <a:solidFill>
                  <a:prstClr val="black"/>
                </a:solidFill>
              </a:rPr>
              <a:t>Фархад</a:t>
            </a:r>
            <a:r>
              <a:rPr lang="ru-RU" dirty="0" smtClean="0">
                <a:solidFill>
                  <a:prstClr val="black"/>
                </a:solidFill>
              </a:rPr>
              <a:t> глядел, и сердце сжалось в нем!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Вскипели сразу гнев и жалость в нем!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5900" y="555624"/>
            <a:ext cx="5334000" cy="25908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Киркой взмахнул — и вот уже </a:t>
            </a:r>
            <a:r>
              <a:rPr lang="ru-RU" sz="2000" dirty="0" smtClean="0">
                <a:solidFill>
                  <a:schemeClr val="tx1"/>
                </a:solidFill>
              </a:rPr>
              <a:t>громит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Он богатырскою рукой гранит.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Ударом посильнее валит он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Такую глыбу, — не осилит слон!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А послабее нанесет удар,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И то обломка хватит на </a:t>
            </a:r>
            <a:r>
              <a:rPr lang="ru-RU" sz="2000" dirty="0" err="1" smtClean="0">
                <a:solidFill>
                  <a:schemeClr val="tx1"/>
                </a:solidFill>
              </a:rPr>
              <a:t>харвар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 мелких же осколков люди вскачь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Оттуда разбегались на </a:t>
            </a:r>
            <a:r>
              <a:rPr lang="ru-RU" sz="2000" dirty="0" err="1" smtClean="0">
                <a:solidFill>
                  <a:schemeClr val="tx1"/>
                </a:solidFill>
              </a:rPr>
              <a:t>ягач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5900" y="555624"/>
            <a:ext cx="5334000" cy="25908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Так богатырскою своей киркой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Свершить успел он за день труд такой,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Который непосилен был двумстам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Работавшим три года мастерам.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Теперь звучал не горя, — счастья крик: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«Да он один пророет весь арык!»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Спешат начальники к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Михин-Бану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— Обрадовать хотят свою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луну.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100" y="555625"/>
            <a:ext cx="51816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kern="0" dirty="0" smtClean="0">
                <a:solidFill>
                  <a:srgbClr val="231F20"/>
                </a:solidFill>
                <a:cs typeface="Arial"/>
              </a:rPr>
              <a:t>Поэма «</a:t>
            </a:r>
            <a:r>
              <a:rPr lang="ru-RU" sz="2300" kern="0" dirty="0" err="1" smtClean="0">
                <a:solidFill>
                  <a:srgbClr val="231F20"/>
                </a:solidFill>
                <a:cs typeface="Arial"/>
              </a:rPr>
              <a:t>Фархад</a:t>
            </a:r>
            <a:r>
              <a:rPr lang="ru-RU" sz="2300" kern="0" dirty="0" smtClean="0">
                <a:solidFill>
                  <a:srgbClr val="231F20"/>
                </a:solidFill>
                <a:cs typeface="Arial"/>
              </a:rPr>
              <a:t> и Ширин» - это песнь любви земной такой невероятной силы, которая возвышает человека над его же собственными желаниями и страстями, побуждает к бескорыстному совершению титанического труда и великой жертвенно</a:t>
            </a:r>
            <a:r>
              <a:rPr lang="ru-RU" sz="1900" kern="0" dirty="0" smtClean="0">
                <a:solidFill>
                  <a:srgbClr val="231F20"/>
                </a:solidFill>
                <a:latin typeface="Arial"/>
                <a:cs typeface="Arial"/>
              </a:rPr>
              <a:t>сти</a:t>
            </a:r>
            <a:r>
              <a:rPr lang="ru-RU" sz="2300" kern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860425"/>
            <a:ext cx="4892675" cy="147796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Задание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для самостоятельной работы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Ответить на вопросы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№ 1,2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странице 69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555625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Фархад и Ширин» является третьей поэмой «</a:t>
            </a:r>
            <a:r>
              <a:rPr lang="ru-RU" sz="2000" dirty="0" err="1" smtClean="0"/>
              <a:t>Пятерицы</a:t>
            </a:r>
            <a:r>
              <a:rPr lang="ru-RU" sz="2000" dirty="0" smtClean="0"/>
              <a:t>», которая выделяется широтой охвата самых значительных и животрепещущих вопросов эпохи. Среди них: воспевание жизнеутверждающей любви, дружбы, лучших человеческих  качеств, осуждение губительной </a:t>
            </a:r>
          </a:p>
          <a:p>
            <a:r>
              <a:rPr lang="ru-RU" sz="2000" dirty="0" smtClean="0"/>
              <a:t>вражды, предательства, коварства, </a:t>
            </a:r>
          </a:p>
          <a:p>
            <a:r>
              <a:rPr lang="ru-RU" sz="2000" dirty="0" smtClean="0"/>
              <a:t>несправедливых разрушительных войн.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4000" cy="2477601"/>
          </a:xfrm>
        </p:spPr>
        <p:txBody>
          <a:bodyPr/>
          <a:lstStyle/>
          <a:p>
            <a:pPr algn="ctr"/>
            <a:r>
              <a:rPr lang="ru-RU" sz="2300" i="0" dirty="0" smtClean="0">
                <a:latin typeface="+mn-lt"/>
              </a:rPr>
              <a:t>            </a:t>
            </a:r>
            <a:r>
              <a:rPr lang="ru-RU" sz="2300" i="0" dirty="0" smtClean="0">
                <a:latin typeface="+mn-lt"/>
              </a:rPr>
              <a:t>Фархад </a:t>
            </a:r>
            <a:r>
              <a:rPr lang="ru-RU" sz="2300" i="0" dirty="0" smtClean="0">
                <a:latin typeface="+mn-lt"/>
              </a:rPr>
              <a:t>и </a:t>
            </a:r>
            <a:r>
              <a:rPr lang="ru-RU" sz="2300" i="0" dirty="0" smtClean="0">
                <a:latin typeface="+mn-lt"/>
              </a:rPr>
              <a:t>Ширин - </a:t>
            </a:r>
            <a:endParaRPr lang="ru-RU" sz="2300" i="0" dirty="0" smtClean="0">
              <a:latin typeface="+mn-lt"/>
            </a:endParaRPr>
          </a:p>
          <a:p>
            <a:pPr algn="ctr"/>
            <a:r>
              <a:rPr lang="ru-RU" sz="2300" i="0" dirty="0" smtClean="0">
                <a:latin typeface="+mn-lt"/>
              </a:rPr>
              <a:t>героико-романтическая поэма о любви богатыря Фархада к красавице Ширин, </a:t>
            </a:r>
          </a:p>
          <a:p>
            <a:pPr algn="ctr"/>
            <a:r>
              <a:rPr lang="ru-RU" sz="2300" i="0" dirty="0" smtClean="0">
                <a:latin typeface="+mn-lt"/>
              </a:rPr>
              <a:t>                   на которую претендовал иранский шах </a:t>
            </a:r>
            <a:r>
              <a:rPr lang="ru-RU" sz="2300" i="0" dirty="0" err="1" smtClean="0">
                <a:latin typeface="+mn-lt"/>
              </a:rPr>
              <a:t>Хосров</a:t>
            </a:r>
            <a:r>
              <a:rPr lang="ru-RU" sz="2300" i="0" dirty="0" smtClean="0">
                <a:latin typeface="+mn-lt"/>
              </a:rPr>
              <a:t>. Центральный герой поэмы - </a:t>
            </a:r>
            <a:r>
              <a:rPr lang="ru-RU" sz="2300" i="0" dirty="0" err="1" smtClean="0">
                <a:latin typeface="+mn-lt"/>
              </a:rPr>
              <a:t>Фархад</a:t>
            </a:r>
            <a:r>
              <a:rPr lang="ru-RU" sz="2300" i="0" dirty="0" smtClean="0">
                <a:latin typeface="+mn-lt"/>
              </a:rPr>
              <a:t> - трудолюбив, мужествен и самоотвержен. </a:t>
            </a:r>
            <a:endParaRPr lang="ru-RU" sz="2300" dirty="0">
              <a:latin typeface="+mn-lt"/>
            </a:endParaRPr>
          </a:p>
        </p:txBody>
      </p:sp>
      <p:pic>
        <p:nvPicPr>
          <p:cNvPr id="4" name="Picture 4" descr="https://img-fotki.yandex.ru/get/195786/395936343.16/0_148f8a_86cc642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9" y="631825"/>
            <a:ext cx="1050925" cy="140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46358"/>
          </a:xfrm>
        </p:spPr>
        <p:txBody>
          <a:bodyPr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ВСТУПЛЕНИЕ К ПОЭМЕ.</a:t>
            </a:r>
            <a:br>
              <a:rPr lang="ru-RU" sz="1400" dirty="0">
                <a:solidFill>
                  <a:prstClr val="white"/>
                </a:solidFill>
              </a:rPr>
            </a:br>
            <a:r>
              <a:rPr lang="ru-RU" sz="1400" dirty="0">
                <a:solidFill>
                  <a:prstClr val="white"/>
                </a:solidFill>
              </a:rPr>
              <a:t> О КАЛАМЕ, О НИЗАМИ, О XOCPOBE. </a:t>
            </a:r>
            <a:br>
              <a:rPr lang="ru-RU" sz="1400" dirty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514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627969"/>
            <a:ext cx="36036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17687"/>
            <a:ext cx="41402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2030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ПОЯСНЕНИЕ К ПОЭМЕ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646331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i="0" dirty="0" smtClean="0"/>
          </a:p>
          <a:p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39700" y="631825"/>
            <a:ext cx="5486400" cy="24384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Настроив сердце на печальный лад,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Создам я повесть о тебе, </a:t>
            </a:r>
            <a:r>
              <a:rPr lang="ru-RU" sz="2400" dirty="0" err="1" smtClean="0">
                <a:solidFill>
                  <a:schemeClr val="tx1"/>
                </a:solidFill>
              </a:rPr>
              <a:t>Фархад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Нет, о тебе и о Ширин! </a:t>
            </a:r>
            <a:r>
              <a:rPr lang="ru-RU" sz="2400" dirty="0" smtClean="0">
                <a:solidFill>
                  <a:schemeClr val="tx1"/>
                </a:solidFill>
              </a:rPr>
              <a:t>О вас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Я поведу печальный свой рассказ…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Едва </a:t>
            </a:r>
            <a:r>
              <a:rPr lang="ru-RU" sz="2400" dirty="0" smtClean="0">
                <a:solidFill>
                  <a:schemeClr val="tx1"/>
                </a:solidFill>
              </a:rPr>
              <a:t>лишь солнце горы озарит,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Я, как </a:t>
            </a:r>
            <a:r>
              <a:rPr lang="ru-RU" sz="2400" dirty="0" err="1" smtClean="0">
                <a:solidFill>
                  <a:schemeClr val="tx1"/>
                </a:solidFill>
              </a:rPr>
              <a:t>Фархад</a:t>
            </a:r>
            <a:r>
              <a:rPr lang="ru-RU" sz="2400" dirty="0" smtClean="0">
                <a:solidFill>
                  <a:schemeClr val="tx1"/>
                </a:solidFill>
              </a:rPr>
              <a:t>, начну дробить гранит.</a:t>
            </a:r>
          </a:p>
          <a:p>
            <a:endParaRPr lang="ru-RU" dirty="0"/>
          </a:p>
        </p:txBody>
      </p:sp>
      <p:pic>
        <p:nvPicPr>
          <p:cNvPr id="5" name="Picture 2" descr="http://audio.ziyonet.uz/uploads/audiobooks/20952/56b9c7eaa07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342" y="916871"/>
            <a:ext cx="829544" cy="93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smtClean="0"/>
              <a:t>     ГЛАВА </a:t>
            </a:r>
            <a:r>
              <a:rPr lang="en-US" smtClean="0"/>
              <a:t>XII</a:t>
            </a:r>
            <a:r>
              <a:rPr lang="ru-RU" smtClean="0"/>
              <a:t>. РОЖДЕНИЕ ФАРХАДА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893589" cy="1908215"/>
          </a:xfrm>
        </p:spPr>
        <p:txBody>
          <a:bodyPr/>
          <a:lstStyle/>
          <a:p>
            <a:r>
              <a:rPr lang="ru-RU" sz="2200" smtClean="0">
                <a:latin typeface="+mn-lt"/>
              </a:rPr>
              <a:t>Скорбь бездетного китайского хакана</a:t>
            </a:r>
            <a:r>
              <a:rPr lang="ru-RU" sz="2200" i="0" smtClean="0">
                <a:latin typeface="+mn-lt"/>
              </a:rPr>
              <a:t>.</a:t>
            </a:r>
          </a:p>
          <a:p>
            <a:r>
              <a:rPr lang="ru-RU" sz="2200" smtClean="0">
                <a:latin typeface="+mn-lt"/>
              </a:rPr>
              <a:t>Рождение наследника. Тайная печать судьбы. Ликование старого хакана.</a:t>
            </a:r>
            <a:endParaRPr lang="ru-RU" sz="2200" i="0" smtClean="0">
              <a:latin typeface="+mn-lt"/>
            </a:endParaRPr>
          </a:p>
          <a:p>
            <a:r>
              <a:rPr lang="ru-RU" sz="2200" smtClean="0">
                <a:latin typeface="+mn-lt"/>
              </a:rPr>
              <a:t>Торжества </a:t>
            </a:r>
          </a:p>
          <a:p>
            <a:r>
              <a:rPr lang="ru-RU" sz="2200" smtClean="0">
                <a:latin typeface="+mn-lt"/>
              </a:rPr>
              <a:t>в Китае</a:t>
            </a:r>
            <a:endParaRPr lang="ru-RU" sz="2200" i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739900" y="1698625"/>
            <a:ext cx="3733800" cy="137160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Владыка я, но одинок и сир.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лишь покину этот бренный мир,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Чужой придет топтать мои ковры,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Чужой тут будет пировать пиры.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4294967295"/>
          </p:nvPr>
        </p:nvSpPr>
        <p:spPr>
          <a:xfrm>
            <a:off x="215900" y="552450"/>
            <a:ext cx="3035300" cy="2970213"/>
          </a:xfrm>
        </p:spPr>
        <p:txBody>
          <a:bodyPr/>
          <a:lstStyle/>
          <a:p>
            <a:r>
              <a:rPr lang="ru-RU" sz="2200" dirty="0" smtClean="0">
                <a:latin typeface="+mn-lt"/>
              </a:rPr>
              <a:t>Кто и почему назвал младенца </a:t>
            </a:r>
            <a:r>
              <a:rPr lang="ru-RU" sz="2200" dirty="0" err="1" smtClean="0">
                <a:latin typeface="+mn-lt"/>
              </a:rPr>
              <a:t>Фархадом</a:t>
            </a:r>
            <a:r>
              <a:rPr lang="ru-RU" sz="2200" dirty="0" smtClean="0">
                <a:latin typeface="+mn-lt"/>
              </a:rPr>
              <a:t>? Физическое и</a:t>
            </a:r>
          </a:p>
          <a:p>
            <a:r>
              <a:rPr lang="ru-RU" sz="2200" dirty="0" smtClean="0">
                <a:latin typeface="+mn-lt"/>
              </a:rPr>
              <a:t> умственное развитие Фархада</a:t>
            </a:r>
            <a:r>
              <a:rPr lang="ru-RU" sz="2200" dirty="0" smtClean="0">
                <a:latin typeface="+mn-lt"/>
              </a:rPr>
              <a:t>. Учитель </a:t>
            </a:r>
            <a:r>
              <a:rPr lang="ru-RU" sz="2200" dirty="0" smtClean="0">
                <a:latin typeface="+mn-lt"/>
              </a:rPr>
              <a:t>царевича. Успехи в</a:t>
            </a:r>
          </a:p>
          <a:p>
            <a:r>
              <a:rPr lang="ru-RU" sz="2200" dirty="0" smtClean="0">
                <a:latin typeface="+mn-lt"/>
              </a:rPr>
              <a:t> науках. Успехи в рыцарских доблестях. </a:t>
            </a:r>
          </a:p>
          <a:p>
            <a:endParaRPr lang="ru-RU" sz="2200" dirty="0">
              <a:latin typeface="+mn-lt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111500" y="555625"/>
            <a:ext cx="2514600" cy="2590800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Хакан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подумал: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«В этом смысл найди: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Блеск — это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фарр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 знак судьбы —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хади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9396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ГЛАВА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 ФАРХАДА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          Что </a:t>
            </a:r>
            <a:r>
              <a:rPr lang="ru-RU" dirty="0" smtClean="0"/>
              <a:t>означало имя Фархада?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00" y="555625"/>
            <a:ext cx="5638800" cy="2590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 smtClean="0">
                <a:solidFill>
                  <a:schemeClr val="tx1"/>
                </a:solidFill>
              </a:rPr>
              <a:t>  </a:t>
            </a:r>
            <a:endParaRPr lang="ru-RU" sz="2100" dirty="0" smtClean="0">
              <a:solidFill>
                <a:schemeClr val="tx1"/>
              </a:solidFill>
            </a:endParaRPr>
          </a:p>
          <a:p>
            <a:r>
              <a:rPr lang="ru-RU" sz="2100" dirty="0" smtClean="0">
                <a:solidFill>
                  <a:schemeClr val="tx1"/>
                </a:solidFill>
              </a:rPr>
              <a:t>Не два понадобилось слова ей, —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Пять слов служило тут основой ей: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«</a:t>
            </a:r>
            <a:r>
              <a:rPr lang="ru-RU" sz="2100" dirty="0" err="1" smtClean="0">
                <a:solidFill>
                  <a:schemeClr val="tx1"/>
                </a:solidFill>
              </a:rPr>
              <a:t>Фирак</a:t>
            </a:r>
            <a:r>
              <a:rPr lang="ru-RU" sz="2100" dirty="0" smtClean="0">
                <a:solidFill>
                  <a:schemeClr val="tx1"/>
                </a:solidFill>
              </a:rPr>
              <a:t>» - разлука. «Ах» - стенаний звук,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«</a:t>
            </a:r>
            <a:r>
              <a:rPr lang="ru-RU" sz="2100" dirty="0" err="1" smtClean="0">
                <a:solidFill>
                  <a:schemeClr val="tx1"/>
                </a:solidFill>
              </a:rPr>
              <a:t>Рашк</a:t>
            </a:r>
            <a:r>
              <a:rPr lang="ru-RU" sz="2100" dirty="0" smtClean="0">
                <a:solidFill>
                  <a:schemeClr val="tx1"/>
                </a:solidFill>
              </a:rPr>
              <a:t>» - ревность, корень самых горьких мук,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«</a:t>
            </a:r>
            <a:r>
              <a:rPr lang="ru-RU" sz="2100" dirty="0" err="1" smtClean="0">
                <a:solidFill>
                  <a:schemeClr val="tx1"/>
                </a:solidFill>
              </a:rPr>
              <a:t>Хаджр</a:t>
            </a:r>
            <a:r>
              <a:rPr lang="ru-RU" sz="2100" dirty="0" smtClean="0">
                <a:solidFill>
                  <a:schemeClr val="tx1"/>
                </a:solidFill>
              </a:rPr>
              <a:t>» - расставанье. «</a:t>
            </a:r>
            <a:r>
              <a:rPr lang="ru-RU" sz="2100" dirty="0" err="1" smtClean="0">
                <a:solidFill>
                  <a:schemeClr val="tx1"/>
                </a:solidFill>
              </a:rPr>
              <a:t>Дард</a:t>
            </a:r>
            <a:r>
              <a:rPr lang="ru-RU" sz="2100" dirty="0" smtClean="0">
                <a:solidFill>
                  <a:schemeClr val="tx1"/>
                </a:solidFill>
              </a:rPr>
              <a:t>» - печали яд.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Сложи пять первых букв, прочтешь: «</a:t>
            </a:r>
            <a:r>
              <a:rPr lang="ru-RU" sz="2100" dirty="0" err="1" smtClean="0">
                <a:solidFill>
                  <a:schemeClr val="tx1"/>
                </a:solidFill>
              </a:rPr>
              <a:t>Фархад</a:t>
            </a:r>
            <a:r>
              <a:rPr lang="ru-RU" sz="2100" dirty="0" smtClean="0">
                <a:solidFill>
                  <a:schemeClr val="tx1"/>
                </a:solidFill>
              </a:rPr>
              <a:t>».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5347da452851bb618f72be51779ab8646379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1377</Words>
  <Application>Microsoft Office PowerPoint</Application>
  <PresentationFormat>Произвольный</PresentationFormat>
  <Paragraphs>176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Литература </vt:lpstr>
      <vt:lpstr>Фархад и Ширин</vt:lpstr>
      <vt:lpstr>Презентация PowerPoint</vt:lpstr>
      <vt:lpstr>Презентация PowerPoint</vt:lpstr>
      <vt:lpstr>ВСТУПЛЕНИЕ К ПОЭМЕ.  О КАЛАМЕ, О НИЗАМИ, О XOCPOBE.  </vt:lpstr>
      <vt:lpstr>ПОЯСНЕНИЕ К ПОЭМЕ </vt:lpstr>
      <vt:lpstr>     ГЛАВА XII. РОЖДЕНИЕ ФАРХАДА</vt:lpstr>
      <vt:lpstr>Презентация PowerPoint</vt:lpstr>
      <vt:lpstr>          Что означало имя Фархада?</vt:lpstr>
      <vt:lpstr>ГЛАВА XIV. ОБРЕЧЕННОСТЬ ФАРХАДА </vt:lpstr>
      <vt:lpstr>Презентация PowerPoint</vt:lpstr>
      <vt:lpstr>Презентация PowerPoint</vt:lpstr>
      <vt:lpstr>    ГЛАВА XV.  СТРОИТЕЛЬСТВО ДВОРЦОВ</vt:lpstr>
      <vt:lpstr>       ГЛАВА XVI. ОТДЕЛКА ДВОРЦОВ </vt:lpstr>
      <vt:lpstr>      ГЛАВА XVII. ПИРЫ ВО ДВОРЦАХ </vt:lpstr>
      <vt:lpstr> ГЛАВА XVIII.   ХАКАН ПРЕДЛАГАЕТ ФАРХАДУ СВОЙ ТРОН </vt:lpstr>
      <vt:lpstr>     ГЛАВА XIX . ЗЕРКАЛО ИСКАНДАРА [ </vt:lpstr>
      <vt:lpstr>ГЛАВА XXIV. ФАРХАД ДОБЫВАЕТ ЗЕРКАЛО МИРА </vt:lpstr>
      <vt:lpstr>       ГЛАВА XXV. ФАРХАД У СОКРАТА </vt:lpstr>
      <vt:lpstr>Презентация PowerPoint</vt:lpstr>
      <vt:lpstr>    ГЛАВА XXVI.  ВИДЕНИЕ В ЗЕРКАЛЕ</vt:lpstr>
      <vt:lpstr>Видение в зеркале</vt:lpstr>
      <vt:lpstr> ГЛ.XXIX.  СПАСЕНИЕ ФАРХАДА И ВСТРЕЧА С ШАПУРОМ </vt:lpstr>
      <vt:lpstr>Презентация PowerPoint</vt:lpstr>
      <vt:lpstr>ГЛ. XXX. ФАРХАД С ШАПУРОМ ПРИБЫВАЮТ В СТРАНУ АРМЕН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User</cp:lastModifiedBy>
  <cp:revision>104</cp:revision>
  <dcterms:created xsi:type="dcterms:W3CDTF">2020-04-13T08:05:16Z</dcterms:created>
  <dcterms:modified xsi:type="dcterms:W3CDTF">2020-09-20T15:21:42Z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