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80" r:id="rId4"/>
    <p:sldId id="272" r:id="rId5"/>
    <p:sldId id="279" r:id="rId6"/>
    <p:sldId id="274" r:id="rId7"/>
    <p:sldId id="297" r:id="rId8"/>
    <p:sldId id="275" r:id="rId9"/>
    <p:sldId id="276" r:id="rId10"/>
    <p:sldId id="278" r:id="rId11"/>
    <p:sldId id="281" r:id="rId12"/>
    <p:sldId id="283" r:id="rId13"/>
    <p:sldId id="282" r:id="rId14"/>
    <p:sldId id="284" r:id="rId15"/>
    <p:sldId id="285" r:id="rId16"/>
    <p:sldId id="286" r:id="rId17"/>
    <p:sldId id="290" r:id="rId18"/>
    <p:sldId id="291" r:id="rId19"/>
    <p:sldId id="292" r:id="rId20"/>
    <p:sldId id="257" r:id="rId21"/>
    <p:sldId id="293" r:id="rId22"/>
    <p:sldId id="294" r:id="rId23"/>
    <p:sldId id="295" r:id="rId24"/>
    <p:sldId id="287" r:id="rId25"/>
    <p:sldId id="268" r:id="rId2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1686" y="-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8290" y="757132"/>
            <a:ext cx="2546562" cy="21414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30948" y="757132"/>
            <a:ext cx="2546562" cy="21414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AF877-83A9-4779-9561-613112237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6D28F-1B97-4683-93AA-9922A892047B}" type="datetime1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60372" y="3017710"/>
            <a:ext cx="1845056" cy="110799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www.brainybetty.com;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37C67-9FD0-4F87-982D-B63786D12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400" spc="-5" dirty="0" smtClean="0"/>
              <a:t>Литература 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825500" y="1274451"/>
            <a:ext cx="2622689" cy="149271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ru-RU" sz="2400" b="1" dirty="0" err="1" smtClean="0">
                <a:solidFill>
                  <a:srgbClr val="2365C7"/>
                </a:solidFill>
                <a:latin typeface="+mj-lt"/>
                <a:cs typeface="Arial"/>
              </a:rPr>
              <a:t>Алишер</a:t>
            </a:r>
            <a:r>
              <a:rPr lang="ru-RU" sz="2400" b="1" dirty="0" smtClean="0">
                <a:solidFill>
                  <a:srgbClr val="2365C7"/>
                </a:solidFill>
                <a:latin typeface="+mj-lt"/>
                <a:cs typeface="Arial"/>
              </a:rPr>
              <a:t> Навои</a:t>
            </a:r>
            <a:endParaRPr sz="2400">
              <a:latin typeface="+mj-lt"/>
              <a:cs typeface="Arial"/>
            </a:endParaRPr>
          </a:p>
          <a:p>
            <a:pPr marL="32384" marR="1048385">
              <a:lnSpc>
                <a:spcPts val="1789"/>
              </a:lnSpc>
              <a:spcBef>
                <a:spcPts val="1160"/>
              </a:spcBef>
            </a:pPr>
            <a:endParaRPr lang="ru-RU" sz="1600" spc="-1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32384" marR="1048385">
              <a:lnSpc>
                <a:spcPts val="1789"/>
              </a:lnSpc>
              <a:spcBef>
                <a:spcPts val="1160"/>
              </a:spcBef>
            </a:pPr>
            <a:r>
              <a:rPr sz="2400" b="1" smtClean="0">
                <a:solidFill>
                  <a:srgbClr val="231F20"/>
                </a:solidFill>
                <a:latin typeface="+mj-lt"/>
                <a:cs typeface="Arial"/>
              </a:rPr>
              <a:t>Фа</a:t>
            </a:r>
            <a:r>
              <a:rPr lang="ru-RU" sz="2400" b="1" dirty="0" err="1" smtClean="0">
                <a:solidFill>
                  <a:srgbClr val="231F20"/>
                </a:solidFill>
                <a:latin typeface="+mj-lt"/>
                <a:cs typeface="Arial"/>
              </a:rPr>
              <a:t>з</a:t>
            </a:r>
            <a:r>
              <a:rPr sz="2400" b="1" smtClean="0">
                <a:solidFill>
                  <a:srgbClr val="231F20"/>
                </a:solidFill>
                <a:latin typeface="+mj-lt"/>
                <a:cs typeface="Arial"/>
              </a:rPr>
              <a:t>ил</a:t>
            </a:r>
            <a:r>
              <a:rPr lang="ru-RU" sz="2400" b="1" dirty="0" err="1" smtClean="0">
                <a:solidFill>
                  <a:srgbClr val="231F20"/>
                </a:solidFill>
                <a:latin typeface="+mj-lt"/>
                <a:cs typeface="Arial"/>
              </a:rPr>
              <a:t>ова</a:t>
            </a:r>
            <a:r>
              <a:rPr sz="2400" b="1" spc="-95" smtClean="0">
                <a:solidFill>
                  <a:srgbClr val="231F20"/>
                </a:solidFill>
                <a:latin typeface="+mj-lt"/>
                <a:cs typeface="Arial"/>
              </a:rPr>
              <a:t> </a:t>
            </a:r>
            <a:r>
              <a:rPr sz="2400" b="1" smtClean="0">
                <a:solidFill>
                  <a:srgbClr val="231F20"/>
                </a:solidFill>
                <a:latin typeface="+mj-lt"/>
                <a:cs typeface="Arial"/>
              </a:rPr>
              <a:t>И</a:t>
            </a:r>
            <a:r>
              <a:rPr lang="ru-RU" sz="2400" b="1" dirty="0" smtClean="0">
                <a:solidFill>
                  <a:srgbClr val="231F20"/>
                </a:solidFill>
                <a:latin typeface="+mj-lt"/>
                <a:cs typeface="Arial"/>
              </a:rPr>
              <a:t>рода</a:t>
            </a:r>
            <a:r>
              <a:rPr sz="2400" b="1" smtClean="0">
                <a:solidFill>
                  <a:srgbClr val="231F20"/>
                </a:solidFill>
                <a:latin typeface="+mj-lt"/>
                <a:cs typeface="Arial"/>
              </a:rPr>
              <a:t>  </a:t>
            </a:r>
            <a:r>
              <a:rPr lang="ru-RU" sz="2400" b="1" spc="-10" dirty="0" err="1" smtClean="0">
                <a:solidFill>
                  <a:srgbClr val="231F20"/>
                </a:solidFill>
                <a:latin typeface="+mj-lt"/>
                <a:cs typeface="Arial"/>
              </a:rPr>
              <a:t>Саттаровна</a:t>
            </a:r>
            <a:endParaRPr sz="2400">
              <a:latin typeface="+mj-lt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6759" y="212867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55805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2522" y="551458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19458" name="Picture 2" descr="https://odam.uz/upload/media/entries/2019-02/08/1858-32-2a500b7478b51d0d308e7cfb39034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100" y="1089025"/>
            <a:ext cx="2362200" cy="215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+mj-lt"/>
              </a:rPr>
              <a:t>Словарная работа</a:t>
            </a:r>
            <a:endParaRPr lang="ru-RU" sz="24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9700" y="631825"/>
            <a:ext cx="5867400" cy="2954655"/>
          </a:xfrm>
        </p:spPr>
        <p:txBody>
          <a:bodyPr/>
          <a:lstStyle/>
          <a:p>
            <a:pPr algn="l"/>
            <a:r>
              <a:rPr lang="ru-RU" sz="2400" b="1" i="0" dirty="0" smtClean="0">
                <a:latin typeface="+mn-lt"/>
              </a:rPr>
              <a:t>ДИВАН-</a:t>
            </a:r>
            <a:r>
              <a:rPr lang="ru-RU" sz="2400" i="0" dirty="0" smtClean="0">
                <a:latin typeface="+mn-lt"/>
              </a:rPr>
              <a:t>собрание поэтических </a:t>
            </a:r>
          </a:p>
          <a:p>
            <a:pPr algn="l"/>
            <a:r>
              <a:rPr lang="ru-RU" sz="2400" i="0" dirty="0" smtClean="0">
                <a:latin typeface="+mn-lt"/>
              </a:rPr>
              <a:t>произведений. </a:t>
            </a:r>
          </a:p>
          <a:p>
            <a:r>
              <a:rPr lang="ru-RU" sz="2400" b="1" i="0" dirty="0" smtClean="0">
                <a:latin typeface="+mn-lt"/>
              </a:rPr>
              <a:t>Касыда</a:t>
            </a:r>
            <a:r>
              <a:rPr lang="ru-RU" sz="2400" i="0" dirty="0" smtClean="0">
                <a:latin typeface="+mn-lt"/>
              </a:rPr>
              <a:t>- стихотворная форма восточной поэзии со сквозной рифмовкой строк,</a:t>
            </a:r>
          </a:p>
          <a:p>
            <a:r>
              <a:rPr lang="ru-RU" sz="2400" i="0" dirty="0" smtClean="0">
                <a:latin typeface="+mn-lt"/>
              </a:rPr>
              <a:t>"длинная газель"</a:t>
            </a:r>
          </a:p>
          <a:p>
            <a:endParaRPr lang="ru-RU" sz="2400" i="0" dirty="0" smtClean="0">
              <a:latin typeface="+mn-lt"/>
            </a:endParaRPr>
          </a:p>
          <a:p>
            <a:endParaRPr lang="ru-RU" sz="2400" i="0" dirty="0" smtClean="0">
              <a:latin typeface="+mn-lt"/>
            </a:endParaRPr>
          </a:p>
          <a:p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>
                <a:latin typeface="+mj-lt"/>
              </a:rPr>
              <a:t>Творческое наследие поэта </a:t>
            </a:r>
            <a:endParaRPr lang="ru-RU" sz="2400" dirty="0"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044700" y="555625"/>
            <a:ext cx="3721100" cy="258532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    </a:t>
            </a:r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Творческое наследие Навои огромно и </a:t>
            </a:r>
            <a:r>
              <a:rPr lang="ru-RU" sz="2400" b="1" dirty="0" err="1" smtClean="0">
                <a:solidFill>
                  <a:srgbClr val="663300"/>
                </a:solidFill>
                <a:latin typeface="+mn-lt"/>
              </a:rPr>
              <a:t>много-гранно</a:t>
            </a:r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: оно включает в себя около 30 крупных диванов, поэм , философских и научных трактатов.</a:t>
            </a:r>
            <a:endParaRPr lang="ru-RU" sz="2400" dirty="0">
              <a:latin typeface="+mn-lt"/>
            </a:endParaRPr>
          </a:p>
        </p:txBody>
      </p:sp>
      <p:pic>
        <p:nvPicPr>
          <p:cNvPr id="6" name="Picture 5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708025"/>
            <a:ext cx="1604286" cy="2363788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03226"/>
            <a:ext cx="6083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 Одной из главных своих задач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Навои считал развитие литературного чагатайского языка (тюрки). Именно в </a:t>
            </a:r>
            <a:r>
              <a:rPr lang="ru-RU" sz="2400" b="1" dirty="0" err="1" smtClean="0">
                <a:solidFill>
                  <a:srgbClr val="663300"/>
                </a:solidFill>
              </a:rPr>
              <a:t>ли-рике</a:t>
            </a:r>
            <a:r>
              <a:rPr lang="ru-RU" sz="2400" b="1" dirty="0" smtClean="0">
                <a:solidFill>
                  <a:srgbClr val="663300"/>
                </a:solidFill>
              </a:rPr>
              <a:t> поэта тюркский стих достиг вершин художественной выразительности. </a:t>
            </a:r>
            <a:r>
              <a:rPr lang="ru-RU" sz="2400" b="1" dirty="0" err="1" smtClean="0">
                <a:solidFill>
                  <a:srgbClr val="663300"/>
                </a:solidFill>
              </a:rPr>
              <a:t>Благо-даря</a:t>
            </a:r>
            <a:r>
              <a:rPr lang="ru-RU" sz="2400" b="1" dirty="0" smtClean="0">
                <a:solidFill>
                  <a:srgbClr val="663300"/>
                </a:solidFill>
              </a:rPr>
              <a:t> лирике Навои фарси утрачивает ста-</a:t>
            </a:r>
          </a:p>
          <a:p>
            <a:r>
              <a:rPr lang="ru-RU" sz="2400" b="1" dirty="0" err="1" smtClean="0">
                <a:solidFill>
                  <a:srgbClr val="663300"/>
                </a:solidFill>
              </a:rPr>
              <a:t>тус</a:t>
            </a:r>
            <a:r>
              <a:rPr lang="ru-RU" sz="2400" b="1" dirty="0" smtClean="0">
                <a:solidFill>
                  <a:srgbClr val="663300"/>
                </a:solidFill>
              </a:rPr>
              <a:t> единственного литературного языка. </a:t>
            </a:r>
          </a:p>
          <a:p>
            <a:endParaRPr lang="ru-RU" sz="2400" dirty="0"/>
          </a:p>
        </p:txBody>
      </p:sp>
      <p:pic>
        <p:nvPicPr>
          <p:cNvPr id="7" name="Picture 5" descr="1218609971_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700" y="0"/>
            <a:ext cx="1435100" cy="8382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555625"/>
            <a:ext cx="4635500" cy="258532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     Используя многовековые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   культурные традиции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   мусульманских народов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   Средней Азии и Ближнего  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   Востока, </a:t>
            </a:r>
            <a:r>
              <a:rPr lang="ru-RU" sz="2400" b="1" dirty="0" err="1" smtClean="0">
                <a:solidFill>
                  <a:srgbClr val="663300"/>
                </a:solidFill>
                <a:latin typeface="+mn-lt"/>
              </a:rPr>
              <a:t>Алишер</a:t>
            </a:r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 Навои 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   создаёт вполне оригинальные 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   произведения.</a:t>
            </a:r>
            <a:endParaRPr lang="ru-RU" sz="2400" b="1" dirty="0">
              <a:solidFill>
                <a:srgbClr val="663300"/>
              </a:solidFill>
              <a:latin typeface="+mn-lt"/>
            </a:endParaRPr>
          </a:p>
        </p:txBody>
      </p:sp>
      <p:pic>
        <p:nvPicPr>
          <p:cNvPr id="7" name="Picture 5" descr="4059571_7_9039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4197" t="11428" r="7062" b="7143"/>
          <a:stretch>
            <a:fillRect/>
          </a:stretch>
        </p:blipFill>
        <p:spPr bwMode="auto">
          <a:xfrm>
            <a:off x="4686300" y="479425"/>
            <a:ext cx="1079500" cy="1322388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10006874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0" y="708025"/>
            <a:ext cx="1218763" cy="17526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9423"/>
            <a:ext cx="576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                         </a:t>
            </a:r>
            <a:r>
              <a:rPr lang="ru-RU" sz="2400" b="1" dirty="0" err="1" smtClean="0">
                <a:solidFill>
                  <a:srgbClr val="663300"/>
                </a:solidFill>
              </a:rPr>
              <a:t>Бабур</a:t>
            </a:r>
            <a:r>
              <a:rPr lang="ru-RU" sz="2400" b="1" dirty="0" smtClean="0">
                <a:solidFill>
                  <a:srgbClr val="663300"/>
                </a:solidFill>
              </a:rPr>
              <a:t> в«</a:t>
            </a:r>
            <a:r>
              <a:rPr lang="ru-RU" sz="2400" b="1" dirty="0" err="1" smtClean="0">
                <a:solidFill>
                  <a:srgbClr val="663300"/>
                </a:solidFill>
              </a:rPr>
              <a:t>Бабур-наме</a:t>
            </a:r>
            <a:r>
              <a:rPr lang="ru-RU" sz="2400" b="1" dirty="0" smtClean="0">
                <a:solidFill>
                  <a:srgbClr val="663300"/>
                </a:solidFill>
              </a:rPr>
              <a:t>» сказал                                 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     о языке Навои: «</a:t>
            </a:r>
            <a:r>
              <a:rPr lang="ru-RU" sz="2400" b="1" dirty="0" err="1" smtClean="0">
                <a:solidFill>
                  <a:srgbClr val="663300"/>
                </a:solidFill>
              </a:rPr>
              <a:t>Алишербек</a:t>
            </a:r>
            <a:r>
              <a:rPr lang="ru-RU" sz="2400" b="1" dirty="0" smtClean="0">
                <a:solidFill>
                  <a:srgbClr val="66330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      был человек бесподобный,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      с   тех пор, как на тюркском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      языке слагают стихи, никто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      другой не слагал их так 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      много и так хорошо»	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35842" name="Picture 2" descr="https://adilettv.kz/wp-content/uploads/2020/02/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549067"/>
            <a:ext cx="1600200" cy="254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3225"/>
            <a:ext cx="6616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«Диван Фани» — сборник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лирических стихов на фарси.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«Сорок хадисов» («</a:t>
            </a:r>
            <a:r>
              <a:rPr lang="ru-RU" sz="2400" b="1" dirty="0" err="1" smtClean="0">
                <a:solidFill>
                  <a:srgbClr val="663300"/>
                </a:solidFill>
              </a:rPr>
              <a:t>Арбаин</a:t>
            </a:r>
            <a:r>
              <a:rPr lang="ru-RU" sz="2400" b="1" dirty="0" smtClean="0">
                <a:solidFill>
                  <a:srgbClr val="663300"/>
                </a:solidFill>
              </a:rPr>
              <a:t> </a:t>
            </a:r>
          </a:p>
          <a:p>
            <a:r>
              <a:rPr lang="ru-RU" sz="2400" b="1" dirty="0" err="1" smtClean="0">
                <a:solidFill>
                  <a:srgbClr val="663300"/>
                </a:solidFill>
              </a:rPr>
              <a:t>кирк</a:t>
            </a:r>
            <a:r>
              <a:rPr lang="ru-RU" sz="2400" b="1" dirty="0" smtClean="0">
                <a:solidFill>
                  <a:srgbClr val="663300"/>
                </a:solidFill>
              </a:rPr>
              <a:t> хадис») — это 40 четверостиший на тюркском языке на темы хадисов пророка Мухаммеда. Основой сочинения послу-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жило одноимённое сочинение </a:t>
            </a:r>
            <a:r>
              <a:rPr lang="ru-RU" sz="2400" b="1" dirty="0" err="1" smtClean="0">
                <a:solidFill>
                  <a:srgbClr val="663300"/>
                </a:solidFill>
              </a:rPr>
              <a:t>Джами</a:t>
            </a:r>
            <a:r>
              <a:rPr lang="ru-RU" sz="2400" b="1" dirty="0" smtClean="0">
                <a:solidFill>
                  <a:srgbClr val="663300"/>
                </a:solidFill>
              </a:rPr>
              <a:t> .</a:t>
            </a:r>
          </a:p>
        </p:txBody>
      </p:sp>
      <p:pic>
        <p:nvPicPr>
          <p:cNvPr id="4" name="Picture 20" descr="https://www.ziyouz.uz/wp-content/uploads/2016/04/alisher_navoiy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800" y="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606763"/>
            <a:ext cx="4108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Свои касыды на персидском языке Навои собрал в два сборника — «Шесть необходимостей» («</a:t>
            </a:r>
            <a:r>
              <a:rPr lang="ru-RU" sz="2400" b="1" dirty="0" err="1" smtClean="0">
                <a:solidFill>
                  <a:srgbClr val="663300"/>
                </a:solidFill>
              </a:rPr>
              <a:t>Ситтаи</a:t>
            </a:r>
            <a:r>
              <a:rPr lang="ru-RU" sz="2400" b="1" dirty="0" smtClean="0">
                <a:solidFill>
                  <a:srgbClr val="663300"/>
                </a:solidFill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</a:rPr>
              <a:t>зарурия</a:t>
            </a:r>
            <a:r>
              <a:rPr lang="ru-RU" sz="2400" b="1" dirty="0" smtClean="0">
                <a:solidFill>
                  <a:srgbClr val="663300"/>
                </a:solidFill>
              </a:rPr>
              <a:t>») и «Четыре сезона года» («</a:t>
            </a:r>
            <a:r>
              <a:rPr lang="ru-RU" sz="2400" b="1" dirty="0" err="1" smtClean="0">
                <a:solidFill>
                  <a:srgbClr val="663300"/>
                </a:solidFill>
              </a:rPr>
              <a:t>Фусули</a:t>
            </a:r>
            <a:r>
              <a:rPr lang="ru-RU" sz="2400" b="1" dirty="0" smtClean="0">
                <a:solidFill>
                  <a:srgbClr val="663300"/>
                </a:solidFill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</a:rPr>
              <a:t>арбаа</a:t>
            </a:r>
            <a:r>
              <a:rPr lang="ru-RU" sz="2400" dirty="0" smtClean="0"/>
              <a:t>»).</a:t>
            </a:r>
            <a:endParaRPr lang="ru-RU" sz="2400" dirty="0"/>
          </a:p>
        </p:txBody>
      </p:sp>
      <p:pic>
        <p:nvPicPr>
          <p:cNvPr id="3" name="Picture 2" descr="https://avatars.mds.yandex.net/get-pdb/1749846/0b855552-d3c8-4e44-ab32-927bc48cca05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300" y="708025"/>
            <a:ext cx="1284817" cy="192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5625"/>
            <a:ext cx="6007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                        Вершина творчества Навои —            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    «Хамса» («</a:t>
            </a:r>
            <a:r>
              <a:rPr lang="ru-RU" sz="2400" b="1" dirty="0" err="1" smtClean="0">
                <a:solidFill>
                  <a:srgbClr val="663300"/>
                </a:solidFill>
              </a:rPr>
              <a:t>Пятёрица</a:t>
            </a:r>
            <a:r>
              <a:rPr lang="ru-RU" sz="2400" b="1" dirty="0" smtClean="0">
                <a:solidFill>
                  <a:srgbClr val="663300"/>
                </a:solidFill>
              </a:rPr>
              <a:t>»). Она включает пять эпических поэм:   «Смятение праведных» (1483) ,«</a:t>
            </a:r>
            <a:r>
              <a:rPr lang="ru-RU" sz="2400" b="1" dirty="0" err="1" smtClean="0">
                <a:solidFill>
                  <a:srgbClr val="663300"/>
                </a:solidFill>
              </a:rPr>
              <a:t>Лейли</a:t>
            </a:r>
            <a:r>
              <a:rPr lang="ru-RU" sz="2400" b="1" dirty="0" smtClean="0">
                <a:solidFill>
                  <a:srgbClr val="663300"/>
                </a:solidFill>
              </a:rPr>
              <a:t> и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</a:rPr>
              <a:t>Меджнун</a:t>
            </a:r>
            <a:r>
              <a:rPr lang="ru-RU" sz="2400" b="1" dirty="0" smtClean="0">
                <a:solidFill>
                  <a:srgbClr val="663300"/>
                </a:solidFill>
              </a:rPr>
              <a:t>» (1484), «</a:t>
            </a:r>
            <a:r>
              <a:rPr lang="ru-RU" sz="2400" b="1" dirty="0" err="1" smtClean="0">
                <a:solidFill>
                  <a:srgbClr val="663300"/>
                </a:solidFill>
              </a:rPr>
              <a:t>Фархад</a:t>
            </a:r>
            <a:r>
              <a:rPr lang="ru-RU" sz="2400" b="1" dirty="0" smtClean="0">
                <a:solidFill>
                  <a:srgbClr val="663300"/>
                </a:solidFill>
              </a:rPr>
              <a:t> и Ширин» (1484), «Семь планет» (1484), «Стена </a:t>
            </a:r>
            <a:r>
              <a:rPr lang="ru-RU" sz="2400" b="1" dirty="0" err="1" smtClean="0">
                <a:solidFill>
                  <a:srgbClr val="663300"/>
                </a:solidFill>
              </a:rPr>
              <a:t>Искандара</a:t>
            </a:r>
            <a:r>
              <a:rPr lang="ru-RU" sz="2400" b="1" dirty="0" smtClean="0">
                <a:solidFill>
                  <a:srgbClr val="663300"/>
                </a:solidFill>
              </a:rPr>
              <a:t>» (1485).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3" name="Picture 16" descr="http://nbmariel.ru/sites/default/files/navo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88182" cy="131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9425"/>
            <a:ext cx="576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Авторы XV века полагали, что тюркский язык груб для поэзии. Это мнение </a:t>
            </a:r>
            <a:r>
              <a:rPr lang="ru-RU" sz="2400" b="1" dirty="0" err="1" smtClean="0">
                <a:solidFill>
                  <a:srgbClr val="663300"/>
                </a:solidFill>
              </a:rPr>
              <a:t>Алишер</a:t>
            </a:r>
            <a:r>
              <a:rPr lang="ru-RU" sz="2400" b="1" dirty="0" smtClean="0">
                <a:solidFill>
                  <a:srgbClr val="663300"/>
                </a:solidFill>
              </a:rPr>
              <a:t> Навои опровергает в трактате «Спор двух языков» (1499). В нём </a:t>
            </a:r>
            <a:r>
              <a:rPr lang="ru-RU" sz="2400" b="1" dirty="0" err="1" smtClean="0">
                <a:solidFill>
                  <a:srgbClr val="663300"/>
                </a:solidFill>
              </a:rPr>
              <a:t>обос-новано</a:t>
            </a:r>
            <a:r>
              <a:rPr lang="ru-RU" sz="2400" b="1" dirty="0" smtClean="0">
                <a:solidFill>
                  <a:srgbClr val="663300"/>
                </a:solidFill>
              </a:rPr>
              <a:t> культурное и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художественное значение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чагатайского языка (тюрки).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5165725" cy="30638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«Спор двух языков»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300" y="2003425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567194"/>
            <a:ext cx="5549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                   Навои пишет: «Богатство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тюркского языка доказано множеством фактов. Выходящие из народной среды талантливые поэты не должны выявлять свои способности на персидском языке.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</a:t>
            </a:r>
            <a:endParaRPr lang="ru-RU" dirty="0"/>
          </a:p>
        </p:txBody>
      </p:sp>
      <p:pic>
        <p:nvPicPr>
          <p:cNvPr id="3" name="Picture 9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11300" cy="139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797300" y="631825"/>
            <a:ext cx="1641475" cy="214153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215900" y="631825"/>
            <a:ext cx="3733800" cy="2241639"/>
          </a:xfrm>
        </p:spPr>
        <p:txBody>
          <a:bodyPr/>
          <a:lstStyle/>
          <a:p>
            <a:pPr marL="12700" marR="119380">
              <a:lnSpc>
                <a:spcPct val="120300"/>
              </a:lnSpc>
              <a:spcBef>
                <a:spcPts val="100"/>
              </a:spcBef>
            </a:pPr>
            <a:r>
              <a:rPr lang="ru-RU" sz="2400" dirty="0" smtClean="0"/>
              <a:t>Не могут люди вечно быть живыми, </a:t>
            </a:r>
          </a:p>
          <a:p>
            <a:pPr marL="12700" marR="119380">
              <a:lnSpc>
                <a:spcPct val="120300"/>
              </a:lnSpc>
              <a:spcBef>
                <a:spcPts val="100"/>
              </a:spcBef>
            </a:pPr>
            <a:r>
              <a:rPr lang="ru-RU" sz="2400" dirty="0" smtClean="0"/>
              <a:t>но счастлив тот,</a:t>
            </a:r>
            <a:br>
              <a:rPr lang="ru-RU" sz="2400" dirty="0" smtClean="0"/>
            </a:br>
            <a:r>
              <a:rPr lang="ru-RU" sz="2400" dirty="0" smtClean="0"/>
              <a:t>чье помнить будут имя.</a:t>
            </a:r>
            <a:r>
              <a:rPr lang="ru-RU" sz="2400" b="1" dirty="0" smtClean="0">
                <a:solidFill>
                  <a:srgbClr val="003300"/>
                </a:solidFill>
                <a:latin typeface="Garamond" pitchFamily="18" charset="0"/>
              </a:rPr>
              <a:t> </a:t>
            </a:r>
          </a:p>
          <a:p>
            <a:pPr marL="12700" marR="119380">
              <a:lnSpc>
                <a:spcPct val="1203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003300"/>
                </a:solidFill>
                <a:latin typeface="Garamond" pitchFamily="18" charset="0"/>
              </a:rPr>
              <a:t>                 </a:t>
            </a:r>
            <a:r>
              <a:rPr lang="ru-RU" sz="2400" b="1" dirty="0" err="1" smtClean="0">
                <a:solidFill>
                  <a:srgbClr val="003300"/>
                </a:solidFill>
                <a:latin typeface="Garamond" pitchFamily="18" charset="0"/>
              </a:rPr>
              <a:t>Алишер</a:t>
            </a:r>
            <a:r>
              <a:rPr lang="ru-RU" sz="2400" b="1" dirty="0" smtClean="0">
                <a:solidFill>
                  <a:srgbClr val="003300"/>
                </a:solidFill>
                <a:latin typeface="Garamond" pitchFamily="18" charset="0"/>
              </a:rPr>
              <a:t> Навои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76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Алишер</a:t>
            </a:r>
            <a:r>
              <a:rPr lang="ru-RU" sz="2800" b="1" dirty="0" smtClean="0">
                <a:solidFill>
                  <a:schemeClr val="bg1"/>
                </a:solidFill>
              </a:rPr>
              <a:t> Навои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55625"/>
            <a:ext cx="57658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</a:rPr>
              <a:t>Вопросы теории </a:t>
            </a:r>
          </a:p>
          <a:p>
            <a:r>
              <a:rPr lang="ru-RU" sz="2800" b="1" dirty="0" smtClean="0">
                <a:solidFill>
                  <a:srgbClr val="663300"/>
                </a:solidFill>
              </a:rPr>
              <a:t>литературы и </a:t>
            </a:r>
          </a:p>
          <a:p>
            <a:r>
              <a:rPr lang="ru-RU" sz="2800" b="1" dirty="0" smtClean="0">
                <a:solidFill>
                  <a:srgbClr val="663300"/>
                </a:solidFill>
              </a:rPr>
              <a:t>стихосложения </a:t>
            </a:r>
          </a:p>
          <a:p>
            <a:r>
              <a:rPr lang="ru-RU" sz="2800" b="1" dirty="0" smtClean="0">
                <a:solidFill>
                  <a:srgbClr val="663300"/>
                </a:solidFill>
              </a:rPr>
              <a:t>подняты в </a:t>
            </a:r>
          </a:p>
          <a:p>
            <a:r>
              <a:rPr lang="ru-RU" sz="2800" b="1" dirty="0" smtClean="0">
                <a:solidFill>
                  <a:srgbClr val="663300"/>
                </a:solidFill>
              </a:rPr>
              <a:t>трактате «Весы </a:t>
            </a:r>
          </a:p>
          <a:p>
            <a:r>
              <a:rPr lang="ru-RU" sz="2800" b="1" dirty="0" smtClean="0">
                <a:solidFill>
                  <a:srgbClr val="663300"/>
                </a:solidFill>
              </a:rPr>
              <a:t>размеров». </a:t>
            </a:r>
            <a:endParaRPr lang="ru-RU" sz="2800" dirty="0"/>
          </a:p>
        </p:txBody>
      </p:sp>
      <p:pic>
        <p:nvPicPr>
          <p:cNvPr id="12" name="Picture 5" descr="f_150663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0" y="631825"/>
            <a:ext cx="2438400" cy="24384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5625"/>
            <a:ext cx="576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                            </a:t>
            </a:r>
            <a:r>
              <a:rPr lang="ru-RU" sz="2400" b="1" dirty="0" smtClean="0">
                <a:solidFill>
                  <a:srgbClr val="663300"/>
                </a:solidFill>
              </a:rPr>
              <a:t>Навои - автор биографических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  и исторических книг:                               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  «</a:t>
            </a:r>
            <a:r>
              <a:rPr lang="ru-RU" sz="2400" b="1" dirty="0" err="1" smtClean="0">
                <a:solidFill>
                  <a:srgbClr val="663300"/>
                </a:solidFill>
              </a:rPr>
              <a:t>Пятерица</a:t>
            </a:r>
            <a:r>
              <a:rPr lang="ru-RU" sz="2400" b="1" dirty="0" smtClean="0">
                <a:solidFill>
                  <a:srgbClr val="663300"/>
                </a:solidFill>
              </a:rPr>
              <a:t> смятенных» (1492),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  «Собрание утончённых» (1491—1492) , «История иранских царей» и «История пророков и мудрецов».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3" name="Picture 24" descr="https://www.ziyouz.uz/wp-content/uploads/2017/01/alisher-navoiy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1552" cy="207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67194"/>
            <a:ext cx="57658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  На закате жизни  Навои  пишет </a:t>
            </a:r>
            <a:r>
              <a:rPr lang="ru-RU" sz="2400" b="1" dirty="0" err="1" smtClean="0">
                <a:solidFill>
                  <a:srgbClr val="663300"/>
                </a:solidFill>
              </a:rPr>
              <a:t>ал-легорическую</a:t>
            </a:r>
            <a:r>
              <a:rPr lang="ru-RU" sz="2400" b="1" dirty="0" smtClean="0">
                <a:solidFill>
                  <a:srgbClr val="663300"/>
                </a:solidFill>
              </a:rPr>
              <a:t> поэму «Язык птиц» («Парламент птиц» или «</a:t>
            </a:r>
            <a:r>
              <a:rPr lang="ru-RU" sz="2400" b="1" dirty="0" err="1" smtClean="0">
                <a:solidFill>
                  <a:srgbClr val="663300"/>
                </a:solidFill>
              </a:rPr>
              <a:t>Симург</a:t>
            </a:r>
            <a:r>
              <a:rPr lang="ru-RU" sz="2400" b="1" dirty="0" smtClean="0">
                <a:solidFill>
                  <a:srgbClr val="663300"/>
                </a:solidFill>
              </a:rPr>
              <a:t>») (1499) 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и философско-аллегорический трактат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«Возлюбленный    сердец»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(1500), посвящённый  </a:t>
            </a:r>
            <a:r>
              <a:rPr lang="ru-RU" sz="2400" b="1" dirty="0" err="1" smtClean="0">
                <a:solidFill>
                  <a:srgbClr val="663300"/>
                </a:solidFill>
              </a:rPr>
              <a:t>наи</a:t>
            </a:r>
            <a:r>
              <a:rPr lang="ru-RU" sz="2400" b="1" dirty="0" smtClean="0">
                <a:solidFill>
                  <a:srgbClr val="663300"/>
                </a:solidFill>
              </a:rPr>
              <a:t>-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лучшему устройству  общества.</a:t>
            </a:r>
            <a:endParaRPr lang="ru-RU" sz="2400" dirty="0"/>
          </a:p>
        </p:txBody>
      </p:sp>
      <p:pic>
        <p:nvPicPr>
          <p:cNvPr id="3" name="Picture 8" descr="https://ziyouz.uz/wp-content/uploads/2017/02/alisher_navoiy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1850"/>
            <a:ext cx="1371600" cy="1143000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0"/>
            <a:ext cx="9779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Афоризмы, цитаты Навои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1826"/>
            <a:ext cx="5765800" cy="20867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663300"/>
                </a:solidFill>
              </a:rPr>
              <a:t>Милее книги в мире друга нет.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663300"/>
                </a:solidFill>
              </a:rPr>
              <a:t>Нельзя хлопнуть в ладоши одной рукой.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663300"/>
                </a:solidFill>
              </a:rPr>
              <a:t>Среди людей самый лучший тот, кто приносит народу больше пользы.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663300"/>
                </a:solidFill>
              </a:rPr>
              <a:t>Словами можно смерть предотвратить, словами можно мертвых оживить.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2300" y="708025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Задание </a:t>
            </a:r>
          </a:p>
          <a:p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для самостоятельной работы</a:t>
            </a:r>
          </a:p>
          <a:p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</a:p>
          <a:p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Составить хронологическую таблицу жизни и творчества А.Навои</a:t>
            </a:r>
            <a:endParaRPr 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5" descr="65275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708025"/>
            <a:ext cx="1523537" cy="22860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39900" y="479425"/>
            <a:ext cx="40259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Книга –учитель без платы и благодарности. Каждый миг</a:t>
            </a:r>
          </a:p>
          <a:p>
            <a:r>
              <a:rPr lang="ru-RU" sz="2400" dirty="0" smtClean="0"/>
              <a:t> дарит она тебе откровения </a:t>
            </a:r>
          </a:p>
          <a:p>
            <a:r>
              <a:rPr lang="ru-RU" sz="2400" dirty="0" smtClean="0"/>
              <a:t>мудрости. Это собеседник,</a:t>
            </a:r>
          </a:p>
          <a:p>
            <a:r>
              <a:rPr lang="ru-RU" sz="2400" dirty="0" smtClean="0"/>
              <a:t>имеющий </a:t>
            </a:r>
            <a:r>
              <a:rPr lang="ru-RU" sz="2400" dirty="0" err="1" smtClean="0"/>
              <a:t>мозг,покрытый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кожей,о</a:t>
            </a:r>
            <a:r>
              <a:rPr lang="ru-RU" sz="2400" dirty="0" smtClean="0"/>
              <a:t> тайных делах </a:t>
            </a:r>
          </a:p>
          <a:p>
            <a:r>
              <a:rPr lang="ru-RU" sz="2400" dirty="0" smtClean="0"/>
              <a:t>вещающий молча. (Навои)</a:t>
            </a:r>
          </a:p>
        </p:txBody>
      </p:sp>
      <p:pic>
        <p:nvPicPr>
          <p:cNvPr id="15" name="Picture 4" descr="https://www.syl.ru/misc/i/ai/431032/2903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39900" cy="324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3224"/>
            <a:ext cx="576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</a:t>
            </a:r>
            <a:r>
              <a:rPr lang="ru-RU" sz="2400" b="1" dirty="0" smtClean="0">
                <a:solidFill>
                  <a:srgbClr val="663300"/>
                </a:solidFill>
              </a:rPr>
              <a:t>Выдающийся поэт Востока, фи-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</a:t>
            </a:r>
            <a:r>
              <a:rPr lang="ru-RU" sz="2400" b="1" dirty="0" err="1" smtClean="0">
                <a:solidFill>
                  <a:srgbClr val="663300"/>
                </a:solidFill>
              </a:rPr>
              <a:t>лософ</a:t>
            </a:r>
            <a:r>
              <a:rPr lang="ru-RU" sz="2400" b="1" dirty="0" smtClean="0">
                <a:solidFill>
                  <a:srgbClr val="663300"/>
                </a:solidFill>
              </a:rPr>
              <a:t> </a:t>
            </a:r>
            <a:r>
              <a:rPr lang="ru-RU" sz="2400" b="1" dirty="0" err="1" smtClean="0">
                <a:solidFill>
                  <a:srgbClr val="663300"/>
                </a:solidFill>
              </a:rPr>
              <a:t>суфийского</a:t>
            </a:r>
            <a:r>
              <a:rPr lang="ru-RU" sz="2400" b="1" dirty="0" smtClean="0">
                <a:solidFill>
                  <a:srgbClr val="663300"/>
                </a:solidFill>
              </a:rPr>
              <a:t> направления,     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государственный  деятель </a:t>
            </a:r>
            <a:r>
              <a:rPr lang="ru-RU" sz="2400" b="1" dirty="0" err="1" smtClean="0">
                <a:solidFill>
                  <a:srgbClr val="663300"/>
                </a:solidFill>
              </a:rPr>
              <a:t>тимуридского</a:t>
            </a:r>
            <a:r>
              <a:rPr lang="ru-RU" sz="2400" b="1" dirty="0" smtClean="0">
                <a:solidFill>
                  <a:srgbClr val="663300"/>
                </a:solidFill>
              </a:rPr>
              <a:t> Хорасана. Его творчество дало мощный стимул эволюции литературы на </a:t>
            </a:r>
            <a:r>
              <a:rPr lang="ru-RU" sz="2400" b="1" dirty="0" err="1" smtClean="0">
                <a:solidFill>
                  <a:srgbClr val="663300"/>
                </a:solidFill>
              </a:rPr>
              <a:t>тюрк-ских</a:t>
            </a:r>
            <a:r>
              <a:rPr lang="ru-RU" sz="2400" b="1" dirty="0" smtClean="0">
                <a:solidFill>
                  <a:srgbClr val="663300"/>
                </a:solidFill>
              </a:rPr>
              <a:t> языках, в особенности чагатайской и воспринявшей её традиции узбекской.</a:t>
            </a:r>
            <a:endParaRPr lang="ru-RU" sz="24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3700" y="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Алишер</a:t>
            </a:r>
            <a:r>
              <a:rPr lang="ru-RU" sz="2400" b="1" dirty="0" smtClean="0">
                <a:solidFill>
                  <a:schemeClr val="bg1"/>
                </a:solidFill>
              </a:rPr>
              <a:t> Навои (1441-1501)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6" descr="https://www.ziyouz.uz/wp-content/uploads/2017/01/alisher-navoiy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98425"/>
            <a:ext cx="1130300" cy="109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5900" y="403225"/>
            <a:ext cx="3432810" cy="275152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sz="2400" b="1" i="0" dirty="0" smtClean="0">
              <a:solidFill>
                <a:srgbClr val="003300"/>
              </a:solidFill>
              <a:latin typeface="Garamond" pitchFamily="18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2400" b="1" i="0" dirty="0" smtClean="0">
                <a:solidFill>
                  <a:srgbClr val="003300"/>
                </a:solidFill>
                <a:latin typeface="+mn-lt"/>
              </a:rPr>
              <a:t>В 1441г. 9 февраля в Герате в семье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b="1" i="0" dirty="0" smtClean="0">
                <a:solidFill>
                  <a:srgbClr val="003300"/>
                </a:solidFill>
                <a:latin typeface="+mn-lt"/>
              </a:rPr>
              <a:t>сановника падишаха </a:t>
            </a:r>
            <a:r>
              <a:rPr lang="ru-RU" sz="2400" b="1" i="0" dirty="0" err="1" smtClean="0">
                <a:solidFill>
                  <a:srgbClr val="003300"/>
                </a:solidFill>
                <a:latin typeface="+mn-lt"/>
              </a:rPr>
              <a:t>Гиясиддина</a:t>
            </a:r>
            <a:r>
              <a:rPr lang="ru-RU" sz="2400" b="1" i="0" dirty="0" smtClean="0">
                <a:solidFill>
                  <a:srgbClr val="003300"/>
                </a:solidFill>
                <a:latin typeface="+mn-lt"/>
              </a:rPr>
              <a:t> </a:t>
            </a:r>
            <a:r>
              <a:rPr lang="ru-RU" sz="2400" b="1" i="0" dirty="0" err="1" smtClean="0">
                <a:solidFill>
                  <a:srgbClr val="003300"/>
                </a:solidFill>
                <a:latin typeface="+mn-lt"/>
              </a:rPr>
              <a:t>Кичкине</a:t>
            </a:r>
            <a:r>
              <a:rPr lang="ru-RU" sz="2400" b="1" i="0" dirty="0" smtClean="0">
                <a:solidFill>
                  <a:srgbClr val="003300"/>
                </a:solidFill>
                <a:latin typeface="+mn-lt"/>
              </a:rPr>
              <a:t> родился мальчик, которого назвали </a:t>
            </a:r>
            <a:r>
              <a:rPr lang="ru-RU" sz="2400" b="1" i="0" dirty="0" err="1" smtClean="0">
                <a:solidFill>
                  <a:srgbClr val="003300"/>
                </a:solidFill>
                <a:latin typeface="+mn-lt"/>
              </a:rPr>
              <a:t>Алишер</a:t>
            </a:r>
            <a:endParaRPr lang="ru-RU" sz="2400" b="1" i="0" dirty="0" smtClean="0">
              <a:solidFill>
                <a:srgbClr val="003300"/>
              </a:solidFill>
              <a:latin typeface="+mn-lt"/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b="1" i="0" dirty="0" smtClean="0">
                <a:solidFill>
                  <a:srgbClr val="003300"/>
                </a:solidFill>
                <a:latin typeface="+mn-lt"/>
              </a:rPr>
              <a:t>	</a:t>
            </a:r>
          </a:p>
          <a:p>
            <a:pPr algn="l"/>
            <a:endParaRPr lang="ru-RU" i="0" dirty="0">
              <a:latin typeface="+mn-lt"/>
            </a:endParaRPr>
          </a:p>
        </p:txBody>
      </p:sp>
      <p:pic>
        <p:nvPicPr>
          <p:cNvPr id="5" name="Picture 5" descr="251px-File-0111Navo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68700" y="98425"/>
            <a:ext cx="1981199" cy="2971799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3"/>
          <p:cNvSpPr>
            <a:spLocks noGrp="1"/>
          </p:cNvSpPr>
          <p:nvPr>
            <p:ph type="sldNum" sz="quarter" idx="7"/>
          </p:nvPr>
        </p:nvSpPr>
        <p:spPr>
          <a:noFill/>
        </p:spPr>
        <p:txBody>
          <a:bodyPr/>
          <a:lstStyle/>
          <a:p>
            <a:fld id="{D02F75F6-C7D2-4FD7-AEBD-10AABDD7E933}" type="slidenum">
              <a:rPr lang="en-US"/>
              <a:pPr/>
              <a:t>5</a:t>
            </a:fld>
            <a:endParaRPr 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-206375"/>
            <a:ext cx="5930900" cy="328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 anchor="ctr">
            <a:spAutoFit/>
          </a:bodyPr>
          <a:lstStyle/>
          <a:p>
            <a:endParaRPr lang="ru-RU" sz="2400" b="1" dirty="0" smtClean="0">
              <a:solidFill>
                <a:srgbClr val="663300"/>
              </a:solidFill>
            </a:endParaRPr>
          </a:p>
          <a:p>
            <a:r>
              <a:rPr lang="ru-RU" sz="2400" b="1" dirty="0" smtClean="0">
                <a:solidFill>
                  <a:srgbClr val="66330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Навои </a:t>
            </a:r>
            <a:r>
              <a:rPr lang="ru-RU" sz="2400" b="1" dirty="0">
                <a:solidFill>
                  <a:srgbClr val="663300"/>
                </a:solidFill>
              </a:rPr>
              <a:t>учился в Герате (вместе с </a:t>
            </a:r>
            <a:endParaRPr lang="ru-RU" sz="2400" b="1" dirty="0" smtClean="0">
              <a:solidFill>
                <a:srgbClr val="663300"/>
              </a:solidFill>
            </a:endParaRP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будущим правителем </a:t>
            </a:r>
            <a:r>
              <a:rPr lang="ru-RU" sz="2400" b="1" dirty="0">
                <a:solidFill>
                  <a:srgbClr val="663300"/>
                </a:solidFill>
              </a:rPr>
              <a:t>Хорасана </a:t>
            </a:r>
            <a:endParaRPr lang="ru-RU" sz="2400" b="1" dirty="0" smtClean="0">
              <a:solidFill>
                <a:srgbClr val="663300"/>
              </a:solidFill>
            </a:endParaRPr>
          </a:p>
          <a:p>
            <a:r>
              <a:rPr lang="ru-RU" sz="2400" b="1" dirty="0" smtClean="0">
                <a:solidFill>
                  <a:srgbClr val="663300"/>
                </a:solidFill>
              </a:rPr>
              <a:t>                    Хусейном </a:t>
            </a:r>
            <a:r>
              <a:rPr lang="ru-RU" sz="2400" b="1" dirty="0" err="1">
                <a:solidFill>
                  <a:srgbClr val="663300"/>
                </a:solidFill>
              </a:rPr>
              <a:t>Байкарой</a:t>
            </a:r>
            <a:r>
              <a:rPr lang="ru-RU" sz="2400" b="1" dirty="0">
                <a:solidFill>
                  <a:srgbClr val="663300"/>
                </a:solidFill>
              </a:rPr>
              <a:t>, дружеские отношения с которым сохранил </a:t>
            </a:r>
            <a:endParaRPr lang="ru-RU" sz="2400" b="1" dirty="0" smtClean="0">
              <a:solidFill>
                <a:srgbClr val="663300"/>
              </a:solidFill>
            </a:endParaRPr>
          </a:p>
          <a:p>
            <a:r>
              <a:rPr lang="ru-RU" sz="2400" b="1" dirty="0" smtClean="0">
                <a:solidFill>
                  <a:srgbClr val="663300"/>
                </a:solidFill>
              </a:rPr>
              <a:t>на </a:t>
            </a:r>
            <a:r>
              <a:rPr lang="ru-RU" sz="2400" b="1" dirty="0">
                <a:solidFill>
                  <a:srgbClr val="663300"/>
                </a:solidFill>
              </a:rPr>
              <a:t>всю жизнь), </a:t>
            </a:r>
            <a:r>
              <a:rPr lang="ru-RU" sz="2400" b="1" dirty="0" err="1">
                <a:solidFill>
                  <a:srgbClr val="663300"/>
                </a:solidFill>
              </a:rPr>
              <a:t>Мешхеде</a:t>
            </a:r>
            <a:r>
              <a:rPr lang="ru-RU" sz="2400" b="1" dirty="0">
                <a:solidFill>
                  <a:srgbClr val="663300"/>
                </a:solidFill>
              </a:rPr>
              <a:t> и </a:t>
            </a:r>
            <a:endParaRPr lang="ru-RU" sz="2400" b="1" dirty="0" smtClean="0">
              <a:solidFill>
                <a:srgbClr val="663300"/>
              </a:solidFill>
            </a:endParaRPr>
          </a:p>
          <a:p>
            <a:r>
              <a:rPr lang="ru-RU" sz="2400" b="1" dirty="0" smtClean="0">
                <a:solidFill>
                  <a:srgbClr val="663300"/>
                </a:solidFill>
              </a:rPr>
              <a:t>Самарканде</a:t>
            </a:r>
            <a:r>
              <a:rPr lang="ru-RU" sz="2400" b="1" dirty="0">
                <a:solidFill>
                  <a:srgbClr val="663300"/>
                </a:solidFill>
              </a:rPr>
              <a:t>. </a:t>
            </a:r>
          </a:p>
          <a:p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4351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2" descr="https://www.ziyouz.uz/wp-content/uploads/2017/01/navoiy-boyqa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0700" y="1622425"/>
            <a:ext cx="1358900" cy="147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9700" y="555625"/>
            <a:ext cx="5626100" cy="221599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                         Среди учителей Навои был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                      </a:t>
            </a:r>
            <a:r>
              <a:rPr lang="ru-RU" sz="2400" b="1" dirty="0" err="1" smtClean="0">
                <a:solidFill>
                  <a:srgbClr val="663300"/>
                </a:solidFill>
                <a:latin typeface="+mn-lt"/>
              </a:rPr>
              <a:t>Джами</a:t>
            </a:r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—в дальнейшем друг 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                       и  единомышленник поэта. 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                     Как поэт Навои проявил 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себя уже в 15 лет, причём </a:t>
            </a:r>
          </a:p>
          <a:p>
            <a:r>
              <a:rPr lang="ru-RU" sz="2400" b="1" dirty="0" smtClean="0">
                <a:solidFill>
                  <a:srgbClr val="663300"/>
                </a:solidFill>
                <a:latin typeface="+mn-lt"/>
              </a:rPr>
              <a:t>писал в равной степени</a:t>
            </a:r>
            <a:endParaRPr lang="ru-RU" sz="2400" dirty="0">
              <a:latin typeface="+mn-lt"/>
            </a:endParaRPr>
          </a:p>
        </p:txBody>
      </p:sp>
      <p:pic>
        <p:nvPicPr>
          <p:cNvPr id="5" name="Picture 12" descr="https://fotouz.uz/uploads/files/2019-07/1564060865_alisher-navoiy-alisher-navoi-1441-1501-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1300" cy="1927225"/>
          </a:xfrm>
          <a:prstGeom prst="rect">
            <a:avLst/>
          </a:prstGeom>
          <a:noFill/>
        </p:spPr>
      </p:pic>
      <p:pic>
        <p:nvPicPr>
          <p:cNvPr id="6" name="Picture 18" descr="https://www.ziyouz.uz/wp-content/uploads/2017/01/navoiy-va-jom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2003425"/>
            <a:ext cx="1358900" cy="1101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39700" y="479425"/>
            <a:ext cx="5791200" cy="2585323"/>
          </a:xfrm>
        </p:spPr>
        <p:txBody>
          <a:bodyPr/>
          <a:lstStyle/>
          <a:p>
            <a:r>
              <a:rPr lang="ru-RU" sz="2400" i="0" dirty="0" smtClean="0">
                <a:latin typeface="+mn-lt"/>
              </a:rPr>
              <a:t>Молодой </a:t>
            </a:r>
            <a:r>
              <a:rPr lang="ru-RU" sz="2400" i="0" dirty="0" err="1" smtClean="0">
                <a:latin typeface="+mn-lt"/>
              </a:rPr>
              <a:t>Алишер</a:t>
            </a:r>
            <a:r>
              <a:rPr lang="ru-RU" sz="2400" i="0" dirty="0" smtClean="0">
                <a:latin typeface="+mn-lt"/>
              </a:rPr>
              <a:t> как-то показал свои</a:t>
            </a:r>
          </a:p>
          <a:p>
            <a:r>
              <a:rPr lang="ru-RU" sz="2400" i="0" dirty="0" smtClean="0">
                <a:latin typeface="+mn-lt"/>
              </a:rPr>
              <a:t> стихи </a:t>
            </a:r>
            <a:r>
              <a:rPr lang="ru-RU" sz="2400" i="0" dirty="0" err="1" smtClean="0">
                <a:latin typeface="+mn-lt"/>
              </a:rPr>
              <a:t>Лутфи</a:t>
            </a:r>
            <a:r>
              <a:rPr lang="ru-RU" sz="2400" i="0" dirty="0" smtClean="0">
                <a:latin typeface="+mn-lt"/>
              </a:rPr>
              <a:t>, который считался самым изысканным тюркским поэтом. </a:t>
            </a:r>
            <a:r>
              <a:rPr lang="ru-RU" sz="2400" i="0" dirty="0" err="1" smtClean="0">
                <a:latin typeface="+mn-lt"/>
              </a:rPr>
              <a:t>Лутфи</a:t>
            </a:r>
            <a:r>
              <a:rPr lang="ru-RU" sz="2400" i="0" dirty="0" smtClean="0">
                <a:latin typeface="+mn-lt"/>
              </a:rPr>
              <a:t> пришел в восторг от газелей и воскликнул: «Я охотно променял бы на эту газель десять-двенадцать тысяч моих стихов на двух языках и считал бы сделку удачной».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39700" y="174625"/>
            <a:ext cx="5626100" cy="36933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+mj-lt"/>
              </a:rPr>
              <a:t>Навои - государственный деятель</a:t>
            </a:r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7100" y="631825"/>
            <a:ext cx="3568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 1469 году Навои назначен на должность хранителя печати, а 1472 году получил чин визиря и титул эмира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 В 1476г. поэт подал в отставку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8" descr="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555625"/>
            <a:ext cx="1828800" cy="2487751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9700" y="555625"/>
            <a:ext cx="3352800" cy="221599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3300"/>
                </a:solidFill>
                <a:latin typeface="Garamond" pitchFamily="18" charset="0"/>
              </a:rPr>
              <a:t>    </a:t>
            </a:r>
            <a:r>
              <a:rPr lang="ru-RU" sz="2400" b="1" dirty="0" smtClean="0">
                <a:solidFill>
                  <a:srgbClr val="003300"/>
                </a:solidFill>
                <a:latin typeface="+mn-lt"/>
              </a:rPr>
              <a:t>Навои не мог совсем отойти от </a:t>
            </a:r>
            <a:r>
              <a:rPr lang="ru-RU" sz="2400" b="1" dirty="0" err="1" smtClean="0">
                <a:solidFill>
                  <a:srgbClr val="003300"/>
                </a:solidFill>
                <a:latin typeface="+mn-lt"/>
              </a:rPr>
              <a:t>государ-ственных</a:t>
            </a:r>
            <a:r>
              <a:rPr lang="ru-RU" sz="2400" b="1" dirty="0" smtClean="0">
                <a:solidFill>
                  <a:srgbClr val="003300"/>
                </a:solidFill>
                <a:latin typeface="+mn-lt"/>
              </a:rPr>
              <a:t> дел. Он возглавлял власть то в городе </a:t>
            </a:r>
            <a:r>
              <a:rPr lang="ru-RU" sz="2400" b="1" dirty="0" err="1" smtClean="0">
                <a:solidFill>
                  <a:srgbClr val="003300"/>
                </a:solidFill>
                <a:latin typeface="+mn-lt"/>
              </a:rPr>
              <a:t>Астрабаде</a:t>
            </a:r>
            <a:r>
              <a:rPr lang="ru-RU" sz="2400" b="1" dirty="0" smtClean="0">
                <a:solidFill>
                  <a:srgbClr val="003300"/>
                </a:solidFill>
                <a:latin typeface="+mn-lt"/>
              </a:rPr>
              <a:t> ,то в самом Герате.</a:t>
            </a:r>
            <a:endParaRPr lang="ru-RU" sz="2400" dirty="0">
              <a:latin typeface="+mn-lt"/>
            </a:endParaRPr>
          </a:p>
        </p:txBody>
      </p:sp>
      <p:pic>
        <p:nvPicPr>
          <p:cNvPr id="5" name="Picture 6" descr="https://avatars.mds.yandex.net/get-zen_doc/1916740/pub_5d22ebb48b42ad00ad2879bb_5d22ec5e334f5500ade287f3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555625"/>
            <a:ext cx="19685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1265</TotalTime>
  <Words>761</Words>
  <Application>Microsoft Office PowerPoint</Application>
  <PresentationFormat>Произвольный</PresentationFormat>
  <Paragraphs>110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Литература 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Словарная работа</vt:lpstr>
      <vt:lpstr>Творческое наследие поэта </vt:lpstr>
      <vt:lpstr>Слайд 12</vt:lpstr>
      <vt:lpstr>Слайд 13</vt:lpstr>
      <vt:lpstr>Слайд 14</vt:lpstr>
      <vt:lpstr>Слайд 15</vt:lpstr>
      <vt:lpstr>Слайд 16</vt:lpstr>
      <vt:lpstr>Слайд 17</vt:lpstr>
      <vt:lpstr>«Спор двух языков»</vt:lpstr>
      <vt:lpstr>Слайд 19</vt:lpstr>
      <vt:lpstr>Слайд 20</vt:lpstr>
      <vt:lpstr>Слайд 21</vt:lpstr>
      <vt:lpstr>Слайд 22</vt:lpstr>
      <vt:lpstr>Афоризмы, цитаты Навои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HP User</cp:lastModifiedBy>
  <cp:revision>63</cp:revision>
  <dcterms:created xsi:type="dcterms:W3CDTF">2020-04-13T08:05:16Z</dcterms:created>
  <dcterms:modified xsi:type="dcterms:W3CDTF">2020-09-17T16:20:15Z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