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2" r:id="rId3"/>
    <p:sldId id="310" r:id="rId4"/>
    <p:sldId id="307" r:id="rId5"/>
    <p:sldId id="308" r:id="rId6"/>
    <p:sldId id="309" r:id="rId7"/>
    <p:sldId id="303" r:id="rId8"/>
    <p:sldId id="304" r:id="rId9"/>
    <p:sldId id="305" r:id="rId10"/>
    <p:sldId id="306" r:id="rId11"/>
    <p:sldId id="332" r:id="rId12"/>
    <p:sldId id="317" r:id="rId13"/>
    <p:sldId id="333" r:id="rId14"/>
    <p:sldId id="334" r:id="rId15"/>
    <p:sldId id="318" r:id="rId16"/>
    <p:sldId id="319" r:id="rId17"/>
    <p:sldId id="311" r:id="rId18"/>
    <p:sldId id="313" r:id="rId19"/>
    <p:sldId id="322" r:id="rId20"/>
    <p:sldId id="312" r:id="rId21"/>
    <p:sldId id="316" r:id="rId22"/>
    <p:sldId id="335" r:id="rId23"/>
    <p:sldId id="315" r:id="rId24"/>
    <p:sldId id="323" r:id="rId25"/>
    <p:sldId id="325" r:id="rId26"/>
    <p:sldId id="326" r:id="rId27"/>
    <p:sldId id="337" r:id="rId28"/>
    <p:sldId id="338" r:id="rId29"/>
    <p:sldId id="331" r:id="rId30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528" y="114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827087" y="1251208"/>
            <a:ext cx="3657600" cy="243447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А.С.Пушкин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Лирика.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«На холмах Грузии…»</a:t>
            </a:r>
          </a:p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endParaRPr sz="1600" b="1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376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376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50825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3587" y="551458"/>
            <a:ext cx="6038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1811" y="1210949"/>
            <a:ext cx="1403551" cy="177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87" y="631826"/>
            <a:ext cx="52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Слово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«свобода» и близкие по смыслу слова «вольность», «воля», «вольный» — ключевые слова пушкинского словаря. Это слова-сигналы с широким кругом значений, вызывающие разнообразные ассоциации. В любом поэтическом тексте это знаки «присутствия» самого поэта.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609501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лирических произведениях Пушкина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слова-знаки выражают его мысли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направлении движения и о цели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жизненного пути человека, о смысле его существования. Свобода для Пушкина не просто слово из словаря вольнодумцев. Свобода — это его точка зрения на мир, на людей и самого себя. Именно свобода стала главным критерием оценки жизни, отношений между людьми, общества и истории.</a:t>
            </a:r>
          </a:p>
        </p:txBody>
      </p:sp>
      <p:pic>
        <p:nvPicPr>
          <p:cNvPr id="40962" name="Picture 2" descr="http://i.mycdn.me/i?r=AzEPZsRbOZEKgBhR0XGMT1RkrwxB5_lzeI6E_Z4izBx4l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375" y="555625"/>
            <a:ext cx="880113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87" y="609501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Пушкин — создатель лирической концепции творчества.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ней он выразил свои представления о месте поэта в мире, о взаимоотношениях поэта и общества, о творческом процессе.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7" y="678785"/>
            <a:ext cx="1600200" cy="2308225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487" y="555625"/>
            <a:ext cx="4025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Основные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вехи этой концепции, главные опоры пушкинского «памятника нерукотворного», — поэтические манифесты «Разговор книгопродавца с поэтом» (1824г.), «Поэт» (1827г.), «Поэт и толпа» (1828г.), «Поэту» (1830г.), «Эхо» (1831г.), «Элегии» («Безумных лет угасшее веселье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...»).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/>
              <a:t>	</a:t>
            </a:r>
            <a:endParaRPr lang="ru-RU" dirty="0"/>
          </a:p>
        </p:txBody>
      </p:sp>
      <p:sp>
        <p:nvSpPr>
          <p:cNvPr id="44034" name="AutoShape 2" descr="http://moiarussia.ru/wp-content/uploads/2017/01/A.S.-Pushkin-i-N.YA.-Bichurin-na-progulke-na-naberezhnoj-Nevy.-1994-95gg..jpg"/>
          <p:cNvSpPr>
            <a:spLocks noChangeAspect="1" noChangeArrowheads="1"/>
          </p:cNvSpPr>
          <p:nvPr/>
        </p:nvSpPr>
        <p:spPr bwMode="auto">
          <a:xfrm>
            <a:off x="157162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://moiarussia.ru/wp-content/uploads/2017/01/A.S.-Pushkin-i-N.YA.-Bichurin-na-progulke-na-naberezhnoj-Nevy.-1994-95gg..jpg"/>
          <p:cNvSpPr>
            <a:spLocks noChangeAspect="1" noChangeArrowheads="1"/>
          </p:cNvSpPr>
          <p:nvPr/>
        </p:nvSpPr>
        <p:spPr bwMode="auto">
          <a:xfrm>
            <a:off x="157162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://moiarussia.ru/wp-content/uploads/2017/01/A.S.-Pushkin-i-N.YA.-Bichurin-na-progulke-na-naberezhnoj-Nevy.-1994-95gg..jpg"/>
          <p:cNvSpPr>
            <a:spLocks noChangeAspect="1" noChangeArrowheads="1"/>
          </p:cNvSpPr>
          <p:nvPr/>
        </p:nvSpPr>
        <p:spPr bwMode="auto">
          <a:xfrm>
            <a:off x="157162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://moiarussia.ru/wp-content/uploads/2017/01/A.S.-Pushkin-i-N.YA.-Bichurin-na-progulke-na-naberezhnoj-Nevy.-1994-95gg..jpg"/>
          <p:cNvSpPr>
            <a:spLocks noChangeAspect="1" noChangeArrowheads="1"/>
          </p:cNvSpPr>
          <p:nvPr/>
        </p:nvSpPr>
        <p:spPr bwMode="auto">
          <a:xfrm>
            <a:off x="157162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784225"/>
            <a:ext cx="144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479426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высокого предназначения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поэзии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ее особой роли в обществе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слышен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этих стихотворениях.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Оглядываясь на свой творческий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в стихотворении «Я памятник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себе воздвиг нерукотворный...»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1836г.), Пушкин был особенно горд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тем, что соответствовал высокому идеалу поэта, провозглашенному в поэтических манифестах.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1287" y="102425"/>
            <a:ext cx="5626100" cy="307777"/>
          </a:xfrm>
        </p:spPr>
        <p:txBody>
          <a:bodyPr/>
          <a:lstStyle/>
          <a:p>
            <a:pPr algn="ctr"/>
            <a:r>
              <a:rPr lang="ru-RU" sz="2000" dirty="0" smtClean="0"/>
              <a:t>Мотив высокого предназначения поэзии</a:t>
            </a:r>
            <a:endParaRPr lang="ru-RU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87" y="784225"/>
            <a:ext cx="12708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287" y="510709"/>
            <a:ext cx="54864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1900" b="1" dirty="0" smtClean="0"/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Слово» и «дело» поэта совпали. Чеканная последняя строфа стихотворения подводит итог пушкинским размышлениям о свободе и звучит как завещание русской поэзии: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2287" y="1774826"/>
            <a:ext cx="4800600" cy="131762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Веленью божию, о муза, будь послушна,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Обиды не страшась, не требуя венца,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Хвалу и клевету приемли равнодушно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оспоривай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глупца.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479426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Философская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лирика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Пушкина отражает осмысление поэтом вечных тем человеческого существования: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размышления о жизни и смерти, о взаимоотношении добра и зла.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мысли звучат в таких произведениях, как «Я пережил свои желанья...»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1821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.), «Анчар»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1828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.), «Брожу ли я вдоль улиц шумных...»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1829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 , «Бесы»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1830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.), «Элегия»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1830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.), «...Вновь я посетил...»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1835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ФИЛОСОФСКАЯ ЛИРИКА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88" y="555625"/>
            <a:ext cx="5271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Любовная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лирика для Пушкина — предмет высокой поэзии. Она словно выведена за пределы быта, житейской «прозы».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Пушкина — вовсе не дневник его любовных побед и поражений. Здесь не только запечатлена психологическая правда любовных переживаний, но и выражены философские представления поэта о Женщине как об источнике красоты, гармонии.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ЛЮБОВНАЯ ЛИРИКА</a:t>
            </a:r>
            <a:endParaRPr lang="ru-RU" sz="2400" dirty="0"/>
          </a:p>
        </p:txBody>
      </p:sp>
      <p:sp>
        <p:nvSpPr>
          <p:cNvPr id="11266" name="AutoShape 2" descr="https://www.maam.ru/upload/blogs/5def2d39da9c4878507bc992aee227b4.jpg.jpg"/>
          <p:cNvSpPr>
            <a:spLocks noChangeAspect="1" noChangeArrowheads="1"/>
          </p:cNvSpPr>
          <p:nvPr/>
        </p:nvSpPr>
        <p:spPr bwMode="auto">
          <a:xfrm>
            <a:off x="157162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555626"/>
            <a:ext cx="5486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 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Стихотворение «На холмах Грузии лежит  ночная мгла…» было написано Пушкиным в 1829 году во время поездки поэта на театр военных действий в Закавказье. Тогда Пушкин был безнадёжно влюблён  в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Наталью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Гончарову. Он не надеялся 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брак с ней, но никто не мог 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запретить ему любить Наталью,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восхищаться ею, посвящать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стихи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История создания стихотворения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883" y="1676667"/>
            <a:ext cx="1143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79888" y="2613025"/>
            <a:ext cx="138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Черновик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стихотворения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555626"/>
            <a:ext cx="5626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Герой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видит восхитительные красоты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Кавказа, утопает в теплой и невесомой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южной ночи, слышит шум быстрых вод.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пребывает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романтическом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настроении, обращается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своим чувствам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Пушкин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вспоминает о возлюбленной,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 светлая печаль. Вполне возможно, что он действительно удручен тем, что не получил ни положительного, ни отрицательного ответа.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326" y="163954"/>
            <a:ext cx="5164320" cy="315471"/>
          </a:xfrm>
        </p:spPr>
        <p:txBody>
          <a:bodyPr/>
          <a:lstStyle/>
          <a:p>
            <a:pPr algn="ctr"/>
            <a:r>
              <a:rPr lang="ru-RU" dirty="0" smtClean="0"/>
              <a:t>ОСНОВНАЯ ТЕМА – ЛЮБОВЬ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087" y="70802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2487" y="555625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поэт, прозаик, драматург, но именно лирика даёт полное представление об идеалах и жизненных ценностях поэта.  Изучая пушкинскую лирику, следует помнить, что каждое стихотворение уникально, неповторимо.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87" y="631825"/>
            <a:ext cx="1698494" cy="222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904" y="16395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А.С.ПУШКИН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36346" y="3540581"/>
            <a:ext cx="4896284" cy="2154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87" y="784226"/>
            <a:ext cx="1447800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6100" cy="630942"/>
          </a:xfrm>
        </p:spPr>
        <p:txBody>
          <a:bodyPr/>
          <a:lstStyle/>
          <a:p>
            <a:pPr algn="ctr"/>
            <a:r>
              <a:rPr lang="ru-RU" dirty="0" smtClean="0"/>
              <a:t>Наталья  Гончарова (1812—1863гг.)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1487" y="623401"/>
            <a:ext cx="38798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написал «На холмах Грузии» в 1829 году. В это время он был безответно влюблён в Наталью Гончарову, и даже не надеялся на ответные чувства и брак с ней. Но никто не мог запретить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поэту восхищаться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девушкой и посвящать ей стихи.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" y="631826"/>
            <a:ext cx="5334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287" y="174625"/>
            <a:ext cx="5562600" cy="315471"/>
          </a:xfrm>
        </p:spPr>
        <p:txBody>
          <a:bodyPr/>
          <a:lstStyle/>
          <a:p>
            <a:pPr algn="ctr"/>
            <a:r>
              <a:rPr lang="ru-RU" dirty="0" smtClean="0"/>
              <a:t>Первоначальный вариант стихотворения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17487" y="608012"/>
            <a:ext cx="533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sz="1600" i="0" dirty="0">
                <a:solidFill>
                  <a:srgbClr val="7030A0"/>
                </a:solidFill>
              </a:rPr>
              <a:t>Я должен был на тебе жениться, потому что всю жизнь был бы без тебя несчастлив»</a:t>
            </a:r>
            <a:r>
              <a:rPr lang="ru-RU" sz="1600" i="0" dirty="0"/>
              <a:t/>
            </a:r>
            <a:br>
              <a:rPr lang="ru-RU" sz="1600" i="0" dirty="0"/>
            </a:br>
            <a:r>
              <a:rPr lang="ru-RU" sz="1600" i="0" dirty="0"/>
              <a:t>На холмах Грузии лежит ночная мгла:</a:t>
            </a:r>
            <a:br>
              <a:rPr lang="ru-RU" sz="1600" i="0" dirty="0"/>
            </a:br>
            <a:r>
              <a:rPr lang="ru-RU" sz="1600" i="0" dirty="0"/>
              <a:t>Шумит </a:t>
            </a:r>
            <a:r>
              <a:rPr lang="ru-RU" sz="1600" i="0" dirty="0" err="1"/>
              <a:t>Арагва</a:t>
            </a:r>
            <a:r>
              <a:rPr lang="ru-RU" sz="1600" i="0" dirty="0"/>
              <a:t> предо мною.</a:t>
            </a:r>
            <a:br>
              <a:rPr lang="ru-RU" sz="1600" i="0" dirty="0"/>
            </a:br>
            <a:r>
              <a:rPr lang="ru-RU" sz="1600" i="0" dirty="0"/>
              <a:t>Мне грустно и легко; печаль моя светла;</a:t>
            </a:r>
            <a:br>
              <a:rPr lang="ru-RU" sz="1600" i="0" dirty="0"/>
            </a:br>
            <a:r>
              <a:rPr lang="ru-RU" sz="1600" i="0" dirty="0"/>
              <a:t>Печаль моя полна тобою,</a:t>
            </a:r>
            <a:br>
              <a:rPr lang="ru-RU" sz="1600" i="0" dirty="0"/>
            </a:br>
            <a:r>
              <a:rPr lang="ru-RU" sz="1600" i="0" dirty="0"/>
              <a:t>Тобой, одной тобой... Унынья моего</a:t>
            </a:r>
            <a:br>
              <a:rPr lang="ru-RU" sz="1600" i="0" dirty="0"/>
            </a:br>
            <a:r>
              <a:rPr lang="ru-RU" sz="1600" i="0" dirty="0"/>
              <a:t>Ничто не мучит, не тревожит,</a:t>
            </a:r>
            <a:br>
              <a:rPr lang="ru-RU" sz="1600" i="0" dirty="0"/>
            </a:br>
            <a:r>
              <a:rPr lang="ru-RU" sz="1600" i="0" dirty="0"/>
              <a:t>И сердце вновь горит и любит — оттого,</a:t>
            </a:r>
            <a:br>
              <a:rPr lang="ru-RU" sz="1600" i="0" dirty="0"/>
            </a:br>
            <a:r>
              <a:rPr lang="ru-RU" sz="1600" i="0" dirty="0"/>
              <a:t>Что не любить оно не может.          </a:t>
            </a:r>
            <a:r>
              <a:rPr lang="ru-RU" sz="1600" i="0" dirty="0" smtClean="0"/>
              <a:t>         (</a:t>
            </a:r>
            <a:r>
              <a:rPr lang="ru-RU" sz="1600" i="0" dirty="0"/>
              <a:t>15 мая </a:t>
            </a:r>
            <a:r>
              <a:rPr lang="ru-RU" sz="1600" i="0" dirty="0" smtClean="0"/>
              <a:t>1829 г</a:t>
            </a:r>
            <a:r>
              <a:rPr lang="ru-RU" sz="1600" i="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487" y="672544"/>
            <a:ext cx="533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холмах Грузии…»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классифицируется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реалистичное стихотворение. Кажется, что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Пушкин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полностью списал образ героя с себя. Да и переживания совершенно естественные. Поэт старается передать чувственный мир лирического героя, погрузить в него читателя.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87" y="627122"/>
            <a:ext cx="54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творение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жанре элегии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Однако автор не упивается печалью, ему приятно осознавать светлую грусть, что не имеет разрушительной силы. Герой пытается осмыслить свои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переживания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само понятие любви.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87" y="555626"/>
            <a:ext cx="55499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                          </a:t>
            </a:r>
            <a:r>
              <a:rPr lang="ru-RU" sz="2000" dirty="0" smtClean="0"/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 средств      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выразительности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прибегает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зрительным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образам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«холмы Грузии», «ночная тьма», а также слуховым — «шумит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Арагва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Он старается намеренно выразить всю красоту южной природы, ведь она прекрасна так же, как и чувства лирического героя.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7" y="631825"/>
            <a:ext cx="1586790" cy="9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326" y="140871"/>
            <a:ext cx="5164320" cy="338554"/>
          </a:xfrm>
        </p:spPr>
        <p:txBody>
          <a:bodyPr/>
          <a:lstStyle/>
          <a:p>
            <a:pPr algn="ctr"/>
            <a:r>
              <a:rPr lang="ru-RU" sz="2200" dirty="0" smtClean="0"/>
              <a:t>ХУДОЖЕСТВЕННЫЕ ПРИЁМЫ 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7" y="555625"/>
            <a:ext cx="55499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Метафоры: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холмах Грузии лежит ночная мгла», «печаль моя полна тобою», «унынья моего ничто не мучит, не тревожит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  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 сердце вновь горит».</a:t>
            </a:r>
          </a:p>
          <a:p>
            <a:pPr lvl="0"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Эпитеты: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«Печаль моя светла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71648"/>
            <a:ext cx="5164320" cy="307777"/>
          </a:xfrm>
        </p:spPr>
        <p:txBody>
          <a:bodyPr/>
          <a:lstStyle/>
          <a:p>
            <a:pPr algn="ctr"/>
            <a:r>
              <a:rPr lang="ru-RU" sz="2000" dirty="0" smtClean="0"/>
              <a:t>ХУДОЖЕСТВЕННЫЕ ПРИЁМЫ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287" y="555625"/>
            <a:ext cx="5627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Аллитерация: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Автор словно передает с помощью звуков те события и те ощущения, которые переживает.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Допустим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некоторые согласные и сочетания слогов звучат как шум воды, звуки сверчков, как безмятежная симфония ночи — 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«х», «ж», «ш», «ч», «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» «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мгл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71648"/>
            <a:ext cx="5164320" cy="307777"/>
          </a:xfrm>
        </p:spPr>
        <p:txBody>
          <a:bodyPr/>
          <a:lstStyle/>
          <a:p>
            <a:pPr algn="ctr"/>
            <a:r>
              <a:rPr lang="ru-RU" sz="2000" dirty="0" smtClean="0"/>
              <a:t>ХУДОЖЕСТВЕННЫЕ ПРИЁМЫ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703322"/>
            <a:ext cx="5334000" cy="2369880"/>
          </a:xfrm>
        </p:spPr>
        <p:txBody>
          <a:bodyPr/>
          <a:lstStyle/>
          <a:p>
            <a:pPr algn="ctr"/>
            <a:r>
              <a:rPr lang="ru-RU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Повторы:</a:t>
            </a:r>
            <a:endParaRPr lang="ru-RU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Один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раз в тексте автор использует повторы для 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усиления </a:t>
            </a:r>
          </a:p>
          <a:p>
            <a:pPr algn="just"/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выразительности: </a:t>
            </a:r>
            <a:r>
              <a:rPr lang="ru-RU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«полна тобою, тобой, одной тобою». </a:t>
            </a:r>
          </a:p>
          <a:p>
            <a:pPr algn="just"/>
            <a:r>
              <a:rPr lang="ru-RU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приемы делают это небольшое творение очень красивым и выразительным.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87" y="174625"/>
            <a:ext cx="5703888" cy="276999"/>
          </a:xfrm>
        </p:spPr>
        <p:txBody>
          <a:bodyPr/>
          <a:lstStyle/>
          <a:p>
            <a:pPr algn="ctr"/>
            <a:r>
              <a:rPr lang="ru-RU" sz="1800" dirty="0" smtClean="0"/>
              <a:t>ЗАДАНИЕ ДЛЯ САМОСТОЯТЕЛЬНОЙ РАБОТЫ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0904" y="708025"/>
            <a:ext cx="5098183" cy="61555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chemeClr val="tx2">
                    <a:lumMod val="75000"/>
                  </a:schemeClr>
                </a:solidFill>
              </a:rPr>
              <a:t>Выучить стихотворение «На холмах Грузии…».</a:t>
            </a:r>
            <a:endParaRPr lang="ru-RU" sz="2000" i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2" name="AutoShape 2" descr="https://ds02.infourok.ru/uploads/ex/06ba/0005fa29-3323093a/img4.jpg"/>
          <p:cNvSpPr>
            <a:spLocks noChangeAspect="1" noChangeArrowheads="1"/>
          </p:cNvSpPr>
          <p:nvPr/>
        </p:nvSpPr>
        <p:spPr bwMode="auto">
          <a:xfrm>
            <a:off x="157162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7" y="1470025"/>
            <a:ext cx="1993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606524"/>
            <a:ext cx="5410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Шедевры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лирики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сложнейший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сплав, в котором всё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каждый образ,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каждая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деталь, ритм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интонация, слово. Вот почему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тщательный анализ текста  произведений — основа правильного понимания их смысла и художественного своеобразия.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5325" y="663923"/>
            <a:ext cx="1152743" cy="130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ЛИРИКА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6346" y="3388181"/>
            <a:ext cx="4896284" cy="2154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ЛИРИКА А.С.ПУШКИНА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7636" y="637382"/>
            <a:ext cx="5473700" cy="2462213"/>
          </a:xfrm>
        </p:spPr>
        <p:txBody>
          <a:bodyPr/>
          <a:lstStyle/>
          <a:p>
            <a:pPr algn="just"/>
            <a:r>
              <a:rPr lang="ru-RU" sz="1600" b="1" dirty="0"/>
              <a:t>                </a:t>
            </a:r>
            <a:r>
              <a:rPr lang="ru-RU" sz="1600" b="1" dirty="0" smtClean="0"/>
              <a:t>     </a:t>
            </a:r>
            <a:r>
              <a:rPr lang="ru-RU" sz="1600" i="0" dirty="0" smtClean="0"/>
              <a:t>Читая </a:t>
            </a:r>
            <a:r>
              <a:rPr lang="ru-RU" sz="1600" i="0" dirty="0"/>
              <a:t>лирику А.С.Пушкина, </a:t>
            </a:r>
            <a:r>
              <a:rPr lang="ru-RU" sz="1600" i="0" dirty="0" err="1" smtClean="0"/>
              <a:t>Н.В.Гоголь</a:t>
            </a:r>
            <a:r>
              <a:rPr lang="ru-RU" sz="1600" i="0" dirty="0" smtClean="0"/>
              <a:t> </a:t>
            </a:r>
          </a:p>
          <a:p>
            <a:pPr algn="just"/>
            <a:r>
              <a:rPr lang="ru-RU" sz="1600" i="0" dirty="0" smtClean="0"/>
              <a:t>                задался </a:t>
            </a:r>
            <a:r>
              <a:rPr lang="ru-RU" sz="1600" i="0" dirty="0"/>
              <a:t>вопросом: “</a:t>
            </a:r>
            <a:r>
              <a:rPr lang="ru-RU" sz="1600" i="0" dirty="0">
                <a:solidFill>
                  <a:srgbClr val="7030A0"/>
                </a:solidFill>
              </a:rPr>
              <a:t>Что же </a:t>
            </a:r>
            <a:r>
              <a:rPr lang="ru-RU" sz="1600" i="0" dirty="0" smtClean="0">
                <a:solidFill>
                  <a:srgbClr val="7030A0"/>
                </a:solidFill>
              </a:rPr>
              <a:t>стало </a:t>
            </a:r>
          </a:p>
          <a:p>
            <a:pPr algn="just"/>
            <a:r>
              <a:rPr lang="ru-RU" sz="1600" i="0" dirty="0" smtClean="0">
                <a:solidFill>
                  <a:srgbClr val="7030A0"/>
                </a:solidFill>
              </a:rPr>
              <a:t>                предметом </a:t>
            </a:r>
            <a:r>
              <a:rPr lang="ru-RU" sz="1600" i="0" dirty="0">
                <a:solidFill>
                  <a:srgbClr val="7030A0"/>
                </a:solidFill>
              </a:rPr>
              <a:t>поэзии А. С. Пушкина?</a:t>
            </a:r>
            <a:r>
              <a:rPr lang="ru-RU" sz="1600" i="0" dirty="0"/>
              <a:t>” </a:t>
            </a:r>
          </a:p>
          <a:p>
            <a:pPr algn="just"/>
            <a:r>
              <a:rPr lang="ru-RU" sz="1600" i="0" dirty="0"/>
              <a:t>                </a:t>
            </a:r>
            <a:r>
              <a:rPr lang="ru-RU" sz="1600" i="0" dirty="0" smtClean="0"/>
              <a:t>И </a:t>
            </a:r>
            <a:r>
              <a:rPr lang="ru-RU" sz="1600" i="0" dirty="0"/>
              <a:t>сам отвечал: “</a:t>
            </a:r>
            <a:r>
              <a:rPr lang="ru-RU" sz="1600" i="0" dirty="0">
                <a:solidFill>
                  <a:srgbClr val="7030A0"/>
                </a:solidFill>
              </a:rPr>
              <a:t>Все стало предметом!</a:t>
            </a:r>
            <a:r>
              <a:rPr lang="ru-RU" sz="1600" i="0" dirty="0"/>
              <a:t>”.   </a:t>
            </a:r>
          </a:p>
          <a:p>
            <a:pPr algn="just"/>
            <a:r>
              <a:rPr lang="ru-RU" sz="1600" i="0" dirty="0"/>
              <a:t>                Всю лирику А.С.Пушкина можно представить как бесконечный роман в стихах, главным предметом изображения которого оказывается внутренний мир </a:t>
            </a:r>
            <a:r>
              <a:rPr lang="ru-RU" sz="1600" i="0" dirty="0" smtClean="0"/>
              <a:t>лирического героя </a:t>
            </a:r>
            <a:r>
              <a:rPr lang="ru-RU" sz="1600" i="0" dirty="0"/>
              <a:t>с его чувствами,  переживаниями и </a:t>
            </a:r>
          </a:p>
          <a:p>
            <a:r>
              <a:rPr lang="ru-RU" sz="1600" i="0" dirty="0"/>
              <a:t>стремлениями. </a:t>
            </a:r>
          </a:p>
          <a:p>
            <a:r>
              <a:rPr lang="ru-RU" sz="1600" b="1" dirty="0"/>
              <a:t> </a:t>
            </a:r>
            <a:endParaRPr lang="ru-RU" sz="1600" dirty="0"/>
          </a:p>
        </p:txBody>
      </p:sp>
      <p:pic>
        <p:nvPicPr>
          <p:cNvPr id="15362" name="Picture 2" descr="https://im0-tub-ru.yandex.net/i?id=199099f301b6049fcb5e225f93365f13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" y="617054"/>
            <a:ext cx="838200" cy="12514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СЛОВА - ОБРАЗЫ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7487" y="631825"/>
            <a:ext cx="5410200" cy="2462213"/>
          </a:xfrm>
        </p:spPr>
        <p:txBody>
          <a:bodyPr/>
          <a:lstStyle/>
          <a:p>
            <a:pPr algn="just"/>
            <a:r>
              <a:rPr lang="ru-RU" sz="1600" i="0" dirty="0" smtClean="0"/>
              <a:t>     В </a:t>
            </a:r>
            <a:r>
              <a:rPr lang="ru-RU" sz="1600" i="0" dirty="0"/>
              <a:t>большинстве стихотворений мы </a:t>
            </a:r>
          </a:p>
          <a:p>
            <a:pPr algn="just"/>
            <a:r>
              <a:rPr lang="ru-RU" sz="1600" i="0" dirty="0"/>
              <a:t>находим ключевые слова-образы</a:t>
            </a:r>
            <a:r>
              <a:rPr lang="ru-RU" sz="1600" i="0" dirty="0" smtClean="0"/>
              <a:t>, за</a:t>
            </a:r>
          </a:p>
          <a:p>
            <a:pPr algn="just"/>
            <a:r>
              <a:rPr lang="ru-RU" sz="1600" i="0" dirty="0" smtClean="0"/>
              <a:t>которыми </a:t>
            </a:r>
            <a:r>
              <a:rPr lang="ru-RU" sz="1600" i="0" dirty="0"/>
              <a:t>стоит определённый </a:t>
            </a:r>
          </a:p>
          <a:p>
            <a:pPr algn="just"/>
            <a:r>
              <a:rPr lang="ru-RU" sz="1600" i="0" dirty="0"/>
              <a:t>биографический, литературный </a:t>
            </a:r>
            <a:r>
              <a:rPr lang="ru-RU" sz="1600" i="0" dirty="0" smtClean="0"/>
              <a:t>или</a:t>
            </a:r>
          </a:p>
          <a:p>
            <a:pPr algn="just"/>
            <a:r>
              <a:rPr lang="ru-RU" sz="1600" i="0" dirty="0" smtClean="0"/>
              <a:t>психологический </a:t>
            </a:r>
            <a:r>
              <a:rPr lang="ru-RU" sz="1600" i="0" dirty="0"/>
              <a:t>контекст. «Свобода» и «воля», «самовластье», «судьба», </a:t>
            </a:r>
            <a:r>
              <a:rPr lang="ru-RU" sz="1600" i="0" dirty="0" smtClean="0"/>
              <a:t>«</a:t>
            </a:r>
            <a:r>
              <a:rPr lang="ru-RU" sz="1600" i="0" dirty="0"/>
              <a:t>дружба» и «любовь», «жизнь» и </a:t>
            </a:r>
            <a:r>
              <a:rPr lang="ru-RU" sz="1600" i="0" dirty="0" smtClean="0"/>
              <a:t>«</a:t>
            </a:r>
            <a:r>
              <a:rPr lang="ru-RU" sz="1600" i="0" dirty="0"/>
              <a:t>смерть», «море» и «берег», «покой» и «буря», «зима», «весна» и «осень», «поэт» и «толпа» — в каждом из этих слов Пушкин </a:t>
            </a:r>
            <a:r>
              <a:rPr lang="ru-RU" sz="1600" i="0" dirty="0" smtClean="0"/>
              <a:t>находил множество красок и оттенков.</a:t>
            </a:r>
            <a:endParaRPr lang="ru-RU" sz="1600" i="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4408487" y="555626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687" y="1622425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пейзажа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688" y="1089025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свободы</a:t>
            </a:r>
            <a:r>
              <a:rPr lang="ru-RU" sz="14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687" y="2232025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дружбы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2487" y="2536825"/>
            <a:ext cx="1752600" cy="51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 любви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7209" y="1895678"/>
            <a:ext cx="1634279" cy="488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поэта и поэзии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75088" y="1241425"/>
            <a:ext cx="166799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Философская тема  </a:t>
            </a:r>
          </a:p>
        </p:txBody>
      </p:sp>
      <p:cxnSp>
        <p:nvCxnSpPr>
          <p:cNvPr id="12" name="Прямая со стрелкой 11"/>
          <p:cNvCxnSpPr>
            <a:stCxn id="25" idx="2"/>
            <a:endCxn id="5" idx="3"/>
          </p:cNvCxnSpPr>
          <p:nvPr/>
        </p:nvCxnSpPr>
        <p:spPr>
          <a:xfrm rot="5400000">
            <a:off x="2305528" y="738667"/>
            <a:ext cx="205420" cy="876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5" idx="2"/>
          </p:cNvCxnSpPr>
          <p:nvPr/>
        </p:nvCxnSpPr>
        <p:spPr>
          <a:xfrm rot="16200000" flipH="1">
            <a:off x="3227195" y="693297"/>
            <a:ext cx="321534" cy="1083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5" idx="2"/>
            <a:endCxn id="9" idx="1"/>
          </p:cNvCxnSpPr>
          <p:nvPr/>
        </p:nvCxnSpPr>
        <p:spPr>
          <a:xfrm>
            <a:off x="2846387" y="1074105"/>
            <a:ext cx="1070822" cy="1065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5" idx="2"/>
          </p:cNvCxnSpPr>
          <p:nvPr/>
        </p:nvCxnSpPr>
        <p:spPr>
          <a:xfrm rot="5400000">
            <a:off x="2075388" y="892611"/>
            <a:ext cx="589504" cy="952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5" idx="2"/>
          </p:cNvCxnSpPr>
          <p:nvPr/>
        </p:nvCxnSpPr>
        <p:spPr>
          <a:xfrm rot="5400000">
            <a:off x="1753085" y="1291121"/>
            <a:ext cx="1310319" cy="876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5" idx="2"/>
            <a:endCxn id="7" idx="0"/>
          </p:cNvCxnSpPr>
          <p:nvPr/>
        </p:nvCxnSpPr>
        <p:spPr>
          <a:xfrm rot="16200000" flipH="1">
            <a:off x="2191227" y="1729265"/>
            <a:ext cx="146272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70087" y="555625"/>
            <a:ext cx="1752600" cy="5184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 лирики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ОСНОВНЫЕ ТЕМЫ ЛИРИКИ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36346" y="3388181"/>
            <a:ext cx="4896284" cy="2154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087" y="513945"/>
            <a:ext cx="41021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Шедевры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лирики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сложнейший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сплав, в котором всё значимо: каждый образ, каждая художественная деталь, ритм, интонация, слово. Вот почему тщательный анализ текста произведений — основа правильного понимания их смысла и художест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венного своеобразия. </a:t>
            </a:r>
          </a:p>
        </p:txBody>
      </p:sp>
      <p:pic>
        <p:nvPicPr>
          <p:cNvPr id="19458" name="Picture 2" descr="https://4.bp.blogspot.com/-3XiUsBHq06U/Vz8KRnzWYTI/AAAAAAAAJrE/haNH5VGUHzgo81j2C3lZL6RrAkgJgYHlQCLcB/s1600/da5daegh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" y="708025"/>
            <a:ext cx="1324860" cy="17526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6395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ЛИРИКА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6346" y="3616781"/>
            <a:ext cx="4896284" cy="2154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87" y="555625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политической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стихотворениях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Лицинию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(1818г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.), 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Чаадаеву» (1818г.), «Деревня» (1819г.).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этих произведениях высказаны идеи, близкие взглядам декабристов: служение общественным идеалам, осуждение тирании, угнетения.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87" y="555625"/>
            <a:ext cx="541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Мотив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свободы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звучит в стихотворениях «Узник» (1822г.), «Птичка» (1823г.). Здесь романтический призыв бегства из мира-«темницы» и желание дать освобождение «хоть одному творенью» усиливается образами птиц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олицетво-ряющими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природное стремление к воле.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1144</Words>
  <Application>Microsoft Office PowerPoint</Application>
  <PresentationFormat>Произвольный</PresentationFormat>
  <Paragraphs>105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Литература </vt:lpstr>
      <vt:lpstr>А.С.ПУШКИН</vt:lpstr>
      <vt:lpstr>ЛИРИКА</vt:lpstr>
      <vt:lpstr>ЛИРИКА А.С.ПУШКИНА</vt:lpstr>
      <vt:lpstr>СЛОВА - ОБРАЗЫ</vt:lpstr>
      <vt:lpstr>ОСНОВНЫЕ ТЕМЫ ЛИРИКИ</vt:lpstr>
      <vt:lpstr>ЛИРИКА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 высокого предназначения поэзии</vt:lpstr>
      <vt:lpstr>Презентация PowerPoint</vt:lpstr>
      <vt:lpstr>ФИЛОСОФСКАЯ ЛИРИКА</vt:lpstr>
      <vt:lpstr>ЛЮБОВНАЯ ЛИРИКА</vt:lpstr>
      <vt:lpstr>История создания стихотворения</vt:lpstr>
      <vt:lpstr>ОСНОВНАЯ ТЕМА – ЛЮБОВЬ</vt:lpstr>
      <vt:lpstr>Наталья  Гончарова (1812—1863гг.) </vt:lpstr>
      <vt:lpstr>Первоначальный вариант стихотворения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ХУДОЖЕСТВЕННЫЕ ПРИЁМЫ </vt:lpstr>
      <vt:lpstr>ХУДОЖЕСТВЕННЫЕ ПРИЁМЫ </vt:lpstr>
      <vt:lpstr>ХУДОЖЕСТВЕННЫЕ ПРИЁМЫ </vt:lpstr>
      <vt:lpstr>ЗАДАНИЕ ДЛЯ САМОСТОЯТЕЛЬНОЙ РАБОТЫ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Kompyuter-5</cp:lastModifiedBy>
  <cp:revision>126</cp:revision>
  <dcterms:created xsi:type="dcterms:W3CDTF">2020-04-13T08:05:16Z</dcterms:created>
  <dcterms:modified xsi:type="dcterms:W3CDTF">2020-09-23T09:09:28Z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