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7" r:id="rId8"/>
    <p:sldId id="268" r:id="rId9"/>
    <p:sldId id="264" r:id="rId10"/>
    <p:sldId id="269" r:id="rId11"/>
    <p:sldId id="266" r:id="rId12"/>
    <p:sldId id="275" r:id="rId13"/>
    <p:sldId id="257" r:id="rId14"/>
    <p:sldId id="258" r:id="rId15"/>
    <p:sldId id="270" r:id="rId16"/>
    <p:sldId id="277" r:id="rId17"/>
    <p:sldId id="276" r:id="rId18"/>
    <p:sldId id="279" r:id="rId19"/>
    <p:sldId id="272" r:id="rId20"/>
    <p:sldId id="280" r:id="rId21"/>
    <p:sldId id="273" r:id="rId22"/>
    <p:sldId id="282" r:id="rId23"/>
    <p:sldId id="283" r:id="rId24"/>
    <p:sldId id="286" r:id="rId25"/>
    <p:sldId id="287" r:id="rId26"/>
    <p:sldId id="288" r:id="rId27"/>
    <p:sldId id="289" r:id="rId28"/>
    <p:sldId id="290" r:id="rId29"/>
    <p:sldId id="294" r:id="rId30"/>
    <p:sldId id="296" r:id="rId31"/>
    <p:sldId id="297" r:id="rId32"/>
    <p:sldId id="299" r:id="rId33"/>
    <p:sldId id="292" r:id="rId34"/>
    <p:sldId id="301" r:id="rId35"/>
  </p:sldIdLst>
  <p:sldSz cx="5768975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528" y="114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673" y="1005903"/>
            <a:ext cx="490362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5346" y="1817116"/>
            <a:ext cx="40382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449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71023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6346" y="982040"/>
            <a:ext cx="4896284" cy="13234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248943" y="974958"/>
            <a:ext cx="576898" cy="158197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>
          <a:xfrm>
            <a:off x="288449" y="3017711"/>
            <a:ext cx="132686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23.09.2020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>
          <a:xfrm>
            <a:off x="1961452" y="3017711"/>
            <a:ext cx="1846072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>
          <a:xfrm>
            <a:off x="4153662" y="3017711"/>
            <a:ext cx="132686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288449" y="3017711"/>
            <a:ext cx="1326864" cy="276999"/>
          </a:xfrm>
        </p:spPr>
        <p:txBody>
          <a:bodyPr/>
          <a:lstStyle/>
          <a:p>
            <a:pPr>
              <a:defRPr/>
            </a:pPr>
            <a:fld id="{EEA8F1ED-19FD-431E-92D3-E757F7F40E2D}" type="datetimeFigureOut">
              <a:rPr lang="ru-RU" smtClean="0"/>
              <a:pPr>
                <a:defRPr/>
              </a:pPr>
              <a:t>23.09.2020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61452" y="3017711"/>
            <a:ext cx="1846072" cy="276999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153662" y="3017711"/>
            <a:ext cx="1326864" cy="276999"/>
          </a:xfrm>
        </p:spPr>
        <p:txBody>
          <a:bodyPr/>
          <a:lstStyle/>
          <a:p>
            <a:pPr>
              <a:defRPr/>
            </a:pPr>
            <a:fld id="{CE77D5B2-2A3F-4776-9E40-86D4DA8985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77" y="536168"/>
            <a:ext cx="5653977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346" y="982040"/>
            <a:ext cx="489628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1452" y="3017710"/>
            <a:ext cx="18460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449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3662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8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6687" y="250826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lang="ru-RU" sz="3400" spc="-5" dirty="0"/>
              <a:t>Литература 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1057789" y="1309029"/>
            <a:ext cx="2817299" cy="1151597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2384" marR="1048385" algn="ctr">
              <a:spcBef>
                <a:spcPts val="1160"/>
              </a:spcBef>
            </a:pPr>
            <a:r>
              <a:rPr lang="ru-RU" sz="2400" b="1" dirty="0">
                <a:solidFill>
                  <a:srgbClr val="0070C0"/>
                </a:solidFill>
                <a:latin typeface="Arial"/>
                <a:cs typeface="Arial"/>
              </a:rPr>
              <a:t>Александр Сергеевич Пушкин</a:t>
            </a:r>
            <a:endParaRPr sz="2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0517" y="1255208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618" y="2080170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688347" y="212868"/>
            <a:ext cx="634365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18851" y="246463"/>
            <a:ext cx="173355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400" b="1" spc="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13287" y="555625"/>
            <a:ext cx="59418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400" b="1" dirty="0">
              <a:latin typeface="Arial"/>
              <a:cs typeface="Arial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" y="250825"/>
            <a:ext cx="609600" cy="609600"/>
          </a:xfrm>
          <a:prstGeom prst="rect">
            <a:avLst/>
          </a:prstGeom>
        </p:spPr>
      </p:pic>
      <p:pic>
        <p:nvPicPr>
          <p:cNvPr id="10245" name="Picture 5" descr="https://ic.pics.livejournal.com/live_taganrog/71733236/6765/6765_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6488" y="1165226"/>
            <a:ext cx="1774825" cy="177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02326" y="102425"/>
            <a:ext cx="5164320" cy="684803"/>
          </a:xfrm>
        </p:spPr>
        <p:txBody>
          <a:bodyPr/>
          <a:lstStyle/>
          <a:p>
            <a:pPr algn="ctr"/>
            <a:r>
              <a:rPr lang="ru-RU" sz="2400" dirty="0"/>
              <a:t>ЦАРСКОСЕЛЬСКИЙ ЛИЦЕЙ 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217487" y="631825"/>
            <a:ext cx="5410200" cy="2314480"/>
          </a:xfrm>
        </p:spPr>
        <p:txBody>
          <a:bodyPr/>
          <a:lstStyle/>
          <a:p>
            <a:pPr indent="136525" algn="just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ru-RU" sz="1700" i="0" dirty="0">
                <a:latin typeface="Arial" panose="020B0604020202020204" pitchFamily="34" charset="0"/>
                <a:cs typeface="Arial" panose="020B0604020202020204" pitchFamily="34" charset="0"/>
              </a:rPr>
              <a:t>В своих правах лицей приравнивался </a:t>
            </a:r>
          </a:p>
          <a:p>
            <a:pPr algn="just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ru-RU" sz="1700" i="0" dirty="0">
                <a:latin typeface="Arial" panose="020B0604020202020204" pitchFamily="34" charset="0"/>
                <a:cs typeface="Arial" panose="020B0604020202020204" pitchFamily="34" charset="0"/>
              </a:rPr>
              <a:t>                    к российским университетам и </a:t>
            </a:r>
          </a:p>
          <a:p>
            <a:pPr algn="just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ru-RU" sz="1700" i="0" dirty="0">
                <a:latin typeface="Arial" panose="020B0604020202020204" pitchFamily="34" charset="0"/>
                <a:cs typeface="Arial" panose="020B0604020202020204" pitchFamily="34" charset="0"/>
              </a:rPr>
              <a:t>                    находился под особым </a:t>
            </a:r>
          </a:p>
          <a:p>
            <a:pPr algn="just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ru-RU" sz="1700" i="0" dirty="0">
                <a:latin typeface="Arial" panose="020B0604020202020204" pitchFamily="34" charset="0"/>
                <a:cs typeface="Arial" panose="020B0604020202020204" pitchFamily="34" charset="0"/>
              </a:rPr>
              <a:t>                    покровительством Александра </a:t>
            </a:r>
            <a:r>
              <a:rPr lang="en-US" sz="1700" i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700" i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ru-RU" sz="1700" i="0" dirty="0">
                <a:latin typeface="Arial" panose="020B0604020202020204" pitchFamily="34" charset="0"/>
                <a:cs typeface="Arial" panose="020B0604020202020204" pitchFamily="34" charset="0"/>
              </a:rPr>
              <a:t>     В лицей принимали дворянских мальчиков 10–12 лет по результатам вступительных экзаменов.</a:t>
            </a:r>
          </a:p>
          <a:p>
            <a:pPr algn="just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ru-RU" sz="1700" i="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7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Императорский Царскосельский лицей был создан для образования и воспитания юношества, предназначенного к «важнейшим частям службы Государственной».</a:t>
            </a:r>
            <a:r>
              <a:rPr lang="ru-RU" sz="1700" i="0" dirty="0"/>
              <a:t> Преподавали здесь самые передовые светила науки и педагогики.</a:t>
            </a:r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86" y="631826"/>
            <a:ext cx="1014822" cy="693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/>
              <a:t>ЦАРСКОСЕЛЬСКИЙ ЛИЦЕЙ 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39395" y="631825"/>
            <a:ext cx="5388292" cy="2492990"/>
          </a:xfrm>
        </p:spPr>
        <p:txBody>
          <a:bodyPr/>
          <a:lstStyle/>
          <a:p>
            <a:pPr algn="l"/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     Учебный год в Царскосельском </a:t>
            </a:r>
          </a:p>
          <a:p>
            <a:pPr algn="l"/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лицее продолжался 11 месяцев, </a:t>
            </a:r>
          </a:p>
          <a:p>
            <a:pPr algn="l"/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с 1 августа по 1 июля. Лицей был</a:t>
            </a:r>
          </a:p>
          <a:p>
            <a:pPr algn="l"/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закрытым заведением.</a:t>
            </a:r>
          </a:p>
          <a:p>
            <a:pPr algn="l"/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     В течение всего периода  обучения, воспитанники не имели право покидать пределов Царского Села.</a:t>
            </a:r>
            <a:r>
              <a:rPr lang="ru-RU" sz="1800" b="1" i="0" dirty="0"/>
              <a:t> </a:t>
            </a:r>
          </a:p>
          <a:p>
            <a:pPr algn="l"/>
            <a:r>
              <a:rPr lang="ru-RU" sz="1800" b="1" i="0" dirty="0"/>
              <a:t>     </a:t>
            </a:r>
            <a:r>
              <a:rPr lang="ru-RU" sz="1800" i="0" dirty="0"/>
              <a:t>Пушкин   в числе 30 воспитанников  был принят в этот лицей. </a:t>
            </a:r>
            <a:endParaRPr lang="ru-RU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487" y="631827"/>
            <a:ext cx="1515412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27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26" y="107117"/>
            <a:ext cx="5164320" cy="677108"/>
          </a:xfrm>
        </p:spPr>
        <p:txBody>
          <a:bodyPr/>
          <a:lstStyle/>
          <a:p>
            <a:pPr algn="ctr">
              <a:defRPr/>
            </a:pPr>
            <a:r>
              <a:rPr lang="ru-RU" sz="2200" dirty="0"/>
              <a:t>ПУШКИН  НА  ЭКЗАМЕНЕ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2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200" dirty="0"/>
          </a:p>
        </p:txBody>
      </p:sp>
      <p:pic>
        <p:nvPicPr>
          <p:cNvPr id="5" name="Picture 5" descr="А.С. Пушкин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2287" y="1774825"/>
            <a:ext cx="1270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41287" y="555626"/>
            <a:ext cx="5486400" cy="2492990"/>
          </a:xfrm>
        </p:spPr>
        <p:txBody>
          <a:bodyPr/>
          <a:lstStyle/>
          <a:p>
            <a:pPr marL="88900">
              <a:buClr>
                <a:schemeClr val="tx1">
                  <a:shade val="95000"/>
                </a:schemeClr>
              </a:buClr>
              <a:defRPr/>
            </a:pPr>
            <a:r>
              <a:rPr lang="ru-RU" sz="1800" i="0" dirty="0" smtClean="0"/>
              <a:t>     4 </a:t>
            </a:r>
            <a:r>
              <a:rPr lang="ru-RU" sz="1800" i="0" dirty="0"/>
              <a:t>и 8 января 1815 г. </a:t>
            </a:r>
            <a:r>
              <a:rPr lang="ru-RU" sz="1800" i="0" dirty="0" smtClean="0"/>
              <a:t>в </a:t>
            </a:r>
            <a:r>
              <a:rPr lang="ru-RU" sz="1800" i="0" dirty="0"/>
              <a:t>лицее </a:t>
            </a:r>
            <a:r>
              <a:rPr lang="ru-RU" sz="1800" i="0" dirty="0" smtClean="0"/>
              <a:t>происходило первое </a:t>
            </a:r>
            <a:r>
              <a:rPr lang="ru-RU" sz="1800" i="0" dirty="0"/>
              <a:t>публичное испытание, на которое приехали из Петербурга важные государственные  люди. Пушкин читал только что сочиненное им стихотворение «</a:t>
            </a:r>
            <a:r>
              <a:rPr lang="ru-RU" sz="1800" i="0" dirty="0" smtClean="0"/>
              <a:t>Воспоминание</a:t>
            </a:r>
          </a:p>
          <a:p>
            <a:pPr marL="88900">
              <a:buClr>
                <a:schemeClr val="tx1">
                  <a:shade val="95000"/>
                </a:schemeClr>
              </a:buClr>
              <a:defRPr/>
            </a:pPr>
            <a:r>
              <a:rPr lang="ru-RU" sz="1800" i="0" dirty="0" smtClean="0"/>
              <a:t>о </a:t>
            </a:r>
            <a:r>
              <a:rPr lang="ru-RU" sz="1800" i="0" dirty="0"/>
              <a:t>Царском селе».  </a:t>
            </a:r>
          </a:p>
          <a:p>
            <a:pPr marL="282575" indent="-7938">
              <a:buClr>
                <a:schemeClr val="tx1">
                  <a:shade val="95000"/>
                </a:schemeClr>
              </a:buClr>
              <a:defRPr/>
            </a:pPr>
            <a:r>
              <a:rPr lang="ru-RU" sz="1800" i="0" dirty="0"/>
              <a:t> </a:t>
            </a:r>
            <a:r>
              <a:rPr lang="ru-RU" sz="1800" i="0" dirty="0">
                <a:solidFill>
                  <a:srgbClr val="002060"/>
                </a:solidFill>
              </a:rPr>
              <a:t>Державин </a:t>
            </a:r>
            <a:r>
              <a:rPr lang="ru-RU" sz="1800" i="0" dirty="0" smtClean="0">
                <a:solidFill>
                  <a:srgbClr val="002060"/>
                </a:solidFill>
              </a:rPr>
              <a:t>был </a:t>
            </a:r>
            <a:r>
              <a:rPr lang="ru-RU" sz="1800" i="0" dirty="0">
                <a:solidFill>
                  <a:srgbClr val="002060"/>
                </a:solidFill>
              </a:rPr>
              <a:t>сражен</a:t>
            </a:r>
            <a:r>
              <a:rPr lang="ru-RU" sz="1800" i="0" dirty="0" smtClean="0">
                <a:solidFill>
                  <a:srgbClr val="002060"/>
                </a:solidFill>
              </a:rPr>
              <a:t>: </a:t>
            </a:r>
          </a:p>
          <a:p>
            <a:pPr marL="7938" indent="-7938">
              <a:buClr>
                <a:schemeClr val="tx1">
                  <a:shade val="95000"/>
                </a:schemeClr>
              </a:buClr>
              <a:defRPr/>
            </a:pPr>
            <a:r>
              <a:rPr lang="ru-RU" sz="1800" i="0" dirty="0" smtClean="0">
                <a:solidFill>
                  <a:srgbClr val="002060"/>
                </a:solidFill>
              </a:rPr>
              <a:t>   «</a:t>
            </a:r>
            <a:r>
              <a:rPr lang="ru-RU" sz="1800" i="0" dirty="0">
                <a:solidFill>
                  <a:srgbClr val="002060"/>
                </a:solidFill>
              </a:rPr>
              <a:t>ЕМУ </a:t>
            </a:r>
            <a:r>
              <a:rPr lang="ru-RU" sz="1800" i="0" dirty="0" smtClean="0">
                <a:solidFill>
                  <a:srgbClr val="002060"/>
                </a:solidFill>
              </a:rPr>
              <a:t>ЛИРУ ПЕРЕДАЮ.                                                 </a:t>
            </a:r>
            <a:r>
              <a:rPr lang="ru-RU" sz="1800" i="0" dirty="0">
                <a:solidFill>
                  <a:srgbClr val="002060"/>
                </a:solidFill>
              </a:rPr>
              <a:t>ТЕПЕРЬ </a:t>
            </a:r>
            <a:r>
              <a:rPr lang="ru-RU" sz="1800" i="0" dirty="0" smtClean="0">
                <a:solidFill>
                  <a:srgbClr val="002060"/>
                </a:solidFill>
              </a:rPr>
              <a:t>И УМЕРЕТЬ МОЖНО!»</a:t>
            </a:r>
            <a:endParaRPr lang="ru-RU" sz="1800" i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5087" y="102424"/>
            <a:ext cx="5562600" cy="369332"/>
          </a:xfrm>
        </p:spPr>
        <p:txBody>
          <a:bodyPr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Близкие друзья Пушкина по Лицею.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6411" y="2423894"/>
            <a:ext cx="5055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Пушкин сохранил лицейскую дружбу и культ лицея на всю жизнь.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6411" y="631825"/>
            <a:ext cx="973752" cy="10668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1287" y="1698625"/>
            <a:ext cx="152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Антон  Антонович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Дельвиг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04" y="669925"/>
            <a:ext cx="834974" cy="9906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103687" y="1622425"/>
            <a:ext cx="1447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Вильгельм</a:t>
            </a:r>
          </a:p>
          <a:p>
            <a:pPr algn="ctr"/>
            <a:r>
              <a:rPr lang="ru-RU" sz="1400" dirty="0"/>
              <a:t> Карлович </a:t>
            </a:r>
          </a:p>
          <a:p>
            <a:pPr algn="ctr"/>
            <a:r>
              <a:rPr lang="ru-RU" sz="1400" dirty="0"/>
              <a:t>Кюхельбекер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688" y="555625"/>
            <a:ext cx="1058631" cy="1143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198688" y="1698625"/>
            <a:ext cx="97334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/>
              <a:t>Иван </a:t>
            </a:r>
          </a:p>
          <a:p>
            <a:pPr algn="ctr"/>
            <a:r>
              <a:rPr lang="ru-RU" sz="1400" dirty="0"/>
              <a:t>Иванович </a:t>
            </a:r>
          </a:p>
          <a:p>
            <a:pPr algn="ctr"/>
            <a:r>
              <a:rPr lang="ru-RU" sz="1400" dirty="0" err="1"/>
              <a:t>Пущин</a:t>
            </a:r>
            <a:r>
              <a:rPr lang="ru-RU" sz="1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26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ВЗРОСЛАЯ ЖИЗНЬ ПОЭТА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46287" y="555626"/>
            <a:ext cx="3581400" cy="2785378"/>
          </a:xfrm>
        </p:spPr>
        <p:txBody>
          <a:bodyPr/>
          <a:lstStyle/>
          <a:p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Лицей заменил Пушкину детство. Лицей был закончен – детство прошло. Началась взрослая жизнь. Пушкин переехал в Петербург и поступил в коллегию иностранных дел в чине коллежского секретаря, но служба мало интересовала его. </a:t>
            </a:r>
          </a:p>
          <a:p>
            <a:endParaRPr lang="ru-RU" sz="19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8" y="631826"/>
            <a:ext cx="1600200" cy="230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89087" y="860425"/>
            <a:ext cx="2286000" cy="1938992"/>
          </a:xfrm>
        </p:spPr>
        <p:txBody>
          <a:bodyPr/>
          <a:lstStyle/>
          <a:p>
            <a:pPr algn="ctr"/>
            <a:r>
              <a:rPr lang="ru-RU" sz="1800" i="0" dirty="0">
                <a:cs typeface="Arial" panose="020B0604020202020204" pitchFamily="34" charset="0"/>
              </a:rPr>
              <a:t>Он увлекался театром, балами, стал участником разных литературных обществ, завёл много знакомств</a:t>
            </a:r>
            <a:r>
              <a:rPr lang="ru-RU" sz="1800" dirty="0">
                <a:cs typeface="Arial" panose="020B0604020202020204" pitchFamily="34" charset="0"/>
              </a:rPr>
              <a:t>.</a:t>
            </a:r>
            <a:endParaRPr lang="ru-RU" sz="18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5087" y="860425"/>
            <a:ext cx="16637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7" y="860425"/>
            <a:ext cx="1295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287" y="108113"/>
            <a:ext cx="5191072" cy="385998"/>
          </a:xfrm>
          <a:prstGeom prst="rect">
            <a:avLst/>
          </a:prstGeom>
        </p:spPr>
        <p:txBody>
          <a:bodyPr vert="horz" wrap="square" lIns="0" tIns="16505" rIns="0" bIns="0" rtlCol="0" anchor="ctr">
            <a:spAutoFit/>
          </a:bodyPr>
          <a:lstStyle/>
          <a:p>
            <a:pPr marL="12696" algn="ctr">
              <a:spcBef>
                <a:spcPts val="130"/>
              </a:spcBef>
            </a:pPr>
            <a:r>
              <a:rPr lang="ru-RU" sz="2400" dirty="0" smtClean="0"/>
              <a:t>ТВОРЧЕСТВО ПОЭТА </a:t>
            </a:r>
            <a:endParaRPr lang="ru-RU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06F4F7A-E37D-4778-B9F6-2C1B186FB126}"/>
              </a:ext>
            </a:extLst>
          </p:cNvPr>
          <p:cNvSpPr txBox="1"/>
          <p:nvPr/>
        </p:nvSpPr>
        <p:spPr>
          <a:xfrm>
            <a:off x="1588" y="483467"/>
            <a:ext cx="3923436" cy="140049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546" tIns="45773" rIns="91546" bIns="45773" rtlCol="0">
            <a:spAutoFit/>
          </a:bodyPr>
          <a:lstStyle/>
          <a:p>
            <a:pPr algn="ctr"/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В первые годы по окончании лицея им были написаны стихотворения: «Деревня», «Домовому», </a:t>
            </a:r>
          </a:p>
          <a:p>
            <a:pPr algn="ctr"/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«К Чаадаеву», ода «Вольность», поэма «Руслан и Людмила».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2777" y="1825047"/>
            <a:ext cx="3905501" cy="1366790"/>
          </a:xfrm>
          <a:prstGeom prst="rect">
            <a:avLst/>
          </a:prstGeom>
        </p:spPr>
        <p:txBody>
          <a:bodyPr wrap="square" lIns="42931" tIns="21466" rIns="42931" bIns="21466">
            <a:spAutoFit/>
          </a:bodyPr>
          <a:lstStyle/>
          <a:p>
            <a:pPr algn="ctr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Сразу после окончания лицея в 1817 году, и вторично в 1819 г. после тяжелой болезни, Пушкин приезжает в имение матери село. Михайловское Псковской губернии.</a:t>
            </a:r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087" y="621343"/>
            <a:ext cx="1787952" cy="11449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7" y="1924332"/>
            <a:ext cx="1489490" cy="116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66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26" y="102424"/>
            <a:ext cx="5164320" cy="369332"/>
          </a:xfrm>
        </p:spPr>
        <p:txBody>
          <a:bodyPr/>
          <a:lstStyle/>
          <a:p>
            <a:r>
              <a:rPr lang="ru-RU" sz="2400" dirty="0"/>
              <a:t>Известность и слава Пушкина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5486400" cy="2708434"/>
          </a:xfrm>
        </p:spPr>
        <p:txBody>
          <a:bodyPr/>
          <a:lstStyle/>
          <a:p>
            <a:r>
              <a:rPr lang="ru-RU" sz="1800" i="0" dirty="0" smtClean="0"/>
              <a:t>   Ещё </a:t>
            </a:r>
            <a:r>
              <a:rPr lang="ru-RU" sz="1800" i="0" dirty="0"/>
              <a:t>в лицее в 1814 году </a:t>
            </a:r>
          </a:p>
          <a:p>
            <a:r>
              <a:rPr lang="ru-RU" sz="1800" i="0" dirty="0"/>
              <a:t>стало известно имя </a:t>
            </a:r>
          </a:p>
          <a:p>
            <a:r>
              <a:rPr lang="ru-RU" sz="1800" i="0" dirty="0"/>
              <a:t>А.Пушкина после опубликования</a:t>
            </a:r>
          </a:p>
          <a:p>
            <a:r>
              <a:rPr lang="ru-RU" sz="1800" i="0" dirty="0"/>
              <a:t> в журнале «Вестник Европы»</a:t>
            </a:r>
          </a:p>
          <a:p>
            <a:r>
              <a:rPr lang="ru-RU" sz="1800" i="0" dirty="0"/>
              <a:t> его стихотворения  «К другу </a:t>
            </a:r>
          </a:p>
          <a:p>
            <a:r>
              <a:rPr lang="ru-RU" sz="1800" i="0" dirty="0"/>
              <a:t>стихотворцу».</a:t>
            </a:r>
          </a:p>
          <a:p>
            <a:r>
              <a:rPr lang="ru-RU" sz="1800" i="0" dirty="0" smtClean="0"/>
              <a:t>   В </a:t>
            </a:r>
            <a:r>
              <a:rPr lang="ru-RU" sz="1800" i="0" dirty="0"/>
              <a:t>1820 году в печати появилась</a:t>
            </a:r>
          </a:p>
          <a:p>
            <a:r>
              <a:rPr lang="ru-RU" sz="1800" i="0" dirty="0" smtClean="0"/>
              <a:t>поэма </a:t>
            </a:r>
            <a:r>
              <a:rPr lang="ru-RU" sz="1800" i="0" dirty="0"/>
              <a:t>«Руслан и Людмила», которая  принесла славу поэту.</a:t>
            </a:r>
          </a:p>
          <a:p>
            <a:endParaRPr lang="ru-RU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687" y="631825"/>
            <a:ext cx="1278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xmlns="" id="{40F82D4B-0806-40E7-82DD-490ED9DCC420}"/>
              </a:ext>
            </a:extLst>
          </p:cNvPr>
          <p:cNvSpPr/>
          <p:nvPr/>
        </p:nvSpPr>
        <p:spPr>
          <a:xfrm>
            <a:off x="1436687" y="479426"/>
            <a:ext cx="4330700" cy="26130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86492" tIns="86492" rIns="86492" bIns="86492" anchor="ctr">
            <a:no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    Молодой поэт, не зная осторожности и страха, сочиняет и  распространяет свои свободолюбивые стихи. Александр I хотел за это  сослать Пушкина в Сибирь или на Соловки.</a:t>
            </a:r>
          </a:p>
          <a:p>
            <a:r>
              <a:rPr lang="ru-RU" b="1" dirty="0">
                <a:solidFill>
                  <a:schemeClr val="tx1"/>
                </a:solidFill>
              </a:rPr>
              <a:t>   Друзья Пушкина – Карамзин   и Жуковский- добиваются смягчения приговора. Пушкина отправляют служить на юг России.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98717" y="132463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ЮЖНАЯ ССЫЛКА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smtClean="0"/>
              <a:t>(1820-1824 ГГ.)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87" y="784225"/>
            <a:ext cx="13081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485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g5"/>
          <p:cNvPicPr>
            <a:picLocks noChangeAspect="1" noChangeArrowheads="1"/>
          </p:cNvPicPr>
          <p:nvPr/>
        </p:nvPicPr>
        <p:blipFill>
          <a:blip r:embed="rId2" cstate="print"/>
          <a:srcRect l="6267" r="6517"/>
          <a:stretch>
            <a:fillRect/>
          </a:stretch>
        </p:blipFill>
        <p:spPr>
          <a:xfrm>
            <a:off x="4016767" y="936625"/>
            <a:ext cx="1610920" cy="173037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2326" y="102425"/>
            <a:ext cx="5164320" cy="307777"/>
          </a:xfrm>
        </p:spPr>
        <p:txBody>
          <a:bodyPr/>
          <a:lstStyle/>
          <a:p>
            <a:pPr algn="ctr"/>
            <a:r>
              <a:rPr lang="ru-RU" sz="2000" dirty="0"/>
              <a:t>Южная ссылка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/>
              <a:t>(1820-1824 гг.)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8" y="555626"/>
            <a:ext cx="4893589" cy="2508379"/>
          </a:xfrm>
        </p:spPr>
        <p:txBody>
          <a:bodyPr/>
          <a:lstStyle/>
          <a:p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 В 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этот период Пушкиным  созданы великолепные образцы </a:t>
            </a:r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романтической</a:t>
            </a:r>
          </a:p>
          <a:p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и политической 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лирики:</a:t>
            </a:r>
          </a:p>
          <a:p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“Погасло дневное светило”, </a:t>
            </a:r>
          </a:p>
          <a:p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поэмы “Кавказский пленник”, “Бахчисарайский фонтан”, “Братья-разбойники”, “Песнь о вещем Олеге” и начинает роман «Евгений Онегин».</a:t>
            </a:r>
          </a:p>
          <a:p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7488" y="590837"/>
            <a:ext cx="3124200" cy="2505564"/>
          </a:xfrm>
          <a:prstGeom prst="rect">
            <a:avLst/>
          </a:prstGeom>
        </p:spPr>
        <p:txBody>
          <a:bodyPr wrap="square" lIns="42931" tIns="21466" rIns="42931" bIns="21466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6 июня 1799 года 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Москве в дворянской помещичьей семье Пушкиных родился мальчик, которому суждено было стать одним из величайших поэтов России.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/>
              <a:t>РОЖДЕНИЕ ПОЭТА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-1"/>
          <a:stretch/>
        </p:blipFill>
        <p:spPr>
          <a:xfrm>
            <a:off x="3565976" y="631825"/>
            <a:ext cx="1900670" cy="244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1702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МИХАЙЛОВСКОЕ</a:t>
            </a:r>
            <a:endParaRPr lang="ru-RU" sz="2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1287" y="631826"/>
            <a:ext cx="2819400" cy="2413231"/>
          </a:xfrm>
          <a:prstGeom prst="rect">
            <a:avLst/>
          </a:prstGeom>
        </p:spPr>
        <p:txBody>
          <a:bodyPr wrap="square" lIns="42931" tIns="21466" rIns="42931" bIns="21466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конце июля 1824 года после ссылки, он возвращается в родительское имение село Михайловское Псковской губернии.</a:t>
            </a:r>
            <a:endParaRPr lang="ru-RU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287" y="784225"/>
            <a:ext cx="2286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69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88" y="102425"/>
            <a:ext cx="5626099" cy="307777"/>
          </a:xfrm>
        </p:spPr>
        <p:txBody>
          <a:bodyPr/>
          <a:lstStyle/>
          <a:p>
            <a:r>
              <a:rPr lang="ru-RU" sz="2000" dirty="0">
                <a:latin typeface="Arial" charset="0"/>
              </a:rPr>
              <a:t>«Приветствую тебя, пустынный уголок…»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5626100" cy="2677656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i="0" dirty="0" smtClean="0">
                <a:latin typeface="+mn-lt"/>
              </a:rPr>
              <a:t>     Именно </a:t>
            </a:r>
            <a:r>
              <a:rPr lang="ru-RU" sz="2000" i="0" dirty="0">
                <a:latin typeface="+mn-lt"/>
              </a:rPr>
              <a:t>здесь, в Михайловском,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i="0" dirty="0">
                <a:latin typeface="+mn-lt"/>
              </a:rPr>
              <a:t>в деревенском уединении, Пушкин осознал себя  профессиональным писателем, для  которого литература самое  серьёзное дело жизни. За два года были написаны: “Борис Годунов”,“Граф Нулин”, “Я помню чудное мгновенье…”,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i="0" dirty="0">
                <a:latin typeface="+mn-lt"/>
              </a:rPr>
              <a:t> 4 главы “Евгения Онегина”.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i="0" dirty="0">
                <a:latin typeface="+mn-lt"/>
              </a:rPr>
              <a:t>Всего около 100  произведений.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0887" y="2079625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4687" y="122376"/>
            <a:ext cx="4800600" cy="385998"/>
          </a:xfrm>
          <a:prstGeom prst="rect">
            <a:avLst/>
          </a:prstGeom>
        </p:spPr>
        <p:txBody>
          <a:bodyPr vert="horz" wrap="square" lIns="0" tIns="16505" rIns="0" bIns="0" rtlCol="0" anchor="ctr">
            <a:spAutoFit/>
          </a:bodyPr>
          <a:lstStyle/>
          <a:p>
            <a:pPr marL="12696" algn="ctr">
              <a:spcBef>
                <a:spcPts val="130"/>
              </a:spcBef>
            </a:pPr>
            <a:r>
              <a:rPr lang="ru-RU" sz="2400" dirty="0" smtClean="0"/>
              <a:t>ЖИЗНЬ В ИМЕНИИ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55888" y="524282"/>
            <a:ext cx="3111501" cy="1274458"/>
          </a:xfrm>
          <a:prstGeom prst="rect">
            <a:avLst/>
          </a:prstGeom>
          <a:noFill/>
          <a:effectLst/>
        </p:spPr>
        <p:txBody>
          <a:bodyPr wrap="square" lIns="42931" tIns="21466" rIns="42931" bIns="21466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Утром и днём Пушкин обычно работал, потом уезжал верхом или уходил в село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Тригорское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где жили соседи, с которыми он был хорошо знаком.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919" y="1851025"/>
            <a:ext cx="5697468" cy="1274458"/>
          </a:xfrm>
          <a:prstGeom prst="rect">
            <a:avLst/>
          </a:prstGeom>
        </p:spPr>
        <p:txBody>
          <a:bodyPr wrap="square" lIns="42931" tIns="21466" rIns="42931" bIns="21466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А вечерами, когда за окном выла вьюга, он снова, как в детстве, слушал нянины сказки и песни. Вот как поэт писал брату в письме: «Знаешь ли мои занятия?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 обеда пишу записки, после обеда езжу верхом, вечером слушаю сказки».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51" y="590826"/>
            <a:ext cx="2439292" cy="12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14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СКАЗКИ НЯНИ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124850" y="538879"/>
            <a:ext cx="5543845" cy="1492716"/>
          </a:xfrm>
        </p:spPr>
        <p:txBody>
          <a:bodyPr/>
          <a:lstStyle/>
          <a:p>
            <a:pPr algn="ctr"/>
            <a:r>
              <a:rPr lang="ru-RU" sz="1600" i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Настоящим кладом была для Пушкина каждая сказка его доброй и самобытно талантливой няни Арины Родионовны. «Он все с ней, коли дома», вспоминали дворовые люди с. Михайловского.</a:t>
            </a:r>
          </a:p>
          <a:p>
            <a:pPr algn="ctr"/>
            <a:r>
              <a:rPr lang="ru-RU" sz="1600" i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Многие её сказки Пушкин использовал впоследствии как сюжеты собственных сказок</a:t>
            </a:r>
            <a:r>
              <a:rPr lang="ru-RU" sz="1700" i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2" y="2126196"/>
            <a:ext cx="1409903" cy="1010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52" y="2051955"/>
            <a:ext cx="1076443" cy="1085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29" y="2084093"/>
            <a:ext cx="1825205" cy="10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42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4688" y="174625"/>
            <a:ext cx="4352921" cy="255468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 smtClean="0"/>
              <a:t>КОНЕЦ ССЫЛКИ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8102" y="513075"/>
            <a:ext cx="3292191" cy="2674841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lIns="42931" tIns="21466" rIns="42931" bIns="21466">
            <a:spAutoFit/>
          </a:bodyPr>
          <a:lstStyle/>
          <a:p>
            <a:pPr algn="ctr"/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Чуть более двух лет длилась ссылка в Михайловском. Она закончилась в сентябре 1826 года. Пушкин вернулся в Москву. В мае 1829 г. он посватался к юной красавице Наталье Николаевне Гончаровой.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81" y="590838"/>
            <a:ext cx="2051203" cy="2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31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ПУТЕШЕСТВИЕ НА КАВКАЗ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192279" y="631825"/>
            <a:ext cx="5575108" cy="2231380"/>
          </a:xfrm>
          <a:noFill/>
          <a:ln>
            <a:noFill/>
          </a:ln>
        </p:spPr>
        <p:txBody>
          <a:bodyPr/>
          <a:lstStyle/>
          <a:p>
            <a:pPr algn="l"/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Не получив определённого ответа от Гончаровой, он без разрешения властей сразу самовольно уехал на Кавказ. Это путешествие по </a:t>
            </a:r>
            <a:r>
              <a:rPr lang="ru-RU" sz="1800" i="0" dirty="0" err="1">
                <a:latin typeface="Arial" panose="020B0604020202020204" pitchFamily="34" charset="0"/>
                <a:cs typeface="Arial" panose="020B0604020202020204" pitchFamily="34" charset="0"/>
              </a:rPr>
              <a:t>Военно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 – Грузинской дороге, яркие впечатления и многочисленные встречи с друзьями, участие в военных действиях русской армии, взявшей Арзрум, Пушкин описал в автобиографическом произведении «Путешествие в Арзрум». (</a:t>
            </a:r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1829 г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</a:p>
        </p:txBody>
      </p:sp>
    </p:spTree>
    <p:extLst>
      <p:ext uri="{BB962C8B-B14F-4D97-AF65-F5344CB8AC3E}">
        <p14:creationId xmlns:p14="http://schemas.microsoft.com/office/powerpoint/2010/main" val="19921821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БОЛДИНСКАЯ ОСЕНЬ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17487" y="590837"/>
            <a:ext cx="5433248" cy="2231380"/>
          </a:xfrm>
        </p:spPr>
        <p:txBody>
          <a:bodyPr/>
          <a:lstStyle/>
          <a:p>
            <a:pPr algn="l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мая 1830 г. состоялась, наконец, помолвка Пушкина с Натальей Гончаровой. Отец выделил ему деревеньку </a:t>
            </a:r>
            <a:r>
              <a:rPr lang="ru-RU" sz="1600" i="0" dirty="0" err="1">
                <a:latin typeface="Arial" panose="020B0604020202020204" pitchFamily="34" charset="0"/>
                <a:cs typeface="Arial" panose="020B0604020202020204" pitchFamily="34" charset="0"/>
              </a:rPr>
              <a:t>Кистенёвку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 с 200 душами крестьян, расположенную в Нижегородской губернии, вблизи от отцовского имения с. Болдино. Поэт отправился туда, однако начавшаяся в Москве эпидемия холеры и расставленные повсюду карантины, задержали Пушкина в Болдино с 7 сентября по 2 декабря 1830 г. В Болдинскую осень талант Пушкина достиг полного рассвета.  </a:t>
            </a:r>
          </a:p>
        </p:txBody>
      </p:sp>
    </p:spTree>
    <p:extLst>
      <p:ext uri="{BB962C8B-B14F-4D97-AF65-F5344CB8AC3E}">
        <p14:creationId xmlns:p14="http://schemas.microsoft.com/office/powerpoint/2010/main" val="22197552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БОЛДИНСКАЯ ОСЕНЬ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986" y="574199"/>
            <a:ext cx="3684525" cy="265945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 lIns="42931" tIns="21466" rIns="42931" bIns="21466">
            <a:spAutoFit/>
          </a:bodyPr>
          <a:lstStyle/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  В это время им были созданы: </a:t>
            </a:r>
          </a:p>
          <a:p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«Повести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Белкина», «Маленькие трагедии», «Скупой рыцарь», «Каменный гость», «Пир во время чумы», поэма «Домик в Коломне», закончен весь роман «Евгений Онегин», повесть «История села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Горюхина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», «Сказка о попе и работнике его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Балде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», критические статьи, множество стихотворений.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10" y="777486"/>
            <a:ext cx="1937780" cy="219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472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ВЕНЧАНИЕ ПОЭТА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287458" y="526080"/>
            <a:ext cx="3377481" cy="1477328"/>
          </a:xfrm>
          <a:ln>
            <a:noFill/>
          </a:ln>
        </p:spPr>
        <p:txBody>
          <a:bodyPr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февраля 1831 г. в церкви</a:t>
            </a:r>
          </a:p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Вознесения Господня состоялось его венчание с Н.Н. Гончаровой. Первые месяцы семейной жизни он провёл с женой в Москве, сняв квартиру на Арбате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920" y="2098077"/>
            <a:ext cx="2899757" cy="1105180"/>
          </a:xfrm>
          <a:prstGeom prst="rect">
            <a:avLst/>
          </a:prstGeom>
        </p:spPr>
        <p:txBody>
          <a:bodyPr wrap="square" lIns="42931" tIns="21466" rIns="42931" bIns="21466">
            <a:spAutoFit/>
          </a:bodyPr>
          <a:lstStyle/>
          <a:p>
            <a:pPr algn="ctr"/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середины октября 1831 г.</a:t>
            </a:r>
          </a:p>
          <a:p>
            <a:pPr algn="ctr"/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уже до конца жизни,</a:t>
            </a:r>
          </a:p>
          <a:p>
            <a:pPr algn="ctr"/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Пушкин с семьёй живет в Петербурге.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7" y="615361"/>
            <a:ext cx="1976932" cy="14068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415" y="2025214"/>
            <a:ext cx="2507524" cy="111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226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916" y="123326"/>
            <a:ext cx="2678913" cy="33274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/>
              <a:t>ЖЕНА И ДЕТИ </a:t>
            </a:r>
            <a:endParaRPr lang="ru-RU" sz="24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-11113" y="1774825"/>
            <a:ext cx="1279410" cy="885574"/>
          </a:xfrm>
          <a:prstGeom prst="rect">
            <a:avLst/>
          </a:prstGeom>
        </p:spPr>
        <p:txBody>
          <a:bodyPr wrap="square" lIns="51481" tIns="25740" rIns="51481" bIns="25740"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i="0" dirty="0"/>
              <a:t>Старшая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i="0" dirty="0"/>
              <a:t>дочь  Мария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i="0" dirty="0"/>
              <a:t>(1832-1919 г.)</a:t>
            </a:r>
            <a:r>
              <a:rPr lang="ru-RU" sz="1200" i="0" dirty="0"/>
              <a:t> </a:t>
            </a:r>
          </a:p>
        </p:txBody>
      </p:sp>
      <p:pic>
        <p:nvPicPr>
          <p:cNvPr id="15364" name="Picture 4" descr="М.А. Пушк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87" y="936626"/>
            <a:ext cx="1066800" cy="78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А.А. Пушк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8680" y="1609603"/>
            <a:ext cx="1001007" cy="8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Г.А. Пушк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0240" y="1165226"/>
            <a:ext cx="1041047" cy="88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Н.А. Пушки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0887" y="631825"/>
            <a:ext cx="996002" cy="102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512887" y="2480196"/>
            <a:ext cx="1143000" cy="60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81" tIns="25740" rIns="51481" bIns="25740" anchor="ctr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</a:rPr>
              <a:t>Старший сын, Александр </a:t>
            </a:r>
            <a:br>
              <a:rPr lang="ru-RU" sz="1200" b="1" dirty="0">
                <a:latin typeface="Times New Roman" pitchFamily="18" charset="0"/>
              </a:rPr>
            </a:br>
            <a:r>
              <a:rPr lang="ru-RU" sz="1200" b="1" dirty="0">
                <a:latin typeface="Times New Roman" pitchFamily="18" charset="0"/>
              </a:rPr>
              <a:t>(1833-1914 г.)</a:t>
            </a:r>
            <a:r>
              <a:rPr lang="ru-RU" sz="1200" dirty="0">
                <a:latin typeface="Times New Roman" pitchFamily="18" charset="0"/>
              </a:rPr>
              <a:t> 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801254" y="2159444"/>
            <a:ext cx="1226233" cy="60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81" tIns="25740" rIns="51481" bIns="25740" anchor="ctr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</a:rPr>
              <a:t>Младший сын, Григорий </a:t>
            </a:r>
            <a:br>
              <a:rPr lang="ru-RU" sz="1200" b="1" dirty="0">
                <a:latin typeface="Times New Roman" pitchFamily="18" charset="0"/>
              </a:rPr>
            </a:br>
            <a:r>
              <a:rPr lang="ru-RU" sz="1200" b="1" dirty="0">
                <a:latin typeface="Times New Roman" pitchFamily="18" charset="0"/>
              </a:rPr>
              <a:t>(1835-1913 г.)</a:t>
            </a:r>
            <a:r>
              <a:rPr lang="ru-RU" sz="1200" dirty="0">
                <a:latin typeface="Times New Roman" pitchFamily="18" charset="0"/>
              </a:rPr>
              <a:t> 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84687" y="1698625"/>
            <a:ext cx="1181188" cy="55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81" tIns="25740" rIns="51481" bIns="25740" anchor="ctr">
            <a:spAutoFit/>
          </a:bodyPr>
          <a:lstStyle/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Младшая дочь, Наталья </a:t>
            </a:r>
            <a:br>
              <a:rPr lang="ru-RU" sz="1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(1836-1913 г.)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4" descr="Н.Н. Пушки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8934" y="631825"/>
            <a:ext cx="976613" cy="87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274887" y="591510"/>
            <a:ext cx="2525748" cy="421315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Наталья Гончарова -жена А. С. Пушкина и мать  его  4 детей.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8" grpId="0"/>
      <p:bldP spid="15369" grpId="0"/>
      <p:bldP spid="1537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687" y="102424"/>
            <a:ext cx="5164320" cy="63881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ОТЕЦ А.С.ПУШКИНА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1287" y="555626"/>
            <a:ext cx="3581400" cy="2536341"/>
          </a:xfrm>
          <a:prstGeom prst="rect">
            <a:avLst/>
          </a:prstGeom>
        </p:spPr>
        <p:txBody>
          <a:bodyPr wrap="square" lIns="42931" tIns="21466" rIns="42931" bIns="21466">
            <a:spAutoFit/>
          </a:bodyPr>
          <a:lstStyle/>
          <a:p>
            <a:pPr marL="308884" indent="-231663">
              <a:buClr>
                <a:schemeClr val="tx1">
                  <a:shade val="95000"/>
                </a:schemeClr>
              </a:buCl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Отец,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Сергей   Львович </a:t>
            </a:r>
          </a:p>
          <a:p>
            <a:pPr indent="77788" algn="just">
              <a:buClr>
                <a:schemeClr val="tx1">
                  <a:shade val="95000"/>
                </a:schemeClr>
              </a:buCl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(1770-1838г.), принадлежал к древнему дворянскому роду, упоминаемому в Летописях со времен Ивана Грозного, человек образованный, хорошо знал литературу, был знаком со многими русскими писателями и сам немного писал.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51" y="784226"/>
            <a:ext cx="1803767" cy="21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25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488" y="163954"/>
            <a:ext cx="5249159" cy="630942"/>
          </a:xfrm>
        </p:spPr>
        <p:txBody>
          <a:bodyPr/>
          <a:lstStyle/>
          <a:p>
            <a:pPr algn="ctr"/>
            <a:r>
              <a:rPr lang="ru-RU" dirty="0" smtClean="0">
                <a:latin typeface="Arial" charset="0"/>
              </a:rPr>
              <a:t>ПОСЛЕДНИЕ ГОДЫ ЖИЗНИ (1834–1837 ГГ.)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87" y="631826"/>
            <a:ext cx="5549900" cy="2769989"/>
          </a:xfrm>
        </p:spPr>
        <p:txBody>
          <a:bodyPr/>
          <a:lstStyle/>
          <a:p>
            <a:pPr marL="182563" algn="just">
              <a:buClr>
                <a:schemeClr val="tx1">
                  <a:shade val="95000"/>
                </a:schemeClr>
              </a:buClr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 </a:t>
            </a:r>
            <a:r>
              <a:rPr lang="ru-RU" sz="1800" i="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Последние годы жизни Пушкина – годы напряжённой работы и высоких замыслов, отмечены враждебностью окружающего его</a:t>
            </a:r>
          </a:p>
          <a:p>
            <a:pPr marL="182563" algn="just">
              <a:buClr>
                <a:schemeClr val="tx1">
                  <a:shade val="95000"/>
                </a:schemeClr>
              </a:buClr>
              <a:defRPr/>
            </a:pPr>
            <a:r>
              <a:rPr lang="ru-RU" sz="1800" i="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общества, литературным одиночеством, материальными трудностями.</a:t>
            </a:r>
          </a:p>
          <a:p>
            <a:pPr marL="182563" algn="just">
              <a:buClr>
                <a:schemeClr val="tx1">
                  <a:shade val="95000"/>
                </a:schemeClr>
              </a:buClr>
              <a:defRPr/>
            </a:pPr>
            <a:r>
              <a:rPr lang="ru-RU" sz="1800" i="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Но именно в эти годы появились многие произведения, такие как стихотворения “Вновь я посетил…” и  “Я памятник </a:t>
            </a:r>
            <a:r>
              <a:rPr lang="ru-RU" sz="1800" i="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себе воздвиг </a:t>
            </a:r>
            <a:r>
              <a:rPr lang="ru-RU" sz="1800" i="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нерукотворный…”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antessml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39513">
            <a:off x="3988997" y="1241194"/>
            <a:ext cx="1346738" cy="159390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688" y="631825"/>
            <a:ext cx="4893589" cy="2492990"/>
          </a:xfrm>
        </p:spPr>
        <p:txBody>
          <a:bodyPr/>
          <a:lstStyle/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  В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ноябре 1836 года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Александр Сергеевич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получает по почте 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анонимное письмо,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содержание которого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оскорбляет его и 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честь его жены. 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Пушкин вызывает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Дантеса на дуэль.</a:t>
            </a:r>
            <a:endParaRPr lang="ru-RU" sz="1800" i="0" dirty="0"/>
          </a:p>
        </p:txBody>
      </p:sp>
      <p:pic>
        <p:nvPicPr>
          <p:cNvPr id="4" name="Picture 6" descr="i?id=29166816&amp;tov=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49471">
            <a:off x="3089249" y="759729"/>
            <a:ext cx="1128247" cy="147601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41287" y="631825"/>
            <a:ext cx="5626100" cy="2514600"/>
          </a:xfrm>
        </p:spPr>
        <p:txBody>
          <a:bodyPr>
            <a:normAutofit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  27 </a:t>
            </a:r>
            <a:r>
              <a:rPr lang="ru-RU" sz="2000" i="0" dirty="0">
                <a:latin typeface="Arial" panose="020B0604020202020204" pitchFamily="34" charset="0"/>
                <a:cs typeface="Arial" panose="020B0604020202020204" pitchFamily="34" charset="0"/>
              </a:rPr>
              <a:t>января 1837 года, в 5-м часу вечера</a:t>
            </a:r>
            <a:r>
              <a:rPr lang="ru-RU" sz="2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i="0" dirty="0">
                <a:latin typeface="Arial" panose="020B0604020202020204" pitchFamily="34" charset="0"/>
                <a:cs typeface="Arial" panose="020B0604020202020204" pitchFamily="34" charset="0"/>
              </a:rPr>
              <a:t>Чёрной речке в предместье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Петербурга </a:t>
            </a:r>
            <a:r>
              <a:rPr lang="ru-RU" sz="2000" i="0" dirty="0">
                <a:latin typeface="Arial" panose="020B0604020202020204" pitchFamily="34" charset="0"/>
                <a:cs typeface="Arial" panose="020B0604020202020204" pitchFamily="34" charset="0"/>
              </a:rPr>
              <a:t>состоялась </a:t>
            </a:r>
            <a:r>
              <a:rPr lang="ru-RU" sz="2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роковая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дуэль </a:t>
            </a:r>
            <a:r>
              <a:rPr lang="ru-RU" sz="20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А.С.Пушкина</a:t>
            </a:r>
            <a:r>
              <a:rPr lang="ru-RU" sz="2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2000" i="0" dirty="0">
                <a:latin typeface="Arial" panose="020B0604020202020204" pitchFamily="34" charset="0"/>
                <a:cs typeface="Arial" panose="020B0604020202020204" pitchFamily="34" charset="0"/>
              </a:rPr>
              <a:t>Дантесом, </a:t>
            </a:r>
            <a:r>
              <a:rPr lang="ru-RU" sz="2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которой Пушкин был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000" i="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мертельно ранен </a:t>
            </a:r>
            <a:r>
              <a:rPr lang="ru-RU" sz="2000" i="0" dirty="0">
                <a:latin typeface="Arial" panose="020B0604020202020204" pitchFamily="34" charset="0"/>
                <a:cs typeface="Arial" panose="020B0604020202020204" pitchFamily="34" charset="0"/>
              </a:rPr>
              <a:t>в живот. 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1287" y="157397"/>
            <a:ext cx="5626100" cy="322029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000" dirty="0">
                <a:latin typeface="Sylfaen" pitchFamily="18" charset="0"/>
              </a:rPr>
              <a:t>«</a:t>
            </a:r>
            <a:r>
              <a:rPr lang="ru-RU" b="1" dirty="0" smtClean="0">
                <a:effectLst/>
                <a:latin typeface="Sylfaen" pitchFamily="18" charset="0"/>
              </a:rPr>
              <a:t>Погиб поэт, невольник чести!»</a:t>
            </a:r>
            <a:r>
              <a:rPr lang="ru-RU" sz="1600" dirty="0">
                <a:latin typeface="Sylfaen" pitchFamily="18" charset="0"/>
              </a:rPr>
              <a:t>   </a:t>
            </a:r>
            <a:r>
              <a:rPr lang="ru-RU" sz="1600" i="1" dirty="0">
                <a:latin typeface="Sylfaen" pitchFamily="18" charset="0"/>
              </a:rPr>
              <a:t>М. Ю. Лермонтов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87" y="1915684"/>
            <a:ext cx="1752600" cy="11545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СМЕРТЬ ПОЭТА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17487" y="708024"/>
            <a:ext cx="5410200" cy="1938992"/>
          </a:xfrm>
          <a:noFill/>
          <a:ln>
            <a:noFill/>
          </a:ln>
          <a:effectLst/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  Прожив 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два дня</a:t>
            </a:r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, в страшных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мучениях, Пушкин умер 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января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ныне 10 февраля</a:t>
            </a:r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) 1937 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года.</a:t>
            </a:r>
          </a:p>
          <a:p>
            <a:pPr algn="just"/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Солнце русской поэзии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закатилось».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В.Жуковский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487" y="819873"/>
            <a:ext cx="1610596" cy="186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966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анкт-Петербург. Памятник Пушкину на площади искусств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65287" y="1546225"/>
            <a:ext cx="2241572" cy="12954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4687" y="655161"/>
            <a:ext cx="4648200" cy="738664"/>
          </a:xfrm>
        </p:spPr>
        <p:txBody>
          <a:bodyPr/>
          <a:lstStyle/>
          <a:p>
            <a:pPr algn="ctr"/>
            <a:r>
              <a:rPr lang="ru-RU" sz="2400" dirty="0"/>
              <a:t>Написать </a:t>
            </a:r>
            <a:r>
              <a:rPr lang="ru-RU" sz="2400" i="0" dirty="0"/>
              <a:t>сочинение –эссе «Мой Пушкин».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713" y="94214"/>
            <a:ext cx="4476774" cy="385998"/>
          </a:xfrm>
          <a:prstGeom prst="rect">
            <a:avLst/>
          </a:prstGeom>
        </p:spPr>
        <p:txBody>
          <a:bodyPr vert="horz" wrap="square" lIns="0" tIns="16505" rIns="0" bIns="0" rtlCol="0" anchor="ctr">
            <a:spAutoFit/>
          </a:bodyPr>
          <a:lstStyle/>
          <a:p>
            <a:pPr marL="12696" algn="ctr">
              <a:spcBef>
                <a:spcPts val="130"/>
              </a:spcBef>
              <a:tabLst>
                <a:tab pos="801976" algn="l"/>
              </a:tabLst>
            </a:pPr>
            <a:r>
              <a:rPr lang="ru-RU" sz="2400" dirty="0"/>
              <a:t>МАТЬ  А.С.ПУШКИНА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13270F5E-51F7-43B4-A683-38D44C2DD250}"/>
              </a:ext>
            </a:extLst>
          </p:cNvPr>
          <p:cNvSpPr txBox="1"/>
          <p:nvPr/>
        </p:nvSpPr>
        <p:spPr>
          <a:xfrm>
            <a:off x="758074" y="793118"/>
            <a:ext cx="448320" cy="308229"/>
          </a:xfrm>
          <a:prstGeom prst="rect">
            <a:avLst/>
          </a:prstGeom>
          <a:noFill/>
        </p:spPr>
        <p:txBody>
          <a:bodyPr wrap="square" lIns="91546" tIns="45773" rIns="91546" bIns="45773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xmlns="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82072" y="2472671"/>
            <a:ext cx="147450" cy="9914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546" tIns="45773" rIns="91546" bIns="45773" rtlCol="0" anchor="ctr"/>
          <a:lstStyle/>
          <a:p>
            <a:pPr algn="ctr"/>
            <a:endParaRPr 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xmlns="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506189" y="2472671"/>
            <a:ext cx="147450" cy="9914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546" tIns="45773" rIns="91546" bIns="45773" rtlCol="0" anchor="ctr"/>
          <a:lstStyle/>
          <a:p>
            <a:pPr algn="ctr"/>
            <a:endParaRPr 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xmlns="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6314" y="2480380"/>
            <a:ext cx="147450" cy="9914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546" tIns="45773" rIns="91546" bIns="45773" rtlCol="0" anchor="ctr"/>
          <a:lstStyle/>
          <a:p>
            <a:pPr algn="ctr"/>
            <a:endParaRPr 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xmlns="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8777" y="2480380"/>
            <a:ext cx="147450" cy="9914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546" tIns="45773" rIns="91546" bIns="45773" rtlCol="0" anchor="ctr"/>
          <a:lstStyle/>
          <a:p>
            <a:pPr algn="ctr"/>
            <a:endParaRPr 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310" y="557560"/>
            <a:ext cx="3294578" cy="13078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546" tIns="45773" rIns="91546" bIns="45773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Мать Надежда Осиповна, приходилась внучкой арапу Петра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впоследствии русскому генералу Ганнибалу.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82072" y="1931977"/>
            <a:ext cx="2285063" cy="1151347"/>
          </a:xfrm>
          <a:prstGeom prst="rect">
            <a:avLst/>
          </a:prstGeom>
        </p:spPr>
        <p:txBody>
          <a:bodyPr wrap="square" lIns="42931" tIns="21466" rIns="42931" bIns="21466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Прадедушка, Абрам Петрович Ганнибал «Арап Петра Великого»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00" y="1944529"/>
            <a:ext cx="1248997" cy="11708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37" y="624114"/>
            <a:ext cx="1232155" cy="137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87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88" grpId="0" animBg="1"/>
      <p:bldP spid="89" grpId="0" animBg="1"/>
      <p:bldP spid="90" grpId="0" animBg="1"/>
      <p:bldP spid="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/>
              <a:t>СЕМЬЯ ПОЭТА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1519848" y="574199"/>
            <a:ext cx="2609872" cy="1661993"/>
          </a:xfrm>
        </p:spPr>
        <p:txBody>
          <a:bodyPr/>
          <a:lstStyle/>
          <a:p>
            <a:pPr algn="ctr"/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Детей в семье Пушкиных было трое. Старшая – Ольга, второй – Александр и младший – Лёвушка, любимец семьи.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50" y="640753"/>
            <a:ext cx="1306898" cy="14157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482" y="640487"/>
            <a:ext cx="1528964" cy="15153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15" y="2278835"/>
            <a:ext cx="1310173" cy="80481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1094" y="2067641"/>
            <a:ext cx="1593331" cy="574266"/>
          </a:xfrm>
          <a:prstGeom prst="rect">
            <a:avLst/>
          </a:prstGeom>
        </p:spPr>
        <p:txBody>
          <a:bodyPr wrap="none" lIns="42931" tIns="21466" rIns="42931" bIns="21466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</a:rPr>
              <a:t>Сестра, Ольга </a:t>
            </a:r>
          </a:p>
          <a:p>
            <a:pPr algn="ctr"/>
            <a:r>
              <a:rPr lang="ru-RU" sz="1200" b="1" dirty="0">
                <a:latin typeface="Times New Roman" pitchFamily="18" charset="0"/>
              </a:rPr>
              <a:t>Сергеевна </a:t>
            </a:r>
            <a:r>
              <a:rPr lang="ru-RU" sz="1050" b="1" dirty="0">
                <a:latin typeface="Times New Roman" pitchFamily="18" charset="0"/>
              </a:rPr>
              <a:t>Павлищева</a:t>
            </a:r>
            <a:r>
              <a:rPr lang="ru-RU" sz="1200" b="1" dirty="0">
                <a:latin typeface="Times New Roman" pitchFamily="18" charset="0"/>
              </a:rPr>
              <a:t> </a:t>
            </a:r>
          </a:p>
          <a:p>
            <a:pPr algn="ctr"/>
            <a:r>
              <a:rPr lang="ru-RU" sz="1050" b="1" dirty="0">
                <a:latin typeface="Times New Roman" pitchFamily="18" charset="0"/>
              </a:rPr>
              <a:t>(1797-1868г.)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27487" y="2232025"/>
            <a:ext cx="1522286" cy="574266"/>
          </a:xfrm>
          <a:prstGeom prst="rect">
            <a:avLst/>
          </a:prstGeom>
        </p:spPr>
        <p:txBody>
          <a:bodyPr wrap="none" lIns="42931" tIns="21466" rIns="42931" bIns="21466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</a:rPr>
              <a:t>Брат, Лев Сергеевич</a:t>
            </a:r>
          </a:p>
          <a:p>
            <a:pPr algn="ctr"/>
            <a:r>
              <a:rPr lang="ru-RU" sz="1200" b="1" dirty="0">
                <a:latin typeface="Times New Roman" pitchFamily="18" charset="0"/>
              </a:rPr>
              <a:t> Пушкин </a:t>
            </a:r>
          </a:p>
          <a:p>
            <a:pPr algn="ctr"/>
            <a:r>
              <a:rPr lang="ru-RU" sz="1050" b="1" dirty="0">
                <a:latin typeface="Times New Roman" pitchFamily="18" charset="0"/>
              </a:rPr>
              <a:t>(1805-1852г.) </a:t>
            </a:r>
          </a:p>
        </p:txBody>
      </p:sp>
    </p:spTree>
    <p:extLst>
      <p:ext uri="{BB962C8B-B14F-4D97-AF65-F5344CB8AC3E}">
        <p14:creationId xmlns:p14="http://schemas.microsoft.com/office/powerpoint/2010/main" val="3575440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51087" y="631825"/>
            <a:ext cx="3139458" cy="19977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42931" tIns="21466" rIns="42931" bIns="21466">
            <a:spAutoFit/>
          </a:bodyPr>
          <a:lstStyle/>
          <a:p>
            <a:pPr lvl="0"/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 к родному языку маленькому Пушкину привила бабушка, Мария Алексеевна Ганнибал, превосходно говорившая и писавшая </a:t>
            </a: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–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88" y="631826"/>
            <a:ext cx="2009363" cy="19948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3688" y="2689226"/>
            <a:ext cx="1729703" cy="440921"/>
          </a:xfrm>
          <a:prstGeom prst="rect">
            <a:avLst/>
          </a:prstGeom>
        </p:spPr>
        <p:txBody>
          <a:bodyPr wrap="square" lIns="42931" tIns="21466" rIns="42931" bIns="21466">
            <a:spAutoFit/>
          </a:bodyPr>
          <a:lstStyle/>
          <a:p>
            <a:pPr algn="ctr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Ганнибал Мария Алексеевна </a:t>
            </a:r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3920816" y="2155826"/>
            <a:ext cx="2501900" cy="866105"/>
            <a:chOff x="490" y="149"/>
            <a:chExt cx="2017" cy="1118"/>
          </a:xfrm>
        </p:grpSpPr>
        <p:pic>
          <p:nvPicPr>
            <p:cNvPr id="11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0" y="149"/>
              <a:ext cx="937" cy="1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1625" y="253"/>
              <a:ext cx="882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 dirty="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17487" y="93961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БАБУШКА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 ПУШКИНА  </a:t>
            </a: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1287" y="1774826"/>
            <a:ext cx="956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Няня Арина Родионовна</a:t>
            </a:r>
            <a:endParaRPr lang="ru-RU" sz="1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97483" y="555626"/>
            <a:ext cx="23622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Маленького Сашу  растила няня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Арина Родионовна Яковлева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которая была неграмотной, но знала много и говорила складно. 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Именно у своей няни Пушкин  получил первые уроки  литературного мастерства.   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7" y="631826"/>
            <a:ext cx="838200" cy="1052621"/>
          </a:xfrm>
          <a:prstGeom prst="rect">
            <a:avLst/>
          </a:prstGeom>
        </p:spPr>
      </p:pic>
      <p:pic>
        <p:nvPicPr>
          <p:cNvPr id="29704" name="Picture 8" descr="ÐÐ¸ÑÑ Ð±ÑÐ¼Ð°Ð³Ð¸ Ñ Ð¿ÐµÑÐ¾Ð¼. Ð¡ÑÐ°ÑÑÐ¹ Ð»Ð¸ÑÑ Ð±ÑÐ¼Ð°Ð³Ð¸ Ñ Ð¿ÐµÑÐ¾Ð¼ â ÐÐµÐºÑÐ¾ÑÐ½Ð¾Ðµ Ð¸Ð·Ð¾Ð±ÑÐ°Ð¶ÐµÐ½Ð¸Ðµ Â©  ctermit #102117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7887" y="784225"/>
            <a:ext cx="2209800" cy="229341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3494087" y="860426"/>
            <a:ext cx="1981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Но я плоды своих</a:t>
            </a:r>
          </a:p>
          <a:p>
            <a:pPr algn="just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мечтаний, </a:t>
            </a:r>
          </a:p>
          <a:p>
            <a:pPr algn="just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гармонических</a:t>
            </a:r>
          </a:p>
          <a:p>
            <a:pPr algn="just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затей </a:t>
            </a:r>
          </a:p>
          <a:p>
            <a:pPr algn="just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Читаю только</a:t>
            </a:r>
          </a:p>
          <a:p>
            <a:pPr algn="just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    старой няне,</a:t>
            </a:r>
          </a:p>
          <a:p>
            <a:pPr algn="just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Подруге юности</a:t>
            </a:r>
          </a:p>
          <a:p>
            <a:pPr algn="just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моей.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6087" y="9396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НЯНЯ А.С. ПУШКИНА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487" y="98426"/>
            <a:ext cx="5473700" cy="315471"/>
          </a:xfrm>
        </p:spPr>
        <p:txBody>
          <a:bodyPr/>
          <a:lstStyle/>
          <a:p>
            <a:pPr algn="ctr"/>
            <a:r>
              <a:rPr lang="ru-RU" sz="2000" b="0" dirty="0"/>
              <a:t>Успехи и неудачи в домашнем образовании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17487" y="708025"/>
            <a:ext cx="3657600" cy="2369880"/>
          </a:xfrm>
        </p:spPr>
        <p:txBody>
          <a:bodyPr/>
          <a:lstStyle/>
          <a:p>
            <a:pPr algn="just">
              <a:buClr>
                <a:schemeClr val="tx1">
                  <a:shade val="95000"/>
                </a:schemeClr>
              </a:buClr>
              <a:defRPr/>
            </a:pPr>
            <a:r>
              <a:rPr lang="ru-RU" i="0" dirty="0" smtClean="0"/>
              <a:t>     Как и принято в дворянских семьях, маленькому Пушкину нанимают гувернера – иностранца. И с 7 лет Саша  начинает  изучать немецкий, английский и французский  языки. Поэтому первые стихи он пишет именно на французском. </a:t>
            </a:r>
          </a:p>
          <a:p>
            <a:pPr algn="just">
              <a:buClr>
                <a:schemeClr val="tx1">
                  <a:shade val="95000"/>
                </a:schemeClr>
              </a:buClr>
              <a:defRPr/>
            </a:pPr>
            <a:r>
              <a:rPr lang="ru-RU" i="0" dirty="0"/>
              <a:t> </a:t>
            </a:r>
            <a:r>
              <a:rPr lang="ru-RU" i="0" dirty="0" smtClean="0"/>
              <a:t>    С 9 лет у Пушкина появляется страсть </a:t>
            </a:r>
          </a:p>
          <a:p>
            <a:pPr algn="just">
              <a:buClr>
                <a:schemeClr val="tx1">
                  <a:shade val="95000"/>
                </a:schemeClr>
              </a:buClr>
              <a:defRPr/>
            </a:pPr>
            <a:r>
              <a:rPr lang="ru-RU" i="0" dirty="0" smtClean="0"/>
              <a:t>к чтению. </a:t>
            </a:r>
          </a:p>
          <a:p>
            <a:pPr algn="just">
              <a:buClr>
                <a:schemeClr val="tx1">
                  <a:shade val="95000"/>
                </a:schemeClr>
              </a:buClr>
              <a:defRPr/>
            </a:pPr>
            <a:r>
              <a:rPr lang="ru-RU" i="0" dirty="0"/>
              <a:t> </a:t>
            </a:r>
            <a:r>
              <a:rPr lang="ru-RU" i="0" dirty="0" smtClean="0"/>
              <a:t>    Но из всех предметов Саша так и не полюбил арифметику.</a:t>
            </a:r>
          </a:p>
          <a:p>
            <a:endParaRPr lang="ru-RU" dirty="0"/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027487" y="708025"/>
            <a:ext cx="1600200" cy="1905000"/>
            <a:chOff x="3607" y="2568"/>
            <a:chExt cx="1725" cy="1933"/>
          </a:xfrm>
        </p:grpSpPr>
        <p:pic>
          <p:nvPicPr>
            <p:cNvPr id="6" name="Picture 30" descr="foto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63" y="2568"/>
              <a:ext cx="1315" cy="1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32"/>
            <p:cNvSpPr>
              <a:spLocks noChangeArrowheads="1"/>
            </p:cNvSpPr>
            <p:nvPr/>
          </p:nvSpPr>
          <p:spPr bwMode="auto">
            <a:xfrm>
              <a:off x="3607" y="4058"/>
              <a:ext cx="1725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</a:rPr>
                <a:t>А. С. Пушкин -      ученик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/>
              <a:t>ЛИЦЕЙСКИЕ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/>
              <a:t>ГОДЫ</a:t>
            </a:r>
            <a:endParaRPr lang="ru-RU" sz="21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121093" y="707245"/>
            <a:ext cx="4134994" cy="2286780"/>
          </a:xfrm>
        </p:spPr>
        <p:txBody>
          <a:bodyPr/>
          <a:lstStyle/>
          <a:p>
            <a:pPr algn="just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ru-RU" sz="1800" i="0" dirty="0"/>
              <a:t>    В 12 лет, получив зачатки домашнего  образования и воспитания, Александр был отвезен учиться в новое, только что открывшееся 19 октября 1811 г.   учебное заведение - Царскосельский лицей под Петербургом, место, где располагалась летняя резиденция  русских императоров.</a:t>
            </a:r>
          </a:p>
          <a:p>
            <a:pPr algn="ctr"/>
            <a:endParaRPr lang="ru-RU" sz="19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25" y="1089025"/>
            <a:ext cx="1209161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80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</TotalTime>
  <Words>1539</Words>
  <Application>Microsoft Office PowerPoint</Application>
  <PresentationFormat>Произвольный</PresentationFormat>
  <Paragraphs>165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Open Sans</vt:lpstr>
      <vt:lpstr>Sylfaen</vt:lpstr>
      <vt:lpstr>Times New Roman</vt:lpstr>
      <vt:lpstr>Wingdings 2</vt:lpstr>
      <vt:lpstr>Office Theme</vt:lpstr>
      <vt:lpstr>Литература </vt:lpstr>
      <vt:lpstr>РОЖДЕНИЕ ПОЭТА</vt:lpstr>
      <vt:lpstr>ОТЕЦ А.С.ПУШКИНА</vt:lpstr>
      <vt:lpstr>МАТЬ  А.С.ПУШКИНА </vt:lpstr>
      <vt:lpstr>СЕМЬЯ ПОЭТА</vt:lpstr>
      <vt:lpstr>Презентация PowerPoint</vt:lpstr>
      <vt:lpstr>Презентация PowerPoint</vt:lpstr>
      <vt:lpstr>Успехи и неудачи в домашнем образовании</vt:lpstr>
      <vt:lpstr>ЛИЦЕЙСКИЕ ГОДЫ</vt:lpstr>
      <vt:lpstr>ЦАРСКОСЕЛЬСКИЙ ЛИЦЕЙ  </vt:lpstr>
      <vt:lpstr>ЦАРСКОСЕЛЬСКИЙ ЛИЦЕЙ  </vt:lpstr>
      <vt:lpstr>ПУШКИН  НА  ЭКЗАМЕНЕ  </vt:lpstr>
      <vt:lpstr>Близкие друзья Пушкина по Лицею.</vt:lpstr>
      <vt:lpstr>ВЗРОСЛАЯ ЖИЗНЬ ПОЭТА</vt:lpstr>
      <vt:lpstr>Презентация PowerPoint</vt:lpstr>
      <vt:lpstr>ТВОРЧЕСТВО ПОЭТА </vt:lpstr>
      <vt:lpstr>Известность и слава Пушкина</vt:lpstr>
      <vt:lpstr>ЮЖНАЯ ССЫЛКА (1820-1824 ГГ.)</vt:lpstr>
      <vt:lpstr>Южная ссылка (1820-1824 гг.)</vt:lpstr>
      <vt:lpstr>МИХАЙЛОВСКОЕ</vt:lpstr>
      <vt:lpstr>«Приветствую тебя, пустынный уголок…»</vt:lpstr>
      <vt:lpstr>ЖИЗНЬ В ИМЕНИИ</vt:lpstr>
      <vt:lpstr>СКАЗКИ НЯНИ</vt:lpstr>
      <vt:lpstr>КОНЕЦ ССЫЛКИ</vt:lpstr>
      <vt:lpstr>ПУТЕШЕСТВИЕ НА КАВКАЗ</vt:lpstr>
      <vt:lpstr>БОЛДИНСКАЯ ОСЕНЬ</vt:lpstr>
      <vt:lpstr>БОЛДИНСКАЯ ОСЕНЬ</vt:lpstr>
      <vt:lpstr>ВЕНЧАНИЕ ПОЭТА</vt:lpstr>
      <vt:lpstr>ЖЕНА И ДЕТИ </vt:lpstr>
      <vt:lpstr>ПОСЛЕДНИЕ ГОДЫ ЖИЗНИ (1834–1837 ГГ.)</vt:lpstr>
      <vt:lpstr>Презентация PowerPoint</vt:lpstr>
      <vt:lpstr>«Погиб поэт, невольник чести!»   М. Ю. Лермонтов</vt:lpstr>
      <vt:lpstr>СМЕРТЬ ПОЭТА</vt:lpstr>
      <vt:lpstr>ДОМАШНЕЕ ЗАДАНИЕ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Kompyuter-5</cp:lastModifiedBy>
  <cp:revision>110</cp:revision>
  <dcterms:created xsi:type="dcterms:W3CDTF">2020-04-13T08:05:16Z</dcterms:created>
  <dcterms:modified xsi:type="dcterms:W3CDTF">2020-09-23T07:19:22Z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