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332" r:id="rId4"/>
    <p:sldId id="337" r:id="rId5"/>
    <p:sldId id="345" r:id="rId6"/>
    <p:sldId id="367" r:id="rId7"/>
    <p:sldId id="348" r:id="rId8"/>
    <p:sldId id="349" r:id="rId9"/>
    <p:sldId id="368" r:id="rId10"/>
    <p:sldId id="350" r:id="rId11"/>
    <p:sldId id="351" r:id="rId12"/>
    <p:sldId id="369" r:id="rId13"/>
    <p:sldId id="361" r:id="rId14"/>
    <p:sldId id="362" r:id="rId15"/>
    <p:sldId id="342" r:id="rId16"/>
    <p:sldId id="363" r:id="rId17"/>
    <p:sldId id="364" r:id="rId18"/>
    <p:sldId id="365" r:id="rId19"/>
    <p:sldId id="333" r:id="rId20"/>
    <p:sldId id="335" r:id="rId21"/>
    <p:sldId id="340" r:id="rId22"/>
    <p:sldId id="339" r:id="rId23"/>
    <p:sldId id="360" r:id="rId24"/>
    <p:sldId id="341" r:id="rId25"/>
    <p:sldId id="338" r:id="rId26"/>
    <p:sldId id="346" r:id="rId27"/>
    <p:sldId id="343" r:id="rId28"/>
    <p:sldId id="344" r:id="rId29"/>
    <p:sldId id="347" r:id="rId30"/>
    <p:sldId id="366" r:id="rId31"/>
    <p:sldId id="301" r:id="rId32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410" y="-39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вт 29.09.20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dalit.ru/images/160000/158714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ukovka.kh.ua/foto/19-0.jpg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kola.ogreland.lv/literatura/pushkin/kap%20d/klip/005.jpg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1057789" y="1309029"/>
            <a:ext cx="3184020" cy="130548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А.С.Пушкин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«Капитанская  дочка»</a:t>
            </a: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17" y="1255208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18" y="2080170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4" name="Picture 7" descr="Картинка 10 из 10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6057" y="1479549"/>
            <a:ext cx="1071570" cy="14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843" y="492121"/>
            <a:ext cx="53578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   Гринёв уезжает в осаждённый повстанцами Оренбург и воюет против Пугачёва, но однажды получает письмо от Маши, которая осталась в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Белогорской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крепости из-за болезни. Из письма он узнаёт, что Швабрин хочет насильно взять её в жёны. Гринёв без разрешения покидает службу, прибывает в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Белогорскую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крепость и с помощью Пугачёва спасает Машу. </a:t>
            </a:r>
          </a:p>
          <a:p>
            <a:endParaRPr lang="ru-RU" sz="19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2"/>
            <a:ext cx="4714908" cy="2769989"/>
          </a:xfrm>
        </p:spPr>
        <p:txBody>
          <a:bodyPr/>
          <a:lstStyle/>
          <a:p>
            <a:r>
              <a:rPr lang="en-US" sz="1800" i="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i="0" dirty="0" smtClean="0">
                <a:latin typeface="Arial" pitchFamily="34" charset="0"/>
                <a:cs typeface="Arial" pitchFamily="34" charset="0"/>
              </a:rPr>
              <a:t>Позже, по доносу Швабрина, его </a:t>
            </a:r>
            <a:endParaRPr lang="en-US" sz="1800" i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i="0" dirty="0" smtClean="0">
                <a:latin typeface="Arial" pitchFamily="34" charset="0"/>
                <a:cs typeface="Arial" pitchFamily="34" charset="0"/>
              </a:rPr>
              <a:t>арестовывают уже правительственные войска. </a:t>
            </a:r>
            <a:r>
              <a:rPr lang="ru-RU" sz="1800" i="0" dirty="0" smtClean="0"/>
              <a:t>Гринёва приговаривают </a:t>
            </a:r>
            <a:endParaRPr lang="en-US" sz="1800" i="0" dirty="0" smtClean="0"/>
          </a:p>
          <a:p>
            <a:r>
              <a:rPr lang="ru-RU" sz="1800" i="0" dirty="0" smtClean="0"/>
              <a:t>к смертной казни, заменённой </a:t>
            </a:r>
            <a:endParaRPr lang="en-US" sz="1800" i="0" dirty="0" smtClean="0"/>
          </a:p>
          <a:p>
            <a:r>
              <a:rPr lang="ru-RU" sz="1800" i="0" dirty="0" smtClean="0"/>
              <a:t>на ссылку в Сибирь на вечное</a:t>
            </a:r>
            <a:endParaRPr lang="en-US" sz="1800" i="0" dirty="0" smtClean="0"/>
          </a:p>
          <a:p>
            <a:r>
              <a:rPr lang="ru-RU" sz="1800" i="0" dirty="0" smtClean="0"/>
              <a:t>поселение. После этого Маша</a:t>
            </a:r>
            <a:endParaRPr lang="en-US" sz="1800" i="0" dirty="0" smtClean="0"/>
          </a:p>
          <a:p>
            <a:r>
              <a:rPr lang="ru-RU" sz="1800" i="0" dirty="0" smtClean="0"/>
              <a:t>едет в Царское Село к </a:t>
            </a:r>
            <a:endParaRPr lang="en-US" sz="1800" i="0" dirty="0" smtClean="0"/>
          </a:p>
          <a:p>
            <a:r>
              <a:rPr lang="ru-RU" sz="1800" i="0" dirty="0" smtClean="0"/>
              <a:t>Екатерине II и вымаливает </a:t>
            </a:r>
            <a:endParaRPr lang="en-US" sz="1800" i="0" dirty="0" smtClean="0"/>
          </a:p>
          <a:p>
            <a:r>
              <a:rPr lang="ru-RU" sz="1800" i="0" dirty="0" smtClean="0"/>
              <a:t>прощение жениху. </a:t>
            </a:r>
          </a:p>
          <a:p>
            <a:endParaRPr lang="ru-RU" sz="1800" i="0" dirty="0"/>
          </a:p>
        </p:txBody>
      </p:sp>
      <p:pic>
        <p:nvPicPr>
          <p:cNvPr id="6146" name="Picture 2" descr="ÐÐ°Ð¿Ð¸ÑÐ°Ð½ÑÐºÐ°Ñ Ð´Ð¾ÑÐºÐ°Â»: ÐºÐ°Ðº Ð³ÐµÑÐ¾Ð¸ ÐÑÑÐºÐ¸Ð½Ð° ÑÐµÑÐ°ÑÑ ÑÐ²Ð¾Ð¸ Ð¿ÑÐ¾Ð±Ð»ÐµÐ¼Ñ Ñ Ð²Ð»Ð°ÑÑÑÑ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81" y="1397000"/>
            <a:ext cx="1599594" cy="1511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22293"/>
            <a:ext cx="5239244" cy="2631490"/>
          </a:xfrm>
        </p:spPr>
        <p:txBody>
          <a:bodyPr/>
          <a:lstStyle/>
          <a:p>
            <a:r>
              <a:rPr lang="en-US" sz="1900" i="0" dirty="0" smtClean="0"/>
              <a:t>     </a:t>
            </a:r>
            <a:r>
              <a:rPr lang="ru-RU" sz="1900" i="0" dirty="0" smtClean="0"/>
              <a:t>Перед приёмом у Екатерины она встретила в парке женщину и, разговорившись, рассказала ей всю свою историю, заметив, что Гринёв не смог оправдаться перед судом только потому, что не хотел впутывать её.</a:t>
            </a:r>
            <a:r>
              <a:rPr lang="en-US" sz="1900" i="0" dirty="0" smtClean="0"/>
              <a:t> </a:t>
            </a:r>
            <a:r>
              <a:rPr lang="ru-RU" sz="1900" i="0" dirty="0" smtClean="0"/>
              <a:t>Эта женщина, не узнанная Машей императрица, убедившись в невиновности Гринёва, простила его</a:t>
            </a:r>
            <a:r>
              <a:rPr lang="ru-RU" sz="1800" i="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3" y="102424"/>
            <a:ext cx="5298227" cy="630942"/>
          </a:xfrm>
        </p:spPr>
        <p:txBody>
          <a:bodyPr/>
          <a:lstStyle/>
          <a:p>
            <a:pPr algn="l"/>
            <a:r>
              <a:rPr lang="ru-RU" dirty="0" smtClean="0"/>
              <a:t>ГЛАВНЫЙ ИСТОРИЧЕСКИЙ ПЕРСОНАЖ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429288" cy="2431435"/>
          </a:xfrm>
        </p:spPr>
        <p:txBody>
          <a:bodyPr/>
          <a:lstStyle/>
          <a:p>
            <a:r>
              <a:rPr lang="ru-RU" sz="1750" i="0" dirty="0" smtClean="0"/>
              <a:t>     Главным историческим персонажем в повести является Емельян Пугачев - предводитель крестьянского восстания. Он - беглый донской казак "лет сорока", выдающий себя за покойного царя Петра III. Образ Пугачева раскрывается Пушкиным не однозначно, противоречиво</a:t>
            </a:r>
          </a:p>
          <a:p>
            <a:r>
              <a:rPr lang="ru-RU" sz="1750" i="0" dirty="0" smtClean="0"/>
              <a:t>и многосторонне. Автор наделил его как </a:t>
            </a:r>
          </a:p>
          <a:p>
            <a:r>
              <a:rPr lang="ru-RU" sz="1750" i="0" dirty="0" smtClean="0"/>
              <a:t>положительными, так и отрицательными</a:t>
            </a:r>
          </a:p>
          <a:p>
            <a:r>
              <a:rPr lang="ru-RU" sz="1750" i="0" dirty="0" smtClean="0"/>
              <a:t>чертами</a:t>
            </a:r>
            <a:r>
              <a:rPr lang="ru-RU" sz="1800" i="0" dirty="0" smtClean="0"/>
              <a:t>.</a:t>
            </a:r>
            <a:endParaRPr lang="ru-RU" sz="1800" dirty="0"/>
          </a:p>
        </p:txBody>
      </p:sp>
      <p:pic>
        <p:nvPicPr>
          <p:cNvPr id="5" name="Рисунок 4" descr="Yemelyan_Pugach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8999" y="1984095"/>
            <a:ext cx="1000132" cy="1062871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ЕМЕЛЬЯН ПУГАЧЕВ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08738"/>
            <a:ext cx="5429288" cy="2215991"/>
          </a:xfrm>
        </p:spPr>
        <p:txBody>
          <a:bodyPr/>
          <a:lstStyle/>
          <a:p>
            <a:r>
              <a:rPr lang="ru-RU" sz="1600" i="0" dirty="0" smtClean="0"/>
              <a:t>     С одной стороны, это талантливый военачальник, хороший организатор, человек недюжинного ума, трезво оценивающий своих соратников, сильный и мужественный предводитель. К сильным сторонам образа Пугачева относятся такие черты его характера, как справедливость, доверительное отношение к людям, умение быть благодарным, смелость, решительность, бесстрашие, свободолюбие, широта натуры, доброта.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ЕМЕЛЬЯН ПУГАЧЕВ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3643338" cy="2154436"/>
          </a:xfrm>
        </p:spPr>
        <p:txBody>
          <a:bodyPr/>
          <a:lstStyle/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000" i="0" dirty="0" smtClean="0"/>
              <a:t>Жестокость при расправе с офицерами и их семьями, безграмотность, хвастовство, склонность к авантюризму, тщеславие, самоуверенность являются слабыми сторонами образа Пугачева.</a:t>
            </a:r>
            <a:endParaRPr lang="ru-RU" sz="2000" dirty="0" smtClean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619" y="754215"/>
            <a:ext cx="1500198" cy="19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ЗНАКОМСТВО С ПЕРСОНАЖЕМ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429288" cy="2462213"/>
          </a:xfrm>
        </p:spPr>
        <p:txBody>
          <a:bodyPr/>
          <a:lstStyle/>
          <a:p>
            <a:r>
              <a:rPr lang="ru-RU" sz="1600" i="0" dirty="0" smtClean="0"/>
              <a:t>     Знакомство с персонажем, появившимся из метели, как позже - из стихии народного бунта, начинается с его портретной характеристики: «Он был лет сорока, росту среднего, худощав и широкоплеч. В черной бороде его показывалась проседь; живые большие глаза так и бегали. Лицо его имело выражение довольно приятное, но плутовское. Волоса были обстрижены в кружок; на нем был оборванный армяк и татарские шаровары». Меткая, живописная речь Пугачева является приметой его народного происхождения: «Долг платежом красен».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ОБРАЗ ПУГАЧЕВА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599132" cy="2462213"/>
          </a:xfrm>
        </p:spPr>
        <p:txBody>
          <a:bodyPr/>
          <a:lstStyle/>
          <a:p>
            <a:pPr algn="l"/>
            <a:r>
              <a:rPr lang="ru-RU" i="0" dirty="0" smtClean="0"/>
              <a:t>     </a:t>
            </a:r>
            <a:r>
              <a:rPr lang="ru-RU" sz="1600" i="0" dirty="0" smtClean="0"/>
              <a:t>Пугачев изображен в соответствии с народно –поэтическим идеалом доброго и справедливого царя. </a:t>
            </a:r>
          </a:p>
          <a:p>
            <a:pPr algn="l"/>
            <a:r>
              <a:rPr lang="ru-RU" sz="1600" i="0" dirty="0" smtClean="0"/>
              <a:t>Это соответствие прослеживается в эпиграфе к одной из глав повести, взятом из произведений А.Сумарокова: </a:t>
            </a:r>
          </a:p>
          <a:p>
            <a:pPr algn="l"/>
            <a:r>
              <a:rPr lang="ru-RU" sz="1600" i="0" dirty="0" smtClean="0"/>
              <a:t>"В ту пору лев был сыт, хоть с роду он свиреп". </a:t>
            </a:r>
          </a:p>
          <a:p>
            <a:pPr algn="l"/>
            <a:r>
              <a:rPr lang="ru-RU" sz="1600" i="0" dirty="0" smtClean="0"/>
              <a:t>Автор недаром взял эпиграф из басни –</a:t>
            </a:r>
          </a:p>
          <a:p>
            <a:pPr algn="l"/>
            <a:r>
              <a:rPr lang="ru-RU" sz="1600" i="0" dirty="0" smtClean="0"/>
              <a:t>лев, царь зверей, ассоциируется </a:t>
            </a:r>
          </a:p>
          <a:p>
            <a:pPr algn="l"/>
            <a:r>
              <a:rPr lang="ru-RU" sz="1600" i="0" dirty="0" smtClean="0"/>
              <a:t>с образом Пугачева. Но при всей </a:t>
            </a:r>
          </a:p>
          <a:p>
            <a:pPr algn="l"/>
            <a:r>
              <a:rPr lang="ru-RU" sz="1600" i="0" dirty="0" smtClean="0"/>
              <a:t>своей силе, Пугачев - трагический </a:t>
            </a:r>
          </a:p>
          <a:p>
            <a:pPr algn="l"/>
            <a:r>
              <a:rPr lang="ru-RU" sz="1600" i="0" dirty="0" smtClean="0"/>
              <a:t>образ.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7495" y="1908177"/>
            <a:ext cx="1513931" cy="1204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ХАРАКТЕР ПУГАЧЕВА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429288" cy="2462213"/>
          </a:xfrm>
        </p:spPr>
        <p:txBody>
          <a:bodyPr/>
          <a:lstStyle/>
          <a:p>
            <a:r>
              <a:rPr lang="ru-RU" sz="1600" i="0" dirty="0" smtClean="0"/>
              <a:t>      Характер Пугачева раскрывается через его поступки.</a:t>
            </a:r>
          </a:p>
          <a:p>
            <a:r>
              <a:rPr lang="ru-RU" sz="1600" i="0" dirty="0" smtClean="0"/>
              <a:t> В произведении Пугачев противопоставлен императрице Екатерине II, законной дворянской царице, царским генералам, чиновникам в Оренбурге. Пушкин высказывает свое отношение к крестьянскому бунту: "Не  приведи бог видеть русский бунт, бессмысленный и беспощадный". Итак, образ Пугачева дан Пушкиным в свете концепции русского национального характера. Образ предводителя крестьянского восстания тесно связан с образом народа.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53943"/>
          </a:xfrm>
        </p:spPr>
        <p:txBody>
          <a:bodyPr/>
          <a:lstStyle/>
          <a:p>
            <a:r>
              <a:rPr lang="ru-RU" sz="2300" dirty="0" smtClean="0"/>
              <a:t>ГЛАВНЫЙ ГЕРОЙ ПРОИЗВЕДЕНИЯ</a:t>
            </a:r>
            <a:endParaRPr lang="ru-RU" sz="23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453558" cy="2492990"/>
          </a:xfrm>
        </p:spPr>
        <p:txBody>
          <a:bodyPr/>
          <a:lstStyle/>
          <a:p>
            <a:r>
              <a:rPr lang="ru-RU" sz="1750" i="0" dirty="0" smtClean="0"/>
              <a:t>     </a:t>
            </a:r>
            <a:r>
              <a:rPr lang="ru-RU" sz="1800" i="0" dirty="0" smtClean="0"/>
              <a:t>По первоначальному замыслу героем должен был стать дворянин, добровольно перешедший на сторону Пугачёва. Прототипом его был подпоручик 2-го гренадерского полка Михаил </a:t>
            </a:r>
            <a:r>
              <a:rPr lang="ru-RU" sz="1800" i="0" dirty="0" err="1" smtClean="0"/>
              <a:t>Шванович</a:t>
            </a:r>
            <a:r>
              <a:rPr lang="ru-RU" sz="1800" i="0" dirty="0" smtClean="0"/>
              <a:t>, который «предпочел гнусную жизнь – честной смерти». Имя его упоминалось в документе  «О наказании смертною  </a:t>
            </a:r>
          </a:p>
          <a:p>
            <a:r>
              <a:rPr lang="ru-RU" sz="1800" i="0" dirty="0" err="1" smtClean="0"/>
              <a:t>казнию</a:t>
            </a:r>
            <a:r>
              <a:rPr lang="ru-RU" sz="1800" i="0" dirty="0" smtClean="0"/>
              <a:t> изменника, бунтовщика и </a:t>
            </a:r>
          </a:p>
          <a:p>
            <a:r>
              <a:rPr lang="ru-RU" sz="1800" i="0" dirty="0" smtClean="0"/>
              <a:t>самозванца Пугачёва и его сообщников». </a:t>
            </a:r>
            <a:endParaRPr lang="ru-RU" sz="1800" i="0" dirty="0"/>
          </a:p>
        </p:txBody>
      </p:sp>
      <p:pic>
        <p:nvPicPr>
          <p:cNvPr id="5" name="Picture 4" descr="https://magisteria.ru/data/2019/09/id-11-Pugachev-pered-kaznyu-Illyustraciya-k-povesti-A-S-Pushkina-Kapitanskaya-d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76" y="1948181"/>
            <a:ext cx="785818" cy="110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487" y="590837"/>
            <a:ext cx="5551488" cy="2536341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В основе  произведения  лежат мемуары пятидесятилетнего дворянина Петра Андреевича Гринева, написанные им во времена царствования императора Александра и посвященные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«пугачевщине», в которой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семнадцатилетний офицер Петр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Гринев по «странному сцеплению обстоятельств» принял невольное участие</a:t>
            </a:r>
            <a:r>
              <a:rPr lang="ru-RU" dirty="0" smtClean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ОСНОВА  ПРОИЗВЕДЕНИЯ</a:t>
            </a:r>
            <a:endParaRPr lang="ru-RU" sz="2400" dirty="0"/>
          </a:p>
        </p:txBody>
      </p:sp>
      <p:sp>
        <p:nvSpPr>
          <p:cNvPr id="38916" name="AutoShape 4" descr="https://cdn1.ozone.ru/multimedia/10149832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1" descr="Картинка 16 из 10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999" y="1550987"/>
            <a:ext cx="9144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78170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4357718" cy="2462213"/>
          </a:xfrm>
        </p:spPr>
        <p:txBody>
          <a:bodyPr/>
          <a:lstStyle/>
          <a:p>
            <a:r>
              <a:rPr lang="ru-RU" sz="1600" i="0" dirty="0" smtClean="0"/>
              <a:t>     Несколько раз менялось имя главного героя, пока Пушкин не остановился на фамилии Гринёв.</a:t>
            </a:r>
          </a:p>
          <a:p>
            <a:r>
              <a:rPr lang="ru-RU" sz="1600" i="0" dirty="0" smtClean="0"/>
              <a:t>      В правительственном сообщении о ликвидации пугачёвского восстания и наказании Пугачёва и его сообщников  имя Гринёва числилось среди тех, кто вначале подозревался «в сообщении с злодеями», но «по следствию оказались невинными» и были освобождены из-под ареста.   </a:t>
            </a:r>
            <a:endParaRPr lang="ru-RU" sz="1600" dirty="0"/>
          </a:p>
        </p:txBody>
      </p:sp>
      <p:pic>
        <p:nvPicPr>
          <p:cNvPr id="5" name="Picture 5" descr="Картинка 93 из 10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23" y="693731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ПЕТР АНДРЕЕВИЧ ГРИНЁВ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7358114" cy="2623795"/>
          </a:xfrm>
        </p:spPr>
        <p:txBody>
          <a:bodyPr/>
          <a:lstStyle/>
          <a:p>
            <a:pPr algn="l"/>
            <a:r>
              <a:rPr lang="ru-RU" sz="1750" b="1" i="0" dirty="0" smtClean="0"/>
              <a:t>     </a:t>
            </a:r>
            <a:r>
              <a:rPr lang="ru-RU" sz="1700" b="1" i="0" dirty="0" smtClean="0"/>
              <a:t>Пётр Гринёв</a:t>
            </a:r>
            <a:r>
              <a:rPr lang="ru-RU" sz="1700" i="0" dirty="0" smtClean="0"/>
              <a:t> — 17-летний  дворянин, ещё будучи </a:t>
            </a:r>
          </a:p>
          <a:p>
            <a:pPr algn="l"/>
            <a:r>
              <a:rPr lang="ru-RU" sz="1700" i="0" dirty="0" smtClean="0"/>
              <a:t>в утробе матери записанный в гвардии Семёновский </a:t>
            </a:r>
          </a:p>
          <a:p>
            <a:pPr algn="l"/>
            <a:r>
              <a:rPr lang="ru-RU" sz="1700" i="0" dirty="0" smtClean="0"/>
              <a:t>полк; во время описываемых в повести событий —</a:t>
            </a:r>
          </a:p>
          <a:p>
            <a:pPr algn="l"/>
            <a:r>
              <a:rPr lang="ru-RU" sz="1700" i="0" dirty="0" smtClean="0"/>
              <a:t>прапорщик. Как раз он и ведёт  повествование для </a:t>
            </a:r>
          </a:p>
          <a:p>
            <a:pPr algn="l"/>
            <a:r>
              <a:rPr lang="ru-RU" sz="1700" i="0" dirty="0" smtClean="0"/>
              <a:t>своих потомков в  правление  Александра I. В Петре </a:t>
            </a:r>
          </a:p>
          <a:p>
            <a:pPr algn="l"/>
            <a:r>
              <a:rPr lang="ru-RU" sz="1700" i="0" dirty="0" smtClean="0"/>
              <a:t>Гринёве «есть нечто, что привлекает</a:t>
            </a:r>
          </a:p>
          <a:p>
            <a:pPr algn="l"/>
            <a:r>
              <a:rPr lang="ru-RU" sz="1700" i="0" dirty="0" smtClean="0"/>
              <a:t>к нему симпатии автора и читателей: </a:t>
            </a:r>
          </a:p>
          <a:p>
            <a:pPr algn="l"/>
            <a:r>
              <a:rPr lang="ru-RU" sz="1700" i="0" dirty="0" smtClean="0"/>
              <a:t>он не укладывается в рамки </a:t>
            </a:r>
          </a:p>
          <a:p>
            <a:pPr algn="l"/>
            <a:r>
              <a:rPr lang="ru-RU" sz="1700" i="0" dirty="0" smtClean="0"/>
              <a:t>дворянской  этики своего времени,</a:t>
            </a:r>
          </a:p>
          <a:p>
            <a:pPr algn="l"/>
            <a:r>
              <a:rPr lang="ru-RU" sz="1700" i="0" dirty="0" smtClean="0"/>
              <a:t> для этого он слишком человечен».</a:t>
            </a:r>
            <a:endParaRPr lang="ru-RU" sz="1700" dirty="0"/>
          </a:p>
        </p:txBody>
      </p:sp>
      <p:pic>
        <p:nvPicPr>
          <p:cNvPr id="5" name="Picture 6" descr="http://900igr.net/up/datai/160183/0016-018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933" y="1908177"/>
            <a:ext cx="1214445" cy="117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3429024" cy="3493264"/>
          </a:xfrm>
        </p:spPr>
        <p:txBody>
          <a:bodyPr/>
          <a:lstStyle/>
          <a:p>
            <a:r>
              <a:rPr lang="ru-RU" sz="1900" i="0" dirty="0" smtClean="0"/>
              <a:t>     В итоге вместо одного героя-дворянина в романе оказалось два: Гринёву противопоставлен дворянин-изменник, «гнусный злодей» Швабрин, что могло облегчить проведение романа через цензурные преграды.</a:t>
            </a:r>
          </a:p>
          <a:p>
            <a:endParaRPr lang="ru-RU" i="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49" y="997475"/>
            <a:ext cx="1952606" cy="14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ШВАБРИН АЛЕКСЕЙ ИВАНОВИЧ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2875" y="550855"/>
            <a:ext cx="5626100" cy="2392963"/>
          </a:xfrm>
        </p:spPr>
        <p:txBody>
          <a:bodyPr/>
          <a:lstStyle/>
          <a:p>
            <a:r>
              <a:rPr lang="ru-RU" altLang="ru-RU" sz="175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altLang="ru-RU" sz="1700" i="0" dirty="0" smtClean="0">
                <a:solidFill>
                  <a:schemeClr val="tx2">
                    <a:lumMod val="50000"/>
                  </a:schemeClr>
                </a:solidFill>
              </a:rPr>
              <a:t>Второстепенный герой повести Пушкина "Капитанская дочка", антипод главного героя. Швабрин смугл, нехорош собою, оживлен, умен и образован. Швабрин служит в </a:t>
            </a:r>
            <a:r>
              <a:rPr lang="ru-RU" altLang="ru-RU" sz="1700" i="0" dirty="0" err="1" smtClean="0">
                <a:solidFill>
                  <a:schemeClr val="tx2">
                    <a:lumMod val="50000"/>
                  </a:schemeClr>
                </a:solidFill>
              </a:rPr>
              <a:t>Белогорской</a:t>
            </a:r>
            <a:r>
              <a:rPr lang="ru-RU" altLang="ru-RU" sz="1700" i="0" dirty="0" smtClean="0">
                <a:solidFill>
                  <a:schemeClr val="tx2">
                    <a:lumMod val="50000"/>
                  </a:schemeClr>
                </a:solidFill>
              </a:rPr>
              <a:t> крепости пятый год; сюда переведен за «смертоубийство»  Швабрин некогда сватался к Марье Ивановне </a:t>
            </a:r>
          </a:p>
          <a:p>
            <a:r>
              <a:rPr lang="ru-RU" altLang="ru-RU" sz="1700" i="0" dirty="0" smtClean="0">
                <a:solidFill>
                  <a:schemeClr val="tx2">
                    <a:lumMod val="50000"/>
                  </a:schemeClr>
                </a:solidFill>
              </a:rPr>
              <a:t>и получил отказ (а значит, его отзывы </a:t>
            </a:r>
          </a:p>
          <a:p>
            <a:r>
              <a:rPr lang="ru-RU" altLang="ru-RU" sz="1700" i="0" dirty="0" smtClean="0">
                <a:solidFill>
                  <a:schemeClr val="tx2">
                    <a:lumMod val="50000"/>
                  </a:schemeClr>
                </a:solidFill>
              </a:rPr>
              <a:t>о ней как о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совершенной </a:t>
            </a:r>
          </a:p>
          <a:p>
            <a:r>
              <a:rPr lang="ru-RU" alt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дурочке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- месть).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685" y="1928826"/>
            <a:ext cx="1134065" cy="119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sz="2400" dirty="0" smtClean="0"/>
              <a:t>МАРЬЯ ИВАНОВНА МИРОНОВА</a:t>
            </a:r>
            <a:endParaRPr lang="ru-RU" sz="2400" dirty="0"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169843" y="622294"/>
            <a:ext cx="5599132" cy="2492990"/>
          </a:xfrm>
        </p:spPr>
        <p:txBody>
          <a:bodyPr/>
          <a:lstStyle/>
          <a:p>
            <a:r>
              <a:rPr lang="ru-RU" sz="1750" b="1" i="0" dirty="0" smtClean="0">
                <a:solidFill>
                  <a:schemeClr val="tx2">
                    <a:lumMod val="50000"/>
                  </a:schemeClr>
                </a:solidFill>
              </a:rPr>
              <a:t>     Марья Ивановна Миронова</a:t>
            </a:r>
            <a:r>
              <a:rPr lang="ru-RU" sz="1750" i="0" dirty="0" smtClean="0">
                <a:solidFill>
                  <a:schemeClr val="tx2">
                    <a:lumMod val="50000"/>
                  </a:schemeClr>
                </a:solidFill>
              </a:rPr>
              <a:t> — «девушка лет </a:t>
            </a:r>
            <a:r>
              <a:rPr lang="ru-RU" sz="1750" i="0" dirty="0" err="1" smtClean="0">
                <a:solidFill>
                  <a:schemeClr val="tx2">
                    <a:lumMod val="50000"/>
                  </a:schemeClr>
                </a:solidFill>
              </a:rPr>
              <a:t>осьмнадцати</a:t>
            </a:r>
            <a:r>
              <a:rPr lang="ru-RU" sz="1750" i="0" dirty="0" smtClean="0">
                <a:solidFill>
                  <a:schemeClr val="tx2">
                    <a:lumMod val="50000"/>
                  </a:schemeClr>
                </a:solidFill>
              </a:rPr>
              <a:t>, круглолицая, румяная, с светло-русыми волосами, гладко зачесанными за уши»; дочь коменданта  крепости, давшая название всей повести. «Одевалась просто и мило». Чтобы спасти возлюбленного, едет в столицу и</a:t>
            </a:r>
          </a:p>
          <a:p>
            <a:r>
              <a:rPr lang="ru-RU" sz="1750" i="0" dirty="0" smtClean="0">
                <a:solidFill>
                  <a:schemeClr val="tx2">
                    <a:lumMod val="50000"/>
                  </a:schemeClr>
                </a:solidFill>
              </a:rPr>
              <a:t>бросается в ноги царице. По замечанию </a:t>
            </a:r>
          </a:p>
          <a:p>
            <a:r>
              <a:rPr lang="ru-RU" sz="1750" i="0" dirty="0" smtClean="0">
                <a:solidFill>
                  <a:schemeClr val="tx2">
                    <a:lumMod val="50000"/>
                  </a:schemeClr>
                </a:solidFill>
              </a:rPr>
              <a:t>князя Вяземского, образ Маши ложится </a:t>
            </a:r>
          </a:p>
          <a:p>
            <a:r>
              <a:rPr lang="ru-RU" sz="1750" i="0" dirty="0" smtClean="0">
                <a:solidFill>
                  <a:schemeClr val="tx2">
                    <a:lumMod val="50000"/>
                  </a:schemeClr>
                </a:solidFill>
              </a:rPr>
              <a:t>на повесть «отрадным и светлым оттенком».</a:t>
            </a:r>
            <a:endParaRPr lang="ru-RU" sz="175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м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10751" y="2051053"/>
            <a:ext cx="688380" cy="1000132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РОЛЬ СТИХИИ В РОМАНЕ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429288" cy="2215991"/>
          </a:xfrm>
        </p:spPr>
        <p:txBody>
          <a:bodyPr/>
          <a:lstStyle/>
          <a:p>
            <a:r>
              <a:rPr lang="ru-RU" sz="1800" i="0" dirty="0" smtClean="0"/>
              <a:t>     В начале второй главы романа А.С.Пушкина «Капитанская дочка» большую роль играет стихия. Направляясь в Белгородскую крепость, Гринев сбился с пути. «Мрак», «вихорь», «ветер выл с такой свирепой выразительностью, что казался одушевленным». Свирепствующий буран кружит сбившихся с пути путников и их ямщика по «снежной пустыне».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429288" cy="2708434"/>
          </a:xfrm>
        </p:spPr>
        <p:txBody>
          <a:bodyPr/>
          <a:lstStyle/>
          <a:p>
            <a:r>
              <a:rPr lang="ru-RU" sz="1600" i="0" dirty="0" smtClean="0"/>
              <a:t>     Этот буран явился сюжетообразующим звеном в произведении: именно в этой обстановке разбушевавшейся стихии происходит знакомство Петра Гринева с «вожатым», который помог путникам найти дорогу и который оказался ни кем иным, как Пугачевым. Кроме того, разбушевавшаяся стихия как бы является грозным предзнаменованием народной войны, которая всколыхнет Россию, принесет с собой много волнений, бед, слез… Символично и то, что человек, которого встречает Петр Андреевич во время бурана – Пугачев.</a:t>
            </a:r>
          </a:p>
          <a:p>
            <a:endParaRPr lang="ru-RU" sz="1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ГРИНЁВ И ПУГАЧЁВ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622293"/>
            <a:ext cx="5286412" cy="2769989"/>
          </a:xfrm>
        </p:spPr>
        <p:txBody>
          <a:bodyPr/>
          <a:lstStyle/>
          <a:p>
            <a:pPr>
              <a:buNone/>
            </a:pPr>
            <a:r>
              <a:rPr lang="ru-RU" sz="1800" i="0" dirty="0" smtClean="0"/>
              <a:t>      Главная драматическая линия повествования – взаимоотношения Петра Гринёва и Емельяна Пугачёва. История из взаимоотношений предстаёт в четырёх встречах. </a:t>
            </a:r>
          </a:p>
          <a:p>
            <a:pPr>
              <a:buNone/>
            </a:pPr>
            <a:r>
              <a:rPr lang="ru-RU" sz="1800" i="0" dirty="0" smtClean="0"/>
              <a:t>      </a:t>
            </a:r>
            <a:r>
              <a:rPr lang="ru-RU" sz="1800" b="1" i="0" dirty="0" smtClean="0"/>
              <a:t>Первая встреча </a:t>
            </a:r>
            <a:r>
              <a:rPr lang="ru-RU" sz="1800" i="0" dirty="0" smtClean="0"/>
              <a:t>происходит  </a:t>
            </a:r>
          </a:p>
          <a:p>
            <a:pPr>
              <a:buNone/>
            </a:pPr>
            <a:r>
              <a:rPr lang="ru-RU" sz="1800" i="0" dirty="0" smtClean="0"/>
              <a:t>в степи, в буран, когда Пугачёв </a:t>
            </a:r>
          </a:p>
          <a:p>
            <a:pPr>
              <a:buNone/>
            </a:pPr>
            <a:r>
              <a:rPr lang="ru-RU" sz="1800" i="0" dirty="0" smtClean="0"/>
              <a:t>вывел Гринёва к постоялому двору; </a:t>
            </a:r>
          </a:p>
          <a:p>
            <a:pPr>
              <a:buNone/>
            </a:pPr>
            <a:r>
              <a:rPr lang="ru-RU" sz="1800" i="0" dirty="0" smtClean="0"/>
              <a:t>их разговоры на постоялом дворе. </a:t>
            </a:r>
          </a:p>
          <a:p>
            <a:pPr>
              <a:buNone/>
            </a:pPr>
            <a:r>
              <a:rPr lang="ru-RU" sz="1800" b="1" i="0" dirty="0" smtClean="0"/>
              <a:t> </a:t>
            </a: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933" y="1765301"/>
            <a:ext cx="150019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ГРИНЁВ И ПУГАЧЁВ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7065"/>
            <a:ext cx="5429288" cy="2708434"/>
          </a:xfrm>
        </p:spPr>
        <p:txBody>
          <a:bodyPr/>
          <a:lstStyle/>
          <a:p>
            <a:pPr>
              <a:buNone/>
            </a:pPr>
            <a:r>
              <a:rPr lang="ru-RU" sz="1800" b="1" i="0" dirty="0" smtClean="0"/>
              <a:t>     Вторая </a:t>
            </a:r>
            <a:r>
              <a:rPr lang="ru-RU" sz="1800" i="0" dirty="0" smtClean="0"/>
              <a:t>– в </a:t>
            </a:r>
            <a:r>
              <a:rPr lang="ru-RU" sz="1800" i="0" dirty="0" err="1" smtClean="0"/>
              <a:t>Белогорской</a:t>
            </a:r>
            <a:r>
              <a:rPr lang="ru-RU" sz="1800" i="0" dirty="0" smtClean="0"/>
              <a:t> крепости, которую только что заняли повстанцы, и Гринёв, узнанный Пугачёвым, был пощажён и отпущен им. </a:t>
            </a:r>
          </a:p>
          <a:p>
            <a:pPr>
              <a:buNone/>
            </a:pPr>
            <a:r>
              <a:rPr lang="ru-RU" sz="1800" b="1" i="0" dirty="0" smtClean="0"/>
              <a:t>     Третья </a:t>
            </a:r>
            <a:r>
              <a:rPr lang="ru-RU" sz="1800" i="0" dirty="0" smtClean="0"/>
              <a:t>– в </a:t>
            </a:r>
            <a:r>
              <a:rPr lang="ru-RU" sz="1800" i="0" dirty="0" err="1" smtClean="0"/>
              <a:t>Бердской</a:t>
            </a:r>
            <a:r>
              <a:rPr lang="ru-RU" sz="1800" i="0" dirty="0" smtClean="0"/>
              <a:t> слободе, где Гринёв просит Пугачёва освободить его невесту – Машу Миронову, а также разговор с Пугачёвым по дороге в </a:t>
            </a:r>
            <a:r>
              <a:rPr lang="ru-RU" sz="1800" i="0" dirty="0" err="1" smtClean="0"/>
              <a:t>Белогорскую</a:t>
            </a:r>
            <a:r>
              <a:rPr lang="ru-RU" sz="1800" i="0" dirty="0" smtClean="0"/>
              <a:t> крепость.</a:t>
            </a:r>
          </a:p>
          <a:p>
            <a:pPr>
              <a:buNone/>
            </a:pPr>
            <a:r>
              <a:rPr lang="ru-RU" sz="1800" i="0" dirty="0" smtClean="0"/>
              <a:t>      </a:t>
            </a:r>
            <a:r>
              <a:rPr lang="ru-RU" sz="1800" b="1" i="0" dirty="0" smtClean="0"/>
              <a:t>Четвёртая </a:t>
            </a:r>
            <a:r>
              <a:rPr lang="ru-RU" sz="1800" i="0" dirty="0" smtClean="0"/>
              <a:t>– короткий обмен взглядами между Гринёвым и Пугачёвым, входящим на эшафот.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КАПИТАН МИРОНОВ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550855"/>
            <a:ext cx="5357850" cy="2800767"/>
          </a:xfrm>
        </p:spPr>
        <p:txBody>
          <a:bodyPr/>
          <a:lstStyle/>
          <a:p>
            <a:r>
              <a:rPr lang="ru-RU" i="0" dirty="0" smtClean="0"/>
              <a:t>     Это "честный и добрый", скромный служака, лишенный честолюбия, искренно преданный своему делу, получивший офицерское звание за храбрость, проявленную в прусском походе и в сражениях с турками. Миронову свойственно чувство верности своему долгу, слову, присяге. В этом и проявляется его русская натура, истинно русский характер. Комендант </a:t>
            </a:r>
            <a:r>
              <a:rPr lang="ru-RU" i="0" dirty="0" err="1" smtClean="0"/>
              <a:t>Белогорской</a:t>
            </a:r>
            <a:r>
              <a:rPr lang="ru-RU" i="0" dirty="0" smtClean="0"/>
              <a:t> крепости лишь на службе принадлежит к правительственному лагерю, а в остальное время он, выходец из народа, связан с ним своими воззрениями, традициями и образом мышления. При этом образцовое послушание Миронова для Пушкина не добродетель, а тот психологический склад характера русского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РАБОТА НАД ПРОИЗВЕДЕНИЕМ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550855"/>
            <a:ext cx="5527694" cy="2462213"/>
          </a:xfrm>
        </p:spPr>
        <p:txBody>
          <a:bodyPr/>
          <a:lstStyle/>
          <a:p>
            <a:r>
              <a:rPr lang="ru-RU" sz="2000" i="0" dirty="0" smtClean="0"/>
              <a:t>     Пушкин продолжал работать над этим произведением в 1834 году. В 1836 году перерабатывал его. 19 октября 1836 года – дата окончания работы над «Капитанской дочкой». «Капитанская дочка» была напечатана в четвертом номере пушкинского «Современника» в конце декабря 1836 года, за месяц с небольшим до гибели поэта.</a:t>
            </a:r>
            <a:endParaRPr lang="ru-RU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ПРЕДСТАВИТЕЛИ НАРОДА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599132" cy="2539157"/>
          </a:xfrm>
        </p:spPr>
        <p:txBody>
          <a:bodyPr/>
          <a:lstStyle/>
          <a:p>
            <a:pPr>
              <a:tabLst>
                <a:tab pos="1344613" algn="l"/>
              </a:tabLst>
            </a:pPr>
            <a:r>
              <a:rPr lang="ru-RU" sz="1500" i="0" dirty="0" smtClean="0"/>
              <a:t>     Представителей народа мы видим и на совете в ставке Пугачева: бывшего капрала Белобородова и Афанасия Соколова (</a:t>
            </a:r>
            <a:r>
              <a:rPr lang="ru-RU" sz="1500" i="0" dirty="0" err="1" smtClean="0"/>
              <a:t>Хлопушу</a:t>
            </a:r>
            <a:r>
              <a:rPr lang="ru-RU" sz="1500" i="0" dirty="0" smtClean="0"/>
              <a:t>). Они умные, дальновидные политики. Однако отношение к дворянам у персонажей разное. </a:t>
            </a:r>
          </a:p>
          <a:p>
            <a:pPr>
              <a:tabLst>
                <a:tab pos="1344613" algn="l"/>
              </a:tabLst>
            </a:pPr>
            <a:r>
              <a:rPr lang="ru-RU" sz="1500" i="0" dirty="0" smtClean="0"/>
              <a:t>     </a:t>
            </a:r>
            <a:r>
              <a:rPr lang="ru-RU" sz="1500" i="0" dirty="0" err="1" smtClean="0"/>
              <a:t>Хлопуша</a:t>
            </a:r>
            <a:r>
              <a:rPr lang="ru-RU" sz="1500" i="0" dirty="0" smtClean="0"/>
              <a:t> стремится обдумать все принимаемые решения, в том числе и насчет казни Швабрина и Гринева, поэтому и обращается к капралу, тем самым давая характеристику и ему и народному бунту: "Тебе бы все душить и резать".    </a:t>
            </a:r>
          </a:p>
          <a:p>
            <a:pPr>
              <a:tabLst>
                <a:tab pos="1344613" algn="l"/>
              </a:tabLst>
            </a:pPr>
            <a:r>
              <a:rPr lang="ru-RU" sz="1500" i="0" dirty="0" smtClean="0"/>
              <a:t>     Пушкин с подлинным реализмом показал крестьянское восстание, его предводителя и его участников - народ. С того времени народ стал главным героем русской литературы.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22227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400" dirty="0" smtClean="0">
                <a:cs typeface="Arial" pitchFamily="34" charset="0"/>
              </a:rPr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70107" y="836607"/>
            <a:ext cx="2714644" cy="1846659"/>
          </a:xfrm>
        </p:spPr>
        <p:txBody>
          <a:bodyPr/>
          <a:lstStyle/>
          <a:p>
            <a:pPr algn="ctr"/>
            <a:r>
              <a:rPr lang="ru-RU" sz="2400" i="0" dirty="0" smtClean="0"/>
              <a:t>Прочитать</a:t>
            </a:r>
          </a:p>
          <a:p>
            <a:pPr algn="ctr"/>
            <a:r>
              <a:rPr lang="ru-RU" sz="2400" i="0" dirty="0" smtClean="0"/>
              <a:t> </a:t>
            </a:r>
            <a:r>
              <a:rPr lang="en-US" sz="2400" i="0" dirty="0" smtClean="0"/>
              <a:t>III – VII </a:t>
            </a:r>
            <a:r>
              <a:rPr lang="ru-RU" sz="2400" i="0" dirty="0" smtClean="0"/>
              <a:t>главы</a:t>
            </a:r>
            <a:r>
              <a:rPr lang="en-US" sz="2400" i="0" dirty="0" smtClean="0"/>
              <a:t> </a:t>
            </a:r>
            <a:r>
              <a:rPr lang="ru-RU" sz="2400" i="0" dirty="0" smtClean="0"/>
              <a:t>повести «Капитанская дочка».</a:t>
            </a:r>
            <a:endParaRPr lang="ru-RU" sz="2400" i="0" dirty="0"/>
          </a:p>
        </p:txBody>
      </p:sp>
      <p:sp>
        <p:nvSpPr>
          <p:cNvPr id="3074" name="AutoShape 2" descr="https://cdn1.ozone.ru/s3/multimedia-m/60088879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dn1.ozone.ru/s3/multimedia-m/60088879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95" y="765169"/>
            <a:ext cx="1285884" cy="202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bs.twimg.com/media/DfEXO4aWsAEh65u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13" y="1979615"/>
            <a:ext cx="767715" cy="1126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429288" cy="2616101"/>
          </a:xfrm>
        </p:spPr>
        <p:txBody>
          <a:bodyPr/>
          <a:lstStyle/>
          <a:p>
            <a:r>
              <a:rPr lang="ru-RU" sz="1700" i="0" dirty="0" smtClean="0"/>
              <a:t>    Впервые в русской литературе Пушкин привлекает внимание читателей к психологии героев, исследуя причины формирования того или иного характера, влияния среды и семьи на личность. Пушкин положил начало традиции изображения человека в обществе и взаимодействии с этим обществом. Именно он открыл нам  типического,</a:t>
            </a:r>
          </a:p>
          <a:p>
            <a:r>
              <a:rPr lang="ru-RU" sz="1700" i="0" dirty="0" smtClean="0"/>
              <a:t>как указал В.Г.Белинский, человека – вроде </a:t>
            </a:r>
          </a:p>
          <a:p>
            <a:r>
              <a:rPr lang="ru-RU" sz="1700" i="0" dirty="0" smtClean="0"/>
              <a:t>бы обычного, наделённого не </a:t>
            </a:r>
          </a:p>
          <a:p>
            <a:r>
              <a:rPr lang="ru-RU" sz="1700" i="0" dirty="0" smtClean="0"/>
              <a:t>исключительными, а узнаваемыми чертами.   </a:t>
            </a:r>
            <a:endParaRPr lang="ru-RU" sz="17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КРАТКОЕ СОДЕРЖАНИЕ</a:t>
            </a:r>
            <a:r>
              <a:rPr lang="ru-RU" sz="2400" b="0" dirty="0" smtClean="0"/>
              <a:t> 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93731"/>
            <a:ext cx="3810484" cy="2462213"/>
          </a:xfrm>
        </p:spPr>
        <p:txBody>
          <a:bodyPr/>
          <a:lstStyle/>
          <a:p>
            <a:r>
              <a:rPr lang="en-US" sz="1600" i="0" dirty="0" smtClean="0"/>
              <a:t>    </a:t>
            </a:r>
            <a:r>
              <a:rPr lang="ru-RU" sz="1600" i="0" dirty="0" smtClean="0"/>
              <a:t>На склоне лет помещик Пётр Андреевич Гринёв ведёт повествование о бурных событиях своей молодости. Детство своё он провёл в родительском поместье в Сибирской  губернии, пока в 17 лет строгий отец, офицер в отставке, не распорядился отправить его служить в армию: «Полно ему бегать по девичьим да лазить на голубятни».</a:t>
            </a:r>
          </a:p>
        </p:txBody>
      </p:sp>
      <p:pic>
        <p:nvPicPr>
          <p:cNvPr id="5" name="Picture 18" descr="https://ds04.infourok.ru/uploads/ex/0917/0019bf1e-91c67396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0371" y="836607"/>
            <a:ext cx="1353604" cy="183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22293"/>
            <a:ext cx="4167674" cy="2708434"/>
          </a:xfrm>
        </p:spPr>
        <p:txBody>
          <a:bodyPr/>
          <a:lstStyle/>
          <a:p>
            <a:pPr algn="l"/>
            <a:r>
              <a:rPr lang="en-US" sz="1600" i="0" dirty="0" smtClean="0"/>
              <a:t>     </a:t>
            </a:r>
            <a:r>
              <a:rPr lang="ru-RU" sz="1800" i="0" dirty="0" smtClean="0"/>
              <a:t>Волею судьбы по пути к месту службы молодой офицер встречается с Емельяном Пугачёвым, который тогда был просто беглым, никому </a:t>
            </a:r>
            <a:endParaRPr lang="en-US" sz="1800" i="0" dirty="0" smtClean="0"/>
          </a:p>
          <a:p>
            <a:pPr algn="l"/>
            <a:r>
              <a:rPr lang="ru-RU" sz="1800" i="0" dirty="0" smtClean="0"/>
              <a:t>не известным казаком. Во время бурана тот соглашается проводить Гринёва с его старым слугой Савельичем к постоялому двору. </a:t>
            </a:r>
            <a:endParaRPr lang="ru-RU" sz="1800" dirty="0" smtClean="0"/>
          </a:p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7495" y="1193797"/>
            <a:ext cx="1357322" cy="14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550855"/>
            <a:ext cx="5239244" cy="2462213"/>
          </a:xfrm>
        </p:spPr>
        <p:txBody>
          <a:bodyPr/>
          <a:lstStyle/>
          <a:p>
            <a:r>
              <a:rPr lang="ru-RU" sz="1600" i="0" dirty="0" smtClean="0"/>
              <a:t>     В знак признательности за услугу Пётр отдаёт ему свой заячий тулуп.</a:t>
            </a:r>
            <a:r>
              <a:rPr lang="en-US" sz="1600" i="0" dirty="0" smtClean="0"/>
              <a:t> </a:t>
            </a:r>
            <a:r>
              <a:rPr lang="ru-RU" sz="1600" i="0" dirty="0" smtClean="0"/>
              <a:t>Приехав на службу в пограничную </a:t>
            </a:r>
            <a:r>
              <a:rPr lang="ru-RU" sz="1600" i="0" dirty="0" err="1" smtClean="0"/>
              <a:t>Белогорскую</a:t>
            </a:r>
            <a:r>
              <a:rPr lang="ru-RU" sz="1600" i="0" dirty="0" smtClean="0"/>
              <a:t> крепость, Пётр влюбляется в дочь коменданта крепости, Машу Миронову. Сослуживец Гринёва, офицер Алексей Швабрин, с которым он познакомился уже в крепости, </a:t>
            </a:r>
            <a:endParaRPr lang="en-US" sz="1600" i="0" dirty="0" smtClean="0"/>
          </a:p>
          <a:p>
            <a:r>
              <a:rPr lang="ru-RU" sz="1600" i="0" dirty="0" smtClean="0"/>
              <a:t>тоже оказывается неравнодушен </a:t>
            </a:r>
            <a:endParaRPr lang="en-US" sz="1600" i="0" dirty="0" smtClean="0"/>
          </a:p>
          <a:p>
            <a:r>
              <a:rPr lang="ru-RU" sz="1600" i="0" dirty="0" smtClean="0"/>
              <a:t>к </a:t>
            </a:r>
            <a:r>
              <a:rPr lang="en-US" sz="1600" i="0" dirty="0" smtClean="0"/>
              <a:t> </a:t>
            </a:r>
            <a:r>
              <a:rPr lang="ru-RU" sz="1600" i="0" dirty="0" smtClean="0"/>
              <a:t>капитанской дочери и вызывает </a:t>
            </a:r>
            <a:endParaRPr lang="en-US" sz="1600" i="0" dirty="0" smtClean="0"/>
          </a:p>
          <a:p>
            <a:r>
              <a:rPr lang="ru-RU" sz="1600" i="0" dirty="0" smtClean="0"/>
              <a:t>Петра на дуэль, в ходе которой </a:t>
            </a:r>
            <a:endParaRPr lang="en-US" sz="1600" i="0" dirty="0" smtClean="0"/>
          </a:p>
          <a:p>
            <a:r>
              <a:rPr lang="ru-RU" sz="1600" i="0" dirty="0" smtClean="0"/>
              <a:t>наносит Гринёву ранение. </a:t>
            </a:r>
            <a:endParaRPr lang="ru-RU" i="0" dirty="0" smtClean="0"/>
          </a:p>
        </p:txBody>
      </p:sp>
      <p:pic>
        <p:nvPicPr>
          <p:cNvPr id="5" name="Picture 27" descr="https://cdn-s-static.arzamas.academy/uploads/ckeditor/pictures/12336/p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429" y="2122491"/>
            <a:ext cx="2027232" cy="86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22293"/>
            <a:ext cx="5239244" cy="2462213"/>
          </a:xfrm>
        </p:spPr>
        <p:txBody>
          <a:bodyPr/>
          <a:lstStyle/>
          <a:p>
            <a:r>
              <a:rPr lang="en-US" sz="1600" i="0" dirty="0" smtClean="0"/>
              <a:t>     </a:t>
            </a:r>
            <a:r>
              <a:rPr lang="ru-RU" sz="1600" i="0" dirty="0" smtClean="0"/>
              <a:t>О поединке становится известно отцу Петра, который отказывается благословить брак с бесприданницей. Тем временем, разгорается пугачёвщина, которую</a:t>
            </a:r>
            <a:endParaRPr lang="en-US" sz="1600" i="0" dirty="0" smtClean="0"/>
          </a:p>
          <a:p>
            <a:r>
              <a:rPr lang="ru-RU" sz="1600" i="0" dirty="0" smtClean="0"/>
              <a:t>сам Пушкин характеризовал как </a:t>
            </a:r>
            <a:endParaRPr lang="en-US" sz="1600" i="0" dirty="0" smtClean="0"/>
          </a:p>
          <a:p>
            <a:r>
              <a:rPr lang="ru-RU" sz="1600" i="0" dirty="0" smtClean="0"/>
              <a:t>«русский бунт, бессмысленный и </a:t>
            </a:r>
            <a:endParaRPr lang="en-US" sz="1600" i="0" dirty="0" smtClean="0"/>
          </a:p>
          <a:p>
            <a:r>
              <a:rPr lang="ru-RU" sz="1600" i="0" dirty="0" smtClean="0"/>
              <a:t>беспощадный». Пугачёв со своим</a:t>
            </a:r>
            <a:endParaRPr lang="en-US" sz="1600" i="0" dirty="0" smtClean="0"/>
          </a:p>
          <a:p>
            <a:r>
              <a:rPr lang="ru-RU" sz="1600" i="0" dirty="0" smtClean="0"/>
              <a:t> войском наступает и захватывает крепости  оренбургской степи; дворян </a:t>
            </a:r>
            <a:endParaRPr lang="en-US" sz="1600" i="0" dirty="0" smtClean="0"/>
          </a:p>
          <a:p>
            <a:r>
              <a:rPr lang="ru-RU" sz="1600" i="0" dirty="0" smtClean="0"/>
              <a:t>казнит, а казаков призывает в своё войско. </a:t>
            </a:r>
            <a:endParaRPr lang="ru-RU" dirty="0"/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743" y="1122359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4000528" cy="2462213"/>
          </a:xfrm>
        </p:spPr>
        <p:txBody>
          <a:bodyPr/>
          <a:lstStyle/>
          <a:p>
            <a:r>
              <a:rPr lang="en-US" sz="1600" i="0" dirty="0" smtClean="0"/>
              <a:t>     </a:t>
            </a:r>
            <a:r>
              <a:rPr lang="ru-RU" sz="1600" i="0" dirty="0" smtClean="0"/>
              <a:t>Родители Маши погибают от рук бунтовщиков; Швабрин присягает Пугачёву, а Гринёв от этого отказывается: «Нет, я природный дворянин. Я присягал государыне императрице. Тебе служить не могу»,</a:t>
            </a:r>
            <a:r>
              <a:rPr lang="en-US" sz="1600" i="0" dirty="0" smtClean="0"/>
              <a:t> -</a:t>
            </a:r>
          </a:p>
          <a:p>
            <a:r>
              <a:rPr lang="ru-RU" sz="1600" i="0" dirty="0" smtClean="0"/>
              <a:t>говорит он Пугачёву. От верной казни </a:t>
            </a:r>
            <a:endParaRPr lang="en-US" sz="1600" i="0" dirty="0" smtClean="0"/>
          </a:p>
          <a:p>
            <a:r>
              <a:rPr lang="ru-RU" sz="1600" i="0" dirty="0" smtClean="0"/>
              <a:t>его спасает Савельич, обратившись к Пугачёву. Тот узнаёт человека, который ему помог зимой, и дарит ему жизнь.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7" y="622293"/>
            <a:ext cx="166687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1441</Words>
  <Application>Microsoft Office PowerPoint</Application>
  <PresentationFormat>Произвольный</PresentationFormat>
  <Paragraphs>120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Литература </vt:lpstr>
      <vt:lpstr>ОСНОВА  ПРОИЗВЕДЕНИЯ</vt:lpstr>
      <vt:lpstr>РАБОТА НАД ПРОИЗВЕДЕНИЕМ</vt:lpstr>
      <vt:lpstr>Слайд 4</vt:lpstr>
      <vt:lpstr>КРАТКОЕ СОДЕРЖАНИЕ 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ГЛАВНЫЙ ИСТОРИЧЕСКИЙ ПЕРСОНАЖ</vt:lpstr>
      <vt:lpstr>ЕМЕЛЬЯН ПУГАЧЕВ</vt:lpstr>
      <vt:lpstr>ЕМЕЛЬЯН ПУГАЧЕВ</vt:lpstr>
      <vt:lpstr>ЗНАКОМСТВО С ПЕРСОНАЖЕМ</vt:lpstr>
      <vt:lpstr>ОБРАЗ ПУГАЧЕВА</vt:lpstr>
      <vt:lpstr>ХАРАКТЕР ПУГАЧЕВА</vt:lpstr>
      <vt:lpstr>ГЛАВНЫЙ ГЕРОЙ ПРОИЗВЕДЕНИЯ</vt:lpstr>
      <vt:lpstr>Слайд 20</vt:lpstr>
      <vt:lpstr>ПЕТР АНДРЕЕВИЧ ГРИНЁВ</vt:lpstr>
      <vt:lpstr>Слайд 22</vt:lpstr>
      <vt:lpstr>ШВАБРИН АЛЕКСЕЙ ИВАНОВИЧ</vt:lpstr>
      <vt:lpstr>МАРЬЯ ИВАНОВНА МИРОНОВА</vt:lpstr>
      <vt:lpstr>РОЛЬ СТИХИИ В РОМАНЕ</vt:lpstr>
      <vt:lpstr>Слайд 26</vt:lpstr>
      <vt:lpstr>ГРИНЁВ И ПУГАЧЁВ </vt:lpstr>
      <vt:lpstr>ГРИНЁВ И ПУГАЧЁВ </vt:lpstr>
      <vt:lpstr>КАПИТАН МИРОНОВ</vt:lpstr>
      <vt:lpstr>ПРЕДСТАВИТЕЛИ НАРОДА</vt:lpstr>
      <vt:lpstr> САМОСТОЯТЕЛЬНАЯ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HP User</cp:lastModifiedBy>
  <cp:revision>238</cp:revision>
  <dcterms:created xsi:type="dcterms:W3CDTF">2020-04-13T08:05:16Z</dcterms:created>
  <dcterms:modified xsi:type="dcterms:W3CDTF">2020-09-29T17:42:29Z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