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7" r:id="rId3"/>
    <p:sldId id="259" r:id="rId4"/>
    <p:sldId id="261" r:id="rId5"/>
    <p:sldId id="302" r:id="rId6"/>
    <p:sldId id="305" r:id="rId7"/>
    <p:sldId id="308" r:id="rId8"/>
    <p:sldId id="303" r:id="rId9"/>
    <p:sldId id="330" r:id="rId10"/>
    <p:sldId id="304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01" r:id="rId31"/>
  </p:sldIdLst>
  <p:sldSz cx="5768975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4" d="100"/>
          <a:sy n="124" d="100"/>
        </p:scale>
        <p:origin x="-1092" y="-210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DFAEAD-FB57-4689-8768-3AE1D10840F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7B06D7-EF02-4D95-B5B0-1ED633AE8696}">
      <dgm:prSet phldrT="[Текст]"/>
      <dgm:spPr/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Историческая  </a:t>
          </a:r>
          <a:endParaRPr lang="ru-RU" dirty="0"/>
        </a:p>
      </dgm:t>
    </dgm:pt>
    <dgm:pt modelId="{70CEEC49-90A3-4EE1-A867-FE27799C39F6}" type="parTrans" cxnId="{AD6FCBBA-300D-40CC-9B34-046B422A5E2C}">
      <dgm:prSet/>
      <dgm:spPr/>
      <dgm:t>
        <a:bodyPr/>
        <a:lstStyle/>
        <a:p>
          <a:endParaRPr lang="ru-RU"/>
        </a:p>
      </dgm:t>
    </dgm:pt>
    <dgm:pt modelId="{08F270C3-EB23-420B-AB25-703DCF7BA7C3}" type="sibTrans" cxnId="{AD6FCBBA-300D-40CC-9B34-046B422A5E2C}">
      <dgm:prSet/>
      <dgm:spPr/>
      <dgm:t>
        <a:bodyPr/>
        <a:lstStyle/>
        <a:p>
          <a:endParaRPr lang="ru-RU"/>
        </a:p>
      </dgm:t>
    </dgm:pt>
    <dgm:pt modelId="{A18A424A-E453-4A4E-A5B4-A304A28BE98D}">
      <dgm:prSet phldrT="[Текст]"/>
      <dgm:spPr/>
      <dgm:t>
        <a:bodyPr/>
        <a:lstStyle/>
        <a:p>
          <a:r>
            <a:rPr lang="ru-RU" i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Восстание Пугачёва 1773-1774 гг.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546F2AAB-68DD-49B8-9DC8-33D33140BD6D}" type="parTrans" cxnId="{0FF8DE8A-D5A0-4010-9B11-8C277E43A91E}">
      <dgm:prSet/>
      <dgm:spPr/>
      <dgm:t>
        <a:bodyPr/>
        <a:lstStyle/>
        <a:p>
          <a:endParaRPr lang="ru-RU"/>
        </a:p>
      </dgm:t>
    </dgm:pt>
    <dgm:pt modelId="{83AB6771-83AB-49C9-BDDD-5D95ECEE4D37}" type="sibTrans" cxnId="{0FF8DE8A-D5A0-4010-9B11-8C277E43A91E}">
      <dgm:prSet/>
      <dgm:spPr/>
      <dgm:t>
        <a:bodyPr/>
        <a:lstStyle/>
        <a:p>
          <a:endParaRPr lang="ru-RU"/>
        </a:p>
      </dgm:t>
    </dgm:pt>
    <dgm:pt modelId="{DE3F33F0-0D78-4E34-B7CA-DB37C0F51A0A}">
      <dgm:prSet phldrT="[Текст]"/>
      <dgm:spPr/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Частная тема</a:t>
          </a:r>
          <a:endParaRPr lang="ru-RU" dirty="0"/>
        </a:p>
      </dgm:t>
    </dgm:pt>
    <dgm:pt modelId="{F90D7953-DDE3-4C93-BEB6-713878CDB3D0}" type="parTrans" cxnId="{DA473FF3-EE92-46B5-B6BB-47956AB67170}">
      <dgm:prSet/>
      <dgm:spPr/>
      <dgm:t>
        <a:bodyPr/>
        <a:lstStyle/>
        <a:p>
          <a:endParaRPr lang="ru-RU"/>
        </a:p>
      </dgm:t>
    </dgm:pt>
    <dgm:pt modelId="{9AC42BE6-3D78-449C-B46F-4F083E68F36F}" type="sibTrans" cxnId="{DA473FF3-EE92-46B5-B6BB-47956AB67170}">
      <dgm:prSet/>
      <dgm:spPr/>
      <dgm:t>
        <a:bodyPr/>
        <a:lstStyle/>
        <a:p>
          <a:endParaRPr lang="ru-RU"/>
        </a:p>
      </dgm:t>
    </dgm:pt>
    <dgm:pt modelId="{91ED9042-7AF4-40FC-B681-300AB700912A}">
      <dgm:prSet phldrT="[Текст]"/>
      <dgm:spPr/>
      <dgm:t>
        <a:bodyPr/>
        <a:lstStyle/>
        <a:p>
          <a:r>
            <a:rPr lang="ru-RU" i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Любовь и верность Петра Гринёва и Маши Мироновой, Ивана Кузьмича и Василисы Егоровны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45B6E694-8668-4429-808B-1455A0C57A05}" type="parTrans" cxnId="{24C3D07F-99E2-4D90-A637-94BA253A49A3}">
      <dgm:prSet/>
      <dgm:spPr/>
      <dgm:t>
        <a:bodyPr/>
        <a:lstStyle/>
        <a:p>
          <a:endParaRPr lang="ru-RU"/>
        </a:p>
      </dgm:t>
    </dgm:pt>
    <dgm:pt modelId="{2E3C9D17-F647-4EA5-AA76-7FF1B180C6C9}" type="sibTrans" cxnId="{24C3D07F-99E2-4D90-A637-94BA253A49A3}">
      <dgm:prSet/>
      <dgm:spPr/>
      <dgm:t>
        <a:bodyPr/>
        <a:lstStyle/>
        <a:p>
          <a:endParaRPr lang="ru-RU"/>
        </a:p>
      </dgm:t>
    </dgm:pt>
    <dgm:pt modelId="{D90C2E79-D1A4-42E2-9612-A3B7FEC6ED95}" type="pres">
      <dgm:prSet presAssocID="{3DDFAEAD-FB57-4689-8768-3AE1D10840F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0D2A64-04FD-4B65-AB0D-1EE0E6C9AFBF}" type="pres">
      <dgm:prSet presAssocID="{A27B06D7-EF02-4D95-B5B0-1ED633AE8696}" presName="linNode" presStyleCnt="0"/>
      <dgm:spPr/>
    </dgm:pt>
    <dgm:pt modelId="{BEDAB4E9-FFE6-42EC-8126-094970D16058}" type="pres">
      <dgm:prSet presAssocID="{A27B06D7-EF02-4D95-B5B0-1ED633AE8696}" presName="parentShp" presStyleLbl="node1" presStyleIdx="0" presStyleCnt="2" custLinFactNeighborY="-6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B2B57-97FB-4BD7-A795-323CE789D7E9}" type="pres">
      <dgm:prSet presAssocID="{A27B06D7-EF02-4D95-B5B0-1ED633AE8696}" presName="childShp" presStyleLbl="bgAccFollowNode1" presStyleIdx="0" presStyleCnt="2" custLinFactNeighborX="-1386" custLinFactNeighborY="-9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23E12-0E23-40EB-B655-0FA181E0ADAB}" type="pres">
      <dgm:prSet presAssocID="{08F270C3-EB23-420B-AB25-703DCF7BA7C3}" presName="spacing" presStyleCnt="0"/>
      <dgm:spPr/>
    </dgm:pt>
    <dgm:pt modelId="{E4C58ADE-78E0-496E-893A-3F7D7CC121A5}" type="pres">
      <dgm:prSet presAssocID="{DE3F33F0-0D78-4E34-B7CA-DB37C0F51A0A}" presName="linNode" presStyleCnt="0"/>
      <dgm:spPr/>
    </dgm:pt>
    <dgm:pt modelId="{97AB71B2-67DF-46C0-A332-0B2585F188AB}" type="pres">
      <dgm:prSet presAssocID="{DE3F33F0-0D78-4E34-B7CA-DB37C0F51A0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9595D-609F-4D64-9492-6DA6E709210F}" type="pres">
      <dgm:prSet presAssocID="{DE3F33F0-0D78-4E34-B7CA-DB37C0F51A0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6FCBBA-300D-40CC-9B34-046B422A5E2C}" srcId="{3DDFAEAD-FB57-4689-8768-3AE1D10840FF}" destId="{A27B06D7-EF02-4D95-B5B0-1ED633AE8696}" srcOrd="0" destOrd="0" parTransId="{70CEEC49-90A3-4EE1-A867-FE27799C39F6}" sibTransId="{08F270C3-EB23-420B-AB25-703DCF7BA7C3}"/>
    <dgm:cxn modelId="{BE0BC37A-08A0-4442-84C3-25D7AA418E97}" type="presOf" srcId="{A18A424A-E453-4A4E-A5B4-A304A28BE98D}" destId="{44FB2B57-97FB-4BD7-A795-323CE789D7E9}" srcOrd="0" destOrd="0" presId="urn:microsoft.com/office/officeart/2005/8/layout/vList6"/>
    <dgm:cxn modelId="{E7456D9B-FBFB-4253-987D-92552B2FD397}" type="presOf" srcId="{DE3F33F0-0D78-4E34-B7CA-DB37C0F51A0A}" destId="{97AB71B2-67DF-46C0-A332-0B2585F188AB}" srcOrd="0" destOrd="0" presId="urn:microsoft.com/office/officeart/2005/8/layout/vList6"/>
    <dgm:cxn modelId="{21CDC426-934D-4107-80EF-EC8BE0B213D5}" type="presOf" srcId="{A27B06D7-EF02-4D95-B5B0-1ED633AE8696}" destId="{BEDAB4E9-FFE6-42EC-8126-094970D16058}" srcOrd="0" destOrd="0" presId="urn:microsoft.com/office/officeart/2005/8/layout/vList6"/>
    <dgm:cxn modelId="{24C3D07F-99E2-4D90-A637-94BA253A49A3}" srcId="{DE3F33F0-0D78-4E34-B7CA-DB37C0F51A0A}" destId="{91ED9042-7AF4-40FC-B681-300AB700912A}" srcOrd="0" destOrd="0" parTransId="{45B6E694-8668-4429-808B-1455A0C57A05}" sibTransId="{2E3C9D17-F647-4EA5-AA76-7FF1B180C6C9}"/>
    <dgm:cxn modelId="{DA473FF3-EE92-46B5-B6BB-47956AB67170}" srcId="{3DDFAEAD-FB57-4689-8768-3AE1D10840FF}" destId="{DE3F33F0-0D78-4E34-B7CA-DB37C0F51A0A}" srcOrd="1" destOrd="0" parTransId="{F90D7953-DDE3-4C93-BEB6-713878CDB3D0}" sibTransId="{9AC42BE6-3D78-449C-B46F-4F083E68F36F}"/>
    <dgm:cxn modelId="{0FF8DE8A-D5A0-4010-9B11-8C277E43A91E}" srcId="{A27B06D7-EF02-4D95-B5B0-1ED633AE8696}" destId="{A18A424A-E453-4A4E-A5B4-A304A28BE98D}" srcOrd="0" destOrd="0" parTransId="{546F2AAB-68DD-49B8-9DC8-33D33140BD6D}" sibTransId="{83AB6771-83AB-49C9-BDDD-5D95ECEE4D37}"/>
    <dgm:cxn modelId="{54FEE360-291F-48CC-BBF6-C36BACA0622B}" type="presOf" srcId="{91ED9042-7AF4-40FC-B681-300AB700912A}" destId="{43E9595D-609F-4D64-9492-6DA6E709210F}" srcOrd="0" destOrd="0" presId="urn:microsoft.com/office/officeart/2005/8/layout/vList6"/>
    <dgm:cxn modelId="{F7B03ED0-6C84-40FC-91B9-2AD9F949FC12}" type="presOf" srcId="{3DDFAEAD-FB57-4689-8768-3AE1D10840FF}" destId="{D90C2E79-D1A4-42E2-9612-A3B7FEC6ED95}" srcOrd="0" destOrd="0" presId="urn:microsoft.com/office/officeart/2005/8/layout/vList6"/>
    <dgm:cxn modelId="{7954B29A-9C4D-49CE-B357-70D99726FE4F}" type="presParOf" srcId="{D90C2E79-D1A4-42E2-9612-A3B7FEC6ED95}" destId="{2A0D2A64-04FD-4B65-AB0D-1EE0E6C9AFBF}" srcOrd="0" destOrd="0" presId="urn:microsoft.com/office/officeart/2005/8/layout/vList6"/>
    <dgm:cxn modelId="{8E8B372B-9D28-498F-997E-C445F99A7F4C}" type="presParOf" srcId="{2A0D2A64-04FD-4B65-AB0D-1EE0E6C9AFBF}" destId="{BEDAB4E9-FFE6-42EC-8126-094970D16058}" srcOrd="0" destOrd="0" presId="urn:microsoft.com/office/officeart/2005/8/layout/vList6"/>
    <dgm:cxn modelId="{40752860-C17F-43D8-9A2D-0C444E0AD52D}" type="presParOf" srcId="{2A0D2A64-04FD-4B65-AB0D-1EE0E6C9AFBF}" destId="{44FB2B57-97FB-4BD7-A795-323CE789D7E9}" srcOrd="1" destOrd="0" presId="urn:microsoft.com/office/officeart/2005/8/layout/vList6"/>
    <dgm:cxn modelId="{F16E6A85-CA61-47F0-BDE7-FC7F505B7BE7}" type="presParOf" srcId="{D90C2E79-D1A4-42E2-9612-A3B7FEC6ED95}" destId="{59E23E12-0E23-40EB-B655-0FA181E0ADAB}" srcOrd="1" destOrd="0" presId="urn:microsoft.com/office/officeart/2005/8/layout/vList6"/>
    <dgm:cxn modelId="{454BACC4-3154-41E6-BC41-D192EDA02D37}" type="presParOf" srcId="{D90C2E79-D1A4-42E2-9612-A3B7FEC6ED95}" destId="{E4C58ADE-78E0-496E-893A-3F7D7CC121A5}" srcOrd="2" destOrd="0" presId="urn:microsoft.com/office/officeart/2005/8/layout/vList6"/>
    <dgm:cxn modelId="{2E3E3DF2-FADD-40A9-981B-0D601D39C3AE}" type="presParOf" srcId="{E4C58ADE-78E0-496E-893A-3F7D7CC121A5}" destId="{97AB71B2-67DF-46C0-A332-0B2585F188AB}" srcOrd="0" destOrd="0" presId="urn:microsoft.com/office/officeart/2005/8/layout/vList6"/>
    <dgm:cxn modelId="{44F35DB2-11EA-407E-A2C0-05253256A597}" type="presParOf" srcId="{E4C58ADE-78E0-496E-893A-3F7D7CC121A5}" destId="{43E9595D-609F-4D64-9492-6DA6E709210F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449" y="3017711"/>
            <a:ext cx="1326864" cy="276999"/>
          </a:xfrm>
        </p:spPr>
        <p:txBody>
          <a:bodyPr/>
          <a:lstStyle/>
          <a:p>
            <a:pPr>
              <a:defRPr/>
            </a:pPr>
            <a:fld id="{EEA8F1ED-19FD-431E-92D3-E757F7F40E2D}" type="datetimeFigureOut">
              <a:rPr lang="ru-RU" smtClean="0"/>
              <a:pPr>
                <a:defRPr/>
              </a:pPr>
              <a:t>вт 29.09.20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1452" y="3017711"/>
            <a:ext cx="1846072" cy="27699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53662" y="3017711"/>
            <a:ext cx="1326864" cy="276999"/>
          </a:xfrm>
        </p:spPr>
        <p:txBody>
          <a:bodyPr/>
          <a:lstStyle/>
          <a:p>
            <a:pPr>
              <a:defRPr/>
            </a:pPr>
            <a:fld id="{CE77D5B2-2A3F-4776-9E40-86D4DA8985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6" y="982040"/>
            <a:ext cx="48962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1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kovka.kh.ua/foto/19-0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kola.ogreland.lv/literatura/pushkin/kap%20d/klip/005.jpg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evgrsaveliev.narod.ru/history-3/images/9_pugachkaz.jpg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val.ua/images/stories/news/204612/4/100412puga_a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hyperlink" Target="http://www.bukovka.kh.ua/foto/19-0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6687" y="250826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ru-RU" sz="3400" spc="-5" dirty="0"/>
              <a:t>Литература 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1057789" y="1309029"/>
            <a:ext cx="3184020" cy="130548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1048385" algn="ctr">
              <a:spcBef>
                <a:spcPts val="116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Arial"/>
                <a:cs typeface="Arial"/>
              </a:rPr>
              <a:t>А.С.Пушкин</a:t>
            </a:r>
          </a:p>
          <a:p>
            <a:pPr marL="32384" marR="1048385" algn="ctr">
              <a:spcBef>
                <a:spcPts val="116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Arial"/>
                <a:cs typeface="Arial"/>
              </a:rPr>
              <a:t>«Капитанская  дочка»</a:t>
            </a:r>
            <a:endParaRPr sz="2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0517" y="1255208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618" y="2080170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8347" y="212868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18851" y="246463"/>
            <a:ext cx="17335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3287" y="555625"/>
            <a:ext cx="59418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887" y="250825"/>
            <a:ext cx="609600" cy="609600"/>
          </a:xfrm>
          <a:prstGeom prst="rect">
            <a:avLst/>
          </a:prstGeom>
        </p:spPr>
      </p:pic>
      <p:pic>
        <p:nvPicPr>
          <p:cNvPr id="16" name="Picture 11" descr="Картинка 16 из 107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4619" y="1193797"/>
            <a:ext cx="1432656" cy="183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40863"/>
            <a:ext cx="5167164" cy="338554"/>
          </a:xfrm>
        </p:spPr>
        <p:txBody>
          <a:bodyPr/>
          <a:lstStyle/>
          <a:p>
            <a:r>
              <a:rPr lang="ru-RU" sz="2200" dirty="0" smtClean="0"/>
              <a:t>«ИСТОРИЯ ПУГАЧЁВСКОГО БУНТА»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449" y="550855"/>
            <a:ext cx="5167806" cy="2631490"/>
          </a:xfrm>
        </p:spPr>
        <p:txBody>
          <a:bodyPr/>
          <a:lstStyle/>
          <a:p>
            <a:r>
              <a:rPr lang="ru-RU" i="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1900" i="0" dirty="0" smtClean="0">
                <a:solidFill>
                  <a:schemeClr val="tx2">
                    <a:lumMod val="75000"/>
                  </a:schemeClr>
                </a:solidFill>
              </a:rPr>
              <a:t>Петербург.</a:t>
            </a:r>
            <a:r>
              <a:rPr lang="ru-RU" sz="1800" i="0" dirty="0" smtClean="0">
                <a:solidFill>
                  <a:schemeClr val="tx2">
                    <a:lumMod val="75000"/>
                  </a:schemeClr>
                </a:solidFill>
              </a:rPr>
              <a:t> Пушкин п</a:t>
            </a:r>
            <a:r>
              <a:rPr lang="ru-RU" sz="1900" i="0" dirty="0" smtClean="0">
                <a:solidFill>
                  <a:schemeClr val="tx2">
                    <a:lumMod val="75000"/>
                  </a:schemeClr>
                </a:solidFill>
              </a:rPr>
              <a:t>ередает рукопись царю, который её прочитал, внес 23 поправки и предложил другое название – «История Пугачевского бунта». Кроме того, разрешил печатать и оплатил расходы. Декабрь 1834 года. «История Пугачевского бунта» вышла в свет..</a:t>
            </a:r>
          </a:p>
          <a:p>
            <a:r>
              <a:rPr lang="ru-RU" sz="1900" i="0" dirty="0" smtClean="0">
                <a:solidFill>
                  <a:schemeClr val="tx2">
                    <a:lumMod val="75000"/>
                  </a:schemeClr>
                </a:solidFill>
              </a:rPr>
              <a:t>     Пушкин вернул русской истории имя Емельяна Пугачева, преданного забвению.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43" y="140863"/>
            <a:ext cx="5599132" cy="338554"/>
          </a:xfrm>
        </p:spPr>
        <p:txBody>
          <a:bodyPr/>
          <a:lstStyle/>
          <a:p>
            <a:pPr algn="ctr"/>
            <a:r>
              <a:rPr lang="ru-RU" sz="2200" dirty="0" smtClean="0"/>
              <a:t>ЗАМЫСЕЛ  ПРОИЗВЕДЕНИЯ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3381856" cy="3385542"/>
          </a:xfrm>
        </p:spPr>
        <p:txBody>
          <a:bodyPr/>
          <a:lstStyle/>
          <a:p>
            <a:r>
              <a:rPr lang="ru-RU" i="0" dirty="0" smtClean="0"/>
              <a:t>     </a:t>
            </a:r>
            <a:r>
              <a:rPr lang="ru-RU" sz="2000" i="0" dirty="0" smtClean="0"/>
              <a:t>Но у Пушкина зрел замысел художественного произведения о пугачёвском восстании 1773–1775 годов. Он возник ещё во время работы над «Дубровским» в 1832 году. </a:t>
            </a:r>
            <a:endParaRPr lang="ru-RU" sz="2000" i="0" dirty="0"/>
          </a:p>
        </p:txBody>
      </p:sp>
      <p:pic>
        <p:nvPicPr>
          <p:cNvPr id="69634" name="Picture 2" descr="https://avatars.mds.yandex.net/get-zen_doc/108399/pub_5d66ab899f272100aea93d78_5d6a577e06cc4600ad085135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9522" y="693731"/>
            <a:ext cx="1818834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ПЛАН ПРОИЗВЕДЕНИЯ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449" y="622293"/>
            <a:ext cx="5239244" cy="2431435"/>
          </a:xfrm>
        </p:spPr>
        <p:txBody>
          <a:bodyPr/>
          <a:lstStyle/>
          <a:p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 План  произведения о дворянине-отщепенце, оказавшемся в лагере Пугачёва, несколько раз менялся. Это объясняется и тем, что тема, к которой обращался Пушкин, в идейно-политическом плане была острой и сложной.  Архивными материалами, рассказами живых </a:t>
            </a:r>
            <a:r>
              <a:rPr lang="ru-RU" sz="1600" i="0" dirty="0" err="1" smtClean="0">
                <a:solidFill>
                  <a:schemeClr val="tx2">
                    <a:lumMod val="75000"/>
                  </a:schemeClr>
                </a:solidFill>
              </a:rPr>
              <a:t>пугачёвцев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, которые он слышал </a:t>
            </a:r>
          </a:p>
          <a:p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во время поездки по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местам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восстания </a:t>
            </a:r>
          </a:p>
          <a:p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1773–1774 годов, можно было </a:t>
            </a:r>
          </a:p>
          <a:p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пользоваться с большой осторожностью.</a:t>
            </a:r>
          </a:p>
          <a:p>
            <a:endParaRPr lang="ru-RU" dirty="0"/>
          </a:p>
        </p:txBody>
      </p:sp>
      <p:sp>
        <p:nvSpPr>
          <p:cNvPr id="68610" name="AutoShape 2" descr="https://nauka.club/wp-content/auploads/894872/kompoziciya_romana_kapitansko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8612" name="Picture 4" descr="https://bigslide.ru/images/4/3645/96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7561" y="2122491"/>
            <a:ext cx="1000132" cy="908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«КАПИТАНСКАЯ ДОЧКА»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449" y="622293"/>
            <a:ext cx="5239244" cy="2708434"/>
          </a:xfrm>
        </p:spPr>
        <p:txBody>
          <a:bodyPr/>
          <a:lstStyle/>
          <a:p>
            <a:r>
              <a:rPr lang="ru-RU" sz="1800" i="0" dirty="0" smtClean="0"/>
              <a:t>    </a:t>
            </a:r>
            <a:r>
              <a:rPr lang="ru-RU" sz="1800" i="0" dirty="0" smtClean="0">
                <a:solidFill>
                  <a:schemeClr val="tx2">
                    <a:lumMod val="75000"/>
                  </a:schemeClr>
                </a:solidFill>
              </a:rPr>
              <a:t>Пушкин продолжал работать над </a:t>
            </a:r>
          </a:p>
          <a:p>
            <a:r>
              <a:rPr lang="ru-RU" sz="1800" i="0" dirty="0" smtClean="0">
                <a:solidFill>
                  <a:schemeClr val="tx2">
                    <a:lumMod val="75000"/>
                  </a:schemeClr>
                </a:solidFill>
              </a:rPr>
              <a:t>этим произведением в 1834 году. </a:t>
            </a:r>
          </a:p>
          <a:p>
            <a:r>
              <a:rPr lang="ru-RU" sz="1800" i="0" dirty="0" smtClean="0">
                <a:solidFill>
                  <a:schemeClr val="tx2">
                    <a:lumMod val="75000"/>
                  </a:schemeClr>
                </a:solidFill>
              </a:rPr>
              <a:t>В 1836 году перерабатывал его. </a:t>
            </a:r>
          </a:p>
          <a:p>
            <a:r>
              <a:rPr lang="ru-RU" sz="1800" i="0" dirty="0" smtClean="0">
                <a:solidFill>
                  <a:schemeClr val="tx2">
                    <a:lumMod val="75000"/>
                  </a:schemeClr>
                </a:solidFill>
              </a:rPr>
              <a:t>   19 октября 1836 года – дата окончания работы над «Капитанской дочкой». «Капитанская дочка» была напечатана в четвертом номере пушкинского «Современника» в конце декабря 1836 года, за месяц с небольшим до гибели поэта. </a:t>
            </a:r>
          </a:p>
          <a:p>
            <a:endParaRPr lang="ru-RU" dirty="0"/>
          </a:p>
        </p:txBody>
      </p:sp>
      <p:pic>
        <p:nvPicPr>
          <p:cNvPr id="67586" name="Picture 2" descr="https://avatars.mds.yandex.net/get-pdb/2056989/68661ab4-35d3-4f4e-ab89-773bdcb22ffa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2161" y="622293"/>
            <a:ext cx="1145532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38554"/>
          </a:xfrm>
        </p:spPr>
        <p:txBody>
          <a:bodyPr/>
          <a:lstStyle/>
          <a:p>
            <a:pPr algn="ctr"/>
            <a:r>
              <a:rPr lang="ru-RU" sz="2200" dirty="0" smtClean="0"/>
              <a:t>ЖАНР РОМАНА 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622293"/>
            <a:ext cx="5500726" cy="2985433"/>
          </a:xfrm>
        </p:spPr>
        <p:txBody>
          <a:bodyPr/>
          <a:lstStyle/>
          <a:p>
            <a:r>
              <a:rPr lang="ru-RU" sz="2000" i="0" dirty="0" smtClean="0">
                <a:solidFill>
                  <a:schemeClr val="tx2">
                    <a:lumMod val="75000"/>
                  </a:schemeClr>
                </a:solidFill>
              </a:rPr>
              <a:t>     Каков жанр «Капитанской дочки»? Пушкин писал цензору, передавая ему рукопись: «Имя девицы Мироновой вымышленное. Роман мой основан на предании…». Что такое роман, Пушкин объяснял так: «В наше время под словом роман разумеем историческую эпоху, развитую в вымышленном повествовании». </a:t>
            </a:r>
          </a:p>
          <a:p>
            <a:endParaRPr lang="ru-RU" dirty="0"/>
          </a:p>
        </p:txBody>
      </p:sp>
      <p:pic>
        <p:nvPicPr>
          <p:cNvPr id="4" name="Picture 2" descr="C:\Users\USER\Desktop\пугачев\bunt_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59"/>
          <a:stretch/>
        </p:blipFill>
        <p:spPr bwMode="auto">
          <a:xfrm>
            <a:off x="4456123" y="2193929"/>
            <a:ext cx="1126596" cy="8572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449" y="622293"/>
            <a:ext cx="3381856" cy="2462213"/>
          </a:xfrm>
        </p:spPr>
        <p:txBody>
          <a:bodyPr/>
          <a:lstStyle/>
          <a:p>
            <a:r>
              <a:rPr lang="ru-RU" sz="2000" i="0" dirty="0" smtClean="0">
                <a:solidFill>
                  <a:schemeClr val="tx2">
                    <a:lumMod val="75000"/>
                  </a:schemeClr>
                </a:solidFill>
              </a:rPr>
              <a:t>     То есть Пушкин считал свое произведение историческим романом. И все же «Капитанскую дочку» – небольшое по величине произведение – в литературоведении чаще именуют повестью.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5538" name="AutoShape 2" descr="https://nauka.club/wp-content/auploads/894872/kompoziciya_romana_kapitansko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0" name="AutoShape 4" descr="https://nauka.club/wp-content/auploads/894872/kompoziciya_romana_kapitansko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7495" y="765169"/>
            <a:ext cx="1438649" cy="213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38554"/>
          </a:xfrm>
        </p:spPr>
        <p:txBody>
          <a:bodyPr/>
          <a:lstStyle/>
          <a:p>
            <a:pPr algn="ctr"/>
            <a:r>
              <a:rPr lang="ru-RU" sz="2200" dirty="0" smtClean="0"/>
              <a:t> «КАПИТАНСКАЯ ДОЧКА» 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1281" y="622293"/>
            <a:ext cx="5167806" cy="2431435"/>
          </a:xfrm>
        </p:spPr>
        <p:txBody>
          <a:bodyPr/>
          <a:lstStyle/>
          <a:p>
            <a:pPr rtl="0" eaLnBrk="1" fontAlgn="auto" latinLnBrk="0" hangingPunct="1"/>
            <a:r>
              <a:rPr lang="ru-RU" sz="2400" i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 – эпос</a:t>
            </a:r>
          </a:p>
          <a:p>
            <a:pPr rtl="0" fontAlgn="t" latinLnBrk="0"/>
            <a:r>
              <a:rPr lang="ru-RU" sz="2400" i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Метод — реалистический </a:t>
            </a:r>
          </a:p>
          <a:p>
            <a:pPr rtl="0" fontAlgn="t" latinLnBrk="0"/>
            <a:r>
              <a:rPr lang="ru-RU" sz="2400" i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Произведение  написано</a:t>
            </a:r>
          </a:p>
          <a:p>
            <a:pPr rtl="0" fontAlgn="t" latinLnBrk="0"/>
            <a:r>
              <a:rPr lang="ru-RU" sz="2400" i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первого  лица, в форме мемуаров главного героя</a:t>
            </a:r>
          </a:p>
          <a:p>
            <a:pPr rtl="0" fontAlgn="t" latinLnBrk="0"/>
            <a:r>
              <a:rPr lang="ru-RU" sz="2400" i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Петра Андреевича Гринева.</a:t>
            </a:r>
          </a:p>
          <a:p>
            <a:pPr rtl="0" fontAlgn="t" latinLnBrk="0"/>
            <a:endParaRPr lang="ru-RU" i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599263" y="1693863"/>
            <a:ext cx="2509504" cy="2154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5" descr="Картинка 93 из 108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3247" y="693731"/>
            <a:ext cx="124471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684803"/>
          </a:xfrm>
        </p:spPr>
        <p:txBody>
          <a:bodyPr/>
          <a:lstStyle/>
          <a:p>
            <a:pPr algn="ctr" rtl="0"/>
            <a:r>
              <a:rPr lang="ru-RU" sz="2400" dirty="0" smtClean="0"/>
              <a:t>ИСТОРИЧЕСКАЯ ОСНОВА</a:t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449" y="746315"/>
            <a:ext cx="2667476" cy="2954655"/>
          </a:xfrm>
        </p:spPr>
        <p:txBody>
          <a:bodyPr/>
          <a:lstStyle/>
          <a:p>
            <a:pPr rtl="0" fontAlgn="t" latinLnBrk="0"/>
            <a:r>
              <a:rPr lang="ru-RU" sz="2000" i="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400" i="0" dirty="0" smtClean="0">
                <a:solidFill>
                  <a:schemeClr val="tx2">
                    <a:lumMod val="75000"/>
                  </a:schemeClr>
                </a:solidFill>
              </a:rPr>
              <a:t>Пушкин подробно описал ход восстания: взятие крепостей, осаду Оренбурга.</a:t>
            </a:r>
          </a:p>
        </p:txBody>
      </p:sp>
      <p:pic>
        <p:nvPicPr>
          <p:cNvPr id="5" name="Picture 5" descr="Картинка 465 из 107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7363" y="765169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ИСТОРИЧЕСКИЕ ЛИЧНОСТИ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312851" y="2551119"/>
            <a:ext cx="1500198" cy="861774"/>
          </a:xfrm>
        </p:spPr>
        <p:txBody>
          <a:bodyPr anchor="b"/>
          <a:lstStyle/>
          <a:p>
            <a:pPr algn="ctr" rtl="0" fontAlgn="t" latinLnBrk="0"/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Белобородов</a:t>
            </a:r>
          </a:p>
          <a:p>
            <a:pPr algn="ctr" rtl="0" fontAlgn="t" latinLnBrk="0"/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Иван Наумович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Картинка 608 из 107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7" y="765169"/>
            <a:ext cx="1336673" cy="133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84487" y="2193929"/>
            <a:ext cx="1148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Е.Пугачёв</a:t>
            </a:r>
            <a:endParaRPr lang="ru-RU" sz="1600" dirty="0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6123" y="979483"/>
            <a:ext cx="100013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384685" y="2408243"/>
            <a:ext cx="11047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kern="0" dirty="0" err="1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Хлопуша</a:t>
            </a:r>
            <a:r>
              <a:rPr lang="ru-RU" sz="16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</a:p>
          <a:p>
            <a:r>
              <a:rPr lang="ru-RU" sz="16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(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Афанасий 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Соколов)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7165" y="979484"/>
            <a:ext cx="11430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719" y="765169"/>
            <a:ext cx="107156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69843" y="2122491"/>
            <a:ext cx="14414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kern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Екатерина II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kern="1200" dirty="0" smtClean="0">
                <a:latin typeface="Arial" pitchFamily="34" charset="0"/>
                <a:cs typeface="Arial" pitchFamily="34" charset="0"/>
              </a:rPr>
              <a:t>ВЫМЫШЛЕННЫЕ ПЕРСОНАЖИ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098669" y="2479681"/>
            <a:ext cx="1080744" cy="646331"/>
          </a:xfrm>
        </p:spPr>
        <p:txBody>
          <a:bodyPr/>
          <a:lstStyle/>
          <a:p>
            <a:pPr rtl="0"/>
            <a:r>
              <a:rPr lang="ru-RU" i="0" dirty="0" smtClean="0">
                <a:solidFill>
                  <a:schemeClr val="tx2">
                    <a:lumMod val="75000"/>
                  </a:schemeClr>
                </a:solidFill>
              </a:rPr>
              <a:t>Маша Миронова</a:t>
            </a:r>
          </a:p>
          <a:p>
            <a:endParaRPr lang="ru-RU" dirty="0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7231" y="1050921"/>
            <a:ext cx="1214446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3" name="AutoShape 3" descr="https://u.livelib.ru/character/1000005888/o/4fkwfufw/o-o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43" y="622293"/>
            <a:ext cx="1214445" cy="140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4619" y="1265235"/>
            <a:ext cx="12144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027495" y="2765433"/>
            <a:ext cx="947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Швабрин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2719" y="2122491"/>
            <a:ext cx="957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П.Гринёв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281" y="550855"/>
            <a:ext cx="3357586" cy="2585323"/>
          </a:xfrm>
        </p:spPr>
        <p:txBody>
          <a:bodyPr/>
          <a:lstStyle/>
          <a:p>
            <a:r>
              <a:rPr lang="ru-RU" sz="2400" i="0" dirty="0" smtClean="0">
                <a:solidFill>
                  <a:schemeClr val="tx2">
                    <a:lumMod val="75000"/>
                  </a:schemeClr>
                </a:solidFill>
              </a:rPr>
              <a:t>     «Гордиться славою своих предков не только можно, но и должно; не уважать </a:t>
            </a:r>
          </a:p>
          <a:p>
            <a:r>
              <a:rPr lang="ru-RU" sz="2400" i="0" dirty="0" smtClean="0">
                <a:solidFill>
                  <a:schemeClr val="tx2">
                    <a:lumMod val="75000"/>
                  </a:schemeClr>
                </a:solidFill>
              </a:rPr>
              <a:t>оной есть постыдное </a:t>
            </a:r>
          </a:p>
          <a:p>
            <a:r>
              <a:rPr lang="ru-RU" sz="2400" i="0" dirty="0" smtClean="0">
                <a:solidFill>
                  <a:schemeClr val="tx2">
                    <a:lumMod val="75000"/>
                  </a:schemeClr>
                </a:solidFill>
              </a:rPr>
              <a:t>малодушие».</a:t>
            </a:r>
          </a:p>
          <a:p>
            <a:r>
              <a:rPr lang="ru-RU" sz="2400" i="0" dirty="0" smtClean="0">
                <a:solidFill>
                  <a:schemeClr val="tx2">
                    <a:lumMod val="75000"/>
                  </a:schemeClr>
                </a:solidFill>
              </a:rPr>
              <a:t>       Александр Пушкин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5" descr="https://ic.pics.livejournal.com/live_taganrog/71733236/6765/6765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0305" y="765169"/>
            <a:ext cx="1774825" cy="177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ТЕМЫ  </a:t>
            </a:r>
            <a:endParaRPr lang="ru-RU" sz="24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312719" y="693731"/>
          <a:ext cx="5143536" cy="2336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71640"/>
            <a:ext cx="5167164" cy="307777"/>
          </a:xfrm>
        </p:spPr>
        <p:txBody>
          <a:bodyPr/>
          <a:lstStyle/>
          <a:p>
            <a:r>
              <a:rPr lang="ru-RU" sz="2000" dirty="0" smtClean="0"/>
              <a:t>ПОЛИТЕМАТИЧНОСТЬ ПРОИЗВЕДЕНИЯ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622293"/>
            <a:ext cx="5429288" cy="2462213"/>
          </a:xfrm>
        </p:spPr>
        <p:txBody>
          <a:bodyPr anchor="ctr"/>
          <a:lstStyle/>
          <a:p>
            <a:r>
              <a:rPr lang="ru-RU" sz="1600" i="0" dirty="0" smtClean="0"/>
              <a:t>     В «Капитанской дочке» отражены все наиболее важные темы позднего периода творчества Пушкина:</a:t>
            </a:r>
          </a:p>
          <a:p>
            <a:r>
              <a:rPr lang="ru-RU" sz="1600" i="0" dirty="0" smtClean="0"/>
              <a:t>- место  «маленького человека» в исторических событиях (Гринёв, Маша);</a:t>
            </a:r>
          </a:p>
          <a:p>
            <a:r>
              <a:rPr lang="ru-RU" sz="1600" i="0" dirty="0" smtClean="0"/>
              <a:t>- нравственный выбор в сложных обстоятельствах (Иван Кузьмич, Швабрин, Гринёв );</a:t>
            </a:r>
          </a:p>
          <a:p>
            <a:r>
              <a:rPr lang="ru-RU" sz="1600" i="0" dirty="0" smtClean="0"/>
              <a:t>- закон и милосердие ( Пугачёв и Гринёв, Императрица </a:t>
            </a:r>
          </a:p>
          <a:p>
            <a:r>
              <a:rPr lang="ru-RU" sz="1600" i="0" dirty="0" smtClean="0"/>
              <a:t>и Маша);</a:t>
            </a:r>
          </a:p>
          <a:p>
            <a:r>
              <a:rPr lang="ru-RU" sz="1600" i="0" dirty="0" smtClean="0"/>
              <a:t>- народ и власть;</a:t>
            </a:r>
          </a:p>
          <a:p>
            <a:r>
              <a:rPr lang="ru-RU" sz="1600" i="0" dirty="0" smtClean="0"/>
              <a:t>- тема семейных отношений (Мироновы, Гринёвы).</a:t>
            </a:r>
            <a:endParaRPr lang="ru-RU" sz="16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СИСТЕМА ЭПИГРАФОВ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622293"/>
            <a:ext cx="5429288" cy="5816977"/>
          </a:xfrm>
        </p:spPr>
        <p:txBody>
          <a:bodyPr/>
          <a:lstStyle/>
          <a:p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  В романе 17 эпиграфов: один относится ко всему роману, 16 предпосланы главам.</a:t>
            </a:r>
          </a:p>
          <a:p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Эпиграфы несут важную смысловую нагрузку: отражают авторскую позицию, акцентируют тему, задают эмоциональную тональность, вводят повествование в контекст русской культуры. 10 из 17 эпиграфов взяты из народного творчества. Это создаёт атмосферу народности и отражает содержание произведения.</a:t>
            </a:r>
          </a:p>
          <a:p>
            <a:endParaRPr lang="ru-RU" sz="1800" i="0" dirty="0" smtClean="0"/>
          </a:p>
          <a:p>
            <a:endParaRPr lang="ru-RU" sz="1800" i="0" dirty="0" smtClean="0"/>
          </a:p>
          <a:p>
            <a:endParaRPr lang="ru-RU" sz="1800" i="0" dirty="0" smtClean="0"/>
          </a:p>
          <a:p>
            <a:endParaRPr lang="ru-RU" sz="1800" i="0" dirty="0" smtClean="0"/>
          </a:p>
          <a:p>
            <a:endParaRPr lang="ru-RU" sz="1800" i="0" dirty="0" smtClean="0"/>
          </a:p>
          <a:p>
            <a:endParaRPr lang="ru-RU" sz="1800" i="0" dirty="0" smtClean="0"/>
          </a:p>
          <a:p>
            <a:endParaRPr lang="ru-RU" sz="1800" i="0" dirty="0" smtClean="0"/>
          </a:p>
          <a:p>
            <a:endParaRPr lang="ru-RU" sz="1800" i="0" dirty="0" smtClean="0"/>
          </a:p>
          <a:p>
            <a:endParaRPr lang="ru-RU" sz="1800" i="0" dirty="0" smtClean="0"/>
          </a:p>
          <a:p>
            <a:endParaRPr lang="ru-RU" sz="1800" i="0" dirty="0" smtClean="0"/>
          </a:p>
          <a:p>
            <a:endParaRPr lang="ru-RU" sz="1800" i="0" dirty="0" smtClean="0"/>
          </a:p>
          <a:p>
            <a:endParaRPr lang="ru-RU" sz="18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r>
              <a:rPr lang="ru-RU" sz="2400" dirty="0" smtClean="0"/>
              <a:t>ГЛАВНАЯ ИДЕЯ ПРОИЗВЕДЕНИЯ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449" y="622293"/>
            <a:ext cx="5167806" cy="2215991"/>
          </a:xfrm>
        </p:spPr>
        <p:txBody>
          <a:bodyPr/>
          <a:lstStyle/>
          <a:p>
            <a:r>
              <a:rPr lang="ru-RU" sz="1800" i="0" dirty="0" smtClean="0"/>
              <a:t>      Общий эпиграф («Береги честь смолоду») определяет главную идею – в любых обстоятельствах необходимо хранить верность долгу и чести. Это отцовский завет главному герою перед началом его самостоятельной жизни. Эпиграф показывает </a:t>
            </a:r>
          </a:p>
          <a:p>
            <a:r>
              <a:rPr lang="ru-RU" sz="1800" i="0" dirty="0" smtClean="0"/>
              <a:t>общность взглядов автора </a:t>
            </a:r>
          </a:p>
          <a:p>
            <a:r>
              <a:rPr lang="ru-RU" sz="1800" i="0" dirty="0" smtClean="0"/>
              <a:t>и рассказчика.</a:t>
            </a:r>
            <a:endParaRPr lang="ru-RU" sz="1800" i="0" dirty="0"/>
          </a:p>
        </p:txBody>
      </p:sp>
      <p:pic>
        <p:nvPicPr>
          <p:cNvPr id="57348" name="Picture 4" descr="https://ds04.infourok.ru/uploads/ex/0917/0019bf1e-91c67396/img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13181" y="2117751"/>
            <a:ext cx="1428760" cy="933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63946"/>
            <a:ext cx="5167164" cy="315471"/>
          </a:xfrm>
        </p:spPr>
        <p:txBody>
          <a:bodyPr/>
          <a:lstStyle/>
          <a:p>
            <a:pPr algn="ctr"/>
            <a:r>
              <a:rPr lang="ru-RU" sz="2000" dirty="0" smtClean="0"/>
              <a:t>СИММЕТРИЧНОСТЬ КОМПОЗИЦИИ</a:t>
            </a:r>
            <a:endParaRPr lang="ru-RU" sz="2000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281" y="622293"/>
            <a:ext cx="53578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43" y="102424"/>
            <a:ext cx="5929354" cy="369332"/>
          </a:xfrm>
        </p:spPr>
        <p:txBody>
          <a:bodyPr/>
          <a:lstStyle/>
          <a:p>
            <a:pPr algn="ctr"/>
            <a:r>
              <a:rPr lang="ru-RU" sz="2400" dirty="0" smtClean="0"/>
              <a:t>ФОЛЬКЛОРНЫЕ ЭЛЕМЕНТЫ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5239244" cy="2092881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Прибаутки, загадки  </a:t>
            </a:r>
          </a:p>
          <a:p>
            <a:pPr algn="just">
              <a:spcAft>
                <a:spcPts val="0"/>
              </a:spcAft>
            </a:pP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На стилистике фольклора, народных поговорок и прибауток основана речевая характеристика Пугачева: «В огород летал, конопли клевал; швырнула бабушка камушком — да мимо. Ну, а что ваши?» </a:t>
            </a:r>
            <a:endParaRPr lang="ru-RU" sz="2000" i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/>
            <a:endParaRPr lang="ru-RU" sz="16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11144"/>
            <a:ext cx="5167164" cy="654025"/>
          </a:xfrm>
        </p:spPr>
        <p:txBody>
          <a:bodyPr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ПЕСНИ В КАЧЕСТВЕ ЭПИГРАФОВ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550855"/>
            <a:ext cx="5429288" cy="2462213"/>
          </a:xfrm>
        </p:spPr>
        <p:txBody>
          <a:bodyPr/>
          <a:lstStyle/>
          <a:p>
            <a:pPr algn="just"/>
            <a:r>
              <a:rPr lang="ru-RU" sz="1600" i="0" dirty="0" smtClean="0">
                <a:latin typeface="Arial" pitchFamily="34" charset="0"/>
                <a:cs typeface="Arial" pitchFamily="34" charset="0"/>
              </a:rPr>
              <a:t>     Эпиграфом ко второй главе послужила  цитата из рекрутской песни «Породила меня матушка». Гринев обращается с вопросом к Пугачеву, встреченному в степи, знает ли он эту сторону. На что мятежник отвечает: «Сторона мне знакомая». Слова песни переходят в диалог главных героев. Эпиграфы к главе «Любовь» — окончания песен «Ах ты, Волга, Волга матушка» и «</a:t>
            </a:r>
            <a:r>
              <a:rPr lang="ru-RU" sz="1600" i="0" dirty="0" err="1" smtClean="0">
                <a:latin typeface="Arial" pitchFamily="34" charset="0"/>
                <a:cs typeface="Arial" pitchFamily="34" charset="0"/>
              </a:rPr>
              <a:t>Вещевало</a:t>
            </a:r>
            <a:r>
              <a:rPr lang="ru-RU" sz="1600" i="0" dirty="0" smtClean="0">
                <a:latin typeface="Arial" pitchFamily="34" charset="0"/>
                <a:cs typeface="Arial" pitchFamily="34" charset="0"/>
              </a:rPr>
              <a:t> мое сердце, </a:t>
            </a:r>
            <a:r>
              <a:rPr lang="ru-RU" sz="1600" i="0" dirty="0" err="1" smtClean="0">
                <a:latin typeface="Arial" pitchFamily="34" charset="0"/>
                <a:cs typeface="Arial" pitchFamily="34" charset="0"/>
              </a:rPr>
              <a:t>вещевало</a:t>
            </a:r>
            <a:r>
              <a:rPr lang="ru-RU" sz="1600" i="0" dirty="0" smtClean="0">
                <a:latin typeface="Arial" pitchFamily="34" charset="0"/>
                <a:cs typeface="Arial" pitchFamily="34" charset="0"/>
              </a:rPr>
              <a:t>». Слова песен предвосхищают дальнейшие события повести: любовную историю Петра Гринева и Маши Мироновой.</a:t>
            </a:r>
            <a:endParaRPr lang="ru-RU" sz="1500" i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ВСТАВНЫЕ ЭПИЗОДЫ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550855"/>
            <a:ext cx="5599132" cy="2423740"/>
          </a:xfrm>
        </p:spPr>
        <p:txBody>
          <a:bodyPr/>
          <a:lstStyle/>
          <a:p>
            <a:pPr algn="l"/>
            <a:r>
              <a:rPr lang="ru-RU" sz="1750" dirty="0" smtClean="0"/>
              <a:t>     </a:t>
            </a:r>
            <a:r>
              <a:rPr lang="ru-RU" sz="1750" i="0" dirty="0" smtClean="0"/>
              <a:t>Вставные эпизоды — </a:t>
            </a:r>
            <a:r>
              <a:rPr lang="ru-RU" sz="1750" i="0" dirty="0" err="1" smtClean="0"/>
              <a:t>эпизоды</a:t>
            </a:r>
            <a:r>
              <a:rPr lang="ru-RU" sz="1750" i="0" dirty="0" smtClean="0"/>
              <a:t>, раскрывающие события, не связанные непосредственно с </a:t>
            </a:r>
          </a:p>
          <a:p>
            <a:pPr algn="l"/>
            <a:r>
              <a:rPr lang="ru-RU" sz="1750" i="0" dirty="0" smtClean="0"/>
              <a:t>сюжетом произведения; они используются автором для иллюстрирования идейного замысла произведения, также могут задерживать ход сюжетного действия. Вставные эпизоды могут быть даны в виде снов персонажей, писем . В этом случае они выступают как средство характеристики героя, как отражение движений его душевной жизни.</a:t>
            </a:r>
            <a:endParaRPr lang="ru-RU" sz="175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ВСТАВНЫЕ ЭПИЗОДЫ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550855"/>
            <a:ext cx="5599132" cy="2462213"/>
          </a:xfrm>
        </p:spPr>
        <p:txBody>
          <a:bodyPr/>
          <a:lstStyle/>
          <a:p>
            <a:pPr algn="l"/>
            <a:r>
              <a:rPr lang="ru-RU" sz="1600" b="1" i="0" dirty="0" smtClean="0"/>
              <a:t>   Пророческий сон </a:t>
            </a:r>
            <a:r>
              <a:rPr lang="ru-RU" sz="1600" i="0" dirty="0" smtClean="0"/>
              <a:t>снится и Петру Гриневу. Этот сон как бы связывает воедино судьбы Гринева и Емельяна Пугачева, заставляет их жизненные пути пересечься. В дальнейшем Пугачев не раз будет помогать Гриневу и Маше, став таким образом своеобразным посаженым отцом. Во сне Гриневу привидятся и события, связанные с его “посаженым отцом”, - восстание </a:t>
            </a:r>
          </a:p>
          <a:p>
            <a:pPr algn="l"/>
            <a:r>
              <a:rPr lang="ru-RU" sz="1600" i="0" dirty="0" smtClean="0"/>
              <a:t>крестьян и его кровавое подавление. </a:t>
            </a:r>
          </a:p>
          <a:p>
            <a:pPr algn="l"/>
            <a:r>
              <a:rPr lang="ru-RU" sz="1600" i="0" dirty="0" smtClean="0"/>
              <a:t>Все это снится  Гриневу  во время </a:t>
            </a:r>
          </a:p>
          <a:p>
            <a:pPr algn="l"/>
            <a:r>
              <a:rPr lang="ru-RU" sz="1600" i="0" dirty="0" smtClean="0"/>
              <a:t>бурана - символа будущих событий.</a:t>
            </a:r>
            <a:endParaRPr lang="ru-RU" sz="1600" i="0" dirty="0"/>
          </a:p>
        </p:txBody>
      </p:sp>
      <p:sp>
        <p:nvSpPr>
          <p:cNvPr id="52226" name="AutoShape 2" descr="https://magisteria.ru/data/2016/12/Petr-Grinev-i-Emelyan-Pugachev.-Illyustratsiya-k-romanu-Kapitanskaya-dochka-.-Hudozhnik-Sergej-Vasilevich-Gerasimov-1885-1964-768x7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https://magisteria.ru/data/2016/12/Petr-Grinev-i-Emelyan-Pugachev.-Illyustratsiya-k-romanu-Kapitanskaya-dochka-.-Hudozhnik-Sergej-Vasilevich-Gerasimov-1885-1964-768x7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71" y="2030642"/>
            <a:ext cx="1428760" cy="102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ВСТАВНЫЕ ЭПИЗОДЫ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612945"/>
            <a:ext cx="5500726" cy="2366802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1780" dirty="0" smtClean="0"/>
              <a:t>   </a:t>
            </a:r>
            <a:r>
              <a:rPr lang="ru-RU" sz="1700" i="0" dirty="0" smtClean="0"/>
              <a:t>В “Капитанской дочке”, помимо сна, мы встречаем и письма, что обусловлено также эпистолярным жанром произведения. </a:t>
            </a:r>
            <a:r>
              <a:rPr lang="ru-RU" sz="1700" i="0" u="sng" dirty="0" smtClean="0"/>
              <a:t>Пушкин использует письма, документы, исторические справки, указы </a:t>
            </a:r>
            <a:r>
              <a:rPr lang="ru-RU" sz="1700" i="0" dirty="0" smtClean="0"/>
              <a:t>- все это помогает читателю прочувствовать атмосферу эпохи 70-х годов XVIII века и стать как бы свидетелем Пугачевского восстания. Письма также способствуют раскрытию характеров героев, играют важную композиционную роль. </a:t>
            </a:r>
            <a:endParaRPr lang="ru-RU" sz="17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487" y="590837"/>
            <a:ext cx="4738702" cy="2536341"/>
          </a:xfrm>
          <a:prstGeom prst="rect">
            <a:avLst/>
          </a:prstGeom>
        </p:spPr>
        <p:txBody>
          <a:bodyPr wrap="square" lIns="42931" tIns="21466" rIns="42931" bIns="21466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История – неотъемлемая часть творчества поэта. Пушкина интересовали важнейшие проблемы истории: народные движения; историческая роль личности; трагизм столкновения государственного и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личного; историческая судьба России.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Его привлекали переломные моменты истории, яркие исторические личности и события.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904" y="163946"/>
            <a:ext cx="5167164" cy="3154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ОТНОШЕНИЕ ПУШКИНА К ИСТОРИИ</a:t>
            </a:r>
            <a:endParaRPr lang="ru-RU" sz="2400" dirty="0"/>
          </a:p>
        </p:txBody>
      </p:sp>
      <p:pic>
        <p:nvPicPr>
          <p:cNvPr id="38914" name="Picture 2" descr="https://im0-tub-ru.yandex.net/i?id=ccc56122586d50f0a98136bb85655f9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7628" y="693731"/>
            <a:ext cx="479184" cy="714380"/>
          </a:xfrm>
          <a:prstGeom prst="rect">
            <a:avLst/>
          </a:prstGeom>
          <a:noFill/>
        </p:spPr>
      </p:pic>
      <p:sp>
        <p:nvSpPr>
          <p:cNvPr id="38916" name="AutoShape 4" descr="https://cdn1.ozone.ru/multimedia/10149832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8" name="Picture 6" descr="https://cdn1.ozone.ru/multimedia/1014983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4471" y="1550987"/>
            <a:ext cx="497209" cy="714380"/>
          </a:xfrm>
          <a:prstGeom prst="rect">
            <a:avLst/>
          </a:prstGeom>
          <a:noFill/>
        </p:spPr>
      </p:pic>
      <p:pic>
        <p:nvPicPr>
          <p:cNvPr id="8" name="Picture 11" descr="Картинка 16 из 107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1875" y="2336805"/>
            <a:ext cx="57150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781702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400" dirty="0" smtClean="0">
                <a:cs typeface="Arial" pitchFamily="34" charset="0"/>
              </a:rPr>
              <a:t>САМОСТОЯТЕЛЬНАЯ РАБОТА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70107" y="1050921"/>
            <a:ext cx="2714644" cy="1477328"/>
          </a:xfrm>
        </p:spPr>
        <p:txBody>
          <a:bodyPr/>
          <a:lstStyle/>
          <a:p>
            <a:pPr algn="ctr"/>
            <a:r>
              <a:rPr lang="ru-RU" sz="2400" i="0" dirty="0" smtClean="0"/>
              <a:t>Прочитать главы</a:t>
            </a:r>
          </a:p>
          <a:p>
            <a:pPr algn="ctr"/>
            <a:r>
              <a:rPr lang="ru-RU" sz="2400" i="0" dirty="0" smtClean="0"/>
              <a:t> </a:t>
            </a:r>
            <a:r>
              <a:rPr lang="en-US" sz="2400" i="0" dirty="0" smtClean="0"/>
              <a:t>I – II </a:t>
            </a:r>
            <a:r>
              <a:rPr lang="ru-RU" sz="2400" i="0" dirty="0" smtClean="0"/>
              <a:t>повести «Капитанская дочка»</a:t>
            </a:r>
            <a:endParaRPr lang="ru-RU" sz="2400" i="0" dirty="0"/>
          </a:p>
        </p:txBody>
      </p:sp>
      <p:sp>
        <p:nvSpPr>
          <p:cNvPr id="3074" name="AutoShape 2" descr="https://cdn1.ozone.ru/s3/multimedia-m/60088879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cdn1.ozone.ru/s3/multimedia-m/60088879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595" y="765169"/>
            <a:ext cx="1285884" cy="202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347" y="94214"/>
            <a:ext cx="4286280" cy="693775"/>
          </a:xfrm>
          <a:prstGeom prst="rect">
            <a:avLst/>
          </a:prstGeom>
        </p:spPr>
        <p:txBody>
          <a:bodyPr vert="horz" wrap="square" lIns="0" tIns="16505" rIns="0" bIns="0" rtlCol="0" anchor="ctr">
            <a:spAutoFit/>
          </a:bodyPr>
          <a:lstStyle/>
          <a:p>
            <a:pPr algn="ctr"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РАБОТА В АРХИВАХ  (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1831 г)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13270F5E-51F7-43B4-A683-38D44C2DD250}"/>
              </a:ext>
            </a:extLst>
          </p:cNvPr>
          <p:cNvSpPr txBox="1"/>
          <p:nvPr/>
        </p:nvSpPr>
        <p:spPr>
          <a:xfrm>
            <a:off x="527033" y="550855"/>
            <a:ext cx="4626743" cy="1015770"/>
          </a:xfrm>
          <a:prstGeom prst="rect">
            <a:avLst/>
          </a:prstGeom>
          <a:noFill/>
        </p:spPr>
        <p:txBody>
          <a:bodyPr wrap="square" lIns="91546" tIns="45773" rIns="91546" bIns="45773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«…желание написать Историю Петра Великого  и его наследников  до государя Петра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Isosceles Triangle 62">
            <a:extLst>
              <a:ext uri="{FF2B5EF4-FFF2-40B4-BE49-F238E27FC236}">
                <a16:creationId xmlns=""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82072" y="2472671"/>
            <a:ext cx="147450" cy="9914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46" tIns="45773" rIns="91546" bIns="45773"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=""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506189" y="2472671"/>
            <a:ext cx="147450" cy="9914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46" tIns="45773" rIns="91546" bIns="45773"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=""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6314" y="2480380"/>
            <a:ext cx="147450" cy="9914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46" tIns="45773" rIns="91546" bIns="45773"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=""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8777" y="2480380"/>
            <a:ext cx="147450" cy="9914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46" tIns="45773" rIns="91546" bIns="45773"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10" y="557560"/>
            <a:ext cx="3294578" cy="13078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46" tIns="45773" rIns="91546" bIns="45773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Peter_der-Grosse_1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033" y="1622425"/>
            <a:ext cx="1039651" cy="1357322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lumMod val="25000"/>
                <a:alpha val="60000"/>
              </a:schemeClr>
            </a:glow>
          </a:effectLst>
        </p:spPr>
      </p:pic>
      <p:pic>
        <p:nvPicPr>
          <p:cNvPr id="13" name="Рисунок 12" descr="Cath2russ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2983" y="1643050"/>
            <a:ext cx="1143008" cy="1336697"/>
          </a:xfrm>
          <a:prstGeom prst="rect">
            <a:avLst/>
          </a:prstGeom>
          <a:effectLst>
            <a:glow rad="101600">
              <a:schemeClr val="bg2">
                <a:lumMod val="25000"/>
                <a:alpha val="60000"/>
              </a:schemeClr>
            </a:glow>
          </a:effectLst>
        </p:spPr>
      </p:pic>
      <p:pic>
        <p:nvPicPr>
          <p:cNvPr id="14" name="Рисунок 13" descr="Coronation_portrait_of_Peter_III_of_Russia_-17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153651" y="1622425"/>
            <a:ext cx="1016852" cy="1357322"/>
          </a:xfrm>
          <a:prstGeom prst="rect">
            <a:avLst/>
          </a:prstGeom>
          <a:effectLst>
            <a:glow rad="101600">
              <a:schemeClr val="bg2">
                <a:lumMod val="25000"/>
                <a:alpha val="6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813313" y="126523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087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88" grpId="0" animBg="1"/>
      <p:bldP spid="89" grpId="0" animBg="1"/>
      <p:bldP spid="90" grpId="0" animBg="1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59499"/>
            <a:ext cx="5167164" cy="677108"/>
          </a:xfrm>
        </p:spPr>
        <p:txBody>
          <a:bodyPr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ПОДАРОК  ИМПЕРАТОРА НИКОЛАЯ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2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b="0" dirty="0" smtClean="0">
                <a:latin typeface="Arial" pitchFamily="34" charset="0"/>
                <a:cs typeface="Arial" pitchFamily="34" charset="0"/>
              </a:rPr>
            </a:br>
            <a:endParaRPr lang="ru-RU" sz="2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Kiprensky_Pushk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033" y="908045"/>
            <a:ext cx="1486267" cy="1827224"/>
          </a:xfrm>
          <a:prstGeom prst="rect">
            <a:avLst/>
          </a:prstGeom>
          <a:effectLst>
            <a:glow rad="101600">
              <a:schemeClr val="bg2">
                <a:lumMod val="25000"/>
                <a:alpha val="60000"/>
              </a:schemeClr>
            </a:glow>
          </a:effectLst>
        </p:spPr>
      </p:pic>
      <p:pic>
        <p:nvPicPr>
          <p:cNvPr id="8" name="Рисунок 7" descr="Tsar_Nicholas_I_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9692" y="836607"/>
            <a:ext cx="1582249" cy="1958975"/>
          </a:xfrm>
          <a:prstGeom prst="rect">
            <a:avLst/>
          </a:prstGeom>
          <a:effectLst>
            <a:glow rad="101600">
              <a:schemeClr val="bg2">
                <a:lumMod val="25000"/>
                <a:alpha val="60000"/>
              </a:schemeClr>
            </a:glow>
          </a:effectLst>
        </p:spPr>
      </p:pic>
      <p:pic>
        <p:nvPicPr>
          <p:cNvPr id="7" name="Рисунок 6" descr="зак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0107" y="1193797"/>
            <a:ext cx="1374427" cy="1786756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18838"/>
            <a:ext cx="5599132" cy="646331"/>
          </a:xfrm>
        </p:spPr>
        <p:txBody>
          <a:bodyPr/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ГЕРОИ ИСТОРИЧЕСКИХ ПРОИЗВЕДЕНИЙ</a:t>
            </a:r>
            <a:endParaRPr lang="ru-RU" sz="2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1281" y="622293"/>
            <a:ext cx="4572032" cy="2462213"/>
          </a:xfrm>
        </p:spPr>
        <p:txBody>
          <a:bodyPr/>
          <a:lstStyle/>
          <a:p>
            <a:r>
              <a:rPr lang="ru-RU" sz="2000" i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Герои его исторических произведений: Петр Первый, Борис Годунов, гетман Мазепа, Емельян Пугачёв и др. Источники его исторических взглядов: исторические документы; устные исторические предания; труды профессиональных историков; труды философов.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50" name="AutoShape 2" descr="https://avatars.mds.yandex.net/get-zen_doc/108343/pub_5989fb9a3c50f75dff78554e_5989fbf29d5cb3f1b5db4a96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avatars.mds.yandex.net/get-zen_doc/108343/pub_5989fb9a3c50f75dff78554e_5989fbf29d5cb3f1b5db4a96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4751" y="2193929"/>
            <a:ext cx="642941" cy="642942"/>
          </a:xfrm>
          <a:prstGeom prst="rect">
            <a:avLst/>
          </a:prstGeom>
          <a:noFill/>
        </p:spPr>
      </p:pic>
      <p:pic>
        <p:nvPicPr>
          <p:cNvPr id="2054" name="Picture 6" descr="https://im0-tub-ru.yandex.net/i?id=43c8115e65eba154d3014b1507ea980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4751" y="765169"/>
            <a:ext cx="637228" cy="642942"/>
          </a:xfrm>
          <a:prstGeom prst="rect">
            <a:avLst/>
          </a:prstGeom>
          <a:noFill/>
        </p:spPr>
      </p:pic>
      <p:pic>
        <p:nvPicPr>
          <p:cNvPr id="2056" name="Picture 8" descr="https://avatars.mds.yandex.net/get-zen_doc/28064/pub_5bf535d6b602cf00aa69ef77_5bf581f4196d6d00ab60569b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884750" y="1479549"/>
            <a:ext cx="649871" cy="6429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547183"/>
            <a:ext cx="5429288" cy="2646878"/>
          </a:xfrm>
        </p:spPr>
        <p:txBody>
          <a:bodyPr/>
          <a:lstStyle/>
          <a:p>
            <a:r>
              <a:rPr lang="ru-RU" sz="2000" i="0" dirty="0" smtClean="0"/>
              <a:t>     </a:t>
            </a:r>
            <a:r>
              <a:rPr lang="ru-RU" sz="1900" i="0" dirty="0" smtClean="0"/>
              <a:t>С середины 1832 года А.С.Пушкин начинает работу над историей восстания под предводительством Емельяна Пугачева. Поэту царем была предоставлена возможность ознакомиться с секретными материалами</a:t>
            </a:r>
          </a:p>
          <a:p>
            <a:r>
              <a:rPr lang="ru-RU" sz="1900" i="0" dirty="0" smtClean="0"/>
              <a:t>о восстании и действиях властей по </a:t>
            </a:r>
          </a:p>
          <a:p>
            <a:r>
              <a:rPr lang="ru-RU" sz="1900" i="0" dirty="0" smtClean="0"/>
              <a:t>его подавлению. Пушкин обращается</a:t>
            </a:r>
          </a:p>
          <a:p>
            <a:r>
              <a:rPr lang="ru-RU" sz="1900" i="0" dirty="0" smtClean="0"/>
              <a:t>к неопубликованным документам из </a:t>
            </a:r>
          </a:p>
          <a:p>
            <a:r>
              <a:rPr lang="ru-RU" sz="1900" i="0" dirty="0" smtClean="0"/>
              <a:t>семейных архивов и частных коллекций. </a:t>
            </a:r>
            <a:endParaRPr lang="ru-RU" sz="1900" i="0" dirty="0"/>
          </a:p>
        </p:txBody>
      </p:sp>
      <p:sp>
        <p:nvSpPr>
          <p:cNvPr id="6" name="Содержимое 3"/>
          <p:cNvSpPr>
            <a:spLocks noGrp="1"/>
          </p:cNvSpPr>
          <p:nvPr>
            <p:ph type="title"/>
          </p:nvPr>
        </p:nvSpPr>
        <p:spPr>
          <a:xfrm>
            <a:off x="169843" y="140863"/>
            <a:ext cx="5429288" cy="338554"/>
          </a:xfrm>
        </p:spPr>
        <p:txBody>
          <a:bodyPr/>
          <a:lstStyle/>
          <a:p>
            <a:pPr algn="ctr"/>
            <a:r>
              <a:rPr lang="ru-RU" sz="2200" dirty="0" smtClean="0"/>
              <a:t>«ИСТОРИЯ ПУГАЧЁВСКОГО БУНТА»</a:t>
            </a:r>
            <a:endParaRPr lang="ru-RU" sz="2200" dirty="0"/>
          </a:p>
        </p:txBody>
      </p:sp>
      <p:sp>
        <p:nvSpPr>
          <p:cNvPr id="70658" name="AutoShape 2" descr="https://cf2.ppt-online.org/files2/slide/f/feGt3yRBgrxpFZjUsSKIvMP2aHLJ78bwlqcdQOY9k/slide-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0" name="AutoShape 4" descr="https://cf2.ppt-online.org/files2/slide/f/feGt3yRBgrxpFZjUsSKIvMP2aHLJ78bwlqcdQOY9k/slide-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7561" y="2051053"/>
            <a:ext cx="100758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622293"/>
            <a:ext cx="5429288" cy="2462213"/>
          </a:xfrm>
        </p:spPr>
        <p:txBody>
          <a:bodyPr/>
          <a:lstStyle/>
          <a:p>
            <a:r>
              <a:rPr lang="ru-RU" sz="1900" i="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2000" i="0" dirty="0" smtClean="0">
                <a:solidFill>
                  <a:schemeClr val="tx2">
                    <a:lumMod val="75000"/>
                  </a:schemeClr>
                </a:solidFill>
              </a:rPr>
              <a:t>Апрель 1833 года – Пушкин начинает работу над «Историей Пугачёвского бунта». Сентябрь 1833 года. Поездка по местам Пугачевского бунта. Встречи со стариками, запись их рассказов, преданий, работа в провинциальных архивах. Октябрь 1833 года. Болдино. Приводит в порядок бумаги, пишет предисловие к «Истории Пугачёва».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0903" y="140863"/>
            <a:ext cx="5298227" cy="338554"/>
          </a:xfrm>
        </p:spPr>
        <p:txBody>
          <a:bodyPr/>
          <a:lstStyle/>
          <a:p>
            <a:pPr algn="ctr"/>
            <a:r>
              <a:rPr lang="ru-RU" sz="2200" dirty="0" smtClean="0"/>
              <a:t>«ИСТОРИЯ ПУГАЧЁВСКОГО БУНТА»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СХЕМА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МАРШРУТА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449" y="577114"/>
            <a:ext cx="5024930" cy="830997"/>
          </a:xfrm>
        </p:spPr>
        <p:txBody>
          <a:bodyPr/>
          <a:lstStyle/>
          <a:p>
            <a:pPr algn="ctr"/>
            <a:r>
              <a:rPr lang="ru-RU" sz="2000" i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Схема маршрута Пушкина в путешествии 1833 года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242205" y="765169"/>
            <a:ext cx="2509504" cy="2154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09" y="1181577"/>
            <a:ext cx="4214842" cy="194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0200" y="1608138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</TotalTime>
  <Words>1125</Words>
  <Application>Microsoft Office PowerPoint</Application>
  <PresentationFormat>Произвольный</PresentationFormat>
  <Paragraphs>115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Литература </vt:lpstr>
      <vt:lpstr>Слайд 2</vt:lpstr>
      <vt:lpstr>ОТНОШЕНИЕ ПУШКИНА К ИСТОРИИ</vt:lpstr>
      <vt:lpstr>РАБОТА В АРХИВАХ  (1831 г) </vt:lpstr>
      <vt:lpstr>ПОДАРОК  ИМПЕРАТОРА НИКОЛАЯ I    </vt:lpstr>
      <vt:lpstr>ГЕРОИ ИСТОРИЧЕСКИХ ПРОИЗВЕДЕНИЙ</vt:lpstr>
      <vt:lpstr>«ИСТОРИЯ ПУГАЧЁВСКОГО БУНТА»</vt:lpstr>
      <vt:lpstr>«ИСТОРИЯ ПУГАЧЁВСКОГО БУНТА»</vt:lpstr>
      <vt:lpstr>СХЕМА МАРШРУТА</vt:lpstr>
      <vt:lpstr>«ИСТОРИЯ ПУГАЧЁВСКОГО БУНТА»</vt:lpstr>
      <vt:lpstr>ЗАМЫСЕЛ  ПРОИЗВЕДЕНИЯ</vt:lpstr>
      <vt:lpstr>ПЛАН ПРОИЗВЕДЕНИЯ</vt:lpstr>
      <vt:lpstr>«КАПИТАНСКАЯ ДОЧКА»</vt:lpstr>
      <vt:lpstr>ЖАНР РОМАНА </vt:lpstr>
      <vt:lpstr>Слайд 15</vt:lpstr>
      <vt:lpstr> «КАПИТАНСКАЯ ДОЧКА» </vt:lpstr>
      <vt:lpstr>ИСТОРИЧЕСКАЯ ОСНОВА </vt:lpstr>
      <vt:lpstr>ИСТОРИЧЕСКИЕ ЛИЧНОСТИ</vt:lpstr>
      <vt:lpstr>ВЫМЫШЛЕННЫЕ ПЕРСОНАЖИ</vt:lpstr>
      <vt:lpstr>ТЕМЫ  </vt:lpstr>
      <vt:lpstr>ПОЛИТЕМАТИЧНОСТЬ ПРОИЗВЕДЕНИЯ</vt:lpstr>
      <vt:lpstr>СИСТЕМА ЭПИГРАФОВ</vt:lpstr>
      <vt:lpstr>ГЛАВНАЯ ИДЕЯ ПРОИЗВЕДЕНИЯ</vt:lpstr>
      <vt:lpstr>СИММЕТРИЧНОСТЬ КОМПОЗИЦИИ</vt:lpstr>
      <vt:lpstr>ФОЛЬКЛОРНЫЕ ЭЛЕМЕНТЫ</vt:lpstr>
      <vt:lpstr>ПЕСНИ В КАЧЕСТВЕ ЭПИГРАФОВ </vt:lpstr>
      <vt:lpstr>ВСТАВНЫЕ ЭПИЗОДЫ</vt:lpstr>
      <vt:lpstr>ВСТАВНЫЕ ЭПИЗОДЫ</vt:lpstr>
      <vt:lpstr>ВСТАВНЫЕ ЭПИЗОДЫ</vt:lpstr>
      <vt:lpstr> САМОСТОЯТЕЛЬНАЯ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HP User</cp:lastModifiedBy>
  <cp:revision>168</cp:revision>
  <dcterms:created xsi:type="dcterms:W3CDTF">2020-04-13T08:05:16Z</dcterms:created>
  <dcterms:modified xsi:type="dcterms:W3CDTF">2020-09-29T15:47:31Z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