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316" r:id="rId3"/>
    <p:sldId id="306" r:id="rId4"/>
    <p:sldId id="318" r:id="rId5"/>
    <p:sldId id="319" r:id="rId6"/>
    <p:sldId id="331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1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1D18A"/>
    <a:srgbClr val="253B6E"/>
    <a:srgbClr val="EDED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6C048-6457-4AD5-9151-6BA827E9F81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A7DB4-658B-4A89-AE85-0FA97038A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2D8B-7994-48DD-89C9-D5FBB9CE8E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2D8B-7994-48DD-89C9-D5FBB9CE8E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FF92-DD29-4F07-AE64-E48452577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  <p:sldLayoutId id="2147483668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jpeg"/><Relationship Id="rId11" Type="http://schemas.openxmlformats.org/officeDocument/2006/relationships/image" Target="../media/image1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8.jpeg"/><Relationship Id="rId18" Type="http://schemas.openxmlformats.org/officeDocument/2006/relationships/image" Target="../media/image93.jpeg"/><Relationship Id="rId3" Type="http://schemas.openxmlformats.org/officeDocument/2006/relationships/image" Target="../media/image79.png"/><Relationship Id="rId21" Type="http://schemas.openxmlformats.org/officeDocument/2006/relationships/image" Target="../media/image96.jpeg"/><Relationship Id="rId7" Type="http://schemas.openxmlformats.org/officeDocument/2006/relationships/image" Target="../media/image82.jpeg"/><Relationship Id="rId12" Type="http://schemas.openxmlformats.org/officeDocument/2006/relationships/image" Target="../media/image87.jpeg"/><Relationship Id="rId17" Type="http://schemas.openxmlformats.org/officeDocument/2006/relationships/image" Target="../media/image92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91.jpeg"/><Relationship Id="rId20" Type="http://schemas.openxmlformats.org/officeDocument/2006/relationships/image" Target="../media/image95.jpeg"/><Relationship Id="rId1" Type="http://schemas.openxmlformats.org/officeDocument/2006/relationships/audio" Target="file:///C:\Users\&#1042;&#1086;&#1042;&#1072;&#1053;\Desktop\&#1040;&#1074;&#1074;&#1072;&#1082;&#1091;&#1084;-5%20&#1076;&#1083;&#1103;%20&#1086;&#1090;&#1087;&#1088;&#1072;&#1074;&#1082;&#1080;\&#1044;&#1086;&#1088;&#1086;&#1075;&#1086;&#1081;%20&#1040;&#1074;&#1074;&#1072;&#1082;&#1091;&#1084;&#1072;%20-%20_mp3.mp3" TargetMode="Externa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90.jpeg"/><Relationship Id="rId10" Type="http://schemas.openxmlformats.org/officeDocument/2006/relationships/image" Target="../media/image85.jpeg"/><Relationship Id="rId19" Type="http://schemas.openxmlformats.org/officeDocument/2006/relationships/image" Target="../media/image94.jpeg"/><Relationship Id="rId4" Type="http://schemas.openxmlformats.org/officeDocument/2006/relationships/image" Target="../media/image58.jpeg"/><Relationship Id="rId9" Type="http://schemas.openxmlformats.org/officeDocument/2006/relationships/image" Target="../media/image84.jpeg"/><Relationship Id="rId1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6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 smtClean="0">
                <a:solidFill>
                  <a:schemeClr val="bg1"/>
                </a:solidFill>
              </a:rPr>
              <a:t>Литература</a:t>
            </a:r>
            <a:endParaRPr sz="7400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1065" y="2562094"/>
            <a:ext cx="8943687" cy="401892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Житие протопопа Аввакума, 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 самим написанное</a:t>
            </a:r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smtClean="0">
                <a:solidFill>
                  <a:srgbClr val="231F20"/>
                </a:solidFill>
                <a:latin typeface="Arial"/>
                <a:cs typeface="Arial"/>
              </a:rPr>
              <a:t>Фазылова И.</a:t>
            </a:r>
            <a:endParaRPr lang="ru-RU" sz="41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4777" y="2402677"/>
            <a:ext cx="727760" cy="144888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551650" y="4461163"/>
            <a:ext cx="727760" cy="16387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1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2" y="130099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498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0" y="203409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29" name="Picture 2" descr="Аввакум Протопоп – биография, книги, отзывы, цита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3429" y="2455863"/>
            <a:ext cx="2287451" cy="39310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2" descr="C:\Users\ВоВаН\Desktop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166" y="0"/>
            <a:ext cx="12213167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ВоВаН\Desktop\Рисунок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7418" y="2030460"/>
            <a:ext cx="10030691" cy="468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056" y="214290"/>
            <a:ext cx="110420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Сибирский тракт… Путь Аввакума пролегал через  Тобольск, Енисейск, Братский острог, Бурятию в Даурию. Путешествие этим маршрутом описано </a:t>
            </a:r>
            <a:r>
              <a:rPr lang="ru-RU" sz="28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протопопом </a:t>
            </a:r>
            <a:r>
              <a:rPr lang="ru-RU" sz="2800" b="1" dirty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Аввакумом в его «Житии…»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3983567" y="3933826"/>
            <a:ext cx="190500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7524751" y="4643439"/>
            <a:ext cx="190500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flipH="1">
            <a:off x="7905751" y="4857751"/>
            <a:ext cx="190500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763001" y="4572001"/>
            <a:ext cx="190500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1102784" y="3141663"/>
            <a:ext cx="192616" cy="14446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 flipV="1">
            <a:off x="5905501" y="4000501"/>
            <a:ext cx="190500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1041 C 0.00174 -0.00371 0.00261 0.00346 0.00816 0.0067 C 0.01042 0.00832 0.01528 0.00971 0.01528 0.00994 C 0.02205 0.02197 0.02917 0.02266 0.03993 0.02382 C 0.0448 0.02613 0.04653 0.03006 0.05174 0.03168 C 0.05539 0.037 0.05625 0.04116 0.06007 0.04579 C 0.06094 0.05272 0.06146 0.06313 0.0658 0.06799 C 0.07657 0.08048 0.09254 0.07932 0.10591 0.08048 C 0.1132 0.07839 0.12066 0.08024 0.12709 0.074 C 0.13212 0.07932 0.13577 0.08718 0.14115 0.09135 C 0.154 0.10106 0.16771 0.09967 0.18125 0.10545 C 0.18264 0.10869 0.18455 0.11308 0.18698 0.11493 C 0.18924 0.11655 0.1941 0.11817 0.1941 0.1184 C 0.20139 0.11702 0.2073 0.11517 0.21407 0.11193 C 0.21997 0.11401 0.23177 0.11655 0.23177 0.11679 C 0.24046 0.12049 0.23646 0.1191 0.24358 0.12118 C 0.2448 0.12234 0.24983 0.12765 0.25174 0.12881 C 0.254 0.1302 0.25886 0.13205 0.25886 0.13228 C 0.26077 0.13413 0.26268 0.13667 0.26476 0.13852 C 0.2658 0.13945 0.26719 0.13922 0.26823 0.14014 C 0.2724 0.14384 0.27414 0.15101 0.27761 0.15564 C 0.2783 0.15818 0.2816 0.1716 0.2823 0.17298 C 0.28368 0.17599 0.28716 0.17668 0.28941 0.17761 C 0.29601 0.18061 0.30261 0.18316 0.30938 0.18524 C 0.31962 0.18478 0.33212 0.19079 0.33993 0.18223 C 0.34705 0.1746 0.33768 0.17946 0.34584 0.17622 C 0.35139 0.16489 0.34844 0.16928 0.35417 0.16188 C 0.35591 0.15356 0.36789 0.14431 0.37414 0.14176 C 0.37917 0.13459 0.38525 0.13274 0.39184 0.12881 C 0.39688 0.12997 0.40209 0.13043 0.40712 0.13205 C 0.41059 0.13321 0.41667 0.13968 0.41875 0.14176 L 0.41875 0.14199 C 0.43212 0.14662 0.42205 0.14269 0.43421 0.14801 C 0.43542 0.14847 0.43768 0.14939 0.43768 0.14963 C 0.4415 0.15448 0.44323 0.15518 0.44827 0.15703 C 0.45348 0.16188 0.45782 0.16859 0.46233 0.1746 C 0.46441 0.17738 0.46945 0.18085 0.46945 0.18108 C 0.47101 0.18686 0.47275 0.18963 0.47761 0.19148 C 0.48021 0.1968 0.48334 0.20675 0.48698 0.21068 C 0.49289 0.21716 0.50261 0.21577 0.50938 0.21669 C 0.51216 0.21716 0.51493 0.21785 0.51771 0.21831 C 0.52153 0.21901 0.52552 0.21924 0.52934 0.2197 C 0.53716 0.22178 0.53872 0.22317 0.54705 0.22132 C 0.55434 0.21785 0.56059 0.21299 0.56823 0.21068 C 0.57639 0.20305 0.58525 0.20397 0.59532 0.20282 C 0.60487 0.20027 0.60677 0.19403 0.61407 0.18848 " pathEditMode="relative" rAng="0" ptsTypes="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32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212" y="214290"/>
            <a:ext cx="10882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 мае 1657 года </a:t>
            </a:r>
            <a:r>
              <a:rPr lang="ru-RU" sz="2800" b="1" dirty="0" err="1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Даурская</a:t>
            </a:r>
            <a:r>
              <a:rPr lang="ru-RU" sz="28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экспедиция двинулась дальше: струги Пашкова — подлинные речные корабли, вмещавшие по 50 человек каждый, — миновали все грозные препятствия и пошли дальше, в </a:t>
            </a:r>
            <a:r>
              <a:rPr lang="ru-RU" sz="28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«самые </a:t>
            </a:r>
            <a:r>
              <a:rPr lang="ru-RU" sz="28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глубочайшие </a:t>
            </a:r>
            <a:r>
              <a:rPr lang="ru-RU" sz="28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пределы» </a:t>
            </a:r>
            <a:r>
              <a:rPr lang="ru-RU" sz="2800" b="1" dirty="0" smtClean="0"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— Байкал, Селенгу…</a:t>
            </a:r>
            <a:endParaRPr lang="ru-RU" sz="2800" b="1" dirty="0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7"/>
          <p:cNvGrpSpPr>
            <a:grpSpLocks noGrp="1"/>
          </p:cNvGrpSpPr>
          <p:nvPr>
            <p:ph type="title"/>
          </p:nvPr>
        </p:nvGrpSpPr>
        <p:grpSpPr>
          <a:xfrm>
            <a:off x="628650" y="2460047"/>
            <a:ext cx="9415463" cy="3897891"/>
            <a:chOff x="-20575847" y="131422"/>
            <a:chExt cx="29719847" cy="8309837"/>
          </a:xfrm>
        </p:grpSpPr>
        <p:sp>
          <p:nvSpPr>
            <p:cNvPr id="6" name="TextBox 5"/>
            <p:cNvSpPr txBox="1"/>
            <p:nvPr/>
          </p:nvSpPr>
          <p:spPr>
            <a:xfrm>
              <a:off x="6376775" y="131422"/>
              <a:ext cx="2767225" cy="1115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800" b="1" dirty="0">
                <a:solidFill>
                  <a:srgbClr val="FFFF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7" name="Picture 2" descr="C:\Users\ВоВаН\Desktop\Рисунок47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20575847" y="871677"/>
              <a:ext cx="17483375" cy="75695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94" name="Picture 2" descr="Анастасия Марковна - жена протопопа Аввакума. — wiki.starover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1394" y="2493818"/>
            <a:ext cx="3221366" cy="406241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112"/>
          <p:cNvGrpSpPr/>
          <p:nvPr/>
        </p:nvGrpSpPr>
        <p:grpSpPr>
          <a:xfrm>
            <a:off x="1" y="11430"/>
            <a:ext cx="12212388" cy="6846570"/>
            <a:chOff x="0" y="11430"/>
            <a:chExt cx="9159291" cy="6846570"/>
          </a:xfrm>
        </p:grpSpPr>
        <p:pic>
          <p:nvPicPr>
            <p:cNvPr id="6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1430"/>
              <a:ext cx="9159291" cy="684657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09154" y="154282"/>
              <a:ext cx="796982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effectLst>
                    <a:glow rad="101600">
                      <a:schemeClr val="bg1">
                        <a:lumMod val="75000"/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Экспедиция воеводы Афанасия Филипповича Пашкова вместе с арестованным протопопом Аввакумом зимовала в Братском остроге</a:t>
              </a:r>
            </a:p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8" name="Picture 2" descr="C:\Users\ВоВаН\Desktop\Рисунок45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5720" y="1785926"/>
              <a:ext cx="4535487" cy="47466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 descr="C:\Users\ВоВаН\Desktop\Рисунок46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857752" y="1785926"/>
              <a:ext cx="3990975" cy="47736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57"/>
          <p:cNvGrpSpPr/>
          <p:nvPr/>
        </p:nvGrpSpPr>
        <p:grpSpPr>
          <a:xfrm>
            <a:off x="-1" y="11430"/>
            <a:ext cx="12212388" cy="6846570"/>
            <a:chOff x="-1" y="11430"/>
            <a:chExt cx="9159291" cy="6846570"/>
          </a:xfrm>
        </p:grpSpPr>
        <p:pic>
          <p:nvPicPr>
            <p:cNvPr id="1026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1" y="11430"/>
              <a:ext cx="9159291" cy="6846570"/>
            </a:xfrm>
            <a:prstGeom prst="rect">
              <a:avLst/>
            </a:prstGeom>
            <a:noFill/>
          </p:spPr>
        </p:pic>
        <p:pic>
          <p:nvPicPr>
            <p:cNvPr id="5" name="Picture 2" descr="C:\Users\ВоВаН\Desktop\Avvakum_in_Siberia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920812" y="1909664"/>
              <a:ext cx="7580278" cy="48054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0" y="142852"/>
              <a:ext cx="9144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Путь Аввакума от Байкала лежал через села: Посольское – Исток –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Истомино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 – Степной дворец –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Ранжурово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 –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Творогово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 – 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Кабанск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 – перевал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Мандрик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 –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Верхнеудинск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  (Улан-Удэ) – гора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Омулевка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 –  Тарбагатай…</a:t>
              </a:r>
            </a:p>
            <a:p>
              <a:endPara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" name="Группа 61"/>
          <p:cNvGrpSpPr/>
          <p:nvPr/>
        </p:nvGrpSpPr>
        <p:grpSpPr>
          <a:xfrm>
            <a:off x="1" y="11430"/>
            <a:ext cx="12191999" cy="6846570"/>
            <a:chOff x="0" y="11430"/>
            <a:chExt cx="9159291" cy="6846570"/>
          </a:xfrm>
        </p:grpSpPr>
        <p:pic>
          <p:nvPicPr>
            <p:cNvPr id="67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1430"/>
              <a:ext cx="9159291" cy="6846570"/>
            </a:xfrm>
            <a:prstGeom prst="rect">
              <a:avLst/>
            </a:prstGeom>
            <a:noFill/>
          </p:spPr>
        </p:pic>
        <p:pic>
          <p:nvPicPr>
            <p:cNvPr id="71" name="Picture 2" descr="C:\Users\ВоВаН\Desktop\4rsZMpEj0mk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14282" y="1071546"/>
              <a:ext cx="8745534" cy="55987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214283" y="142852"/>
              <a:ext cx="86439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Экспедиция А.Ф.Пашкова с ссыльным протопопом Аввакумом  сплавлялась по реке Селенга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" y="0"/>
            <a:ext cx="12191999" cy="6846570"/>
            <a:chOff x="0" y="0"/>
            <a:chExt cx="9159291" cy="6846570"/>
          </a:xfrm>
        </p:grpSpPr>
        <p:pic>
          <p:nvPicPr>
            <p:cNvPr id="83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59291" cy="6846570"/>
            </a:xfrm>
            <a:prstGeom prst="rect">
              <a:avLst/>
            </a:prstGeom>
            <a:noFill/>
          </p:spPr>
        </p:pic>
        <p:pic>
          <p:nvPicPr>
            <p:cNvPr id="84" name="Picture 2" descr="C:\Users\ВоВаН\Desktop\70072164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85720" y="1285860"/>
              <a:ext cx="8552408" cy="5438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214283" y="0"/>
              <a:ext cx="864399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Вдоль реки Селенги проходил Сибирский тракт, Чайный путь. На гору тракт поднимается </a:t>
              </a:r>
            </a:p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по склону крутым подъемом</a:t>
              </a:r>
            </a:p>
            <a:p>
              <a:pPr algn="ctr"/>
              <a:endPara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9"/>
          <p:cNvGrpSpPr/>
          <p:nvPr/>
        </p:nvGrpSpPr>
        <p:grpSpPr>
          <a:xfrm>
            <a:off x="-20387" y="0"/>
            <a:ext cx="12212388" cy="6858000"/>
            <a:chOff x="-15291" y="0"/>
            <a:chExt cx="9174582" cy="6858000"/>
          </a:xfrm>
        </p:grpSpPr>
        <p:pic>
          <p:nvPicPr>
            <p:cNvPr id="91" name="Picture 3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15291" y="0"/>
              <a:ext cx="9174582" cy="6858000"/>
            </a:xfrm>
            <a:prstGeom prst="rect">
              <a:avLst/>
            </a:prstGeom>
            <a:noFill/>
          </p:spPr>
        </p:pic>
        <p:sp>
          <p:nvSpPr>
            <p:cNvPr id="92" name="TextBox 91"/>
            <p:cNvSpPr txBox="1"/>
            <p:nvPr/>
          </p:nvSpPr>
          <p:spPr>
            <a:xfrm>
              <a:off x="500034" y="214290"/>
              <a:ext cx="8286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Отсюда открывается широкая панорама долины Селенги и окрестных гор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93" name="Picture 2" descr="C:\Users\ВоВаН\Desktop\SV40003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25692" y="1214423"/>
              <a:ext cx="8632588" cy="5572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93"/>
          <p:cNvGrpSpPr/>
          <p:nvPr/>
        </p:nvGrpSpPr>
        <p:grpSpPr>
          <a:xfrm>
            <a:off x="1" y="11430"/>
            <a:ext cx="12191999" cy="6846570"/>
            <a:chOff x="0" y="11430"/>
            <a:chExt cx="9159291" cy="6846570"/>
          </a:xfrm>
        </p:grpSpPr>
        <p:pic>
          <p:nvPicPr>
            <p:cNvPr id="95" name="Picture 3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1430"/>
              <a:ext cx="9159291" cy="6846570"/>
            </a:xfrm>
            <a:prstGeom prst="rect">
              <a:avLst/>
            </a:prstGeom>
            <a:noFill/>
          </p:spPr>
        </p:pic>
        <p:pic>
          <p:nvPicPr>
            <p:cNvPr id="96" name="Picture 2" descr="C:\Users\ВоВаН\Desktop\772b42633ec0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85720" y="1214422"/>
              <a:ext cx="4222780" cy="5429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7" name="Picture 3" descr="C:\Users\ВоВаН\Desktop\1468a6e31148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4693710" y="1285860"/>
              <a:ext cx="4167216" cy="5357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8" name="TextBox 97"/>
            <p:cNvSpPr txBox="1"/>
            <p:nvPr/>
          </p:nvSpPr>
          <p:spPr>
            <a:xfrm>
              <a:off x="428597" y="214290"/>
              <a:ext cx="81439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Именно эту картину видел протопоп Аввакум, поднимаясь на гору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Омулевку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1" name="Группа 98"/>
          <p:cNvGrpSpPr/>
          <p:nvPr/>
        </p:nvGrpSpPr>
        <p:grpSpPr>
          <a:xfrm>
            <a:off x="1" y="11430"/>
            <a:ext cx="12191999" cy="6846570"/>
            <a:chOff x="0" y="11430"/>
            <a:chExt cx="9159291" cy="6846570"/>
          </a:xfrm>
        </p:grpSpPr>
        <p:pic>
          <p:nvPicPr>
            <p:cNvPr id="100" name="Picture 3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1430"/>
              <a:ext cx="9159291" cy="6846570"/>
            </a:xfrm>
            <a:prstGeom prst="rect">
              <a:avLst/>
            </a:prstGeom>
            <a:noFill/>
          </p:spPr>
        </p:pic>
        <p:sp>
          <p:nvSpPr>
            <p:cNvPr id="101" name="TextBox 100"/>
            <p:cNvSpPr txBox="1"/>
            <p:nvPr/>
          </p:nvSpPr>
          <p:spPr>
            <a:xfrm>
              <a:off x="142845" y="142852"/>
              <a:ext cx="878687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Крест установлен неподалеку от горы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Омулевка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по пути следования протопопа Аввакума. На кресте надпись: «В 1657 году по реке Селенга пролегал путь Святого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Священномученика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и исповедника протопопа Аввакума в Даурию.»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102" name="Picture 2" descr="C:\Users\ВоВаН\Desktop\3259053_large.jpe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14282" y="2857496"/>
              <a:ext cx="8715436" cy="3857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06"/>
          <p:cNvGrpSpPr/>
          <p:nvPr/>
        </p:nvGrpSpPr>
        <p:grpSpPr>
          <a:xfrm>
            <a:off x="1" y="0"/>
            <a:ext cx="12191999" cy="6846570"/>
            <a:chOff x="0" y="0"/>
            <a:chExt cx="9159291" cy="6846570"/>
          </a:xfrm>
        </p:grpSpPr>
        <p:pic>
          <p:nvPicPr>
            <p:cNvPr id="108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59291" cy="6846570"/>
            </a:xfrm>
            <a:prstGeom prst="rect">
              <a:avLst/>
            </a:prstGeom>
            <a:noFill/>
          </p:spPr>
        </p:pic>
        <p:pic>
          <p:nvPicPr>
            <p:cNvPr id="109" name="Picture 2" descr="C:\Users\ВоВаН\Desktop\514394881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47578" y="1500174"/>
              <a:ext cx="8853577" cy="51956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0" name="TextBox 109"/>
            <p:cNvSpPr txBox="1"/>
            <p:nvPr/>
          </p:nvSpPr>
          <p:spPr>
            <a:xfrm>
              <a:off x="142845" y="131422"/>
              <a:ext cx="87868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  <a:ea typeface="Times New Roman" pitchFamily="18" charset="0"/>
                  <a:cs typeface="Arial" pitchFamily="34" charset="0"/>
                </a:rPr>
                <a:t>Сибирь в «Житии…» Аввакума предстает как сторона холода, голода, ужасных страданий и притеснений </a:t>
              </a:r>
            </a:p>
          </p:txBody>
        </p:sp>
      </p:grpSp>
      <p:grpSp>
        <p:nvGrpSpPr>
          <p:cNvPr id="13" name="Группа 110"/>
          <p:cNvGrpSpPr/>
          <p:nvPr/>
        </p:nvGrpSpPr>
        <p:grpSpPr>
          <a:xfrm>
            <a:off x="1" y="0"/>
            <a:ext cx="12191999" cy="6846570"/>
            <a:chOff x="0" y="11430"/>
            <a:chExt cx="9159291" cy="6846570"/>
          </a:xfrm>
        </p:grpSpPr>
        <p:pic>
          <p:nvPicPr>
            <p:cNvPr id="112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1430"/>
              <a:ext cx="9159291" cy="6846570"/>
            </a:xfrm>
            <a:prstGeom prst="rect">
              <a:avLst/>
            </a:prstGeom>
            <a:noFill/>
          </p:spPr>
        </p:pic>
        <p:pic>
          <p:nvPicPr>
            <p:cNvPr id="113" name="Picture 2" descr="C:\Users\ВоВаН\Desktop\98635288_28cc4dff9d12d25c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269810" y="2000964"/>
              <a:ext cx="6578037" cy="4484719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285721" y="142852"/>
              <a:ext cx="850112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sz="2800" b="1" dirty="0" smtClean="0">
                  <a:solidFill>
                    <a:srgbClr val="002060"/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Тяжелейшая экспедиция в Даурию продолжалась пять лет. Только в 1661 году  из Москвы пришел указ, разрешавший Аввакуму возвратиться в столицу. Обратный путь занял три года. Вернулся протопоп в Москву в 1664 </a:t>
              </a:r>
              <a:r>
                <a:rPr lang="ru-RU" sz="2800" b="1" dirty="0" smtClean="0">
                  <a:solidFill>
                    <a:srgbClr val="002060"/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году.</a:t>
              </a:r>
              <a:endPara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45"/>
          <p:cNvGrpSpPr/>
          <p:nvPr/>
        </p:nvGrpSpPr>
        <p:grpSpPr>
          <a:xfrm>
            <a:off x="-1" y="11430"/>
            <a:ext cx="12212388" cy="6846570"/>
            <a:chOff x="-1" y="11430"/>
            <a:chExt cx="9159291" cy="6846570"/>
          </a:xfrm>
        </p:grpSpPr>
        <p:pic>
          <p:nvPicPr>
            <p:cNvPr id="8194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1" y="11430"/>
              <a:ext cx="9159291" cy="684657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14282" y="214290"/>
              <a:ext cx="87154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В 1666 году протопоп Аввакум на короткое время возвратился в Москву на церковный собор. После бурного диспута с участниками собора, который утвердил новые церковные правила, протопоп Аввакум был лишен сана и предан проклятию 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1026" name="Picture 2" descr="C:\Users\ВоВаН\Desktop\58822046_0Miloradovich_cherny_sobor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85853" y="2857496"/>
              <a:ext cx="5643602" cy="39034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46"/>
          <p:cNvGrpSpPr/>
          <p:nvPr/>
        </p:nvGrpSpPr>
        <p:grpSpPr>
          <a:xfrm>
            <a:off x="1" y="11430"/>
            <a:ext cx="12191999" cy="6846570"/>
            <a:chOff x="0" y="11430"/>
            <a:chExt cx="9159291" cy="6846570"/>
          </a:xfrm>
        </p:grpSpPr>
        <p:pic>
          <p:nvPicPr>
            <p:cNvPr id="48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1430"/>
              <a:ext cx="9159291" cy="6846570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>
              <a:off x="428597" y="142852"/>
              <a:ext cx="82153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15 мая 1666 года протопопа Аввакума  выслали в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Николо-Угрешский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монастырь под Москвой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50" name="Picture 2" descr="C:\Users\ВоВаН\Desktop\41415418_430313_131.jpg"/>
            <p:cNvPicPr>
              <a:picLocks noChangeAspect="1" noChangeArrowheads="1"/>
            </p:cNvPicPr>
            <p:nvPr/>
          </p:nvPicPr>
          <p:blipFill>
            <a:blip r:embed="rId4" cstate="screen"/>
            <a:srcRect r="1" b="34"/>
            <a:stretch>
              <a:fillRect/>
            </a:stretch>
          </p:blipFill>
          <p:spPr bwMode="auto">
            <a:xfrm>
              <a:off x="500034" y="1643050"/>
              <a:ext cx="8312315" cy="5005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Группа 50"/>
          <p:cNvGrpSpPr/>
          <p:nvPr/>
        </p:nvGrpSpPr>
        <p:grpSpPr>
          <a:xfrm>
            <a:off x="1" y="0"/>
            <a:ext cx="12191999" cy="6846570"/>
            <a:chOff x="0" y="0"/>
            <a:chExt cx="9159291" cy="6846570"/>
          </a:xfrm>
        </p:grpSpPr>
        <p:pic>
          <p:nvPicPr>
            <p:cNvPr id="52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59291" cy="6846570"/>
            </a:xfrm>
            <a:prstGeom prst="rect">
              <a:avLst/>
            </a:prstGeom>
            <a:noFill/>
          </p:spPr>
        </p:pic>
        <p:pic>
          <p:nvPicPr>
            <p:cNvPr id="53" name="Picture 2" descr="C:\Users\ВоВаН\Desktop\IMG_1619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084046" y="202692"/>
              <a:ext cx="4827924" cy="64410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357159" y="774364"/>
              <a:ext cx="3571899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Одна из башен  XVII века. Именно  она связана с именем непримиримого старообрядца Аввакума: по преданию,  в подземелье под этой башней  он был заточен с мая по сентябрь 1666 года 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8" name="Группа 54"/>
          <p:cNvGrpSpPr/>
          <p:nvPr/>
        </p:nvGrpSpPr>
        <p:grpSpPr>
          <a:xfrm>
            <a:off x="2" y="11430"/>
            <a:ext cx="12191999" cy="6846570"/>
            <a:chOff x="0" y="11430"/>
            <a:chExt cx="9159291" cy="6846570"/>
          </a:xfrm>
        </p:grpSpPr>
        <p:pic>
          <p:nvPicPr>
            <p:cNvPr id="56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1430"/>
              <a:ext cx="9159291" cy="6846570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214283" y="285728"/>
              <a:ext cx="864399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Боярыня Феодосия Прокопьевна Морозова навещает Аввакума в тюрьме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Николо-Угрешского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монастыря</a:t>
              </a:r>
            </a:p>
            <a:p>
              <a:r>
                <a:rPr lang="ru-RU" dirty="0" smtClean="0"/>
                <a:t/>
              </a:r>
              <a:br>
                <a:rPr lang="ru-RU" dirty="0" smtClean="0"/>
              </a:br>
              <a:endParaRPr lang="ru-RU" dirty="0"/>
            </a:p>
          </p:txBody>
        </p:sp>
        <p:pic>
          <p:nvPicPr>
            <p:cNvPr id="58" name="Picture 3" descr="C:\Users\ВоВаН\Desktop\64890358.jpg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4357686" y="2000240"/>
              <a:ext cx="4570179" cy="45720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9" name="Picture 4" descr="C:\Users\ВоВаН\Desktop\94537373_naveschaet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14282" y="1928802"/>
              <a:ext cx="4136911" cy="4643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59"/>
          <p:cNvGrpSpPr/>
          <p:nvPr/>
        </p:nvGrpSpPr>
        <p:grpSpPr>
          <a:xfrm>
            <a:off x="2" y="11430"/>
            <a:ext cx="12191999" cy="6846570"/>
            <a:chOff x="0" y="11430"/>
            <a:chExt cx="9159291" cy="6846570"/>
          </a:xfrm>
        </p:grpSpPr>
        <p:pic>
          <p:nvPicPr>
            <p:cNvPr id="61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1430"/>
              <a:ext cx="9159291" cy="6846570"/>
            </a:xfrm>
            <a:prstGeom prst="rect">
              <a:avLst/>
            </a:prstGeom>
            <a:noFill/>
          </p:spPr>
        </p:pic>
        <p:sp>
          <p:nvSpPr>
            <p:cNvPr id="62" name="TextBox 61"/>
            <p:cNvSpPr txBox="1"/>
            <p:nvPr/>
          </p:nvSpPr>
          <p:spPr>
            <a:xfrm>
              <a:off x="1" y="214290"/>
              <a:ext cx="89297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В сентябре 1666 года протопоп Аввакум был выслан в строгое заключение в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Пафнутьев-Боровский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монастырь. Там он пробыл до апреля 1667 года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63" name="Picture 3" descr="C:\Users\ВоВаН\Desktop\64729644fe04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000100" y="2143116"/>
              <a:ext cx="7449033" cy="4549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68"/>
          <p:cNvGrpSpPr/>
          <p:nvPr/>
        </p:nvGrpSpPr>
        <p:grpSpPr>
          <a:xfrm>
            <a:off x="1" y="11430"/>
            <a:ext cx="12191999" cy="6846570"/>
            <a:chOff x="0" y="0"/>
            <a:chExt cx="9159291" cy="6846570"/>
          </a:xfrm>
        </p:grpSpPr>
        <p:pic>
          <p:nvPicPr>
            <p:cNvPr id="70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59291" cy="6846570"/>
            </a:xfrm>
            <a:prstGeom prst="rect">
              <a:avLst/>
            </a:prstGeom>
            <a:noFill/>
          </p:spPr>
        </p:pic>
        <p:sp>
          <p:nvSpPr>
            <p:cNvPr id="71" name="TextBox 70"/>
            <p:cNvSpPr txBox="1"/>
            <p:nvPr/>
          </p:nvSpPr>
          <p:spPr>
            <a:xfrm>
              <a:off x="142845" y="202861"/>
              <a:ext cx="878687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В «Житии…» Аввакум писал, что все время, которое он находился в монастыре, его держали на цепи, морили голодом, держали  в студёной тюрьме.  «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Заваляли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  окошко и дверь, и дыму негде было идти, — тошнее мне было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земляныя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тюрьмы», — вспоминает он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72" name="Picture 2" descr="C:\Users\ВоВаН\Desktop\avvakum-fire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286380" y="3131818"/>
              <a:ext cx="3429024" cy="34184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3" name="Picture 2" descr="C:\Users\ВоВаН\Desktop\image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85720" y="2988942"/>
              <a:ext cx="4927738" cy="35118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Группа 88"/>
          <p:cNvGrpSpPr/>
          <p:nvPr/>
        </p:nvGrpSpPr>
        <p:grpSpPr>
          <a:xfrm>
            <a:off x="-857299" y="0"/>
            <a:ext cx="13049299" cy="6858000"/>
            <a:chOff x="-15291" y="0"/>
            <a:chExt cx="9174582" cy="6858000"/>
          </a:xfrm>
        </p:grpSpPr>
        <p:pic>
          <p:nvPicPr>
            <p:cNvPr id="90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-15291" y="0"/>
              <a:ext cx="9174582" cy="6858000"/>
            </a:xfrm>
            <a:prstGeom prst="rect">
              <a:avLst/>
            </a:prstGeom>
            <a:noFill/>
          </p:spPr>
        </p:pic>
        <p:pic>
          <p:nvPicPr>
            <p:cNvPr id="91" name="Picture 5" descr="http://portal-kultura.ru/upload/iblock/d04/Kultura-671_opt.jpe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71385" y="2500306"/>
              <a:ext cx="4382250" cy="3786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723821" y="360218"/>
              <a:ext cx="7782841" cy="181588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1000"/>
              </a:schemeClr>
            </a:solidFill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30 апреля 1667 Аввакума и его сподвижников поставили пред судом Большого Московского собора, на котором их приговорили к заточению в </a:t>
              </a:r>
              <a:r>
                <a:rPr lang="ru-RU" sz="2800" b="1" dirty="0" err="1" smtClean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Пустозерском</a:t>
              </a:r>
              <a:r>
                <a:rPr lang="ru-RU" sz="2800" b="1" dirty="0" smtClean="0">
                  <a:solidFill>
                    <a:srgbClr val="00206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 остроге.. Самого протопопа от казни спасло заступничество царицы</a:t>
              </a:r>
              <a:endPara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3" name="Picture 3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4787031" y="2571744"/>
              <a:ext cx="4158102" cy="3571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8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10911" y="585768"/>
            <a:ext cx="4709577" cy="5786477"/>
          </a:xfrm>
          <a:noFill/>
          <a:ln w="76200">
            <a:solidFill>
              <a:srgbClr val="660033"/>
            </a:solidFill>
          </a:ln>
        </p:spPr>
      </p:pic>
      <p:sp>
        <p:nvSpPr>
          <p:cNvPr id="717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" y="3841151"/>
            <a:ext cx="5863163" cy="1559524"/>
          </a:xfrm>
        </p:spPr>
        <p:txBody>
          <a:bodyPr/>
          <a:lstStyle/>
          <a:p>
            <a:pPr marL="0" indent="533400" algn="just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marL="0" indent="533400"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1682 г. по царскому приказу он был сожжен вместе со своими соратниками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533400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marL="0" indent="533400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marL="0" indent="533400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marL="0" indent="533400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marL="0" indent="533400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marL="0" indent="533400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71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B9F83-55BD-4828-85E9-8203B8CC90DD}" type="slidenum">
              <a:rPr lang="ru-RU"/>
              <a:pPr/>
              <a:t>15</a:t>
            </a:fld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6462" y="5560440"/>
            <a:ext cx="56071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Сожжение протопопа </a:t>
            </a:r>
            <a:r>
              <a:rPr kumimoji="1"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Аввакума</a:t>
            </a:r>
            <a:r>
              <a:rPr kumimoji="1"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defRPr/>
            </a:pPr>
            <a:r>
              <a:rPr kumimoji="1"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Миниатюра конца </a:t>
            </a:r>
            <a:r>
              <a:rPr kumimoji="1"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XVII</a:t>
            </a:r>
            <a:r>
              <a:rPr kumimoji="1"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в.</a:t>
            </a:r>
          </a:p>
        </p:txBody>
      </p:sp>
      <p:pic>
        <p:nvPicPr>
          <p:cNvPr id="3074" name="Picture 2" descr="РПЦ примет участие в праздновании 400-летия протопопа Аввакума - СПЖ - Союз  православных журналис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504" y="427615"/>
            <a:ext cx="6008777" cy="34300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Дорогой Аввакума - _mp3.mp3">
            <a:hlinkClick r:id="" action="ppaction://media"/>
          </p:cNvPr>
          <p:cNvPicPr>
            <a:picLocks noGrp="1" noRot="1" noChangeAspect="1"/>
          </p:cNvPicPr>
          <p:nvPr>
            <p:ph idx="4294967295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785600" y="142875"/>
            <a:ext cx="406400" cy="304800"/>
          </a:xfrm>
          <a:prstGeom prst="rect">
            <a:avLst/>
          </a:prstGeom>
        </p:spPr>
      </p:pic>
      <p:grpSp>
        <p:nvGrpSpPr>
          <p:cNvPr id="2" name="Группа 15"/>
          <p:cNvGrpSpPr/>
          <p:nvPr/>
        </p:nvGrpSpPr>
        <p:grpSpPr>
          <a:xfrm>
            <a:off x="0" y="11430"/>
            <a:ext cx="12192000" cy="6835140"/>
            <a:chOff x="0" y="11430"/>
            <a:chExt cx="9144000" cy="6835140"/>
          </a:xfrm>
        </p:grpSpPr>
        <p:pic>
          <p:nvPicPr>
            <p:cNvPr id="4098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1143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00034" y="357166"/>
              <a:ext cx="81439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В конце </a:t>
              </a:r>
              <a:r>
                <a:rPr 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XVII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века появились первые иконописные изображения Аввакума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1026" name="Picture 2" descr="C:\Users\ВоВаН\Desktop\8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14282" y="1142984"/>
              <a:ext cx="1853807" cy="2428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C:\Users\ВоВаН\Desktop\raskol_ria_avvakum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14282" y="3643314"/>
              <a:ext cx="1857388" cy="2428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9" name="Picture 5" descr="C:\Users\ВоВаН\Desktop\20111126055247506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572000" y="1500174"/>
              <a:ext cx="4389185" cy="4643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2" descr="C:\Users\ВоВаН\Desktop\52269605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857356" y="4286256"/>
              <a:ext cx="1601405" cy="22655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9" cstate="screen"/>
            <a:srcRect r="147"/>
            <a:stretch>
              <a:fillRect/>
            </a:stretch>
          </p:blipFill>
          <p:spPr bwMode="auto">
            <a:xfrm>
              <a:off x="2608265" y="1357878"/>
              <a:ext cx="1789079" cy="21615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4" descr="C:\Users\ВоВаН\Desktop\3de7bb75-1739-4db9-855d-e5c0d1ba10cc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428728" y="2357430"/>
              <a:ext cx="1765691" cy="2143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3" descr="C:\Users\ВоВаН\Desktop\Рисунок2.jpg"/>
            <p:cNvPicPr>
              <a:picLocks noChangeAspect="1" noChangeArrowheads="1"/>
            </p:cNvPicPr>
            <p:nvPr/>
          </p:nvPicPr>
          <p:blipFill>
            <a:blip r:embed="rId11" cstate="screen"/>
            <a:srcRect b="118"/>
            <a:stretch>
              <a:fillRect/>
            </a:stretch>
          </p:blipFill>
          <p:spPr bwMode="auto">
            <a:xfrm>
              <a:off x="3071802" y="3357562"/>
              <a:ext cx="1624917" cy="2228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16"/>
          <p:cNvGrpSpPr/>
          <p:nvPr/>
        </p:nvGrpSpPr>
        <p:grpSpPr>
          <a:xfrm>
            <a:off x="-20388" y="0"/>
            <a:ext cx="12232776" cy="6858000"/>
            <a:chOff x="-15291" y="0"/>
            <a:chExt cx="9174582" cy="6858000"/>
          </a:xfrm>
        </p:grpSpPr>
        <p:pic>
          <p:nvPicPr>
            <p:cNvPr id="18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-15291" y="0"/>
              <a:ext cx="9174582" cy="68580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4282" y="214291"/>
              <a:ext cx="87868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По вере вашей будет вам… Память о протопопе Аввакуме глубоко почитается всеми старообрядцами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20" name="Picture 2" descr="C:\Users\ВоВаН\Desktop\4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547678" y="1357298"/>
              <a:ext cx="2896977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3" descr="C:\Users\ВоВаН\Desktop\218465x0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57158" y="3143248"/>
              <a:ext cx="2667019" cy="2000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" descr="C:\Users\ВоВаН\Desktop\2011_08_13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548338" y="1357298"/>
              <a:ext cx="2909378" cy="1857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C:\Users\ВоВаН\Desktop\3921b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7143768" y="3214686"/>
              <a:ext cx="1619280" cy="1428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4" descr="C:\Users\ВоВаН\Desktop\14_08_2009_VKH1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500694" y="4643446"/>
              <a:ext cx="3214690" cy="19931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5" descr="C:\Users\ВоВаН\Desktop\photo_melnika32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642910" y="4786322"/>
              <a:ext cx="2714564" cy="18049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6" descr="C:\Users\ВоВаН\Desktop\4e6080f73d41a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3071802" y="4857760"/>
              <a:ext cx="2460628" cy="1722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7" descr="C:\Users\ВоВаН\Desktop\2011_07_24_KH_Grigorovo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2833694" y="2500306"/>
              <a:ext cx="4393886" cy="2851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Группа 28"/>
          <p:cNvGrpSpPr/>
          <p:nvPr/>
        </p:nvGrpSpPr>
        <p:grpSpPr>
          <a:xfrm>
            <a:off x="0" y="22860"/>
            <a:ext cx="12382544" cy="6835140"/>
            <a:chOff x="0" y="0"/>
            <a:chExt cx="9144000" cy="6835140"/>
          </a:xfrm>
        </p:grpSpPr>
        <p:pic>
          <p:nvPicPr>
            <p:cNvPr id="30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972272" y="516581"/>
              <a:ext cx="379570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Писатели и поэты слагают стихи и поэмы об Аввакуме протопопе, музыканты кладут стихи на музыку, художники иллюстрируют «Житие…»</a:t>
              </a:r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32" name="Picture 2" descr="C:\Users\ВоВаН\Desktop\1253020337_1245765799_pic_id337896.jpeg"/>
            <p:cNvPicPr>
              <a:picLocks noChangeAspect="1" noChangeArrowheads="1"/>
            </p:cNvPicPr>
            <p:nvPr/>
          </p:nvPicPr>
          <p:blipFill>
            <a:blip r:embed="rId2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5720" y="142852"/>
              <a:ext cx="4533087" cy="650085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428596" y="285729"/>
              <a:ext cx="5720243" cy="64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Мятежный пастырь, книжник дикий,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Он не умел послушным быть,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И не могли его владыки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Ни обломать, ни улестить.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Попытки их не удавались,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стоял он глупо на своем,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хотя они над ним старались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и пирогом, и батогом.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Но этот – крест на грязной шее,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В обносках мерзостно худых – 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Мне и дороже и страшнее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Иноязычных, не своих.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Ведь он оставил русской речи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И прямоту, и срамоту,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Язык мятежного предтечи, </a:t>
              </a:r>
            </a:p>
            <a:p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светившийся, как угль во </a:t>
              </a:r>
              <a:r>
                <a:rPr lang="ru-RU" sz="2600" dirty="0" smtClean="0">
                  <a:latin typeface="Arial" pitchFamily="34" charset="0"/>
                  <a:cs typeface="Arial" pitchFamily="34" charset="0"/>
                </a:rPr>
                <a:t>рту.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glow rad="101600">
                      <a:schemeClr val="bg2">
                        <a:lumMod val="10000"/>
                        <a:alpha val="60000"/>
                      </a:schemeClr>
                    </a:glow>
                  </a:effectLst>
                </a:rPr>
                <a:t>Я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glow rad="101600">
                      <a:schemeClr val="bg2">
                        <a:lumMod val="10000"/>
                        <a:alpha val="60000"/>
                      </a:schemeClr>
                    </a:glow>
                  </a:effectLst>
                </a:rPr>
                <a:t>. Смеляков</a:t>
              </a:r>
              <a:endParaRPr lang="ru-RU" sz="2400" b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endParaRPr>
            </a:p>
          </p:txBody>
        </p:sp>
      </p:grpSp>
      <p:pic>
        <p:nvPicPr>
          <p:cNvPr id="2050" name="Picture 2" descr="Протопоп Аввакум / Новости / События / Дворец культуры имени И.И. Лепсе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888884" y="2865437"/>
            <a:ext cx="4876800" cy="32480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6474" y="1000109"/>
            <a:ext cx="7509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</a:p>
          <a:p>
            <a:r>
              <a:rPr lang="ru-RU" sz="2800" dirty="0" smtClean="0">
                <a:solidFill>
                  <a:srgbClr val="001414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rgbClr val="00141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1414"/>
                </a:solidFill>
                <a:latin typeface="Arial" pitchFamily="34" charset="0"/>
                <a:cs typeface="Arial" pitchFamily="34" charset="0"/>
              </a:rPr>
              <a:t>Ответить на вопросы 1,2,3 на странице </a:t>
            </a:r>
            <a:r>
              <a:rPr lang="ru-RU" sz="2800" dirty="0" smtClean="0">
                <a:solidFill>
                  <a:srgbClr val="001414"/>
                </a:solidFill>
                <a:latin typeface="Arial" pitchFamily="34" charset="0"/>
                <a:cs typeface="Arial" pitchFamily="34" charset="0"/>
              </a:rPr>
              <a:t>19.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 rot="1171578">
            <a:off x="510117" y="990600"/>
            <a:ext cx="4231216" cy="5003800"/>
            <a:chOff x="928662" y="785794"/>
            <a:chExt cx="3173938" cy="555457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4887209">
              <a:off x="186208" y="2423973"/>
              <a:ext cx="4783006" cy="304977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C00000"/>
              </a:solidFill>
              <a:round/>
              <a:headEnd/>
              <a:tailEnd/>
            </a:ln>
            <a:scene3d>
              <a:camera prst="orthographicFront">
                <a:rot lat="20178000" lon="21264000" rev="1956000"/>
              </a:camera>
              <a:lightRig rig="threePt" dir="t"/>
            </a:scene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4" name="Группа 37"/>
            <p:cNvGrpSpPr/>
            <p:nvPr/>
          </p:nvGrpSpPr>
          <p:grpSpPr>
            <a:xfrm>
              <a:off x="928662" y="785794"/>
              <a:ext cx="2945277" cy="5429288"/>
              <a:chOff x="100339" y="616449"/>
              <a:chExt cx="2876186" cy="5341649"/>
            </a:xfrm>
            <a:scene3d>
              <a:camera prst="isometricTopUp">
                <a:rot lat="20300274" lon="21265662" rev="1954717"/>
              </a:camera>
              <a:lightRig rig="threePt" dir="t"/>
            </a:scene3d>
          </p:grpSpPr>
          <p:sp>
            <p:nvSpPr>
              <p:cNvPr id="7" name="AutoShape 3"/>
              <p:cNvSpPr>
                <a:spLocks noChangeArrowheads="1"/>
              </p:cNvSpPr>
              <p:nvPr/>
            </p:nvSpPr>
            <p:spPr bwMode="auto">
              <a:xfrm rot="4887209">
                <a:off x="-1132393" y="1849181"/>
                <a:ext cx="5341649" cy="2876186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chemeClr val="bg1">
                  <a:alpha val="42000"/>
                </a:schemeClr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pic>
            <p:nvPicPr>
              <p:cNvPr id="8" name="Picture 2" descr="C:\Users\ВоВаН\Desktop\Avvakum_in_Siberia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 rot="21076511">
                <a:off x="721077" y="761021"/>
                <a:ext cx="1463864" cy="97590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9" name="Picture 2" descr="C:\Users\ВоВаН\Desktop\55876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rot="213273" flipH="1">
                <a:off x="1028130" y="1614800"/>
                <a:ext cx="1422605" cy="94840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10" name="Picture 2" descr="C:\Users\ВоВаН\Desktop\avvakum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20959407">
                <a:off x="1009717" y="2543670"/>
                <a:ext cx="1332730" cy="99954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11" name="Picture 3" descr="C:\Users\ВоВаН\Desktop\myasoedov-avvakum-ill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857224" y="3500438"/>
                <a:ext cx="1456591" cy="97106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12" name="Picture 2" descr="C:\Users\ВоВаН\Desktop\zhit_avvak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 rot="20300871">
                <a:off x="847413" y="4555726"/>
                <a:ext cx="1659267" cy="103857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</p:grp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3145" y="2632361"/>
            <a:ext cx="2635255" cy="39349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ВаН\Desktop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0776" y="0"/>
            <a:ext cx="12232776" cy="6858000"/>
          </a:xfrm>
          <a:prstGeom prst="rect">
            <a:avLst/>
          </a:prstGeom>
          <a:noFill/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 rot="1171578">
            <a:off x="510117" y="990600"/>
            <a:ext cx="4231216" cy="5003800"/>
            <a:chOff x="928662" y="785794"/>
            <a:chExt cx="3173938" cy="5554572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 rot="4887209">
              <a:off x="186208" y="2423973"/>
              <a:ext cx="4783006" cy="304977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C00000"/>
              </a:solidFill>
              <a:round/>
              <a:headEnd/>
              <a:tailEnd/>
            </a:ln>
            <a:scene3d>
              <a:camera prst="orthographicFront">
                <a:rot lat="20178000" lon="21264000" rev="1956000"/>
              </a:camera>
              <a:lightRig rig="threePt" dir="t"/>
            </a:scene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3" name="Группа 37"/>
            <p:cNvGrpSpPr/>
            <p:nvPr/>
          </p:nvGrpSpPr>
          <p:grpSpPr>
            <a:xfrm>
              <a:off x="928662" y="785794"/>
              <a:ext cx="2945277" cy="5429288"/>
              <a:chOff x="100339" y="616449"/>
              <a:chExt cx="2876186" cy="5341649"/>
            </a:xfrm>
            <a:scene3d>
              <a:camera prst="isometricTopUp">
                <a:rot lat="20300274" lon="21265662" rev="1954717"/>
              </a:camera>
              <a:lightRig rig="threePt" dir="t"/>
            </a:scene3d>
          </p:grpSpPr>
          <p:sp>
            <p:nvSpPr>
              <p:cNvPr id="6" name="AutoShape 3"/>
              <p:cNvSpPr>
                <a:spLocks noChangeArrowheads="1"/>
              </p:cNvSpPr>
              <p:nvPr/>
            </p:nvSpPr>
            <p:spPr bwMode="auto">
              <a:xfrm rot="4887209">
                <a:off x="-1132393" y="1849181"/>
                <a:ext cx="5341649" cy="2876186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chemeClr val="bg1">
                  <a:alpha val="42000"/>
                </a:schemeClr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pic>
            <p:nvPicPr>
              <p:cNvPr id="7" name="Picture 2" descr="C:\Users\ВоВаН\Desktop\Avvakum_in_Siberia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 rot="21076511">
                <a:off x="721077" y="761021"/>
                <a:ext cx="1463864" cy="97590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8" name="Picture 2" descr="C:\Users\ВоВаН\Desktop\55876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213273" flipH="1">
                <a:off x="1028130" y="1614800"/>
                <a:ext cx="1422605" cy="94840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9" name="Picture 2" descr="C:\Users\ВоВаН\Desktop\avvakum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20959407">
                <a:off x="1009717" y="2543670"/>
                <a:ext cx="1332730" cy="99954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10" name="Picture 3" descr="C:\Users\ВоВаН\Desktop\myasoedov-avvakum-ill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857224" y="3500438"/>
                <a:ext cx="1456591" cy="97106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11" name="Picture 2" descr="C:\Users\ВоВаН\Desktop\zhit_avvak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 rot="20300871">
                <a:off x="847413" y="4555726"/>
                <a:ext cx="1659267" cy="103857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</p:grpSp>
      </p:grpSp>
      <p:sp>
        <p:nvSpPr>
          <p:cNvPr id="16" name="TextBox 15"/>
          <p:cNvSpPr txBox="1"/>
          <p:nvPr/>
        </p:nvSpPr>
        <p:spPr>
          <a:xfrm>
            <a:off x="3928768" y="399271"/>
            <a:ext cx="7473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blipFill>
                  <a:blip r:embed="rId8"/>
                  <a:tile tx="0" ty="0" sx="100000" sy="100000" flip="none" algn="tl"/>
                </a:blipFill>
                <a:effectLst>
                  <a:glow rad="139700">
                    <a:srgbClr val="A5130F"/>
                  </a:glow>
                </a:effectLst>
                <a:latin typeface="+mn-lt"/>
                <a:cs typeface="+mn-cs"/>
              </a:rPr>
              <a:t>Житие протопопа Аввакума, </a:t>
            </a:r>
            <a:endParaRPr lang="ru-RU" sz="4000" b="1" dirty="0" smtClean="0">
              <a:blipFill>
                <a:blip r:embed="rId8"/>
                <a:tile tx="0" ty="0" sx="100000" sy="100000" flip="none" algn="tl"/>
              </a:blipFill>
              <a:effectLst>
                <a:glow rad="139700">
                  <a:srgbClr val="A5130F"/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blipFill>
                  <a:blip r:embed="rId8"/>
                  <a:tile tx="0" ty="0" sx="100000" sy="100000" flip="none" algn="tl"/>
                </a:blipFill>
                <a:effectLst>
                  <a:glow rad="139700">
                    <a:srgbClr val="A5130F"/>
                  </a:glow>
                </a:effectLst>
                <a:latin typeface="+mn-lt"/>
                <a:cs typeface="+mn-cs"/>
              </a:rPr>
              <a:t>им  </a:t>
            </a:r>
            <a:r>
              <a:rPr lang="ru-RU" sz="4000" b="1" dirty="0" smtClean="0">
                <a:blipFill>
                  <a:blip r:embed="rId8"/>
                  <a:tile tx="0" ty="0" sx="100000" sy="100000" flip="none" algn="tl"/>
                </a:blipFill>
                <a:effectLst>
                  <a:glow rad="139700">
                    <a:srgbClr val="A5130F"/>
                  </a:glow>
                </a:effectLst>
                <a:latin typeface="+mn-lt"/>
                <a:cs typeface="+mn-cs"/>
              </a:rPr>
              <a:t>самим написанное</a:t>
            </a:r>
            <a:endParaRPr lang="ru-RU" sz="4000" b="1" dirty="0">
              <a:blipFill>
                <a:blip r:embed="rId8"/>
                <a:tile tx="0" ty="0" sx="100000" sy="100000" flip="none" algn="tl"/>
              </a:blipFill>
              <a:effectLst>
                <a:glow rad="139700">
                  <a:srgbClr val="A5130F"/>
                </a:glo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58690" y="1917537"/>
            <a:ext cx="55695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Monotype Corsiva"/>
              </a:rPr>
              <a:t>«Да ведают потомки православных 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Monotype Corsiva"/>
              </a:rPr>
              <a:t>земли родной минувшую судьбу…» (А.С.Пушкин)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оВаН\Desktop\98635288_28cc4dff9d12d25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34665" y="2826327"/>
            <a:ext cx="4214842" cy="36433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0312" y="3844180"/>
            <a:ext cx="6883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«Не будь Аввакума – наша литература не имела бы, кажется, прочного фундамента, на котором она уже три столетия незыблемо зиждется</a:t>
            </a:r>
            <a:r>
              <a:rPr lang="ru-RU" sz="28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r>
              <a:rPr lang="ru-RU" sz="2800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                             В.Пикуль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8109" y="452437"/>
            <a:ext cx="7245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222222"/>
                </a:solidFill>
                <a:latin typeface="Open Sans" pitchFamily="34" charset="0"/>
                <a:ea typeface="Times New Roman" pitchFamily="18" charset="0"/>
                <a:cs typeface="Open Sans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«Я вспомнил Житие протопопа Аввакума, вот книга! Она написана  таким языком, что каждому писателю непременно следует изучать его. Я часто перечитываю его книгу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». И.С.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Тургенев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s://upload.wikimedia.org/wikipedia/commons/thumb/e/e4/Turgenev_1838_by_Gorbunov.jpg/180px-Turgenev_1838_by_Gorbunov.jpg"/>
          <p:cNvPicPr>
            <a:picLocks noChangeAspect="1" noChangeArrowheads="1"/>
          </p:cNvPicPr>
          <p:nvPr/>
        </p:nvPicPr>
        <p:blipFill>
          <a:blip r:embed="rId3"/>
          <a:srcRect l="3164" t="2786" r="3316" b="1174"/>
          <a:stretch>
            <a:fillRect/>
          </a:stretch>
        </p:blipFill>
        <p:spPr bwMode="auto">
          <a:xfrm>
            <a:off x="526473" y="637309"/>
            <a:ext cx="1953491" cy="2507673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1"/>
            <a:ext cx="12252656" cy="6858000"/>
            <a:chOff x="0" y="1"/>
            <a:chExt cx="9189492" cy="6858000"/>
          </a:xfrm>
        </p:grpSpPr>
        <p:grpSp>
          <p:nvGrpSpPr>
            <p:cNvPr id="3" name="Группа 12"/>
            <p:cNvGrpSpPr/>
            <p:nvPr/>
          </p:nvGrpSpPr>
          <p:grpSpPr>
            <a:xfrm>
              <a:off x="0" y="1"/>
              <a:ext cx="9189492" cy="6858000"/>
              <a:chOff x="0" y="1"/>
              <a:chExt cx="9189492" cy="6858000"/>
            </a:xfrm>
          </p:grpSpPr>
          <p:pic>
            <p:nvPicPr>
              <p:cNvPr id="2050" name="Picture 2" descr="http://orig04.deviantart.net/f834/f/2008/094/4/f/stock_render___old_book_by_firebatata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9189492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gazetaznamya.ru/files/78/117/image001_0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6107" t="9553" r="49845" b="8856"/>
              <a:stretch/>
            </p:blipFill>
            <p:spPr bwMode="auto">
              <a:xfrm>
                <a:off x="95534" y="1"/>
                <a:ext cx="4531057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http://gazetaznamya.ru/files/78/117/image001_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857" t="9553" r="6950" b="8856"/>
            <a:stretch/>
          </p:blipFill>
          <p:spPr bwMode="auto">
            <a:xfrm>
              <a:off x="4626591" y="1"/>
              <a:ext cx="4517410" cy="68579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3" descr="C:\Users\ВоВаН\Desktop\02 (1).jpg"/>
          <p:cNvPicPr>
            <a:picLocks noChangeAspect="1" noChangeArrowheads="1"/>
          </p:cNvPicPr>
          <p:nvPr/>
        </p:nvPicPr>
        <p:blipFill>
          <a:blip r:embed="rId5" cstate="screen"/>
          <a:srcRect l="2520" t="2885" r="2520" b="2885"/>
          <a:stretch>
            <a:fillRect/>
          </a:stretch>
        </p:blipFill>
        <p:spPr bwMode="auto">
          <a:xfrm>
            <a:off x="48803" y="-9371"/>
            <a:ext cx="6198563" cy="6856151"/>
          </a:xfrm>
          <a:prstGeom prst="rect">
            <a:avLst/>
          </a:prstGeom>
          <a:noFill/>
        </p:spPr>
      </p:pic>
      <p:pic>
        <p:nvPicPr>
          <p:cNvPr id="62" name="Picture 3" descr="C:\Users\ВоВаН\Desktop\02 (1).jpg"/>
          <p:cNvPicPr>
            <a:picLocks noChangeAspect="1" noChangeArrowheads="1"/>
          </p:cNvPicPr>
          <p:nvPr/>
        </p:nvPicPr>
        <p:blipFill>
          <a:blip r:embed="rId5" cstate="screen"/>
          <a:srcRect l="2520" t="2885" r="2520" b="2885"/>
          <a:stretch>
            <a:fillRect/>
          </a:stretch>
        </p:blipFill>
        <p:spPr bwMode="auto">
          <a:xfrm>
            <a:off x="6247364" y="0"/>
            <a:ext cx="5917384" cy="6837410"/>
          </a:xfrm>
          <a:prstGeom prst="rect">
            <a:avLst/>
          </a:prstGeom>
          <a:noFill/>
        </p:spPr>
      </p:pic>
      <p:pic>
        <p:nvPicPr>
          <p:cNvPr id="99" name="Picture 2" descr="C:\Users\ВоВаН\Desktop\0_64b4f_55020d9b_L.jpg"/>
          <p:cNvPicPr>
            <a:picLocks noChangeAspect="1" noChangeArrowheads="1"/>
          </p:cNvPicPr>
          <p:nvPr/>
        </p:nvPicPr>
        <p:blipFill>
          <a:blip r:embed="rId6" cstate="screen">
            <a:lum bright="-2000" contrast="-4000"/>
          </a:blip>
          <a:srcRect/>
          <a:stretch>
            <a:fillRect/>
          </a:stretch>
        </p:blipFill>
        <p:spPr bwMode="auto">
          <a:xfrm>
            <a:off x="0" y="0"/>
            <a:ext cx="6247363" cy="6858000"/>
          </a:xfrm>
          <a:prstGeom prst="rect">
            <a:avLst/>
          </a:prstGeom>
          <a:noFill/>
          <a:effectLst/>
        </p:spPr>
      </p:pic>
      <p:grpSp>
        <p:nvGrpSpPr>
          <p:cNvPr id="4" name="Группа 99"/>
          <p:cNvGrpSpPr/>
          <p:nvPr/>
        </p:nvGrpSpPr>
        <p:grpSpPr>
          <a:xfrm>
            <a:off x="6229164" y="1"/>
            <a:ext cx="5962835" cy="6837765"/>
            <a:chOff x="4986349" y="-9940"/>
            <a:chExt cx="4678148" cy="6837765"/>
          </a:xfrm>
        </p:grpSpPr>
        <p:pic>
          <p:nvPicPr>
            <p:cNvPr id="101" name="Picture 2" descr="C:\Users\ВоВаН\Desktop\127540803.jpg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l="53032" t="7620" r="13531" b="5793"/>
            <a:stretch/>
          </p:blipFill>
          <p:spPr bwMode="auto">
            <a:xfrm>
              <a:off x="4986349" y="-9940"/>
              <a:ext cx="4678148" cy="683776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2" name="TextBox 101"/>
            <p:cNvSpPr txBox="1"/>
            <p:nvPr/>
          </p:nvSpPr>
          <p:spPr>
            <a:xfrm>
              <a:off x="5414211" y="960249"/>
              <a:ext cx="3729789" cy="3416320"/>
            </a:xfrm>
            <a:prstGeom prst="rect">
              <a:avLst/>
            </a:prstGeom>
            <a:solidFill>
              <a:schemeClr val="bg1">
                <a:lumMod val="95000"/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FF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"</a:t>
              </a:r>
              <a:r>
                <a:rPr lang="ru-RU" sz="2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rgbClr val="FFFF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Житие" протопопа Аввакума Петрова, его челобитные, послания - нетленный памятник древнерусской литературы и величия человеческого духа принадлежит перу видного публициста и общественного деятеля, идеолога и вождя старообрядчества</a:t>
              </a:r>
              <a:r>
                <a:rPr lang="ru-RU" sz="2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 </a:t>
              </a:r>
            </a:p>
          </p:txBody>
        </p:sp>
      </p:grpSp>
      <p:grpSp>
        <p:nvGrpSpPr>
          <p:cNvPr id="5" name="Группа 102"/>
          <p:cNvGrpSpPr/>
          <p:nvPr/>
        </p:nvGrpSpPr>
        <p:grpSpPr>
          <a:xfrm>
            <a:off x="1" y="-46039"/>
            <a:ext cx="6254340" cy="6904039"/>
            <a:chOff x="4693" y="27298"/>
            <a:chExt cx="4454399" cy="6870038"/>
          </a:xfrm>
        </p:grpSpPr>
        <p:pic>
          <p:nvPicPr>
            <p:cNvPr id="104" name="Picture 2" descr="C:\Users\ВоВаН\Desktop\rob-141-.jp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 t="11669" r="49977" b="-511"/>
            <a:stretch/>
          </p:blipFill>
          <p:spPr bwMode="auto">
            <a:xfrm>
              <a:off x="4693" y="27298"/>
              <a:ext cx="4454399" cy="687003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5" name="TextBox 104"/>
            <p:cNvSpPr txBox="1"/>
            <p:nvPr/>
          </p:nvSpPr>
          <p:spPr>
            <a:xfrm>
              <a:off x="238908" y="5090614"/>
              <a:ext cx="4121623" cy="1194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Начало «Жития» Аввакума со вступительной заметкой </a:t>
              </a:r>
              <a:r>
                <a:rPr lang="ru-RU" sz="2400" dirty="0" err="1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Епифания</a:t>
              </a:r>
              <a:r>
                <a:rPr lang="ru-RU" sz="2400" dirty="0" smtClean="0">
                  <a:solidFill>
                    <a:srgbClr val="002060"/>
                  </a:solidFill>
                  <a:latin typeface="Comic Sans MS" panose="030F0702030302020204" pitchFamily="66" charset="0"/>
                </a:rPr>
                <a:t> (в круге), автографы</a:t>
              </a:r>
              <a:endParaRPr lang="ru-RU" sz="2400" dirty="0">
                <a:solidFill>
                  <a:srgbClr val="00206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Группа 31"/>
          <p:cNvGrpSpPr/>
          <p:nvPr/>
        </p:nvGrpSpPr>
        <p:grpSpPr>
          <a:xfrm>
            <a:off x="6572254" y="0"/>
            <a:ext cx="5962836" cy="6847706"/>
            <a:chOff x="4409831" y="1050620"/>
            <a:chExt cx="2839473" cy="4798076"/>
          </a:xfrm>
        </p:grpSpPr>
        <p:pic>
          <p:nvPicPr>
            <p:cNvPr id="107" name="Picture 2" descr="C:\Users\ВоВаН\Desktop\127540803.jpg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l="54596" t="8198" r="13241" b="5648"/>
            <a:stretch/>
          </p:blipFill>
          <p:spPr bwMode="auto">
            <a:xfrm>
              <a:off x="4409831" y="1050620"/>
              <a:ext cx="2839473" cy="479807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8" name="Прямоугольник 107"/>
            <p:cNvSpPr/>
            <p:nvPr/>
          </p:nvSpPr>
          <p:spPr>
            <a:xfrm>
              <a:off x="4843896" y="1737629"/>
              <a:ext cx="1897706" cy="2134975"/>
            </a:xfrm>
            <a:prstGeom prst="rect">
              <a:avLst/>
            </a:prstGeom>
            <a:solidFill>
              <a:schemeClr val="bg1">
                <a:lumMod val="95000"/>
                <a:alpha val="64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FF00"/>
                  </a:solidFill>
                  <a:effectLst>
                    <a:glow rad="101600">
                      <a:schemeClr val="bg1">
                        <a:lumMod val="50000"/>
                        <a:alpha val="60000"/>
                      </a:schemeClr>
                    </a:glow>
                  </a:effectLst>
                </a:rPr>
                <a:t>В </a:t>
              </a:r>
              <a:r>
                <a:rPr lang="en-US" sz="2400" b="1" dirty="0">
                  <a:solidFill>
                    <a:srgbClr val="FFFF00"/>
                  </a:solidFill>
                  <a:effectLst>
                    <a:glow rad="101600">
                      <a:schemeClr val="bg1">
                        <a:lumMod val="50000"/>
                        <a:alpha val="60000"/>
                      </a:schemeClr>
                    </a:glow>
                  </a:effectLst>
                </a:rPr>
                <a:t> </a:t>
              </a:r>
              <a:r>
                <a:rPr lang="ru-RU" sz="2400" b="1" dirty="0">
                  <a:solidFill>
                    <a:srgbClr val="FFFF00"/>
                  </a:solidFill>
                  <a:effectLst>
                    <a:glow rad="101600">
                      <a:schemeClr val="bg1">
                        <a:lumMod val="50000"/>
                        <a:alpha val="60000"/>
                      </a:schemeClr>
                    </a:glow>
                  </a:effectLst>
                </a:rPr>
                <a:t>этой книге впервые печатается современный перевод автобиографии</a:t>
              </a:r>
              <a:r>
                <a:rPr lang="en-US" sz="2400" b="1" dirty="0">
                  <a:solidFill>
                    <a:srgbClr val="FFFF00"/>
                  </a:solidFill>
                  <a:effectLst>
                    <a:glow rad="101600">
                      <a:schemeClr val="bg1">
                        <a:lumMod val="50000"/>
                        <a:alpha val="60000"/>
                      </a:schemeClr>
                    </a:glow>
                  </a:effectLst>
                </a:rPr>
                <a:t> </a:t>
              </a:r>
              <a:r>
                <a:rPr lang="ru-RU" sz="2400" b="1" dirty="0">
                  <a:solidFill>
                    <a:srgbClr val="FFFF00"/>
                  </a:solidFill>
                  <a:effectLst>
                    <a:glow rad="101600">
                      <a:schemeClr val="bg1">
                        <a:lumMod val="50000"/>
                        <a:alpha val="60000"/>
                      </a:schemeClr>
                    </a:glow>
                  </a:effectLst>
                </a:rPr>
                <a:t>протопопа Аввакума.</a:t>
              </a:r>
            </a:p>
            <a:p>
              <a:pPr algn="ctr"/>
              <a:r>
                <a:rPr lang="ru-RU" sz="2400" b="1" dirty="0">
                  <a:solidFill>
                    <a:srgbClr val="FFFF00"/>
                  </a:solidFill>
                  <a:effectLst>
                    <a:glow rad="101600">
                      <a:schemeClr val="bg1">
                        <a:lumMod val="50000"/>
                        <a:alpha val="60000"/>
                      </a:schemeClr>
                    </a:glow>
                  </a:effectLst>
                </a:rPr>
                <a:t> Эта книга - непревзойденный образец меткого, сильного, живого русского языка </a:t>
              </a:r>
            </a:p>
          </p:txBody>
        </p:sp>
      </p:grpSp>
      <p:pic>
        <p:nvPicPr>
          <p:cNvPr id="111" name="Picture 2" descr="C:\Users\ВоВаН\Desktop\127540803.jpg"/>
          <p:cNvPicPr>
            <a:picLocks noChangeAspect="1" noChangeArrowheads="1"/>
          </p:cNvPicPr>
          <p:nvPr/>
        </p:nvPicPr>
        <p:blipFill rotWithShape="1">
          <a:blip r:embed="rId7" cstate="screen"/>
          <a:srcRect l="15773" t="7623" r="51882" b="5653"/>
          <a:stretch/>
        </p:blipFill>
        <p:spPr bwMode="auto">
          <a:xfrm>
            <a:off x="30607" y="-20591"/>
            <a:ext cx="6171304" cy="68307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2" name="Picture 2" descr="C:\Users\ВоВаН\Desktop\127540803.jpg"/>
          <p:cNvPicPr>
            <a:picLocks noChangeAspect="1" noChangeArrowheads="1"/>
          </p:cNvPicPr>
          <p:nvPr/>
        </p:nvPicPr>
        <p:blipFill rotWithShape="1">
          <a:blip r:embed="rId7" cstate="screen"/>
          <a:srcRect l="53032" t="7620" r="13531" b="5793"/>
          <a:stretch/>
        </p:blipFill>
        <p:spPr bwMode="auto">
          <a:xfrm>
            <a:off x="6477003" y="1"/>
            <a:ext cx="5990927" cy="683776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7" name="Группа 36"/>
          <p:cNvGrpSpPr/>
          <p:nvPr/>
        </p:nvGrpSpPr>
        <p:grpSpPr>
          <a:xfrm>
            <a:off x="54591" y="45629"/>
            <a:ext cx="6140027" cy="6830705"/>
            <a:chOff x="1242301" y="1053439"/>
            <a:chExt cx="2762813" cy="4731224"/>
          </a:xfrm>
        </p:grpSpPr>
        <p:pic>
          <p:nvPicPr>
            <p:cNvPr id="114" name="Picture 2" descr="C:\Users\ВоВаН\Desktop\127540803.jpg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l="15964" t="8600" r="51806" b="6446"/>
            <a:stretch/>
          </p:blipFill>
          <p:spPr bwMode="auto">
            <a:xfrm>
              <a:off x="1242301" y="1053439"/>
              <a:ext cx="2762813" cy="473122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5" name="TextBox 114"/>
            <p:cNvSpPr txBox="1"/>
            <p:nvPr/>
          </p:nvSpPr>
          <p:spPr>
            <a:xfrm>
              <a:off x="1732034" y="1665070"/>
              <a:ext cx="2041124" cy="2110468"/>
            </a:xfrm>
            <a:prstGeom prst="rect">
              <a:avLst/>
            </a:prstGeom>
            <a:solidFill>
              <a:schemeClr val="bg1">
                <a:lumMod val="95000"/>
                <a:alpha val="61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FF00"/>
                  </a:solidFill>
                </a:rPr>
                <a:t>Пройдут века, а «Житие» его будут читать. Его будут называть неистовым и </a:t>
              </a:r>
              <a:r>
                <a:rPr lang="ru-RU" sz="2400" b="1" dirty="0" err="1">
                  <a:solidFill>
                    <a:srgbClr val="FFFF00"/>
                  </a:solidFill>
                </a:rPr>
                <a:t>огнепальным</a:t>
              </a:r>
              <a:r>
                <a:rPr lang="ru-RU" sz="2400" b="1" dirty="0">
                  <a:solidFill>
                    <a:srgbClr val="FFFF00"/>
                  </a:solidFill>
                </a:rPr>
                <a:t>, несгибаемым и фанатичным. Его воля будет поражать потомков. Все будут сходиться в одном — в уважении к своему герою</a:t>
              </a:r>
            </a:p>
          </p:txBody>
        </p:sp>
      </p:grpSp>
      <p:grpSp>
        <p:nvGrpSpPr>
          <p:cNvPr id="8" name="Группа 39"/>
          <p:cNvGrpSpPr/>
          <p:nvPr/>
        </p:nvGrpSpPr>
        <p:grpSpPr>
          <a:xfrm>
            <a:off x="6572254" y="0"/>
            <a:ext cx="5997069" cy="6817056"/>
            <a:chOff x="5059349" y="1010957"/>
            <a:chExt cx="2665926" cy="4748464"/>
          </a:xfrm>
        </p:grpSpPr>
        <p:pic>
          <p:nvPicPr>
            <p:cNvPr id="117" name="Picture 2" descr="C:\Users\ВоВаН\Desktop\127540803.jpg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l="53115" t="7892" r="13101" b="5692"/>
            <a:stretch/>
          </p:blipFill>
          <p:spPr bwMode="auto">
            <a:xfrm>
              <a:off x="5059349" y="1010957"/>
              <a:ext cx="2665926" cy="47484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8" name="Picture 4" descr="C:\Users\Alliance\Documents\Картинки\abbakum[1]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5282897" y="1457926"/>
              <a:ext cx="2155363" cy="3736933"/>
            </a:xfrm>
            <a:prstGeom prst="rect">
              <a:avLst/>
            </a:prstGeom>
          </p:spPr>
        </p:pic>
      </p:grpSp>
      <p:grpSp>
        <p:nvGrpSpPr>
          <p:cNvPr id="9" name="Группа 42"/>
          <p:cNvGrpSpPr/>
          <p:nvPr/>
        </p:nvGrpSpPr>
        <p:grpSpPr>
          <a:xfrm>
            <a:off x="380961" y="1"/>
            <a:ext cx="6158537" cy="6817057"/>
            <a:chOff x="1550129" y="874683"/>
            <a:chExt cx="2808878" cy="4785255"/>
          </a:xfrm>
        </p:grpSpPr>
        <p:pic>
          <p:nvPicPr>
            <p:cNvPr id="120" name="Picture 2" descr="C:\Users\ВоВаН\Desktop\127540803.jpg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l="15388" t="7955" r="51845" b="6120"/>
            <a:stretch/>
          </p:blipFill>
          <p:spPr bwMode="auto">
            <a:xfrm>
              <a:off x="1550129" y="874683"/>
              <a:ext cx="2808878" cy="47852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Picture 2" descr="C:\Users\ВоВаН\Desktop\gogolpage6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857356" y="1071546"/>
              <a:ext cx="1008482" cy="12942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2" name="Picture 3" descr="C:\Users\ВоВаН\Desktop\0_13e913_6f58933c_XL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 flipH="1">
              <a:off x="3000364" y="908873"/>
              <a:ext cx="1071570" cy="13771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3" name="Picture 4" descr="C:\Users\ВоВаН\Desktop\Dostoevskijfm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071802" y="4293828"/>
              <a:ext cx="1156919" cy="1218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4" name="Picture 6" descr="C:\Users\ВоВаН\Desktop\allelets_lnt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571604" y="2285992"/>
              <a:ext cx="1428761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5" name="Picture 7" descr="C:\Users\ВоВаН\Desktop\99084884_Gorkiy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242765" y="3286124"/>
              <a:ext cx="1261225" cy="1571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6" name="Picture 8" descr="C:\Users\ВоВаН\Desktop\ap42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643042" y="3929066"/>
              <a:ext cx="1017992" cy="13573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7" name="Picture 9" descr="C:\Users\ВоВаН\Desktop\lihachev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3000364" y="2143116"/>
              <a:ext cx="1238248" cy="1552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51"/>
          <p:cNvGrpSpPr/>
          <p:nvPr/>
        </p:nvGrpSpPr>
        <p:grpSpPr>
          <a:xfrm>
            <a:off x="6477005" y="1"/>
            <a:ext cx="5982503" cy="6830706"/>
            <a:chOff x="4847305" y="874171"/>
            <a:chExt cx="2936508" cy="4795397"/>
          </a:xfrm>
        </p:grpSpPr>
        <p:pic>
          <p:nvPicPr>
            <p:cNvPr id="129" name="Picture 2" descr="C:\Users\ВоВаН\Desktop\127540803.jpg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l="53191" t="7946" r="13482" b="6119"/>
            <a:stretch/>
          </p:blipFill>
          <p:spPr bwMode="auto">
            <a:xfrm>
              <a:off x="4847305" y="874171"/>
              <a:ext cx="2936508" cy="4795397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0" name="TextBox 129"/>
            <p:cNvSpPr txBox="1"/>
            <p:nvPr/>
          </p:nvSpPr>
          <p:spPr>
            <a:xfrm>
              <a:off x="5165624" y="1475365"/>
              <a:ext cx="2223559" cy="2657661"/>
            </a:xfrm>
            <a:prstGeom prst="rect">
              <a:avLst/>
            </a:prstGeom>
            <a:solidFill>
              <a:schemeClr val="bg1">
                <a:lumMod val="95000"/>
                <a:alpha val="62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FFFF00"/>
                  </a:solidFill>
                </a:rPr>
                <a:t>Потомки назовут его поэтом и первым русским романистом за яркий и сочный, непосредственный и живой, грубый и волнующий, как русская песня, язык его книг. Его талант трибуна и полемиста, и народного вождя   подчиняет, убеждает и увлекает за собой…</a:t>
              </a:r>
              <a:r>
                <a:rPr lang="ru-RU" sz="2400" dirty="0">
                  <a:solidFill>
                    <a:srgbClr val="FFFF00"/>
                  </a:solidFill>
                </a:rPr>
                <a:t/>
              </a:r>
              <a:br>
                <a:rPr lang="ru-RU" sz="2400" dirty="0">
                  <a:solidFill>
                    <a:srgbClr val="FFFF00"/>
                  </a:solidFill>
                </a:rPr>
              </a:br>
              <a:endParaRPr lang="ru-RU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Группа 54"/>
          <p:cNvGrpSpPr/>
          <p:nvPr/>
        </p:nvGrpSpPr>
        <p:grpSpPr>
          <a:xfrm>
            <a:off x="1" y="13648"/>
            <a:ext cx="6453761" cy="6844353"/>
            <a:chOff x="1535351" y="943814"/>
            <a:chExt cx="2798736" cy="4795679"/>
          </a:xfrm>
        </p:grpSpPr>
        <p:pic>
          <p:nvPicPr>
            <p:cNvPr id="132" name="Picture 2" descr="C:\Users\ВоВаН\Desktop\127540803.jpg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l="15215" t="7915" r="52136" b="5974"/>
            <a:stretch/>
          </p:blipFill>
          <p:spPr bwMode="auto">
            <a:xfrm>
              <a:off x="1535351" y="943814"/>
              <a:ext cx="2798736" cy="479567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33" name="TextBox 132"/>
            <p:cNvSpPr txBox="1"/>
            <p:nvPr/>
          </p:nvSpPr>
          <p:spPr>
            <a:xfrm>
              <a:off x="1835758" y="1384730"/>
              <a:ext cx="2439312" cy="3385735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Но все это будет потом. А пока он находится еще у самого подножия своей Голгофы. Он шел по избитой ногами бурлаков прибрежной косе и думал, что это конец. Но это было только начало огромной, великомученической и прекрасной жизни. Да и не жизни даже — Жития…</a:t>
              </a:r>
            </a:p>
          </p:txBody>
        </p:sp>
      </p:grpSp>
      <p:grpSp>
        <p:nvGrpSpPr>
          <p:cNvPr id="12" name="Группа 133"/>
          <p:cNvGrpSpPr/>
          <p:nvPr/>
        </p:nvGrpSpPr>
        <p:grpSpPr>
          <a:xfrm>
            <a:off x="6572253" y="-30901"/>
            <a:ext cx="5957315" cy="6888901"/>
            <a:chOff x="1738040" y="736979"/>
            <a:chExt cx="3311631" cy="5467162"/>
          </a:xfrm>
        </p:grpSpPr>
        <p:pic>
          <p:nvPicPr>
            <p:cNvPr id="135" name="Picture 2" descr="C:\Users\ВоВаН\Desktop\127540803.jpg"/>
            <p:cNvPicPr>
              <a:picLocks noChangeAspect="1" noChangeArrowheads="1"/>
            </p:cNvPicPr>
            <p:nvPr/>
          </p:nvPicPr>
          <p:blipFill rotWithShape="1">
            <a:blip r:embed="rId7" cstate="screen"/>
            <a:srcRect l="53258" t="7669" r="13059" b="5994"/>
            <a:stretch/>
          </p:blipFill>
          <p:spPr bwMode="auto">
            <a:xfrm>
              <a:off x="1738040" y="736979"/>
              <a:ext cx="3311631" cy="54671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" name="Picture 2" descr="http://www.stihi.ru/pics/2015/09/29/4345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898" y="2181885"/>
              <a:ext cx="3041335" cy="2281001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3762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BDD"/>
              </a:clrFrom>
              <a:clrTo>
                <a:srgbClr val="EAEB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6217" y="3560617"/>
            <a:ext cx="3981491" cy="287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84909" y="629928"/>
            <a:ext cx="73567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В заключении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Аввакум между 1669 и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1675 гг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пишет свое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Житие». Написать «Житие» Аввакума «понудил» его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духовный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отец и союзник по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пустозерской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ссылке —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инок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Епифаний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В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композиции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аввакумовского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«Жития»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есть черты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традиционного жития: вступление,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обосновывающее повод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создания жития, рассказ о юных годах Аввакума и о чудесах, которые должны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свидетельствовать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 божественном признании подвижника.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upload.wikimedia.org/wikipedia/commons/thumb/f/f9/Morozova_avvakym.jpg/220px-Morozova_avvaky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9818" y="311828"/>
            <a:ext cx="2493817" cy="32759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09600" y="678874"/>
            <a:ext cx="606829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Аввакум пишет собственное «Житие», и это не только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влияет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его сюжет, но и вынуждает Аввакума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оправдывать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такого жития-автобиографии.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Поэтому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важны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сцены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которых автор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убеждается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 и убеждает читателя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своем праве 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высокую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миссию мученика и защитника истинной веры.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4" name="Picture 4" descr="Протопоп Аввакум Петров —Староверы-поморцы Сарат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0448" y="432521"/>
            <a:ext cx="4236316" cy="55758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71055" y="443347"/>
            <a:ext cx="620683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«Житие» Аввакума напоминает монолог: автор как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непринужденно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доверительно беседует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читателем-единомышленником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Искренность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страстность,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которой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Аввакум своё повествование, рассказывая то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перенесенных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тяготах, то о своих победах, то о ниспосланных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видениях и дарованных чудесах, — не просто искусный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художественный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прием, это принципиальная позиция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Аввакума.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Аввакум Петров - краткая биография, факты, личная 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1236" y="185594"/>
            <a:ext cx="4117110" cy="27420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https://upload.wikimedia.org/wikipedia/commons/thumb/2/22/Avvakum_in_Siberia.jpg/280px-Avvakum_in_Sibe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9829" y="3019740"/>
            <a:ext cx="4077979" cy="28545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52370" y="5860473"/>
            <a:ext cx="5223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Путешествие Аввакума по Сибири.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С. Д. Милорадович, 1898 год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15637" y="2784763"/>
            <a:ext cx="11281100" cy="3893127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Житие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описание святого, его биография, описание его пути к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спасению.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Староверы (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старообрядцы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сторонники старых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обрядов. </a:t>
            </a:r>
            <a:endParaRPr lang="ru-RU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Протопо́п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(от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др.-греч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πρῶτος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— «первый» +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церк.-слав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попъ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— «священник») — высший сан белого духовенства, существовавший в Русской православной церкви с XVI до начала XIX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века.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Calibri" pitchFamily="34" charset="0"/>
            </a:endParaRPr>
          </a:p>
        </p:txBody>
      </p:sp>
      <p:pic>
        <p:nvPicPr>
          <p:cNvPr id="12290" name="Picture 2" descr="https://upload.wikimedia.org/wikipedia/commons/thumb/7/78/Avvakum-fire.jpg/150px-Avvakum-f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191" y="323128"/>
            <a:ext cx="2171991" cy="2751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7999" y="1039090"/>
            <a:ext cx="39172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Мученичество Аввакума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старообрядческая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икона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Сожжение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протопопа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Аввакума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П.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Мясоедов, 1897 год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s://upload.wikimedia.org/wikipedia/commons/thumb/e/ef/Avvakum_by_Pyotr_Yevgenyevich_Myasoyedov.jpg/300px-Avvakum_by_Pyotr_Yevgenyevich_Myasoyed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2120" y="360219"/>
            <a:ext cx="4199657" cy="26877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 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4" name="Содержимое 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" name="Группа 49"/>
          <p:cNvGrpSpPr/>
          <p:nvPr/>
        </p:nvGrpSpPr>
        <p:grpSpPr>
          <a:xfrm>
            <a:off x="0" y="11430"/>
            <a:ext cx="12192000" cy="6835140"/>
            <a:chOff x="0" y="11430"/>
            <a:chExt cx="9144000" cy="6835140"/>
          </a:xfrm>
        </p:grpSpPr>
        <p:pic>
          <p:nvPicPr>
            <p:cNvPr id="1026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143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0" y="142853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В селе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Григорово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 Нижегородской области в 1620 году в семье сельского священника  родился Аввакум Петров 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20" name="Picture 2" descr="C:\Users\ВоВаН\Desktop\Рисунок18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0034" y="1714488"/>
              <a:ext cx="4131314" cy="49088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C:\Users\ВоВаН\Desktop\Рисунок19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857752" y="1714488"/>
              <a:ext cx="3643338" cy="4884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Группа 50"/>
          <p:cNvGrpSpPr/>
          <p:nvPr/>
        </p:nvGrpSpPr>
        <p:grpSpPr>
          <a:xfrm>
            <a:off x="0" y="0"/>
            <a:ext cx="12192000" cy="6858000"/>
            <a:chOff x="0" y="0"/>
            <a:chExt cx="9144000" cy="6835140"/>
          </a:xfrm>
        </p:grpSpPr>
        <p:pic>
          <p:nvPicPr>
            <p:cNvPr id="52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652434" y="509566"/>
              <a:ext cx="79296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 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Село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Григорово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Нижегородской области родина протопопа Аввакума</a:t>
              </a:r>
              <a:endParaRPr lang="ru-RU" dirty="0"/>
            </a:p>
          </p:txBody>
        </p:sp>
        <p:pic>
          <p:nvPicPr>
            <p:cNvPr id="54" name="Picture 2" descr="C:\Users\ВоВаН\Desktop\Рисунок20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4576" y="1571612"/>
              <a:ext cx="8330828" cy="50693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Группа 54"/>
          <p:cNvGrpSpPr/>
          <p:nvPr/>
        </p:nvGrpSpPr>
        <p:grpSpPr>
          <a:xfrm>
            <a:off x="0" y="-214338"/>
            <a:ext cx="12192000" cy="7072338"/>
            <a:chOff x="-472959" y="-2693615"/>
            <a:chExt cx="9894552" cy="8665669"/>
          </a:xfrm>
        </p:grpSpPr>
        <p:pic>
          <p:nvPicPr>
            <p:cNvPr id="56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472959" y="-2693615"/>
              <a:ext cx="9894552" cy="8665669"/>
            </a:xfrm>
            <a:prstGeom prst="rect">
              <a:avLst/>
            </a:prstGeom>
            <a:noFill/>
          </p:spPr>
        </p:pic>
        <p:sp>
          <p:nvSpPr>
            <p:cNvPr id="57" name="TextBox 56"/>
            <p:cNvSpPr txBox="1"/>
            <p:nvPr/>
          </p:nvSpPr>
          <p:spPr>
            <a:xfrm>
              <a:off x="366682" y="-2173774"/>
              <a:ext cx="8462575" cy="1169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   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Казанская церковь (1700 год) в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Григорово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, построенная на месте   деревянной, где служил отец протопопа Аввакума</a:t>
              </a: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 </a:t>
              </a:r>
            </a:p>
          </p:txBody>
        </p:sp>
        <p:pic>
          <p:nvPicPr>
            <p:cNvPr id="58" name="Picture 2" descr="C:\Users\ВоВаН\Desktop\Рисунок21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024825" y="663547"/>
              <a:ext cx="7115881" cy="43424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Группа 66"/>
          <p:cNvGrpSpPr/>
          <p:nvPr/>
        </p:nvGrpSpPr>
        <p:grpSpPr>
          <a:xfrm>
            <a:off x="1" y="-214338"/>
            <a:ext cx="12192001" cy="7072338"/>
            <a:chOff x="-6885058" y="-2540034"/>
            <a:chExt cx="16517547" cy="9753132"/>
          </a:xfrm>
        </p:grpSpPr>
        <p:pic>
          <p:nvPicPr>
            <p:cNvPr id="68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6885058" y="-2540034"/>
              <a:ext cx="16517545" cy="9457548"/>
            </a:xfrm>
            <a:prstGeom prst="rect">
              <a:avLst/>
            </a:prstGeom>
            <a:noFill/>
          </p:spPr>
        </p:pic>
        <p:grpSp>
          <p:nvGrpSpPr>
            <p:cNvPr id="6" name="Группа 10"/>
            <p:cNvGrpSpPr/>
            <p:nvPr/>
          </p:nvGrpSpPr>
          <p:grpSpPr>
            <a:xfrm>
              <a:off x="-6885057" y="-1948931"/>
              <a:ext cx="16517546" cy="9162029"/>
              <a:chOff x="-6885057" y="-1948931"/>
              <a:chExt cx="16517546" cy="9162029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-6885057" y="-1948931"/>
                <a:ext cx="16517546" cy="2291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В 165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1</a:t>
                </a:r>
                <a:r>
                  <a:rPr lang="ru-RU" sz="28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году протопопом в Юрьевец государем был назначен Аввакум Петров. Вот как  он описывает  в «Житии…» </a:t>
                </a:r>
                <a:r>
                  <a:rPr lang="en-US" sz="28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</a:t>
                </a:r>
                <a:r>
                  <a:rPr lang="ru-RU" sz="28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свое пребывание  в этом городе </a:t>
                </a:r>
              </a:p>
              <a:p>
                <a:pPr algn="ctr"/>
                <a:endParaRPr lang="ru-RU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71" name="Picture 2" descr="C:\Users\ВоВаН\Desktop\Рисунок24.jpg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-767048" y="556748"/>
                <a:ext cx="10399535" cy="66563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8" name="Группа 71"/>
          <p:cNvGrpSpPr/>
          <p:nvPr/>
        </p:nvGrpSpPr>
        <p:grpSpPr>
          <a:xfrm>
            <a:off x="0" y="-214338"/>
            <a:ext cx="12192000" cy="7072338"/>
            <a:chOff x="0" y="0"/>
            <a:chExt cx="9159292" cy="6858000"/>
          </a:xfrm>
        </p:grpSpPr>
        <p:pic>
          <p:nvPicPr>
            <p:cNvPr id="73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9159291" cy="6858000"/>
            </a:xfrm>
            <a:prstGeom prst="rect">
              <a:avLst/>
            </a:prstGeom>
            <a:noFill/>
          </p:spPr>
        </p:pic>
        <p:sp>
          <p:nvSpPr>
            <p:cNvPr id="74" name="TextBox 73"/>
            <p:cNvSpPr txBox="1"/>
            <p:nvPr/>
          </p:nvSpPr>
          <p:spPr>
            <a:xfrm>
              <a:off x="15288" y="0"/>
              <a:ext cx="9144004" cy="2029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«…тут пожил немного - только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осьм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недель. Дьявол научил попов, и мужиков, и баб; пришли к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патриархову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приказу, где я духовные дела делал, и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вытаща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меня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ис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приказу собранием, - человек с </a:t>
              </a:r>
              <a:r>
                <a:rPr lang="ru-RU" sz="28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тысящу</a:t>
              </a:r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и с полторы их было, - среди улицы били батожьем и топтали»</a:t>
              </a:r>
            </a:p>
            <a:p>
              <a:pPr algn="ctr"/>
              <a:endParaRPr lang="ru-RU" b="1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75" name="Picture 2" descr="C:\Users\ВоВаН\Desktop\Рисунок25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000100" y="2855221"/>
              <a:ext cx="6429420" cy="3823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75"/>
          <p:cNvGrpSpPr/>
          <p:nvPr/>
        </p:nvGrpSpPr>
        <p:grpSpPr>
          <a:xfrm>
            <a:off x="-285795" y="-357214"/>
            <a:ext cx="12477795" cy="7215214"/>
            <a:chOff x="0" y="0"/>
            <a:chExt cx="9144000" cy="6835140"/>
          </a:xfrm>
        </p:grpSpPr>
        <p:pic>
          <p:nvPicPr>
            <p:cNvPr id="77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78" name="TextBox 77"/>
            <p:cNvSpPr txBox="1"/>
            <p:nvPr/>
          </p:nvSpPr>
          <p:spPr>
            <a:xfrm>
              <a:off x="142844" y="142853"/>
              <a:ext cx="9001156" cy="1312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       Через некоторое время Аввакум вынужден был с     женой и новорожденным сыном отправиться в Москву</a:t>
              </a:r>
            </a:p>
            <a:p>
              <a:endParaRPr lang="ru-RU" sz="2800" b="1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79" name="Picture 2" descr="C:\Users\ВоВаН\Desktop\Рисунок26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642910" y="1901930"/>
              <a:ext cx="6786610" cy="47802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79"/>
          <p:cNvGrpSpPr/>
          <p:nvPr/>
        </p:nvGrpSpPr>
        <p:grpSpPr>
          <a:xfrm>
            <a:off x="-285795" y="-357214"/>
            <a:ext cx="12477795" cy="7167810"/>
            <a:chOff x="0" y="22860"/>
            <a:chExt cx="9144000" cy="6835140"/>
          </a:xfrm>
        </p:grpSpPr>
        <p:pic>
          <p:nvPicPr>
            <p:cNvPr id="81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2286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82" name="TextBox 81"/>
            <p:cNvSpPr txBox="1"/>
            <p:nvPr/>
          </p:nvSpPr>
          <p:spPr>
            <a:xfrm>
              <a:off x="285717" y="97829"/>
              <a:ext cx="8501122" cy="173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В середине XVII века в Казанском соборе служили протопоп Иван Неронов и затем Аввакум, не принявшие церковную реформу патриарха Никона, которая положила начало раскола русской православной Церкви на никониан и старообрядцев 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0033" y="6072207"/>
              <a:ext cx="3786211" cy="440238"/>
            </a:xfrm>
            <a:prstGeom prst="rect">
              <a:avLst/>
            </a:prstGeom>
            <a:solidFill>
              <a:schemeClr val="bg1">
                <a:lumMod val="95000"/>
                <a:alpha val="4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FF00"/>
                  </a:solidFill>
                </a:rPr>
                <a:t>Казанский собор в 17 веке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7752" y="6072207"/>
              <a:ext cx="3857652" cy="440238"/>
            </a:xfrm>
            <a:prstGeom prst="rect">
              <a:avLst/>
            </a:prstGeom>
            <a:solidFill>
              <a:schemeClr val="bg1">
                <a:lumMod val="95000"/>
                <a:alpha val="5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FFFF00"/>
                  </a:solidFill>
                </a:rPr>
                <a:t>Казанский собор в 21 веке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pic>
          <p:nvPicPr>
            <p:cNvPr id="85" name="Picture 2" descr="C:\Users\ВоВаН\Desktop\Рисунок27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85720" y="2966708"/>
              <a:ext cx="3786214" cy="32912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Picture 3" descr="C:\Users\ВоВаН\Desktop\Рисунок28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4714876" y="2936223"/>
              <a:ext cx="3571900" cy="33137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5" name="AutoShape 48"/>
          <p:cNvSpPr>
            <a:spLocks noChangeArrowheads="1"/>
          </p:cNvSpPr>
          <p:nvPr/>
        </p:nvSpPr>
        <p:spPr bwMode="auto">
          <a:xfrm>
            <a:off x="11567584" y="6453188"/>
            <a:ext cx="431800" cy="260350"/>
          </a:xfrm>
          <a:prstGeom prst="rightArrow">
            <a:avLst>
              <a:gd name="adj1" fmla="val 50000"/>
              <a:gd name="adj2" fmla="val 31098"/>
            </a:avLst>
          </a:prstGeom>
          <a:solidFill>
            <a:srgbClr val="9933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Группа 45"/>
          <p:cNvGrpSpPr/>
          <p:nvPr/>
        </p:nvGrpSpPr>
        <p:grpSpPr>
          <a:xfrm>
            <a:off x="-285795" y="-285776"/>
            <a:ext cx="12477795" cy="7143776"/>
            <a:chOff x="0" y="0"/>
            <a:chExt cx="9144000" cy="6835140"/>
          </a:xfrm>
        </p:grpSpPr>
        <p:pic>
          <p:nvPicPr>
            <p:cNvPr id="47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48" name="TextBox 47"/>
            <p:cNvSpPr txBox="1"/>
            <p:nvPr/>
          </p:nvSpPr>
          <p:spPr>
            <a:xfrm>
              <a:off x="214281" y="142853"/>
              <a:ext cx="8715438" cy="1737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Национальной трагедией считается раскол в </a:t>
              </a:r>
              <a:r>
                <a:rPr lang="en-US" sz="2800" b="1" dirty="0" smtClean="0"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XVII </a:t>
              </a:r>
              <a:r>
                <a:rPr lang="ru-RU" sz="2800" b="1" dirty="0" smtClean="0"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</a:rPr>
                <a:t>веке между православными верующими, породивший два непримиримых лагеря: сторонников нововведений патриарха Никона и староверов -  почитателей воззрений  протопопа Аввакума</a:t>
              </a:r>
              <a:endParaRPr lang="ru-RU" sz="2800" b="1" dirty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49" name="Picture 2" descr="C:\Users\ВоВаН\Desktop\[LI8RK_3-02]_[IL_03]-k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214414" y="2977512"/>
              <a:ext cx="6500858" cy="36760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0" name="Picture 2" descr="C:\Users\ВоВаН\Desktop\Рисунок2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-285795" y="-303660"/>
            <a:ext cx="12477795" cy="7161660"/>
          </a:xfrm>
          <a:prstGeom prst="rect">
            <a:avLst/>
          </a:prstGeom>
          <a:noFill/>
        </p:spPr>
      </p:pic>
      <p:grpSp>
        <p:nvGrpSpPr>
          <p:cNvPr id="12" name="Группа 50"/>
          <p:cNvGrpSpPr/>
          <p:nvPr/>
        </p:nvGrpSpPr>
        <p:grpSpPr>
          <a:xfrm>
            <a:off x="-285795" y="-428652"/>
            <a:ext cx="12477795" cy="7286652"/>
            <a:chOff x="0" y="22860"/>
            <a:chExt cx="9144000" cy="6835140"/>
          </a:xfrm>
        </p:grpSpPr>
        <p:pic>
          <p:nvPicPr>
            <p:cNvPr id="55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22860"/>
              <a:ext cx="9144000" cy="68351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285720" y="285728"/>
              <a:ext cx="8643998" cy="104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Очень быстро раскол охватил широкие слои населения. Перемены в обрядах многими воспринимались как первопричина ухудшения жизни</a:t>
              </a:r>
            </a:p>
            <a:p>
              <a:pPr>
                <a:lnSpc>
                  <a:spcPct val="90000"/>
                </a:lnSpc>
              </a:pPr>
              <a:endParaRPr lang="ru-RU" b="1" dirty="0" smtClean="0"/>
            </a:p>
          </p:txBody>
        </p:sp>
        <p:pic>
          <p:nvPicPr>
            <p:cNvPr id="63" name="Picture 2" descr="C:\Users\ВоВаН\Desktop\Рисунок4.jp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209437" y="2077585"/>
              <a:ext cx="8725189" cy="44993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7" name="Picture 2" descr="C:\Users\ВоВаН\Desktop\Рисунок7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-285795" y="-357214"/>
            <a:ext cx="12477795" cy="7215213"/>
          </a:xfrm>
          <a:prstGeom prst="rect">
            <a:avLst/>
          </a:prstGeom>
          <a:noFill/>
        </p:spPr>
      </p:pic>
      <p:grpSp>
        <p:nvGrpSpPr>
          <p:cNvPr id="13" name="Группа 87"/>
          <p:cNvGrpSpPr/>
          <p:nvPr/>
        </p:nvGrpSpPr>
        <p:grpSpPr>
          <a:xfrm>
            <a:off x="-381045" y="-357214"/>
            <a:ext cx="12573045" cy="7215214"/>
            <a:chOff x="1" y="22860"/>
            <a:chExt cx="9143999" cy="6835140"/>
          </a:xfrm>
        </p:grpSpPr>
        <p:pic>
          <p:nvPicPr>
            <p:cNvPr id="89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" y="22860"/>
              <a:ext cx="9143999" cy="6835140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4572000" y="307636"/>
              <a:ext cx="4286279" cy="376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00"/>
                  </a:solidFill>
                  <a:effectLst>
                    <a:glow rad="101600">
                      <a:schemeClr val="bg1">
                        <a:lumMod val="65000"/>
                        <a:alpha val="60000"/>
                      </a:schemeClr>
                    </a:glow>
                  </a:effectLst>
                </a:rPr>
                <a:t>Православная церковь осудила раскол и предала искоренению староверов. Непокорные жестоко преследовались властями: их сажали на цепь, гноили в ямах, сжигали заживо. Одним из них был Аввакум. Он обрек себя на бесчисленные гонения, истязания и пытки в течение 30 лет </a:t>
              </a:r>
              <a:endParaRPr lang="ru-RU" sz="2800" b="1" dirty="0">
                <a:solidFill>
                  <a:srgbClr val="FFFF00"/>
                </a:solidFill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</a:effectLst>
              </a:endParaRPr>
            </a:p>
          </p:txBody>
        </p:sp>
        <p:pic>
          <p:nvPicPr>
            <p:cNvPr id="91" name="Picture 2" descr="C:\Users\ВоВаН\Desktop\je66_avvakum-protopop-avvakum-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285721" y="582910"/>
              <a:ext cx="4206356" cy="54892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Группа 101"/>
          <p:cNvGrpSpPr/>
          <p:nvPr/>
        </p:nvGrpSpPr>
        <p:grpSpPr>
          <a:xfrm>
            <a:off x="-285795" y="-357214"/>
            <a:ext cx="12477795" cy="7215214"/>
            <a:chOff x="0" y="22860"/>
            <a:chExt cx="9144000" cy="6835140"/>
          </a:xfrm>
        </p:grpSpPr>
        <p:pic>
          <p:nvPicPr>
            <p:cNvPr id="103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2286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104" name="TextBox 103"/>
            <p:cNvSpPr txBox="1"/>
            <p:nvPr/>
          </p:nvSpPr>
          <p:spPr>
            <a:xfrm>
              <a:off x="351692" y="290906"/>
              <a:ext cx="8358248" cy="1574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В 1653 году Аввакума арестовали прямо в Казанском соборе в Москве и увезли 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в  </a:t>
              </a:r>
              <a:r>
                <a:rPr lang="ru-RU" sz="2800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Спасо-Андроников</a:t>
              </a:r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</a:rPr>
                <a:t> монастырь</a:t>
              </a:r>
            </a:p>
            <a:p>
              <a:endParaRPr lang="ru-RU" dirty="0" smtClean="0"/>
            </a:p>
          </p:txBody>
        </p:sp>
        <p:pic>
          <p:nvPicPr>
            <p:cNvPr id="105" name="Picture 2" descr="C:\Users\ВоВаН\Desktop\Рисунок11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357159" y="1714488"/>
              <a:ext cx="8501122" cy="4892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Группа 105"/>
          <p:cNvGrpSpPr/>
          <p:nvPr/>
        </p:nvGrpSpPr>
        <p:grpSpPr>
          <a:xfrm>
            <a:off x="-476296" y="-357214"/>
            <a:ext cx="12668296" cy="7215214"/>
            <a:chOff x="3" y="22860"/>
            <a:chExt cx="9144000" cy="6835140"/>
          </a:xfrm>
        </p:grpSpPr>
        <p:pic>
          <p:nvPicPr>
            <p:cNvPr id="107" name="Picture 2" descr="C:\Users\ВоВаН\Desktop\Рисунок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" y="22860"/>
              <a:ext cx="9144000" cy="6835140"/>
            </a:xfrm>
            <a:prstGeom prst="rect">
              <a:avLst/>
            </a:prstGeom>
            <a:noFill/>
          </p:spPr>
        </p:pic>
        <p:sp>
          <p:nvSpPr>
            <p:cNvPr id="108" name="TextBox 107"/>
            <p:cNvSpPr txBox="1"/>
            <p:nvPr/>
          </p:nvSpPr>
          <p:spPr>
            <a:xfrm>
              <a:off x="343794" y="361258"/>
              <a:ext cx="8104726" cy="2128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В монастыре протопопа Аввакума продержали трое суток в каменном подвале, прикованным к стене,  в полной темноте, без пищи и воды. Затем режим содержания несколько ослабили. Через месяц  его вместе с семьей отправили в</a:t>
              </a:r>
              <a:r>
                <a:rPr lang="en-US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ссылку</a:t>
              </a:r>
              <a:r>
                <a:rPr lang="en-US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glow rad="101600">
                      <a:schemeClr val="bg1">
                        <a:lumMod val="85000"/>
                        <a:alpha val="6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в Тобольск</a:t>
              </a:r>
              <a:endParaRPr lang="ru-RU" sz="2800" b="1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9" name="Picture 2" descr="C:\Users\ВоВаН\Desktop\Рисунок12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>
              <a:off x="214282" y="2714620"/>
              <a:ext cx="4181475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0" name="Picture 3" descr="C:\Users\ВоВаН\Desktop\Рисунок13.jpg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4500562" y="2799630"/>
              <a:ext cx="4322763" cy="37107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1413</Words>
  <Application>Microsoft Office PowerPoint</Application>
  <PresentationFormat>Произвольный</PresentationFormat>
  <Paragraphs>108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Литература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133</cp:revision>
  <dcterms:created xsi:type="dcterms:W3CDTF">2018-08-03T11:59:51Z</dcterms:created>
  <dcterms:modified xsi:type="dcterms:W3CDTF">2020-09-16T04:05:33Z</dcterms:modified>
</cp:coreProperties>
</file>