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</p:sldMasterIdLst>
  <p:sldIdLst>
    <p:sldId id="301" r:id="rId6"/>
    <p:sldId id="276" r:id="rId7"/>
    <p:sldId id="322" r:id="rId8"/>
    <p:sldId id="323" r:id="rId9"/>
    <p:sldId id="283" r:id="rId10"/>
    <p:sldId id="325" r:id="rId11"/>
    <p:sldId id="284" r:id="rId12"/>
    <p:sldId id="286" r:id="rId13"/>
    <p:sldId id="259" r:id="rId14"/>
    <p:sldId id="306" r:id="rId15"/>
    <p:sldId id="260" r:id="rId16"/>
    <p:sldId id="263" r:id="rId17"/>
    <p:sldId id="265" r:id="rId18"/>
    <p:sldId id="321" r:id="rId19"/>
    <p:sldId id="309" r:id="rId20"/>
    <p:sldId id="310" r:id="rId21"/>
    <p:sldId id="315" r:id="rId22"/>
    <p:sldId id="316" r:id="rId23"/>
    <p:sldId id="326" r:id="rId24"/>
    <p:sldId id="327" r:id="rId25"/>
    <p:sldId id="319" r:id="rId26"/>
    <p:sldId id="317" r:id="rId27"/>
    <p:sldId id="328" r:id="rId28"/>
    <p:sldId id="318" r:id="rId29"/>
    <p:sldId id="312" r:id="rId30"/>
    <p:sldId id="330" r:id="rId31"/>
    <p:sldId id="313" r:id="rId32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EFCE037-9281-485E-9DDB-2526DDE9758F}">
          <p14:sldIdLst>
            <p14:sldId id="301"/>
            <p14:sldId id="276"/>
            <p14:sldId id="322"/>
            <p14:sldId id="323"/>
            <p14:sldId id="283"/>
            <p14:sldId id="325"/>
            <p14:sldId id="284"/>
            <p14:sldId id="286"/>
            <p14:sldId id="259"/>
            <p14:sldId id="306"/>
            <p14:sldId id="260"/>
            <p14:sldId id="263"/>
            <p14:sldId id="265"/>
            <p14:sldId id="321"/>
            <p14:sldId id="309"/>
            <p14:sldId id="310"/>
            <p14:sldId id="315"/>
          </p14:sldIdLst>
        </p14:section>
        <p14:section name="Раздел без заголовка" id="{7DE8BF64-7478-4AC8-B579-863F9F584D67}">
          <p14:sldIdLst>
            <p14:sldId id="316"/>
            <p14:sldId id="326"/>
            <p14:sldId id="327"/>
            <p14:sldId id="319"/>
            <p14:sldId id="317"/>
            <p14:sldId id="328"/>
            <p14:sldId id="318"/>
            <p14:sldId id="312"/>
            <p14:sldId id="330"/>
            <p14:sldId id="313"/>
          </p14:sldIdLst>
        </p14:section>
        <p14:section name="Раздел без заголовка" id="{ACB0ACE1-2E70-4BB9-A801-D07ED17B643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CCFF66"/>
    <a:srgbClr val="4F1150"/>
    <a:srgbClr val="800000"/>
    <a:srgbClr val="0033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3" autoAdjust="0"/>
  </p:normalViewPr>
  <p:slideViewPr>
    <p:cSldViewPr>
      <p:cViewPr>
        <p:scale>
          <a:sx n="81" d="100"/>
          <a:sy n="81" d="100"/>
        </p:scale>
        <p:origin x="788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8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5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864AD-D80F-4AD7-80D4-57CD5F5E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C31314-4BBF-4458-81CE-67ACDA877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0BEDB0-CC01-47D6-B8D8-3126EE6F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1D3EE-9BE9-4816-85E4-34631F77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ABCBD-7827-4328-A28B-FB15F6A4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9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34D3F-F42B-4778-90A7-DF755B88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CC7E44-0816-4E34-A30C-F0B57EC4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F8263A-F82F-4F75-BFD3-C634F14B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0AA691-7641-492D-AACE-4BBD3CAFC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CB10A8-88B6-4349-9CB0-E22EAAB0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54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B700-08CA-4E79-8F0A-B65A3F5F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CBB214-A19C-4AF9-9E71-62D99C085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5D9B9-2459-4006-94FB-482656BC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C2260-7E7A-4DC3-BE31-10B15201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8648D-DAFE-4616-9892-052E7364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12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A24B8-FF16-4032-8D3A-5409E3CF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086EBD-D70E-4460-8E85-6E374D378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DFD8A9-1230-45E7-9B1B-DF76F5B44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6FBEE5-F1FE-4BB3-84CB-B6B85542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F70398-1739-4DBD-8D5A-09B78F8F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92268-13B1-4ABA-889C-3362E59B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02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00008-C9B4-4082-B88F-95C722CF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F4010-D45F-465A-97C5-4738DD8B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ABDE44-D0A9-4012-8871-2CA9BB147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B7D419-1D48-4513-9CF5-C8B14B987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3A5C6F-E3AE-4497-A034-9F259E68C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D9EC24-9109-4F8E-8B59-B9DB0600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2AA4F7-2AA8-4CC6-BA4B-E50FD126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F3DD06-38DE-451E-8057-54530A77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0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66EA3-2778-4625-A07F-CE204488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6E8595-4E94-48A1-AD4A-D29D97D3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1CE951-DF96-4BAA-9B1C-F8F25CF3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76EA84-56BF-49ED-ABB5-5874CAB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3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44F2DD-49CE-4CE8-A80F-EE73E08E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8E82BA-1103-41BE-B69D-F1CA0424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11FD6C-C17B-4BF6-A152-45F9F75F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60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EBA85-FCE1-492B-9EDB-79C239D4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13C272-57DF-4B5A-9545-ADF862DEF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61849C-6BF2-4F4C-A998-6721E9804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7A996-DE81-4DFC-BDC8-CD871E6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7365A-387B-4460-9B72-A5C5E1EB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18C64A-EB65-4A36-B62C-495D801F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59AAC-A0A4-40BC-B1AE-E740813C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B0273A-7570-4598-8B51-B2F5E97C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20B085-0DE7-45DF-850C-7ADAE2FC5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83212-9A94-46BE-BFD9-4EB3F64E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4648C-575A-4E05-8131-0E8D0FEC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D869FD-A177-4446-98D3-38D10EDF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7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801A8-0D39-432C-90B1-536AA940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E72E82-B2AC-49B2-8E6B-DF06D1BD0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134E2-56DE-458B-9EAA-98A0A73D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0FCFA-5809-4A50-85B5-1BC469DC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FA4C76-5E7F-462F-84B7-CE1E2E70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92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6867B4-B87A-4D3D-826F-8C83C2FF0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85A1CC-2BBA-4641-B224-E4FED1A0F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CE75D5-FCEA-48D0-87AF-0A88B05E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B5A76-5D04-4BF1-9DBF-86EFA9E4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89C7C2-7ABF-4D34-A80B-C5904DFC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864AD-D80F-4AD7-80D4-57CD5F5E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C31314-4BBF-4458-81CE-67ACDA877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0BEDB0-CC01-47D6-B8D8-3126EE6F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1D3EE-9BE9-4816-85E4-34631F77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ABCBD-7827-4328-A28B-FB15F6A4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15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34D3F-F42B-4778-90A7-DF755B88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CC7E44-0816-4E34-A30C-F0B57EC4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F8263A-F82F-4F75-BFD3-C634F14B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0AA691-7641-492D-AACE-4BBD3CAFC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CB10A8-88B6-4349-9CB0-E22EAAB0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64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B700-08CA-4E79-8F0A-B65A3F5F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CBB214-A19C-4AF9-9E71-62D99C085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3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5D9B9-2459-4006-94FB-482656BC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C2260-7E7A-4DC3-BE31-10B15201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8648D-DAFE-4616-9892-052E7364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07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A24B8-FF16-4032-8D3A-5409E3CF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086EBD-D70E-4460-8E85-6E374D378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DFD8A9-1230-45E7-9B1B-DF76F5B44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6FBEE5-F1FE-4BB3-84CB-B6B85542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F70398-1739-4DBD-8D5A-09B78F8F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92268-13B1-4ABA-889C-3362E59B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52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00008-C9B4-4082-B88F-95C722CF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F4010-D45F-465A-97C5-4738DD8B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ABDE44-D0A9-4012-8871-2CA9BB147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B7D419-1D48-4513-9CF5-C8B14B987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3A5C6F-E3AE-4497-A034-9F259E68C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D9EC24-9109-4F8E-8B59-B9DB0600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2AA4F7-2AA8-4CC6-BA4B-E50FD126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F3DD06-38DE-451E-8057-54530A77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66EA3-2778-4625-A07F-CE204488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6E8595-4E94-48A1-AD4A-D29D97D3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1CE951-DF96-4BAA-9B1C-F8F25CF3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76EA84-56BF-49ED-ABB5-5874CAB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05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44F2DD-49CE-4CE8-A80F-EE73E08E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8E82BA-1103-41BE-B69D-F1CA0424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11FD6C-C17B-4BF6-A152-45F9F75F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1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7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EBA85-FCE1-492B-9EDB-79C239D4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13C272-57DF-4B5A-9545-ADF862DEF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61849C-6BF2-4F4C-A998-6721E9804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7A996-DE81-4DFC-BDC8-CD871E6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7365A-387B-4460-9B72-A5C5E1EB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18C64A-EB65-4A36-B62C-495D801F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2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59AAC-A0A4-40BC-B1AE-E740813C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B0273A-7570-4598-8B51-B2F5E97C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20B085-0DE7-45DF-850C-7ADAE2FC5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83212-9A94-46BE-BFD9-4EB3F64E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4648C-575A-4E05-8131-0E8D0FEC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D869FD-A177-4446-98D3-38D10EDF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2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801A8-0D39-432C-90B1-536AA940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E72E82-B2AC-49B2-8E6B-DF06D1BD0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134E2-56DE-458B-9EAA-98A0A73D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0FCFA-5809-4A50-85B5-1BC469DC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FA4C76-5E7F-462F-84B7-CE1E2E70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67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6867B4-B87A-4D3D-826F-8C83C2FF0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85A1CC-2BBA-4641-B224-E4FED1A0F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CE75D5-FCEA-48D0-87AF-0A88B05E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B5A76-5D04-4BF1-9DBF-86EFA9E4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89C7C2-7ABF-4D34-A80B-C5904DFC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48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864AD-D80F-4AD7-80D4-57CD5F5E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C31314-4BBF-4458-81CE-67ACDA877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0BEDB0-CC01-47D6-B8D8-3126EE6F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1D3EE-9BE9-4816-85E4-34631F77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ABCBD-7827-4328-A28B-FB15F6A4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38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34D3F-F42B-4778-90A7-DF755B88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CC7E44-0816-4E34-A30C-F0B57EC4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F8263A-F82F-4F75-BFD3-C634F14B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0AA691-7641-492D-AACE-4BBD3CAFC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CB10A8-88B6-4349-9CB0-E22EAAB0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46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B700-08CA-4E79-8F0A-B65A3F5F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CBB214-A19C-4AF9-9E71-62D99C085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5D9B9-2459-4006-94FB-482656BC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C2260-7E7A-4DC3-BE31-10B15201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8648D-DAFE-4616-9892-052E7364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38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A24B8-FF16-4032-8D3A-5409E3CF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086EBD-D70E-4460-8E85-6E374D378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DFD8A9-1230-45E7-9B1B-DF76F5B44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6FBEE5-F1FE-4BB3-84CB-B6B85542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F70398-1739-4DBD-8D5A-09B78F8F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92268-13B1-4ABA-889C-3362E59B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63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00008-C9B4-4082-B88F-95C722CF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F4010-D45F-465A-97C5-4738DD8B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ABDE44-D0A9-4012-8871-2CA9BB147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B7D419-1D48-4513-9CF5-C8B14B987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3A5C6F-E3AE-4497-A034-9F259E68C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D9EC24-9109-4F8E-8B59-B9DB0600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2AA4F7-2AA8-4CC6-BA4B-E50FD126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F3DD06-38DE-451E-8057-54530A77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87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66EA3-2778-4625-A07F-CE204488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6E8595-4E94-48A1-AD4A-D29D97D3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1CE951-DF96-4BAA-9B1C-F8F25CF3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76EA84-56BF-49ED-ABB5-5874CAB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44F2DD-49CE-4CE8-A80F-EE73E08E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8E82BA-1103-41BE-B69D-F1CA0424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11FD6C-C17B-4BF6-A152-45F9F75F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99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EBA85-FCE1-492B-9EDB-79C239D4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13C272-57DF-4B5A-9545-ADF862DEF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61849C-6BF2-4F4C-A998-6721E9804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7A996-DE81-4DFC-BDC8-CD871E6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7365A-387B-4460-9B72-A5C5E1EB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18C64A-EB65-4A36-B62C-495D801F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70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59AAC-A0A4-40BC-B1AE-E740813C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B0273A-7570-4598-8B51-B2F5E97C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20B085-0DE7-45DF-850C-7ADAE2FC5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83212-9A94-46BE-BFD9-4EB3F64E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4648C-575A-4E05-8131-0E8D0FEC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D869FD-A177-4446-98D3-38D10EDF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08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801A8-0D39-432C-90B1-536AA940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E72E82-B2AC-49B2-8E6B-DF06D1BD0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134E2-56DE-458B-9EAA-98A0A73D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0FCFA-5809-4A50-85B5-1BC469DC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FA4C76-5E7F-462F-84B7-CE1E2E70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44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6867B4-B87A-4D3D-826F-8C83C2FF0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85A1CC-2BBA-4641-B224-E4FED1A0F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CE75D5-FCEA-48D0-87AF-0A88B05E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B5A76-5D04-4BF1-9DBF-86EFA9E4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89C7C2-7ABF-4D34-A80B-C5904DFC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31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DA6D2-349D-46D0-8677-222D78E2BDB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7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832B1-32F0-4746-B0EC-15C4351E703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14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25626-89DF-457A-AECB-3CAD409BF88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36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6395E-58EA-4CBB-8262-146CD8A2829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53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7E7F2-C906-4EEA-B112-2BF9EB0A52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5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23414-E59E-439E-95C0-AB1143379DF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71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8AB3A-7E0C-4E69-B921-0C9F44CB9F4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93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623A7-72BD-4E8B-95D6-4B01524AE6C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37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F8729-8B24-4AB9-8667-9E09D57111C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50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E6CF-B6A4-42A9-A270-7DC5457A59E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16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BC24B-7FA1-46FD-8C31-ED65B6EAE04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9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5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5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2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64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8" y="4368490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D43884D8-4648-46A5-BBEE-D5AE73F42E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2C624-8419-443E-A1AA-63CD1EB3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43303C-F3F5-4095-8A10-4ACA2106E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9EBD9-0D07-4102-88E6-CA8CE6120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24.08.2020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938866-A374-475F-B3D5-EE7A8C4A9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80D84-404F-46B0-843F-2C351F356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75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2C624-8419-443E-A1AA-63CD1EB3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43303C-F3F5-4095-8A10-4ACA2106E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9EBD9-0D07-4102-88E6-CA8CE6120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24.08.2020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938866-A374-475F-B3D5-EE7A8C4A9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8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80D84-404F-46B0-843F-2C351F356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25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2C624-8419-443E-A1AA-63CD1EB3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43303C-F3F5-4095-8A10-4ACA2106E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9EBD9-0D07-4102-88E6-CA8CE6120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39870C1-E136-4D02-B698-74C866CCF3D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24.08.2020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938866-A374-475F-B3D5-EE7A8C4A9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80D84-404F-46B0-843F-2C351F356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1AA2F1-AEAC-46D7-8378-76DFF123498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6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05ED09-CA07-4BF8-814F-D789D5325034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2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3416/n-carasyova.c/0_2fc0b_619d6a8a_X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3416/n-carasyova.c/0_2fc0b_619d6a8a_X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gif"/><Relationship Id="rId4" Type="http://schemas.openxmlformats.org/officeDocument/2006/relationships/hyperlink" Target="http://img-fotki.yandex.ru/get/3416/n-carasyova.c/0_2fc0b_619d6a8a_X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>
            <a:extLst>
              <a:ext uri="{FF2B5EF4-FFF2-40B4-BE49-F238E27FC236}">
                <a16:creationId xmlns:a16="http://schemas.microsoft.com/office/drawing/2014/main" id="{182679EF-3EEF-4485-BEDF-0CBEA332EAD6}"/>
              </a:ext>
            </a:extLst>
          </p:cNvPr>
          <p:cNvSpPr>
            <a:spLocks/>
          </p:cNvSpPr>
          <p:nvPr/>
        </p:nvSpPr>
        <p:spPr bwMode="auto">
          <a:xfrm>
            <a:off x="0" y="-20684"/>
            <a:ext cx="9144000" cy="1214438"/>
          </a:xfrm>
          <a:custGeom>
            <a:avLst/>
            <a:gdLst>
              <a:gd name="T0" fmla="*/ 2147483646 w 5760085"/>
              <a:gd name="T1" fmla="*/ 0 h 1021080"/>
              <a:gd name="T2" fmla="*/ 0 w 5760085"/>
              <a:gd name="T3" fmla="*/ 0 h 1021080"/>
              <a:gd name="T4" fmla="*/ 0 w 5760085"/>
              <a:gd name="T5" fmla="*/ 409551945 h 1021080"/>
              <a:gd name="T6" fmla="*/ 2147483646 w 5760085"/>
              <a:gd name="T7" fmla="*/ 409551945 h 1021080"/>
              <a:gd name="T8" fmla="*/ 2147483646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085"/>
              <a:gd name="T16" fmla="*/ 0 h 1021080"/>
              <a:gd name="T17" fmla="*/ 5760085 w 5760085"/>
              <a:gd name="T18" fmla="*/ 1021080 h 1021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63096CA-385F-40AF-87B7-8973B6C3F0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521" y="245908"/>
            <a:ext cx="8441303" cy="639366"/>
          </a:xfrm>
        </p:spPr>
        <p:txBody>
          <a:bodyPr vert="horz" lIns="91440" tIns="23161" rIns="91440" bIns="45720" rtlCol="0" anchor="ctr">
            <a:normAutofit fontScale="90000"/>
          </a:bodyPr>
          <a:lstStyle/>
          <a:p>
            <a:pPr marL="20141">
              <a:spcBef>
                <a:spcPts val="181"/>
              </a:spcBef>
              <a:defRPr/>
            </a:pPr>
            <a:r>
              <a:rPr lang="ru-RU" sz="5392" dirty="0">
                <a:solidFill>
                  <a:schemeClr val="bg1"/>
                </a:solidFill>
              </a:rPr>
              <a:t>  Русский     язык</a:t>
            </a:r>
            <a:endParaRPr sz="5392" dirty="0">
              <a:solidFill>
                <a:schemeClr val="bg1"/>
              </a:solidFill>
            </a:endParaRPr>
          </a:p>
        </p:txBody>
      </p:sp>
      <p:sp>
        <p:nvSpPr>
          <p:cNvPr id="16388" name="object 4">
            <a:extLst>
              <a:ext uri="{FF2B5EF4-FFF2-40B4-BE49-F238E27FC236}">
                <a16:creationId xmlns:a16="http://schemas.microsoft.com/office/drawing/2014/main" id="{427AB05C-74F0-437D-910A-C4A33E26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1" y="1833659"/>
            <a:ext cx="5429690" cy="274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3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Проверяемые и 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3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непроверяемые 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3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согласные в корне слова.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3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Непроизносимые </a:t>
            </a:r>
            <a:r>
              <a:rPr lang="ru-RU" altLang="ru-RU" sz="36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согласные.</a:t>
            </a:r>
            <a:endParaRPr lang="ru-RU" altLang="ru-RU" sz="36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3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89" name="object 5">
            <a:extLst>
              <a:ext uri="{FF2B5EF4-FFF2-40B4-BE49-F238E27FC236}">
                <a16:creationId xmlns:a16="http://schemas.microsoft.com/office/drawing/2014/main" id="{2D9876A0-23E1-401C-B827-CFEC3AAE1054}"/>
              </a:ext>
            </a:extLst>
          </p:cNvPr>
          <p:cNvSpPr>
            <a:spLocks/>
          </p:cNvSpPr>
          <p:nvPr/>
        </p:nvSpPr>
        <p:spPr bwMode="auto">
          <a:xfrm>
            <a:off x="439323" y="1600179"/>
            <a:ext cx="409575" cy="983456"/>
          </a:xfrm>
          <a:custGeom>
            <a:avLst/>
            <a:gdLst>
              <a:gd name="T0" fmla="*/ 138940851 w 344170"/>
              <a:gd name="T1" fmla="*/ 0 h 740410"/>
              <a:gd name="T2" fmla="*/ 0 w 344170"/>
              <a:gd name="T3" fmla="*/ 0 h 740410"/>
              <a:gd name="T4" fmla="*/ 0 w 344170"/>
              <a:gd name="T5" fmla="*/ 1247946159 h 740410"/>
              <a:gd name="T6" fmla="*/ 138940851 w 344170"/>
              <a:gd name="T7" fmla="*/ 1247946159 h 740410"/>
              <a:gd name="T8" fmla="*/ 138940851 w 344170"/>
              <a:gd name="T9" fmla="*/ 0 h 740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740410"/>
              <a:gd name="T17" fmla="*/ 344170 w 344170"/>
              <a:gd name="T18" fmla="*/ 740410 h 740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6390" name="object 6">
            <a:extLst>
              <a:ext uri="{FF2B5EF4-FFF2-40B4-BE49-F238E27FC236}">
                <a16:creationId xmlns:a16="http://schemas.microsoft.com/office/drawing/2014/main" id="{280E98EC-D115-4173-8D06-5F0D1B403954}"/>
              </a:ext>
            </a:extLst>
          </p:cNvPr>
          <p:cNvSpPr>
            <a:spLocks/>
          </p:cNvSpPr>
          <p:nvPr/>
        </p:nvSpPr>
        <p:spPr bwMode="auto">
          <a:xfrm>
            <a:off x="439323" y="3075806"/>
            <a:ext cx="409575" cy="1056013"/>
          </a:xfrm>
          <a:custGeom>
            <a:avLst/>
            <a:gdLst>
              <a:gd name="T0" fmla="*/ 138940851 w 344170"/>
              <a:gd name="T1" fmla="*/ 0 h 680719"/>
              <a:gd name="T2" fmla="*/ 0 w 344170"/>
              <a:gd name="T3" fmla="*/ 0 h 680719"/>
              <a:gd name="T4" fmla="*/ 0 w 344170"/>
              <a:gd name="T5" fmla="*/ 272968660 h 680719"/>
              <a:gd name="T6" fmla="*/ 138940851 w 344170"/>
              <a:gd name="T7" fmla="*/ 272968660 h 680719"/>
              <a:gd name="T8" fmla="*/ 138940851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680719"/>
              <a:gd name="T17" fmla="*/ 344170 w 344170"/>
              <a:gd name="T18" fmla="*/ 680719 h 6807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16392" name="object 8">
            <a:extLst>
              <a:ext uri="{FF2B5EF4-FFF2-40B4-BE49-F238E27FC236}">
                <a16:creationId xmlns:a16="http://schemas.microsoft.com/office/drawing/2014/main" id="{AF525BCF-5E04-423D-A31D-3FF8B13B16B4}"/>
              </a:ext>
            </a:extLst>
          </p:cNvPr>
          <p:cNvGrpSpPr>
            <a:grpSpLocks/>
          </p:cNvGrpSpPr>
          <p:nvPr/>
        </p:nvGrpSpPr>
        <p:grpSpPr bwMode="auto">
          <a:xfrm>
            <a:off x="7515444" y="206522"/>
            <a:ext cx="972217" cy="713093"/>
            <a:chOff x="4701997" y="228108"/>
            <a:chExt cx="816404" cy="730044"/>
          </a:xfrm>
        </p:grpSpPr>
        <p:sp>
          <p:nvSpPr>
            <p:cNvPr id="16396" name="object 9">
              <a:extLst>
                <a:ext uri="{FF2B5EF4-FFF2-40B4-BE49-F238E27FC236}">
                  <a16:creationId xmlns:a16="http://schemas.microsoft.com/office/drawing/2014/main" id="{4674FD90-B37B-4309-807E-64678D223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999" y="228108"/>
              <a:ext cx="816402" cy="730044"/>
            </a:xfrm>
            <a:custGeom>
              <a:avLst/>
              <a:gdLst>
                <a:gd name="T0" fmla="*/ 603608 w 603885"/>
                <a:gd name="T1" fmla="*/ 0 h 603885"/>
                <a:gd name="T2" fmla="*/ 0 w 603885"/>
                <a:gd name="T3" fmla="*/ 0 h 603885"/>
                <a:gd name="T4" fmla="*/ 0 w 603885"/>
                <a:gd name="T5" fmla="*/ 603609 h 603885"/>
                <a:gd name="T6" fmla="*/ 603608 w 603885"/>
                <a:gd name="T7" fmla="*/ 603609 h 603885"/>
                <a:gd name="T8" fmla="*/ 603608 w 603885"/>
                <a:gd name="T9" fmla="*/ 0 h 603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885"/>
                <a:gd name="T16" fmla="*/ 0 h 603885"/>
                <a:gd name="T17" fmla="*/ 603885 w 603885"/>
                <a:gd name="T18" fmla="*/ 603885 h 603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7" name="object 10">
              <a:extLst>
                <a:ext uri="{FF2B5EF4-FFF2-40B4-BE49-F238E27FC236}">
                  <a16:creationId xmlns:a16="http://schemas.microsoft.com/office/drawing/2014/main" id="{8F2CF17E-F7A7-4A76-B181-A79DC7048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997" y="228108"/>
              <a:ext cx="816404" cy="730044"/>
            </a:xfrm>
            <a:custGeom>
              <a:avLst/>
              <a:gdLst>
                <a:gd name="T0" fmla="*/ 0 w 603885"/>
                <a:gd name="T1" fmla="*/ 0 h 603885"/>
                <a:gd name="T2" fmla="*/ 603608 w 603885"/>
                <a:gd name="T3" fmla="*/ 0 h 603885"/>
                <a:gd name="T4" fmla="*/ 603608 w 603885"/>
                <a:gd name="T5" fmla="*/ 603609 h 603885"/>
                <a:gd name="T6" fmla="*/ 0 w 603885"/>
                <a:gd name="T7" fmla="*/ 603609 h 603885"/>
                <a:gd name="T8" fmla="*/ 0 w 603885"/>
                <a:gd name="T9" fmla="*/ 0 h 603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885"/>
                <a:gd name="T16" fmla="*/ 0 h 603885"/>
                <a:gd name="T17" fmla="*/ 603885 w 603885"/>
                <a:gd name="T18" fmla="*/ 603885 h 603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0481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B721BAF-D24C-44C3-93A9-17D7F67DB49B}"/>
              </a:ext>
            </a:extLst>
          </p:cNvPr>
          <p:cNvSpPr txBox="1"/>
          <p:nvPr/>
        </p:nvSpPr>
        <p:spPr>
          <a:xfrm>
            <a:off x="7875247" y="141676"/>
            <a:ext cx="252609" cy="574483"/>
          </a:xfrm>
          <a:prstGeom prst="rect">
            <a:avLst/>
          </a:prstGeom>
        </p:spPr>
        <p:txBody>
          <a:bodyPr wrap="square" lIns="0" tIns="25176" rIns="0" bIns="0">
            <a:spAutoFit/>
          </a:bodyPr>
          <a:lstStyle/>
          <a:p>
            <a:pPr>
              <a:spcBef>
                <a:spcPts val="198"/>
              </a:spcBef>
              <a:defRPr/>
            </a:pPr>
            <a:r>
              <a:rPr lang="ru-RU" sz="3568" b="1" spc="16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56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909EAB7E-F1E7-495B-B256-DF2FA4E4DB19}"/>
              </a:ext>
            </a:extLst>
          </p:cNvPr>
          <p:cNvSpPr txBox="1"/>
          <p:nvPr/>
        </p:nvSpPr>
        <p:spPr>
          <a:xfrm>
            <a:off x="7704946" y="560487"/>
            <a:ext cx="782715" cy="336652"/>
          </a:xfrm>
          <a:prstGeom prst="rect">
            <a:avLst/>
          </a:prstGeom>
        </p:spPr>
        <p:txBody>
          <a:bodyPr wrap="square" lIns="0" tIns="19134" rIns="0" bIns="0">
            <a:spAutoFit/>
          </a:bodyPr>
          <a:lstStyle/>
          <a:p>
            <a:pPr>
              <a:spcBef>
                <a:spcPts val="151"/>
              </a:spcBef>
              <a:defRPr/>
            </a:pPr>
            <a:r>
              <a:rPr sz="2062" spc="8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062" spc="-8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06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C94B1-E070-4636-9B69-341C4DA87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10" y="1836770"/>
            <a:ext cx="2841214" cy="2841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506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57507"/>
            <a:ext cx="89289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                         </a:t>
            </a:r>
            <a:r>
              <a:rPr lang="ru-RU" sz="2800" b="1" dirty="0">
                <a:solidFill>
                  <a:srgbClr val="002060"/>
                </a:solidFill>
              </a:rPr>
              <a:t>Упражнение №23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       </a:t>
            </a:r>
            <a:r>
              <a:rPr lang="ru-RU" sz="2800" dirty="0" err="1">
                <a:solidFill>
                  <a:srgbClr val="002060"/>
                </a:solidFill>
              </a:rPr>
              <a:t>Ука</a:t>
            </a:r>
            <a:r>
              <a:rPr lang="ru-RU" sz="2800" dirty="0">
                <a:solidFill>
                  <a:srgbClr val="002060"/>
                </a:solidFill>
              </a:rPr>
              <a:t>…ка, </a:t>
            </a:r>
            <a:r>
              <a:rPr lang="ru-RU" sz="2800" dirty="0" err="1">
                <a:solidFill>
                  <a:srgbClr val="002060"/>
                </a:solidFill>
              </a:rPr>
              <a:t>ше</a:t>
            </a:r>
            <a:r>
              <a:rPr lang="ru-RU" sz="2800" dirty="0">
                <a:solidFill>
                  <a:srgbClr val="002060"/>
                </a:solidFill>
              </a:rPr>
              <a:t>…</a:t>
            </a:r>
            <a:r>
              <a:rPr lang="ru-RU" sz="2800" dirty="0" err="1">
                <a:solidFill>
                  <a:srgbClr val="002060"/>
                </a:solidFill>
              </a:rPr>
              <a:t>ствовать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r>
              <a:rPr lang="ru-RU" sz="2800" dirty="0" err="1">
                <a:solidFill>
                  <a:srgbClr val="002060"/>
                </a:solidFill>
              </a:rPr>
              <a:t>фла</a:t>
            </a:r>
            <a:r>
              <a:rPr lang="ru-RU" sz="2800" dirty="0">
                <a:solidFill>
                  <a:srgbClr val="002060"/>
                </a:solidFill>
              </a:rPr>
              <a:t>…, </a:t>
            </a:r>
            <a:r>
              <a:rPr lang="ru-RU" sz="2800" dirty="0" err="1">
                <a:solidFill>
                  <a:srgbClr val="002060"/>
                </a:solidFill>
              </a:rPr>
              <a:t>тра</a:t>
            </a:r>
            <a:r>
              <a:rPr lang="ru-RU" sz="2800" dirty="0">
                <a:solidFill>
                  <a:srgbClr val="002060"/>
                </a:solidFill>
              </a:rPr>
              <a:t>…ка, тру…ка, 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       вере…ка, </a:t>
            </a:r>
            <a:r>
              <a:rPr lang="ru-RU" sz="2800" dirty="0" err="1">
                <a:solidFill>
                  <a:srgbClr val="002060"/>
                </a:solidFill>
              </a:rPr>
              <a:t>лу</a:t>
            </a:r>
            <a:r>
              <a:rPr lang="ru-RU" sz="2800" dirty="0">
                <a:solidFill>
                  <a:srgbClr val="002060"/>
                </a:solidFill>
              </a:rPr>
              <a:t>…, </a:t>
            </a:r>
            <a:r>
              <a:rPr lang="ru-RU" sz="2800" dirty="0" err="1">
                <a:solidFill>
                  <a:srgbClr val="002060"/>
                </a:solidFill>
              </a:rPr>
              <a:t>заморо</a:t>
            </a:r>
            <a:r>
              <a:rPr lang="ru-RU" sz="2800" dirty="0">
                <a:solidFill>
                  <a:srgbClr val="002060"/>
                </a:solidFill>
              </a:rPr>
              <a:t>…</a:t>
            </a:r>
            <a:r>
              <a:rPr lang="ru-RU" sz="2800" dirty="0" err="1">
                <a:solidFill>
                  <a:srgbClr val="002060"/>
                </a:solidFill>
              </a:rPr>
              <a:t>ки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r>
              <a:rPr lang="ru-RU" sz="2800" dirty="0" err="1">
                <a:solidFill>
                  <a:srgbClr val="002060"/>
                </a:solidFill>
              </a:rPr>
              <a:t>сле</a:t>
            </a:r>
            <a:r>
              <a:rPr lang="ru-RU" sz="2800" dirty="0">
                <a:solidFill>
                  <a:srgbClr val="002060"/>
                </a:solidFill>
              </a:rPr>
              <a:t>…, персона… </a:t>
            </a:r>
          </a:p>
        </p:txBody>
      </p:sp>
      <p:sp>
        <p:nvSpPr>
          <p:cNvPr id="3" name="Арка 2"/>
          <p:cNvSpPr/>
          <p:nvPr/>
        </p:nvSpPr>
        <p:spPr>
          <a:xfrm>
            <a:off x="6182723" y="1621284"/>
            <a:ext cx="740968" cy="18260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Арка 4"/>
          <p:cNvSpPr/>
          <p:nvPr/>
        </p:nvSpPr>
        <p:spPr>
          <a:xfrm>
            <a:off x="904269" y="1551948"/>
            <a:ext cx="875641" cy="27535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Арка 5"/>
          <p:cNvSpPr/>
          <p:nvPr/>
        </p:nvSpPr>
        <p:spPr>
          <a:xfrm>
            <a:off x="4926241" y="1569549"/>
            <a:ext cx="740968" cy="25927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Арка 6"/>
          <p:cNvSpPr/>
          <p:nvPr/>
        </p:nvSpPr>
        <p:spPr>
          <a:xfrm>
            <a:off x="2458771" y="1559106"/>
            <a:ext cx="698959" cy="21715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Арка 7"/>
          <p:cNvSpPr/>
          <p:nvPr/>
        </p:nvSpPr>
        <p:spPr>
          <a:xfrm>
            <a:off x="7613392" y="1586408"/>
            <a:ext cx="814198" cy="252355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Арка 8"/>
          <p:cNvSpPr/>
          <p:nvPr/>
        </p:nvSpPr>
        <p:spPr>
          <a:xfrm>
            <a:off x="3912186" y="2893912"/>
            <a:ext cx="1044310" cy="25611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Арка 9"/>
          <p:cNvSpPr/>
          <p:nvPr/>
        </p:nvSpPr>
        <p:spPr>
          <a:xfrm>
            <a:off x="2666398" y="2989691"/>
            <a:ext cx="482428" cy="108908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Арка 10"/>
          <p:cNvSpPr/>
          <p:nvPr/>
        </p:nvSpPr>
        <p:spPr>
          <a:xfrm>
            <a:off x="936860" y="2896832"/>
            <a:ext cx="996046" cy="24415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Арка 11"/>
          <p:cNvSpPr/>
          <p:nvPr/>
        </p:nvSpPr>
        <p:spPr>
          <a:xfrm>
            <a:off x="5694984" y="2893912"/>
            <a:ext cx="788629" cy="266665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Арка 12"/>
          <p:cNvSpPr/>
          <p:nvPr/>
        </p:nvSpPr>
        <p:spPr>
          <a:xfrm>
            <a:off x="6829468" y="2923238"/>
            <a:ext cx="1567847" cy="305058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641" y="926610"/>
            <a:ext cx="150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Ука</a:t>
            </a:r>
            <a:r>
              <a:rPr lang="ru-RU" sz="2800" dirty="0">
                <a:solidFill>
                  <a:srgbClr val="0070C0"/>
                </a:solidFill>
              </a:rPr>
              <a:t>з</a:t>
            </a:r>
            <a:r>
              <a:rPr lang="ru-RU" sz="2800" dirty="0">
                <a:solidFill>
                  <a:srgbClr val="C00000"/>
                </a:solidFill>
              </a:rPr>
              <a:t>а</a:t>
            </a:r>
            <a:r>
              <a:rPr lang="ru-RU" sz="2800" dirty="0">
                <a:solidFill>
                  <a:srgbClr val="7030A0"/>
                </a:solidFill>
              </a:rPr>
              <a:t>ть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3359" y="1586408"/>
            <a:ext cx="34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ф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342" y="2267217"/>
            <a:ext cx="199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вере</a:t>
            </a:r>
            <a:r>
              <a:rPr lang="ru-RU" sz="2800" dirty="0">
                <a:solidFill>
                  <a:srgbClr val="0070C0"/>
                </a:solidFill>
              </a:rPr>
              <a:t>в</a:t>
            </a:r>
            <a:r>
              <a:rPr lang="ru-RU" sz="2800" dirty="0">
                <a:solidFill>
                  <a:srgbClr val="C00000"/>
                </a:solidFill>
              </a:rPr>
              <a:t>о</a:t>
            </a:r>
            <a:r>
              <a:rPr lang="ru-RU" sz="2800" dirty="0">
                <a:solidFill>
                  <a:srgbClr val="7030A0"/>
                </a:solidFill>
              </a:rPr>
              <a:t>чка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27150" y="1630300"/>
            <a:ext cx="26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4883" y="1625877"/>
            <a:ext cx="35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з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1148" y="952214"/>
            <a:ext cx="123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фла</a:t>
            </a:r>
            <a:r>
              <a:rPr lang="ru-RU" sz="2800" dirty="0">
                <a:solidFill>
                  <a:srgbClr val="0070C0"/>
                </a:solidFill>
              </a:rPr>
              <a:t>г</a:t>
            </a:r>
            <a:r>
              <a:rPr lang="ru-RU" sz="2800" dirty="0">
                <a:solidFill>
                  <a:srgbClr val="C00000"/>
                </a:solidFill>
              </a:rPr>
              <a:t>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04556" y="985608"/>
            <a:ext cx="112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тра</a:t>
            </a:r>
            <a:r>
              <a:rPr lang="ru-RU" sz="2800" dirty="0">
                <a:solidFill>
                  <a:srgbClr val="0070C0"/>
                </a:solidFill>
              </a:rPr>
              <a:t>в</a:t>
            </a:r>
            <a:r>
              <a:rPr lang="ru-RU" sz="2800" dirty="0">
                <a:solidFill>
                  <a:srgbClr val="C00000"/>
                </a:solidFill>
              </a:rPr>
              <a:t>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8595" y="1599503"/>
            <a:ext cx="29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55542" y="977159"/>
            <a:ext cx="174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тру</a:t>
            </a:r>
            <a:r>
              <a:rPr lang="ru-RU" sz="2800" dirty="0">
                <a:solidFill>
                  <a:srgbClr val="0070C0"/>
                </a:solidFill>
              </a:rPr>
              <a:t>б</a:t>
            </a:r>
            <a:r>
              <a:rPr lang="ru-RU" sz="2800" dirty="0">
                <a:solidFill>
                  <a:srgbClr val="C00000"/>
                </a:solidFill>
              </a:rPr>
              <a:t>о</a:t>
            </a:r>
            <a:r>
              <a:rPr lang="ru-RU" sz="2800" dirty="0">
                <a:solidFill>
                  <a:srgbClr val="7030A0"/>
                </a:solidFill>
              </a:rPr>
              <a:t>чка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71717" y="2289707"/>
            <a:ext cx="1022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 лу</a:t>
            </a:r>
            <a:r>
              <a:rPr lang="ru-RU" sz="2800" dirty="0">
                <a:solidFill>
                  <a:srgbClr val="0070C0"/>
                </a:solidFill>
              </a:rPr>
              <a:t>г</a:t>
            </a:r>
            <a:r>
              <a:rPr lang="ru-RU" sz="2800" dirty="0">
                <a:solidFill>
                  <a:srgbClr val="C00000"/>
                </a:solidFill>
              </a:rPr>
              <a:t>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6075" y="2267217"/>
            <a:ext cx="184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 моро</a:t>
            </a:r>
            <a:r>
              <a:rPr lang="ru-RU" sz="2800" dirty="0">
                <a:solidFill>
                  <a:srgbClr val="0070C0"/>
                </a:solidFill>
              </a:rPr>
              <a:t>з</a:t>
            </a:r>
            <a:r>
              <a:rPr lang="ru-RU" sz="2800" dirty="0">
                <a:solidFill>
                  <a:srgbClr val="C00000"/>
                </a:solidFill>
              </a:rPr>
              <a:t>и</a:t>
            </a:r>
            <a:r>
              <a:rPr lang="ru-RU" sz="2800" dirty="0">
                <a:solidFill>
                  <a:srgbClr val="7030A0"/>
                </a:solidFill>
              </a:rPr>
              <a:t>ть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45256" y="2277589"/>
            <a:ext cx="136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 сле</a:t>
            </a:r>
            <a:r>
              <a:rPr lang="ru-RU" sz="2800" dirty="0">
                <a:solidFill>
                  <a:srgbClr val="0070C0"/>
                </a:solidFill>
              </a:rPr>
              <a:t>д</a:t>
            </a:r>
            <a:r>
              <a:rPr lang="ru-RU" sz="2800" dirty="0">
                <a:solidFill>
                  <a:srgbClr val="C00000"/>
                </a:solidFill>
              </a:rPr>
              <a:t>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5029" y="2269965"/>
            <a:ext cx="211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персона</a:t>
            </a:r>
            <a:r>
              <a:rPr lang="ru-RU" sz="2800" dirty="0">
                <a:solidFill>
                  <a:srgbClr val="0070C0"/>
                </a:solidFill>
              </a:rPr>
              <a:t>ж</a:t>
            </a:r>
            <a:r>
              <a:rPr lang="ru-RU" sz="2800" dirty="0">
                <a:solidFill>
                  <a:srgbClr val="C00000"/>
                </a:solidFill>
              </a:rPr>
              <a:t>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91121" y="935460"/>
            <a:ext cx="123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ше</a:t>
            </a:r>
            <a:r>
              <a:rPr lang="ru-RU" sz="2800" dirty="0">
                <a:solidFill>
                  <a:srgbClr val="0070C0"/>
                </a:solidFill>
              </a:rPr>
              <a:t>ф</a:t>
            </a:r>
            <a:r>
              <a:rPr lang="ru-RU" sz="2800" dirty="0">
                <a:solidFill>
                  <a:srgbClr val="C00000"/>
                </a:solidFill>
              </a:rPr>
              <a:t>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4243" y="1608621"/>
            <a:ext cx="34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б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9524" y="2918138"/>
            <a:ext cx="34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в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61364" y="2898967"/>
            <a:ext cx="34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г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15667" y="2898967"/>
            <a:ext cx="34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з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28335" y="2878589"/>
            <a:ext cx="34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д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42689" y="2918138"/>
            <a:ext cx="34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ж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468012-5BD2-4A15-8A71-A50B0431A9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1874" y="3363838"/>
            <a:ext cx="160473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683574" y="250031"/>
            <a:ext cx="7777807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+mn-lt"/>
                <a:cs typeface="Times New Roman"/>
              </a:rPr>
              <a:t>Пиши грамотно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79393" y="1113234"/>
            <a:ext cx="8713788" cy="137764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+mn-lt"/>
              </a:rPr>
              <a:t>Запишите пословицу, вставляя нужную букву</a:t>
            </a:r>
          </a:p>
          <a:p>
            <a:pPr algn="ctr"/>
            <a:r>
              <a:rPr lang="ru-RU" sz="3000" b="1" dirty="0">
                <a:solidFill>
                  <a:srgbClr val="002060"/>
                </a:solidFill>
                <a:latin typeface="+mn-lt"/>
              </a:rPr>
              <a:t> на место пропуска, обозначьте орфограмму</a:t>
            </a:r>
          </a:p>
        </p:txBody>
      </p:sp>
      <p:pic>
        <p:nvPicPr>
          <p:cNvPr id="8199" name="Picture 7" descr="Копия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080" y="3488733"/>
            <a:ext cx="2239962" cy="1200150"/>
          </a:xfrm>
          <a:prstGeom prst="rect">
            <a:avLst/>
          </a:prstGeom>
          <a:noFill/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5497" y="3445713"/>
            <a:ext cx="8928992" cy="14482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3600" b="1" dirty="0">
                <a:solidFill>
                  <a:srgbClr val="003300"/>
                </a:solidFill>
                <a:latin typeface="+mn-lt"/>
              </a:rPr>
              <a:t>Тру… кормит, а лень портит</a:t>
            </a:r>
            <a:r>
              <a:rPr lang="ru-RU" sz="3600" b="1" dirty="0" smtClean="0">
                <a:solidFill>
                  <a:srgbClr val="003300"/>
                </a:solidFill>
                <a:latin typeface="+mn-lt"/>
              </a:rPr>
              <a:t>. Кому </a:t>
            </a:r>
            <a:r>
              <a:rPr lang="ru-RU" sz="3600" b="1" dirty="0">
                <a:solidFill>
                  <a:srgbClr val="003300"/>
                </a:solidFill>
                <a:latin typeface="+mn-lt"/>
              </a:rPr>
              <a:t>мир</a:t>
            </a:r>
          </a:p>
          <a:p>
            <a:r>
              <a:rPr lang="ru-RU" sz="3600" b="1" dirty="0">
                <a:solidFill>
                  <a:srgbClr val="003300"/>
                </a:solidFill>
                <a:latin typeface="+mn-lt"/>
              </a:rPr>
              <a:t> не </a:t>
            </a:r>
            <a:r>
              <a:rPr lang="ru-RU" sz="3600" b="1" dirty="0" err="1">
                <a:solidFill>
                  <a:srgbClr val="003300"/>
                </a:solidFill>
                <a:latin typeface="+mn-lt"/>
              </a:rPr>
              <a:t>доро</a:t>
            </a:r>
            <a:r>
              <a:rPr lang="ru-RU" sz="3600" b="1" dirty="0">
                <a:solidFill>
                  <a:srgbClr val="003300"/>
                </a:solidFill>
                <a:latin typeface="+mn-lt"/>
              </a:rPr>
              <a:t>…,тот нам и </a:t>
            </a:r>
            <a:r>
              <a:rPr lang="ru-RU" sz="3600" b="1" dirty="0" err="1">
                <a:solidFill>
                  <a:srgbClr val="003300"/>
                </a:solidFill>
                <a:latin typeface="+mn-lt"/>
              </a:rPr>
              <a:t>воро</a:t>
            </a:r>
            <a:r>
              <a:rPr lang="ru-RU" sz="3600" b="1" dirty="0">
                <a:solidFill>
                  <a:srgbClr val="003300"/>
                </a:solidFill>
                <a:latin typeface="+mn-lt"/>
              </a:rPr>
              <a:t>… . </a:t>
            </a:r>
          </a:p>
        </p:txBody>
      </p:sp>
      <p:pic>
        <p:nvPicPr>
          <p:cNvPr id="8203" name="Picture 11" descr="Копия 13"/>
          <p:cNvPicPr>
            <a:picLocks noChangeAspect="1" noChangeArrowheads="1"/>
          </p:cNvPicPr>
          <p:nvPr/>
        </p:nvPicPr>
        <p:blipFill>
          <a:blip r:embed="rId3"/>
          <a:srcRect l="43878" r="3593" b="12975"/>
          <a:stretch>
            <a:fillRect/>
          </a:stretch>
        </p:blipFill>
        <p:spPr bwMode="auto">
          <a:xfrm>
            <a:off x="6647739" y="2076921"/>
            <a:ext cx="1482725" cy="1316831"/>
          </a:xfrm>
          <a:prstGeom prst="rect">
            <a:avLst/>
          </a:prstGeom>
          <a:noFill/>
        </p:spPr>
      </p:pic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961852" y="3393752"/>
            <a:ext cx="418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</a:rPr>
              <a:t>д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109225" y="4055221"/>
            <a:ext cx="3946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</a:rPr>
              <a:t>г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6016428" y="4040083"/>
            <a:ext cx="3946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</a:rPr>
              <a:t>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/>
      <p:bldP spid="8205" grpId="0"/>
      <p:bldP spid="82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1736727" y="143412"/>
            <a:ext cx="6121399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Отгадай - запиши</a:t>
            </a:r>
          </a:p>
        </p:txBody>
      </p:sp>
      <p:pic>
        <p:nvPicPr>
          <p:cNvPr id="11269" name="Picture 5" descr="Копия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34544"/>
            <a:ext cx="1493135" cy="800098"/>
          </a:xfrm>
          <a:prstGeom prst="rect">
            <a:avLst/>
          </a:prstGeom>
          <a:noFill/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79513" y="791311"/>
            <a:ext cx="8712968" cy="129724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+mn-lt"/>
              </a:rPr>
              <a:t>Ребята, отгадайте </a:t>
            </a:r>
            <a:r>
              <a:rPr lang="ru-RU" sz="2800" b="1" dirty="0" smtClean="0">
                <a:solidFill>
                  <a:srgbClr val="006600"/>
                </a:solidFill>
                <a:latin typeface="+mn-lt"/>
              </a:rPr>
              <a:t>загадки</a:t>
            </a:r>
            <a:endParaRPr lang="ru-RU" sz="2800" b="1" dirty="0">
              <a:solidFill>
                <a:srgbClr val="006600"/>
              </a:solidFill>
              <a:latin typeface="+mn-lt"/>
            </a:endParaRPr>
          </a:p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006600"/>
                </a:solidFill>
                <a:latin typeface="+mn-lt"/>
              </a:rPr>
              <a:t>Подсказка! Отгадки – это слова </a:t>
            </a:r>
          </a:p>
          <a:p>
            <a:pPr algn="ctr"/>
            <a:r>
              <a:rPr lang="ru-RU" sz="2800" b="1" dirty="0">
                <a:solidFill>
                  <a:srgbClr val="006600"/>
                </a:solidFill>
                <a:latin typeface="+mn-lt"/>
              </a:rPr>
              <a:t>с проверяемыми согласными в корне слова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39552" y="2204488"/>
            <a:ext cx="5615188" cy="83410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+mn-lt"/>
              </a:rPr>
              <a:t>Сам алый, сахарный,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  <a:latin typeface="+mn-lt"/>
              </a:rPr>
              <a:t>кафтан зелёный, бархатный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9552" y="3217942"/>
            <a:ext cx="5615188" cy="79396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+mn-lt"/>
              </a:rPr>
              <a:t>Ни в огне не горит,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  <a:latin typeface="+mn-lt"/>
              </a:rPr>
              <a:t>ни в воде не тонет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17159" y="2192984"/>
            <a:ext cx="14138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Арбу</a:t>
            </a:r>
            <a:r>
              <a:rPr lang="ru-RU" sz="3200" b="1" dirty="0">
                <a:latin typeface="Times New Roman" pitchFamily="18" charset="0"/>
              </a:rPr>
              <a:t>з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6841938" y="3299233"/>
            <a:ext cx="13890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itchFamily="18" charset="0"/>
              </a:rPr>
              <a:t>Лё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д</a:t>
            </a: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539552" y="4129944"/>
            <a:ext cx="5615188" cy="89007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+mn-lt"/>
              </a:rPr>
              <a:t>Всем нужен,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  <a:latin typeface="+mn-lt"/>
              </a:rPr>
              <a:t>а не всякий сделает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948489" y="4300545"/>
            <a:ext cx="1819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itchFamily="18" charset="0"/>
              </a:rPr>
              <a:t>Хле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" grpId="0"/>
      <p:bldP spid="11278" grpId="0"/>
      <p:bldP spid="112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971553" y="86916"/>
            <a:ext cx="7561263" cy="432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+mn-lt"/>
                <a:cs typeface="Times New Roman"/>
              </a:rPr>
              <a:t>Делу - время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+mn-lt"/>
                <a:cs typeface="Times New Roman"/>
              </a:rPr>
              <a:t>, потехе 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+mn-lt"/>
                <a:cs typeface="Times New Roman"/>
              </a:rPr>
              <a:t>- час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771778" y="1383514"/>
            <a:ext cx="3960813" cy="54054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Выполните тест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23528" y="2139710"/>
            <a:ext cx="8424935" cy="237557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3200" b="1" dirty="0">
                <a:latin typeface="Times New Roman" pitchFamily="18" charset="0"/>
              </a:rPr>
              <a:t>1</a:t>
            </a:r>
            <a:r>
              <a:rPr lang="ru-RU" sz="3200" b="1" dirty="0" smtClean="0">
                <a:latin typeface="+mn-lt"/>
              </a:rPr>
              <a:t>. </a:t>
            </a:r>
            <a:r>
              <a:rPr lang="ru-RU" sz="3200" b="1" dirty="0">
                <a:solidFill>
                  <a:srgbClr val="006600"/>
                </a:solidFill>
                <a:latin typeface="+mn-lt"/>
              </a:rPr>
              <a:t>В каком слове пишется буква Г?</a:t>
            </a:r>
          </a:p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          1)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фла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…                   3)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сварщи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…</a:t>
            </a:r>
          </a:p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          2) мости…               4)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заголово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…</a:t>
            </a:r>
            <a:r>
              <a:rPr lang="ru-RU" sz="3200" dirty="0">
                <a:solidFill>
                  <a:srgbClr val="C00000"/>
                </a:solidFill>
                <a:latin typeface="+mn-lt"/>
              </a:rPr>
              <a:t>           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79712" y="3543858"/>
            <a:ext cx="144016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87824" y="2963663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г</a:t>
            </a:r>
          </a:p>
        </p:txBody>
      </p:sp>
      <p:pic>
        <p:nvPicPr>
          <p:cNvPr id="9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id="{711DA425-4D12-4100-90F7-8EFDAF26C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89727"/>
            <a:ext cx="1079986" cy="13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2" y="584388"/>
            <a:ext cx="2583409" cy="1504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7787208" cy="1028700"/>
          </a:xfrm>
        </p:spPr>
        <p:txBody>
          <a:bodyPr/>
          <a:lstStyle/>
          <a:p>
            <a:r>
              <a:rPr lang="ru-RU" dirty="0"/>
              <a:t>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69219"/>
            <a:ext cx="8856984" cy="326350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2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Какую согласную в корне этих слов следует написать ?</a:t>
            </a:r>
          </a:p>
          <a:p>
            <a:endParaRPr lang="ru-RU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      </a:t>
            </a:r>
            <a:r>
              <a:rPr lang="ru-RU" dirty="0">
                <a:solidFill>
                  <a:srgbClr val="C00000"/>
                </a:solidFill>
              </a:rPr>
              <a:t>                                                                       </a:t>
            </a:r>
          </a:p>
          <a:p>
            <a:pPr marL="0" indent="0">
              <a:buNone/>
            </a:pPr>
            <a:r>
              <a:rPr lang="ru-RU" sz="41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ХО------ЬБА         ДРУ------            УЛЫ-----КА              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ru-RU" sz="3200" dirty="0"/>
              <a:t>А правильно написать  согласную в корне слова нам </a:t>
            </a:r>
            <a:r>
              <a:rPr lang="ru-RU" sz="3200" dirty="0" smtClean="0"/>
              <a:t>помогла </a:t>
            </a:r>
            <a:r>
              <a:rPr lang="ru-RU" sz="3200" dirty="0">
                <a:solidFill>
                  <a:srgbClr val="002060"/>
                </a:solidFill>
              </a:rPr>
              <a:t>орфограмма №3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763" y="2571750"/>
            <a:ext cx="467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7985" y="2571750"/>
            <a:ext cx="467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1052" y="2569832"/>
            <a:ext cx="786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2307" y="1633790"/>
            <a:ext cx="675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    Следует писать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0415" y="3811470"/>
            <a:ext cx="8442684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    Орфограмма № 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57504"/>
            <a:ext cx="1438275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82" y="249492"/>
            <a:ext cx="1438275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49492"/>
            <a:ext cx="1438275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2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0" y="0"/>
            <a:ext cx="9144000" cy="53245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                       </a:t>
            </a:r>
            <a:endParaRPr lang="en-US" sz="2800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FF0000"/>
                </a:solidFill>
              </a:rPr>
              <a:t>Словарная работа</a:t>
            </a:r>
          </a:p>
          <a:p>
            <a:r>
              <a:rPr lang="ru-RU" sz="2800" dirty="0">
                <a:solidFill>
                  <a:srgbClr val="C00000"/>
                </a:solidFill>
              </a:rPr>
              <a:t> </a:t>
            </a:r>
          </a:p>
          <a:p>
            <a:r>
              <a:rPr lang="ru-RU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Футбол -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(от англ. </a:t>
            </a:r>
            <a:r>
              <a:rPr lang="ru-RU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foot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нога, ball-мяч)</a:t>
            </a:r>
          </a:p>
          <a:p>
            <a:pPr algn="r"/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Баскетбол –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(от англ.) </a:t>
            </a:r>
            <a:r>
              <a:rPr lang="ru-RU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basket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«корзина» и </a:t>
            </a:r>
            <a:r>
              <a:rPr lang="ru-RU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ball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«мяч») </a:t>
            </a:r>
          </a:p>
          <a:p>
            <a:r>
              <a:rPr lang="ru-RU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Хоккей -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(от англ. </a:t>
            </a:r>
            <a:r>
              <a:rPr lang="ru-RU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hockey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возможно, от старо-франц. </a:t>
            </a:r>
            <a:r>
              <a:rPr lang="ru-RU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hoquet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пастуший посох с крюком)</a:t>
            </a:r>
          </a:p>
          <a:p>
            <a:r>
              <a:rPr lang="ru-RU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Теннис –</a:t>
            </a:r>
            <a:r>
              <a:rPr lang="ru-RU" sz="2800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 (от англ. «лаун-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теннис</a:t>
            </a:r>
            <a:r>
              <a:rPr lang="ru-RU" sz="2800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», «</a:t>
            </a:r>
            <a:r>
              <a:rPr lang="ru-RU" sz="2800" dirty="0" err="1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lawn</a:t>
            </a:r>
            <a:r>
              <a:rPr lang="ru-RU" sz="2800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» — </a:t>
            </a:r>
            <a:r>
              <a:rPr lang="ru-RU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«лужайка</a:t>
            </a:r>
            <a:r>
              <a:rPr lang="ru-RU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»)</a:t>
            </a:r>
            <a:endParaRPr lang="en-US" sz="28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CB926762-07F9-4B4E-9D6D-93A94CF8A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92546"/>
            <a:ext cx="197485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1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49492"/>
            <a:ext cx="84249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                    </a:t>
            </a:r>
            <a:r>
              <a:rPr lang="ru-RU" sz="3600" b="1" dirty="0">
                <a:solidFill>
                  <a:srgbClr val="C00000"/>
                </a:solidFill>
              </a:rPr>
              <a:t>Орфограмма №2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endParaRPr lang="ru-RU" sz="2800" dirty="0">
              <a:solidFill>
                <a:srgbClr val="002060"/>
              </a:solidFill>
            </a:endParaRPr>
          </a:p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Правописание непроверяемых согласных в корне слова нужно запомнить,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например: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Футбол, асфальт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CB926762-07F9-4B4E-9D6D-93A94CF8A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476" y="-176992"/>
            <a:ext cx="197485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3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60718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800000"/>
                </a:solidFill>
              </a:rPr>
              <a:t>                   </a:t>
            </a:r>
            <a:r>
              <a:rPr lang="ru-RU" sz="3600" b="1" dirty="0">
                <a:solidFill>
                  <a:srgbClr val="800000"/>
                </a:solidFill>
              </a:rPr>
              <a:t>Упражнение № 30</a:t>
            </a:r>
          </a:p>
          <a:p>
            <a:endParaRPr lang="ru-RU" sz="3600" dirty="0">
              <a:solidFill>
                <a:prstClr val="black"/>
              </a:solidFill>
            </a:endParaRPr>
          </a:p>
          <a:p>
            <a:r>
              <a:rPr lang="ru-RU" sz="3200" b="1" dirty="0">
                <a:solidFill>
                  <a:prstClr val="black"/>
                </a:solidFill>
              </a:rPr>
              <a:t>    Исконно русские: </a:t>
            </a:r>
            <a:r>
              <a:rPr lang="ru-RU" sz="3200" b="1" dirty="0" smtClean="0">
                <a:solidFill>
                  <a:prstClr val="black"/>
                </a:solidFill>
              </a:rPr>
              <a:t>во</a:t>
            </a:r>
            <a:r>
              <a:rPr lang="ru-RU" sz="3200" b="1" dirty="0" smtClean="0">
                <a:solidFill>
                  <a:srgbClr val="800000"/>
                </a:solidFill>
              </a:rPr>
              <a:t>жж</a:t>
            </a:r>
            <a:r>
              <a:rPr lang="ru-RU" sz="3200" b="1" dirty="0" smtClean="0">
                <a:solidFill>
                  <a:prstClr val="black"/>
                </a:solidFill>
              </a:rPr>
              <a:t>и, дро</a:t>
            </a:r>
            <a:r>
              <a:rPr lang="ru-RU" sz="3200" b="1" dirty="0" smtClean="0">
                <a:solidFill>
                  <a:srgbClr val="800000"/>
                </a:solidFill>
              </a:rPr>
              <a:t>жж</a:t>
            </a:r>
            <a:r>
              <a:rPr lang="ru-RU" sz="3200" b="1" dirty="0" smtClean="0">
                <a:solidFill>
                  <a:prstClr val="black"/>
                </a:solidFill>
              </a:rPr>
              <a:t>и</a:t>
            </a:r>
            <a:r>
              <a:rPr lang="ru-RU" sz="3200" b="1" dirty="0">
                <a:solidFill>
                  <a:prstClr val="black"/>
                </a:solidFill>
              </a:rPr>
              <a:t>, </a:t>
            </a:r>
            <a:r>
              <a:rPr lang="ru-RU" sz="3200" b="1" dirty="0" smtClean="0">
                <a:solidFill>
                  <a:prstClr val="black"/>
                </a:solidFill>
              </a:rPr>
              <a:t>мо</a:t>
            </a:r>
            <a:r>
              <a:rPr lang="ru-RU" sz="3200" b="1" dirty="0" smtClean="0">
                <a:solidFill>
                  <a:srgbClr val="800000"/>
                </a:solidFill>
              </a:rPr>
              <a:t>жж</a:t>
            </a:r>
            <a:r>
              <a:rPr lang="ru-RU" sz="3200" b="1" dirty="0" smtClean="0">
                <a:solidFill>
                  <a:prstClr val="black"/>
                </a:solidFill>
              </a:rPr>
              <a:t>евельник</a:t>
            </a:r>
            <a:r>
              <a:rPr lang="ru-RU" sz="3200" b="1" dirty="0">
                <a:solidFill>
                  <a:prstClr val="black"/>
                </a:solidFill>
              </a:rPr>
              <a:t>, </a:t>
            </a:r>
            <a:r>
              <a:rPr lang="ru-RU" sz="3200" b="1" dirty="0" smtClean="0">
                <a:solidFill>
                  <a:prstClr val="black"/>
                </a:solidFill>
              </a:rPr>
              <a:t>жу</a:t>
            </a:r>
            <a:r>
              <a:rPr lang="ru-RU" sz="3200" b="1" dirty="0" smtClean="0">
                <a:solidFill>
                  <a:srgbClr val="800000"/>
                </a:solidFill>
              </a:rPr>
              <a:t>жж</a:t>
            </a:r>
            <a:r>
              <a:rPr lang="ru-RU" sz="3200" b="1" dirty="0" smtClean="0">
                <a:solidFill>
                  <a:prstClr val="black"/>
                </a:solidFill>
              </a:rPr>
              <a:t>ать, </a:t>
            </a:r>
            <a:r>
              <a:rPr lang="ru-RU" sz="3200" b="1" dirty="0" smtClean="0">
                <a:solidFill>
                  <a:srgbClr val="800000"/>
                </a:solidFill>
              </a:rPr>
              <a:t>сс</a:t>
            </a:r>
            <a:r>
              <a:rPr lang="ru-RU" sz="3200" b="1" dirty="0" smtClean="0">
                <a:solidFill>
                  <a:prstClr val="black"/>
                </a:solidFill>
              </a:rPr>
              <a:t>ора</a:t>
            </a:r>
            <a:r>
              <a:rPr lang="ru-RU" sz="3200" b="1" dirty="0">
                <a:solidFill>
                  <a:prstClr val="black"/>
                </a:solidFill>
              </a:rPr>
              <a:t>, </a:t>
            </a:r>
            <a:r>
              <a:rPr lang="ru-RU" sz="3200" b="1" dirty="0">
                <a:solidFill>
                  <a:srgbClr val="800000"/>
                </a:solidFill>
              </a:rPr>
              <a:t>сс</a:t>
            </a:r>
            <a:r>
              <a:rPr lang="ru-RU" sz="3200" b="1" dirty="0">
                <a:solidFill>
                  <a:prstClr val="black"/>
                </a:solidFill>
              </a:rPr>
              <a:t>уда.</a:t>
            </a:r>
          </a:p>
          <a:p>
            <a:endParaRPr lang="ru-RU" sz="3200" b="1" dirty="0">
              <a:solidFill>
                <a:prstClr val="black"/>
              </a:solidFill>
            </a:endParaRPr>
          </a:p>
          <a:p>
            <a:r>
              <a:rPr lang="ru-RU" sz="3200" b="1" dirty="0" smtClean="0">
                <a:solidFill>
                  <a:prstClr val="black"/>
                </a:solidFill>
              </a:rPr>
              <a:t>    Иноязычные</a:t>
            </a:r>
            <a:r>
              <a:rPr lang="ru-RU" sz="3200" b="1" dirty="0">
                <a:solidFill>
                  <a:prstClr val="black"/>
                </a:solidFill>
              </a:rPr>
              <a:t>: ба</a:t>
            </a:r>
            <a:r>
              <a:rPr lang="ru-RU" sz="3200" b="1" dirty="0">
                <a:solidFill>
                  <a:srgbClr val="800000"/>
                </a:solidFill>
              </a:rPr>
              <a:t>лл</a:t>
            </a:r>
            <a:r>
              <a:rPr lang="ru-RU" sz="3200" b="1" dirty="0">
                <a:solidFill>
                  <a:prstClr val="black"/>
                </a:solidFill>
              </a:rPr>
              <a:t>ада, </a:t>
            </a:r>
            <a:r>
              <a:rPr lang="ru-RU" sz="3200" b="1" dirty="0" smtClean="0">
                <a:solidFill>
                  <a:prstClr val="black"/>
                </a:solidFill>
              </a:rPr>
              <a:t>ко</a:t>
            </a:r>
            <a:r>
              <a:rPr lang="ru-RU" sz="3200" b="1" dirty="0" smtClean="0">
                <a:solidFill>
                  <a:srgbClr val="800000"/>
                </a:solidFill>
              </a:rPr>
              <a:t>лл</a:t>
            </a:r>
            <a:r>
              <a:rPr lang="ru-RU" sz="3200" b="1" dirty="0" smtClean="0">
                <a:solidFill>
                  <a:prstClr val="black"/>
                </a:solidFill>
              </a:rPr>
              <a:t>ега, пара</a:t>
            </a:r>
            <a:r>
              <a:rPr lang="ru-RU" sz="3200" b="1" dirty="0" smtClean="0">
                <a:solidFill>
                  <a:srgbClr val="800000"/>
                </a:solidFill>
              </a:rPr>
              <a:t>лл</a:t>
            </a:r>
            <a:r>
              <a:rPr lang="ru-RU" sz="3200" b="1" dirty="0" smtClean="0">
                <a:solidFill>
                  <a:prstClr val="black"/>
                </a:solidFill>
              </a:rPr>
              <a:t>ель</a:t>
            </a:r>
            <a:r>
              <a:rPr lang="ru-RU" sz="3200" b="1" dirty="0">
                <a:solidFill>
                  <a:prstClr val="black"/>
                </a:solidFill>
              </a:rPr>
              <a:t>, га</a:t>
            </a:r>
            <a:r>
              <a:rPr lang="ru-RU" sz="3200" b="1" dirty="0">
                <a:solidFill>
                  <a:srgbClr val="800000"/>
                </a:solidFill>
              </a:rPr>
              <a:t>л</a:t>
            </a:r>
            <a:r>
              <a:rPr lang="ru-RU" sz="3200" b="1" dirty="0">
                <a:solidFill>
                  <a:prstClr val="black"/>
                </a:solidFill>
              </a:rPr>
              <a:t>ерея, </a:t>
            </a:r>
            <a:r>
              <a:rPr lang="ru-RU" sz="3200" b="1" dirty="0" smtClean="0">
                <a:solidFill>
                  <a:prstClr val="black"/>
                </a:solidFill>
              </a:rPr>
              <a:t>кава</a:t>
            </a:r>
            <a:r>
              <a:rPr lang="ru-RU" sz="3200" b="1" dirty="0" smtClean="0">
                <a:solidFill>
                  <a:srgbClr val="800000"/>
                </a:solidFill>
              </a:rPr>
              <a:t>л</a:t>
            </a:r>
            <a:r>
              <a:rPr lang="ru-RU" sz="3200" b="1" dirty="0" smtClean="0">
                <a:solidFill>
                  <a:prstClr val="black"/>
                </a:solidFill>
              </a:rPr>
              <a:t>ерист, дра</a:t>
            </a:r>
            <a:r>
              <a:rPr lang="ru-RU" sz="3200" b="1" dirty="0" smtClean="0">
                <a:solidFill>
                  <a:srgbClr val="800000"/>
                </a:solidFill>
              </a:rPr>
              <a:t>м</a:t>
            </a:r>
            <a:r>
              <a:rPr lang="ru-RU" sz="3200" b="1" dirty="0" smtClean="0">
                <a:solidFill>
                  <a:prstClr val="black"/>
                </a:solidFill>
              </a:rPr>
              <a:t>атург</a:t>
            </a:r>
            <a:endParaRPr lang="ru-RU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5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-108520" y="0"/>
            <a:ext cx="9433048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4400" dirty="0">
              <a:solidFill>
                <a:srgbClr val="C00000"/>
              </a:solidFill>
            </a:endParaRPr>
          </a:p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СЛОВАРНАЯ </a:t>
            </a:r>
            <a:r>
              <a:rPr lang="ru-RU" sz="4400" dirty="0">
                <a:solidFill>
                  <a:srgbClr val="C00000"/>
                </a:solidFill>
              </a:rPr>
              <a:t>РАБОТА</a:t>
            </a:r>
          </a:p>
          <a:p>
            <a:pPr algn="just"/>
            <a:r>
              <a:rPr lang="ru-RU" sz="2800" b="1" dirty="0"/>
              <a:t>  </a:t>
            </a:r>
            <a:r>
              <a:rPr lang="ru-RU" sz="2800" b="1" dirty="0" smtClean="0">
                <a:solidFill>
                  <a:srgbClr val="C00000"/>
                </a:solidFill>
              </a:rPr>
              <a:t>ЛЕСТНИЦА</a:t>
            </a:r>
            <a:r>
              <a:rPr lang="ru-RU" sz="3000" b="1" dirty="0" smtClean="0">
                <a:solidFill>
                  <a:srgbClr val="002060"/>
                </a:solidFill>
              </a:rPr>
              <a:t> -  ы</a:t>
            </a:r>
            <a:r>
              <a:rPr lang="ru-RU" sz="3000" b="1" dirty="0">
                <a:solidFill>
                  <a:srgbClr val="002060"/>
                </a:solidFill>
              </a:rPr>
              <a:t>, </a:t>
            </a:r>
            <a:r>
              <a:rPr lang="ru-RU" sz="3000" b="1" dirty="0" smtClean="0">
                <a:solidFill>
                  <a:srgbClr val="002060"/>
                </a:solidFill>
              </a:rPr>
              <a:t>ж. Сооружение в виде </a:t>
            </a:r>
            <a:r>
              <a:rPr lang="ru-RU" sz="3000" b="1" dirty="0">
                <a:solidFill>
                  <a:srgbClr val="002060"/>
                </a:solidFill>
              </a:rPr>
              <a:t>ступенек 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</a:rPr>
              <a:t>                        для подъема </a:t>
            </a:r>
            <a:r>
              <a:rPr lang="ru-RU" sz="3000" b="1" dirty="0">
                <a:solidFill>
                  <a:srgbClr val="002060"/>
                </a:solidFill>
              </a:rPr>
              <a:t>и </a:t>
            </a:r>
            <a:r>
              <a:rPr lang="ru-RU" sz="3000" b="1" dirty="0" smtClean="0">
                <a:solidFill>
                  <a:srgbClr val="002060"/>
                </a:solidFill>
              </a:rPr>
              <a:t>спуска.</a:t>
            </a:r>
            <a:endParaRPr lang="ru-RU" sz="3000" b="1" dirty="0">
              <a:solidFill>
                <a:srgbClr val="002060"/>
              </a:solidFill>
            </a:endParaRPr>
          </a:p>
          <a:p>
            <a:pPr algn="just"/>
            <a:r>
              <a:rPr lang="ru-RU" sz="3000" b="1" dirty="0" smtClean="0">
                <a:solidFill>
                  <a:srgbClr val="002060"/>
                </a:solidFill>
              </a:rPr>
              <a:t>                         Пожарная </a:t>
            </a:r>
            <a:r>
              <a:rPr lang="ru-RU" sz="3000" b="1" dirty="0">
                <a:solidFill>
                  <a:srgbClr val="002060"/>
                </a:solidFill>
              </a:rPr>
              <a:t>л. Выдвижная л.</a:t>
            </a: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</a:rPr>
              <a:t>ЧУВСТВО</a:t>
            </a:r>
            <a:r>
              <a:rPr lang="ru-RU" sz="3000" b="1" dirty="0" smtClean="0">
                <a:solidFill>
                  <a:srgbClr val="002060"/>
                </a:solidFill>
              </a:rPr>
              <a:t>    -  а</a:t>
            </a:r>
            <a:r>
              <a:rPr lang="ru-RU" sz="3000" b="1" dirty="0">
                <a:solidFill>
                  <a:srgbClr val="002060"/>
                </a:solidFill>
              </a:rPr>
              <a:t>,  ср.  </a:t>
            </a:r>
            <a:r>
              <a:rPr lang="ru-RU" sz="3000" b="1" dirty="0" smtClean="0">
                <a:solidFill>
                  <a:srgbClr val="002060"/>
                </a:solidFill>
              </a:rPr>
              <a:t>1. Способность </a:t>
            </a:r>
            <a:r>
              <a:rPr lang="ru-RU" sz="3000" b="1" dirty="0">
                <a:solidFill>
                  <a:srgbClr val="002060"/>
                </a:solidFill>
              </a:rPr>
              <a:t>ощущать,</a:t>
            </a: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</a:rPr>
              <a:t>                        </a:t>
            </a:r>
            <a:r>
              <a:rPr lang="ru-RU" sz="3000" b="1" dirty="0">
                <a:solidFill>
                  <a:srgbClr val="002060"/>
                </a:solidFill>
              </a:rPr>
              <a:t>испытывать,  воспринимать 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</a:rPr>
              <a:t>                        внешние воздействия</a:t>
            </a:r>
            <a:r>
              <a:rPr lang="ru-RU" sz="3000" b="1" dirty="0">
                <a:solidFill>
                  <a:srgbClr val="002060"/>
                </a:solidFill>
              </a:rPr>
              <a:t>, </a:t>
            </a:r>
            <a:r>
              <a:rPr lang="ru-RU" sz="3000" b="1" dirty="0" smtClean="0">
                <a:solidFill>
                  <a:srgbClr val="002060"/>
                </a:solidFill>
              </a:rPr>
              <a:t>а </a:t>
            </a:r>
            <a:r>
              <a:rPr lang="ru-RU" sz="3000" b="1" dirty="0">
                <a:solidFill>
                  <a:srgbClr val="002060"/>
                </a:solidFill>
              </a:rPr>
              <a:t>также 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</a:rPr>
              <a:t>                        само  такое ощущение. Внешние</a:t>
            </a: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</a:rPr>
              <a:t>                        чувства(зрение, слух, осязание</a:t>
            </a:r>
            <a:r>
              <a:rPr lang="ru-RU" sz="3000" b="1" dirty="0">
                <a:solidFill>
                  <a:srgbClr val="002060"/>
                </a:solidFill>
              </a:rPr>
              <a:t>, 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3000" b="1" dirty="0">
                <a:solidFill>
                  <a:srgbClr val="002060"/>
                </a:solidFill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</a:rPr>
              <a:t>                        обоняние</a:t>
            </a:r>
            <a:r>
              <a:rPr lang="ru-RU" sz="3000" b="1" dirty="0">
                <a:solidFill>
                  <a:srgbClr val="002060"/>
                </a:solidFill>
              </a:rPr>
              <a:t>, вкус). </a:t>
            </a:r>
          </a:p>
          <a:p>
            <a:endParaRPr lang="ru-RU" sz="2800" dirty="0"/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192"/>
            <a:ext cx="1800200" cy="992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599566"/>
            <a:ext cx="2211710" cy="22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2149" y="955031"/>
            <a:ext cx="34776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006600"/>
                </a:solidFill>
              </a:rPr>
              <a:t>Грусть</a:t>
            </a:r>
          </a:p>
          <a:p>
            <a:r>
              <a:rPr lang="ru-RU" sz="4800" dirty="0" smtClean="0">
                <a:solidFill>
                  <a:srgbClr val="006600"/>
                </a:solidFill>
              </a:rPr>
              <a:t>Грус</a:t>
            </a:r>
            <a:r>
              <a:rPr lang="ru-RU" sz="4800" dirty="0" smtClean="0">
                <a:solidFill>
                  <a:srgbClr val="FF0000"/>
                </a:solidFill>
              </a:rPr>
              <a:t>т</a:t>
            </a:r>
            <a:r>
              <a:rPr lang="ru-RU" sz="4800" dirty="0" smtClean="0">
                <a:solidFill>
                  <a:srgbClr val="006600"/>
                </a:solidFill>
              </a:rPr>
              <a:t>ный</a:t>
            </a:r>
          </a:p>
          <a:p>
            <a:r>
              <a:rPr lang="ru-RU" sz="4800" dirty="0" smtClean="0">
                <a:solidFill>
                  <a:srgbClr val="006600"/>
                </a:solidFill>
              </a:rPr>
              <a:t>Грус</a:t>
            </a:r>
            <a:r>
              <a:rPr lang="ru-RU" sz="4800" dirty="0" smtClean="0">
                <a:solidFill>
                  <a:srgbClr val="FF0000"/>
                </a:solidFill>
              </a:rPr>
              <a:t>т</a:t>
            </a:r>
            <a:r>
              <a:rPr lang="ru-RU" sz="4800" dirty="0" smtClean="0">
                <a:solidFill>
                  <a:srgbClr val="006600"/>
                </a:solidFill>
              </a:rPr>
              <a:t>но</a:t>
            </a:r>
          </a:p>
          <a:p>
            <a:r>
              <a:rPr lang="ru-RU" sz="4800" dirty="0" smtClean="0">
                <a:solidFill>
                  <a:srgbClr val="006600"/>
                </a:solidFill>
              </a:rPr>
              <a:t>Грустить</a:t>
            </a:r>
          </a:p>
          <a:p>
            <a:r>
              <a:rPr lang="ru-RU" sz="4800" dirty="0" smtClean="0">
                <a:solidFill>
                  <a:srgbClr val="006600"/>
                </a:solidFill>
              </a:rPr>
              <a:t>Здра</a:t>
            </a:r>
            <a:r>
              <a:rPr lang="ru-RU" sz="4800" dirty="0" smtClean="0">
                <a:solidFill>
                  <a:srgbClr val="FF0000"/>
                </a:solidFill>
              </a:rPr>
              <a:t>вств</a:t>
            </a:r>
            <a:r>
              <a:rPr lang="ru-RU" sz="4800" dirty="0" smtClean="0">
                <a:solidFill>
                  <a:srgbClr val="006600"/>
                </a:solidFill>
              </a:rPr>
              <a:t>уй</a:t>
            </a:r>
            <a:endParaRPr lang="ru-RU" sz="4800" dirty="0">
              <a:solidFill>
                <a:srgbClr val="0066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9502"/>
            <a:ext cx="2659901" cy="1770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71" y="2787774"/>
            <a:ext cx="2381250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464" y="267494"/>
            <a:ext cx="2826008" cy="209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768" y="2931790"/>
            <a:ext cx="2232248" cy="2067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94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32" y="-308570"/>
            <a:ext cx="8856984" cy="10287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   </a:t>
            </a:r>
            <a:r>
              <a:rPr lang="ru-RU" sz="3200" b="1" dirty="0">
                <a:solidFill>
                  <a:srgbClr val="FF0000"/>
                </a:solidFill>
                <a:latin typeface="+mn-lt"/>
                <a:cs typeface="Calibri" pitchFamily="34" charset="0"/>
              </a:rPr>
              <a:t>Сегодня на уроке нам предстоит: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876" y="843558"/>
            <a:ext cx="8792396" cy="4227073"/>
          </a:xfrm>
        </p:spPr>
        <p:txBody>
          <a:bodyPr>
            <a:noAutofit/>
          </a:bodyPr>
          <a:lstStyle/>
          <a:p>
            <a:r>
              <a:rPr lang="ru-RU" sz="3200" dirty="0" smtClean="0"/>
              <a:t> - </a:t>
            </a:r>
            <a:r>
              <a:rPr lang="ru-RU" sz="3200" dirty="0" smtClean="0">
                <a:solidFill>
                  <a:srgbClr val="800000"/>
                </a:solidFill>
              </a:rPr>
              <a:t>изучить орфограммы на правописание проверяемой согласной в корне слова, непроверяемой и непроизносимой согласной;</a:t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3200" dirty="0" smtClean="0">
                <a:solidFill>
                  <a:srgbClr val="800000"/>
                </a:solidFill>
              </a:rPr>
              <a:t>- научиться подбирать проверочные слова;</a:t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3200" dirty="0" smtClean="0">
                <a:solidFill>
                  <a:srgbClr val="800000"/>
                </a:solidFill>
              </a:rPr>
              <a:t>- закрепить на практике изученные орфограммы.</a:t>
            </a:r>
            <a:endParaRPr lang="ru-RU" sz="3200" dirty="0">
              <a:solidFill>
                <a:srgbClr val="800000"/>
              </a:solidFill>
            </a:endParaRPr>
          </a:p>
        </p:txBody>
      </p:sp>
      <p:pic>
        <p:nvPicPr>
          <p:cNvPr id="6" name="Picture 7" descr="h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651870"/>
            <a:ext cx="1331292" cy="134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6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7494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Helvetica" panose="020B0604020202020204" pitchFamily="34" charset="0"/>
              </a:rPr>
              <a:t>   Порой </a:t>
            </a:r>
            <a:r>
              <a:rPr lang="ru-RU" sz="4000" dirty="0">
                <a:solidFill>
                  <a:srgbClr val="0070C0"/>
                </a:solidFill>
                <a:latin typeface="Helvetica" panose="020B0604020202020204" pitchFamily="34" charset="0"/>
              </a:rPr>
              <a:t>в словах встречаются ужасные согласные. Они не произносятся, и что писать, неясно вам....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  <a:latin typeface="Helvetica" panose="020B0604020202020204" pitchFamily="34" charset="0"/>
              </a:rPr>
              <a:t>Чтобы знать, как писать, надо слово </a:t>
            </a:r>
            <a:r>
              <a:rPr lang="ru-RU" sz="4000" dirty="0" smtClean="0">
                <a:solidFill>
                  <a:srgbClr val="0070C0"/>
                </a:solidFill>
                <a:latin typeface="Helvetica" panose="020B0604020202020204" pitchFamily="34" charset="0"/>
              </a:rPr>
              <a:t>изменять…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3651870"/>
            <a:ext cx="936104" cy="127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142" y="2248978"/>
            <a:ext cx="1090354" cy="1090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2" y="337111"/>
            <a:ext cx="1152128" cy="1198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3524" y="3271292"/>
            <a:ext cx="1872208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22" y="0"/>
            <a:ext cx="9144000" cy="5143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99462" y="246892"/>
            <a:ext cx="26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,…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6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46" y="0"/>
            <a:ext cx="9135102" cy="51146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                  Орфограмма №4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    Чтобы </a:t>
            </a:r>
            <a:r>
              <a:rPr lang="ru-RU" sz="3600" b="1" dirty="0">
                <a:solidFill>
                  <a:srgbClr val="002060"/>
                </a:solidFill>
              </a:rPr>
              <a:t>не ошибиться в написании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непроизносимой согласной в корне слова, нужно подобрать такое проверочное слово, чтобы этот согласный произносился отчетливо.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Например: ненас</a:t>
            </a:r>
            <a:r>
              <a:rPr lang="ru-RU" sz="3600" b="1" dirty="0">
                <a:solidFill>
                  <a:srgbClr val="C00000"/>
                </a:solidFill>
              </a:rPr>
              <a:t>т</a:t>
            </a:r>
            <a:r>
              <a:rPr lang="ru-RU" sz="3600" b="1" dirty="0">
                <a:solidFill>
                  <a:srgbClr val="002060"/>
                </a:solidFill>
              </a:rPr>
              <a:t>ный - ненас</a:t>
            </a:r>
            <a:r>
              <a:rPr lang="ru-RU" sz="3600" b="1" dirty="0">
                <a:solidFill>
                  <a:srgbClr val="C00000"/>
                </a:solidFill>
              </a:rPr>
              <a:t>т</a:t>
            </a:r>
            <a:r>
              <a:rPr lang="ru-RU" sz="3600" b="1" dirty="0">
                <a:solidFill>
                  <a:srgbClr val="002060"/>
                </a:solidFill>
              </a:rPr>
              <a:t>ье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                   со</a:t>
            </a:r>
            <a:r>
              <a:rPr lang="ru-RU" sz="3600" b="1" dirty="0">
                <a:solidFill>
                  <a:srgbClr val="C00000"/>
                </a:solidFill>
              </a:rPr>
              <a:t>л</a:t>
            </a:r>
            <a:r>
              <a:rPr lang="ru-RU" sz="3600" b="1" dirty="0">
                <a:solidFill>
                  <a:srgbClr val="002060"/>
                </a:solidFill>
              </a:rPr>
              <a:t>нце – со</a:t>
            </a:r>
            <a:r>
              <a:rPr lang="ru-RU" sz="3600" b="1" dirty="0">
                <a:solidFill>
                  <a:srgbClr val="C00000"/>
                </a:solidFill>
              </a:rPr>
              <a:t>л</a:t>
            </a:r>
            <a:r>
              <a:rPr lang="ru-RU" sz="3600" b="1" dirty="0">
                <a:solidFill>
                  <a:srgbClr val="002060"/>
                </a:solidFill>
              </a:rPr>
              <a:t>нышко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                  здра</a:t>
            </a:r>
            <a:r>
              <a:rPr lang="ru-RU" sz="3600" b="1" dirty="0">
                <a:solidFill>
                  <a:srgbClr val="C00000"/>
                </a:solidFill>
              </a:rPr>
              <a:t>в</a:t>
            </a:r>
            <a:r>
              <a:rPr lang="ru-RU" sz="3600" b="1" dirty="0">
                <a:solidFill>
                  <a:srgbClr val="002060"/>
                </a:solidFill>
              </a:rPr>
              <a:t>ствуй -здра</a:t>
            </a:r>
            <a:r>
              <a:rPr lang="ru-RU" sz="3600" b="1" dirty="0">
                <a:solidFill>
                  <a:srgbClr val="C00000"/>
                </a:solidFill>
              </a:rPr>
              <a:t>в</a:t>
            </a:r>
            <a:r>
              <a:rPr lang="ru-RU" sz="3600" b="1" dirty="0">
                <a:solidFill>
                  <a:srgbClr val="002060"/>
                </a:solidFill>
              </a:rPr>
              <a:t>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3867894"/>
            <a:ext cx="1214264" cy="10648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3657141"/>
            <a:ext cx="1054220" cy="12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" name="Rectangle 41"/>
          <p:cNvSpPr>
            <a:spLocks noChangeArrowheads="1"/>
          </p:cNvSpPr>
          <p:nvPr/>
        </p:nvSpPr>
        <p:spPr bwMode="auto">
          <a:xfrm>
            <a:off x="-49196" y="0"/>
            <a:ext cx="9193195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2800" dirty="0"/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539552" y="685800"/>
            <a:ext cx="3422848" cy="3771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гиган</a:t>
            </a:r>
            <a:r>
              <a:rPr lang="ru-RU" sz="2800" b="1" kern="10" dirty="0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…</a:t>
            </a:r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ский</a:t>
            </a:r>
            <a:endParaRPr lang="ru-RU" sz="2800" b="1" kern="10" dirty="0">
              <a:ln w="0"/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грус</a:t>
            </a:r>
            <a:r>
              <a:rPr lang="ru-RU" sz="2800" b="1" kern="10" dirty="0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…</a:t>
            </a:r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ный</a:t>
            </a:r>
            <a:endParaRPr lang="ru-RU" sz="2800" b="1" kern="10" dirty="0">
              <a:ln w="0"/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извес</a:t>
            </a:r>
            <a:r>
              <a:rPr lang="ru-RU" sz="2800" b="1" kern="10" dirty="0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…</a:t>
            </a:r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ный</a:t>
            </a:r>
            <a:endParaRPr lang="ru-RU" sz="2800" b="1" kern="10" dirty="0">
              <a:ln w="0"/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мес</a:t>
            </a:r>
            <a:r>
              <a:rPr lang="ru-RU" sz="2800" b="1" kern="10" dirty="0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…</a:t>
            </a:r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ный</a:t>
            </a:r>
            <a:endParaRPr lang="ru-RU" sz="2800" b="1" kern="10" dirty="0">
              <a:ln w="0"/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наез</a:t>
            </a:r>
            <a:r>
              <a:rPr lang="ru-RU" sz="2800" b="1" kern="10" dirty="0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…ник</a:t>
            </a:r>
          </a:p>
          <a:p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радос</a:t>
            </a:r>
            <a:r>
              <a:rPr lang="ru-RU" sz="2800" b="1" kern="10" dirty="0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…</a:t>
            </a:r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ный</a:t>
            </a:r>
            <a:endParaRPr lang="ru-RU" sz="2800" b="1" kern="10" dirty="0">
              <a:ln w="0"/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ярос</a:t>
            </a:r>
            <a:r>
              <a:rPr lang="ru-RU" sz="2800" b="1" kern="10" dirty="0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…</a:t>
            </a:r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ный</a:t>
            </a:r>
            <a:endParaRPr lang="ru-RU" sz="2800" b="1" kern="10" dirty="0">
              <a:ln w="0"/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ru-RU" sz="2800" b="1" kern="10" dirty="0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чес…</a:t>
            </a:r>
            <a:r>
              <a:rPr lang="ru-RU" sz="2800" b="1" kern="10" dirty="0" err="1">
                <a:ln w="0"/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ный</a:t>
            </a:r>
            <a:endParaRPr lang="ru-RU" sz="2800" b="1" kern="10" dirty="0">
              <a:ln w="0"/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5257800" y="742950"/>
            <a:ext cx="1676400" cy="228600"/>
            <a:chOff x="3600" y="624"/>
            <a:chExt cx="1152" cy="240"/>
          </a:xfrm>
        </p:grpSpPr>
        <p:sp>
          <p:nvSpPr>
            <p:cNvPr id="717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600" y="624"/>
              <a:ext cx="864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гиган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175" name="WordArt 7"/>
            <p:cNvSpPr>
              <a:spLocks noChangeArrowheads="1" noChangeShapeType="1" noTextEdit="1"/>
            </p:cNvSpPr>
            <p:nvPr/>
          </p:nvSpPr>
          <p:spPr bwMode="auto">
            <a:xfrm>
              <a:off x="4512" y="624"/>
              <a:ext cx="240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т</a:t>
              </a:r>
            </a:p>
          </p:txBody>
        </p:sp>
      </p:grpSp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1980830" y="600075"/>
            <a:ext cx="381000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</a:t>
            </a:r>
          </a:p>
        </p:txBody>
      </p: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5334000" y="1200150"/>
            <a:ext cx="1600200" cy="342900"/>
            <a:chOff x="3648" y="1008"/>
            <a:chExt cx="1008" cy="336"/>
          </a:xfrm>
        </p:grpSpPr>
        <p:sp>
          <p:nvSpPr>
            <p:cNvPr id="717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648" y="1008"/>
              <a:ext cx="618" cy="33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грус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181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20" y="1008"/>
              <a:ext cx="336" cy="25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ть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183" name="WordArt 15"/>
          <p:cNvSpPr>
            <a:spLocks noChangeArrowheads="1" noChangeShapeType="1" noTextEdit="1"/>
          </p:cNvSpPr>
          <p:nvPr/>
        </p:nvSpPr>
        <p:spPr bwMode="auto">
          <a:xfrm>
            <a:off x="1869976" y="1057275"/>
            <a:ext cx="381000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</a:t>
            </a:r>
          </a:p>
        </p:txBody>
      </p:sp>
      <p:sp>
        <p:nvSpPr>
          <p:cNvPr id="7185" name="WordArt 17"/>
          <p:cNvSpPr>
            <a:spLocks noChangeArrowheads="1" noChangeShapeType="1" noTextEdit="1"/>
          </p:cNvSpPr>
          <p:nvPr/>
        </p:nvSpPr>
        <p:spPr bwMode="auto">
          <a:xfrm>
            <a:off x="1693047" y="4019642"/>
            <a:ext cx="381000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</a:t>
            </a:r>
          </a:p>
        </p:txBody>
      </p:sp>
      <p:grpSp>
        <p:nvGrpSpPr>
          <p:cNvPr id="7187" name="Group 19"/>
          <p:cNvGrpSpPr>
            <a:grpSpLocks/>
          </p:cNvGrpSpPr>
          <p:nvPr/>
        </p:nvGrpSpPr>
        <p:grpSpPr bwMode="auto">
          <a:xfrm>
            <a:off x="5257800" y="1714500"/>
            <a:ext cx="1981200" cy="285750"/>
            <a:chOff x="3504" y="1488"/>
            <a:chExt cx="1248" cy="240"/>
          </a:xfrm>
        </p:grpSpPr>
        <p:sp>
          <p:nvSpPr>
            <p:cNvPr id="7184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4224" y="1488"/>
              <a:ext cx="192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т</a:t>
              </a:r>
            </a:p>
          </p:txBody>
        </p:sp>
        <p:sp>
          <p:nvSpPr>
            <p:cNvPr id="718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3504" y="1488"/>
              <a:ext cx="1248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извес</a:t>
              </a: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    </a:t>
              </a:r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ие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7188" name="WordArt 20"/>
          <p:cNvSpPr>
            <a:spLocks noChangeArrowheads="1" noChangeShapeType="1" noTextEdit="1"/>
          </p:cNvSpPr>
          <p:nvPr/>
        </p:nvSpPr>
        <p:spPr bwMode="auto">
          <a:xfrm>
            <a:off x="2286370" y="1571625"/>
            <a:ext cx="381000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</a:t>
            </a:r>
          </a:p>
        </p:txBody>
      </p:sp>
      <p:sp>
        <p:nvSpPr>
          <p:cNvPr id="7190" name="WordArt 22"/>
          <p:cNvSpPr>
            <a:spLocks noChangeArrowheads="1" noChangeShapeType="1" noTextEdit="1"/>
          </p:cNvSpPr>
          <p:nvPr/>
        </p:nvSpPr>
        <p:spPr bwMode="auto">
          <a:xfrm>
            <a:off x="2078115" y="3514725"/>
            <a:ext cx="381000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</a:t>
            </a:r>
          </a:p>
        </p:txBody>
      </p:sp>
      <p:sp>
        <p:nvSpPr>
          <p:cNvPr id="7191" name="WordArt 23"/>
          <p:cNvSpPr>
            <a:spLocks noChangeArrowheads="1" noChangeShapeType="1" noTextEdit="1"/>
          </p:cNvSpPr>
          <p:nvPr/>
        </p:nvSpPr>
        <p:spPr bwMode="auto">
          <a:xfrm>
            <a:off x="1773314" y="2068832"/>
            <a:ext cx="381000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</a:t>
            </a:r>
          </a:p>
        </p:txBody>
      </p:sp>
      <p:grpSp>
        <p:nvGrpSpPr>
          <p:cNvPr id="7194" name="Group 26"/>
          <p:cNvGrpSpPr>
            <a:grpSpLocks/>
          </p:cNvGrpSpPr>
          <p:nvPr/>
        </p:nvGrpSpPr>
        <p:grpSpPr bwMode="auto">
          <a:xfrm>
            <a:off x="5181600" y="2228850"/>
            <a:ext cx="2114550" cy="285750"/>
            <a:chOff x="3312" y="1728"/>
            <a:chExt cx="1332" cy="240"/>
          </a:xfrm>
        </p:grpSpPr>
        <p:sp>
          <p:nvSpPr>
            <p:cNvPr id="7192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3792" y="1728"/>
              <a:ext cx="240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т</a:t>
              </a:r>
            </a:p>
          </p:txBody>
        </p:sp>
        <p:sp>
          <p:nvSpPr>
            <p:cNvPr id="719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312" y="1728"/>
              <a:ext cx="1332" cy="2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мес</a:t>
              </a: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   </a:t>
              </a:r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ечко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957157" y="2491574"/>
            <a:ext cx="295275" cy="428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д</a:t>
            </a:r>
          </a:p>
        </p:txBody>
      </p:sp>
      <p:grpSp>
        <p:nvGrpSpPr>
          <p:cNvPr id="7198" name="Group 30"/>
          <p:cNvGrpSpPr>
            <a:grpSpLocks/>
          </p:cNvGrpSpPr>
          <p:nvPr/>
        </p:nvGrpSpPr>
        <p:grpSpPr bwMode="auto">
          <a:xfrm>
            <a:off x="5410200" y="2686050"/>
            <a:ext cx="1371600" cy="254794"/>
            <a:chOff x="3504" y="2112"/>
            <a:chExt cx="864" cy="214"/>
          </a:xfrm>
        </p:grpSpPr>
        <p:sp>
          <p:nvSpPr>
            <p:cNvPr id="7195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3504" y="2112"/>
              <a:ext cx="864" cy="19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ез</a:t>
              </a:r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  а</a:t>
              </a:r>
            </a:p>
          </p:txBody>
        </p:sp>
        <p:sp>
          <p:nvSpPr>
            <p:cNvPr id="7197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3936" y="2112"/>
              <a:ext cx="186" cy="2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д</a:t>
              </a:r>
            </a:p>
          </p:txBody>
        </p:sp>
      </p:grpSp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2361830" y="3028950"/>
            <a:ext cx="381000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</a:t>
            </a:r>
          </a:p>
        </p:txBody>
      </p:sp>
      <p:grpSp>
        <p:nvGrpSpPr>
          <p:cNvPr id="7204" name="Group 36"/>
          <p:cNvGrpSpPr>
            <a:grpSpLocks/>
          </p:cNvGrpSpPr>
          <p:nvPr/>
        </p:nvGrpSpPr>
        <p:grpSpPr bwMode="auto">
          <a:xfrm>
            <a:off x="5227640" y="3028950"/>
            <a:ext cx="2239963" cy="352425"/>
            <a:chOff x="3293" y="2544"/>
            <a:chExt cx="1411" cy="296"/>
          </a:xfrm>
        </p:grpSpPr>
        <p:sp>
          <p:nvSpPr>
            <p:cNvPr id="7202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4320" y="2544"/>
              <a:ext cx="384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ть</a:t>
              </a:r>
            </a:p>
          </p:txBody>
        </p:sp>
        <p:sp>
          <p:nvSpPr>
            <p:cNvPr id="720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293" y="2600"/>
              <a:ext cx="1056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радос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206" name="Group 38"/>
          <p:cNvGrpSpPr>
            <a:grpSpLocks/>
          </p:cNvGrpSpPr>
          <p:nvPr/>
        </p:nvGrpSpPr>
        <p:grpSpPr bwMode="auto">
          <a:xfrm>
            <a:off x="5207140" y="3657600"/>
            <a:ext cx="1600200" cy="400050"/>
            <a:chOff x="3264" y="3072"/>
            <a:chExt cx="1008" cy="336"/>
          </a:xfrm>
        </p:grpSpPr>
        <p:sp>
          <p:nvSpPr>
            <p:cNvPr id="7200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3984" y="3072"/>
              <a:ext cx="288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ть</a:t>
              </a:r>
            </a:p>
          </p:txBody>
        </p:sp>
        <p:sp>
          <p:nvSpPr>
            <p:cNvPr id="7205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264" y="3072"/>
              <a:ext cx="678" cy="33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ярос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208" name="Group 40"/>
          <p:cNvGrpSpPr>
            <a:grpSpLocks/>
          </p:cNvGrpSpPr>
          <p:nvPr/>
        </p:nvGrpSpPr>
        <p:grpSpPr bwMode="auto">
          <a:xfrm>
            <a:off x="5181600" y="4171950"/>
            <a:ext cx="1524000" cy="285750"/>
            <a:chOff x="3264" y="3504"/>
            <a:chExt cx="960" cy="240"/>
          </a:xfrm>
        </p:grpSpPr>
        <p:sp>
          <p:nvSpPr>
            <p:cNvPr id="7189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3936" y="3504"/>
              <a:ext cx="288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ть</a:t>
              </a:r>
            </a:p>
          </p:txBody>
        </p:sp>
        <p:sp>
          <p:nvSpPr>
            <p:cNvPr id="7207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3264" y="3504"/>
              <a:ext cx="624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чес</a:t>
              </a:r>
            </a:p>
          </p:txBody>
        </p:sp>
      </p:grpSp>
      <p:pic>
        <p:nvPicPr>
          <p:cNvPr id="36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id="{711DA425-4D12-4100-90F7-8EFDAF26C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44" y="3314700"/>
            <a:ext cx="1258155" cy="15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4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83" grpId="0" animBg="1"/>
      <p:bldP spid="7185" grpId="0" animBg="1"/>
      <p:bldP spid="7188" grpId="0" animBg="1"/>
      <p:bldP spid="7190" grpId="0" animBg="1"/>
      <p:bldP spid="7191" grpId="0" animBg="1"/>
      <p:bldP spid="7196" grpId="0" animBg="1"/>
      <p:bldP spid="720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6536" y="771550"/>
            <a:ext cx="540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FontTx/>
              <a:buChar char="•"/>
            </a:pP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</a:t>
            </a:r>
            <a:r>
              <a:rPr lang="ru-RU" altLang="ru-RU" sz="32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</a:t>
            </a: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 — опасен;</a:t>
            </a:r>
            <a:endParaRPr lang="ru-RU" altLang="ru-RU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</a:t>
            </a:r>
            <a:r>
              <a:rPr lang="ru-RU" altLang="ru-RU" sz="32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</a:t>
            </a: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 — искусен;</a:t>
            </a:r>
            <a:endParaRPr lang="ru-RU" altLang="ru-RU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ужа</a:t>
            </a:r>
            <a:r>
              <a:rPr lang="ru-RU" altLang="ru-RU" sz="32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</a:t>
            </a: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 — ужасен;</a:t>
            </a:r>
            <a:endParaRPr lang="ru-RU" altLang="ru-RU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вку</a:t>
            </a:r>
            <a:r>
              <a:rPr lang="ru-RU" altLang="ru-RU" sz="32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</a:t>
            </a: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 — вкусен;</a:t>
            </a:r>
            <a:endParaRPr lang="ru-RU" altLang="ru-RU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слове</a:t>
            </a:r>
            <a:r>
              <a:rPr lang="ru-RU" altLang="ru-RU" sz="32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</a:t>
            </a: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 — словеса;</a:t>
            </a:r>
            <a:endParaRPr lang="ru-RU" altLang="ru-RU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чуде</a:t>
            </a:r>
            <a:r>
              <a:rPr lang="ru-RU" altLang="ru-RU" sz="32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</a:t>
            </a: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 — чудеса;</a:t>
            </a:r>
            <a:endParaRPr lang="ru-RU" altLang="ru-RU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небе</a:t>
            </a:r>
            <a:r>
              <a:rPr lang="ru-RU" altLang="ru-RU" sz="32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</a:t>
            </a:r>
            <a:r>
              <a:rPr lang="ru-RU" altLang="ru-RU" sz="3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 — небеса.</a:t>
            </a:r>
            <a:r>
              <a:rPr lang="ru-RU" alt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7" y="21139"/>
            <a:ext cx="1254468" cy="1254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7CB2CA"/>
              </a:clrFrom>
              <a:clrTo>
                <a:srgbClr val="7CB2C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838" y="138500"/>
            <a:ext cx="1543050" cy="1543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E2E4DF"/>
              </a:clrFrom>
              <a:clrTo>
                <a:srgbClr val="E2E4D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28" y="1466008"/>
            <a:ext cx="2069757" cy="116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9043" y="1295107"/>
            <a:ext cx="1538343" cy="18307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7" y="3125817"/>
            <a:ext cx="3035829" cy="1707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    Не чудесно, не прекрасно,</a:t>
            </a:r>
            <a:b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    А ужасно и опасно</a:t>
            </a:r>
            <a:b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    Букву </a:t>
            </a:r>
            <a:r>
              <a:rPr lang="ru-RU" sz="5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т</a:t>
            </a: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</a:rPr>
              <a:t> писать напрасно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79512" y="514350"/>
            <a:ext cx="8784976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Найдите только те слова, </a:t>
            </a:r>
          </a:p>
          <a:p>
            <a:pPr algn="ctr"/>
            <a:r>
              <a:rPr lang="ru-RU" sz="2800" b="1" kern="1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в которых есть непроизносимый согласный в корне </a:t>
            </a:r>
          </a:p>
        </p:txBody>
      </p:sp>
      <p:sp>
        <p:nvSpPr>
          <p:cNvPr id="10247" name="WordArt 7" descr="Белый мрамор"/>
          <p:cNvSpPr>
            <a:spLocks noChangeArrowheads="1" noChangeShapeType="1" noTextEdit="1"/>
          </p:cNvSpPr>
          <p:nvPr/>
        </p:nvSpPr>
        <p:spPr bwMode="auto">
          <a:xfrm>
            <a:off x="609600" y="1714500"/>
            <a:ext cx="80010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Трубка, стена, вестник, капустный,</a:t>
            </a:r>
          </a:p>
          <a:p>
            <a:pPr algn="ctr"/>
            <a:r>
              <a:rPr lang="ru-RU" sz="2800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костный, лесник, тростник,</a:t>
            </a:r>
          </a:p>
          <a:p>
            <a:pPr algn="ctr"/>
            <a:r>
              <a:rPr lang="ru-RU" sz="2800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участник, зарядка, земля, </a:t>
            </a:r>
          </a:p>
        </p:txBody>
      </p:sp>
      <p:sp>
        <p:nvSpPr>
          <p:cNvPr id="10248" name="WordArt 8" descr="Белый мрамор"/>
          <p:cNvSpPr>
            <a:spLocks noChangeArrowheads="1" noChangeShapeType="1" noTextEdit="1"/>
          </p:cNvSpPr>
          <p:nvPr/>
        </p:nvSpPr>
        <p:spPr bwMode="auto">
          <a:xfrm>
            <a:off x="2057400" y="3429000"/>
            <a:ext cx="5029200" cy="13144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kern="10" dirty="0">
                <a:ln/>
                <a:solidFill>
                  <a:srgbClr val="008000"/>
                </a:solidFill>
                <a:latin typeface="Arial"/>
                <a:cs typeface="Arial"/>
              </a:rPr>
              <a:t>завистливый, </a:t>
            </a:r>
          </a:p>
          <a:p>
            <a:pPr algn="ctr"/>
            <a:r>
              <a:rPr lang="ru-RU" sz="3600" b="1" kern="10" dirty="0">
                <a:ln/>
                <a:solidFill>
                  <a:srgbClr val="008000"/>
                </a:solidFill>
                <a:latin typeface="Arial"/>
                <a:cs typeface="Arial"/>
              </a:rPr>
              <a:t>соседка, яростный, устный. 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067944" y="2171700"/>
            <a:ext cx="1837556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733800" y="4857750"/>
            <a:ext cx="1447800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5638800" y="4857750"/>
            <a:ext cx="1447800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6156176" y="2171700"/>
            <a:ext cx="2454424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V="1">
            <a:off x="1658063" y="2743199"/>
            <a:ext cx="1833817" cy="12021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5638800" y="2755220"/>
            <a:ext cx="210155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1658063" y="3314700"/>
            <a:ext cx="2075737" cy="1202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3276600" y="4000500"/>
            <a:ext cx="2362200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4" name="Picture 4" descr="https://png.pngtree.com/element_origin_min_pic/16/10/21/277448a877a33e8d0efc778025291c86.jpg">
            <a:extLst>
              <a:ext uri="{FF2B5EF4-FFF2-40B4-BE49-F238E27FC236}">
                <a16:creationId xmlns:a16="http://schemas.microsoft.com/office/drawing/2014/main" id="{DD2EE76B-DD10-41CB-9983-9CA22E84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5021" r="22827" b="9930"/>
          <a:stretch/>
        </p:blipFill>
        <p:spPr bwMode="auto">
          <a:xfrm>
            <a:off x="403609" y="3170756"/>
            <a:ext cx="1048463" cy="157269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9B1ABA0-F486-47B2-B8FF-0C05A343D0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92" y="3109541"/>
            <a:ext cx="1781917" cy="178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9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animBg="1"/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102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303499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   Упражнение №29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750397"/>
            <a:ext cx="5112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Умелый мастер</a:t>
            </a:r>
          </a:p>
          <a:p>
            <a:endParaRPr lang="ru-RU" sz="3600" dirty="0">
              <a:solidFill>
                <a:srgbClr val="002060"/>
              </a:solidFill>
            </a:endParaRPr>
          </a:p>
          <a:p>
            <a:r>
              <a:rPr lang="ru-RU" sz="3600" b="1" dirty="0">
                <a:solidFill>
                  <a:srgbClr val="002060"/>
                </a:solidFill>
              </a:rPr>
              <a:t>Дождливый день</a:t>
            </a:r>
          </a:p>
          <a:p>
            <a:endParaRPr lang="ru-RU" sz="3600" dirty="0">
              <a:solidFill>
                <a:srgbClr val="002060"/>
              </a:solidFill>
            </a:endParaRPr>
          </a:p>
          <a:p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Знаменитый писатель</a:t>
            </a:r>
          </a:p>
          <a:p>
            <a:endParaRPr lang="ru-RU" sz="3600" dirty="0">
              <a:solidFill>
                <a:srgbClr val="002060"/>
              </a:solidFill>
            </a:endParaRPr>
          </a:p>
          <a:p>
            <a:r>
              <a:rPr lang="ru-RU" sz="3600" dirty="0">
                <a:solidFill>
                  <a:schemeClr val="bg1"/>
                </a:solidFill>
              </a:rPr>
              <a:t>Очень хорошая погода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4128" y="742079"/>
            <a:ext cx="2808312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err="1"/>
              <a:t>Извес</a:t>
            </a:r>
            <a:r>
              <a:rPr lang="ru-RU" sz="3600" dirty="0" err="1">
                <a:solidFill>
                  <a:srgbClr val="C00000"/>
                </a:solidFill>
              </a:rPr>
              <a:t>Т</a:t>
            </a:r>
            <a:r>
              <a:rPr lang="ru-RU" sz="3600" dirty="0" err="1"/>
              <a:t>ный</a:t>
            </a:r>
            <a:endParaRPr lang="ru-RU" sz="3600" dirty="0"/>
          </a:p>
          <a:p>
            <a:endParaRPr lang="ru-RU" sz="3600" dirty="0"/>
          </a:p>
          <a:p>
            <a:r>
              <a:rPr lang="ru-RU" sz="3600" dirty="0"/>
              <a:t>Прекрасный</a:t>
            </a:r>
          </a:p>
          <a:p>
            <a:endParaRPr lang="ru-RU" sz="3600" dirty="0"/>
          </a:p>
          <a:p>
            <a:r>
              <a:rPr lang="ru-RU" sz="3600" dirty="0"/>
              <a:t>Искусный</a:t>
            </a:r>
          </a:p>
          <a:p>
            <a:endParaRPr lang="ru-RU" sz="3600" dirty="0"/>
          </a:p>
          <a:p>
            <a:r>
              <a:rPr lang="ru-RU" sz="3600" dirty="0" err="1">
                <a:solidFill>
                  <a:srgbClr val="FF0000"/>
                </a:solidFill>
              </a:rPr>
              <a:t>ненас</a:t>
            </a:r>
            <a:r>
              <a:rPr lang="ru-RU" sz="3600" dirty="0" err="1">
                <a:solidFill>
                  <a:srgbClr val="006600"/>
                </a:solidFill>
              </a:rPr>
              <a:t>Т</a:t>
            </a:r>
            <a:r>
              <a:rPr lang="ru-RU" sz="3600" dirty="0" err="1">
                <a:solidFill>
                  <a:srgbClr val="FF0000"/>
                </a:solidFill>
              </a:rPr>
              <a:t>ный</a:t>
            </a:r>
            <a:endParaRPr lang="ru-RU" sz="3600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599893" y="1268457"/>
            <a:ext cx="2952327" cy="17822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923928" y="2355726"/>
            <a:ext cx="2808312" cy="17281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355976" y="1326382"/>
            <a:ext cx="2466855" cy="174942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277549" y="2427734"/>
            <a:ext cx="2598706" cy="1742916"/>
          </a:xfrm>
          <a:prstGeom prst="straightConnector1">
            <a:avLst/>
          </a:prstGeom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7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32" y="-308570"/>
            <a:ext cx="8856984" cy="10287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   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         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Сегодня </a:t>
            </a:r>
            <a:r>
              <a:rPr lang="ru-RU" sz="3200" b="1" dirty="0">
                <a:solidFill>
                  <a:srgbClr val="FF0000"/>
                </a:solidFill>
                <a:latin typeface="+mn-lt"/>
                <a:cs typeface="Calibri" pitchFamily="34" charset="0"/>
              </a:rPr>
              <a:t>на уроке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мы:</a:t>
            </a:r>
            <a:endParaRPr lang="ru-RU" sz="3200" b="1" dirty="0">
              <a:solidFill>
                <a:srgbClr val="FF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876" y="843558"/>
            <a:ext cx="8792396" cy="4227073"/>
          </a:xfrm>
        </p:spPr>
        <p:txBody>
          <a:bodyPr>
            <a:noAutofit/>
          </a:bodyPr>
          <a:lstStyle/>
          <a:p>
            <a:r>
              <a:rPr lang="ru-RU" sz="3200" dirty="0" smtClean="0"/>
              <a:t> - </a:t>
            </a:r>
            <a:r>
              <a:rPr lang="ru-RU" sz="3200" dirty="0" smtClean="0">
                <a:solidFill>
                  <a:srgbClr val="800000"/>
                </a:solidFill>
              </a:rPr>
              <a:t>изучили орфограммы на правописание             проверяемой согласной в корне слова, непроверяемой и непроизносимой согласной;</a:t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3200" dirty="0" smtClean="0">
                <a:solidFill>
                  <a:srgbClr val="800000"/>
                </a:solidFill>
              </a:rPr>
              <a:t>- научились подбирать проверочные слова;</a:t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3200" dirty="0" smtClean="0">
                <a:solidFill>
                  <a:srgbClr val="800000"/>
                </a:solidFill>
              </a:rPr>
              <a:t>- закрепили на практике изученные орфограммы.</a:t>
            </a:r>
            <a:endParaRPr lang="ru-RU" sz="3200" dirty="0">
              <a:solidFill>
                <a:srgbClr val="800000"/>
              </a:solidFill>
            </a:endParaRPr>
          </a:p>
        </p:txBody>
      </p:sp>
      <p:pic>
        <p:nvPicPr>
          <p:cNvPr id="6" name="Picture 7" descr="h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651870"/>
            <a:ext cx="1331292" cy="134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9" y="428610"/>
            <a:ext cx="738187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11510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                  </a:t>
            </a:r>
            <a:r>
              <a:rPr lang="ru-RU" sz="4400" b="1" dirty="0">
                <a:solidFill>
                  <a:srgbClr val="002060"/>
                </a:solidFill>
              </a:rPr>
              <a:t>Задание на </a:t>
            </a:r>
            <a:r>
              <a:rPr lang="ru-RU" sz="4400" b="1" dirty="0" smtClean="0">
                <a:solidFill>
                  <a:srgbClr val="002060"/>
                </a:solidFill>
              </a:rPr>
              <a:t>дом:</a:t>
            </a:r>
            <a:endParaRPr lang="ru-RU" sz="4400" b="1" dirty="0">
              <a:solidFill>
                <a:srgbClr val="002060"/>
              </a:solidFill>
            </a:endParaRPr>
          </a:p>
          <a:p>
            <a:endParaRPr lang="ru-RU" sz="3200" b="1" dirty="0">
              <a:solidFill>
                <a:srgbClr val="002060"/>
              </a:solidFill>
            </a:endParaRPr>
          </a:p>
          <a:p>
            <a:r>
              <a:rPr lang="ru-RU" sz="4400" dirty="0">
                <a:solidFill>
                  <a:srgbClr val="800000"/>
                </a:solidFill>
              </a:rPr>
              <a:t>       </a:t>
            </a:r>
            <a:r>
              <a:rPr lang="ru-RU" sz="4400" b="1" dirty="0">
                <a:solidFill>
                  <a:srgbClr val="800000"/>
                </a:solidFill>
              </a:rPr>
              <a:t>Упражнения № </a:t>
            </a:r>
            <a:r>
              <a:rPr lang="ru-RU" sz="4400" b="1" dirty="0" smtClean="0">
                <a:solidFill>
                  <a:srgbClr val="800000"/>
                </a:solidFill>
              </a:rPr>
              <a:t>18, 26</a:t>
            </a:r>
            <a:endParaRPr lang="ru-RU" sz="4400" b="1" dirty="0">
              <a:solidFill>
                <a:srgbClr val="80000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Вставить пропущенные буквы, выделить изученные орфограммы</a:t>
            </a:r>
          </a:p>
        </p:txBody>
      </p:sp>
      <p:pic>
        <p:nvPicPr>
          <p:cNvPr id="5" name="Picture 2">
            <a:hlinkClick r:id="rId4"/>
            <a:extLst>
              <a:ext uri="{FF2B5EF4-FFF2-40B4-BE49-F238E27FC236}">
                <a16:creationId xmlns:a16="http://schemas.microsoft.com/office/drawing/2014/main" id="{CB926762-07F9-4B4E-9D6D-93A94CF8A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78"/>
            <a:ext cx="1722314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40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5486"/>
            <a:ext cx="8352928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B0F0"/>
                </a:solidFill>
              </a:rPr>
              <a:t>«Хочешь альпинистом стать - иди в горы. Хочешь грамотным быть - учись думать и мыслить</a:t>
            </a:r>
            <a:r>
              <a:rPr lang="ru-RU" sz="4000" dirty="0" smtClean="0">
                <a:solidFill>
                  <a:srgbClr val="00B0F0"/>
                </a:solidFill>
              </a:rPr>
              <a:t>».</a:t>
            </a:r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0" y="2478623"/>
            <a:ext cx="3812992" cy="2383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449107"/>
            <a:ext cx="3672408" cy="2442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24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6318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    В </a:t>
            </a: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</a:rPr>
              <a:t>нашем русском языке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</a:rPr>
              <a:t>Ходят пары "налегке".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</a:rPr>
              <a:t>Часто "хитрые подружки"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</a:rPr>
              <a:t>Подменить хотят друг дружку.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</a:rPr>
              <a:t>Как узнать писать какую -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</a:rPr>
              <a:t>Эту букву иль </a:t>
            </a:r>
            <a:r>
              <a:rPr lang="ru-RU" sz="40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другую?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</a:rPr>
              <a:t>Предстоит сегодня </a:t>
            </a:r>
            <a:r>
              <a:rPr lang="ru-RU" sz="40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нам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  <a:latin typeface="Verdana" panose="020B0604030504040204" pitchFamily="34" charset="0"/>
              </a:rPr>
              <a:t>Всё расставить по местам.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411510"/>
            <a:ext cx="842392" cy="1149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693" y="3147814"/>
            <a:ext cx="1038715" cy="1080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79" y="3705549"/>
            <a:ext cx="1449497" cy="1357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159" y="2644697"/>
            <a:ext cx="996702" cy="9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0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7787208" cy="1028700"/>
          </a:xfrm>
        </p:spPr>
        <p:txBody>
          <a:bodyPr/>
          <a:lstStyle/>
          <a:p>
            <a:r>
              <a:rPr lang="ru-RU" dirty="0"/>
              <a:t>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14452"/>
            <a:ext cx="8640960" cy="328017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Какую согласную в корне этих слов следует написать ?</a:t>
            </a:r>
          </a:p>
          <a:p>
            <a:endParaRPr lang="ru-RU" dirty="0"/>
          </a:p>
          <a:p>
            <a:r>
              <a:rPr lang="ru-RU" sz="3900" dirty="0">
                <a:solidFill>
                  <a:schemeClr val="accent5">
                    <a:lumMod val="75000"/>
                  </a:schemeClr>
                </a:solidFill>
              </a:rPr>
              <a:t>            ХО------ЬБА                         ДРУ------                      </a:t>
            </a:r>
          </a:p>
          <a:p>
            <a:endParaRPr lang="ru-RU" sz="39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3900" dirty="0">
                <a:solidFill>
                  <a:schemeClr val="accent5">
                    <a:lumMod val="75000"/>
                  </a:schemeClr>
                </a:solidFill>
              </a:rPr>
              <a:t>                                      УЛЫ-----КА               </a:t>
            </a:r>
          </a:p>
          <a:p>
            <a:r>
              <a:rPr lang="ru-RU" dirty="0">
                <a:solidFill>
                  <a:srgbClr val="C00000"/>
                </a:solidFill>
              </a:rPr>
              <a:t>                                                                                 </a:t>
            </a:r>
          </a:p>
          <a:p>
            <a:pPr algn="ctr"/>
            <a:endParaRPr lang="ru-RU" sz="3200" dirty="0">
              <a:solidFill>
                <a:srgbClr val="003300"/>
              </a:solidFill>
            </a:endParaRPr>
          </a:p>
          <a:p>
            <a:pPr algn="ctr"/>
            <a:r>
              <a:rPr lang="ru-RU" sz="3200" dirty="0" smtClean="0">
                <a:solidFill>
                  <a:srgbClr val="003300"/>
                </a:solidFill>
              </a:rPr>
              <a:t>А правильно написать  согласную в корне слова нам поможет </a:t>
            </a:r>
            <a:r>
              <a:rPr lang="ru-RU" sz="3200" dirty="0" smtClean="0">
                <a:solidFill>
                  <a:srgbClr val="002060"/>
                </a:solidFill>
              </a:rPr>
              <a:t>орфограмма №3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0394" y="1528585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/>
              </a:rPr>
              <a:t>Д 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800394" y="212934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/>
              </a:rPr>
              <a:t>Т 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845756" y="212934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/>
              </a:rPr>
              <a:t>Г 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265211" y="2094696"/>
            <a:ext cx="504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Arial"/>
              </a:rPr>
              <a:t>Б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765914" y="160553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/>
              </a:rPr>
              <a:t>К</a:t>
            </a:r>
            <a:r>
              <a:rPr lang="ru-RU" sz="2000" b="1" dirty="0">
                <a:solidFill>
                  <a:srgbClr val="C00000"/>
                </a:solidFill>
                <a:latin typeface="Arial"/>
              </a:rPr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53433" y="3048803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/>
              </a:rPr>
              <a:t>П 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3" y="249492"/>
            <a:ext cx="1438275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96" y="264466"/>
            <a:ext cx="1438275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75" y="249492"/>
            <a:ext cx="1438275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id="{711DA425-4D12-4100-90F7-8EFDAF26C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44" y="1825278"/>
            <a:ext cx="1684245" cy="21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омашнее задание от учителя русского языка и литературы: 5 класс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00"/>
            <a:ext cx="9036496" cy="510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3122699"/>
            <a:ext cx="1152128" cy="182286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25760" y="0"/>
            <a:ext cx="8784976" cy="4948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Парный звонкий согласный в конце слова и перед глухими согласными ОГЛУШАЕТСЯ.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Утюг </a:t>
            </a:r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ru-RU" sz="3200" dirty="0" smtClean="0">
                <a:solidFill>
                  <a:srgbClr val="FF0000"/>
                </a:solidFill>
              </a:rPr>
              <a:t>К</a:t>
            </a:r>
            <a:r>
              <a:rPr lang="en-US" sz="3200" dirty="0" smtClean="0">
                <a:solidFill>
                  <a:srgbClr val="FF0000"/>
                </a:solidFill>
              </a:rPr>
              <a:t>]</a:t>
            </a:r>
            <a:r>
              <a:rPr lang="ru-RU" sz="3200" dirty="0" smtClean="0">
                <a:solidFill>
                  <a:srgbClr val="FFFF00"/>
                </a:solidFill>
              </a:rPr>
              <a:t>   Снег </a:t>
            </a:r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ru-RU" sz="3200" dirty="0" smtClean="0">
                <a:solidFill>
                  <a:srgbClr val="FF0000"/>
                </a:solidFill>
              </a:rPr>
              <a:t>К</a:t>
            </a:r>
            <a:r>
              <a:rPr lang="en-US" sz="3200" dirty="0">
                <a:solidFill>
                  <a:srgbClr val="FF0000"/>
                </a:solidFill>
              </a:rPr>
              <a:t>]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 Дуб</a:t>
            </a:r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ru-RU" sz="3200" dirty="0" smtClean="0">
                <a:solidFill>
                  <a:srgbClr val="FF0000"/>
                </a:solidFill>
              </a:rPr>
              <a:t>П</a:t>
            </a:r>
            <a:r>
              <a:rPr lang="en-US" sz="3200" dirty="0" smtClean="0">
                <a:solidFill>
                  <a:srgbClr val="FF0000"/>
                </a:solidFill>
              </a:rPr>
              <a:t>]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</a:rPr>
              <a:t>Юб</a:t>
            </a:r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ru-RU" sz="3200" dirty="0" smtClean="0">
                <a:solidFill>
                  <a:srgbClr val="FF0000"/>
                </a:solidFill>
              </a:rPr>
              <a:t>П</a:t>
            </a:r>
            <a:r>
              <a:rPr lang="en-US" sz="3200" dirty="0" smtClean="0">
                <a:solidFill>
                  <a:srgbClr val="FF0000"/>
                </a:solidFill>
              </a:rPr>
              <a:t>]</a:t>
            </a:r>
            <a:r>
              <a:rPr lang="ru-RU" sz="3200" dirty="0" smtClean="0">
                <a:solidFill>
                  <a:srgbClr val="FFFF00"/>
                </a:solidFill>
              </a:rPr>
              <a:t>ка 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  </a:t>
            </a:r>
            <a:r>
              <a:rPr lang="ru-RU" sz="3200" dirty="0" err="1" smtClean="0">
                <a:solidFill>
                  <a:srgbClr val="FFFF00"/>
                </a:solidFill>
              </a:rPr>
              <a:t>Круж</a:t>
            </a:r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ru-RU" sz="3200" dirty="0" smtClean="0">
                <a:solidFill>
                  <a:srgbClr val="FF0000"/>
                </a:solidFill>
              </a:rPr>
              <a:t>Ш</a:t>
            </a:r>
            <a:r>
              <a:rPr lang="en-US" sz="3200" dirty="0" smtClean="0">
                <a:solidFill>
                  <a:srgbClr val="FF0000"/>
                </a:solidFill>
              </a:rPr>
              <a:t>]</a:t>
            </a:r>
            <a:r>
              <a:rPr lang="ru-RU" sz="3200" dirty="0" smtClean="0">
                <a:solidFill>
                  <a:srgbClr val="FFFF00"/>
                </a:solidFill>
              </a:rPr>
              <a:t>ка  </a:t>
            </a:r>
            <a:endParaRPr lang="ru-RU" sz="3200" dirty="0" smtClean="0">
              <a:solidFill>
                <a:srgbClr val="FF0000"/>
              </a:solidFill>
            </a:endParaRP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А парный  глухой согласный перед звонкими  озвончается.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Кос</a:t>
            </a:r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ru-RU" sz="3200" dirty="0" smtClean="0">
                <a:solidFill>
                  <a:srgbClr val="FF0000"/>
                </a:solidFill>
              </a:rPr>
              <a:t>З</a:t>
            </a:r>
            <a:r>
              <a:rPr lang="en-US" sz="3200" dirty="0" smtClean="0">
                <a:solidFill>
                  <a:srgbClr val="FF0000"/>
                </a:solidFill>
              </a:rPr>
              <a:t>]</a:t>
            </a:r>
            <a:r>
              <a:rPr lang="ru-RU" sz="3200" dirty="0" err="1" smtClean="0">
                <a:solidFill>
                  <a:srgbClr val="FFFF00"/>
                </a:solidFill>
              </a:rPr>
              <a:t>ьба</a:t>
            </a:r>
            <a:r>
              <a:rPr lang="ru-RU" sz="3200" dirty="0" smtClean="0">
                <a:solidFill>
                  <a:srgbClr val="FFFF00"/>
                </a:solidFill>
              </a:rPr>
              <a:t>    Молот</a:t>
            </a:r>
            <a:r>
              <a:rPr lang="en-US" sz="3200" dirty="0" smtClean="0">
                <a:solidFill>
                  <a:srgbClr val="FF0000"/>
                </a:solidFill>
              </a:rPr>
              <a:t>[</a:t>
            </a:r>
            <a:r>
              <a:rPr lang="ru-RU" sz="3200" dirty="0" smtClean="0">
                <a:solidFill>
                  <a:srgbClr val="FF0000"/>
                </a:solidFill>
              </a:rPr>
              <a:t>Д</a:t>
            </a:r>
            <a:r>
              <a:rPr lang="en-US" sz="3200" dirty="0" smtClean="0">
                <a:solidFill>
                  <a:srgbClr val="FF0000"/>
                </a:solidFill>
              </a:rPr>
              <a:t>]</a:t>
            </a:r>
            <a:r>
              <a:rPr lang="ru-RU" sz="3200" dirty="0" err="1" smtClean="0">
                <a:solidFill>
                  <a:srgbClr val="FFFF00"/>
                </a:solidFill>
              </a:rPr>
              <a:t>ьба</a:t>
            </a:r>
            <a:endParaRPr lang="ru-RU" sz="3200" dirty="0" smtClean="0">
              <a:solidFill>
                <a:srgbClr val="FFFF00"/>
              </a:solidFill>
            </a:endParaRP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5770" y="0"/>
            <a:ext cx="8604956" cy="4891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Парные согласные - самые опасные!</a:t>
            </a:r>
            <a:br>
              <a:rPr lang="ru-RU" sz="4400" dirty="0"/>
            </a:br>
            <a:r>
              <a:rPr lang="ru-RU" sz="4400" dirty="0"/>
              <a:t> В корне ты их проверяй -</a:t>
            </a:r>
            <a:br>
              <a:rPr lang="ru-RU" sz="4400" dirty="0"/>
            </a:br>
            <a:r>
              <a:rPr lang="ru-RU" sz="4400" dirty="0"/>
              <a:t> Рядом гласный подставляй!</a:t>
            </a:r>
          </a:p>
        </p:txBody>
      </p:sp>
    </p:spTree>
    <p:extLst>
      <p:ext uri="{BB962C8B-B14F-4D97-AF65-F5344CB8AC3E}">
        <p14:creationId xmlns:p14="http://schemas.microsoft.com/office/powerpoint/2010/main" val="24375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36562"/>
            <a:ext cx="7920880" cy="10287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Calibri" pitchFamily="34" charset="0"/>
              </a:rPr>
              <a:t>Орфограмма №3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117" y="817822"/>
            <a:ext cx="8730371" cy="4325677"/>
          </a:xfrm>
          <a:solidFill>
            <a:schemeClr val="bg2"/>
          </a:solidFill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11200" dirty="0">
                <a:solidFill>
                  <a:srgbClr val="0070C0"/>
                </a:solidFill>
              </a:rPr>
              <a:t>     Чтобы не ошибиться в написании согласной в корне слова, нужно подобрать однокоренное слово или изменить форму слова так, чтобы  после проверяемой  согласной   стояла бы   гласная </a:t>
            </a:r>
            <a:r>
              <a:rPr lang="ru-RU" sz="11200" dirty="0" smtClean="0">
                <a:solidFill>
                  <a:srgbClr val="0070C0"/>
                </a:solidFill>
              </a:rPr>
              <a:t>или    </a:t>
            </a:r>
            <a:r>
              <a:rPr lang="ru-RU" sz="11200" dirty="0" smtClean="0">
                <a:solidFill>
                  <a:srgbClr val="FF0000"/>
                </a:solidFill>
              </a:rPr>
              <a:t>Н </a:t>
            </a:r>
            <a:r>
              <a:rPr lang="ru-RU" sz="11200" dirty="0" smtClean="0">
                <a:solidFill>
                  <a:srgbClr val="0070C0"/>
                </a:solidFill>
              </a:rPr>
              <a:t>        </a:t>
            </a:r>
            <a:endParaRPr lang="ru-RU" sz="11200" dirty="0">
              <a:solidFill>
                <a:srgbClr val="0070C0"/>
              </a:solidFill>
            </a:endParaRPr>
          </a:p>
          <a:p>
            <a:pPr algn="just"/>
            <a:r>
              <a:rPr lang="ru-RU" sz="11200" b="0" dirty="0">
                <a:solidFill>
                  <a:srgbClr val="0070C0"/>
                </a:solidFill>
              </a:rPr>
              <a:t>                           </a:t>
            </a:r>
            <a:r>
              <a:rPr lang="ru-RU" sz="14400" b="0" dirty="0">
                <a:solidFill>
                  <a:srgbClr val="003300"/>
                </a:solidFill>
              </a:rPr>
              <a:t>ду</a:t>
            </a:r>
            <a:r>
              <a:rPr lang="ru-RU" sz="14400" u="sng" dirty="0">
                <a:solidFill>
                  <a:srgbClr val="FF0000"/>
                </a:solidFill>
              </a:rPr>
              <a:t>б</a:t>
            </a:r>
            <a:r>
              <a:rPr lang="ru-RU" sz="14400" b="0" dirty="0">
                <a:solidFill>
                  <a:srgbClr val="003300"/>
                </a:solidFill>
              </a:rPr>
              <a:t> - ду</a:t>
            </a:r>
            <a:r>
              <a:rPr lang="ru-RU" sz="14400" dirty="0">
                <a:solidFill>
                  <a:srgbClr val="FF0000"/>
                </a:solidFill>
              </a:rPr>
              <a:t>б</a:t>
            </a:r>
            <a:r>
              <a:rPr lang="ru-RU" sz="14400" b="0" u="sng" dirty="0">
                <a:solidFill>
                  <a:srgbClr val="003300"/>
                </a:solidFill>
              </a:rPr>
              <a:t>ы</a:t>
            </a:r>
            <a:endParaRPr lang="ru-RU" sz="14400" b="0" dirty="0">
              <a:solidFill>
                <a:srgbClr val="003300"/>
              </a:solidFill>
            </a:endParaRPr>
          </a:p>
          <a:p>
            <a:r>
              <a:rPr lang="ru-RU" sz="14400" b="0" dirty="0">
                <a:solidFill>
                  <a:srgbClr val="003300"/>
                </a:solidFill>
              </a:rPr>
              <a:t>                   тра</a:t>
            </a:r>
            <a:r>
              <a:rPr lang="ru-RU" sz="14400" u="sng" dirty="0">
                <a:solidFill>
                  <a:srgbClr val="FF0000"/>
                </a:solidFill>
              </a:rPr>
              <a:t>в</a:t>
            </a:r>
            <a:r>
              <a:rPr lang="ru-RU" sz="14400" b="0" dirty="0">
                <a:solidFill>
                  <a:srgbClr val="003300"/>
                </a:solidFill>
              </a:rPr>
              <a:t>ка-тра</a:t>
            </a:r>
            <a:r>
              <a:rPr lang="ru-RU" sz="14400" dirty="0">
                <a:solidFill>
                  <a:srgbClr val="FF0000"/>
                </a:solidFill>
              </a:rPr>
              <a:t>в</a:t>
            </a:r>
            <a:r>
              <a:rPr lang="ru-RU" sz="14400" b="0" u="sng" dirty="0">
                <a:solidFill>
                  <a:srgbClr val="003300"/>
                </a:solidFill>
              </a:rPr>
              <a:t>а</a:t>
            </a:r>
            <a:endParaRPr lang="ru-RU" sz="14400" b="0" dirty="0">
              <a:solidFill>
                <a:srgbClr val="003300"/>
              </a:solidFill>
            </a:endParaRPr>
          </a:p>
          <a:p>
            <a:r>
              <a:rPr lang="ru-RU" sz="14400" b="0" dirty="0">
                <a:solidFill>
                  <a:srgbClr val="003300"/>
                </a:solidFill>
              </a:rPr>
              <a:t>                 сосе</a:t>
            </a:r>
            <a:r>
              <a:rPr lang="ru-RU" sz="14400" u="sng" dirty="0">
                <a:solidFill>
                  <a:srgbClr val="FF0000"/>
                </a:solidFill>
              </a:rPr>
              <a:t>д</a:t>
            </a:r>
            <a:r>
              <a:rPr lang="ru-RU" sz="14400" b="0" dirty="0">
                <a:solidFill>
                  <a:srgbClr val="003300"/>
                </a:solidFill>
              </a:rPr>
              <a:t>ка-сосе</a:t>
            </a:r>
            <a:r>
              <a:rPr lang="ru-RU" sz="14400" dirty="0">
                <a:solidFill>
                  <a:srgbClr val="FF0000"/>
                </a:solidFill>
              </a:rPr>
              <a:t>д</a:t>
            </a:r>
            <a:r>
              <a:rPr lang="ru-RU" sz="14400" b="0" u="sng" dirty="0">
                <a:solidFill>
                  <a:srgbClr val="003300"/>
                </a:solidFill>
              </a:rPr>
              <a:t>и</a:t>
            </a:r>
            <a:endParaRPr lang="ru-RU" sz="14400" b="0" dirty="0">
              <a:solidFill>
                <a:srgbClr val="003300"/>
              </a:solidFill>
            </a:endParaRPr>
          </a:p>
          <a:p>
            <a:r>
              <a:rPr lang="ru-RU" sz="14400" b="0" dirty="0">
                <a:solidFill>
                  <a:srgbClr val="003300"/>
                </a:solidFill>
              </a:rPr>
              <a:t>                     дру</a:t>
            </a:r>
            <a:r>
              <a:rPr lang="ru-RU" sz="14400" u="sng" dirty="0">
                <a:solidFill>
                  <a:srgbClr val="FF0000"/>
                </a:solidFill>
              </a:rPr>
              <a:t>г</a:t>
            </a:r>
            <a:r>
              <a:rPr lang="ru-RU" sz="14400" b="0" dirty="0">
                <a:solidFill>
                  <a:srgbClr val="003300"/>
                </a:solidFill>
              </a:rPr>
              <a:t>-дру</a:t>
            </a:r>
            <a:r>
              <a:rPr lang="ru-RU" sz="14400" dirty="0">
                <a:solidFill>
                  <a:srgbClr val="FF0000"/>
                </a:solidFill>
              </a:rPr>
              <a:t>г</a:t>
            </a:r>
            <a:r>
              <a:rPr lang="ru-RU" sz="14400" b="0" u="sng" dirty="0">
                <a:solidFill>
                  <a:srgbClr val="003300"/>
                </a:solidFill>
              </a:rPr>
              <a:t>а</a:t>
            </a:r>
          </a:p>
          <a:p>
            <a:endParaRPr lang="ru-RU" b="0" dirty="0"/>
          </a:p>
          <a:p>
            <a:r>
              <a:rPr lang="ru-RU" b="0" dirty="0"/>
              <a:t>·       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32" y="2859782"/>
            <a:ext cx="3294054" cy="195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AB7669-B767-4E4A-872F-99F5CEE35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4513">
            <a:off x="385157" y="2882557"/>
            <a:ext cx="1598240" cy="1937185"/>
          </a:xfrm>
          <a:prstGeom prst="rect">
            <a:avLst/>
          </a:prstGeom>
        </p:spPr>
      </p:pic>
      <p:sp>
        <p:nvSpPr>
          <p:cNvPr id="4" name="Двойные круглые скобки 3"/>
          <p:cNvSpPr/>
          <p:nvPr/>
        </p:nvSpPr>
        <p:spPr>
          <a:xfrm>
            <a:off x="2771800" y="2139702"/>
            <a:ext cx="504056" cy="554360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7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14539"/>
            <a:ext cx="7643192" cy="1028700"/>
          </a:xfrm>
          <a:solidFill>
            <a:srgbClr val="FFFF00"/>
          </a:solidFill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ru-RU" b="1" cap="none" spc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ru-RU" b="1" cap="none" spc="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Как еще можно проверить согласные в корне?</a:t>
            </a:r>
            <a:endParaRPr lang="ru-RU" cap="none" spc="0" dirty="0">
              <a:solidFill>
                <a:srgbClr val="C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04397"/>
            <a:ext cx="8928970" cy="3479903"/>
          </a:xfrm>
        </p:spPr>
        <p:txBody>
          <a:bodyPr>
            <a:noAutofit/>
          </a:bodyPr>
          <a:lstStyle/>
          <a:p>
            <a:r>
              <a:rPr lang="ru-RU" sz="2800" b="0" dirty="0">
                <a:solidFill>
                  <a:srgbClr val="003300"/>
                </a:solidFill>
              </a:rPr>
              <a:t>- Полное прилагательное поставьте в краткую форму: чу</a:t>
            </a:r>
            <a:r>
              <a:rPr lang="ru-RU" sz="2800" dirty="0">
                <a:solidFill>
                  <a:srgbClr val="003300"/>
                </a:solidFill>
              </a:rPr>
              <a:t>т</a:t>
            </a:r>
            <a:r>
              <a:rPr lang="ru-RU" sz="2800" b="0" dirty="0">
                <a:solidFill>
                  <a:srgbClr val="003300"/>
                </a:solidFill>
              </a:rPr>
              <a:t>кий – </a:t>
            </a:r>
          </a:p>
          <a:p>
            <a:r>
              <a:rPr lang="ru-RU" sz="2800" b="0" dirty="0">
                <a:solidFill>
                  <a:srgbClr val="003300"/>
                </a:solidFill>
              </a:rPr>
              <a:t>- Существительное замените глаголом: хо</a:t>
            </a:r>
            <a:r>
              <a:rPr lang="ru-RU" sz="2800" dirty="0">
                <a:solidFill>
                  <a:srgbClr val="003300"/>
                </a:solidFill>
              </a:rPr>
              <a:t>д</a:t>
            </a:r>
            <a:r>
              <a:rPr lang="ru-RU" sz="2800" b="0" dirty="0">
                <a:solidFill>
                  <a:srgbClr val="003300"/>
                </a:solidFill>
              </a:rPr>
              <a:t>ьба –</a:t>
            </a:r>
          </a:p>
          <a:p>
            <a:r>
              <a:rPr lang="ru-RU" sz="2800" b="0" dirty="0">
                <a:solidFill>
                  <a:srgbClr val="003300"/>
                </a:solidFill>
              </a:rPr>
              <a:t> - </a:t>
            </a:r>
            <a:r>
              <a:rPr lang="ru-RU" sz="2800" b="0" dirty="0">
                <a:solidFill>
                  <a:srgbClr val="002060"/>
                </a:solidFill>
              </a:rPr>
              <a:t>Подберите однокоренное слово с уменьшительно-    ласкательным суффиксом: ло</a:t>
            </a:r>
            <a:r>
              <a:rPr lang="ru-RU" sz="2800" dirty="0">
                <a:solidFill>
                  <a:srgbClr val="002060"/>
                </a:solidFill>
              </a:rPr>
              <a:t>д</a:t>
            </a:r>
            <a:r>
              <a:rPr lang="ru-RU" sz="2800" b="0" dirty="0">
                <a:solidFill>
                  <a:srgbClr val="002060"/>
                </a:solidFill>
              </a:rPr>
              <a:t>ка -</a:t>
            </a:r>
          </a:p>
          <a:p>
            <a:r>
              <a:rPr lang="ru-RU" sz="2800" b="0" dirty="0">
                <a:solidFill>
                  <a:srgbClr val="002060"/>
                </a:solidFill>
              </a:rPr>
              <a:t>- Измените число существительного: кру</a:t>
            </a:r>
            <a:r>
              <a:rPr lang="ru-RU" sz="2800" dirty="0">
                <a:solidFill>
                  <a:srgbClr val="002060"/>
                </a:solidFill>
              </a:rPr>
              <a:t>г </a:t>
            </a:r>
            <a:r>
              <a:rPr lang="ru-RU" sz="2800" b="0" dirty="0">
                <a:solidFill>
                  <a:srgbClr val="002060"/>
                </a:solidFill>
              </a:rPr>
              <a:t>-</a:t>
            </a:r>
          </a:p>
          <a:p>
            <a:r>
              <a:rPr lang="ru-RU" sz="2800" b="0" dirty="0">
                <a:solidFill>
                  <a:srgbClr val="002060"/>
                </a:solidFill>
              </a:rPr>
              <a:t>- Измените падеж имени существительного</a:t>
            </a:r>
            <a:r>
              <a:rPr lang="ru-RU" sz="2800" b="0" dirty="0"/>
              <a:t>: вра</a:t>
            </a:r>
            <a:r>
              <a:rPr lang="ru-RU" sz="2800" dirty="0">
                <a:solidFill>
                  <a:srgbClr val="002060"/>
                </a:solidFill>
              </a:rPr>
              <a:t>г</a:t>
            </a:r>
            <a:r>
              <a:rPr lang="ru-RU" sz="2800" dirty="0"/>
              <a:t> </a:t>
            </a:r>
            <a:r>
              <a:rPr lang="ru-RU" sz="2800" b="0" dirty="0"/>
              <a:t>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4161" y="1606760"/>
            <a:ext cx="144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чу</a:t>
            </a:r>
            <a:r>
              <a:rPr lang="ru-RU" sz="2800" dirty="0">
                <a:solidFill>
                  <a:srgbClr val="C00000"/>
                </a:solidFill>
              </a:rPr>
              <a:t>т</a:t>
            </a:r>
            <a:r>
              <a:rPr lang="ru-RU" sz="2800" dirty="0"/>
              <a:t>ок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69212" y="1834381"/>
            <a:ext cx="144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хо</a:t>
            </a:r>
            <a:r>
              <a:rPr lang="ru-RU" sz="2800" dirty="0" smtClean="0">
                <a:solidFill>
                  <a:srgbClr val="C00000"/>
                </a:solidFill>
              </a:rPr>
              <a:t>д</a:t>
            </a:r>
            <a:r>
              <a:rPr lang="ru-RU" sz="2800" dirty="0" smtClean="0"/>
              <a:t>ить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321654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ло</a:t>
            </a:r>
            <a:r>
              <a:rPr lang="ru-RU" sz="2800" dirty="0">
                <a:solidFill>
                  <a:srgbClr val="C00000"/>
                </a:solidFill>
              </a:rPr>
              <a:t>д</a:t>
            </a:r>
            <a:r>
              <a:rPr lang="ru-RU" sz="2800" dirty="0"/>
              <a:t>очка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5015" y="380092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  кру</a:t>
            </a:r>
            <a:r>
              <a:rPr lang="ru-RU" sz="2800" dirty="0">
                <a:solidFill>
                  <a:srgbClr val="C00000"/>
                </a:solidFill>
              </a:rPr>
              <a:t>г</a:t>
            </a:r>
            <a:r>
              <a:rPr lang="ru-RU" sz="2800" dirty="0"/>
              <a:t>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3140" y="4121657"/>
            <a:ext cx="1359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вра</a:t>
            </a:r>
            <a:r>
              <a:rPr lang="ru-RU" sz="2800" dirty="0">
                <a:solidFill>
                  <a:srgbClr val="C00000"/>
                </a:solidFill>
              </a:rPr>
              <a:t>г</a:t>
            </a:r>
            <a:r>
              <a:rPr lang="ru-RU" sz="2800" dirty="0"/>
              <a:t>а</a:t>
            </a:r>
          </a:p>
          <a:p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282" y="379101"/>
            <a:ext cx="1262063" cy="117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46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39552" y="86923"/>
            <a:ext cx="4824536" cy="496910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r>
              <a:rPr lang="ru-RU" sz="2400" b="1" dirty="0">
                <a:solidFill>
                  <a:srgbClr val="006600"/>
                </a:solidFill>
                <a:latin typeface="Times New Roman" pitchFamily="18" charset="0"/>
              </a:rPr>
              <a:t>  </a:t>
            </a:r>
          </a:p>
          <a:p>
            <a:pPr algn="just"/>
            <a:endParaRPr lang="ru-RU" sz="2400" b="1" dirty="0">
              <a:solidFill>
                <a:srgbClr val="006600"/>
              </a:solidFill>
              <a:latin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   Вставьте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пропущенные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 согласные в корне слова,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         рядом напишите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       проверочные слова.</a:t>
            </a:r>
          </a:p>
          <a:p>
            <a:pPr lvl="2"/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</a:rPr>
              <a:t>Ро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…кий</a:t>
            </a:r>
          </a:p>
          <a:p>
            <a:pPr lvl="2"/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</a:rPr>
              <a:t>Гла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…кий</a:t>
            </a:r>
          </a:p>
          <a:p>
            <a:pPr lvl="2"/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Хру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…кий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lvl="2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Ре…кий</a:t>
            </a:r>
          </a:p>
          <a:p>
            <a:pPr lvl="2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У…кий</a:t>
            </a:r>
          </a:p>
          <a:p>
            <a:pPr lvl="2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Бесе…ка</a:t>
            </a:r>
          </a:p>
          <a:p>
            <a:pPr lvl="2"/>
            <a:endParaRPr lang="ru-RU" sz="3200" b="1" dirty="0">
              <a:latin typeface="Times New Roman" pitchFamily="18" charset="0"/>
            </a:endParaRPr>
          </a:p>
        </p:txBody>
      </p: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1331913" y="86924"/>
            <a:ext cx="7129462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932364" y="2193138"/>
            <a:ext cx="3816100" cy="2862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</a:rPr>
              <a:t>Ро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б</a:t>
            </a:r>
            <a:r>
              <a:rPr lang="ru-RU" sz="3200" b="1" dirty="0">
                <a:latin typeface="Times New Roman" pitchFamily="18" charset="0"/>
              </a:rPr>
              <a:t>кий – ро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б</a:t>
            </a:r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</a:rPr>
              <a:t>о</a:t>
            </a:r>
            <a:r>
              <a:rPr lang="ru-RU" sz="3200" b="1" dirty="0">
                <a:latin typeface="Times New Roman" pitchFamily="18" charset="0"/>
              </a:rPr>
              <a:t>к</a:t>
            </a:r>
          </a:p>
          <a:p>
            <a:pPr algn="ctr"/>
            <a:r>
              <a:rPr lang="ru-RU" sz="3200" b="1" dirty="0">
                <a:latin typeface="Times New Roman" pitchFamily="18" charset="0"/>
              </a:rPr>
              <a:t>Гла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д</a:t>
            </a:r>
            <a:r>
              <a:rPr lang="ru-RU" sz="3200" b="1" dirty="0">
                <a:latin typeface="Times New Roman" pitchFamily="18" charset="0"/>
              </a:rPr>
              <a:t>кий – гла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д</a:t>
            </a:r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</a:rPr>
              <a:t>о</a:t>
            </a:r>
            <a:r>
              <a:rPr lang="ru-RU" sz="3200" b="1" dirty="0">
                <a:latin typeface="Times New Roman" pitchFamily="18" charset="0"/>
              </a:rPr>
              <a:t>к</a:t>
            </a:r>
          </a:p>
          <a:p>
            <a:pPr algn="ctr"/>
            <a:r>
              <a:rPr lang="ru-RU" sz="3200" b="1" dirty="0">
                <a:latin typeface="Times New Roman" pitchFamily="18" charset="0"/>
              </a:rPr>
              <a:t>Хру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п</a:t>
            </a:r>
            <a:r>
              <a:rPr lang="ru-RU" sz="3200" b="1" dirty="0">
                <a:latin typeface="Times New Roman" pitchFamily="18" charset="0"/>
              </a:rPr>
              <a:t>кий – хру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п</a:t>
            </a:r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</a:rPr>
              <a:t>о</a:t>
            </a:r>
            <a:r>
              <a:rPr lang="ru-RU" sz="3200" b="1" dirty="0">
                <a:latin typeface="Times New Roman" pitchFamily="18" charset="0"/>
              </a:rPr>
              <a:t>к</a:t>
            </a:r>
          </a:p>
          <a:p>
            <a:pPr algn="ctr"/>
            <a:r>
              <a:rPr lang="ru-RU" sz="3200" b="1" dirty="0">
                <a:latin typeface="Times New Roman" pitchFamily="18" charset="0"/>
              </a:rPr>
              <a:t>Ре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д</a:t>
            </a:r>
            <a:r>
              <a:rPr lang="ru-RU" sz="3200" b="1" dirty="0">
                <a:latin typeface="Times New Roman" pitchFamily="18" charset="0"/>
              </a:rPr>
              <a:t>кий – ре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д</a:t>
            </a:r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</a:rPr>
              <a:t>о</a:t>
            </a:r>
            <a:r>
              <a:rPr lang="ru-RU" sz="3200" b="1" dirty="0">
                <a:latin typeface="Times New Roman" pitchFamily="18" charset="0"/>
              </a:rPr>
              <a:t>к</a:t>
            </a:r>
          </a:p>
          <a:p>
            <a:pPr algn="ctr"/>
            <a:r>
              <a:rPr lang="ru-RU" sz="3200" b="1" dirty="0">
                <a:latin typeface="Times New Roman" pitchFamily="18" charset="0"/>
              </a:rPr>
              <a:t>У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з</a:t>
            </a:r>
            <a:r>
              <a:rPr lang="ru-RU" sz="3200" b="1" dirty="0">
                <a:latin typeface="Times New Roman" pitchFamily="18" charset="0"/>
              </a:rPr>
              <a:t>кий – у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з</a:t>
            </a:r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</a:rPr>
              <a:t>о</a:t>
            </a:r>
            <a:r>
              <a:rPr lang="ru-RU" sz="3200" b="1" dirty="0">
                <a:latin typeface="Times New Roman" pitchFamily="18" charset="0"/>
              </a:rPr>
              <a:t>к</a:t>
            </a:r>
          </a:p>
          <a:p>
            <a:pPr algn="ctr"/>
            <a:r>
              <a:rPr lang="ru-RU" sz="3200" b="1" dirty="0">
                <a:latin typeface="Times New Roman" pitchFamily="18" charset="0"/>
              </a:rPr>
              <a:t>Бесе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д</a:t>
            </a:r>
            <a:r>
              <a:rPr lang="ru-RU" sz="3200" b="1" dirty="0">
                <a:latin typeface="Times New Roman" pitchFamily="18" charset="0"/>
              </a:rPr>
              <a:t>ка – бесе</a:t>
            </a:r>
            <a:r>
              <a:rPr lang="ru-RU" sz="3200" b="1" dirty="0">
                <a:solidFill>
                  <a:srgbClr val="006600"/>
                </a:solidFill>
                <a:latin typeface="Times New Roman" pitchFamily="18" charset="0"/>
              </a:rPr>
              <a:t>д</a:t>
            </a:r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</a:rPr>
              <a:t>о</a:t>
            </a:r>
            <a:r>
              <a:rPr lang="ru-RU" sz="3200" b="1" u="sng" dirty="0">
                <a:latin typeface="Times New Roman" pitchFamily="18" charset="0"/>
              </a:rPr>
              <a:t>к</a:t>
            </a:r>
          </a:p>
        </p:txBody>
      </p:sp>
      <p:pic>
        <p:nvPicPr>
          <p:cNvPr id="6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id="{711DA425-4D12-4100-90F7-8EFDAF26C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7893"/>
            <a:ext cx="1636197" cy="20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2383D-2AEE-4DA7-A9A5-AAF55126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94976"/>
            <a:ext cx="1004912" cy="161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2294</TotalTime>
  <Words>901</Words>
  <Application>Microsoft Office PowerPoint</Application>
  <PresentationFormat>Экран (16:9)</PresentationFormat>
  <Paragraphs>248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Helvetica</vt:lpstr>
      <vt:lpstr>Times New Roman</vt:lpstr>
      <vt:lpstr>Verdana</vt:lpstr>
      <vt:lpstr>Главная</vt:lpstr>
      <vt:lpstr>Тема Office</vt:lpstr>
      <vt:lpstr>1_Тема Office</vt:lpstr>
      <vt:lpstr>2_Тема Office</vt:lpstr>
      <vt:lpstr>Оформление по умолчанию</vt:lpstr>
      <vt:lpstr>  Русский     язык</vt:lpstr>
      <vt:lpstr>   Сегодня на уроке нам предстоит:</vt:lpstr>
      <vt:lpstr>Презентация PowerPoint</vt:lpstr>
      <vt:lpstr>Презентация PowerPoint</vt:lpstr>
      <vt:lpstr>                  </vt:lpstr>
      <vt:lpstr>Презентация PowerPoint</vt:lpstr>
      <vt:lpstr>              Орфограмма №3</vt:lpstr>
      <vt:lpstr> Как еще можно проверить согласные в корне?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Сегодня на уроке мы: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Евгения</dc:creator>
  <cp:lastModifiedBy>Пользователь</cp:lastModifiedBy>
  <cp:revision>204</cp:revision>
  <dcterms:created xsi:type="dcterms:W3CDTF">2011-03-05T19:19:22Z</dcterms:created>
  <dcterms:modified xsi:type="dcterms:W3CDTF">2020-08-24T04:25:02Z</dcterms:modified>
</cp:coreProperties>
</file>