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399" r:id="rId2"/>
    <p:sldId id="1403" r:id="rId3"/>
    <p:sldId id="1404" r:id="rId4"/>
    <p:sldId id="1410" r:id="rId5"/>
    <p:sldId id="1411" r:id="rId6"/>
    <p:sldId id="1405" r:id="rId7"/>
    <p:sldId id="1406" r:id="rId8"/>
    <p:sldId id="1419" r:id="rId9"/>
    <p:sldId id="1413" r:id="rId10"/>
    <p:sldId id="1407" r:id="rId11"/>
    <p:sldId id="1408" r:id="rId12"/>
    <p:sldId id="1434" r:id="rId13"/>
    <p:sldId id="1412" r:id="rId14"/>
    <p:sldId id="1414" r:id="rId15"/>
    <p:sldId id="1431" r:id="rId16"/>
    <p:sldId id="1427" r:id="rId17"/>
    <p:sldId id="1423" r:id="rId18"/>
    <p:sldId id="1402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-79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D26E18D-32EE-4035-A4E3-B34C35965D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930618BF-D382-4E42-BAF7-1FB04BC58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AA2DC59-5E07-4679-96EE-E3BA45F8A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35CAEE0-3756-4FBD-8695-560297902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8E14F11-130E-42A3-946C-AF58E6760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39070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C1658C9-D59B-4314-951B-8888A29FB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8A6DDC9-C1F3-4C98-9B38-2802BAE643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5903E9E-3276-4160-99E1-A028AA3EE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23A4806-E782-486C-AC86-48F46332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985FB75-3301-4BF9-8854-B1DADA473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90123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4BD3AD99-9B6A-49BA-B725-695DB686C5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84A739A-4F76-496D-B3EA-F5CE4AA074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FB0B024-F010-4C33-B043-131BDE22E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5196B90-CB5A-47FC-A208-5A8C8CE01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1F96754-FEFF-4B44-853D-A01036739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05082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38CD64C-FEC5-45BD-ABCB-8656FE575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08CC801-B949-4261-B739-0403C7244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7B84E27-A0D4-4A9B-A653-5E0F2FE7F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0594785-DD27-44F5-9109-E45828EC7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681BA8A-41B6-4066-9619-BCD0DBF7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58615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FE3D165-AE7E-4E5E-8B9A-E0EEF115E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F288F0A-11B0-41CB-AB85-EACCB9C388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29DC3AB-FC53-4348-A8DC-FA026D16C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1EDBB0C-0B19-457D-BFF4-FCCF7E71D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D7F9205-AA2D-445D-92CC-6DD9BB9A7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72990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344D00-FD72-42B3-A90A-A4C4BE21A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076DEAD-AE1C-4A06-B7AA-BF22D460BF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1F71760-C14D-42F0-B777-C104BB397C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C68100C-AE1F-440B-ABF8-9D27526D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DA3F574-D215-4CB2-81B1-2DDD9F2F1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E37117E-AC61-4E8C-A4AE-43438EF61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13331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6422B49-FF1C-45E0-908A-5D2D3DF82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FC2036B-FE2A-4A22-9507-B9407546DF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83219AEF-2C1F-4725-BE1B-FAEE098740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227BB459-FAE7-40B8-B7E2-823AF3F892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1CAE417E-FE4A-427E-BF31-0C598A75D5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0E5E48E0-CECF-4389-9338-5ED8E7B6F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BB9A13B7-E5AB-46C8-9AA3-A86437F90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36E15D4D-7306-4FCC-8C49-4F01CB297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5075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0E7E95C-6926-468E-9F38-80286F8D2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E177399E-56DE-487C-9363-F44B69377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5D105CB1-7A03-4372-8188-67DE7C61F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84210E8D-7DEC-4069-86AE-79A7202AE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06262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EA79D241-9E2B-4C7F-ACCC-D992BA990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E2BD324E-59C9-4ED5-9A6F-BA35F2E19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F50762B-856E-4AE6-8398-5B1BBDBE8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60074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600B5AC-35D4-4FAE-AD7E-7E4E3DBB5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CA50C01-38F8-4252-B80A-DDC0D2B97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7EB6792-9C83-41F3-B45D-E83FC63C14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720B4B13-C9CC-4D82-A00B-A25025ECC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4090B2B-14FD-462A-8DD1-1CA180AE3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3A68FB5-F62B-4354-B744-5AB00E282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57011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E6E3D96-237A-4209-A6E1-50463AAB8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0C57931C-C963-4B78-A855-2C8AEE4EA9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A06AE58-B70F-4DBF-B101-595A53F768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DA82A78-8898-4BDF-BA9D-6DF605F77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8ADEBCC-ABB4-4A21-858F-E4B266557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03E07A9-3823-40D2-B6F0-2DA92F939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32364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2359F32-47CB-497F-BCEE-23DE74600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E78A6A4-24C7-405D-8322-B926E1085C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7592695-C481-4036-BC77-D524C31C38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8B90E-9513-48C5-B692-0EEAC661165E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FBCB4FF-8251-44E8-9C2A-BFC1D19A90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A0B51F9-DDFF-4F5D-A440-1C4E26717D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27561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4470" y="23851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Проверка самостоятельной работы.</a:t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838200" y="970671"/>
            <a:ext cx="10515600" cy="5570805"/>
          </a:xfrm>
        </p:spPr>
        <p:txBody>
          <a:bodyPr>
            <a:normAutofit fontScale="92500" lnSpcReduction="10000"/>
          </a:bodyPr>
          <a:lstStyle/>
          <a:p>
            <a:pPr indent="228600" algn="just">
              <a:buNone/>
            </a:pPr>
            <a:r>
              <a:rPr lang="ru-RU" b="1" dirty="0" smtClean="0"/>
              <a:t>Упражнение </a:t>
            </a:r>
            <a:r>
              <a:rPr lang="ru-RU" b="1" dirty="0" smtClean="0">
                <a:solidFill>
                  <a:srgbClr val="C00000"/>
                </a:solidFill>
              </a:rPr>
              <a:t>74 </a:t>
            </a:r>
            <a:r>
              <a:rPr lang="ru-RU" b="1" dirty="0" smtClean="0"/>
              <a:t>(стр. 33). </a:t>
            </a:r>
            <a:r>
              <a:rPr lang="ru-RU" dirty="0" smtClean="0"/>
              <a:t>Спишите, вставляя пропущенные буквы и расставляя знаки препинания. Выделите графически изученную орфограмму. Выделите графически причастные обороты.</a:t>
            </a:r>
          </a:p>
          <a:p>
            <a:pPr indent="228600" algn="just">
              <a:lnSpc>
                <a:spcPct val="150000"/>
              </a:lnSpc>
              <a:buNone/>
            </a:pPr>
            <a:r>
              <a:rPr lang="ru-RU" dirty="0" smtClean="0"/>
              <a:t>Человек</a:t>
            </a:r>
            <a:r>
              <a:rPr lang="ru-RU" b="1" dirty="0" smtClean="0">
                <a:solidFill>
                  <a:srgbClr val="FF0000"/>
                </a:solidFill>
              </a:rPr>
              <a:t>,</a:t>
            </a:r>
            <a:r>
              <a:rPr lang="ru-RU" dirty="0" smtClean="0"/>
              <a:t> </a:t>
            </a:r>
            <a:r>
              <a:rPr lang="ru-RU" u="wavy" dirty="0" smtClean="0"/>
              <a:t>по-настоящему мысл</a:t>
            </a:r>
            <a:r>
              <a:rPr lang="ru-RU" b="1" u="wavy" dirty="0" smtClean="0">
                <a:solidFill>
                  <a:srgbClr val="FF0000"/>
                </a:solidFill>
              </a:rPr>
              <a:t>я</a:t>
            </a:r>
            <a:r>
              <a:rPr lang="ru-RU" u="wavy" dirty="0" smtClean="0"/>
              <a:t>щий</a:t>
            </a:r>
            <a:r>
              <a:rPr lang="ru-RU" b="1" dirty="0" smtClean="0">
                <a:solidFill>
                  <a:srgbClr val="FF0000"/>
                </a:solidFill>
              </a:rPr>
              <a:t>,</a:t>
            </a:r>
            <a:r>
              <a:rPr lang="ru-RU" dirty="0" smtClean="0"/>
              <a:t> </a:t>
            </a:r>
            <a:r>
              <a:rPr lang="ru-RU" i="1" dirty="0" smtClean="0"/>
              <a:t>ч</a:t>
            </a:r>
            <a:r>
              <a:rPr lang="vi-VN" i="1" dirty="0" smtClean="0"/>
              <a:t>е́</a:t>
            </a:r>
            <a:r>
              <a:rPr lang="ru-RU" i="1" dirty="0" err="1" smtClean="0"/>
              <a:t>рпает</a:t>
            </a:r>
            <a:r>
              <a:rPr lang="ru-RU" i="1" dirty="0" smtClean="0"/>
              <a:t> </a:t>
            </a:r>
            <a:r>
              <a:rPr lang="ru-RU" dirty="0" smtClean="0"/>
              <a:t>из собственных ошибок не меньше познания</a:t>
            </a:r>
            <a:r>
              <a:rPr lang="ru-RU" b="1" dirty="0" smtClean="0">
                <a:solidFill>
                  <a:srgbClr val="FF0000"/>
                </a:solidFill>
              </a:rPr>
              <a:t>,</a:t>
            </a:r>
            <a:r>
              <a:rPr lang="ru-RU" dirty="0" smtClean="0"/>
              <a:t> чем из успехов. Орёл</a:t>
            </a:r>
            <a:r>
              <a:rPr lang="ru-RU" b="1" dirty="0" smtClean="0">
                <a:solidFill>
                  <a:srgbClr val="FF0000"/>
                </a:solidFill>
              </a:rPr>
              <a:t>,</a:t>
            </a:r>
            <a:r>
              <a:rPr lang="ru-RU" dirty="0" smtClean="0"/>
              <a:t> </a:t>
            </a:r>
            <a:r>
              <a:rPr lang="ru-RU" u="wavy" dirty="0" smtClean="0"/>
              <a:t>ра</a:t>
            </a:r>
            <a:r>
              <a:rPr lang="ru-RU" b="1" u="wavy" dirty="0" smtClean="0">
                <a:solidFill>
                  <a:srgbClr val="FF0000"/>
                </a:solidFill>
              </a:rPr>
              <a:t>с</a:t>
            </a:r>
            <a:r>
              <a:rPr lang="ru-RU" u="wavy" dirty="0" smtClean="0"/>
              <a:t>сека</a:t>
            </a:r>
            <a:r>
              <a:rPr lang="ru-RU" b="1" u="wavy" dirty="0" smtClean="0">
                <a:solidFill>
                  <a:srgbClr val="FF0000"/>
                </a:solidFill>
              </a:rPr>
              <a:t>ю</a:t>
            </a:r>
            <a:r>
              <a:rPr lang="ru-RU" u="wavy" dirty="0" smtClean="0"/>
              <a:t>щий облака</a:t>
            </a:r>
            <a:r>
              <a:rPr lang="ru-RU" b="1" dirty="0" smtClean="0">
                <a:solidFill>
                  <a:srgbClr val="FF0000"/>
                </a:solidFill>
              </a:rPr>
              <a:t>,</a:t>
            </a:r>
            <a:r>
              <a:rPr lang="ru-RU" dirty="0" smtClean="0"/>
              <a:t> летит медленнее ласточк</a:t>
            </a:r>
            <a:r>
              <a:rPr lang="ru-RU" b="1" dirty="0" smtClean="0">
                <a:solidFill>
                  <a:srgbClr val="FF0000"/>
                </a:solidFill>
              </a:rPr>
              <a:t>и</a:t>
            </a:r>
            <a:r>
              <a:rPr lang="ru-RU" dirty="0" smtClean="0"/>
              <a:t>. Закон</a:t>
            </a:r>
            <a:r>
              <a:rPr lang="ru-RU" b="1" dirty="0" smtClean="0">
                <a:solidFill>
                  <a:srgbClr val="FF0000"/>
                </a:solidFill>
              </a:rPr>
              <a:t>,</a:t>
            </a:r>
            <a:r>
              <a:rPr lang="ru-RU" dirty="0" smtClean="0"/>
              <a:t> </a:t>
            </a:r>
            <a:r>
              <a:rPr lang="ru-RU" u="wavy" dirty="0" smtClean="0"/>
              <a:t>ж</a:t>
            </a:r>
            <a:r>
              <a:rPr lang="ru-RU" b="1" u="wavy" dirty="0" smtClean="0">
                <a:solidFill>
                  <a:srgbClr val="FF0000"/>
                </a:solidFill>
              </a:rPr>
              <a:t>и</a:t>
            </a:r>
            <a:r>
              <a:rPr lang="ru-RU" u="wavy" dirty="0" smtClean="0"/>
              <a:t>вущий в нас</a:t>
            </a:r>
            <a:r>
              <a:rPr lang="ru-RU" b="1" dirty="0" smtClean="0">
                <a:solidFill>
                  <a:srgbClr val="FF0000"/>
                </a:solidFill>
              </a:rPr>
              <a:t>,</a:t>
            </a:r>
            <a:r>
              <a:rPr lang="ru-RU" dirty="0" smtClean="0"/>
              <a:t> называется совестью. Дело или занятие</a:t>
            </a:r>
            <a:r>
              <a:rPr lang="ru-RU" b="1" dirty="0" smtClean="0">
                <a:solidFill>
                  <a:srgbClr val="FF0000"/>
                </a:solidFill>
              </a:rPr>
              <a:t>,</a:t>
            </a:r>
            <a:r>
              <a:rPr lang="ru-RU" dirty="0" smtClean="0"/>
              <a:t> </a:t>
            </a:r>
            <a:r>
              <a:rPr lang="ru-RU" u="wavy" dirty="0" smtClean="0"/>
              <a:t>не сод</a:t>
            </a:r>
            <a:r>
              <a:rPr lang="ru-RU" b="1" u="wavy" dirty="0" smtClean="0">
                <a:solidFill>
                  <a:srgbClr val="FF0000"/>
                </a:solidFill>
              </a:rPr>
              <a:t>е</a:t>
            </a:r>
            <a:r>
              <a:rPr lang="ru-RU" u="wavy" dirty="0" smtClean="0"/>
              <a:t>ржащее трудностей</a:t>
            </a:r>
            <a:r>
              <a:rPr lang="ru-RU" b="1" dirty="0" smtClean="0">
                <a:solidFill>
                  <a:srgbClr val="FF0000"/>
                </a:solidFill>
              </a:rPr>
              <a:t>,</a:t>
            </a:r>
            <a:r>
              <a:rPr lang="ru-RU" dirty="0" smtClean="0"/>
              <a:t> не достойно человека. Учитель</a:t>
            </a:r>
            <a:r>
              <a:rPr lang="ru-RU" b="1" dirty="0" smtClean="0">
                <a:solidFill>
                  <a:srgbClr val="FF0000"/>
                </a:solidFill>
              </a:rPr>
              <a:t>, </a:t>
            </a:r>
            <a:r>
              <a:rPr lang="ru-RU" u="wavy" dirty="0" smtClean="0"/>
              <a:t>уме</a:t>
            </a:r>
            <a:r>
              <a:rPr lang="ru-RU" b="1" u="wavy" dirty="0" smtClean="0">
                <a:solidFill>
                  <a:srgbClr val="FF0000"/>
                </a:solidFill>
              </a:rPr>
              <a:t>ю</a:t>
            </a:r>
            <a:r>
              <a:rPr lang="ru-RU" u="wavy" dirty="0" smtClean="0"/>
              <a:t>щий над</a:t>
            </a:r>
            <a:r>
              <a:rPr lang="ru-RU" b="1" u="wavy" dirty="0" smtClean="0">
                <a:solidFill>
                  <a:srgbClr val="FF0000"/>
                </a:solidFill>
              </a:rPr>
              <a:t>е</a:t>
            </a:r>
            <a:r>
              <a:rPr lang="ru-RU" u="wavy" dirty="0" smtClean="0"/>
              <a:t>лить своих учеников умением находить радость в труде</a:t>
            </a:r>
            <a:r>
              <a:rPr lang="ru-RU" b="1" dirty="0" smtClean="0">
                <a:solidFill>
                  <a:srgbClr val="FF0000"/>
                </a:solidFill>
              </a:rPr>
              <a:t>,</a:t>
            </a:r>
            <a:r>
              <a:rPr lang="ru-RU" dirty="0" smtClean="0"/>
              <a:t> должен быть увенчан лаврами</a:t>
            </a:r>
            <a:r>
              <a:rPr lang="ru-RU" i="1" dirty="0" smtClean="0"/>
              <a:t>. </a:t>
            </a:r>
            <a:endParaRPr lang="ru-RU" dirty="0" smtClean="0"/>
          </a:p>
          <a:p>
            <a:pPr indent="228600" algn="just">
              <a:buNone/>
            </a:pPr>
            <a:endParaRPr lang="ru-RU" dirty="0" smtClean="0"/>
          </a:p>
          <a:p>
            <a:endParaRPr lang="ru-RU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10800000">
            <a:off x="1988234" y="5195670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>
            <a:off x="2492328" y="4602482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10800000">
            <a:off x="1885072" y="4121836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10800000">
            <a:off x="2614247" y="3556783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10800000">
            <a:off x="6367977" y="2386821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1786599" y="5205047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2276623" y="4611859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1655300" y="4117146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2398543" y="3538026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6180407" y="2382130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  Запомните!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125415"/>
            <a:ext cx="10515600" cy="5051548"/>
          </a:xfrm>
        </p:spPr>
        <p:txBody>
          <a:bodyPr>
            <a:normAutofit fontScale="92500" lnSpcReduction="10000"/>
          </a:bodyPr>
          <a:lstStyle/>
          <a:p>
            <a:pPr indent="228600" algn="just">
              <a:buNone/>
            </a:pPr>
            <a:r>
              <a:rPr lang="ru-RU" dirty="0" smtClean="0"/>
              <a:t>От некоторых глаголов действительные причастия прошедшего времени образуются </a:t>
            </a:r>
            <a:r>
              <a:rPr lang="ru-RU" b="1" dirty="0" smtClean="0"/>
              <a:t>по особым правилам</a:t>
            </a:r>
            <a:r>
              <a:rPr lang="ru-RU" dirty="0" smtClean="0"/>
              <a:t>.</a:t>
            </a:r>
          </a:p>
          <a:p>
            <a:pPr indent="228600" algn="just">
              <a:buNone/>
            </a:pPr>
            <a:r>
              <a:rPr lang="ru-RU" b="1" dirty="0" smtClean="0">
                <a:solidFill>
                  <a:srgbClr val="0070C0"/>
                </a:solidFill>
              </a:rPr>
              <a:t>1. Если основа неопределённой формы отличается от основы прошедшего времени, то причастия образуются от основы прошедшего времени. Сюда относятся:</a:t>
            </a:r>
          </a:p>
          <a:p>
            <a:pPr indent="228600" algn="just">
              <a:buNone/>
            </a:pPr>
            <a:r>
              <a:rPr lang="ru-RU" dirty="0" smtClean="0"/>
              <a:t>а) глаголы на </a:t>
            </a:r>
            <a:r>
              <a:rPr lang="ru-RU" b="1" i="1" dirty="0" smtClean="0"/>
              <a:t>-</a:t>
            </a:r>
            <a:r>
              <a:rPr lang="ru-RU" b="1" i="1" dirty="0" err="1" smtClean="0"/>
              <a:t>чь</a:t>
            </a:r>
            <a:r>
              <a:rPr lang="ru-RU" b="1" i="1" dirty="0" smtClean="0"/>
              <a:t>: </a:t>
            </a:r>
            <a:r>
              <a:rPr lang="ru-RU" b="1" i="1" dirty="0" smtClean="0">
                <a:solidFill>
                  <a:srgbClr val="7030A0"/>
                </a:solidFill>
              </a:rPr>
              <a:t>лечь — лёг — лёгший</a:t>
            </a:r>
            <a:r>
              <a:rPr lang="ru-RU" b="1" i="1" dirty="0" smtClean="0"/>
              <a:t>,</a:t>
            </a:r>
          </a:p>
          <a:p>
            <a:pPr indent="228600" algn="just">
              <a:buNone/>
            </a:pPr>
            <a:r>
              <a:rPr lang="ru-RU" b="1" i="1" dirty="0" smtClean="0">
                <a:solidFill>
                  <a:srgbClr val="7030A0"/>
                </a:solidFill>
              </a:rPr>
              <a:t>испечь — испек — испёкший;</a:t>
            </a:r>
          </a:p>
          <a:p>
            <a:pPr indent="228600" algn="just">
              <a:buNone/>
            </a:pPr>
            <a:r>
              <a:rPr lang="ru-RU" dirty="0" smtClean="0"/>
              <a:t>б) глаголы на </a:t>
            </a:r>
            <a:r>
              <a:rPr lang="ru-RU" b="1" i="1" dirty="0" smtClean="0"/>
              <a:t>-</a:t>
            </a:r>
            <a:r>
              <a:rPr lang="ru-RU" b="1" i="1" dirty="0" err="1" smtClean="0"/>
              <a:t>ереть</a:t>
            </a:r>
            <a:r>
              <a:rPr lang="ru-RU" b="1" i="1" dirty="0" smtClean="0"/>
              <a:t>: </a:t>
            </a:r>
            <a:r>
              <a:rPr lang="ru-RU" b="1" i="1" dirty="0" smtClean="0">
                <a:solidFill>
                  <a:srgbClr val="7030A0"/>
                </a:solidFill>
              </a:rPr>
              <a:t>запереть — запер — заперший</a:t>
            </a:r>
            <a:r>
              <a:rPr lang="ru-RU" b="1" i="1" dirty="0" smtClean="0"/>
              <a:t>,</a:t>
            </a:r>
          </a:p>
          <a:p>
            <a:pPr indent="228600" algn="just">
              <a:buNone/>
            </a:pPr>
            <a:r>
              <a:rPr lang="ru-RU" b="1" i="1" dirty="0" smtClean="0">
                <a:solidFill>
                  <a:srgbClr val="7030A0"/>
                </a:solidFill>
              </a:rPr>
              <a:t>умереть – умер – умерший;</a:t>
            </a:r>
          </a:p>
          <a:p>
            <a:pPr indent="228600" algn="just">
              <a:buNone/>
            </a:pPr>
            <a:r>
              <a:rPr lang="ru-RU" dirty="0" smtClean="0"/>
              <a:t>в) глаголы на </a:t>
            </a:r>
            <a:r>
              <a:rPr lang="ru-RU" b="1" i="1" dirty="0" smtClean="0"/>
              <a:t>-</a:t>
            </a:r>
            <a:r>
              <a:rPr lang="ru-RU" b="1" i="1" dirty="0" err="1" smtClean="0"/>
              <a:t>нуть</a:t>
            </a:r>
            <a:r>
              <a:rPr lang="ru-RU" b="1" i="1" dirty="0" smtClean="0"/>
              <a:t>, утрачивающие суффикс -ну-:</a:t>
            </a:r>
          </a:p>
          <a:p>
            <a:pPr indent="228600" algn="just">
              <a:buNone/>
            </a:pPr>
            <a:r>
              <a:rPr lang="ru-RU" b="1" i="1" dirty="0" smtClean="0">
                <a:solidFill>
                  <a:srgbClr val="7030A0"/>
                </a:solidFill>
              </a:rPr>
              <a:t>мокнуть – мок – мокший,</a:t>
            </a:r>
          </a:p>
          <a:p>
            <a:pPr indent="228600" algn="just">
              <a:buNone/>
            </a:pPr>
            <a:r>
              <a:rPr lang="ru-RU" b="1" i="1" dirty="0" smtClean="0">
                <a:solidFill>
                  <a:srgbClr val="7030A0"/>
                </a:solidFill>
              </a:rPr>
              <a:t>затихнуть – затих – затихший.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19458" name="Picture 2" descr="https://worldmartialarts.ru/wp-content/uploads/2019/07/koncentraciya-vnimaniya20-1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09629" y="2954216"/>
            <a:ext cx="3277792" cy="2560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111347"/>
            <a:ext cx="10515600" cy="5345724"/>
          </a:xfrm>
        </p:spPr>
        <p:txBody>
          <a:bodyPr>
            <a:normAutofit lnSpcReduction="10000"/>
          </a:bodyPr>
          <a:lstStyle/>
          <a:p>
            <a:pPr indent="228600" algn="just">
              <a:buNone/>
            </a:pPr>
            <a:r>
              <a:rPr lang="ru-RU" b="1" dirty="0" smtClean="0">
                <a:solidFill>
                  <a:srgbClr val="0070C0"/>
                </a:solidFill>
              </a:rPr>
              <a:t>2. Глаголы на </a:t>
            </a:r>
            <a:r>
              <a:rPr lang="ru-RU" b="1" i="1" dirty="0" smtClean="0">
                <a:solidFill>
                  <a:srgbClr val="00B050"/>
                </a:solidFill>
              </a:rPr>
              <a:t>-</a:t>
            </a:r>
            <a:r>
              <a:rPr lang="ru-RU" b="1" i="1" dirty="0" err="1" smtClean="0">
                <a:solidFill>
                  <a:srgbClr val="00B050"/>
                </a:solidFill>
              </a:rPr>
              <a:t>сти</a:t>
            </a:r>
            <a:r>
              <a:rPr lang="ru-RU" b="1" i="1" dirty="0" smtClean="0">
                <a:solidFill>
                  <a:srgbClr val="00B050"/>
                </a:solidFill>
              </a:rPr>
              <a:t>, -</a:t>
            </a:r>
            <a:r>
              <a:rPr lang="ru-RU" b="1" i="1" dirty="0" err="1" smtClean="0">
                <a:solidFill>
                  <a:srgbClr val="00B050"/>
                </a:solidFill>
              </a:rPr>
              <a:t>сть</a:t>
            </a:r>
            <a:r>
              <a:rPr lang="ru-RU" b="1" i="1" dirty="0" smtClean="0">
                <a:solidFill>
                  <a:srgbClr val="00B050"/>
                </a:solidFill>
              </a:rPr>
              <a:t> </a:t>
            </a:r>
            <a:r>
              <a:rPr lang="ru-RU" b="1" i="1" dirty="0" smtClean="0">
                <a:solidFill>
                  <a:srgbClr val="0070C0"/>
                </a:solidFill>
              </a:rPr>
              <a:t>образуют причастные формы </a:t>
            </a:r>
            <a:r>
              <a:rPr lang="ru-RU" b="1" dirty="0" smtClean="0">
                <a:solidFill>
                  <a:srgbClr val="0070C0"/>
                </a:solidFill>
              </a:rPr>
              <a:t>по-разному:</a:t>
            </a:r>
          </a:p>
          <a:p>
            <a:pPr indent="228600" algn="just">
              <a:buNone/>
            </a:pPr>
            <a:r>
              <a:rPr lang="ru-RU" dirty="0" smtClean="0"/>
              <a:t>а) глаголы на </a:t>
            </a:r>
            <a:r>
              <a:rPr lang="ru-RU" b="1" i="1" dirty="0" smtClean="0"/>
              <a:t>–</a:t>
            </a:r>
            <a:r>
              <a:rPr lang="ru-RU" b="1" i="1" dirty="0" err="1" smtClean="0"/>
              <a:t>сти</a:t>
            </a:r>
            <a:r>
              <a:rPr lang="ru-RU" b="1" i="1" dirty="0" smtClean="0"/>
              <a:t>: от основы настоящего времени + -</a:t>
            </a:r>
            <a:r>
              <a:rPr lang="ru-RU" b="1" i="1" dirty="0" err="1" smtClean="0"/>
              <a:t>ш</a:t>
            </a:r>
            <a:r>
              <a:rPr lang="ru-RU" b="1" i="1" dirty="0" smtClean="0"/>
              <a:t>-:</a:t>
            </a:r>
          </a:p>
          <a:p>
            <a:pPr indent="228600" algn="just">
              <a:buNone/>
            </a:pPr>
            <a:r>
              <a:rPr lang="ru-RU" b="1" i="1" dirty="0" smtClean="0">
                <a:solidFill>
                  <a:srgbClr val="7030A0"/>
                </a:solidFill>
              </a:rPr>
              <a:t>вести – веду – ведший (обвести, набрести, приобрести);</a:t>
            </a:r>
          </a:p>
          <a:p>
            <a:pPr indent="228600" algn="just">
              <a:buNone/>
            </a:pPr>
            <a:r>
              <a:rPr lang="ru-RU" dirty="0" smtClean="0"/>
              <a:t>б) глаголы на </a:t>
            </a:r>
            <a:r>
              <a:rPr lang="ru-RU" b="1" i="1" dirty="0" smtClean="0"/>
              <a:t>–</a:t>
            </a:r>
            <a:r>
              <a:rPr lang="ru-RU" b="1" i="1" dirty="0" err="1" smtClean="0"/>
              <a:t>сти</a:t>
            </a:r>
            <a:r>
              <a:rPr lang="ru-RU" b="1" i="1" dirty="0" smtClean="0"/>
              <a:t>: от основы прошедшего времени + -</a:t>
            </a:r>
            <a:r>
              <a:rPr lang="ru-RU" b="1" i="1" dirty="0" err="1" smtClean="0"/>
              <a:t>ш</a:t>
            </a:r>
            <a:r>
              <a:rPr lang="ru-RU" b="1" i="1" dirty="0" smtClean="0"/>
              <a:t>:</a:t>
            </a:r>
          </a:p>
          <a:p>
            <a:pPr indent="228600" algn="just">
              <a:buNone/>
            </a:pPr>
            <a:r>
              <a:rPr lang="ru-RU" b="1" i="1" dirty="0" smtClean="0">
                <a:solidFill>
                  <a:srgbClr val="7030A0"/>
                </a:solidFill>
              </a:rPr>
              <a:t>везти — вёз — вёзший (грести, нести, пасти, ползти, расти);</a:t>
            </a:r>
          </a:p>
          <a:p>
            <a:pPr indent="228600" algn="just">
              <a:buNone/>
            </a:pPr>
            <a:r>
              <a:rPr lang="ru-RU" dirty="0" smtClean="0"/>
              <a:t>в) глаголы на </a:t>
            </a:r>
            <a:r>
              <a:rPr lang="ru-RU" b="1" i="1" dirty="0" smtClean="0"/>
              <a:t>–</a:t>
            </a:r>
            <a:r>
              <a:rPr lang="ru-RU" b="1" i="1" dirty="0" err="1" smtClean="0"/>
              <a:t>сть</a:t>
            </a:r>
            <a:r>
              <a:rPr lang="ru-RU" b="1" i="1" dirty="0" smtClean="0"/>
              <a:t>: от основы прошедшего времени + -</a:t>
            </a:r>
            <a:r>
              <a:rPr lang="ru-RU" b="1" i="1" dirty="0" err="1" smtClean="0"/>
              <a:t>вш</a:t>
            </a:r>
            <a:r>
              <a:rPr lang="ru-RU" b="1" i="1" dirty="0" smtClean="0"/>
              <a:t>-:</a:t>
            </a:r>
          </a:p>
          <a:p>
            <a:pPr indent="228600" algn="just">
              <a:buNone/>
            </a:pPr>
            <a:r>
              <a:rPr lang="ru-RU" b="1" i="1" dirty="0" smtClean="0">
                <a:solidFill>
                  <a:srgbClr val="7030A0"/>
                </a:solidFill>
              </a:rPr>
              <a:t>есть — ел — евший.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  Запомните!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2268" y="22444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Задание №4.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477108"/>
            <a:ext cx="10515600" cy="4699855"/>
          </a:xfrm>
        </p:spPr>
        <p:txBody>
          <a:bodyPr/>
          <a:lstStyle/>
          <a:p>
            <a:pPr indent="228600" algn="just">
              <a:buNone/>
            </a:pPr>
            <a:r>
              <a:rPr lang="ru-RU" b="1" dirty="0" smtClean="0"/>
              <a:t>Найдите в предложениях причастия прошедшего времени. Назовите глаголы, от которых они образованы.</a:t>
            </a:r>
          </a:p>
          <a:p>
            <a:pPr indent="228600" algn="just">
              <a:buNone/>
            </a:pPr>
            <a:r>
              <a:rPr lang="ru-RU" i="1" dirty="0" smtClean="0"/>
              <a:t>Старые деревья давно облетели, и только молодые сохраняют свои увядшие желтоватые листья, блистающие золотом. Ярко выступают сквозь красноватую сеть берёзовых ветвей вечнозелёные, как будто помолодевшие ели и сосны.</a:t>
            </a:r>
          </a:p>
          <a:p>
            <a:pPr indent="228600" algn="just">
              <a:buNone/>
            </a:pPr>
            <a:r>
              <a:rPr lang="ru-RU" b="1" i="1" dirty="0" smtClean="0">
                <a:solidFill>
                  <a:srgbClr val="7030A0"/>
                </a:solidFill>
              </a:rPr>
              <a:t>Увядшие – увянуть;</a:t>
            </a:r>
          </a:p>
          <a:p>
            <a:pPr indent="228600" algn="just">
              <a:buNone/>
            </a:pPr>
            <a:r>
              <a:rPr lang="ru-RU" b="1" i="1" dirty="0" smtClean="0">
                <a:solidFill>
                  <a:srgbClr val="7030A0"/>
                </a:solidFill>
              </a:rPr>
              <a:t>Помолодевшие – помолодеть.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14338" name="Picture 2" descr="https://get.pxhere.com/photo/tree-nature-branch-plant-leaf-flower-green-evergreen-botany-fir-flora-christmas-tree-fauna-conifer-tap-spruce-shrub-larch-ecosystem-pine-cones-macro-photography-tannenzweig-pine-family-woody-plant-land-plant-arecales-6131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4670" y="4439362"/>
            <a:ext cx="2537053" cy="16836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0065" y="21038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Задание №5. 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322363"/>
            <a:ext cx="10515600" cy="4854600"/>
          </a:xfrm>
        </p:spPr>
        <p:txBody>
          <a:bodyPr/>
          <a:lstStyle/>
          <a:p>
            <a:pPr indent="228600" algn="just">
              <a:buNone/>
            </a:pPr>
            <a:r>
              <a:rPr lang="ru-RU" dirty="0" smtClean="0"/>
              <a:t>Из названных произведений выберите названия произведений, содержащие причастия: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073662" y="2273663"/>
            <a:ext cx="21324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>
              <a:buNone/>
            </a:pPr>
            <a:r>
              <a:rPr lang="ru-RU" sz="2800" b="1" dirty="0" smtClean="0">
                <a:solidFill>
                  <a:srgbClr val="0070C0"/>
                </a:solidFill>
              </a:rPr>
              <a:t>«Спящая царевна»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555545" y="4777713"/>
            <a:ext cx="294014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>
              <a:buNone/>
            </a:pPr>
            <a:r>
              <a:rPr lang="ru-RU" sz="2800" b="1" dirty="0" smtClean="0">
                <a:solidFill>
                  <a:srgbClr val="0070C0"/>
                </a:solidFill>
              </a:rPr>
              <a:t>«Уроки французского»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309564" y="4974660"/>
            <a:ext cx="32343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>
              <a:buNone/>
            </a:pPr>
            <a:r>
              <a:rPr lang="ru-RU" sz="2800" b="1" dirty="0" smtClean="0">
                <a:solidFill>
                  <a:srgbClr val="0070C0"/>
                </a:solidFill>
              </a:rPr>
              <a:t>«Говорящий сверток»</a:t>
            </a:r>
          </a:p>
        </p:txBody>
      </p:sp>
      <p:pic>
        <p:nvPicPr>
          <p:cNvPr id="17410" name="Picture 2" descr="https://avatars.mds.yandex.net/get-pdb/1907041/f04053b9-3dc4-4bd4-8da8-b5961e758e50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41342" y="2381079"/>
            <a:ext cx="2025747" cy="1867365"/>
          </a:xfrm>
          <a:prstGeom prst="rect">
            <a:avLst/>
          </a:prstGeom>
          <a:noFill/>
        </p:spPr>
      </p:pic>
      <p:pic>
        <p:nvPicPr>
          <p:cNvPr id="17412" name="Picture 4" descr="https://avatars.mds.yandex.net/get-zen_doc/1704699/pub_5c0e331d137b3000a988f621_5ccee6dae6420f00b3fb7611/scale_12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91642" y="2347351"/>
            <a:ext cx="1890621" cy="1816686"/>
          </a:xfrm>
          <a:prstGeom prst="rect">
            <a:avLst/>
          </a:prstGeom>
          <a:noFill/>
        </p:spPr>
      </p:pic>
      <p:pic>
        <p:nvPicPr>
          <p:cNvPr id="17414" name="Picture 6" descr="https://coollib.net/i/61/233761/i_01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01287" y="4417254"/>
            <a:ext cx="1580751" cy="2236763"/>
          </a:xfrm>
          <a:prstGeom prst="rect">
            <a:avLst/>
          </a:prstGeom>
          <a:noFill/>
        </p:spPr>
      </p:pic>
      <p:pic>
        <p:nvPicPr>
          <p:cNvPr id="17416" name="Picture 8" descr="https://komplektmarket.ru/images/offers/735/7353f166e0dd40d95a967293add860f9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376629" y="4107767"/>
            <a:ext cx="2391507" cy="2391508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3946792" y="2653491"/>
            <a:ext cx="273536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>
              <a:buNone/>
            </a:pPr>
            <a:r>
              <a:rPr lang="ru-RU" sz="2800" b="1" dirty="0" smtClean="0">
                <a:solidFill>
                  <a:srgbClr val="0070C0"/>
                </a:solidFill>
              </a:rPr>
              <a:t>«Василиса Прекрасная»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997" y="21038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0070C0"/>
                </a:solidFill>
              </a:rPr>
              <a:t>Задание №6. Найдите ошибку.</a:t>
            </a:r>
            <a:endParaRPr lang="ru-RU" sz="5400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61181" y="1730326"/>
            <a:ext cx="10720754" cy="4826465"/>
          </a:xfrm>
        </p:spPr>
        <p:txBody>
          <a:bodyPr>
            <a:noAutofit/>
          </a:bodyPr>
          <a:lstStyle/>
          <a:p>
            <a:pPr indent="228600" algn="just">
              <a:buNone/>
            </a:pPr>
            <a:r>
              <a:rPr lang="ru-RU" dirty="0" smtClean="0"/>
              <a:t>«</a:t>
            </a:r>
            <a:r>
              <a:rPr lang="ru-RU" b="1" dirty="0" smtClean="0"/>
              <a:t>Причастие</a:t>
            </a:r>
            <a:r>
              <a:rPr lang="ru-RU" dirty="0" smtClean="0"/>
              <a:t> – </a:t>
            </a:r>
            <a:r>
              <a:rPr lang="ru-RU" b="1" dirty="0" smtClean="0"/>
              <a:t>служебная часть речи</a:t>
            </a:r>
            <a:r>
              <a:rPr lang="ru-RU" dirty="0" smtClean="0"/>
              <a:t>, обозначающая </a:t>
            </a:r>
            <a:r>
              <a:rPr lang="ru-RU" b="1" dirty="0" smtClean="0"/>
              <a:t>предмет</a:t>
            </a:r>
            <a:r>
              <a:rPr lang="ru-RU" dirty="0" smtClean="0"/>
              <a:t> и отвечающая на вопрос </a:t>
            </a:r>
            <a:r>
              <a:rPr lang="ru-RU" b="1" dirty="0" smtClean="0"/>
              <a:t>сколько?</a:t>
            </a:r>
            <a:r>
              <a:rPr lang="ru-RU" dirty="0" smtClean="0"/>
              <a:t> Причастия </a:t>
            </a:r>
            <a:r>
              <a:rPr lang="ru-RU" b="1" dirty="0" smtClean="0"/>
              <a:t>спрягаются.</a:t>
            </a:r>
            <a:r>
              <a:rPr lang="ru-RU" dirty="0" smtClean="0"/>
              <a:t> Могут быть </a:t>
            </a:r>
            <a:r>
              <a:rPr lang="ru-RU" b="1" dirty="0" smtClean="0"/>
              <a:t>действительными и качественными.</a:t>
            </a:r>
            <a:r>
              <a:rPr lang="ru-RU" dirty="0" smtClean="0"/>
              <a:t> Действительные причастия настоящего времени образуются от глаголов </a:t>
            </a:r>
            <a:r>
              <a:rPr lang="ru-RU" b="1" dirty="0" smtClean="0"/>
              <a:t>совершенного вида I и II спряжения</a:t>
            </a:r>
            <a:r>
              <a:rPr lang="ru-RU" dirty="0" smtClean="0"/>
              <a:t> при помощи суффиксов </a:t>
            </a:r>
            <a:r>
              <a:rPr lang="ru-RU" b="1" dirty="0" smtClean="0"/>
              <a:t>-</a:t>
            </a:r>
            <a:r>
              <a:rPr lang="ru-RU" b="1" dirty="0" err="1" smtClean="0"/>
              <a:t>ащ</a:t>
            </a:r>
            <a:r>
              <a:rPr lang="ru-RU" b="1" dirty="0" smtClean="0"/>
              <a:t>- (-</a:t>
            </a:r>
            <a:r>
              <a:rPr lang="ru-RU" b="1" dirty="0" err="1" smtClean="0"/>
              <a:t>ящ</a:t>
            </a:r>
            <a:r>
              <a:rPr lang="ru-RU" b="1" dirty="0" smtClean="0"/>
              <a:t>-), -</a:t>
            </a:r>
            <a:r>
              <a:rPr lang="ru-RU" b="1" dirty="0" err="1" smtClean="0"/>
              <a:t>ущ</a:t>
            </a:r>
            <a:r>
              <a:rPr lang="ru-RU" b="1" dirty="0" smtClean="0"/>
              <a:t>- (-</a:t>
            </a:r>
            <a:r>
              <a:rPr lang="ru-RU" b="1" dirty="0" err="1" smtClean="0"/>
              <a:t>ющ</a:t>
            </a:r>
            <a:r>
              <a:rPr lang="ru-RU" b="1" dirty="0" smtClean="0"/>
              <a:t>-). </a:t>
            </a:r>
            <a:r>
              <a:rPr lang="ru-RU" dirty="0" smtClean="0"/>
              <a:t>Действительные причастия прошедшего времени образуются от глаголов </a:t>
            </a:r>
            <a:r>
              <a:rPr lang="ru-RU" b="1" dirty="0" smtClean="0"/>
              <a:t>несовершенного вида I и II спряжения </a:t>
            </a:r>
            <a:r>
              <a:rPr lang="ru-RU" dirty="0" smtClean="0"/>
              <a:t>при помощи суффиксов </a:t>
            </a:r>
            <a:r>
              <a:rPr lang="ru-RU" b="1" dirty="0" smtClean="0"/>
              <a:t>-</a:t>
            </a:r>
            <a:r>
              <a:rPr lang="ru-RU" b="1" dirty="0" err="1" smtClean="0"/>
              <a:t>ом</a:t>
            </a:r>
            <a:r>
              <a:rPr lang="ru-RU" b="1" dirty="0" smtClean="0"/>
              <a:t>- (-ем-)»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90845" y="689318"/>
            <a:ext cx="10888392" cy="5487646"/>
          </a:xfrm>
        </p:spPr>
        <p:txBody>
          <a:bodyPr/>
          <a:lstStyle/>
          <a:p>
            <a:pPr indent="228600" algn="just">
              <a:buNone/>
            </a:pPr>
            <a:r>
              <a:rPr lang="ru-RU" dirty="0" smtClean="0"/>
              <a:t>«</a:t>
            </a:r>
            <a:r>
              <a:rPr lang="ru-RU" b="1" dirty="0" smtClean="0"/>
              <a:t>Причастие</a:t>
            </a:r>
            <a:r>
              <a:rPr lang="ru-RU" dirty="0" smtClean="0"/>
              <a:t> – </a:t>
            </a:r>
            <a:r>
              <a:rPr lang="ru-RU" b="1" dirty="0" smtClean="0">
                <a:solidFill>
                  <a:srgbClr val="0070C0"/>
                </a:solidFill>
              </a:rPr>
              <a:t>особая форма глагола</a:t>
            </a:r>
            <a:r>
              <a:rPr lang="ru-RU" dirty="0" smtClean="0"/>
              <a:t>, обозначающая </a:t>
            </a:r>
            <a:r>
              <a:rPr lang="ru-RU" b="1" dirty="0" smtClean="0">
                <a:solidFill>
                  <a:srgbClr val="0070C0"/>
                </a:solidFill>
              </a:rPr>
              <a:t>признак предмета по действию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smtClean="0"/>
              <a:t>и отвечающая на вопрос </a:t>
            </a:r>
            <a:r>
              <a:rPr lang="ru-RU" b="1" dirty="0" smtClean="0">
                <a:solidFill>
                  <a:srgbClr val="0070C0"/>
                </a:solidFill>
              </a:rPr>
              <a:t>какой?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smtClean="0"/>
              <a:t>Причастия </a:t>
            </a:r>
            <a:r>
              <a:rPr lang="ru-RU" b="1" dirty="0" smtClean="0">
                <a:solidFill>
                  <a:srgbClr val="0070C0"/>
                </a:solidFill>
              </a:rPr>
              <a:t>склоняются</a:t>
            </a:r>
            <a:r>
              <a:rPr lang="ru-RU" b="1" dirty="0" smtClean="0"/>
              <a:t>.</a:t>
            </a:r>
            <a:r>
              <a:rPr lang="ru-RU" dirty="0" smtClean="0"/>
              <a:t> Могут быть </a:t>
            </a:r>
            <a:r>
              <a:rPr lang="ru-RU" b="1" dirty="0" smtClean="0"/>
              <a:t>действительными и </a:t>
            </a:r>
            <a:r>
              <a:rPr lang="ru-RU" b="1" dirty="0" smtClean="0">
                <a:solidFill>
                  <a:srgbClr val="0070C0"/>
                </a:solidFill>
              </a:rPr>
              <a:t>страдательными.</a:t>
            </a:r>
            <a:r>
              <a:rPr lang="ru-RU" dirty="0" smtClean="0"/>
              <a:t> Действительные причастия настоящего времени образуются от глаголов </a:t>
            </a:r>
            <a:r>
              <a:rPr lang="ru-RU" b="1" dirty="0" smtClean="0">
                <a:solidFill>
                  <a:srgbClr val="0070C0"/>
                </a:solidFill>
              </a:rPr>
              <a:t>несовершенного вида </a:t>
            </a:r>
            <a:r>
              <a:rPr lang="ru-RU" b="1" dirty="0" smtClean="0"/>
              <a:t>I и II спряжения</a:t>
            </a:r>
            <a:r>
              <a:rPr lang="ru-RU" dirty="0" smtClean="0"/>
              <a:t> при помощи суффиксов </a:t>
            </a:r>
            <a:r>
              <a:rPr lang="ru-RU" b="1" dirty="0" smtClean="0"/>
              <a:t>-</a:t>
            </a:r>
            <a:r>
              <a:rPr lang="ru-RU" b="1" dirty="0" err="1" smtClean="0"/>
              <a:t>ащ</a:t>
            </a:r>
            <a:r>
              <a:rPr lang="ru-RU" b="1" dirty="0" smtClean="0"/>
              <a:t>- (-</a:t>
            </a:r>
            <a:r>
              <a:rPr lang="ru-RU" b="1" dirty="0" err="1" smtClean="0"/>
              <a:t>ящ</a:t>
            </a:r>
            <a:r>
              <a:rPr lang="ru-RU" b="1" dirty="0" smtClean="0"/>
              <a:t>-), -</a:t>
            </a:r>
            <a:r>
              <a:rPr lang="ru-RU" b="1" dirty="0" err="1" smtClean="0"/>
              <a:t>ущ</a:t>
            </a:r>
            <a:r>
              <a:rPr lang="ru-RU" b="1" dirty="0" smtClean="0"/>
              <a:t>- (-</a:t>
            </a:r>
            <a:r>
              <a:rPr lang="ru-RU" b="1" dirty="0" err="1" smtClean="0"/>
              <a:t>ющ</a:t>
            </a:r>
            <a:r>
              <a:rPr lang="ru-RU" b="1" dirty="0" smtClean="0"/>
              <a:t>). </a:t>
            </a:r>
            <a:r>
              <a:rPr lang="ru-RU" dirty="0" smtClean="0"/>
              <a:t>Действительные причастия прошедшего времени образуются от </a:t>
            </a:r>
            <a:r>
              <a:rPr lang="ru-RU" b="1" dirty="0" smtClean="0">
                <a:solidFill>
                  <a:srgbClr val="0070C0"/>
                </a:solidFill>
              </a:rPr>
              <a:t>основы инфинитива </a:t>
            </a:r>
            <a:r>
              <a:rPr lang="ru-RU" dirty="0" smtClean="0"/>
              <a:t>при помощи суффиксов </a:t>
            </a:r>
            <a:r>
              <a:rPr lang="ru-RU" b="1" dirty="0" smtClean="0">
                <a:solidFill>
                  <a:srgbClr val="0070C0"/>
                </a:solidFill>
              </a:rPr>
              <a:t>-</a:t>
            </a:r>
            <a:r>
              <a:rPr lang="ru-RU" b="1" dirty="0" err="1" smtClean="0">
                <a:solidFill>
                  <a:srgbClr val="0070C0"/>
                </a:solidFill>
              </a:rPr>
              <a:t>вш</a:t>
            </a:r>
            <a:r>
              <a:rPr lang="ru-RU" b="1" dirty="0" smtClean="0">
                <a:solidFill>
                  <a:srgbClr val="0070C0"/>
                </a:solidFill>
              </a:rPr>
              <a:t>-, -</a:t>
            </a:r>
            <a:r>
              <a:rPr lang="ru-RU" b="1" dirty="0" err="1" smtClean="0">
                <a:solidFill>
                  <a:srgbClr val="0070C0"/>
                </a:solidFill>
              </a:rPr>
              <a:t>ш</a:t>
            </a:r>
            <a:r>
              <a:rPr lang="ru-RU" b="1" dirty="0" smtClean="0">
                <a:solidFill>
                  <a:srgbClr val="0070C0"/>
                </a:solidFill>
              </a:rPr>
              <a:t>-</a:t>
            </a:r>
            <a:r>
              <a:rPr lang="ru-RU" b="1" dirty="0" smtClean="0"/>
              <a:t>»</a:t>
            </a:r>
          </a:p>
          <a:p>
            <a:endParaRPr lang="ru-RU" dirty="0"/>
          </a:p>
        </p:txBody>
      </p:sp>
      <p:pic>
        <p:nvPicPr>
          <p:cNvPr id="46082" name="Picture 2" descr="https://healthy-kids.ru/wp-content/uploads/2017/12/e6c1c79a16d07a52aad3cbc1562c183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43864" y="4340586"/>
            <a:ext cx="3460653" cy="22782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2267" y="618344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Задание №7. Установите соответствие между причастием и его морфологическим признаком.</a:t>
            </a:r>
            <a:br>
              <a:rPr lang="ru-RU" b="1" dirty="0" smtClean="0">
                <a:solidFill>
                  <a:srgbClr val="0070C0"/>
                </a:solidFill>
              </a:rPr>
            </a:b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2025747"/>
            <a:ext cx="10515600" cy="4151215"/>
          </a:xfrm>
        </p:spPr>
        <p:txBody>
          <a:bodyPr/>
          <a:lstStyle/>
          <a:p>
            <a:pPr>
              <a:buNone/>
            </a:pPr>
            <a:r>
              <a:rPr lang="ru-RU" sz="3200" b="1" dirty="0" smtClean="0"/>
              <a:t>поднимающиеся</a:t>
            </a:r>
            <a:r>
              <a:rPr lang="ru-RU" sz="3200" dirty="0" smtClean="0"/>
              <a:t> вдали</a:t>
            </a:r>
          </a:p>
          <a:p>
            <a:pPr>
              <a:buNone/>
            </a:pPr>
            <a:r>
              <a:rPr lang="ru-RU" sz="3200" b="1" dirty="0" smtClean="0"/>
              <a:t>побледневшие</a:t>
            </a:r>
            <a:r>
              <a:rPr lang="ru-RU" sz="3200" dirty="0" smtClean="0"/>
              <a:t> листья окна</a:t>
            </a:r>
          </a:p>
          <a:p>
            <a:pPr>
              <a:buNone/>
            </a:pPr>
            <a:r>
              <a:rPr lang="ru-RU" sz="3200" b="1" dirty="0" smtClean="0"/>
              <a:t>выплывающий</a:t>
            </a:r>
            <a:r>
              <a:rPr lang="ru-RU" sz="3200" dirty="0" smtClean="0"/>
              <a:t> из тени</a:t>
            </a:r>
          </a:p>
          <a:p>
            <a:pPr>
              <a:buNone/>
            </a:pPr>
            <a:r>
              <a:rPr lang="ru-RU" sz="3200" b="1" dirty="0" smtClean="0"/>
              <a:t>задрожавшие</a:t>
            </a:r>
            <a:r>
              <a:rPr lang="ru-RU" sz="3200" dirty="0" smtClean="0"/>
              <a:t> блики зеркал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221415" y="2177368"/>
            <a:ext cx="463764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200" b="1" dirty="0" smtClean="0"/>
              <a:t>прошедшее время</a:t>
            </a:r>
          </a:p>
          <a:p>
            <a:pPr>
              <a:buNone/>
            </a:pPr>
            <a:endParaRPr lang="ru-RU" sz="3200" b="1" dirty="0" smtClean="0"/>
          </a:p>
          <a:p>
            <a:pPr>
              <a:buNone/>
            </a:pPr>
            <a:r>
              <a:rPr lang="ru-RU" sz="3200" b="1" dirty="0" smtClean="0"/>
              <a:t>настоящее время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5613009" y="2391508"/>
            <a:ext cx="1955409" cy="90033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6271846" y="2686929"/>
            <a:ext cx="1577929" cy="130595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5540326" y="3416105"/>
            <a:ext cx="1704536" cy="234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6299981" y="2588455"/>
            <a:ext cx="1043354" cy="32121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2" descr="C:\Documents and Settings\User\Мои документы\Мои рисунки\компьютеры и школа\Копия img6.jpg">
            <a:extLst>
              <a:ext uri="{FF2B5EF4-FFF2-40B4-BE49-F238E27FC236}">
                <a16:creationId xmlns:a16="http://schemas.microsoft.com/office/drawing/2014/main" xmlns="" id="{F8AAE6B6-B92D-4BE1-B986-DAD47796BB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8758" y="4198028"/>
            <a:ext cx="3374910" cy="24208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2268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Итоговая беседа.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5249" y="1055077"/>
            <a:ext cx="10972799" cy="5373858"/>
          </a:xfrm>
        </p:spPr>
        <p:txBody>
          <a:bodyPr>
            <a:normAutofit fontScale="92500" lnSpcReduction="20000"/>
          </a:bodyPr>
          <a:lstStyle/>
          <a:p>
            <a:pPr indent="228600" algn="just">
              <a:buNone/>
            </a:pPr>
            <a:r>
              <a:rPr lang="ru-RU" dirty="0" smtClean="0"/>
              <a:t>- От основ каких глаголов образуются действительные причастия прошедшего времени? </a:t>
            </a:r>
          </a:p>
          <a:p>
            <a:pPr indent="228600" algn="just">
              <a:buNone/>
            </a:pPr>
            <a:r>
              <a:rPr lang="ru-RU" b="1" i="1" dirty="0" smtClean="0">
                <a:solidFill>
                  <a:srgbClr val="7030A0"/>
                </a:solidFill>
              </a:rPr>
              <a:t>От основ  неопределенной формы переходных и непереходных глаголов совершенного и несовершенного вида.</a:t>
            </a:r>
            <a:endParaRPr lang="ru-RU" b="1" dirty="0" smtClean="0">
              <a:solidFill>
                <a:srgbClr val="7030A0"/>
              </a:solidFill>
            </a:endParaRPr>
          </a:p>
          <a:p>
            <a:pPr indent="228600" algn="just">
              <a:buNone/>
            </a:pPr>
            <a:r>
              <a:rPr lang="ru-RU" dirty="0" smtClean="0"/>
              <a:t>- При помощи  каких суффиксов образуются действительные причастия прошедшего времени?</a:t>
            </a:r>
          </a:p>
          <a:p>
            <a:pPr indent="228600" algn="just">
              <a:buNone/>
            </a:pPr>
            <a:r>
              <a:rPr lang="ru-RU" b="1" i="1" dirty="0" smtClean="0">
                <a:solidFill>
                  <a:srgbClr val="7030A0"/>
                </a:solidFill>
              </a:rPr>
              <a:t>-</a:t>
            </a:r>
            <a:r>
              <a:rPr lang="ru-RU" b="1" i="1" dirty="0" err="1" smtClean="0">
                <a:solidFill>
                  <a:srgbClr val="7030A0"/>
                </a:solidFill>
              </a:rPr>
              <a:t>вш</a:t>
            </a:r>
            <a:r>
              <a:rPr lang="ru-RU" b="1" i="1" dirty="0" smtClean="0">
                <a:solidFill>
                  <a:srgbClr val="7030A0"/>
                </a:solidFill>
              </a:rPr>
              <a:t>- и –</a:t>
            </a:r>
            <a:r>
              <a:rPr lang="ru-RU" b="1" i="1" dirty="0" err="1" smtClean="0">
                <a:solidFill>
                  <a:srgbClr val="7030A0"/>
                </a:solidFill>
              </a:rPr>
              <a:t>ш</a:t>
            </a:r>
            <a:r>
              <a:rPr lang="ru-RU" b="1" i="1" dirty="0" smtClean="0">
                <a:solidFill>
                  <a:srgbClr val="7030A0"/>
                </a:solidFill>
              </a:rPr>
              <a:t>-.</a:t>
            </a:r>
            <a:endParaRPr lang="ru-RU" b="1" dirty="0" smtClean="0">
              <a:solidFill>
                <a:srgbClr val="7030A0"/>
              </a:solidFill>
            </a:endParaRPr>
          </a:p>
          <a:p>
            <a:pPr indent="228600" algn="just">
              <a:buFontTx/>
              <a:buChar char="-"/>
            </a:pPr>
            <a:r>
              <a:rPr lang="ru-RU" dirty="0" smtClean="0"/>
              <a:t>Зависит ли выбор суффикса от спряжения глагола, от которого образовано действительное причастие прошедшего времени? </a:t>
            </a:r>
          </a:p>
          <a:p>
            <a:pPr indent="228600" algn="just">
              <a:buNone/>
            </a:pPr>
            <a:r>
              <a:rPr lang="ru-RU" b="1" i="1" dirty="0" smtClean="0">
                <a:solidFill>
                  <a:srgbClr val="7030A0"/>
                </a:solidFill>
              </a:rPr>
              <a:t>Нет.</a:t>
            </a:r>
            <a:endParaRPr lang="ru-RU" b="1" dirty="0" smtClean="0">
              <a:solidFill>
                <a:srgbClr val="7030A0"/>
              </a:solidFill>
            </a:endParaRPr>
          </a:p>
          <a:p>
            <a:pPr indent="228600" algn="just">
              <a:buNone/>
            </a:pPr>
            <a:r>
              <a:rPr lang="ru-RU" dirty="0" smtClean="0"/>
              <a:t>- От чего зависит выбор гласной перед суффиксом причастия?  </a:t>
            </a:r>
          </a:p>
          <a:p>
            <a:pPr indent="228600" algn="just">
              <a:buNone/>
            </a:pPr>
            <a:r>
              <a:rPr lang="ru-RU" b="1" i="1" dirty="0" smtClean="0">
                <a:solidFill>
                  <a:srgbClr val="7030A0"/>
                </a:solidFill>
              </a:rPr>
              <a:t>Перед суффиксом причастия пишется та же гласная , что и в неопределенной форме глагола перед -</a:t>
            </a:r>
            <a:r>
              <a:rPr lang="ru-RU" b="1" i="1" dirty="0" err="1" smtClean="0">
                <a:solidFill>
                  <a:srgbClr val="7030A0"/>
                </a:solidFill>
              </a:rPr>
              <a:t>ть</a:t>
            </a:r>
            <a:r>
              <a:rPr lang="ru-RU" b="1" i="1" dirty="0" smtClean="0">
                <a:solidFill>
                  <a:srgbClr val="7030A0"/>
                </a:solidFill>
              </a:rPr>
              <a:t>.</a:t>
            </a:r>
            <a:endParaRPr lang="ru-RU" b="1" dirty="0" smtClean="0">
              <a:solidFill>
                <a:srgbClr val="7030A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Самостоятельная работа.</a:t>
            </a:r>
            <a:endParaRPr lang="ru-RU" sz="6600" dirty="0"/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838200" y="1561514"/>
            <a:ext cx="10515600" cy="4615449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3200" b="1" dirty="0" smtClean="0"/>
              <a:t>Упражнение </a:t>
            </a:r>
            <a:r>
              <a:rPr lang="ru-RU" sz="3200" b="1" dirty="0" smtClean="0">
                <a:solidFill>
                  <a:srgbClr val="C00000"/>
                </a:solidFill>
              </a:rPr>
              <a:t>79</a:t>
            </a:r>
            <a:r>
              <a:rPr lang="ru-RU" sz="3200" b="1" dirty="0" smtClean="0"/>
              <a:t>. </a:t>
            </a:r>
            <a:r>
              <a:rPr lang="ru-RU" sz="3200" dirty="0" smtClean="0"/>
              <a:t>Спишите, вставляя пропущенные буквы. В действительных причастиях прошедшего времени выделите суффиксы.</a:t>
            </a:r>
            <a:endParaRPr lang="ru-RU" sz="3200" dirty="0"/>
          </a:p>
        </p:txBody>
      </p:sp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58CE8633-7912-409D-B255-AC53E3507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1096" y="3255212"/>
            <a:ext cx="5386295" cy="28783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434905"/>
            <a:ext cx="10515600" cy="4742058"/>
          </a:xfrm>
        </p:spPr>
        <p:txBody>
          <a:bodyPr/>
          <a:lstStyle/>
          <a:p>
            <a:pPr indent="228600" algn="just">
              <a:buNone/>
            </a:pPr>
            <a:r>
              <a:rPr lang="ru-RU" sz="3200" dirty="0" smtClean="0"/>
              <a:t>Орёл</a:t>
            </a:r>
            <a:r>
              <a:rPr lang="ru-RU" sz="3200" b="1" dirty="0" smtClean="0">
                <a:solidFill>
                  <a:srgbClr val="FF0000"/>
                </a:solidFill>
              </a:rPr>
              <a:t>,</a:t>
            </a:r>
            <a:r>
              <a:rPr lang="ru-RU" sz="3200" dirty="0" smtClean="0"/>
              <a:t> </a:t>
            </a:r>
            <a:r>
              <a:rPr lang="ru-RU" sz="3200" u="wavy" dirty="0" smtClean="0"/>
              <a:t>ра</a:t>
            </a:r>
            <a:r>
              <a:rPr lang="ru-RU" sz="3200" b="1" u="wavy" dirty="0" smtClean="0">
                <a:solidFill>
                  <a:srgbClr val="FF0000"/>
                </a:solidFill>
              </a:rPr>
              <a:t>с</a:t>
            </a:r>
            <a:r>
              <a:rPr lang="ru-RU" sz="3200" u="wavy" dirty="0" smtClean="0"/>
              <a:t>сека</a:t>
            </a:r>
            <a:r>
              <a:rPr lang="ru-RU" sz="3200" b="1" u="wavy" dirty="0" smtClean="0">
                <a:solidFill>
                  <a:srgbClr val="FF0000"/>
                </a:solidFill>
              </a:rPr>
              <a:t>ю</a:t>
            </a:r>
            <a:r>
              <a:rPr lang="ru-RU" sz="3200" u="wavy" dirty="0" smtClean="0"/>
              <a:t>щий облака</a:t>
            </a:r>
            <a:r>
              <a:rPr lang="ru-RU" sz="3200" b="1" dirty="0" smtClean="0">
                <a:solidFill>
                  <a:srgbClr val="FF0000"/>
                </a:solidFill>
              </a:rPr>
              <a:t>,</a:t>
            </a:r>
            <a:r>
              <a:rPr lang="ru-RU" sz="3200" dirty="0" smtClean="0"/>
              <a:t> летит </a:t>
            </a:r>
            <a:r>
              <a:rPr lang="ru-RU" sz="3200" b="1" dirty="0" smtClean="0">
                <a:solidFill>
                  <a:srgbClr val="7030A0"/>
                </a:solidFill>
              </a:rPr>
              <a:t>медленнее</a:t>
            </a:r>
            <a:r>
              <a:rPr lang="ru-RU" sz="3200" dirty="0" smtClean="0"/>
              <a:t> ласточк</a:t>
            </a:r>
            <a:r>
              <a:rPr lang="ru-RU" sz="3200" b="1" dirty="0" smtClean="0">
                <a:solidFill>
                  <a:srgbClr val="FF0000"/>
                </a:solidFill>
              </a:rPr>
              <a:t>и</a:t>
            </a:r>
            <a:r>
              <a:rPr lang="ru-RU" sz="3200" dirty="0" smtClean="0"/>
              <a:t>.</a:t>
            </a:r>
          </a:p>
          <a:p>
            <a:pPr indent="228600" algn="just">
              <a:buNone/>
            </a:pPr>
            <a:endParaRPr lang="ru-RU" dirty="0" smtClean="0"/>
          </a:p>
          <a:p>
            <a:pPr indent="228600" algn="just">
              <a:buNone/>
            </a:pPr>
            <a:endParaRPr lang="ru-RU" dirty="0" smtClean="0"/>
          </a:p>
          <a:p>
            <a:pPr indent="228600" algn="just">
              <a:buNone/>
            </a:pPr>
            <a:endParaRPr lang="ru-RU" dirty="0" smtClean="0"/>
          </a:p>
        </p:txBody>
      </p:sp>
      <p:pic>
        <p:nvPicPr>
          <p:cNvPr id="2050" name="Picture 2" descr="https://get.pxhere.com/photo/golden-eagle-bird-bird-of-prey-eagle-accipitriformes-sky-accipitridae-wing-beak-bald-eagle-wildlife-flight-sea-eagle-falcon-vulture-stock-photography-falconiformes-cloud-andean-condor-tail-condor-buzzard-159947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31645" y="2469381"/>
            <a:ext cx="4413239" cy="248244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92591" y="2645956"/>
            <a:ext cx="573024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buFont typeface="+mj-lt"/>
              <a:buAutoNum type="arabicPeriod"/>
            </a:pPr>
            <a:r>
              <a:rPr lang="ru-RU" sz="2800" dirty="0" smtClean="0"/>
              <a:t> Медленнее – наречие.</a:t>
            </a:r>
          </a:p>
          <a:p>
            <a:pPr indent="228600" algn="just">
              <a:buFont typeface="+mj-lt"/>
              <a:buAutoNum type="arabicPeriod"/>
            </a:pPr>
            <a:r>
              <a:rPr lang="ru-RU" sz="2800" dirty="0" smtClean="0"/>
              <a:t> Неизменяемое.</a:t>
            </a:r>
          </a:p>
          <a:p>
            <a:pPr indent="228600" algn="just">
              <a:buFont typeface="+mj-lt"/>
              <a:buAutoNum type="arabicPeriod"/>
            </a:pPr>
            <a:r>
              <a:rPr lang="ru-RU" sz="2800" dirty="0" smtClean="0"/>
              <a:t> Употреблено в сравнительной степени.</a:t>
            </a:r>
          </a:p>
          <a:p>
            <a:pPr indent="228600" algn="just">
              <a:buFont typeface="+mj-lt"/>
              <a:buAutoNum type="arabicPeriod"/>
            </a:pPr>
            <a:r>
              <a:rPr lang="ru-RU" sz="2800" dirty="0" smtClean="0"/>
              <a:t> Обстоятельство.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745588"/>
            <a:ext cx="10515600" cy="5431375"/>
          </a:xfrm>
        </p:spPr>
        <p:txBody>
          <a:bodyPr/>
          <a:lstStyle/>
          <a:p>
            <a:pPr indent="0" algn="just">
              <a:buNone/>
            </a:pPr>
            <a:r>
              <a:rPr lang="ru-RU" b="1" dirty="0" smtClean="0"/>
              <a:t>Совестью</a:t>
            </a:r>
            <a:r>
              <a:rPr lang="ru-RU" dirty="0" smtClean="0"/>
              <a:t>  с</a:t>
            </a:r>
            <a:r>
              <a:rPr lang="vi-VN" dirty="0" smtClean="0"/>
              <a:t>о́</a:t>
            </a:r>
            <a:r>
              <a:rPr lang="ru-RU" dirty="0" smtClean="0"/>
              <a:t>-</a:t>
            </a:r>
            <a:r>
              <a:rPr lang="ru-RU" dirty="0" err="1" smtClean="0"/>
              <a:t>весть-ю</a:t>
            </a:r>
            <a:r>
              <a:rPr lang="ru-RU" dirty="0" smtClean="0"/>
              <a:t> – </a:t>
            </a:r>
            <a:r>
              <a:rPr lang="ru-RU" b="1" dirty="0" smtClean="0">
                <a:solidFill>
                  <a:srgbClr val="00B050"/>
                </a:solidFill>
              </a:rPr>
              <a:t>3 слога</a:t>
            </a:r>
          </a:p>
          <a:p>
            <a:pPr indent="0">
              <a:buNone/>
            </a:pPr>
            <a:r>
              <a:rPr lang="ru-RU" b="1" dirty="0" smtClean="0">
                <a:solidFill>
                  <a:srgbClr val="7030A0"/>
                </a:solidFill>
              </a:rPr>
              <a:t>с</a:t>
            </a:r>
            <a:r>
              <a:rPr lang="ru-RU" dirty="0" smtClean="0"/>
              <a:t> — </a:t>
            </a:r>
            <a:r>
              <a:rPr lang="ru-RU" b="1" dirty="0" smtClean="0">
                <a:solidFill>
                  <a:srgbClr val="C00000"/>
                </a:solidFill>
              </a:rPr>
              <a:t>[</a:t>
            </a:r>
            <a:r>
              <a:rPr lang="ru-RU" b="1" dirty="0" err="1" smtClean="0">
                <a:solidFill>
                  <a:srgbClr val="C00000"/>
                </a:solidFill>
              </a:rPr>
              <a:t>с</a:t>
            </a:r>
            <a:r>
              <a:rPr lang="ru-RU" b="1" dirty="0" smtClean="0">
                <a:solidFill>
                  <a:srgbClr val="C00000"/>
                </a:solidFill>
              </a:rPr>
              <a:t>]</a:t>
            </a:r>
            <a:r>
              <a:rPr lang="ru-RU" dirty="0" smtClean="0"/>
              <a:t> — согласный, глухой парный, твёрдый (парный)</a:t>
            </a:r>
            <a:br>
              <a:rPr lang="ru-RU" dirty="0" smtClean="0"/>
            </a:br>
            <a:r>
              <a:rPr lang="ru-RU" b="1" dirty="0" smtClean="0">
                <a:solidFill>
                  <a:srgbClr val="7030A0"/>
                </a:solidFill>
              </a:rPr>
              <a:t>о</a:t>
            </a:r>
            <a:r>
              <a:rPr lang="ru-RU" dirty="0" smtClean="0"/>
              <a:t> — </a:t>
            </a:r>
            <a:r>
              <a:rPr lang="ru-RU" b="1" dirty="0" smtClean="0">
                <a:solidFill>
                  <a:srgbClr val="C00000"/>
                </a:solidFill>
              </a:rPr>
              <a:t>[</a:t>
            </a:r>
            <a:r>
              <a:rPr lang="ru-RU" b="1" dirty="0" err="1" smtClean="0">
                <a:solidFill>
                  <a:srgbClr val="C00000"/>
                </a:solidFill>
              </a:rPr>
              <a:t>о</a:t>
            </a:r>
            <a:r>
              <a:rPr lang="ru-RU" b="1" dirty="0" smtClean="0">
                <a:solidFill>
                  <a:srgbClr val="C00000"/>
                </a:solidFill>
              </a:rPr>
              <a:t>]</a:t>
            </a:r>
            <a:r>
              <a:rPr lang="ru-RU" dirty="0" smtClean="0"/>
              <a:t> — гласный, ударный</a:t>
            </a:r>
            <a:br>
              <a:rPr lang="ru-RU" dirty="0" smtClean="0"/>
            </a:br>
            <a:r>
              <a:rPr lang="ru-RU" b="1" dirty="0" smtClean="0">
                <a:solidFill>
                  <a:srgbClr val="7030A0"/>
                </a:solidFill>
              </a:rPr>
              <a:t>в</a:t>
            </a:r>
            <a:r>
              <a:rPr lang="ru-RU" dirty="0" smtClean="0"/>
              <a:t> — </a:t>
            </a:r>
            <a:r>
              <a:rPr lang="ru-RU" b="1" dirty="0" smtClean="0">
                <a:solidFill>
                  <a:srgbClr val="C00000"/>
                </a:solidFill>
              </a:rPr>
              <a:t>[</a:t>
            </a:r>
            <a:r>
              <a:rPr lang="ru-RU" b="1" dirty="0" err="1" smtClean="0">
                <a:solidFill>
                  <a:srgbClr val="C00000"/>
                </a:solidFill>
              </a:rPr>
              <a:t>в</a:t>
            </a:r>
            <a:r>
              <a:rPr lang="ru-RU" b="1" dirty="0" smtClean="0">
                <a:solidFill>
                  <a:srgbClr val="C00000"/>
                </a:solidFill>
              </a:rPr>
              <a:t>’] </a:t>
            </a:r>
            <a:r>
              <a:rPr lang="ru-RU" dirty="0" smtClean="0"/>
              <a:t>— согласный, звонкий парный, мягкий (парный)</a:t>
            </a:r>
            <a:br>
              <a:rPr lang="ru-RU" dirty="0" smtClean="0"/>
            </a:br>
            <a:r>
              <a:rPr lang="ru-RU" b="1" dirty="0" smtClean="0">
                <a:solidFill>
                  <a:srgbClr val="7030A0"/>
                </a:solidFill>
              </a:rPr>
              <a:t>е</a:t>
            </a:r>
            <a:r>
              <a:rPr lang="ru-RU" dirty="0" smtClean="0"/>
              <a:t> — </a:t>
            </a:r>
            <a:r>
              <a:rPr lang="ru-RU" b="1" dirty="0" smtClean="0">
                <a:solidFill>
                  <a:srgbClr val="C00000"/>
                </a:solidFill>
              </a:rPr>
              <a:t>[и] </a:t>
            </a:r>
            <a:r>
              <a:rPr lang="ru-RU" dirty="0" smtClean="0"/>
              <a:t>— гласный, безударный</a:t>
            </a:r>
            <a:br>
              <a:rPr lang="ru-RU" dirty="0" smtClean="0"/>
            </a:br>
            <a:r>
              <a:rPr lang="ru-RU" b="1" dirty="0" smtClean="0">
                <a:solidFill>
                  <a:srgbClr val="7030A0"/>
                </a:solidFill>
              </a:rPr>
              <a:t>с</a:t>
            </a:r>
            <a:r>
              <a:rPr lang="ru-RU" dirty="0" smtClean="0"/>
              <a:t> — </a:t>
            </a:r>
            <a:r>
              <a:rPr lang="ru-RU" b="1" dirty="0" smtClean="0">
                <a:solidFill>
                  <a:srgbClr val="C00000"/>
                </a:solidFill>
              </a:rPr>
              <a:t>[</a:t>
            </a:r>
            <a:r>
              <a:rPr lang="ru-RU" b="1" dirty="0" err="1" smtClean="0">
                <a:solidFill>
                  <a:srgbClr val="C00000"/>
                </a:solidFill>
              </a:rPr>
              <a:t>с</a:t>
            </a:r>
            <a:r>
              <a:rPr lang="ru-RU" b="1" dirty="0" smtClean="0">
                <a:solidFill>
                  <a:srgbClr val="C00000"/>
                </a:solidFill>
              </a:rPr>
              <a:t>’] </a:t>
            </a:r>
            <a:r>
              <a:rPr lang="ru-RU" dirty="0" smtClean="0"/>
              <a:t>— согласный, глухой парный, мягкий (парный)</a:t>
            </a:r>
            <a:br>
              <a:rPr lang="ru-RU" dirty="0" smtClean="0"/>
            </a:br>
            <a:r>
              <a:rPr lang="ru-RU" b="1" dirty="0" smtClean="0">
                <a:solidFill>
                  <a:srgbClr val="7030A0"/>
                </a:solidFill>
              </a:rPr>
              <a:t>т</a:t>
            </a:r>
            <a:r>
              <a:rPr lang="ru-RU" dirty="0" smtClean="0"/>
              <a:t> — </a:t>
            </a:r>
            <a:r>
              <a:rPr lang="ru-RU" b="1" dirty="0" smtClean="0">
                <a:solidFill>
                  <a:srgbClr val="C00000"/>
                </a:solidFill>
              </a:rPr>
              <a:t>[</a:t>
            </a:r>
            <a:r>
              <a:rPr lang="ru-RU" b="1" dirty="0" err="1" smtClean="0">
                <a:solidFill>
                  <a:srgbClr val="C00000"/>
                </a:solidFill>
              </a:rPr>
              <a:t>т</a:t>
            </a:r>
            <a:r>
              <a:rPr lang="ru-RU" b="1" dirty="0" smtClean="0">
                <a:solidFill>
                  <a:srgbClr val="C00000"/>
                </a:solidFill>
              </a:rPr>
              <a:t>’] </a:t>
            </a:r>
            <a:r>
              <a:rPr lang="ru-RU" dirty="0" smtClean="0"/>
              <a:t>— согласный, глухой парный, мягкий (парный)</a:t>
            </a:r>
            <a:br>
              <a:rPr lang="ru-RU" dirty="0" smtClean="0"/>
            </a:br>
            <a:r>
              <a:rPr lang="ru-RU" b="1" dirty="0" err="1" smtClean="0">
                <a:solidFill>
                  <a:srgbClr val="7030A0"/>
                </a:solidFill>
              </a:rPr>
              <a:t>ь</a:t>
            </a:r>
            <a:r>
              <a:rPr lang="ru-RU" dirty="0" smtClean="0"/>
              <a:t> — </a:t>
            </a:r>
            <a:r>
              <a:rPr lang="ru-RU" b="1" dirty="0" smtClean="0">
                <a:solidFill>
                  <a:srgbClr val="C00000"/>
                </a:solidFill>
              </a:rPr>
              <a:t>не обозначает звука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</a:t>
            </a:r>
            <a:r>
              <a:rPr lang="ru-RU" b="1" dirty="0" smtClean="0">
                <a:solidFill>
                  <a:srgbClr val="C00000"/>
                </a:solidFill>
              </a:rPr>
              <a:t>[</a:t>
            </a:r>
            <a:r>
              <a:rPr lang="ru-RU" b="1" dirty="0" err="1" smtClean="0">
                <a:solidFill>
                  <a:srgbClr val="C00000"/>
                </a:solidFill>
              </a:rPr>
              <a:t>й</a:t>
            </a:r>
            <a:r>
              <a:rPr lang="ru-RU" b="1" dirty="0" smtClean="0">
                <a:solidFill>
                  <a:srgbClr val="C00000"/>
                </a:solidFill>
              </a:rPr>
              <a:t>’] </a:t>
            </a:r>
            <a:r>
              <a:rPr lang="ru-RU" dirty="0" smtClean="0"/>
              <a:t>— согласный, звонкий непарный, мягкий (непарный)</a:t>
            </a:r>
            <a:br>
              <a:rPr lang="ru-RU" dirty="0" smtClean="0"/>
            </a:br>
            <a:r>
              <a:rPr lang="ru-RU" dirty="0" smtClean="0"/>
              <a:t>        </a:t>
            </a:r>
            <a:r>
              <a:rPr lang="ru-RU" b="1" dirty="0" smtClean="0">
                <a:solidFill>
                  <a:srgbClr val="C00000"/>
                </a:solidFill>
              </a:rPr>
              <a:t>[у] </a:t>
            </a:r>
            <a:r>
              <a:rPr lang="ru-RU" dirty="0" smtClean="0"/>
              <a:t>— гласный, безударный</a:t>
            </a:r>
            <a:br>
              <a:rPr lang="ru-RU" dirty="0" smtClean="0"/>
            </a:br>
            <a:endParaRPr lang="ru-RU" dirty="0" smtClean="0"/>
          </a:p>
          <a:p>
            <a:pPr indent="0" algn="just">
              <a:buNone/>
            </a:pPr>
            <a:r>
              <a:rPr lang="ru-RU" b="1" dirty="0" smtClean="0">
                <a:solidFill>
                  <a:srgbClr val="00B050"/>
                </a:solidFill>
              </a:rPr>
              <a:t>8 букв и 8 звуков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21548" y="4172802"/>
            <a:ext cx="4908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 smtClean="0">
                <a:solidFill>
                  <a:srgbClr val="7030A0"/>
                </a:solidFill>
              </a:rPr>
              <a:t>ю</a:t>
            </a:r>
            <a:endParaRPr lang="ru-RU" sz="2800" b="1" dirty="0">
              <a:solidFill>
                <a:srgbClr val="7030A0"/>
              </a:solidFill>
            </a:endParaRPr>
          </a:p>
        </p:txBody>
      </p:sp>
      <p:cxnSp>
        <p:nvCxnSpPr>
          <p:cNvPr id="6" name="Прямая соединительная линия 5"/>
          <p:cNvCxnSpPr>
            <a:stCxn id="4" idx="3"/>
          </p:cNvCxnSpPr>
          <p:nvPr/>
        </p:nvCxnSpPr>
        <p:spPr>
          <a:xfrm flipV="1">
            <a:off x="1512388" y="4234375"/>
            <a:ext cx="288277" cy="20003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552247" y="4488339"/>
            <a:ext cx="389095" cy="12586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125415" y="5022166"/>
            <a:ext cx="5781822" cy="140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https://yt3.ggpht.com/a/AATXAJyHSVQ6nxO6tu8ait03MOAJ1xF5INFUJpQ-yw=s900-c-k-c0xffffffff-no-rj-mo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9072768" y="4460686"/>
            <a:ext cx="2017486" cy="20174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997" y="0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   Ответьте на вопросы: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195754"/>
            <a:ext cx="10515600" cy="4981209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dirty="0" smtClean="0"/>
              <a:t>Как образуются действительные причастия настоящего времени?</a:t>
            </a:r>
          </a:p>
          <a:p>
            <a:pPr indent="228600" algn="just">
              <a:buNone/>
            </a:pPr>
            <a:r>
              <a:rPr lang="ru-RU" b="1" i="1" dirty="0" smtClean="0">
                <a:solidFill>
                  <a:srgbClr val="00B050"/>
                </a:solidFill>
              </a:rPr>
              <a:t>С помощью суффиксов -</a:t>
            </a:r>
            <a:r>
              <a:rPr lang="ru-RU" b="1" i="1" dirty="0" err="1" smtClean="0">
                <a:solidFill>
                  <a:srgbClr val="00B050"/>
                </a:solidFill>
              </a:rPr>
              <a:t>ущ</a:t>
            </a:r>
            <a:r>
              <a:rPr lang="ru-RU" b="1" i="1" dirty="0" smtClean="0">
                <a:solidFill>
                  <a:srgbClr val="00B050"/>
                </a:solidFill>
              </a:rPr>
              <a:t>- (-</a:t>
            </a:r>
            <a:r>
              <a:rPr lang="ru-RU" b="1" i="1" dirty="0" err="1" smtClean="0">
                <a:solidFill>
                  <a:srgbClr val="00B050"/>
                </a:solidFill>
              </a:rPr>
              <a:t>ющ</a:t>
            </a:r>
            <a:r>
              <a:rPr lang="ru-RU" b="1" i="1" dirty="0" smtClean="0">
                <a:solidFill>
                  <a:srgbClr val="00B050"/>
                </a:solidFill>
              </a:rPr>
              <a:t>-) и -</a:t>
            </a:r>
            <a:r>
              <a:rPr lang="ru-RU" b="1" i="1" dirty="0" err="1" smtClean="0">
                <a:solidFill>
                  <a:srgbClr val="00B050"/>
                </a:solidFill>
              </a:rPr>
              <a:t>ащ</a:t>
            </a:r>
            <a:r>
              <a:rPr lang="ru-RU" b="1" i="1" dirty="0" smtClean="0">
                <a:solidFill>
                  <a:srgbClr val="00B050"/>
                </a:solidFill>
              </a:rPr>
              <a:t>- (-</a:t>
            </a:r>
            <a:r>
              <a:rPr lang="ru-RU" b="1" i="1" dirty="0" err="1" smtClean="0">
                <a:solidFill>
                  <a:srgbClr val="00B050"/>
                </a:solidFill>
              </a:rPr>
              <a:t>ящ</a:t>
            </a:r>
            <a:r>
              <a:rPr lang="ru-RU" b="1" i="1" dirty="0" smtClean="0">
                <a:solidFill>
                  <a:srgbClr val="00B050"/>
                </a:solidFill>
              </a:rPr>
              <a:t>-).</a:t>
            </a:r>
            <a:endParaRPr lang="ru-RU" b="1" dirty="0" smtClean="0">
              <a:solidFill>
                <a:srgbClr val="00B050"/>
              </a:solidFill>
            </a:endParaRPr>
          </a:p>
          <a:p>
            <a:pPr indent="228600" algn="just">
              <a:buNone/>
            </a:pPr>
            <a:r>
              <a:rPr lang="ru-RU" dirty="0" smtClean="0"/>
              <a:t>Когда пишется буква У или Ю в суффиксах действительных причастий?</a:t>
            </a:r>
          </a:p>
          <a:p>
            <a:pPr indent="228600" algn="just">
              <a:buNone/>
            </a:pPr>
            <a:r>
              <a:rPr lang="ru-RU" b="1" i="1" dirty="0" smtClean="0">
                <a:solidFill>
                  <a:srgbClr val="00B050"/>
                </a:solidFill>
              </a:rPr>
              <a:t>Пишется буква У или Ю, если причастие образовано от глагола I спряжения.</a:t>
            </a:r>
            <a:endParaRPr lang="ru-RU" b="1" dirty="0" smtClean="0">
              <a:solidFill>
                <a:srgbClr val="00B050"/>
              </a:solidFill>
            </a:endParaRPr>
          </a:p>
          <a:p>
            <a:pPr indent="228600" algn="just">
              <a:buNone/>
            </a:pPr>
            <a:r>
              <a:rPr lang="ru-RU" dirty="0" smtClean="0"/>
              <a:t>Когда пишется буква А или Я в суффиксах действительных причастий?</a:t>
            </a:r>
          </a:p>
          <a:p>
            <a:pPr indent="228600" algn="just">
              <a:buNone/>
            </a:pPr>
            <a:r>
              <a:rPr lang="ru-RU" b="1" i="1" dirty="0" smtClean="0">
                <a:solidFill>
                  <a:srgbClr val="00B050"/>
                </a:solidFill>
              </a:rPr>
              <a:t>Пишется буква А или Я, если причастие образовано от глагола II спряжения.</a:t>
            </a:r>
            <a:endParaRPr lang="ru-RU" b="1" dirty="0" smtClean="0">
              <a:solidFill>
                <a:srgbClr val="00B05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2444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Задание №1.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378634"/>
            <a:ext cx="10515600" cy="4798329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dirty="0" smtClean="0"/>
              <a:t>От данных глаголов образуйте действительные причастия настоящего времени. Назовите спряжение глагола.</a:t>
            </a:r>
          </a:p>
          <a:p>
            <a:pPr indent="228600" algn="just">
              <a:buNone/>
            </a:pPr>
            <a:r>
              <a:rPr lang="ru-RU" b="1" i="1" dirty="0" smtClean="0"/>
              <a:t>Бороться, играть, тянуть, любить, петь, лечить, шептать, строить</a:t>
            </a:r>
            <a:endParaRPr lang="ru-RU" dirty="0" smtClean="0"/>
          </a:p>
          <a:p>
            <a:pPr indent="228600" algn="just">
              <a:buNone/>
            </a:pPr>
            <a:r>
              <a:rPr lang="ru-RU" b="1" i="1" dirty="0" smtClean="0">
                <a:solidFill>
                  <a:srgbClr val="00B050"/>
                </a:solidFill>
              </a:rPr>
              <a:t>Ответ:</a:t>
            </a:r>
            <a:endParaRPr lang="ru-RU" b="1" dirty="0" smtClean="0">
              <a:solidFill>
                <a:srgbClr val="00B050"/>
              </a:solidFill>
            </a:endParaRPr>
          </a:p>
          <a:p>
            <a:pPr indent="228600" algn="just">
              <a:buNone/>
            </a:pPr>
            <a:r>
              <a:rPr lang="ru-RU" i="1" dirty="0" smtClean="0"/>
              <a:t>Бороться, </a:t>
            </a:r>
            <a:r>
              <a:rPr lang="ru-RU" i="1" dirty="0" smtClean="0">
                <a:solidFill>
                  <a:srgbClr val="00B050"/>
                </a:solidFill>
              </a:rPr>
              <a:t>I </a:t>
            </a:r>
            <a:r>
              <a:rPr lang="ru-RU" i="1" dirty="0" err="1" smtClean="0">
                <a:solidFill>
                  <a:srgbClr val="00B050"/>
                </a:solidFill>
              </a:rPr>
              <a:t>спр</a:t>
            </a:r>
            <a:r>
              <a:rPr lang="ru-RU" i="1" dirty="0" smtClean="0"/>
              <a:t>. – бор</a:t>
            </a:r>
            <a:r>
              <a:rPr lang="ru-RU" b="1" i="1" dirty="0" smtClean="0">
                <a:solidFill>
                  <a:srgbClr val="FF0000"/>
                </a:solidFill>
              </a:rPr>
              <a:t>ющ</a:t>
            </a:r>
            <a:r>
              <a:rPr lang="ru-RU" i="1" dirty="0" smtClean="0"/>
              <a:t>ийся; играть, </a:t>
            </a:r>
            <a:r>
              <a:rPr lang="ru-RU" i="1" dirty="0" smtClean="0">
                <a:solidFill>
                  <a:srgbClr val="00B050"/>
                </a:solidFill>
              </a:rPr>
              <a:t>I </a:t>
            </a:r>
            <a:r>
              <a:rPr lang="ru-RU" i="1" dirty="0" err="1" smtClean="0">
                <a:solidFill>
                  <a:srgbClr val="00B050"/>
                </a:solidFill>
              </a:rPr>
              <a:t>спр</a:t>
            </a:r>
            <a:r>
              <a:rPr lang="ru-RU" i="1" dirty="0" smtClean="0">
                <a:solidFill>
                  <a:srgbClr val="00B050"/>
                </a:solidFill>
              </a:rPr>
              <a:t>. </a:t>
            </a:r>
            <a:r>
              <a:rPr lang="ru-RU" i="1" dirty="0" smtClean="0"/>
              <a:t>– игра</a:t>
            </a:r>
            <a:r>
              <a:rPr lang="ru-RU" b="1" i="1" dirty="0" smtClean="0">
                <a:solidFill>
                  <a:srgbClr val="FF0000"/>
                </a:solidFill>
              </a:rPr>
              <a:t>ющ</a:t>
            </a:r>
            <a:r>
              <a:rPr lang="ru-RU" i="1" dirty="0" smtClean="0"/>
              <a:t>ий; тянуть, </a:t>
            </a:r>
            <a:r>
              <a:rPr lang="ru-RU" i="1" dirty="0" smtClean="0">
                <a:solidFill>
                  <a:srgbClr val="00B050"/>
                </a:solidFill>
              </a:rPr>
              <a:t>I </a:t>
            </a:r>
            <a:r>
              <a:rPr lang="ru-RU" i="1" dirty="0" err="1" smtClean="0">
                <a:solidFill>
                  <a:srgbClr val="00B050"/>
                </a:solidFill>
              </a:rPr>
              <a:t>спр</a:t>
            </a:r>
            <a:r>
              <a:rPr lang="ru-RU" i="1" dirty="0" smtClean="0">
                <a:solidFill>
                  <a:srgbClr val="00B050"/>
                </a:solidFill>
              </a:rPr>
              <a:t>. </a:t>
            </a:r>
            <a:r>
              <a:rPr lang="ru-RU" i="1" dirty="0" smtClean="0"/>
              <a:t>– тян</a:t>
            </a:r>
            <a:r>
              <a:rPr lang="ru-RU" b="1" i="1" dirty="0" smtClean="0">
                <a:solidFill>
                  <a:srgbClr val="FF0000"/>
                </a:solidFill>
              </a:rPr>
              <a:t>ущ</a:t>
            </a:r>
            <a:r>
              <a:rPr lang="ru-RU" i="1" dirty="0" smtClean="0"/>
              <a:t>ий; любить, </a:t>
            </a:r>
            <a:r>
              <a:rPr lang="ru-RU" i="1" dirty="0" smtClean="0">
                <a:solidFill>
                  <a:srgbClr val="00B050"/>
                </a:solidFill>
              </a:rPr>
              <a:t>II </a:t>
            </a:r>
            <a:r>
              <a:rPr lang="ru-RU" i="1" dirty="0" err="1" smtClean="0">
                <a:solidFill>
                  <a:srgbClr val="00B050"/>
                </a:solidFill>
              </a:rPr>
              <a:t>спр</a:t>
            </a:r>
            <a:r>
              <a:rPr lang="ru-RU" i="1" dirty="0" smtClean="0">
                <a:solidFill>
                  <a:srgbClr val="00B050"/>
                </a:solidFill>
              </a:rPr>
              <a:t>. </a:t>
            </a:r>
            <a:r>
              <a:rPr lang="ru-RU" i="1" dirty="0" smtClean="0"/>
              <a:t>– люб</a:t>
            </a:r>
            <a:r>
              <a:rPr lang="ru-RU" b="1" i="1" dirty="0" smtClean="0">
                <a:solidFill>
                  <a:srgbClr val="FF0000"/>
                </a:solidFill>
              </a:rPr>
              <a:t>ящ</a:t>
            </a:r>
            <a:r>
              <a:rPr lang="ru-RU" i="1" dirty="0" smtClean="0"/>
              <a:t>ий; петь, </a:t>
            </a:r>
            <a:r>
              <a:rPr lang="ru-RU" i="1" dirty="0" smtClean="0">
                <a:solidFill>
                  <a:srgbClr val="00B050"/>
                </a:solidFill>
              </a:rPr>
              <a:t>I </a:t>
            </a:r>
            <a:r>
              <a:rPr lang="ru-RU" i="1" dirty="0" err="1" smtClean="0">
                <a:solidFill>
                  <a:srgbClr val="00B050"/>
                </a:solidFill>
              </a:rPr>
              <a:t>спр</a:t>
            </a:r>
            <a:r>
              <a:rPr lang="ru-RU" i="1" dirty="0" smtClean="0">
                <a:solidFill>
                  <a:srgbClr val="00B050"/>
                </a:solidFill>
              </a:rPr>
              <a:t>. </a:t>
            </a:r>
            <a:r>
              <a:rPr lang="ru-RU" i="1" dirty="0" smtClean="0"/>
              <a:t>– по</a:t>
            </a:r>
            <a:r>
              <a:rPr lang="ru-RU" b="1" i="1" dirty="0" smtClean="0">
                <a:solidFill>
                  <a:srgbClr val="FF0000"/>
                </a:solidFill>
              </a:rPr>
              <a:t>ющ</a:t>
            </a:r>
            <a:r>
              <a:rPr lang="ru-RU" i="1" dirty="0" smtClean="0"/>
              <a:t>ий; лечить, </a:t>
            </a:r>
            <a:r>
              <a:rPr lang="ru-RU" i="1" dirty="0" smtClean="0">
                <a:solidFill>
                  <a:srgbClr val="00B050"/>
                </a:solidFill>
              </a:rPr>
              <a:t>II </a:t>
            </a:r>
            <a:r>
              <a:rPr lang="ru-RU" i="1" dirty="0" err="1" smtClean="0">
                <a:solidFill>
                  <a:srgbClr val="00B050"/>
                </a:solidFill>
              </a:rPr>
              <a:t>спр</a:t>
            </a:r>
            <a:r>
              <a:rPr lang="ru-RU" i="1" dirty="0" smtClean="0">
                <a:solidFill>
                  <a:srgbClr val="00B050"/>
                </a:solidFill>
              </a:rPr>
              <a:t>. </a:t>
            </a:r>
            <a:r>
              <a:rPr lang="ru-RU" i="1" dirty="0" smtClean="0"/>
              <a:t>– леч</a:t>
            </a:r>
            <a:r>
              <a:rPr lang="ru-RU" b="1" i="1" dirty="0" smtClean="0">
                <a:solidFill>
                  <a:srgbClr val="FF0000"/>
                </a:solidFill>
              </a:rPr>
              <a:t>ащ</a:t>
            </a:r>
            <a:r>
              <a:rPr lang="ru-RU" i="1" dirty="0" smtClean="0"/>
              <a:t>ий; шептать, </a:t>
            </a:r>
            <a:r>
              <a:rPr lang="ru-RU" i="1" dirty="0" smtClean="0">
                <a:solidFill>
                  <a:srgbClr val="00B050"/>
                </a:solidFill>
              </a:rPr>
              <a:t>I </a:t>
            </a:r>
            <a:r>
              <a:rPr lang="ru-RU" i="1" dirty="0" err="1" smtClean="0">
                <a:solidFill>
                  <a:srgbClr val="00B050"/>
                </a:solidFill>
              </a:rPr>
              <a:t>спр</a:t>
            </a:r>
            <a:r>
              <a:rPr lang="ru-RU" i="1" dirty="0" smtClean="0">
                <a:solidFill>
                  <a:srgbClr val="00B050"/>
                </a:solidFill>
              </a:rPr>
              <a:t>. </a:t>
            </a:r>
            <a:r>
              <a:rPr lang="ru-RU" i="1" dirty="0" smtClean="0"/>
              <a:t>– шепч</a:t>
            </a:r>
            <a:r>
              <a:rPr lang="ru-RU" b="1" i="1" dirty="0" smtClean="0">
                <a:solidFill>
                  <a:srgbClr val="FF0000"/>
                </a:solidFill>
              </a:rPr>
              <a:t>ущ</a:t>
            </a:r>
            <a:r>
              <a:rPr lang="ru-RU" i="1" dirty="0" smtClean="0"/>
              <a:t>ий; строить, </a:t>
            </a:r>
            <a:r>
              <a:rPr lang="ru-RU" i="1" dirty="0" smtClean="0">
                <a:solidFill>
                  <a:srgbClr val="00B050"/>
                </a:solidFill>
              </a:rPr>
              <a:t>II </a:t>
            </a:r>
            <a:r>
              <a:rPr lang="ru-RU" i="1" dirty="0" err="1" smtClean="0">
                <a:solidFill>
                  <a:srgbClr val="00B050"/>
                </a:solidFill>
              </a:rPr>
              <a:t>спр</a:t>
            </a:r>
            <a:r>
              <a:rPr lang="ru-RU" i="1" dirty="0" smtClean="0">
                <a:solidFill>
                  <a:srgbClr val="00B050"/>
                </a:solidFill>
              </a:rPr>
              <a:t>. </a:t>
            </a:r>
            <a:r>
              <a:rPr lang="ru-RU" i="1" dirty="0" smtClean="0"/>
              <a:t>– стро</a:t>
            </a:r>
            <a:r>
              <a:rPr lang="ru-RU" b="1" i="1" dirty="0" smtClean="0">
                <a:solidFill>
                  <a:srgbClr val="FF0000"/>
                </a:solidFill>
              </a:rPr>
              <a:t>ящ</a:t>
            </a:r>
            <a:r>
              <a:rPr lang="ru-RU" i="1" dirty="0" smtClean="0"/>
              <a:t>ий.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pic>
        <p:nvPicPr>
          <p:cNvPr id="23556" name="Picture 4" descr="https://ds04.infourok.ru/uploads/ex/043d/000dfa74-8eb5a8d9/img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63870" y="0"/>
            <a:ext cx="9144000" cy="6858001"/>
          </a:xfrm>
          <a:prstGeom prst="rect">
            <a:avLst/>
          </a:prstGeom>
          <a:noFill/>
        </p:spPr>
      </p:pic>
      <p:pic>
        <p:nvPicPr>
          <p:cNvPr id="5" name="Picture 4" descr="http://pic.51yuansu.com/pic3/cover/00/94/77/58dcdeb006dd8_610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10954" y="1997028"/>
            <a:ext cx="3405504" cy="4860972"/>
          </a:xfrm>
          <a:prstGeom prst="rect">
            <a:avLst/>
          </a:prstGeom>
          <a:noFill/>
        </p:spPr>
      </p:pic>
      <p:pic>
        <p:nvPicPr>
          <p:cNvPr id="6" name="Picture 6" descr="https://www.tspk-mo.ru/storage/app/media/proekt2018/putyovka-v-zhizn/kar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317102"/>
            <a:ext cx="1885071" cy="3540898"/>
          </a:xfrm>
          <a:prstGeom prst="rect">
            <a:avLst/>
          </a:prstGeom>
          <a:noFill/>
        </p:spPr>
      </p:pic>
      <p:pic>
        <p:nvPicPr>
          <p:cNvPr id="7" name="Picture 2">
            <a:extLst>
              <a:ext uri="{FF2B5EF4-FFF2-40B4-BE49-F238E27FC236}">
                <a16:creationId xmlns="" xmlns:a16="http://schemas.microsoft.com/office/drawing/2014/main" id="{5B501E54-EF4F-4C63-A9D7-559AD0222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214063" y="5648179"/>
            <a:ext cx="1219561" cy="12098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4578" name="Picture 2" descr="https://na5.club/wp-content/uploads/2020/04/glasnye-pered-suffiksom-vsh-v-dejstvitelnyh-prichastiyah-proshedshego-vremen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67255" y="1109369"/>
            <a:ext cx="7334250" cy="4086226"/>
          </a:xfrm>
          <a:prstGeom prst="rect">
            <a:avLst/>
          </a:prstGeom>
          <a:noFill/>
        </p:spPr>
      </p:pic>
      <p:pic>
        <p:nvPicPr>
          <p:cNvPr id="24580" name="Picture 4" descr="https://cloud.prezentacii.org/18/11/98293/images/screen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5B501E54-EF4F-4C63-A9D7-559AD0222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714618" y="5392417"/>
            <a:ext cx="1477382" cy="146558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2444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Задание №2.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33046" y="1420837"/>
            <a:ext cx="10944665" cy="4559179"/>
          </a:xfrm>
        </p:spPr>
        <p:txBody>
          <a:bodyPr/>
          <a:lstStyle/>
          <a:p>
            <a:pPr indent="228600" algn="just">
              <a:buNone/>
            </a:pPr>
            <a:r>
              <a:rPr lang="ru-RU" b="1" dirty="0" smtClean="0"/>
              <a:t>Выполните по образцу: Строил   — строить – строивший.</a:t>
            </a:r>
          </a:p>
          <a:p>
            <a:pPr indent="228600" algn="just">
              <a:buNone/>
            </a:pP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/>
              <a:t>  </a:t>
            </a:r>
            <a:r>
              <a:rPr lang="ru-RU" sz="3200" b="1" dirty="0" smtClean="0">
                <a:solidFill>
                  <a:srgbClr val="0070C0"/>
                </a:solidFill>
              </a:rPr>
              <a:t>Засеял – </a:t>
            </a:r>
          </a:p>
          <a:p>
            <a:pPr indent="228600" algn="just">
              <a:buNone/>
            </a:pPr>
            <a:r>
              <a:rPr lang="ru-RU" sz="3200" b="1" dirty="0" smtClean="0">
                <a:solidFill>
                  <a:srgbClr val="0070C0"/>
                </a:solidFill>
              </a:rPr>
              <a:t>Зависел – </a:t>
            </a:r>
          </a:p>
          <a:p>
            <a:pPr indent="228600" algn="just">
              <a:buNone/>
            </a:pPr>
            <a:r>
              <a:rPr lang="ru-RU" sz="3200" b="1" dirty="0" smtClean="0">
                <a:solidFill>
                  <a:srgbClr val="0070C0"/>
                </a:solidFill>
              </a:rPr>
              <a:t>затеял – </a:t>
            </a:r>
          </a:p>
          <a:p>
            <a:pPr indent="228600" algn="just">
              <a:buNone/>
            </a:pPr>
            <a:r>
              <a:rPr lang="ru-RU" sz="3200" b="1" dirty="0" smtClean="0">
                <a:solidFill>
                  <a:srgbClr val="0070C0"/>
                </a:solidFill>
              </a:rPr>
              <a:t>услышал – </a:t>
            </a:r>
          </a:p>
          <a:p>
            <a:pPr indent="228600" algn="just">
              <a:buNone/>
            </a:pPr>
            <a:r>
              <a:rPr lang="ru-RU" sz="3200" b="1" dirty="0" smtClean="0">
                <a:solidFill>
                  <a:srgbClr val="0070C0"/>
                </a:solidFill>
              </a:rPr>
              <a:t>увидел – </a:t>
            </a:r>
          </a:p>
          <a:p>
            <a:pPr indent="228600" algn="just">
              <a:buNone/>
            </a:pPr>
            <a:r>
              <a:rPr lang="ru-RU" sz="3200" b="1" dirty="0" smtClean="0">
                <a:solidFill>
                  <a:srgbClr val="0070C0"/>
                </a:solidFill>
              </a:rPr>
              <a:t>заклеил –</a:t>
            </a:r>
            <a:r>
              <a:rPr lang="ru-RU" b="1" dirty="0" smtClean="0">
                <a:solidFill>
                  <a:srgbClr val="0070C0"/>
                </a:solidFill>
              </a:rPr>
              <a:t> 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31490" y="2217393"/>
            <a:ext cx="45420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засеять</a:t>
            </a:r>
            <a:r>
              <a:rPr lang="ru-RU" sz="3200" b="1" dirty="0" smtClean="0"/>
              <a:t> – </a:t>
            </a:r>
            <a:r>
              <a:rPr lang="ru-RU" sz="3200" b="1" dirty="0" smtClean="0">
                <a:solidFill>
                  <a:srgbClr val="00B050"/>
                </a:solidFill>
              </a:rPr>
              <a:t>засеявший.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46324" y="2822303"/>
            <a:ext cx="50656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зависеть</a:t>
            </a:r>
            <a:r>
              <a:rPr lang="ru-RU" sz="3200" b="1" dirty="0" smtClean="0"/>
              <a:t> – </a:t>
            </a:r>
            <a:r>
              <a:rPr lang="ru-RU" sz="3200" b="1" dirty="0" smtClean="0">
                <a:solidFill>
                  <a:srgbClr val="00B050"/>
                </a:solidFill>
              </a:rPr>
              <a:t>зависевший.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78400" y="3385011"/>
            <a:ext cx="44875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затеять</a:t>
            </a:r>
            <a:r>
              <a:rPr lang="ru-RU" sz="3200" b="1" dirty="0" smtClean="0"/>
              <a:t> – </a:t>
            </a:r>
            <a:r>
              <a:rPr lang="ru-RU" sz="3200" b="1" dirty="0" smtClean="0">
                <a:solidFill>
                  <a:srgbClr val="00B050"/>
                </a:solidFill>
              </a:rPr>
              <a:t>затеявший.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38519" y="3905516"/>
            <a:ext cx="55551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услышать</a:t>
            </a:r>
            <a:r>
              <a:rPr lang="ru-RU" sz="3200" b="1" dirty="0" smtClean="0"/>
              <a:t> – </a:t>
            </a:r>
            <a:r>
              <a:rPr lang="ru-RU" sz="3200" b="1" dirty="0" smtClean="0">
                <a:solidFill>
                  <a:srgbClr val="00B050"/>
                </a:solidFill>
              </a:rPr>
              <a:t>услышавший.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20628" y="4496358"/>
            <a:ext cx="47366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увидеть</a:t>
            </a:r>
            <a:r>
              <a:rPr lang="ru-RU" sz="3200" b="1" dirty="0" smtClean="0"/>
              <a:t> – </a:t>
            </a:r>
            <a:r>
              <a:rPr lang="ru-RU" sz="3200" b="1" dirty="0" smtClean="0">
                <a:solidFill>
                  <a:srgbClr val="00B050"/>
                </a:solidFill>
              </a:rPr>
              <a:t>увидевший.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86847" y="5087201"/>
            <a:ext cx="5044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заклеить</a:t>
            </a:r>
            <a:r>
              <a:rPr lang="ru-RU" sz="3200" b="1" dirty="0" smtClean="0"/>
              <a:t> – </a:t>
            </a:r>
            <a:r>
              <a:rPr lang="ru-RU" sz="3200" b="1" dirty="0" smtClean="0">
                <a:solidFill>
                  <a:srgbClr val="00B050"/>
                </a:solidFill>
              </a:rPr>
              <a:t>заклеивший.</a:t>
            </a:r>
            <a:endParaRPr lang="ru-RU" sz="3200" b="1" dirty="0">
              <a:solidFill>
                <a:srgbClr val="00B050"/>
              </a:solidFill>
            </a:endParaRPr>
          </a:p>
        </p:txBody>
      </p:sp>
      <p:pic>
        <p:nvPicPr>
          <p:cNvPr id="10" name="Picture 4" descr="https://avatars.mds.yandex.net/get-pdb/2301590/dee02935-4d31-4356-88dd-8848df22b0c7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06376" y="2321169"/>
            <a:ext cx="2195530" cy="36860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224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Задание №3. 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350498"/>
            <a:ext cx="10515600" cy="4826465"/>
          </a:xfrm>
        </p:spPr>
        <p:txBody>
          <a:bodyPr/>
          <a:lstStyle/>
          <a:p>
            <a:pPr indent="228600" algn="just">
              <a:buNone/>
            </a:pPr>
            <a:r>
              <a:rPr lang="ru-RU" dirty="0" smtClean="0"/>
              <a:t>Образуйте действительные причастия прошедшего времени. </a:t>
            </a:r>
          </a:p>
          <a:p>
            <a:pPr indent="228600" algn="just">
              <a:buNone/>
            </a:pPr>
            <a:r>
              <a:rPr lang="ru-RU" sz="3200" b="1" dirty="0" smtClean="0"/>
              <a:t>Увидеть, сеять, улыбаться, ненавидеть, нести, повлечь, увянуть, прибыть, погасить, пригореть.</a:t>
            </a:r>
          </a:p>
          <a:p>
            <a:pPr indent="228600" algn="just">
              <a:buNone/>
            </a:pPr>
            <a:r>
              <a:rPr lang="ru-RU" sz="3200" b="1" i="1" dirty="0" smtClean="0">
                <a:solidFill>
                  <a:srgbClr val="00B050"/>
                </a:solidFill>
              </a:rPr>
              <a:t>Ответ:</a:t>
            </a:r>
            <a:endParaRPr lang="ru-RU" sz="3200" b="1" dirty="0" smtClean="0">
              <a:solidFill>
                <a:srgbClr val="00B050"/>
              </a:solidFill>
            </a:endParaRPr>
          </a:p>
          <a:p>
            <a:pPr indent="228600" algn="just">
              <a:buNone/>
            </a:pPr>
            <a:r>
              <a:rPr lang="ru-RU" sz="3200" i="1" dirty="0" smtClean="0"/>
              <a:t>Увидеть - увиде</a:t>
            </a:r>
            <a:r>
              <a:rPr lang="ru-RU" sz="3200" b="1" i="1" dirty="0" smtClean="0">
                <a:solidFill>
                  <a:srgbClr val="7030A0"/>
                </a:solidFill>
              </a:rPr>
              <a:t>вш</a:t>
            </a:r>
            <a:r>
              <a:rPr lang="ru-RU" sz="3200" i="1" dirty="0" smtClean="0"/>
              <a:t>ий, сеять - сея</a:t>
            </a:r>
            <a:r>
              <a:rPr lang="ru-RU" sz="3200" b="1" i="1" dirty="0" smtClean="0">
                <a:solidFill>
                  <a:srgbClr val="7030A0"/>
                </a:solidFill>
              </a:rPr>
              <a:t>вш</a:t>
            </a:r>
            <a:r>
              <a:rPr lang="ru-RU" sz="3200" i="1" dirty="0" smtClean="0"/>
              <a:t>ий, ненавидеть - ненавиде</a:t>
            </a:r>
            <a:r>
              <a:rPr lang="ru-RU" sz="3200" b="1" i="1" dirty="0" smtClean="0">
                <a:solidFill>
                  <a:srgbClr val="7030A0"/>
                </a:solidFill>
              </a:rPr>
              <a:t>вш</a:t>
            </a:r>
            <a:r>
              <a:rPr lang="ru-RU" sz="3200" i="1" dirty="0" smtClean="0"/>
              <a:t>ий, нести - нёс</a:t>
            </a:r>
            <a:r>
              <a:rPr lang="ru-RU" sz="3200" b="1" i="1" dirty="0" smtClean="0">
                <a:solidFill>
                  <a:srgbClr val="7030A0"/>
                </a:solidFill>
              </a:rPr>
              <a:t>ш</a:t>
            </a:r>
            <a:r>
              <a:rPr lang="ru-RU" sz="3200" i="1" dirty="0" smtClean="0"/>
              <a:t>ий, повлечь - повлёк</a:t>
            </a:r>
            <a:r>
              <a:rPr lang="ru-RU" sz="3200" b="1" i="1" dirty="0" smtClean="0">
                <a:solidFill>
                  <a:srgbClr val="7030A0"/>
                </a:solidFill>
              </a:rPr>
              <a:t>ш</a:t>
            </a:r>
            <a:r>
              <a:rPr lang="ru-RU" sz="3200" i="1" dirty="0" smtClean="0"/>
              <a:t>ий, увянуть - увяд</a:t>
            </a:r>
            <a:r>
              <a:rPr lang="ru-RU" sz="3200" b="1" i="1" dirty="0" smtClean="0">
                <a:solidFill>
                  <a:srgbClr val="7030A0"/>
                </a:solidFill>
              </a:rPr>
              <a:t>ш</a:t>
            </a:r>
            <a:r>
              <a:rPr lang="ru-RU" sz="3200" i="1" dirty="0" smtClean="0"/>
              <a:t>ий, прибыть - прибы</a:t>
            </a:r>
            <a:r>
              <a:rPr lang="ru-RU" sz="3200" b="1" i="1" dirty="0" smtClean="0">
                <a:solidFill>
                  <a:srgbClr val="7030A0"/>
                </a:solidFill>
              </a:rPr>
              <a:t>вш</a:t>
            </a:r>
            <a:r>
              <a:rPr lang="ru-RU" sz="3200" i="1" dirty="0" smtClean="0"/>
              <a:t>ий, погасить - погаси</a:t>
            </a:r>
            <a:r>
              <a:rPr lang="ru-RU" sz="3200" b="1" i="1" dirty="0" smtClean="0">
                <a:solidFill>
                  <a:srgbClr val="7030A0"/>
                </a:solidFill>
              </a:rPr>
              <a:t>вш</a:t>
            </a:r>
            <a:r>
              <a:rPr lang="ru-RU" sz="3200" i="1" dirty="0" smtClean="0"/>
              <a:t>ий, пригореть - пригоре</a:t>
            </a:r>
            <a:r>
              <a:rPr lang="ru-RU" sz="3200" b="1" i="1" dirty="0" smtClean="0">
                <a:solidFill>
                  <a:srgbClr val="7030A0"/>
                </a:solidFill>
              </a:rPr>
              <a:t>вш</a:t>
            </a:r>
            <a:r>
              <a:rPr lang="ru-RU" sz="3200" i="1" dirty="0" smtClean="0"/>
              <a:t>ий.</a:t>
            </a:r>
            <a:endParaRPr lang="ru-RU" sz="32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551</TotalTime>
  <Words>879</Words>
  <Application>Microsoft Office PowerPoint</Application>
  <PresentationFormat>Произвольный</PresentationFormat>
  <Paragraphs>95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Проверка самостоятельной работы. </vt:lpstr>
      <vt:lpstr>Слайд 2</vt:lpstr>
      <vt:lpstr>Слайд 3</vt:lpstr>
      <vt:lpstr>   Ответьте на вопросы:</vt:lpstr>
      <vt:lpstr>Задание №1.</vt:lpstr>
      <vt:lpstr>Слайд 6</vt:lpstr>
      <vt:lpstr>Слайд 7</vt:lpstr>
      <vt:lpstr>Задание №2.</vt:lpstr>
      <vt:lpstr>Задание №3. </vt:lpstr>
      <vt:lpstr>  Запомните! </vt:lpstr>
      <vt:lpstr>  Запомните! </vt:lpstr>
      <vt:lpstr>Задание №4.</vt:lpstr>
      <vt:lpstr>Задание №5. </vt:lpstr>
      <vt:lpstr>Задание №6. Найдите ошибку.</vt:lpstr>
      <vt:lpstr>Слайд 15</vt:lpstr>
      <vt:lpstr>Задание №7. Установите соответствие между причастием и его морфологическим признаком. </vt:lpstr>
      <vt:lpstr>Итоговая беседа.</vt:lpstr>
      <vt:lpstr>Самостоятельная работа.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ТАНЮШКА</dc:creator>
  <cp:lastModifiedBy>Пользователь</cp:lastModifiedBy>
  <cp:revision>90</cp:revision>
  <dcterms:created xsi:type="dcterms:W3CDTF">2020-08-20T14:06:43Z</dcterms:created>
  <dcterms:modified xsi:type="dcterms:W3CDTF">2020-10-06T12:01:56Z</dcterms:modified>
</cp:coreProperties>
</file>