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9" r:id="rId2"/>
    <p:sldId id="1403" r:id="rId3"/>
    <p:sldId id="1404" r:id="rId4"/>
    <p:sldId id="1410" r:id="rId5"/>
    <p:sldId id="1411" r:id="rId6"/>
    <p:sldId id="1405" r:id="rId7"/>
    <p:sldId id="1406" r:id="rId8"/>
    <p:sldId id="1419" r:id="rId9"/>
    <p:sldId id="1413" r:id="rId10"/>
    <p:sldId id="1407" r:id="rId11"/>
    <p:sldId id="1408" r:id="rId12"/>
    <p:sldId id="1434" r:id="rId13"/>
    <p:sldId id="1412" r:id="rId14"/>
    <p:sldId id="1414" r:id="rId15"/>
    <p:sldId id="1431" r:id="rId16"/>
    <p:sldId id="1427" r:id="rId17"/>
    <p:sldId id="1423" r:id="rId18"/>
    <p:sldId id="140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74 </a:t>
            </a:r>
            <a:r>
              <a:rPr lang="ru-RU" b="1" dirty="0" smtClean="0"/>
              <a:t>(стр. 33). </a:t>
            </a:r>
            <a:r>
              <a:rPr lang="ru-RU" dirty="0" smtClean="0"/>
              <a:t>Спишите, вставляя пропущенные буквы и расставляя знаки препинания. Выделите графически изученную орфограмму. Выделите графически причастные обороты.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Человек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u="wavy" dirty="0" smtClean="0"/>
              <a:t>по-настоящему мысл</a:t>
            </a:r>
            <a:r>
              <a:rPr lang="ru-RU" b="1" u="wavy" dirty="0" smtClean="0">
                <a:solidFill>
                  <a:srgbClr val="FF0000"/>
                </a:solidFill>
              </a:rPr>
              <a:t>я</a:t>
            </a:r>
            <a:r>
              <a:rPr lang="ru-RU" u="wavy" dirty="0" smtClean="0"/>
              <a:t>щий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i="1" dirty="0" smtClean="0"/>
              <a:t>ч</a:t>
            </a:r>
            <a:r>
              <a:rPr lang="vi-VN" i="1" dirty="0" smtClean="0"/>
              <a:t>е́</a:t>
            </a:r>
            <a:r>
              <a:rPr lang="ru-RU" i="1" dirty="0" err="1" smtClean="0"/>
              <a:t>рпает</a:t>
            </a:r>
            <a:r>
              <a:rPr lang="ru-RU" i="1" dirty="0" smtClean="0"/>
              <a:t> </a:t>
            </a:r>
            <a:r>
              <a:rPr lang="ru-RU" dirty="0" smtClean="0"/>
              <a:t>из собственных ошибок не меньше познания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чем из успехов. Орёл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u="wavy" dirty="0" smtClean="0"/>
              <a:t>ра</a:t>
            </a:r>
            <a:r>
              <a:rPr lang="ru-RU" b="1" u="wavy" dirty="0" smtClean="0">
                <a:solidFill>
                  <a:srgbClr val="FF0000"/>
                </a:solidFill>
              </a:rPr>
              <a:t>с</a:t>
            </a:r>
            <a:r>
              <a:rPr lang="ru-RU" u="wavy" dirty="0" smtClean="0"/>
              <a:t>сека</a:t>
            </a:r>
            <a:r>
              <a:rPr lang="ru-RU" b="1" u="wavy" dirty="0" smtClean="0">
                <a:solidFill>
                  <a:srgbClr val="FF0000"/>
                </a:solidFill>
              </a:rPr>
              <a:t>ю</a:t>
            </a:r>
            <a:r>
              <a:rPr lang="ru-RU" u="wavy" dirty="0" smtClean="0"/>
              <a:t>щий облака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летит медленнее ласточк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. Закон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u="wavy" dirty="0" smtClean="0"/>
              <a:t>ж</a:t>
            </a:r>
            <a:r>
              <a:rPr lang="ru-RU" b="1" u="wavy" dirty="0" smtClean="0">
                <a:solidFill>
                  <a:srgbClr val="FF0000"/>
                </a:solidFill>
              </a:rPr>
              <a:t>и</a:t>
            </a:r>
            <a:r>
              <a:rPr lang="ru-RU" u="wavy" dirty="0" smtClean="0"/>
              <a:t>вущий в нас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называется совестью. Дело или занятие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u="wavy" dirty="0" smtClean="0"/>
              <a:t>не сод</a:t>
            </a:r>
            <a:r>
              <a:rPr lang="ru-RU" b="1" u="wavy" dirty="0" smtClean="0">
                <a:solidFill>
                  <a:srgbClr val="FF0000"/>
                </a:solidFill>
              </a:rPr>
              <a:t>е</a:t>
            </a:r>
            <a:r>
              <a:rPr lang="ru-RU" u="wavy" dirty="0" smtClean="0"/>
              <a:t>ржащее трудностей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не достойно человека. Учитель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u="wavy" dirty="0" smtClean="0"/>
              <a:t>уме</a:t>
            </a:r>
            <a:r>
              <a:rPr lang="ru-RU" b="1" u="wavy" dirty="0" smtClean="0">
                <a:solidFill>
                  <a:srgbClr val="FF0000"/>
                </a:solidFill>
              </a:rPr>
              <a:t>ю</a:t>
            </a:r>
            <a:r>
              <a:rPr lang="ru-RU" u="wavy" dirty="0" smtClean="0"/>
              <a:t>щий над</a:t>
            </a:r>
            <a:r>
              <a:rPr lang="ru-RU" b="1" u="wavy" dirty="0" smtClean="0">
                <a:solidFill>
                  <a:srgbClr val="FF0000"/>
                </a:solidFill>
              </a:rPr>
              <a:t>е</a:t>
            </a:r>
            <a:r>
              <a:rPr lang="ru-RU" u="wavy" dirty="0" smtClean="0"/>
              <a:t>лить своих учеников умением находить радость в труде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должен быть увенчан лаврами</a:t>
            </a:r>
            <a:r>
              <a:rPr lang="ru-RU" i="1" dirty="0" smtClean="0"/>
              <a:t>. </a:t>
            </a: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1988234" y="5195670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492328" y="4602482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1885072" y="4121836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614247" y="355678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6367977" y="238682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786599" y="520504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276623" y="4611859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655300" y="411714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398543" y="353802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180407" y="238213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Запомните!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051548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dirty="0" smtClean="0"/>
              <a:t>От некоторых глаголов действительные причастия прошедшего времени образуются </a:t>
            </a:r>
            <a:r>
              <a:rPr lang="ru-RU" b="1" dirty="0" smtClean="0"/>
              <a:t>по особым правилам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Если основа неопределённой формы отличается от основы прошедшего времени, то причастия образуются от основы прошедшего времени. Сюда относятся:</a:t>
            </a:r>
          </a:p>
          <a:p>
            <a:pPr indent="228600" algn="just">
              <a:buNone/>
            </a:pPr>
            <a:r>
              <a:rPr lang="ru-RU" dirty="0" smtClean="0"/>
              <a:t>а) глаголы на </a:t>
            </a:r>
            <a:r>
              <a:rPr lang="ru-RU" b="1" i="1" dirty="0" smtClean="0"/>
              <a:t>-</a:t>
            </a:r>
            <a:r>
              <a:rPr lang="ru-RU" b="1" i="1" dirty="0" err="1" smtClean="0"/>
              <a:t>чь</a:t>
            </a:r>
            <a:r>
              <a:rPr lang="ru-RU" b="1" i="1" dirty="0" smtClean="0"/>
              <a:t>: </a:t>
            </a:r>
            <a:r>
              <a:rPr lang="ru-RU" b="1" i="1" dirty="0" smtClean="0">
                <a:solidFill>
                  <a:srgbClr val="7030A0"/>
                </a:solidFill>
              </a:rPr>
              <a:t>лечь — лёг — лёгший</a:t>
            </a:r>
            <a:r>
              <a:rPr lang="ru-RU" b="1" i="1" dirty="0" smtClean="0"/>
              <a:t>,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испечь — испек — испёкший;</a:t>
            </a:r>
          </a:p>
          <a:p>
            <a:pPr indent="228600" algn="just">
              <a:buNone/>
            </a:pPr>
            <a:r>
              <a:rPr lang="ru-RU" dirty="0" smtClean="0"/>
              <a:t>б) глаголы на </a:t>
            </a:r>
            <a:r>
              <a:rPr lang="ru-RU" b="1" i="1" dirty="0" smtClean="0"/>
              <a:t>-</a:t>
            </a:r>
            <a:r>
              <a:rPr lang="ru-RU" b="1" i="1" dirty="0" err="1" smtClean="0"/>
              <a:t>ереть</a:t>
            </a:r>
            <a:r>
              <a:rPr lang="ru-RU" b="1" i="1" dirty="0" smtClean="0"/>
              <a:t>: </a:t>
            </a:r>
            <a:r>
              <a:rPr lang="ru-RU" b="1" i="1" dirty="0" smtClean="0">
                <a:solidFill>
                  <a:srgbClr val="7030A0"/>
                </a:solidFill>
              </a:rPr>
              <a:t>запереть — запер — заперший</a:t>
            </a:r>
            <a:r>
              <a:rPr lang="ru-RU" b="1" i="1" dirty="0" smtClean="0"/>
              <a:t>,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умереть – умер – умерший;</a:t>
            </a:r>
          </a:p>
          <a:p>
            <a:pPr indent="228600" algn="just">
              <a:buNone/>
            </a:pPr>
            <a:r>
              <a:rPr lang="ru-RU" dirty="0" smtClean="0"/>
              <a:t>в) глаголы на </a:t>
            </a:r>
            <a:r>
              <a:rPr lang="ru-RU" b="1" i="1" dirty="0" smtClean="0"/>
              <a:t>-</a:t>
            </a:r>
            <a:r>
              <a:rPr lang="ru-RU" b="1" i="1" dirty="0" err="1" smtClean="0"/>
              <a:t>нуть</a:t>
            </a:r>
            <a:r>
              <a:rPr lang="ru-RU" b="1" i="1" dirty="0" smtClean="0"/>
              <a:t>, утрачивающие суффикс -ну-: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мокнуть – мок – мокший,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затихнуть – затих – затихший.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s://worldmartialarts.ru/wp-content/uploads/2019/07/koncentraciya-vnimaniya20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9629" y="2954216"/>
            <a:ext cx="3277792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11347"/>
            <a:ext cx="10515600" cy="5345724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Глаголы на </a:t>
            </a:r>
            <a:r>
              <a:rPr lang="ru-RU" b="1" i="1" dirty="0" smtClean="0">
                <a:solidFill>
                  <a:srgbClr val="00B050"/>
                </a:solidFill>
              </a:rPr>
              <a:t>-</a:t>
            </a:r>
            <a:r>
              <a:rPr lang="ru-RU" b="1" i="1" dirty="0" err="1" smtClean="0">
                <a:solidFill>
                  <a:srgbClr val="00B050"/>
                </a:solidFill>
              </a:rPr>
              <a:t>сти</a:t>
            </a:r>
            <a:r>
              <a:rPr lang="ru-RU" b="1" i="1" dirty="0" smtClean="0">
                <a:solidFill>
                  <a:srgbClr val="00B050"/>
                </a:solidFill>
              </a:rPr>
              <a:t>, -</a:t>
            </a:r>
            <a:r>
              <a:rPr lang="ru-RU" b="1" i="1" dirty="0" err="1" smtClean="0">
                <a:solidFill>
                  <a:srgbClr val="00B050"/>
                </a:solidFill>
              </a:rPr>
              <a:t>сть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образуют причастные формы </a:t>
            </a:r>
            <a:r>
              <a:rPr lang="ru-RU" b="1" dirty="0" smtClean="0">
                <a:solidFill>
                  <a:srgbClr val="0070C0"/>
                </a:solidFill>
              </a:rPr>
              <a:t>по-разному:</a:t>
            </a:r>
          </a:p>
          <a:p>
            <a:pPr indent="228600" algn="just">
              <a:buNone/>
            </a:pPr>
            <a:r>
              <a:rPr lang="ru-RU" dirty="0" smtClean="0"/>
              <a:t>а) глаголы на </a:t>
            </a:r>
            <a:r>
              <a:rPr lang="ru-RU" b="1" i="1" dirty="0" smtClean="0"/>
              <a:t>–</a:t>
            </a:r>
            <a:r>
              <a:rPr lang="ru-RU" b="1" i="1" dirty="0" err="1" smtClean="0"/>
              <a:t>сти</a:t>
            </a:r>
            <a:r>
              <a:rPr lang="ru-RU" b="1" i="1" dirty="0" smtClean="0"/>
              <a:t>: от основы настоящего времени + -</a:t>
            </a:r>
            <a:r>
              <a:rPr lang="ru-RU" b="1" i="1" dirty="0" err="1" smtClean="0"/>
              <a:t>ш</a:t>
            </a:r>
            <a:r>
              <a:rPr lang="ru-RU" b="1" i="1" dirty="0" smtClean="0"/>
              <a:t>-: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вести – веду – ведший (обвести, набрести, приобрести);</a:t>
            </a:r>
          </a:p>
          <a:p>
            <a:pPr indent="228600" algn="just">
              <a:buNone/>
            </a:pPr>
            <a:r>
              <a:rPr lang="ru-RU" dirty="0" smtClean="0"/>
              <a:t>б) глаголы на </a:t>
            </a:r>
            <a:r>
              <a:rPr lang="ru-RU" b="1" i="1" dirty="0" smtClean="0"/>
              <a:t>–</a:t>
            </a:r>
            <a:r>
              <a:rPr lang="ru-RU" b="1" i="1" dirty="0" err="1" smtClean="0"/>
              <a:t>сти</a:t>
            </a:r>
            <a:r>
              <a:rPr lang="ru-RU" b="1" i="1" dirty="0" smtClean="0"/>
              <a:t>: от основы прошедшего времени + -</a:t>
            </a:r>
            <a:r>
              <a:rPr lang="ru-RU" b="1" i="1" dirty="0" err="1" smtClean="0"/>
              <a:t>ш</a:t>
            </a:r>
            <a:r>
              <a:rPr lang="ru-RU" b="1" i="1" dirty="0" smtClean="0"/>
              <a:t>: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везти — вёз — вёзший (грести, нести, пасти, ползти, расти);</a:t>
            </a:r>
          </a:p>
          <a:p>
            <a:pPr indent="228600" algn="just">
              <a:buNone/>
            </a:pPr>
            <a:r>
              <a:rPr lang="ru-RU" dirty="0" smtClean="0"/>
              <a:t>в) глаголы на </a:t>
            </a:r>
            <a:r>
              <a:rPr lang="ru-RU" b="1" i="1" dirty="0" smtClean="0"/>
              <a:t>–</a:t>
            </a:r>
            <a:r>
              <a:rPr lang="ru-RU" b="1" i="1" dirty="0" err="1" smtClean="0"/>
              <a:t>сть</a:t>
            </a:r>
            <a:r>
              <a:rPr lang="ru-RU" b="1" i="1" dirty="0" smtClean="0"/>
              <a:t>: от основы прошедшего времени + -</a:t>
            </a:r>
            <a:r>
              <a:rPr lang="ru-RU" b="1" i="1" dirty="0" err="1" smtClean="0"/>
              <a:t>вш</a:t>
            </a:r>
            <a:r>
              <a:rPr lang="ru-RU" b="1" i="1" dirty="0" smtClean="0"/>
              <a:t>-: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есть — ел — евший.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Запомните!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224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Задание №4.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Найдите в предложениях причастия прошедшего времени. Назовите глаголы, от которых они образованы.</a:t>
            </a:r>
          </a:p>
          <a:p>
            <a:pPr indent="228600" algn="just">
              <a:buNone/>
            </a:pPr>
            <a:r>
              <a:rPr lang="ru-RU" i="1" dirty="0" smtClean="0"/>
              <a:t>Старые деревья давно облетели, и только молодые сохраняют свои увядшие желтоватые листья, блистающие золотом. Ярко выступают сквозь красноватую сеть берёзовых ветвей вечнозелёные, как будто помолодевшие ели и сосны.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Увядшие – увянуть;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Помолодевшие – помолодеть.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s://get.pxhere.com/photo/tree-nature-branch-plant-leaf-flower-green-evergreen-botany-fir-flora-christmas-tree-fauna-conifer-tap-spruce-shrub-larch-ecosystem-pine-cones-macro-photography-tannenzweig-pine-family-woody-plant-land-plant-arecales-613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4670" y="4439362"/>
            <a:ext cx="2537053" cy="168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5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Задание №5.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Из названных произведений выберите названия произведений, содержащие причастия: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3662" y="2273663"/>
            <a:ext cx="2132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«Спящая царевна»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55545" y="4777713"/>
            <a:ext cx="2940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«Уроки французского»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564" y="4974660"/>
            <a:ext cx="323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«Говорящий сверток»</a:t>
            </a:r>
          </a:p>
        </p:txBody>
      </p:sp>
      <p:pic>
        <p:nvPicPr>
          <p:cNvPr id="17410" name="Picture 2" descr="https://avatars.mds.yandex.net/get-pdb/1907041/f04053b9-3dc4-4bd4-8da8-b5961e758e5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342" y="2381079"/>
            <a:ext cx="2025747" cy="1867365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zen_doc/1704699/pub_5c0e331d137b3000a988f621_5ccee6dae6420f00b3fb761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642" y="2347351"/>
            <a:ext cx="1890621" cy="1816686"/>
          </a:xfrm>
          <a:prstGeom prst="rect">
            <a:avLst/>
          </a:prstGeom>
          <a:noFill/>
        </p:spPr>
      </p:pic>
      <p:pic>
        <p:nvPicPr>
          <p:cNvPr id="17414" name="Picture 6" descr="https://coollib.net/i/61/233761/i_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1287" y="4417254"/>
            <a:ext cx="1580751" cy="2236763"/>
          </a:xfrm>
          <a:prstGeom prst="rect">
            <a:avLst/>
          </a:prstGeom>
          <a:noFill/>
        </p:spPr>
      </p:pic>
      <p:pic>
        <p:nvPicPr>
          <p:cNvPr id="17416" name="Picture 8" descr="https://komplektmarket.ru/images/offers/735/7353f166e0dd40d95a967293add860f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6629" y="4107767"/>
            <a:ext cx="2391507" cy="23915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46792" y="2653491"/>
            <a:ext cx="2735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«Василиса Прекрасная»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7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Задание №6. Найдите ошибку.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181" y="1730326"/>
            <a:ext cx="10720754" cy="4826465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dirty="0" smtClean="0"/>
              <a:t>«</a:t>
            </a:r>
            <a:r>
              <a:rPr lang="ru-RU" b="1" dirty="0" smtClean="0"/>
              <a:t>Причастие</a:t>
            </a:r>
            <a:r>
              <a:rPr lang="ru-RU" dirty="0" smtClean="0"/>
              <a:t> – </a:t>
            </a:r>
            <a:r>
              <a:rPr lang="ru-RU" b="1" dirty="0" smtClean="0"/>
              <a:t>служебная часть речи</a:t>
            </a:r>
            <a:r>
              <a:rPr lang="ru-RU" dirty="0" smtClean="0"/>
              <a:t>, обозначающая </a:t>
            </a:r>
            <a:r>
              <a:rPr lang="ru-RU" b="1" dirty="0" smtClean="0"/>
              <a:t>предмет</a:t>
            </a:r>
            <a:r>
              <a:rPr lang="ru-RU" dirty="0" smtClean="0"/>
              <a:t> и отвечающая на вопрос </a:t>
            </a:r>
            <a:r>
              <a:rPr lang="ru-RU" b="1" dirty="0" smtClean="0"/>
              <a:t>сколько?</a:t>
            </a:r>
            <a:r>
              <a:rPr lang="ru-RU" dirty="0" smtClean="0"/>
              <a:t> Причастия </a:t>
            </a:r>
            <a:r>
              <a:rPr lang="ru-RU" b="1" dirty="0" smtClean="0"/>
              <a:t>спрягаются.</a:t>
            </a:r>
            <a:r>
              <a:rPr lang="ru-RU" dirty="0" smtClean="0"/>
              <a:t> Могут быть </a:t>
            </a:r>
            <a:r>
              <a:rPr lang="ru-RU" b="1" dirty="0" smtClean="0"/>
              <a:t>действительными и качественными.</a:t>
            </a:r>
            <a:r>
              <a:rPr lang="ru-RU" dirty="0" smtClean="0"/>
              <a:t> Действительные причастия настоящего времени образуются от глаголов </a:t>
            </a:r>
            <a:r>
              <a:rPr lang="ru-RU" b="1" dirty="0" smtClean="0"/>
              <a:t>совершенного вида I и II спряжения</a:t>
            </a:r>
            <a:r>
              <a:rPr lang="ru-RU" dirty="0" smtClean="0"/>
              <a:t> при помощи суффиксов </a:t>
            </a:r>
            <a:r>
              <a:rPr lang="ru-RU" b="1" dirty="0" smtClean="0"/>
              <a:t>-</a:t>
            </a:r>
            <a:r>
              <a:rPr lang="ru-RU" b="1" dirty="0" err="1" smtClean="0"/>
              <a:t>ащ</a:t>
            </a:r>
            <a:r>
              <a:rPr lang="ru-RU" b="1" dirty="0" smtClean="0"/>
              <a:t>- (-</a:t>
            </a:r>
            <a:r>
              <a:rPr lang="ru-RU" b="1" dirty="0" err="1" smtClean="0"/>
              <a:t>ящ</a:t>
            </a:r>
            <a:r>
              <a:rPr lang="ru-RU" b="1" dirty="0" smtClean="0"/>
              <a:t>-), -</a:t>
            </a:r>
            <a:r>
              <a:rPr lang="ru-RU" b="1" dirty="0" err="1" smtClean="0"/>
              <a:t>ущ</a:t>
            </a:r>
            <a:r>
              <a:rPr lang="ru-RU" b="1" dirty="0" smtClean="0"/>
              <a:t>- (-</a:t>
            </a:r>
            <a:r>
              <a:rPr lang="ru-RU" b="1" dirty="0" err="1" smtClean="0"/>
              <a:t>ющ</a:t>
            </a:r>
            <a:r>
              <a:rPr lang="ru-RU" b="1" dirty="0" smtClean="0"/>
              <a:t>-). </a:t>
            </a:r>
            <a:r>
              <a:rPr lang="ru-RU" dirty="0" smtClean="0"/>
              <a:t>Действительные причастия прошедшего времени образуются от глаголов </a:t>
            </a:r>
            <a:r>
              <a:rPr lang="ru-RU" b="1" dirty="0" smtClean="0"/>
              <a:t>несовершенного вида I и II спряжения </a:t>
            </a:r>
            <a:r>
              <a:rPr lang="ru-RU" dirty="0" smtClean="0"/>
              <a:t>при помощи суффиксов </a:t>
            </a:r>
            <a:r>
              <a:rPr lang="ru-RU" b="1" dirty="0" smtClean="0"/>
              <a:t>-</a:t>
            </a:r>
            <a:r>
              <a:rPr lang="ru-RU" b="1" dirty="0" err="1" smtClean="0"/>
              <a:t>ом</a:t>
            </a:r>
            <a:r>
              <a:rPr lang="ru-RU" b="1" dirty="0" smtClean="0"/>
              <a:t>- (-ем-)»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45" y="689318"/>
            <a:ext cx="10888392" cy="5487646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«</a:t>
            </a:r>
            <a:r>
              <a:rPr lang="ru-RU" b="1" dirty="0" smtClean="0"/>
              <a:t>Причастие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70C0"/>
                </a:solidFill>
              </a:rPr>
              <a:t>особая форма глагола</a:t>
            </a:r>
            <a:r>
              <a:rPr lang="ru-RU" dirty="0" smtClean="0"/>
              <a:t>, обозначающая </a:t>
            </a:r>
            <a:r>
              <a:rPr lang="ru-RU" b="1" dirty="0" smtClean="0">
                <a:solidFill>
                  <a:srgbClr val="0070C0"/>
                </a:solidFill>
              </a:rPr>
              <a:t>признак предмета по действию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и отвечающая на вопрос </a:t>
            </a:r>
            <a:r>
              <a:rPr lang="ru-RU" b="1" dirty="0" smtClean="0">
                <a:solidFill>
                  <a:srgbClr val="0070C0"/>
                </a:solidFill>
              </a:rPr>
              <a:t>какой?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Причастия </a:t>
            </a:r>
            <a:r>
              <a:rPr lang="ru-RU" b="1" dirty="0" smtClean="0">
                <a:solidFill>
                  <a:srgbClr val="0070C0"/>
                </a:solidFill>
              </a:rPr>
              <a:t>склоняются</a:t>
            </a:r>
            <a:r>
              <a:rPr lang="ru-RU" b="1" dirty="0" smtClean="0"/>
              <a:t>.</a:t>
            </a:r>
            <a:r>
              <a:rPr lang="ru-RU" dirty="0" smtClean="0"/>
              <a:t> Могут быть </a:t>
            </a:r>
            <a:r>
              <a:rPr lang="ru-RU" b="1" dirty="0" smtClean="0"/>
              <a:t>действительными и </a:t>
            </a:r>
            <a:r>
              <a:rPr lang="ru-RU" b="1" dirty="0" smtClean="0">
                <a:solidFill>
                  <a:srgbClr val="0070C0"/>
                </a:solidFill>
              </a:rPr>
              <a:t>страдательными.</a:t>
            </a:r>
            <a:r>
              <a:rPr lang="ru-RU" dirty="0" smtClean="0"/>
              <a:t> Действительные причастия настоящего времени образуются от глаголов </a:t>
            </a:r>
            <a:r>
              <a:rPr lang="ru-RU" b="1" dirty="0" smtClean="0">
                <a:solidFill>
                  <a:srgbClr val="0070C0"/>
                </a:solidFill>
              </a:rPr>
              <a:t>несовершенного вида </a:t>
            </a:r>
            <a:r>
              <a:rPr lang="ru-RU" b="1" dirty="0" smtClean="0"/>
              <a:t>I и II спряжения</a:t>
            </a:r>
            <a:r>
              <a:rPr lang="ru-RU" dirty="0" smtClean="0"/>
              <a:t> при помощи суффиксов </a:t>
            </a:r>
            <a:r>
              <a:rPr lang="ru-RU" b="1" dirty="0" smtClean="0"/>
              <a:t>-</a:t>
            </a:r>
            <a:r>
              <a:rPr lang="ru-RU" b="1" dirty="0" err="1" smtClean="0"/>
              <a:t>ащ</a:t>
            </a:r>
            <a:r>
              <a:rPr lang="ru-RU" b="1" dirty="0" smtClean="0"/>
              <a:t>- (-</a:t>
            </a:r>
            <a:r>
              <a:rPr lang="ru-RU" b="1" dirty="0" err="1" smtClean="0"/>
              <a:t>ящ</a:t>
            </a:r>
            <a:r>
              <a:rPr lang="ru-RU" b="1" dirty="0" smtClean="0"/>
              <a:t>-), -</a:t>
            </a:r>
            <a:r>
              <a:rPr lang="ru-RU" b="1" dirty="0" err="1" smtClean="0"/>
              <a:t>ущ</a:t>
            </a:r>
            <a:r>
              <a:rPr lang="ru-RU" b="1" dirty="0" smtClean="0"/>
              <a:t>- (-</a:t>
            </a:r>
            <a:r>
              <a:rPr lang="ru-RU" b="1" dirty="0" err="1" smtClean="0"/>
              <a:t>ющ</a:t>
            </a:r>
            <a:r>
              <a:rPr lang="ru-RU" b="1" dirty="0" smtClean="0"/>
              <a:t>). </a:t>
            </a:r>
            <a:r>
              <a:rPr lang="ru-RU" dirty="0" smtClean="0"/>
              <a:t>Действительные причастия прошедшего времени образуются от </a:t>
            </a:r>
            <a:r>
              <a:rPr lang="ru-RU" b="1" dirty="0" smtClean="0">
                <a:solidFill>
                  <a:srgbClr val="0070C0"/>
                </a:solidFill>
              </a:rPr>
              <a:t>основы инфинитива </a:t>
            </a:r>
            <a:r>
              <a:rPr lang="ru-RU" dirty="0" smtClean="0"/>
              <a:t>при помощи суффиксов 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err="1" smtClean="0">
                <a:solidFill>
                  <a:srgbClr val="0070C0"/>
                </a:solidFill>
              </a:rPr>
              <a:t>вш</a:t>
            </a:r>
            <a:r>
              <a:rPr lang="ru-RU" b="1" dirty="0" smtClean="0">
                <a:solidFill>
                  <a:srgbClr val="0070C0"/>
                </a:solidFill>
              </a:rPr>
              <a:t>-, -</a:t>
            </a:r>
            <a:r>
              <a:rPr lang="ru-RU" b="1" dirty="0" err="1" smtClean="0">
                <a:solidFill>
                  <a:srgbClr val="0070C0"/>
                </a:solidFill>
              </a:rPr>
              <a:t>ш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 smtClean="0"/>
              <a:t>»</a:t>
            </a:r>
          </a:p>
          <a:p>
            <a:endParaRPr lang="ru-RU" dirty="0"/>
          </a:p>
        </p:txBody>
      </p:sp>
      <p:pic>
        <p:nvPicPr>
          <p:cNvPr id="46082" name="Picture 2" descr="https://healthy-kids.ru/wp-content/uploads/2017/12/e6c1c79a16d07a52aad3cbc1562c1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864" y="4340586"/>
            <a:ext cx="3460653" cy="227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6183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Задание №7. Установите соответствие между причастием и его морфологическим признаком.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25747"/>
            <a:ext cx="10515600" cy="415121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поднимающиеся</a:t>
            </a:r>
            <a:r>
              <a:rPr lang="ru-RU" sz="3200" dirty="0" smtClean="0"/>
              <a:t> вдали</a:t>
            </a:r>
          </a:p>
          <a:p>
            <a:pPr>
              <a:buNone/>
            </a:pPr>
            <a:r>
              <a:rPr lang="ru-RU" sz="3200" b="1" dirty="0" smtClean="0"/>
              <a:t>побледневшие</a:t>
            </a:r>
            <a:r>
              <a:rPr lang="ru-RU" sz="3200" dirty="0" smtClean="0"/>
              <a:t> листья окна</a:t>
            </a:r>
          </a:p>
          <a:p>
            <a:pPr>
              <a:buNone/>
            </a:pPr>
            <a:r>
              <a:rPr lang="ru-RU" sz="3200" b="1" dirty="0" smtClean="0"/>
              <a:t>выплывающий</a:t>
            </a:r>
            <a:r>
              <a:rPr lang="ru-RU" sz="3200" dirty="0" smtClean="0"/>
              <a:t> из тени</a:t>
            </a:r>
          </a:p>
          <a:p>
            <a:pPr>
              <a:buNone/>
            </a:pPr>
            <a:r>
              <a:rPr lang="ru-RU" sz="3200" b="1" dirty="0" smtClean="0"/>
              <a:t>задрожавшие</a:t>
            </a:r>
            <a:r>
              <a:rPr lang="ru-RU" sz="3200" dirty="0" smtClean="0"/>
              <a:t> блики зеркал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21415" y="2177368"/>
            <a:ext cx="4637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прошедшее время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настоящее время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13009" y="2391508"/>
            <a:ext cx="1955409" cy="900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271846" y="2686929"/>
            <a:ext cx="1577929" cy="13059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40326" y="3416105"/>
            <a:ext cx="1704536" cy="23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299981" y="2588455"/>
            <a:ext cx="1043354" cy="3212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758" y="4198028"/>
            <a:ext cx="3374910" cy="242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Итоговая беседа.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249" y="1055077"/>
            <a:ext cx="10972799" cy="5373858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- От основ каких глаголов образуются действительные причастия прошедшего времени?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От основ  неопределенной формы переходных и непереходных глаголов совершенного и несовершенного вида.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- При помощи  каких суффиксов образуются действительные причастия прошедшего времени?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-</a:t>
            </a:r>
            <a:r>
              <a:rPr lang="ru-RU" b="1" i="1" dirty="0" err="1" smtClean="0">
                <a:solidFill>
                  <a:srgbClr val="7030A0"/>
                </a:solidFill>
              </a:rPr>
              <a:t>вш</a:t>
            </a:r>
            <a:r>
              <a:rPr lang="ru-RU" b="1" i="1" dirty="0" smtClean="0">
                <a:solidFill>
                  <a:srgbClr val="7030A0"/>
                </a:solidFill>
              </a:rPr>
              <a:t>- и –</a:t>
            </a:r>
            <a:r>
              <a:rPr lang="ru-RU" b="1" i="1" dirty="0" err="1" smtClean="0">
                <a:solidFill>
                  <a:srgbClr val="7030A0"/>
                </a:solidFill>
              </a:rPr>
              <a:t>ш</a:t>
            </a:r>
            <a:r>
              <a:rPr lang="ru-RU" b="1" i="1" dirty="0" smtClean="0">
                <a:solidFill>
                  <a:srgbClr val="7030A0"/>
                </a:solidFill>
              </a:rPr>
              <a:t>-.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228600" algn="just">
              <a:buFontTx/>
              <a:buChar char="-"/>
            </a:pPr>
            <a:r>
              <a:rPr lang="ru-RU" dirty="0" smtClean="0"/>
              <a:t>Зависит ли выбор суффикса от спряжения глагола, от которого образовано действительное причастие прошедшего времени?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Нет.</a:t>
            </a:r>
            <a:endParaRPr lang="ru-RU" b="1" dirty="0" smtClean="0">
              <a:solidFill>
                <a:srgbClr val="7030A0"/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- От чего зависит выбор гласной перед суффиксом причастия?  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Перед суффиксом причастия пишется та же гласная , что и в неопределенной форме глагола перед -</a:t>
            </a:r>
            <a:r>
              <a:rPr lang="ru-RU" b="1" i="1" dirty="0" err="1" smtClean="0">
                <a:solidFill>
                  <a:srgbClr val="7030A0"/>
                </a:solidFill>
              </a:rPr>
              <a:t>ть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79</a:t>
            </a:r>
            <a:r>
              <a:rPr lang="ru-RU" sz="3200" b="1" dirty="0" smtClean="0"/>
              <a:t>. </a:t>
            </a:r>
            <a:r>
              <a:rPr lang="ru-RU" sz="3200" dirty="0" smtClean="0"/>
              <a:t>Спишите, вставляя пропущенные буквы. В действительных причастиях прошедшего времени выделите суффиксы.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6" y="3255212"/>
            <a:ext cx="5386295" cy="287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Орёл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r>
              <a:rPr lang="ru-RU" sz="3200" dirty="0" smtClean="0"/>
              <a:t> </a:t>
            </a:r>
            <a:r>
              <a:rPr lang="ru-RU" sz="3200" u="wavy" dirty="0" smtClean="0"/>
              <a:t>ра</a:t>
            </a:r>
            <a:r>
              <a:rPr lang="ru-RU" sz="3200" b="1" u="wavy" dirty="0" smtClean="0">
                <a:solidFill>
                  <a:srgbClr val="FF0000"/>
                </a:solidFill>
              </a:rPr>
              <a:t>с</a:t>
            </a:r>
            <a:r>
              <a:rPr lang="ru-RU" sz="3200" u="wavy" dirty="0" smtClean="0"/>
              <a:t>сека</a:t>
            </a:r>
            <a:r>
              <a:rPr lang="ru-RU" sz="3200" b="1" u="wavy" dirty="0" smtClean="0">
                <a:solidFill>
                  <a:srgbClr val="FF0000"/>
                </a:solidFill>
              </a:rPr>
              <a:t>ю</a:t>
            </a:r>
            <a:r>
              <a:rPr lang="ru-RU" sz="3200" u="wavy" dirty="0" smtClean="0"/>
              <a:t>щий облака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r>
              <a:rPr lang="ru-RU" sz="3200" dirty="0" smtClean="0"/>
              <a:t> летит </a:t>
            </a:r>
            <a:r>
              <a:rPr lang="ru-RU" sz="3200" b="1" dirty="0" smtClean="0">
                <a:solidFill>
                  <a:srgbClr val="7030A0"/>
                </a:solidFill>
              </a:rPr>
              <a:t>медленнее</a:t>
            </a:r>
            <a:r>
              <a:rPr lang="ru-RU" sz="3200" dirty="0" smtClean="0"/>
              <a:t> ласточк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endParaRPr lang="ru-RU" dirty="0" smtClean="0"/>
          </a:p>
        </p:txBody>
      </p:sp>
      <p:pic>
        <p:nvPicPr>
          <p:cNvPr id="2050" name="Picture 2" descr="https://get.pxhere.com/photo/golden-eagle-bird-bird-of-prey-eagle-accipitriformes-sky-accipitridae-wing-beak-bald-eagle-wildlife-flight-sea-eagle-falcon-vulture-stock-photography-falconiformes-cloud-andean-condor-tail-condor-buzzard-1599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645" y="2469381"/>
            <a:ext cx="4413239" cy="24824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2591" y="2645956"/>
            <a:ext cx="5730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Font typeface="+mj-lt"/>
              <a:buAutoNum type="arabicPeriod"/>
            </a:pPr>
            <a:r>
              <a:rPr lang="ru-RU" sz="2800" dirty="0" smtClean="0"/>
              <a:t> Медленнее – наречие.</a:t>
            </a:r>
          </a:p>
          <a:p>
            <a:pPr indent="228600" algn="just">
              <a:buFont typeface="+mj-lt"/>
              <a:buAutoNum type="arabicPeriod"/>
            </a:pPr>
            <a:r>
              <a:rPr lang="ru-RU" sz="2800" dirty="0" smtClean="0"/>
              <a:t> Неизменяемое.</a:t>
            </a:r>
          </a:p>
          <a:p>
            <a:pPr indent="228600" algn="just">
              <a:buFont typeface="+mj-lt"/>
              <a:buAutoNum type="arabicPeriod"/>
            </a:pPr>
            <a:r>
              <a:rPr lang="ru-RU" sz="2800" dirty="0" smtClean="0"/>
              <a:t> Употреблено в сравнительной степени.</a:t>
            </a:r>
          </a:p>
          <a:p>
            <a:pPr indent="228600" algn="just">
              <a:buFont typeface="+mj-lt"/>
              <a:buAutoNum type="arabicPeriod"/>
            </a:pPr>
            <a:r>
              <a:rPr lang="ru-RU" sz="2800" dirty="0" smtClean="0"/>
              <a:t> Обстоятельство.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45588"/>
            <a:ext cx="10515600" cy="5431375"/>
          </a:xfrm>
        </p:spPr>
        <p:txBody>
          <a:bodyPr/>
          <a:lstStyle/>
          <a:p>
            <a:pPr indent="0" algn="just">
              <a:buNone/>
            </a:pPr>
            <a:r>
              <a:rPr lang="ru-RU" b="1" dirty="0" smtClean="0"/>
              <a:t>Совестью</a:t>
            </a:r>
            <a:r>
              <a:rPr lang="ru-RU" dirty="0" smtClean="0"/>
              <a:t>  с</a:t>
            </a:r>
            <a:r>
              <a:rPr lang="vi-VN" dirty="0" smtClean="0"/>
              <a:t>о́</a:t>
            </a:r>
            <a:r>
              <a:rPr lang="ru-RU" dirty="0" smtClean="0"/>
              <a:t>-</a:t>
            </a:r>
            <a:r>
              <a:rPr lang="ru-RU" dirty="0" err="1" smtClean="0"/>
              <a:t>весть-ю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00B050"/>
                </a:solidFill>
              </a:rPr>
              <a:t>3 слога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ru-RU" b="1" dirty="0" err="1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]</a:t>
            </a:r>
            <a:r>
              <a:rPr lang="ru-RU" dirty="0" smtClean="0"/>
              <a:t> — согласный, глухой парный, твёрдый (парный)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о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]</a:t>
            </a:r>
            <a:r>
              <a:rPr lang="ru-RU" dirty="0" smtClean="0"/>
              <a:t> — гласный, ударный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в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ru-RU" b="1" dirty="0" err="1" smtClean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’] </a:t>
            </a:r>
            <a:r>
              <a:rPr lang="ru-RU" dirty="0" smtClean="0"/>
              <a:t>— согласный, звонкий парный, мягкий (парный)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е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C00000"/>
                </a:solidFill>
              </a:rPr>
              <a:t>[и] </a:t>
            </a:r>
            <a:r>
              <a:rPr lang="ru-RU" dirty="0" smtClean="0"/>
              <a:t>— гласный, безударный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ru-RU" b="1" dirty="0" err="1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’] </a:t>
            </a:r>
            <a:r>
              <a:rPr lang="ru-RU" dirty="0" smtClean="0"/>
              <a:t>— согласный, глухой парный, мягкий (парный)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т</a:t>
            </a:r>
            <a:r>
              <a:rPr lang="ru-RU" dirty="0" smtClean="0"/>
              <a:t> —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ru-RU" b="1" dirty="0" err="1" smtClean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’] </a:t>
            </a:r>
            <a:r>
              <a:rPr lang="ru-RU" dirty="0" smtClean="0"/>
              <a:t>— согласный, глухой парный, мягкий (парный)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ь</a:t>
            </a:r>
            <a:r>
              <a:rPr lang="ru-RU" dirty="0" smtClean="0"/>
              <a:t> — </a:t>
            </a:r>
            <a:r>
              <a:rPr lang="ru-RU" b="1" dirty="0" smtClean="0">
                <a:solidFill>
                  <a:srgbClr val="C00000"/>
                </a:solidFill>
              </a:rPr>
              <a:t>не обозначает звука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[</a:t>
            </a:r>
            <a:r>
              <a:rPr lang="ru-RU" b="1" dirty="0" err="1" smtClean="0">
                <a:solidFill>
                  <a:srgbClr val="C00000"/>
                </a:solidFill>
              </a:rPr>
              <a:t>й</a:t>
            </a:r>
            <a:r>
              <a:rPr lang="ru-RU" b="1" dirty="0" smtClean="0">
                <a:solidFill>
                  <a:srgbClr val="C00000"/>
                </a:solidFill>
              </a:rPr>
              <a:t>’] </a:t>
            </a:r>
            <a:r>
              <a:rPr lang="ru-RU" dirty="0" smtClean="0"/>
              <a:t>— согласный, звонкий непарный, мягкий (непарный)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[у] </a:t>
            </a:r>
            <a:r>
              <a:rPr lang="ru-RU" dirty="0" smtClean="0"/>
              <a:t>— гласный, безударный</a:t>
            </a:r>
            <a:br>
              <a:rPr lang="ru-RU" dirty="0" smtClean="0"/>
            </a:br>
            <a:endParaRPr lang="ru-RU" dirty="0" smtClean="0"/>
          </a:p>
          <a:p>
            <a:pPr indent="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8 букв и 8 звуков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1548" y="4172802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ю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flipV="1">
            <a:off x="1512388" y="4234375"/>
            <a:ext cx="288277" cy="200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52247" y="4488339"/>
            <a:ext cx="389095" cy="125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25415" y="5022166"/>
            <a:ext cx="5781822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yt3.ggpht.com/a/AATXAJyHSVQ6nxO6tu8ait03MOAJ1xF5INFUJpQ-yw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072768" y="4460686"/>
            <a:ext cx="2017486" cy="201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7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Ответьте на вопросы: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Как образуются действительные причастия настоящего времени?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С помощью суффиксов -</a:t>
            </a:r>
            <a:r>
              <a:rPr lang="ru-RU" b="1" i="1" dirty="0" err="1" smtClean="0">
                <a:solidFill>
                  <a:srgbClr val="00B050"/>
                </a:solidFill>
              </a:rPr>
              <a:t>ущ</a:t>
            </a:r>
            <a:r>
              <a:rPr lang="ru-RU" b="1" i="1" dirty="0" smtClean="0">
                <a:solidFill>
                  <a:srgbClr val="00B050"/>
                </a:solidFill>
              </a:rPr>
              <a:t>- (-</a:t>
            </a:r>
            <a:r>
              <a:rPr lang="ru-RU" b="1" i="1" dirty="0" err="1" smtClean="0">
                <a:solidFill>
                  <a:srgbClr val="00B050"/>
                </a:solidFill>
              </a:rPr>
              <a:t>ющ</a:t>
            </a:r>
            <a:r>
              <a:rPr lang="ru-RU" b="1" i="1" dirty="0" smtClean="0">
                <a:solidFill>
                  <a:srgbClr val="00B050"/>
                </a:solidFill>
              </a:rPr>
              <a:t>-) и -</a:t>
            </a:r>
            <a:r>
              <a:rPr lang="ru-RU" b="1" i="1" dirty="0" err="1" smtClean="0">
                <a:solidFill>
                  <a:srgbClr val="00B050"/>
                </a:solidFill>
              </a:rPr>
              <a:t>ащ</a:t>
            </a:r>
            <a:r>
              <a:rPr lang="ru-RU" b="1" i="1" dirty="0" smtClean="0">
                <a:solidFill>
                  <a:srgbClr val="00B050"/>
                </a:solidFill>
              </a:rPr>
              <a:t>- (-</a:t>
            </a:r>
            <a:r>
              <a:rPr lang="ru-RU" b="1" i="1" dirty="0" err="1" smtClean="0">
                <a:solidFill>
                  <a:srgbClr val="00B050"/>
                </a:solidFill>
              </a:rPr>
              <a:t>ящ</a:t>
            </a:r>
            <a:r>
              <a:rPr lang="ru-RU" b="1" i="1" dirty="0" smtClean="0">
                <a:solidFill>
                  <a:srgbClr val="00B050"/>
                </a:solidFill>
              </a:rPr>
              <a:t>-).</a:t>
            </a:r>
            <a:endParaRPr lang="ru-RU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Когда пишется буква У или Ю в суффиксах действительных причастий?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Пишется буква У или Ю, если причастие образовано от глагола I спряжения.</a:t>
            </a:r>
            <a:endParaRPr lang="ru-RU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dirty="0" smtClean="0"/>
              <a:t>Когда пишется буква А или Я в суффиксах действительных причастий?</a:t>
            </a:r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Пишется буква А или Я, если причастие образовано от глагола II спряжения.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Задание №1.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8634"/>
            <a:ext cx="10515600" cy="479832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От данных глаголов образуйте действительные причастия настоящего времени. Назовите спряжение глагола.</a:t>
            </a:r>
          </a:p>
          <a:p>
            <a:pPr indent="228600" algn="just">
              <a:buNone/>
            </a:pPr>
            <a:r>
              <a:rPr lang="ru-RU" b="1" i="1" dirty="0" smtClean="0"/>
              <a:t>Бороться, играть, тянуть, любить, петь, лечить, шептать, строить</a:t>
            </a:r>
            <a:endParaRPr lang="ru-RU" dirty="0" smtClean="0"/>
          </a:p>
          <a:p>
            <a:pPr indent="228600"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Ответ:</a:t>
            </a:r>
            <a:endParaRPr lang="ru-RU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i="1" dirty="0" smtClean="0"/>
              <a:t>Бороться, </a:t>
            </a:r>
            <a:r>
              <a:rPr lang="ru-RU" i="1" dirty="0" smtClean="0">
                <a:solidFill>
                  <a:srgbClr val="00B050"/>
                </a:solidFill>
              </a:rPr>
              <a:t>I 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/>
              <a:t>. – бор</a:t>
            </a:r>
            <a:r>
              <a:rPr lang="ru-RU" b="1" i="1" dirty="0" smtClean="0">
                <a:solidFill>
                  <a:srgbClr val="FF0000"/>
                </a:solidFill>
              </a:rPr>
              <a:t>ющ</a:t>
            </a:r>
            <a:r>
              <a:rPr lang="ru-RU" i="1" dirty="0" smtClean="0"/>
              <a:t>ийся; играть, </a:t>
            </a:r>
            <a:r>
              <a:rPr lang="ru-RU" i="1" dirty="0" smtClean="0">
                <a:solidFill>
                  <a:srgbClr val="00B050"/>
                </a:solidFill>
              </a:rPr>
              <a:t>I 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игра</a:t>
            </a:r>
            <a:r>
              <a:rPr lang="ru-RU" b="1" i="1" dirty="0" smtClean="0">
                <a:solidFill>
                  <a:srgbClr val="FF0000"/>
                </a:solidFill>
              </a:rPr>
              <a:t>ющ</a:t>
            </a:r>
            <a:r>
              <a:rPr lang="ru-RU" i="1" dirty="0" smtClean="0"/>
              <a:t>ий; тянуть, </a:t>
            </a:r>
            <a:r>
              <a:rPr lang="ru-RU" i="1" dirty="0" smtClean="0">
                <a:solidFill>
                  <a:srgbClr val="00B050"/>
                </a:solidFill>
              </a:rPr>
              <a:t>I 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тян</a:t>
            </a:r>
            <a:r>
              <a:rPr lang="ru-RU" b="1" i="1" dirty="0" smtClean="0">
                <a:solidFill>
                  <a:srgbClr val="FF0000"/>
                </a:solidFill>
              </a:rPr>
              <a:t>ущ</a:t>
            </a:r>
            <a:r>
              <a:rPr lang="ru-RU" i="1" dirty="0" smtClean="0"/>
              <a:t>ий; любить, </a:t>
            </a:r>
            <a:r>
              <a:rPr lang="ru-RU" i="1" dirty="0" smtClean="0">
                <a:solidFill>
                  <a:srgbClr val="00B050"/>
                </a:solidFill>
              </a:rPr>
              <a:t>II 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люб</a:t>
            </a:r>
            <a:r>
              <a:rPr lang="ru-RU" b="1" i="1" dirty="0" smtClean="0">
                <a:solidFill>
                  <a:srgbClr val="FF0000"/>
                </a:solidFill>
              </a:rPr>
              <a:t>ящ</a:t>
            </a:r>
            <a:r>
              <a:rPr lang="ru-RU" i="1" dirty="0" smtClean="0"/>
              <a:t>ий; петь, </a:t>
            </a:r>
            <a:r>
              <a:rPr lang="ru-RU" i="1" dirty="0" smtClean="0">
                <a:solidFill>
                  <a:srgbClr val="00B050"/>
                </a:solidFill>
              </a:rPr>
              <a:t>I 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по</a:t>
            </a:r>
            <a:r>
              <a:rPr lang="ru-RU" b="1" i="1" dirty="0" smtClean="0">
                <a:solidFill>
                  <a:srgbClr val="FF0000"/>
                </a:solidFill>
              </a:rPr>
              <a:t>ющ</a:t>
            </a:r>
            <a:r>
              <a:rPr lang="ru-RU" i="1" dirty="0" smtClean="0"/>
              <a:t>ий; лечить, </a:t>
            </a:r>
            <a:r>
              <a:rPr lang="ru-RU" i="1" dirty="0" smtClean="0">
                <a:solidFill>
                  <a:srgbClr val="00B050"/>
                </a:solidFill>
              </a:rPr>
              <a:t>II 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леч</a:t>
            </a:r>
            <a:r>
              <a:rPr lang="ru-RU" b="1" i="1" dirty="0" smtClean="0">
                <a:solidFill>
                  <a:srgbClr val="FF0000"/>
                </a:solidFill>
              </a:rPr>
              <a:t>ащ</a:t>
            </a:r>
            <a:r>
              <a:rPr lang="ru-RU" i="1" dirty="0" smtClean="0"/>
              <a:t>ий; шептать, </a:t>
            </a:r>
            <a:r>
              <a:rPr lang="ru-RU" i="1" dirty="0" smtClean="0">
                <a:solidFill>
                  <a:srgbClr val="00B050"/>
                </a:solidFill>
              </a:rPr>
              <a:t>I 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шепч</a:t>
            </a:r>
            <a:r>
              <a:rPr lang="ru-RU" b="1" i="1" dirty="0" smtClean="0">
                <a:solidFill>
                  <a:srgbClr val="FF0000"/>
                </a:solidFill>
              </a:rPr>
              <a:t>ущ</a:t>
            </a:r>
            <a:r>
              <a:rPr lang="ru-RU" i="1" dirty="0" smtClean="0"/>
              <a:t>ий; строить, </a:t>
            </a:r>
            <a:r>
              <a:rPr lang="ru-RU" i="1" dirty="0" smtClean="0">
                <a:solidFill>
                  <a:srgbClr val="00B050"/>
                </a:solidFill>
              </a:rPr>
              <a:t>II </a:t>
            </a:r>
            <a:r>
              <a:rPr lang="ru-RU" i="1" dirty="0" err="1" smtClean="0">
                <a:solidFill>
                  <a:srgbClr val="00B050"/>
                </a:solidFill>
              </a:rPr>
              <a:t>спр</a:t>
            </a:r>
            <a:r>
              <a:rPr lang="ru-RU" i="1" dirty="0" smtClean="0">
                <a:solidFill>
                  <a:srgbClr val="00B050"/>
                </a:solidFill>
              </a:rPr>
              <a:t>. </a:t>
            </a:r>
            <a:r>
              <a:rPr lang="ru-RU" i="1" dirty="0" smtClean="0"/>
              <a:t>– стро</a:t>
            </a:r>
            <a:r>
              <a:rPr lang="ru-RU" b="1" i="1" dirty="0" smtClean="0">
                <a:solidFill>
                  <a:srgbClr val="FF0000"/>
                </a:solidFill>
              </a:rPr>
              <a:t>ящ</a:t>
            </a:r>
            <a:r>
              <a:rPr lang="ru-RU" i="1" dirty="0" smtClean="0"/>
              <a:t>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3556" name="Picture 4" descr="https://ds04.infourok.ru/uploads/ex/043d/000dfa74-8eb5a8d9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87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0954" y="1997028"/>
            <a:ext cx="3405504" cy="4860972"/>
          </a:xfrm>
          <a:prstGeom prst="rect">
            <a:avLst/>
          </a:prstGeom>
          <a:noFill/>
        </p:spPr>
      </p:pic>
      <p:pic>
        <p:nvPicPr>
          <p:cNvPr id="6" name="Picture 6" descr="https://www.tspk-mo.ru/storage/app/media/proekt2018/putyovka-v-zhizn/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17102"/>
            <a:ext cx="1885071" cy="354089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4063" y="5648179"/>
            <a:ext cx="1219561" cy="1209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na5.club/wp-content/uploads/2020/04/glasnye-pered-suffiksom-vsh-v-dejstvitelnyh-prichastiyah-proshedshego-vre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255" y="1109369"/>
            <a:ext cx="7334250" cy="4086226"/>
          </a:xfrm>
          <a:prstGeom prst="rect">
            <a:avLst/>
          </a:prstGeom>
          <a:noFill/>
        </p:spPr>
      </p:pic>
      <p:pic>
        <p:nvPicPr>
          <p:cNvPr id="24580" name="Picture 4" descr="https://cloud.prezentacii.org/18/11/98293/images/scree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4618" y="5392417"/>
            <a:ext cx="1477382" cy="1465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№2.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046" y="1420837"/>
            <a:ext cx="10944665" cy="4559179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Выполните по образцу: Строил   — строить – строивший.</a:t>
            </a:r>
          </a:p>
          <a:p>
            <a:pPr indent="228600" algn="just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 </a:t>
            </a:r>
            <a:r>
              <a:rPr lang="ru-RU" sz="3200" b="1" dirty="0" smtClean="0">
                <a:solidFill>
                  <a:srgbClr val="0070C0"/>
                </a:solidFill>
              </a:rPr>
              <a:t>Засеял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Зависел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затеял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услышал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увидел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заклеил –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1490" y="2217393"/>
            <a:ext cx="4542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засеять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00B050"/>
                </a:solidFill>
              </a:rPr>
              <a:t>засеявший.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6324" y="2822303"/>
            <a:ext cx="5065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зависеть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00B050"/>
                </a:solidFill>
              </a:rPr>
              <a:t>зависевший.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8400" y="3385011"/>
            <a:ext cx="4487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затеять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00B050"/>
                </a:solidFill>
              </a:rPr>
              <a:t>затеявший.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8519" y="3905516"/>
            <a:ext cx="5555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услышать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00B050"/>
                </a:solidFill>
              </a:rPr>
              <a:t>услышавший.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0628" y="4496358"/>
            <a:ext cx="473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увидеть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00B050"/>
                </a:solidFill>
              </a:rPr>
              <a:t>увидевший.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6847" y="5087201"/>
            <a:ext cx="504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заклеить</a:t>
            </a:r>
            <a:r>
              <a:rPr lang="ru-RU" sz="3200" b="1" dirty="0" smtClean="0"/>
              <a:t> – </a:t>
            </a:r>
            <a:r>
              <a:rPr lang="ru-RU" sz="3200" b="1" dirty="0" smtClean="0">
                <a:solidFill>
                  <a:srgbClr val="00B050"/>
                </a:solidFill>
              </a:rPr>
              <a:t>заклеивший.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6376" y="2321169"/>
            <a:ext cx="2195530" cy="368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№3.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0498"/>
            <a:ext cx="10515600" cy="4826465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Образуйте действительные причастия прошедшего времени. </a:t>
            </a:r>
          </a:p>
          <a:p>
            <a:pPr indent="228600" algn="just">
              <a:buNone/>
            </a:pPr>
            <a:r>
              <a:rPr lang="ru-RU" sz="3200" b="1" dirty="0" smtClean="0"/>
              <a:t>Увидеть, сеять, улыбаться, ненавидеть, нести, повлечь, увянуть, прибыть, погасить, пригореть.</a:t>
            </a:r>
          </a:p>
          <a:p>
            <a:pPr indent="228600" algn="just">
              <a:buNone/>
            </a:pPr>
            <a:r>
              <a:rPr lang="ru-RU" sz="3200" b="1" i="1" dirty="0" smtClean="0">
                <a:solidFill>
                  <a:srgbClr val="00B050"/>
                </a:solidFill>
              </a:rPr>
              <a:t>Ответ: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sz="3200" i="1" dirty="0" smtClean="0"/>
              <a:t>Увидеть - увиде</a:t>
            </a:r>
            <a:r>
              <a:rPr lang="ru-RU" sz="3200" b="1" i="1" dirty="0" smtClean="0">
                <a:solidFill>
                  <a:srgbClr val="7030A0"/>
                </a:solidFill>
              </a:rPr>
              <a:t>вш</a:t>
            </a:r>
            <a:r>
              <a:rPr lang="ru-RU" sz="3200" i="1" dirty="0" smtClean="0"/>
              <a:t>ий, сеять - сея</a:t>
            </a:r>
            <a:r>
              <a:rPr lang="ru-RU" sz="3200" b="1" i="1" dirty="0" smtClean="0">
                <a:solidFill>
                  <a:srgbClr val="7030A0"/>
                </a:solidFill>
              </a:rPr>
              <a:t>вш</a:t>
            </a:r>
            <a:r>
              <a:rPr lang="ru-RU" sz="3200" i="1" dirty="0" smtClean="0"/>
              <a:t>ий, ненавидеть - ненавиде</a:t>
            </a:r>
            <a:r>
              <a:rPr lang="ru-RU" sz="3200" b="1" i="1" dirty="0" smtClean="0">
                <a:solidFill>
                  <a:srgbClr val="7030A0"/>
                </a:solidFill>
              </a:rPr>
              <a:t>вш</a:t>
            </a:r>
            <a:r>
              <a:rPr lang="ru-RU" sz="3200" i="1" dirty="0" smtClean="0"/>
              <a:t>ий, нести - нёс</a:t>
            </a:r>
            <a:r>
              <a:rPr lang="ru-RU" sz="3200" b="1" i="1" dirty="0" smtClean="0">
                <a:solidFill>
                  <a:srgbClr val="7030A0"/>
                </a:solidFill>
              </a:rPr>
              <a:t>ш</a:t>
            </a:r>
            <a:r>
              <a:rPr lang="ru-RU" sz="3200" i="1" dirty="0" smtClean="0"/>
              <a:t>ий, повлечь - повлёк</a:t>
            </a:r>
            <a:r>
              <a:rPr lang="ru-RU" sz="3200" b="1" i="1" dirty="0" smtClean="0">
                <a:solidFill>
                  <a:srgbClr val="7030A0"/>
                </a:solidFill>
              </a:rPr>
              <a:t>ш</a:t>
            </a:r>
            <a:r>
              <a:rPr lang="ru-RU" sz="3200" i="1" dirty="0" smtClean="0"/>
              <a:t>ий, увянуть - увяд</a:t>
            </a:r>
            <a:r>
              <a:rPr lang="ru-RU" sz="3200" b="1" i="1" dirty="0" smtClean="0">
                <a:solidFill>
                  <a:srgbClr val="7030A0"/>
                </a:solidFill>
              </a:rPr>
              <a:t>ш</a:t>
            </a:r>
            <a:r>
              <a:rPr lang="ru-RU" sz="3200" i="1" dirty="0" smtClean="0"/>
              <a:t>ий, прибыть - прибы</a:t>
            </a:r>
            <a:r>
              <a:rPr lang="ru-RU" sz="3200" b="1" i="1" dirty="0" smtClean="0">
                <a:solidFill>
                  <a:srgbClr val="7030A0"/>
                </a:solidFill>
              </a:rPr>
              <a:t>вш</a:t>
            </a:r>
            <a:r>
              <a:rPr lang="ru-RU" sz="3200" i="1" dirty="0" smtClean="0"/>
              <a:t>ий, погасить - погаси</a:t>
            </a:r>
            <a:r>
              <a:rPr lang="ru-RU" sz="3200" b="1" i="1" dirty="0" smtClean="0">
                <a:solidFill>
                  <a:srgbClr val="7030A0"/>
                </a:solidFill>
              </a:rPr>
              <a:t>вш</a:t>
            </a:r>
            <a:r>
              <a:rPr lang="ru-RU" sz="3200" i="1" dirty="0" smtClean="0"/>
              <a:t>ий, пригореть - пригоре</a:t>
            </a:r>
            <a:r>
              <a:rPr lang="ru-RU" sz="3200" b="1" i="1" dirty="0" smtClean="0">
                <a:solidFill>
                  <a:srgbClr val="7030A0"/>
                </a:solidFill>
              </a:rPr>
              <a:t>вш</a:t>
            </a:r>
            <a:r>
              <a:rPr lang="ru-RU" sz="3200" i="1" dirty="0" smtClean="0"/>
              <a:t>ий.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879</Words>
  <Application>Microsoft Office PowerPoint</Application>
  <PresentationFormat>Произвольный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Проверка самостоятельной работы. </vt:lpstr>
      <vt:lpstr>Слайд 2</vt:lpstr>
      <vt:lpstr>Слайд 3</vt:lpstr>
      <vt:lpstr>   Ответьте на вопросы:</vt:lpstr>
      <vt:lpstr>Задание №1.</vt:lpstr>
      <vt:lpstr>Слайд 6</vt:lpstr>
      <vt:lpstr>Слайд 7</vt:lpstr>
      <vt:lpstr>Задание №2.</vt:lpstr>
      <vt:lpstr>Задание №3. </vt:lpstr>
      <vt:lpstr>  Запомните! </vt:lpstr>
      <vt:lpstr>  Запомните! </vt:lpstr>
      <vt:lpstr>Задание №4.</vt:lpstr>
      <vt:lpstr>Задание №5. </vt:lpstr>
      <vt:lpstr>Задание №6. Найдите ошибку.</vt:lpstr>
      <vt:lpstr>Слайд 15</vt:lpstr>
      <vt:lpstr>Задание №7. Установите соответствие между причастием и его морфологическим признаком. </vt:lpstr>
      <vt:lpstr>Итоговая беседа.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90</cp:revision>
  <dcterms:created xsi:type="dcterms:W3CDTF">2020-08-20T14:06:43Z</dcterms:created>
  <dcterms:modified xsi:type="dcterms:W3CDTF">2020-10-06T12:01:56Z</dcterms:modified>
</cp:coreProperties>
</file>