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7" r:id="rId2"/>
    <p:sldId id="1398" r:id="rId3"/>
    <p:sldId id="1406" r:id="rId4"/>
    <p:sldId id="1408" r:id="rId5"/>
    <p:sldId id="1399" r:id="rId6"/>
    <p:sldId id="1409" r:id="rId7"/>
    <p:sldId id="1400" r:id="rId8"/>
    <p:sldId id="1401" r:id="rId9"/>
    <p:sldId id="1402" r:id="rId10"/>
    <p:sldId id="1404" r:id="rId11"/>
    <p:sldId id="1403" r:id="rId12"/>
    <p:sldId id="1405" r:id="rId13"/>
    <p:sldId id="1410" r:id="rId14"/>
    <p:sldId id="1419" r:id="rId15"/>
    <p:sldId id="1420" r:id="rId16"/>
    <p:sldId id="1411" r:id="rId17"/>
    <p:sldId id="1413" r:id="rId18"/>
    <p:sldId id="1414" r:id="rId19"/>
    <p:sldId id="1415" r:id="rId20"/>
    <p:sldId id="1416" r:id="rId21"/>
    <p:sldId id="1421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5082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38200" y="224448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Проверка самостоятельной работы.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838200" y="1209822"/>
            <a:ext cx="10515600" cy="4967141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2400" b="1" dirty="0" smtClean="0"/>
              <a:t>Упражнение </a:t>
            </a:r>
            <a:r>
              <a:rPr lang="ru-RU" sz="2400" b="1" dirty="0" smtClean="0">
                <a:solidFill>
                  <a:srgbClr val="C00000"/>
                </a:solidFill>
              </a:rPr>
              <a:t>66</a:t>
            </a:r>
            <a:r>
              <a:rPr lang="ru-RU" sz="2400" b="1" dirty="0" smtClean="0"/>
              <a:t>. </a:t>
            </a:r>
            <a:r>
              <a:rPr lang="ru-RU" sz="2400" dirty="0" smtClean="0"/>
              <a:t>Спишите сначала предложения с действительными причастиями, затем – со страдательными. Укажите их время и вид. Расставьте пропущенные знаки препинания.</a:t>
            </a:r>
          </a:p>
          <a:p>
            <a:pPr indent="228600" algn="just">
              <a:buNone/>
            </a:pPr>
            <a:r>
              <a:rPr lang="ru-RU" sz="2600" b="1" dirty="0" smtClean="0"/>
              <a:t>Предложения с 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действительными</a:t>
            </a:r>
            <a:r>
              <a:rPr lang="ru-RU" sz="2600" b="1" dirty="0" smtClean="0"/>
              <a:t> причастиями:</a:t>
            </a:r>
            <a:endParaRPr lang="ru-RU" b="1" dirty="0" smtClean="0"/>
          </a:p>
          <a:p>
            <a:pPr indent="228600" algn="just">
              <a:lnSpc>
                <a:spcPct val="150000"/>
              </a:lnSpc>
              <a:buNone/>
            </a:pPr>
            <a:r>
              <a:rPr lang="ru-RU" dirty="0" smtClean="0"/>
              <a:t>  А. Куинджи известен как художник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стремившийся </a:t>
            </a:r>
            <a:r>
              <a:rPr lang="ru-RU" dirty="0" smtClean="0"/>
              <a:t>передать живописную красоту русской природы. Ученики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прочитавшие </a:t>
            </a:r>
            <a:r>
              <a:rPr lang="ru-RU" dirty="0" smtClean="0"/>
              <a:t>о своих достижениях в стенгазете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были очень обрадованы. </a:t>
            </a:r>
            <a:r>
              <a:rPr lang="ru-RU" b="1" dirty="0" smtClean="0">
                <a:solidFill>
                  <a:srgbClr val="7030A0"/>
                </a:solidFill>
              </a:rPr>
              <a:t>Едущие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бегущие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спешащие</a:t>
            </a:r>
            <a:r>
              <a:rPr lang="ru-RU" dirty="0" smtClean="0"/>
              <a:t> люди с высоты производили впечатление муравейника.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697161" y="2639423"/>
            <a:ext cx="26845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несов., </a:t>
            </a:r>
            <a:r>
              <a:rPr lang="ru-RU" sz="2400" b="1" dirty="0" err="1" smtClean="0">
                <a:solidFill>
                  <a:srgbClr val="00B050"/>
                </a:solidFill>
              </a:rPr>
              <a:t>прош.вр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2670" y="3987576"/>
            <a:ext cx="23310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сов., </a:t>
            </a:r>
            <a:r>
              <a:rPr lang="ru-RU" sz="2400" b="1" dirty="0" err="1" smtClean="0">
                <a:solidFill>
                  <a:srgbClr val="00B050"/>
                </a:solidFill>
              </a:rPr>
              <a:t>прош.вр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52479" y="4564352"/>
            <a:ext cx="1948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несов., </a:t>
            </a:r>
            <a:r>
              <a:rPr lang="ru-RU" b="1" dirty="0" err="1" smtClean="0">
                <a:solidFill>
                  <a:srgbClr val="00B050"/>
                </a:solidFill>
              </a:rPr>
              <a:t>наст.вр</a:t>
            </a:r>
            <a:r>
              <a:rPr lang="ru-RU" sz="1400" b="1" dirty="0" smtClean="0">
                <a:solidFill>
                  <a:srgbClr val="00B050"/>
                </a:solidFill>
              </a:rPr>
              <a:t>.</a:t>
            </a:r>
            <a:endParaRPr lang="ru-RU" sz="1400" b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63340" y="4576076"/>
            <a:ext cx="1948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несов., </a:t>
            </a:r>
            <a:r>
              <a:rPr lang="ru-RU" b="1" dirty="0" err="1" smtClean="0">
                <a:solidFill>
                  <a:srgbClr val="00B050"/>
                </a:solidFill>
              </a:rPr>
              <a:t>наст.вр</a:t>
            </a:r>
            <a:r>
              <a:rPr lang="ru-RU" sz="1400" b="1" dirty="0" smtClean="0">
                <a:solidFill>
                  <a:srgbClr val="00B050"/>
                </a:solidFill>
              </a:rPr>
              <a:t>.</a:t>
            </a:r>
            <a:endParaRPr lang="ru-RU" sz="1400" b="1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21094" y="4606556"/>
            <a:ext cx="1948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несов., </a:t>
            </a:r>
            <a:r>
              <a:rPr lang="ru-RU" b="1" dirty="0" err="1" smtClean="0">
                <a:solidFill>
                  <a:srgbClr val="00B050"/>
                </a:solidFill>
              </a:rPr>
              <a:t>наст.вр</a:t>
            </a:r>
            <a:r>
              <a:rPr lang="ru-RU" sz="1400" b="1" dirty="0" smtClean="0">
                <a:solidFill>
                  <a:srgbClr val="00B050"/>
                </a:solidFill>
              </a:rPr>
              <a:t>.</a:t>
            </a:r>
            <a:endParaRPr lang="ru-RU" sz="1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926079"/>
            <a:ext cx="10515600" cy="3250883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                       </a:t>
            </a:r>
          </a:p>
          <a:p>
            <a:pPr algn="just">
              <a:buNone/>
            </a:pPr>
            <a:r>
              <a:rPr lang="ru-RU" dirty="0" smtClean="0"/>
              <a:t>                                                             </a:t>
            </a:r>
          </a:p>
          <a:p>
            <a:pPr algn="just">
              <a:buNone/>
            </a:pPr>
            <a:r>
              <a:rPr lang="ru-RU" dirty="0" smtClean="0"/>
              <a:t>                                                                     </a:t>
            </a:r>
          </a:p>
          <a:p>
            <a:pPr algn="just">
              <a:buNone/>
            </a:pPr>
            <a:r>
              <a:rPr lang="ru-RU" dirty="0" smtClean="0"/>
              <a:t>                                                               </a:t>
            </a:r>
          </a:p>
          <a:p>
            <a:pPr algn="just">
              <a:buNone/>
            </a:pPr>
            <a:r>
              <a:rPr lang="ru-RU" dirty="0" smtClean="0"/>
              <a:t>                                                                 </a:t>
            </a:r>
          </a:p>
          <a:p>
            <a:pPr algn="just">
              <a:buNone/>
            </a:pPr>
            <a:r>
              <a:rPr lang="ru-RU" dirty="0" smtClean="0"/>
              <a:t>                                                            </a:t>
            </a:r>
          </a:p>
          <a:p>
            <a:pPr algn="just">
              <a:buNone/>
            </a:pPr>
            <a:r>
              <a:rPr lang="ru-RU" dirty="0" smtClean="0"/>
              <a:t>                                                                   </a:t>
            </a:r>
          </a:p>
          <a:p>
            <a:pPr algn="just">
              <a:buNone/>
            </a:pPr>
            <a:r>
              <a:rPr lang="ru-RU" dirty="0" smtClean="0"/>
              <a:t>                                                                </a:t>
            </a:r>
          </a:p>
          <a:p>
            <a:pPr algn="just">
              <a:buNone/>
            </a:pPr>
            <a:r>
              <a:rPr lang="ru-RU" dirty="0" smtClean="0"/>
              <a:t>                                                                 </a:t>
            </a:r>
          </a:p>
          <a:p>
            <a:pPr algn="just">
              <a:buNone/>
            </a:pPr>
            <a:r>
              <a:rPr lang="ru-RU" dirty="0" smtClean="0"/>
              <a:t>                                                              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74055" y="480513"/>
          <a:ext cx="8640690" cy="4274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345"/>
                <a:gridCol w="4320345"/>
              </a:tblGrid>
              <a:tr h="846808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 спряжение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2 спряжение</a:t>
                      </a:r>
                      <a:endParaRPr lang="ru-RU" sz="3600" dirty="0"/>
                    </a:p>
                  </a:txBody>
                  <a:tcPr/>
                </a:tc>
              </a:tr>
              <a:tr h="68551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думают </a:t>
                      </a:r>
                      <a:r>
                        <a:rPr lang="ru-RU" sz="2800" i="1" dirty="0" smtClean="0"/>
                        <a:t>—</a:t>
                      </a:r>
                      <a:r>
                        <a:rPr lang="ru-RU" sz="2800" dirty="0" smtClean="0"/>
                        <a:t> думающий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 клеят </a:t>
                      </a:r>
                      <a:r>
                        <a:rPr lang="ru-RU" sz="2800" i="1" dirty="0" smtClean="0"/>
                        <a:t>— </a:t>
                      </a:r>
                      <a:r>
                        <a:rPr lang="ru-RU" sz="2800" dirty="0" smtClean="0"/>
                        <a:t>клеящий</a:t>
                      </a:r>
                      <a:endParaRPr lang="ru-RU" sz="2800" dirty="0"/>
                    </a:p>
                  </a:txBody>
                  <a:tcPr/>
                </a:tc>
              </a:tr>
              <a:tr h="68551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бреют </a:t>
                      </a:r>
                      <a:r>
                        <a:rPr lang="ru-RU" sz="2800" i="1" dirty="0" smtClean="0"/>
                        <a:t>— </a:t>
                      </a:r>
                      <a:r>
                        <a:rPr lang="ru-RU" sz="2800" dirty="0" smtClean="0"/>
                        <a:t>бреющий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гонят </a:t>
                      </a:r>
                      <a:r>
                        <a:rPr lang="ru-RU" sz="2800" i="1" dirty="0" smtClean="0"/>
                        <a:t>— </a:t>
                      </a:r>
                      <a:r>
                        <a:rPr lang="ru-RU" sz="2800" dirty="0" smtClean="0"/>
                        <a:t>гонящий</a:t>
                      </a:r>
                      <a:endParaRPr lang="ru-RU" sz="2800" dirty="0"/>
                    </a:p>
                  </a:txBody>
                  <a:tcPr/>
                </a:tc>
              </a:tr>
              <a:tr h="6855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лелеют </a:t>
                      </a:r>
                      <a:r>
                        <a:rPr lang="ru-RU" sz="2800" i="1" dirty="0" smtClean="0"/>
                        <a:t>—</a:t>
                      </a:r>
                      <a:r>
                        <a:rPr lang="ru-RU" sz="2800" dirty="0" smtClean="0"/>
                        <a:t> лелеющий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  лечат </a:t>
                      </a:r>
                      <a:r>
                        <a:rPr lang="ru-RU" sz="2800" i="1" dirty="0" smtClean="0"/>
                        <a:t>— </a:t>
                      </a:r>
                      <a:r>
                        <a:rPr lang="ru-RU" sz="2800" dirty="0" smtClean="0"/>
                        <a:t>лечащий</a:t>
                      </a:r>
                      <a:endParaRPr lang="ru-RU" sz="2800" dirty="0"/>
                    </a:p>
                  </a:txBody>
                  <a:tcPr/>
                </a:tc>
              </a:tr>
              <a:tr h="68551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сеют </a:t>
                      </a:r>
                      <a:r>
                        <a:rPr lang="ru-RU" sz="2800" i="1" dirty="0" smtClean="0"/>
                        <a:t>—</a:t>
                      </a:r>
                      <a:r>
                        <a:rPr lang="ru-RU" sz="2800" dirty="0" smtClean="0"/>
                        <a:t> сеющий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 любят </a:t>
                      </a:r>
                      <a:r>
                        <a:rPr lang="ru-RU" sz="2800" i="1" dirty="0" smtClean="0"/>
                        <a:t>— </a:t>
                      </a:r>
                      <a:r>
                        <a:rPr lang="ru-RU" sz="2800" dirty="0" smtClean="0"/>
                        <a:t>любящий</a:t>
                      </a:r>
                      <a:endParaRPr lang="ru-RU" sz="2800" dirty="0"/>
                    </a:p>
                  </a:txBody>
                  <a:tcPr/>
                </a:tc>
              </a:tr>
              <a:tr h="68551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  каются </a:t>
                      </a:r>
                      <a:r>
                        <a:rPr lang="ru-RU" sz="2800" i="1" dirty="0" smtClean="0"/>
                        <a:t>—</a:t>
                      </a:r>
                      <a:r>
                        <a:rPr lang="ru-RU" sz="2800" dirty="0" smtClean="0"/>
                        <a:t> кающийся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строят </a:t>
                      </a:r>
                      <a:r>
                        <a:rPr lang="ru-RU" sz="2800" i="1" dirty="0" smtClean="0"/>
                        <a:t>— </a:t>
                      </a:r>
                      <a:r>
                        <a:rPr lang="ru-RU" sz="2800" dirty="0" smtClean="0"/>
                        <a:t>строящий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клипарт знания: 25 тыс изображений найдено в Яндекс.Картин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775" y="2478765"/>
            <a:ext cx="7043225" cy="38727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7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№4.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                                   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8130" y="1294229"/>
            <a:ext cx="105648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b="1" dirty="0" smtClean="0"/>
              <a:t>Упражнение </a:t>
            </a:r>
            <a:r>
              <a:rPr lang="ru-RU" sz="2800" b="1" dirty="0" smtClean="0">
                <a:solidFill>
                  <a:srgbClr val="C00000"/>
                </a:solidFill>
              </a:rPr>
              <a:t>70</a:t>
            </a:r>
            <a:r>
              <a:rPr lang="ru-RU" sz="2800" b="1" dirty="0" smtClean="0"/>
              <a:t>. Спишите предложения, образовав от глаголов действительные причастия настоящего времени. Выделите суффиксы причастий.</a:t>
            </a:r>
          </a:p>
        </p:txBody>
      </p:sp>
      <p:pic>
        <p:nvPicPr>
          <p:cNvPr id="6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39422" y="2043007"/>
            <a:ext cx="2579066" cy="433001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09710" y="2624354"/>
            <a:ext cx="850157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dirty="0" smtClean="0"/>
              <a:t>Каменистая почва была покрыта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(стелиться) </a:t>
            </a:r>
            <a:r>
              <a:rPr lang="ru-RU" sz="2800" dirty="0" smtClean="0"/>
              <a:t>растительностью. Высоко в небе, над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(желтеть) </a:t>
            </a:r>
            <a:r>
              <a:rPr lang="ru-RU" sz="2800" dirty="0" smtClean="0"/>
              <a:t>лесом, плыла цепочка птиц. Возле дороги из зарослей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(цвести) </a:t>
            </a:r>
            <a:r>
              <a:rPr lang="ru-RU" sz="2800" dirty="0" smtClean="0"/>
              <a:t>сирени выглядывал угол крыши с красной трубой. Ветви сгибались под тяжестью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(спеть)</a:t>
            </a:r>
            <a:r>
              <a:rPr lang="ru-RU" sz="2800" dirty="0" smtClean="0"/>
              <a:t> яблок. Сизый горьковатый дым потёк по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(спать) </a:t>
            </a:r>
            <a:r>
              <a:rPr lang="ru-RU" sz="2800" dirty="0" smtClean="0"/>
              <a:t>лугам. На мысли,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(дышать) </a:t>
            </a:r>
            <a:r>
              <a:rPr lang="ru-RU" sz="2800" dirty="0" smtClean="0"/>
              <a:t>силой, как жемчуг, нижутся слова.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858129"/>
            <a:ext cx="10515600" cy="5318834"/>
          </a:xfrm>
        </p:spPr>
        <p:txBody>
          <a:bodyPr>
            <a:normAutofit/>
          </a:bodyPr>
          <a:lstStyle/>
          <a:p>
            <a:pPr indent="228600" algn="just">
              <a:lnSpc>
                <a:spcPct val="150000"/>
              </a:lnSpc>
              <a:buNone/>
            </a:pPr>
            <a:r>
              <a:rPr lang="ru-RU" dirty="0" smtClean="0"/>
              <a:t>Каменистая почва была покрыта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стел</a:t>
            </a:r>
            <a:r>
              <a:rPr lang="ru-RU" b="1" dirty="0" smtClean="0">
                <a:solidFill>
                  <a:srgbClr val="00B050"/>
                </a:solidFill>
              </a:rPr>
              <a:t>ющ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ейся</a:t>
            </a:r>
            <a:r>
              <a:rPr lang="ru-RU" dirty="0" smtClean="0"/>
              <a:t> растительностью. Высоко в небе, над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желте</a:t>
            </a:r>
            <a:r>
              <a:rPr lang="ru-RU" b="1" dirty="0" smtClean="0">
                <a:solidFill>
                  <a:srgbClr val="00B050"/>
                </a:solidFill>
              </a:rPr>
              <a:t>ющ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им</a:t>
            </a:r>
            <a:r>
              <a:rPr lang="ru-RU" dirty="0" smtClean="0"/>
              <a:t> лесом, плыла цепочка птиц. Возле дороги из зарослей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цвет</a:t>
            </a:r>
            <a:r>
              <a:rPr lang="ru-RU" b="1" dirty="0" smtClean="0">
                <a:solidFill>
                  <a:srgbClr val="00B050"/>
                </a:solidFill>
              </a:rPr>
              <a:t>ущ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ей</a:t>
            </a:r>
            <a:r>
              <a:rPr lang="ru-RU" dirty="0" smtClean="0"/>
              <a:t> сирени выглядывал угол крыши с красной трубой. Ветви сгибались под тяжестью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спе</a:t>
            </a:r>
            <a:r>
              <a:rPr lang="ru-RU" b="1" dirty="0" smtClean="0">
                <a:solidFill>
                  <a:srgbClr val="00B050"/>
                </a:solidFill>
              </a:rPr>
              <a:t>ющ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их</a:t>
            </a:r>
            <a:r>
              <a:rPr lang="ru-RU" dirty="0" smtClean="0"/>
              <a:t> яблок. Сизый горьковатый дым потёк по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сп</a:t>
            </a:r>
            <a:r>
              <a:rPr lang="ru-RU" b="1" dirty="0" smtClean="0">
                <a:solidFill>
                  <a:srgbClr val="00B050"/>
                </a:solidFill>
              </a:rPr>
              <a:t>ящ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им</a:t>
            </a:r>
            <a:r>
              <a:rPr lang="ru-RU" dirty="0" smtClean="0"/>
              <a:t> лугам. На мысли,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дыш</a:t>
            </a:r>
            <a:r>
              <a:rPr lang="ru-RU" b="1" dirty="0" smtClean="0">
                <a:solidFill>
                  <a:srgbClr val="00B050"/>
                </a:solidFill>
              </a:rPr>
              <a:t>ащ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ие</a:t>
            </a:r>
            <a:r>
              <a:rPr lang="ru-RU" dirty="0" smtClean="0"/>
              <a:t> силой, как жемчуг, нижутся слова.</a:t>
            </a:r>
          </a:p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8961121" y="1575582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0800000">
            <a:off x="10084193" y="940193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9859108" y="940191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983545" y="4825219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6696222" y="4149970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7132320" y="3530991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0339755" y="2236763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0800000">
            <a:off x="10560150" y="2232077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0800000">
            <a:off x="9153380" y="1570894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>
            <a:off x="7366784" y="3526303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0800000">
            <a:off x="6930686" y="4159350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>
            <a:off x="2189873" y="4806464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5362" name="WordArt 2"/>
          <p:cNvSpPr>
            <a:spLocks noChangeAspect="1" noChangeArrowheads="1" noChangeShapeType="1" noTextEdit="1"/>
          </p:cNvSpPr>
          <p:nvPr/>
        </p:nvSpPr>
        <p:spPr bwMode="auto">
          <a:xfrm>
            <a:off x="881026" y="1000108"/>
            <a:ext cx="10287072" cy="322263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60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Потренируемся!</a:t>
            </a:r>
          </a:p>
        </p:txBody>
      </p:sp>
      <p:pic>
        <p:nvPicPr>
          <p:cNvPr id="15363" name="Picture 3" descr="мальчик за компом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001" y="3962400"/>
            <a:ext cx="3503084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Действительные причастия настоящего времени образуются от…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основы настоящего времени переходных глаголов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основы инфинитива переходных и непереходных глаголов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основы настоящего времени непереходных глаголов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основы настоящего времени переходных и непереходных глаголов</a:t>
            </a:r>
          </a:p>
          <a:p>
            <a:pPr marL="514350" indent="-514350">
              <a:buFont typeface="+mj-lt"/>
              <a:buAutoNum type="arabicParenR"/>
            </a:pPr>
            <a:endParaRPr lang="ru-RU" sz="3600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00B050"/>
                </a:solidFill>
              </a:rPr>
              <a:t>основы настоящего времени переходных и непереходных глаголов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3393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Действительные причастия настоящего времени образуются при помощи суффиксов…</a:t>
            </a: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sz="3200" dirty="0" smtClean="0"/>
              <a:t>-им, -ем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200" dirty="0" smtClean="0"/>
              <a:t>-</a:t>
            </a:r>
            <a:r>
              <a:rPr lang="ru-RU" sz="3200" dirty="0" err="1" smtClean="0"/>
              <a:t>вш</a:t>
            </a:r>
            <a:r>
              <a:rPr lang="ru-RU" sz="3200" dirty="0" smtClean="0"/>
              <a:t>, -</a:t>
            </a:r>
            <a:r>
              <a:rPr lang="ru-RU" sz="3200" dirty="0" err="1" smtClean="0"/>
              <a:t>ш</a:t>
            </a:r>
            <a:endParaRPr lang="ru-RU" sz="3200" dirty="0" smtClean="0"/>
          </a:p>
          <a:p>
            <a:pPr marL="514350" indent="-514350">
              <a:buFont typeface="+mj-lt"/>
              <a:buAutoNum type="arabicParenR"/>
            </a:pPr>
            <a:r>
              <a:rPr lang="ru-RU" sz="3200" dirty="0" smtClean="0"/>
              <a:t>-</a:t>
            </a:r>
            <a:r>
              <a:rPr lang="ru-RU" sz="3200" dirty="0" err="1" smtClean="0"/>
              <a:t>онн</a:t>
            </a:r>
            <a:r>
              <a:rPr lang="ru-RU" sz="3200" dirty="0" smtClean="0"/>
              <a:t>, -</a:t>
            </a:r>
            <a:r>
              <a:rPr lang="ru-RU" sz="3200" dirty="0" err="1" smtClean="0"/>
              <a:t>енн</a:t>
            </a:r>
            <a:r>
              <a:rPr lang="ru-RU" sz="3200" dirty="0" smtClean="0"/>
              <a:t>, -ан, -ин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200" dirty="0" smtClean="0"/>
              <a:t>-</a:t>
            </a:r>
            <a:r>
              <a:rPr lang="ru-RU" sz="3200" dirty="0" err="1" smtClean="0"/>
              <a:t>ащ</a:t>
            </a:r>
            <a:r>
              <a:rPr lang="ru-RU" sz="3200" dirty="0" smtClean="0"/>
              <a:t>, -</a:t>
            </a:r>
            <a:r>
              <a:rPr lang="ru-RU" sz="3200" dirty="0" err="1" smtClean="0"/>
              <a:t>ящ</a:t>
            </a:r>
            <a:r>
              <a:rPr lang="ru-RU" sz="3200" dirty="0" smtClean="0"/>
              <a:t>, -</a:t>
            </a:r>
            <a:r>
              <a:rPr lang="ru-RU" sz="3200" dirty="0" err="1" smtClean="0"/>
              <a:t>ущ</a:t>
            </a:r>
            <a:r>
              <a:rPr lang="ru-RU" sz="3200" dirty="0" smtClean="0"/>
              <a:t>, -</a:t>
            </a:r>
            <a:r>
              <a:rPr lang="ru-RU" sz="3200" dirty="0" err="1" smtClean="0"/>
              <a:t>ющ</a:t>
            </a:r>
            <a:endParaRPr lang="ru-RU" sz="3200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sz="4000" b="1" dirty="0" smtClean="0">
                <a:solidFill>
                  <a:srgbClr val="00B050"/>
                </a:solidFill>
              </a:rPr>
              <a:t>-</a:t>
            </a:r>
            <a:r>
              <a:rPr lang="ru-RU" sz="4000" b="1" dirty="0" err="1" smtClean="0">
                <a:solidFill>
                  <a:srgbClr val="00B050"/>
                </a:solidFill>
              </a:rPr>
              <a:t>ащ</a:t>
            </a:r>
            <a:r>
              <a:rPr lang="ru-RU" sz="4000" b="1" dirty="0" smtClean="0">
                <a:solidFill>
                  <a:srgbClr val="00B050"/>
                </a:solidFill>
              </a:rPr>
              <a:t>, -</a:t>
            </a:r>
            <a:r>
              <a:rPr lang="ru-RU" sz="4000" b="1" dirty="0" err="1" smtClean="0">
                <a:solidFill>
                  <a:srgbClr val="00B050"/>
                </a:solidFill>
              </a:rPr>
              <a:t>ящ</a:t>
            </a:r>
            <a:r>
              <a:rPr lang="ru-RU" sz="4000" b="1" dirty="0" smtClean="0">
                <a:solidFill>
                  <a:srgbClr val="00B050"/>
                </a:solidFill>
              </a:rPr>
              <a:t>, -</a:t>
            </a:r>
            <a:r>
              <a:rPr lang="ru-RU" sz="4000" b="1" dirty="0" err="1" smtClean="0">
                <a:solidFill>
                  <a:srgbClr val="00B050"/>
                </a:solidFill>
              </a:rPr>
              <a:t>ущ</a:t>
            </a:r>
            <a:r>
              <a:rPr lang="ru-RU" sz="4000" b="1" dirty="0" smtClean="0">
                <a:solidFill>
                  <a:srgbClr val="00B050"/>
                </a:solidFill>
              </a:rPr>
              <a:t>, -</a:t>
            </a:r>
            <a:r>
              <a:rPr lang="ru-RU" sz="4000" b="1" dirty="0" err="1" smtClean="0">
                <a:solidFill>
                  <a:srgbClr val="00B050"/>
                </a:solidFill>
              </a:rPr>
              <a:t>ющ</a:t>
            </a:r>
            <a:endParaRPr lang="ru-RU" sz="4000" b="1" dirty="0" smtClean="0">
              <a:solidFill>
                <a:srgbClr val="00B050"/>
              </a:solidFill>
            </a:endParaRPr>
          </a:p>
          <a:p>
            <a:endParaRPr lang="ru-RU" dirty="0"/>
          </a:p>
        </p:txBody>
      </p:sp>
      <p:pic>
        <p:nvPicPr>
          <p:cNvPr id="4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6387" y="1895664"/>
            <a:ext cx="3232660" cy="2346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8" y="590208"/>
            <a:ext cx="10515600" cy="1325563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4900" b="1" dirty="0" smtClean="0">
                <a:solidFill>
                  <a:srgbClr val="0070C0"/>
                </a:solidFill>
              </a:rPr>
              <a:t>Укажите действительные причастия настоящего времени.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83788" y="1839692"/>
            <a:ext cx="51816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1. Составленный;</a:t>
            </a:r>
          </a:p>
          <a:p>
            <a:pPr>
              <a:buNone/>
            </a:pPr>
            <a:r>
              <a:rPr lang="ru-RU" dirty="0" smtClean="0"/>
              <a:t>2. замеченный;</a:t>
            </a:r>
          </a:p>
          <a:p>
            <a:pPr>
              <a:buNone/>
            </a:pPr>
            <a:r>
              <a:rPr lang="ru-RU" dirty="0" smtClean="0"/>
              <a:t>3. шагающий;</a:t>
            </a:r>
          </a:p>
          <a:p>
            <a:pPr>
              <a:buNone/>
            </a:pPr>
            <a:r>
              <a:rPr lang="ru-RU" dirty="0" smtClean="0"/>
              <a:t>4. услышанный;</a:t>
            </a:r>
          </a:p>
          <a:p>
            <a:pPr>
              <a:buNone/>
            </a:pPr>
            <a:r>
              <a:rPr lang="ru-RU" dirty="0" smtClean="0"/>
              <a:t>5. называемый;</a:t>
            </a:r>
          </a:p>
          <a:p>
            <a:pPr>
              <a:buNone/>
            </a:pPr>
            <a:r>
              <a:rPr lang="ru-RU" dirty="0" smtClean="0"/>
              <a:t>6. погруженный;</a:t>
            </a:r>
          </a:p>
          <a:p>
            <a:pPr>
              <a:buNone/>
            </a:pPr>
            <a:r>
              <a:rPr lang="ru-RU" dirty="0" smtClean="0"/>
              <a:t>7. несущий;</a:t>
            </a:r>
          </a:p>
          <a:p>
            <a:pPr>
              <a:buNone/>
            </a:pPr>
            <a:r>
              <a:rPr lang="ru-RU" dirty="0" smtClean="0"/>
              <a:t>8. оторванный;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692704" y="1783422"/>
            <a:ext cx="51816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9. испытанный;</a:t>
            </a:r>
          </a:p>
          <a:p>
            <a:pPr>
              <a:buNone/>
            </a:pPr>
            <a:r>
              <a:rPr lang="ru-RU" dirty="0" smtClean="0"/>
              <a:t>10. разбитый;</a:t>
            </a:r>
          </a:p>
          <a:p>
            <a:pPr>
              <a:buNone/>
            </a:pPr>
            <a:r>
              <a:rPr lang="ru-RU" dirty="0" smtClean="0"/>
              <a:t>11. успевающий;</a:t>
            </a:r>
          </a:p>
          <a:p>
            <a:pPr>
              <a:buNone/>
            </a:pPr>
            <a:r>
              <a:rPr lang="ru-RU" dirty="0" smtClean="0"/>
              <a:t>12. рычащий;</a:t>
            </a:r>
          </a:p>
          <a:p>
            <a:pPr>
              <a:buNone/>
            </a:pPr>
            <a:r>
              <a:rPr lang="ru-RU" dirty="0" smtClean="0"/>
              <a:t>13. страдающий;</a:t>
            </a:r>
          </a:p>
          <a:p>
            <a:pPr>
              <a:buNone/>
            </a:pPr>
            <a:r>
              <a:rPr lang="ru-RU" dirty="0" smtClean="0"/>
              <a:t>14. предусмотренный;</a:t>
            </a:r>
          </a:p>
          <a:p>
            <a:pPr>
              <a:buNone/>
            </a:pPr>
            <a:r>
              <a:rPr lang="ru-RU" dirty="0" smtClean="0"/>
              <a:t>15. подписанный;</a:t>
            </a:r>
          </a:p>
          <a:p>
            <a:pPr>
              <a:buNone/>
            </a:pPr>
            <a:r>
              <a:rPr lang="ru-RU" dirty="0" smtClean="0"/>
              <a:t>16. учредивший.</a:t>
            </a:r>
          </a:p>
          <a:p>
            <a:endParaRPr lang="ru-RU" dirty="0"/>
          </a:p>
        </p:txBody>
      </p:sp>
      <p:pic>
        <p:nvPicPr>
          <p:cNvPr id="5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05098" y="3160615"/>
            <a:ext cx="1913390" cy="32124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каком ряду оба слова являются действительными причастиями настоящего времени?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38200" y="1952234"/>
            <a:ext cx="105156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1) решаемый, выкрученный </a:t>
            </a:r>
          </a:p>
          <a:p>
            <a:pPr>
              <a:buNone/>
            </a:pPr>
            <a:r>
              <a:rPr lang="ru-RU" sz="3600" dirty="0" smtClean="0"/>
              <a:t>2) мчавшийся, выстроенный </a:t>
            </a:r>
          </a:p>
          <a:p>
            <a:pPr>
              <a:buNone/>
            </a:pPr>
            <a:r>
              <a:rPr lang="ru-RU" sz="3600" dirty="0" smtClean="0"/>
              <a:t>3) догоняющий, лечащий </a:t>
            </a:r>
          </a:p>
          <a:p>
            <a:pPr>
              <a:buNone/>
            </a:pPr>
            <a:r>
              <a:rPr lang="ru-RU" sz="3600" dirty="0" smtClean="0"/>
              <a:t>4) просмотревший, занятый</a:t>
            </a:r>
          </a:p>
          <a:p>
            <a:pPr>
              <a:buNone/>
            </a:pPr>
            <a:endParaRPr lang="ru-RU" sz="3600" dirty="0" smtClean="0"/>
          </a:p>
          <a:p>
            <a:pPr algn="ctr">
              <a:buNone/>
            </a:pPr>
            <a:r>
              <a:rPr lang="ru-RU" sz="4400" b="1" dirty="0" smtClean="0">
                <a:solidFill>
                  <a:srgbClr val="00B050"/>
                </a:solidFill>
              </a:rPr>
              <a:t>догоняющий, лечащий</a:t>
            </a:r>
            <a:endParaRPr lang="ru-RU" sz="4400" b="1" dirty="0">
              <a:solidFill>
                <a:srgbClr val="00B050"/>
              </a:solidFill>
            </a:endParaRPr>
          </a:p>
        </p:txBody>
      </p:sp>
      <p:pic>
        <p:nvPicPr>
          <p:cNvPr id="7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2824" y="1951934"/>
            <a:ext cx="3232660" cy="2346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От какого глагола не образуется действительное причастие настоящего времени?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1) заболеть </a:t>
            </a:r>
          </a:p>
          <a:p>
            <a:pPr>
              <a:buNone/>
            </a:pPr>
            <a:r>
              <a:rPr lang="ru-RU" sz="4000" dirty="0" smtClean="0"/>
              <a:t>2) нянчить </a:t>
            </a:r>
          </a:p>
          <a:p>
            <a:pPr>
              <a:buNone/>
            </a:pPr>
            <a:r>
              <a:rPr lang="ru-RU" sz="4000" dirty="0" smtClean="0"/>
              <a:t>3) заболевать </a:t>
            </a:r>
          </a:p>
          <a:p>
            <a:pPr>
              <a:buNone/>
            </a:pPr>
            <a:r>
              <a:rPr lang="ru-RU" sz="4000" dirty="0" smtClean="0"/>
              <a:t>4) оплакивать</a:t>
            </a:r>
          </a:p>
          <a:p>
            <a:pPr>
              <a:buNone/>
            </a:pPr>
            <a:endParaRPr lang="ru-RU" sz="4000" dirty="0" smtClean="0"/>
          </a:p>
          <a:p>
            <a:pPr algn="ctr">
              <a:buNone/>
            </a:pPr>
            <a:r>
              <a:rPr lang="ru-RU" sz="6000" b="1" dirty="0" smtClean="0">
                <a:solidFill>
                  <a:srgbClr val="00B050"/>
                </a:solidFill>
              </a:rPr>
              <a:t>заболеть</a:t>
            </a:r>
            <a:endParaRPr lang="ru-RU" sz="6000" b="1" dirty="0">
              <a:solidFill>
                <a:srgbClr val="00B050"/>
              </a:solidFill>
            </a:endParaRPr>
          </a:p>
        </p:txBody>
      </p:sp>
      <p:pic>
        <p:nvPicPr>
          <p:cNvPr id="5122" name="Picture 2" descr="https://avatars.mds.yandex.net/get-zen_doc/1877575/pub_5e0df44d3f548700ad63aeb8_5e0dfdfaee5a8a00b1cc63f4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8467" y="1885071"/>
            <a:ext cx="3938953" cy="29542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Укажите ряд, где все причастия действительные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услышавший, вырастивший, изученный, понимающий;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проверенный, проверяемый, продуманный, придумавший;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думающий, занимавшийся, испугавший, приезжающий;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закрытый, литый, гонимый, коловший.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000" b="1" dirty="0" smtClean="0">
                <a:solidFill>
                  <a:srgbClr val="00B050"/>
                </a:solidFill>
              </a:rPr>
              <a:t>думающий, занимавшийся, испугавший, приезжающий</a:t>
            </a:r>
            <a:endParaRPr lang="ru-RU" sz="4000" dirty="0" smtClean="0">
              <a:solidFill>
                <a:srgbClr val="00B050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6147581" y="1941341"/>
            <a:ext cx="998806" cy="46423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337626"/>
            <a:ext cx="10515600" cy="5839338"/>
          </a:xfrm>
        </p:spPr>
        <p:txBody>
          <a:bodyPr/>
          <a:lstStyle/>
          <a:p>
            <a:pPr indent="228600" algn="just">
              <a:lnSpc>
                <a:spcPct val="150000"/>
              </a:lnSpc>
              <a:buNone/>
            </a:pPr>
            <a:r>
              <a:rPr lang="ru-RU" dirty="0" smtClean="0"/>
              <a:t> </a:t>
            </a:r>
            <a:r>
              <a:rPr lang="ru-RU" b="1" dirty="0" smtClean="0"/>
              <a:t>Предложения со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страдательными</a:t>
            </a:r>
            <a:r>
              <a:rPr lang="ru-RU" b="1" dirty="0" smtClean="0"/>
              <a:t> причастиями:</a:t>
            </a:r>
            <a:endParaRPr lang="ru-RU" dirty="0" smtClean="0"/>
          </a:p>
          <a:p>
            <a:pPr indent="228600" algn="just">
              <a:lnSpc>
                <a:spcPct val="150000"/>
              </a:lnSpc>
              <a:buNone/>
            </a:pPr>
            <a:r>
              <a:rPr lang="ru-RU" u="wavy" dirty="0" smtClean="0"/>
              <a:t>Морские</a:t>
            </a:r>
            <a:r>
              <a:rPr lang="ru-RU" dirty="0" smtClean="0"/>
              <a:t> </a:t>
            </a:r>
            <a:r>
              <a:rPr lang="ru-RU" u="sng" dirty="0" smtClean="0"/>
              <a:t>суда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</a:t>
            </a:r>
            <a:r>
              <a:rPr lang="ru-RU" b="1" u="wavy" dirty="0" smtClean="0">
                <a:solidFill>
                  <a:srgbClr val="7030A0"/>
                </a:solidFill>
              </a:rPr>
              <a:t>покинутые</a:t>
            </a:r>
            <a:r>
              <a:rPr lang="ru-RU" u="wavy" dirty="0" smtClean="0"/>
              <a:t> своими командами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</a:t>
            </a:r>
            <a:r>
              <a:rPr lang="ru-RU" u="dotDash" dirty="0" smtClean="0"/>
              <a:t>иногда</a:t>
            </a:r>
            <a:r>
              <a:rPr lang="ru-RU" dirty="0" smtClean="0"/>
              <a:t> </a:t>
            </a:r>
            <a:r>
              <a:rPr lang="ru-RU" u="dotDash" dirty="0" smtClean="0"/>
              <a:t>годами</a:t>
            </a:r>
            <a:r>
              <a:rPr lang="ru-RU" dirty="0" smtClean="0"/>
              <a:t> </a:t>
            </a:r>
            <a:r>
              <a:rPr lang="ru-RU" u="dbl" dirty="0" smtClean="0"/>
              <a:t>блуждают</a:t>
            </a:r>
            <a:r>
              <a:rPr lang="ru-RU" dirty="0" smtClean="0"/>
              <a:t> </a:t>
            </a:r>
            <a:r>
              <a:rPr lang="ru-RU" u="dotDash" dirty="0" smtClean="0"/>
              <a:t>по морям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пока </a:t>
            </a:r>
            <a:r>
              <a:rPr lang="ru-RU" u="dash" dirty="0" smtClean="0"/>
              <a:t>их</a:t>
            </a:r>
            <a:r>
              <a:rPr lang="ru-RU" dirty="0" smtClean="0"/>
              <a:t> </a:t>
            </a:r>
            <a:r>
              <a:rPr lang="ru-RU" u="dbl" dirty="0" smtClean="0"/>
              <a:t>не поглотит</a:t>
            </a:r>
            <a:r>
              <a:rPr lang="ru-RU" dirty="0" smtClean="0"/>
              <a:t> </a:t>
            </a:r>
            <a:r>
              <a:rPr lang="ru-RU" u="sng" dirty="0" smtClean="0"/>
              <a:t>пучина</a:t>
            </a:r>
            <a:r>
              <a:rPr lang="ru-RU" dirty="0" smtClean="0"/>
              <a:t>. Чтобы отпугивать птиц от фруктовых деревьев и посевов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австралийские фермеры используют ястребов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изготовленных</a:t>
            </a:r>
            <a:r>
              <a:rPr lang="ru-RU" dirty="0" smtClean="0"/>
              <a:t> из пластмассы. Звук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издаваемый</a:t>
            </a:r>
            <a:r>
              <a:rPr lang="ru-RU" dirty="0" smtClean="0"/>
              <a:t> этим инструментом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чем-то напоминает мяуканье кошки.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24344" y="977090"/>
            <a:ext cx="23310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сов., </a:t>
            </a:r>
            <a:r>
              <a:rPr lang="ru-RU" sz="2400" b="1" dirty="0" err="1" smtClean="0">
                <a:solidFill>
                  <a:srgbClr val="00B050"/>
                </a:solidFill>
              </a:rPr>
              <a:t>прош.вр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95212" y="3551478"/>
            <a:ext cx="23310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сов., </a:t>
            </a:r>
            <a:r>
              <a:rPr lang="ru-RU" sz="2400" b="1" dirty="0" err="1" smtClean="0">
                <a:solidFill>
                  <a:srgbClr val="00B050"/>
                </a:solidFill>
              </a:rPr>
              <a:t>прош.вр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35163" y="3537410"/>
            <a:ext cx="25196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несов., </a:t>
            </a:r>
            <a:r>
              <a:rPr lang="ru-RU" sz="2400" b="1" dirty="0" err="1" smtClean="0">
                <a:solidFill>
                  <a:srgbClr val="00B050"/>
                </a:solidFill>
              </a:rPr>
              <a:t>наст.вр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8" name="Picture 2" descr="https://avatars.mds.yandex.net/get-pdb/1590269/507bd646-b60d-43fa-9570-a4fcb2b217b4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40948" y="4368019"/>
            <a:ext cx="2025748" cy="20257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Выберите предложение с причастными оборотами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09822"/>
            <a:ext cx="10515600" cy="4967141"/>
          </a:xfrm>
        </p:spPr>
        <p:txBody>
          <a:bodyPr/>
          <a:lstStyle/>
          <a:p>
            <a:pPr>
              <a:buNone/>
            </a:pPr>
            <a:endParaRPr lang="ru-RU" b="1" dirty="0" smtClean="0"/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На берегу возвышался дом, давно не видавший жильцов.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На лугу остро пахнет свежескошенной травой.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Она получила известие, что ее брат, талантливый художник, наконец прославился.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Все ответы верные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600" b="1" dirty="0" smtClean="0">
                <a:solidFill>
                  <a:srgbClr val="00B050"/>
                </a:solidFill>
              </a:rPr>
              <a:t>На берегу возвышался дом, давно не видавший жильцов.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Самостоятельная работа.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08538" y="1530203"/>
            <a:ext cx="10515600" cy="4351338"/>
          </a:xfrm>
        </p:spPr>
        <p:txBody>
          <a:bodyPr/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FF0000"/>
                </a:solidFill>
              </a:rPr>
              <a:t>69 </a:t>
            </a:r>
            <a:r>
              <a:rPr lang="ru-RU" b="1" dirty="0" smtClean="0"/>
              <a:t>(стр. 31). Спишите, вставляя пропущенные буквы, выделяя суффиксы причастий.</a:t>
            </a:r>
          </a:p>
          <a:p>
            <a:endParaRPr lang="ru-RU" dirty="0"/>
          </a:p>
        </p:txBody>
      </p:sp>
      <p:pic>
        <p:nvPicPr>
          <p:cNvPr id="4" name="Picture 2" descr="C:\Documents and Settings\User\Мои документы\Мои рисунки\компьютеры и школа\Копия img6.jpg">
            <a:extLst>
              <a:ext uri="{FF2B5EF4-FFF2-40B4-BE49-F238E27FC236}">
                <a16:creationId xmlns:a16="http://schemas.microsoft.com/office/drawing/2014/main" xmlns="" id="{F8AAE6B6-B92D-4BE1-B986-DAD47796B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5265" y="2944209"/>
            <a:ext cx="4092470" cy="2935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№1. Закончите предложение.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153551"/>
            <a:ext cx="10515600" cy="5023412"/>
          </a:xfrm>
        </p:spPr>
        <p:txBody>
          <a:bodyPr>
            <a:normAutofit fontScale="92500"/>
          </a:bodyPr>
          <a:lstStyle/>
          <a:p>
            <a:pPr indent="228600" algn="just">
              <a:buAutoNum type="arabicParenR"/>
            </a:pPr>
            <a:r>
              <a:rPr lang="ru-RU" b="1" dirty="0" smtClean="0">
                <a:solidFill>
                  <a:srgbClr val="0070C0"/>
                </a:solidFill>
              </a:rPr>
              <a:t>Причастие</a:t>
            </a:r>
            <a:r>
              <a:rPr lang="ru-RU" dirty="0" smtClean="0"/>
              <a:t> – это… </a:t>
            </a:r>
          </a:p>
          <a:p>
            <a:pPr indent="228600" algn="just">
              <a:buNone/>
            </a:pPr>
            <a:r>
              <a:rPr lang="ru-RU" dirty="0" smtClean="0"/>
              <a:t>Особая форма глагола, которая обозначает признак предмета по действию и отвечает на вопросы какой? какая? какое? какие?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0070C0"/>
                </a:solidFill>
              </a:rPr>
              <a:t>2) Причастие совмещает в себе признаки…</a:t>
            </a:r>
            <a:r>
              <a:rPr lang="ru-RU" dirty="0" smtClean="0"/>
              <a:t> </a:t>
            </a:r>
          </a:p>
          <a:p>
            <a:pPr indent="228600" algn="just">
              <a:buNone/>
            </a:pPr>
            <a:r>
              <a:rPr lang="ru-RU" dirty="0" smtClean="0"/>
              <a:t>имени прилагательного и глагола.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0070C0"/>
                </a:solidFill>
              </a:rPr>
              <a:t>3) Действительные причастия обозначают признак того предмета, который… </a:t>
            </a:r>
          </a:p>
          <a:p>
            <a:pPr indent="228600" algn="just">
              <a:buNone/>
            </a:pPr>
            <a:r>
              <a:rPr lang="ru-RU" dirty="0" smtClean="0"/>
              <a:t>сам производит действие.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0070C0"/>
                </a:solidFill>
              </a:rPr>
              <a:t>4) Страдательные причастия обозначают признак того предмета, который… </a:t>
            </a:r>
          </a:p>
          <a:p>
            <a:pPr indent="228600" algn="just">
              <a:buNone/>
            </a:pPr>
            <a:r>
              <a:rPr lang="ru-RU" dirty="0" smtClean="0"/>
              <a:t>испытывает действие со стороны другого предмета.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6842" y="745589"/>
            <a:ext cx="8179193" cy="5220360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>
                <a:solidFill>
                  <a:srgbClr val="7030A0"/>
                </a:solidFill>
              </a:rPr>
              <a:t>“Они, глагольные имена, служат к сокращению человеческого слова, заключая в себе имени и глагола силу.”</a:t>
            </a:r>
          </a:p>
          <a:p>
            <a:pPr algn="r">
              <a:buNone/>
            </a:pPr>
            <a:r>
              <a:rPr lang="ru-RU" b="1" dirty="0" smtClean="0"/>
              <a:t>М. В. Ломоносов</a:t>
            </a:r>
            <a:endParaRPr lang="ru-RU" b="1" dirty="0"/>
          </a:p>
        </p:txBody>
      </p:sp>
      <p:pic>
        <p:nvPicPr>
          <p:cNvPr id="9218" name="Picture 2" descr="Михаил Ломонос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01924" y="782517"/>
            <a:ext cx="1827392" cy="228424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81574" y="3318570"/>
            <a:ext cx="1026003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2800" b="1" dirty="0" smtClean="0">
                <a:solidFill>
                  <a:srgbClr val="002060"/>
                </a:solidFill>
              </a:rPr>
              <a:t>Замените в предложении один из глаголов причастием.</a:t>
            </a:r>
          </a:p>
          <a:p>
            <a:pPr indent="457200" algn="just"/>
            <a:r>
              <a:rPr lang="ru-RU" sz="2800" dirty="0" err="1" smtClean="0"/>
              <a:t>Осен</a:t>
            </a:r>
            <a:r>
              <a:rPr lang="ru-RU" sz="2800" dirty="0" smtClean="0"/>
              <a:t>…ее со…</a:t>
            </a:r>
            <a:r>
              <a:rPr lang="ru-RU" sz="2800" dirty="0" err="1" smtClean="0"/>
              <a:t>нце</a:t>
            </a:r>
            <a:r>
              <a:rPr lang="ru-RU" sz="2800" dirty="0" smtClean="0"/>
              <a:t> бережно </a:t>
            </a:r>
            <a:r>
              <a:rPr lang="ru-RU" sz="2800" dirty="0" err="1" smtClean="0"/>
              <a:t>гре</a:t>
            </a:r>
            <a:r>
              <a:rPr lang="ru-RU" sz="2800" dirty="0" smtClean="0"/>
              <a:t>…т землю и ласково улыба…</a:t>
            </a:r>
            <a:r>
              <a:rPr lang="ru-RU" sz="2800" dirty="0" err="1" smtClean="0"/>
              <a:t>тся</a:t>
            </a:r>
            <a:r>
              <a:rPr lang="ru-RU" sz="2800" dirty="0" smtClean="0"/>
              <a:t>.</a:t>
            </a:r>
          </a:p>
          <a:p>
            <a:pPr indent="457200" algn="just"/>
            <a:r>
              <a:rPr lang="ru-RU" sz="2800" dirty="0" smtClean="0"/>
              <a:t>Осен</a:t>
            </a:r>
            <a:r>
              <a:rPr lang="ru-RU" sz="2800" b="1" dirty="0" smtClean="0">
                <a:solidFill>
                  <a:srgbClr val="FF0000"/>
                </a:solidFill>
              </a:rPr>
              <a:t>н</a:t>
            </a:r>
            <a:r>
              <a:rPr lang="ru-RU" sz="2800" dirty="0" smtClean="0"/>
              <a:t>ее со</a:t>
            </a:r>
            <a:r>
              <a:rPr lang="ru-RU" sz="2800" b="1" dirty="0" smtClean="0">
                <a:solidFill>
                  <a:srgbClr val="FF0000"/>
                </a:solidFill>
              </a:rPr>
              <a:t>л</a:t>
            </a:r>
            <a:r>
              <a:rPr lang="ru-RU" sz="2800" dirty="0" smtClean="0"/>
              <a:t>нце, бережно </a:t>
            </a:r>
            <a:r>
              <a:rPr lang="ru-RU" sz="2800" dirty="0" err="1" smtClean="0"/>
              <a:t>гре</a:t>
            </a:r>
            <a:r>
              <a:rPr lang="ru-RU" sz="2800" b="1" dirty="0" err="1" smtClean="0">
                <a:solidFill>
                  <a:srgbClr val="FF0000"/>
                </a:solidFill>
              </a:rPr>
              <a:t>Ю</a:t>
            </a:r>
            <a:r>
              <a:rPr lang="ru-RU" sz="2800" dirty="0" err="1" smtClean="0"/>
              <a:t>щее</a:t>
            </a:r>
            <a:r>
              <a:rPr lang="ru-RU" sz="2800" dirty="0" smtClean="0"/>
              <a:t> землю, ласково улыба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тся. </a:t>
            </a:r>
          </a:p>
          <a:p>
            <a:pPr indent="457200" algn="just"/>
            <a:endParaRPr lang="ru-RU" sz="2800" dirty="0" smtClean="0"/>
          </a:p>
          <a:p>
            <a:pPr indent="457200" algn="just"/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Что обозначает действительное причастие настоящего времени?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>
              <a:buNone/>
            </a:pP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Действительные причастия настоящего времени</a:t>
            </a:r>
            <a:r>
              <a:rPr lang="ru-RU" dirty="0" smtClean="0"/>
              <a:t> – причастия, обозначающие признак по действию (дополнительному), которое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производит сам определяемый предмет в момент основного действия</a:t>
            </a:r>
            <a:r>
              <a:rPr lang="ru-RU" dirty="0" smtClean="0"/>
              <a:t>. Образуются от </a:t>
            </a:r>
            <a:r>
              <a:rPr lang="ru-RU" b="1" dirty="0" smtClean="0">
                <a:solidFill>
                  <a:srgbClr val="00B050"/>
                </a:solidFill>
              </a:rPr>
              <a:t>переходных</a:t>
            </a:r>
            <a:r>
              <a:rPr lang="ru-RU" dirty="0" smtClean="0"/>
              <a:t> и </a:t>
            </a:r>
            <a:r>
              <a:rPr lang="ru-RU" b="1" dirty="0" smtClean="0">
                <a:solidFill>
                  <a:srgbClr val="00B050"/>
                </a:solidFill>
              </a:rPr>
              <a:t>непереходных</a:t>
            </a:r>
            <a:r>
              <a:rPr lang="ru-RU" dirty="0" smtClean="0"/>
              <a:t> глаголов </a:t>
            </a:r>
            <a:r>
              <a:rPr lang="ru-RU" b="1" dirty="0" smtClean="0">
                <a:solidFill>
                  <a:srgbClr val="00B050"/>
                </a:solidFill>
              </a:rPr>
              <a:t>НСВ</a:t>
            </a:r>
            <a:r>
              <a:rPr lang="ru-RU" dirty="0" smtClean="0"/>
              <a:t> и отвечают на вопросы – 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Какой? Что делающий?</a:t>
            </a: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134794" y="4247495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отвечающий</a:t>
            </a:r>
            <a:r>
              <a:rPr lang="ru-RU" sz="2800" dirty="0" smtClean="0"/>
              <a:t> на вопрос ученик 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бегущий</a:t>
            </a:r>
            <a:r>
              <a:rPr lang="ru-RU" sz="2800" dirty="0" smtClean="0"/>
              <a:t> к финишу спортсмен 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зовущий</a:t>
            </a:r>
            <a:r>
              <a:rPr lang="ru-RU" sz="2800" dirty="0" smtClean="0"/>
              <a:t> детей воспитатель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рисующая</a:t>
            </a:r>
            <a:r>
              <a:rPr lang="ru-RU" sz="2800" dirty="0" smtClean="0"/>
              <a:t> цветы девочка</a:t>
            </a:r>
            <a:endParaRPr lang="ru-RU" sz="2800" dirty="0"/>
          </a:p>
        </p:txBody>
      </p:sp>
      <p:pic>
        <p:nvPicPr>
          <p:cNvPr id="2050" name="Picture 2" descr="https://www.culture.ru/storage/images/7ca45d0d9d1e378f2338457334d35046/b15de7796d4fa5750281bf8af31cbd2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32192" y="4459459"/>
            <a:ext cx="2380115" cy="17443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0580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Задание №2. Вставьте пропущенные буквы. Определите спряжение глаголов.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228600" algn="just">
              <a:lnSpc>
                <a:spcPct val="150000"/>
              </a:lnSpc>
              <a:buNone/>
            </a:pPr>
            <a:r>
              <a:rPr lang="ru-RU" dirty="0" smtClean="0"/>
              <a:t>Ветер стон…т, уха…т.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dirty="0" smtClean="0"/>
              <a:t>Листья </a:t>
            </a:r>
            <a:r>
              <a:rPr lang="ru-RU" dirty="0" err="1" smtClean="0"/>
              <a:t>верт</a:t>
            </a:r>
            <a:r>
              <a:rPr lang="ru-RU" dirty="0" smtClean="0"/>
              <a:t>…</a:t>
            </a:r>
            <a:r>
              <a:rPr lang="ru-RU" dirty="0" err="1" smtClean="0"/>
              <a:t>тся</a:t>
            </a:r>
            <a:r>
              <a:rPr lang="ru-RU" dirty="0" smtClean="0"/>
              <a:t>, </a:t>
            </a:r>
            <a:r>
              <a:rPr lang="ru-RU" dirty="0" err="1" smtClean="0"/>
              <a:t>порха</a:t>
            </a:r>
            <a:r>
              <a:rPr lang="ru-RU" dirty="0" smtClean="0"/>
              <a:t>…т.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dirty="0" smtClean="0"/>
              <a:t>Котёнок </a:t>
            </a:r>
            <a:r>
              <a:rPr lang="ru-RU" dirty="0" err="1" smtClean="0"/>
              <a:t>мурлыч</a:t>
            </a:r>
            <a:r>
              <a:rPr lang="ru-RU" dirty="0" smtClean="0"/>
              <a:t>…т, </a:t>
            </a:r>
            <a:r>
              <a:rPr lang="ru-RU" dirty="0" err="1" smtClean="0"/>
              <a:t>сворачива</a:t>
            </a:r>
            <a:r>
              <a:rPr lang="ru-RU" dirty="0" smtClean="0"/>
              <a:t>…</a:t>
            </a:r>
            <a:r>
              <a:rPr lang="ru-RU" dirty="0" err="1" smtClean="0"/>
              <a:t>тся</a:t>
            </a:r>
            <a:r>
              <a:rPr lang="ru-RU" dirty="0" smtClean="0"/>
              <a:t> клубочком.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dirty="0" smtClean="0"/>
              <a:t>Мальчик </a:t>
            </a:r>
            <a:r>
              <a:rPr lang="ru-RU" dirty="0" err="1" smtClean="0"/>
              <a:t>насвистыва</a:t>
            </a:r>
            <a:r>
              <a:rPr lang="ru-RU" dirty="0" smtClean="0"/>
              <a:t>…т, </a:t>
            </a:r>
            <a:r>
              <a:rPr lang="ru-RU" dirty="0" err="1" smtClean="0"/>
              <a:t>хохоч</a:t>
            </a:r>
            <a:r>
              <a:rPr lang="ru-RU" dirty="0" smtClean="0"/>
              <a:t>…т, </a:t>
            </a:r>
            <a:r>
              <a:rPr lang="ru-RU" dirty="0" err="1" smtClean="0"/>
              <a:t>дразн</a:t>
            </a:r>
            <a:r>
              <a:rPr lang="ru-RU" dirty="0" smtClean="0"/>
              <a:t>…</a:t>
            </a:r>
            <a:r>
              <a:rPr lang="ru-RU" dirty="0" err="1" smtClean="0"/>
              <a:t>тся</a:t>
            </a:r>
            <a:r>
              <a:rPr lang="ru-RU" dirty="0" smtClean="0"/>
              <a:t>.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dirty="0" smtClean="0"/>
              <a:t>Девочка </a:t>
            </a:r>
            <a:r>
              <a:rPr lang="ru-RU" dirty="0" err="1" smtClean="0"/>
              <a:t>причесыва</a:t>
            </a:r>
            <a:r>
              <a:rPr lang="ru-RU" dirty="0" smtClean="0"/>
              <a:t>…</a:t>
            </a:r>
            <a:r>
              <a:rPr lang="ru-RU" dirty="0" err="1" smtClean="0"/>
              <a:t>тся</a:t>
            </a:r>
            <a:r>
              <a:rPr lang="ru-RU" dirty="0" smtClean="0"/>
              <a:t>, смотр…</a:t>
            </a:r>
            <a:r>
              <a:rPr lang="ru-RU" dirty="0" err="1" smtClean="0"/>
              <a:t>тся</a:t>
            </a:r>
            <a:r>
              <a:rPr lang="ru-RU" dirty="0" smtClean="0"/>
              <a:t> в зеркало, </a:t>
            </a:r>
            <a:r>
              <a:rPr lang="ru-RU" dirty="0" err="1" smtClean="0"/>
              <a:t>прихорашива</a:t>
            </a:r>
            <a:r>
              <a:rPr lang="ru-RU" dirty="0" smtClean="0"/>
              <a:t>…</a:t>
            </a:r>
            <a:r>
              <a:rPr lang="ru-RU" dirty="0" err="1" smtClean="0"/>
              <a:t>тся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68211" y="1879768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31959" y="1905558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2695" y="2611287"/>
            <a:ext cx="394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26262" y="2583152"/>
            <a:ext cx="4908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ю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84138" y="3342808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15503" y="3326396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25854" y="4001645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15503" y="4029781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047356" y="4029781"/>
            <a:ext cx="405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11258" y="4761300"/>
            <a:ext cx="405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46401" y="5363866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76727" y="480115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600114" y="1542144"/>
            <a:ext cx="1119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I </a:t>
            </a:r>
            <a:r>
              <a:rPr lang="ru-RU" sz="2800" b="1" dirty="0" err="1" smtClean="0">
                <a:solidFill>
                  <a:srgbClr val="00B050"/>
                </a:solidFill>
              </a:rPr>
              <a:t>спр</a:t>
            </a:r>
            <a:r>
              <a:rPr lang="ru-RU" sz="2800" b="1" dirty="0" smtClean="0">
                <a:solidFill>
                  <a:srgbClr val="00B050"/>
                </a:solidFill>
              </a:rPr>
              <a:t>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35726" y="1610138"/>
            <a:ext cx="1119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I </a:t>
            </a:r>
            <a:r>
              <a:rPr lang="ru-RU" sz="2800" b="1" dirty="0" err="1" smtClean="0">
                <a:solidFill>
                  <a:srgbClr val="00B050"/>
                </a:solidFill>
              </a:rPr>
              <a:t>спр</a:t>
            </a:r>
            <a:r>
              <a:rPr lang="ru-RU" sz="2800" b="1" dirty="0" smtClean="0">
                <a:solidFill>
                  <a:srgbClr val="00B050"/>
                </a:solidFill>
              </a:rPr>
              <a:t>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67246" y="2355725"/>
            <a:ext cx="1119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I </a:t>
            </a:r>
            <a:r>
              <a:rPr lang="ru-RU" sz="2800" b="1" dirty="0" err="1" smtClean="0">
                <a:solidFill>
                  <a:srgbClr val="00B050"/>
                </a:solidFill>
              </a:rPr>
              <a:t>спр</a:t>
            </a:r>
            <a:r>
              <a:rPr lang="ru-RU" sz="2800" b="1" dirty="0" smtClean="0">
                <a:solidFill>
                  <a:srgbClr val="00B050"/>
                </a:solidFill>
              </a:rPr>
              <a:t>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706729" y="3030975"/>
            <a:ext cx="1119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I </a:t>
            </a:r>
            <a:r>
              <a:rPr lang="ru-RU" sz="2800" b="1" dirty="0" err="1" smtClean="0">
                <a:solidFill>
                  <a:srgbClr val="00B050"/>
                </a:solidFill>
              </a:rPr>
              <a:t>спр</a:t>
            </a:r>
            <a:r>
              <a:rPr lang="ru-RU" sz="2800" b="1" dirty="0" smtClean="0">
                <a:solidFill>
                  <a:srgbClr val="00B050"/>
                </a:solidFill>
              </a:rPr>
              <a:t>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723185" y="3790630"/>
            <a:ext cx="1119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I </a:t>
            </a:r>
            <a:r>
              <a:rPr lang="ru-RU" sz="2800" b="1" dirty="0" err="1" smtClean="0">
                <a:solidFill>
                  <a:srgbClr val="00B050"/>
                </a:solidFill>
              </a:rPr>
              <a:t>спр</a:t>
            </a:r>
            <a:r>
              <a:rPr lang="ru-RU" sz="2800" b="1" dirty="0" smtClean="0">
                <a:solidFill>
                  <a:srgbClr val="00B050"/>
                </a:solidFill>
              </a:rPr>
              <a:t>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074877" y="4522150"/>
            <a:ext cx="1119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I </a:t>
            </a:r>
            <a:r>
              <a:rPr lang="ru-RU" sz="2800" b="1" dirty="0" err="1" smtClean="0">
                <a:solidFill>
                  <a:srgbClr val="00B050"/>
                </a:solidFill>
              </a:rPr>
              <a:t>спр</a:t>
            </a:r>
            <a:r>
              <a:rPr lang="ru-RU" sz="2800" b="1" dirty="0" smtClean="0">
                <a:solidFill>
                  <a:srgbClr val="00B050"/>
                </a:solidFill>
              </a:rPr>
              <a:t>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316415" y="5112994"/>
            <a:ext cx="1119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I </a:t>
            </a:r>
            <a:r>
              <a:rPr lang="ru-RU" sz="2800" b="1" dirty="0" err="1" smtClean="0">
                <a:solidFill>
                  <a:srgbClr val="00B050"/>
                </a:solidFill>
              </a:rPr>
              <a:t>спр</a:t>
            </a:r>
            <a:r>
              <a:rPr lang="ru-RU" sz="2800" b="1" dirty="0" smtClean="0">
                <a:solidFill>
                  <a:srgbClr val="00B050"/>
                </a:solidFill>
              </a:rPr>
              <a:t>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608256" y="3776563"/>
            <a:ext cx="1119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I </a:t>
            </a:r>
            <a:r>
              <a:rPr lang="ru-RU" sz="2800" b="1" dirty="0" err="1" smtClean="0">
                <a:solidFill>
                  <a:srgbClr val="00B050"/>
                </a:solidFill>
              </a:rPr>
              <a:t>спр</a:t>
            </a:r>
            <a:r>
              <a:rPr lang="ru-RU" sz="2800" b="1" dirty="0" smtClean="0">
                <a:solidFill>
                  <a:srgbClr val="00B050"/>
                </a:solidFill>
              </a:rPr>
              <a:t>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822852" y="2341659"/>
            <a:ext cx="12186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II </a:t>
            </a:r>
            <a:r>
              <a:rPr lang="ru-RU" sz="2800" b="1" dirty="0" err="1" smtClean="0">
                <a:solidFill>
                  <a:srgbClr val="00B050"/>
                </a:solidFill>
              </a:rPr>
              <a:t>спр</a:t>
            </a:r>
            <a:r>
              <a:rPr lang="ru-RU" sz="2800" b="1" dirty="0" smtClean="0">
                <a:solidFill>
                  <a:srgbClr val="00B050"/>
                </a:solidFill>
              </a:rPr>
              <a:t>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043159" y="4465880"/>
            <a:ext cx="12186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II </a:t>
            </a:r>
            <a:r>
              <a:rPr lang="ru-RU" sz="2800" b="1" dirty="0" err="1" smtClean="0">
                <a:solidFill>
                  <a:srgbClr val="00B050"/>
                </a:solidFill>
              </a:rPr>
              <a:t>спр</a:t>
            </a:r>
            <a:r>
              <a:rPr lang="ru-RU" sz="2800" b="1" dirty="0" smtClean="0">
                <a:solidFill>
                  <a:srgbClr val="00B050"/>
                </a:solidFill>
              </a:rPr>
              <a:t>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366716" y="3720292"/>
            <a:ext cx="12186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II </a:t>
            </a:r>
            <a:r>
              <a:rPr lang="ru-RU" sz="2800" b="1" dirty="0" err="1" smtClean="0">
                <a:solidFill>
                  <a:srgbClr val="00B050"/>
                </a:solidFill>
              </a:rPr>
              <a:t>спр</a:t>
            </a:r>
            <a:r>
              <a:rPr lang="ru-RU" sz="2800" b="1" dirty="0" smtClean="0">
                <a:solidFill>
                  <a:srgbClr val="00B050"/>
                </a:solidFill>
              </a:rPr>
              <a:t>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090138" y="3087247"/>
            <a:ext cx="1119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I </a:t>
            </a:r>
            <a:r>
              <a:rPr lang="ru-RU" sz="2800" b="1" dirty="0" err="1" smtClean="0">
                <a:solidFill>
                  <a:srgbClr val="00B050"/>
                </a:solidFill>
              </a:rPr>
              <a:t>спр</a:t>
            </a:r>
            <a:r>
              <a:rPr lang="ru-RU" sz="2800" b="1" dirty="0" smtClean="0">
                <a:solidFill>
                  <a:srgbClr val="00B050"/>
                </a:solidFill>
              </a:rPr>
              <a:t>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28676" name="Picture 4" descr="https://static6.depositphotos.com/1000773/634/v/950/depositphotos_6343457-stock-illustration-%D0%BC%D0%B0%D0%BB%D0%B5%D0%BD%D1%8C%D0%BA%D0%B0%D1%8F-%D0%B4%D0%B5%D0%B2%D0%BE%D1%87%D0%BA%D0%B0-%D0%B2-%D0%B7%D0%B5%D1%80%D0%BA%D0%B0%D0%BB%D0%BE-%D0%BF%D1%80%D0%B8%D0%BC%D0%B5%D1%80%D1%8F%D1%8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2141" y="1448971"/>
            <a:ext cx="2649989" cy="31370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Как образуются действительные причастия настоящего времени?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8" name="Picture 4" descr="https://ppt4web.ru/images/8/6476/640/img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8794" y="1660623"/>
            <a:ext cx="6476658" cy="4572000"/>
          </a:xfrm>
          <a:prstGeom prst="rect">
            <a:avLst/>
          </a:prstGeom>
          <a:noFill/>
        </p:spPr>
      </p:pic>
      <p:pic>
        <p:nvPicPr>
          <p:cNvPr id="5" name="Picture 4" descr="http://pic.51yuansu.com/pic3/cover/00/94/77/58dcdeb006dd8_610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10954" y="1997028"/>
            <a:ext cx="3405504" cy="4860972"/>
          </a:xfrm>
          <a:prstGeom prst="rect">
            <a:avLst/>
          </a:prstGeom>
          <a:noFill/>
        </p:spPr>
      </p:pic>
      <p:pic>
        <p:nvPicPr>
          <p:cNvPr id="6" name="Picture 6" descr="https://www.tspk-mo.ru/storage/app/media/proekt2018/putyovka-v-zhizn/ka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234" y="3317102"/>
            <a:ext cx="1885071" cy="3540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7862" y="590844"/>
            <a:ext cx="10515600" cy="5586120"/>
          </a:xfrm>
        </p:spPr>
        <p:txBody>
          <a:bodyPr/>
          <a:lstStyle/>
          <a:p>
            <a:pPr indent="228600" algn="just" fontAlgn="base">
              <a:buNone/>
            </a:pPr>
            <a:r>
              <a:rPr lang="ru-RU" sz="3600" b="1" dirty="0" smtClean="0">
                <a:solidFill>
                  <a:srgbClr val="00B050"/>
                </a:solidFill>
              </a:rPr>
              <a:t>Основа настоящего времени </a:t>
            </a:r>
            <a:r>
              <a:rPr lang="ru-RU" sz="3600" dirty="0" smtClean="0"/>
              <a:t>— это форма глагола </a:t>
            </a:r>
            <a:r>
              <a:rPr lang="ru-RU" sz="3600" i="1" dirty="0" smtClean="0"/>
              <a:t>настоящего времени третьего лица множественного числа без окончания</a:t>
            </a:r>
            <a:r>
              <a:rPr lang="ru-RU" sz="3600" dirty="0" smtClean="0"/>
              <a:t>, например:</a:t>
            </a:r>
          </a:p>
          <a:p>
            <a:pPr indent="228600" algn="ctr" fontAlgn="base">
              <a:buNone/>
            </a:pPr>
            <a:r>
              <a:rPr lang="ru-RU" sz="3600" i="1" dirty="0" smtClean="0"/>
              <a:t>беречь — </a:t>
            </a:r>
            <a:r>
              <a:rPr lang="ru-RU" sz="3600" b="1" i="1" dirty="0" err="1" smtClean="0">
                <a:solidFill>
                  <a:srgbClr val="7030A0"/>
                </a:solidFill>
              </a:rPr>
              <a:t>берег</a:t>
            </a:r>
            <a:r>
              <a:rPr lang="ru-RU" sz="3600" i="1" dirty="0" err="1" smtClean="0"/>
              <a:t>-ут</a:t>
            </a:r>
            <a:r>
              <a:rPr lang="ru-RU" sz="3600" i="1" dirty="0" smtClean="0"/>
              <a:t> — </a:t>
            </a:r>
            <a:r>
              <a:rPr lang="ru-RU" sz="3600" b="1" i="1" dirty="0" smtClean="0">
                <a:solidFill>
                  <a:srgbClr val="7030A0"/>
                </a:solidFill>
              </a:rPr>
              <a:t>берег</a:t>
            </a:r>
            <a:r>
              <a:rPr lang="ru-RU" sz="3600" b="1" i="1" dirty="0" smtClean="0">
                <a:solidFill>
                  <a:srgbClr val="FF0000"/>
                </a:solidFill>
              </a:rPr>
              <a:t>ущ</a:t>
            </a:r>
            <a:r>
              <a:rPr lang="ru-RU" sz="3600" i="1" dirty="0" smtClean="0"/>
              <a:t>ие;</a:t>
            </a:r>
            <a:endParaRPr lang="ru-RU" sz="3600" dirty="0" smtClean="0"/>
          </a:p>
          <a:p>
            <a:pPr indent="228600" algn="ctr" fontAlgn="base">
              <a:buNone/>
            </a:pPr>
            <a:r>
              <a:rPr lang="ru-RU" sz="3600" i="1" dirty="0" smtClean="0"/>
              <a:t>играть — </a:t>
            </a:r>
            <a:r>
              <a:rPr lang="ru-RU" sz="3600" b="1" i="1" dirty="0" err="1" smtClean="0">
                <a:solidFill>
                  <a:srgbClr val="7030A0"/>
                </a:solidFill>
              </a:rPr>
              <a:t>игра</a:t>
            </a:r>
            <a:r>
              <a:rPr lang="ru-RU" sz="3600" i="1" dirty="0" err="1" smtClean="0"/>
              <a:t>-ют</a:t>
            </a:r>
            <a:r>
              <a:rPr lang="ru-RU" sz="3600" i="1" dirty="0" smtClean="0"/>
              <a:t> — </a:t>
            </a:r>
            <a:r>
              <a:rPr lang="ru-RU" sz="3600" b="1" i="1" dirty="0" smtClean="0">
                <a:solidFill>
                  <a:srgbClr val="7030A0"/>
                </a:solidFill>
              </a:rPr>
              <a:t>игра</a:t>
            </a:r>
            <a:r>
              <a:rPr lang="ru-RU" sz="3600" b="1" i="1" dirty="0" smtClean="0">
                <a:solidFill>
                  <a:srgbClr val="FF0000"/>
                </a:solidFill>
              </a:rPr>
              <a:t>ющ</a:t>
            </a:r>
            <a:r>
              <a:rPr lang="ru-RU" sz="3600" i="1" dirty="0" smtClean="0"/>
              <a:t>ие;</a:t>
            </a:r>
            <a:endParaRPr lang="ru-RU" sz="3600" dirty="0" smtClean="0"/>
          </a:p>
          <a:p>
            <a:pPr indent="228600" algn="ctr" fontAlgn="base">
              <a:buNone/>
            </a:pPr>
            <a:r>
              <a:rPr lang="ru-RU" sz="3600" i="1" dirty="0" smtClean="0"/>
              <a:t>значить — </a:t>
            </a:r>
            <a:r>
              <a:rPr lang="ru-RU" sz="3600" b="1" i="1" dirty="0" err="1" smtClean="0">
                <a:solidFill>
                  <a:srgbClr val="7030A0"/>
                </a:solidFill>
              </a:rPr>
              <a:t>знач</a:t>
            </a:r>
            <a:r>
              <a:rPr lang="ru-RU" sz="3600" i="1" dirty="0" err="1" smtClean="0"/>
              <a:t>-ат</a:t>
            </a:r>
            <a:r>
              <a:rPr lang="ru-RU" sz="3600" i="1" dirty="0" smtClean="0"/>
              <a:t> — </a:t>
            </a:r>
            <a:r>
              <a:rPr lang="ru-RU" sz="3600" b="1" i="1" dirty="0" smtClean="0">
                <a:solidFill>
                  <a:srgbClr val="7030A0"/>
                </a:solidFill>
              </a:rPr>
              <a:t>знач</a:t>
            </a:r>
            <a:r>
              <a:rPr lang="ru-RU" sz="3600" b="1" i="1" dirty="0" smtClean="0">
                <a:solidFill>
                  <a:srgbClr val="FF0000"/>
                </a:solidFill>
              </a:rPr>
              <a:t>ащ</a:t>
            </a:r>
            <a:r>
              <a:rPr lang="ru-RU" sz="3600" i="1" dirty="0" smtClean="0"/>
              <a:t>ие;</a:t>
            </a:r>
            <a:endParaRPr lang="ru-RU" sz="3600" dirty="0" smtClean="0"/>
          </a:p>
          <a:p>
            <a:pPr indent="228600" algn="ctr" fontAlgn="base">
              <a:buNone/>
            </a:pPr>
            <a:r>
              <a:rPr lang="ru-RU" sz="3600" i="1" dirty="0" smtClean="0"/>
              <a:t>гнать — </a:t>
            </a:r>
            <a:r>
              <a:rPr lang="ru-RU" sz="3600" b="1" i="1" dirty="0" err="1" smtClean="0">
                <a:solidFill>
                  <a:srgbClr val="7030A0"/>
                </a:solidFill>
              </a:rPr>
              <a:t>гон</a:t>
            </a:r>
            <a:r>
              <a:rPr lang="ru-RU" sz="3600" i="1" dirty="0" err="1" smtClean="0"/>
              <a:t>-ят</a:t>
            </a:r>
            <a:r>
              <a:rPr lang="ru-RU" sz="3600" i="1" dirty="0" smtClean="0"/>
              <a:t> — </a:t>
            </a:r>
            <a:r>
              <a:rPr lang="ru-RU" sz="3600" b="1" i="1" dirty="0" smtClean="0">
                <a:solidFill>
                  <a:srgbClr val="7030A0"/>
                </a:solidFill>
              </a:rPr>
              <a:t>гон</a:t>
            </a:r>
            <a:r>
              <a:rPr lang="ru-RU" sz="3600" b="1" i="1" dirty="0" smtClean="0">
                <a:solidFill>
                  <a:srgbClr val="FF0000"/>
                </a:solidFill>
              </a:rPr>
              <a:t>ящ</a:t>
            </a:r>
            <a:r>
              <a:rPr lang="ru-RU" sz="3600" i="1" dirty="0" smtClean="0"/>
              <a:t>ие.</a:t>
            </a:r>
            <a:endParaRPr lang="ru-RU" sz="3600" dirty="0" smtClean="0"/>
          </a:p>
          <a:p>
            <a:endParaRPr lang="ru-RU" dirty="0"/>
          </a:p>
        </p:txBody>
      </p:sp>
      <p:pic>
        <p:nvPicPr>
          <p:cNvPr id="4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xmlns="" id="{8218E893-EFEB-4A9A-9858-5440F5E71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03145" y="3024553"/>
            <a:ext cx="1721712" cy="3196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5EBE742-7EE6-417D-B95B-F42BBE953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670412"/>
            <a:ext cx="3446586" cy="3448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538" y="1963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Задание №3. 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73723" y="1266092"/>
            <a:ext cx="10803988" cy="4910871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Записать глаголы в 3-м лице мн.ч. в два столбика (1 спряжение и 2 спряжение), оставляя каждый раз чистую строку: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Думать, клеить, брить, гнать, лечить, лелеять, сеять, любить, строить, каяться.</a:t>
            </a:r>
            <a:endParaRPr lang="ru-RU" b="1" dirty="0" smtClean="0">
              <a:solidFill>
                <a:srgbClr val="00B050"/>
              </a:solidFill>
            </a:endParaRPr>
          </a:p>
          <a:p>
            <a:pPr indent="228600" algn="just">
              <a:buNone/>
            </a:pPr>
            <a:r>
              <a:rPr lang="ru-RU" b="1" dirty="0" smtClean="0"/>
              <a:t>Образовать от этих глаголов действительные причастия настоящего времени, подписать в свободные строки.</a:t>
            </a:r>
          </a:p>
          <a:p>
            <a:pPr algn="just">
              <a:buNone/>
            </a:pPr>
            <a:r>
              <a:rPr lang="ru-RU" dirty="0" smtClean="0"/>
              <a:t>                                           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411828" y="4757094"/>
          <a:ext cx="8128000" cy="156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 спряжение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 спряжение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1025</Words>
  <Application>Microsoft Office PowerPoint</Application>
  <PresentationFormat>Произвольный</PresentationFormat>
  <Paragraphs>168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Проверка самостоятельной работы.</vt:lpstr>
      <vt:lpstr>Слайд 2</vt:lpstr>
      <vt:lpstr>Задание №1. Закончите предложение. </vt:lpstr>
      <vt:lpstr>Слайд 4</vt:lpstr>
      <vt:lpstr>Что обозначает действительное причастие настоящего времени?</vt:lpstr>
      <vt:lpstr>Задание №2. Вставьте пропущенные буквы. Определите спряжение глаголов. </vt:lpstr>
      <vt:lpstr>Как образуются действительные причастия настоящего времени? </vt:lpstr>
      <vt:lpstr>Слайд 8</vt:lpstr>
      <vt:lpstr>Задание №3. </vt:lpstr>
      <vt:lpstr>Слайд 10</vt:lpstr>
      <vt:lpstr>Задание №4.</vt:lpstr>
      <vt:lpstr>Слайд 12</vt:lpstr>
      <vt:lpstr>Слайд 13</vt:lpstr>
      <vt:lpstr>Действительные причастия настоящего времени образуются от… </vt:lpstr>
      <vt:lpstr>Действительные причастия настоящего времени образуются при помощи суффиксов… </vt:lpstr>
      <vt:lpstr>Укажите действительные причастия настоящего времени. </vt:lpstr>
      <vt:lpstr>В каком ряду оба слова являются действительными причастиями настоящего времени? </vt:lpstr>
      <vt:lpstr>От какого глагола не образуется действительное причастие настоящего времени? </vt:lpstr>
      <vt:lpstr>Укажите ряд, где все причастия действительные</vt:lpstr>
      <vt:lpstr>Выберите предложение с причастными оборотами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77</cp:revision>
  <dcterms:created xsi:type="dcterms:W3CDTF">2020-08-20T14:06:43Z</dcterms:created>
  <dcterms:modified xsi:type="dcterms:W3CDTF">2020-10-06T12:04:51Z</dcterms:modified>
</cp:coreProperties>
</file>