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7" r:id="rId2"/>
    <p:sldId id="1398" r:id="rId3"/>
    <p:sldId id="1406" r:id="rId4"/>
    <p:sldId id="1408" r:id="rId5"/>
    <p:sldId id="1399" r:id="rId6"/>
    <p:sldId id="1409" r:id="rId7"/>
    <p:sldId id="1400" r:id="rId8"/>
    <p:sldId id="1401" r:id="rId9"/>
    <p:sldId id="1402" r:id="rId10"/>
    <p:sldId id="1404" r:id="rId11"/>
    <p:sldId id="1403" r:id="rId12"/>
    <p:sldId id="1405" r:id="rId13"/>
    <p:sldId id="1410" r:id="rId14"/>
    <p:sldId id="1419" r:id="rId15"/>
    <p:sldId id="1420" r:id="rId16"/>
    <p:sldId id="1411" r:id="rId17"/>
    <p:sldId id="1413" r:id="rId18"/>
    <p:sldId id="1414" r:id="rId19"/>
    <p:sldId id="1415" r:id="rId20"/>
    <p:sldId id="1416" r:id="rId21"/>
    <p:sldId id="142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209822"/>
            <a:ext cx="10515600" cy="496714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b="1" dirty="0" smtClean="0"/>
              <a:t>Упражнение </a:t>
            </a:r>
            <a:r>
              <a:rPr lang="ru-RU" sz="2400" b="1" dirty="0" smtClean="0">
                <a:solidFill>
                  <a:srgbClr val="C00000"/>
                </a:solidFill>
              </a:rPr>
              <a:t>66</a:t>
            </a:r>
            <a:r>
              <a:rPr lang="ru-RU" sz="2400" b="1" dirty="0" smtClean="0"/>
              <a:t>. </a:t>
            </a:r>
            <a:r>
              <a:rPr lang="ru-RU" sz="2400" dirty="0" smtClean="0"/>
              <a:t>Спишите сначала предложения с действительными причастиями, затем – со страдательными. Укажите их время и вид. Расставьте пропущенные знаки препинания.</a:t>
            </a:r>
          </a:p>
          <a:p>
            <a:pPr indent="228600" algn="just">
              <a:buNone/>
            </a:pPr>
            <a:r>
              <a:rPr lang="ru-RU" sz="2600" b="1" dirty="0" smtClean="0"/>
              <a:t>Предложения с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действительными</a:t>
            </a:r>
            <a:r>
              <a:rPr lang="ru-RU" sz="2600" b="1" dirty="0" smtClean="0"/>
              <a:t> причастиями:</a:t>
            </a:r>
            <a:endParaRPr lang="ru-RU" b="1" dirty="0" smtClean="0"/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  А. Куинджи известен как художник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стремившийся </a:t>
            </a:r>
            <a:r>
              <a:rPr lang="ru-RU" dirty="0" smtClean="0"/>
              <a:t>передать живописную красоту русской природы. Ученики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прочитавшие </a:t>
            </a:r>
            <a:r>
              <a:rPr lang="ru-RU" dirty="0" smtClean="0"/>
              <a:t>о своих достижениях в стенгазете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были очень обрадованы. </a:t>
            </a:r>
            <a:r>
              <a:rPr lang="ru-RU" b="1" dirty="0" smtClean="0">
                <a:solidFill>
                  <a:srgbClr val="7030A0"/>
                </a:solidFill>
              </a:rPr>
              <a:t>Едущие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бегущие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спешащие</a:t>
            </a:r>
            <a:r>
              <a:rPr lang="ru-RU" dirty="0" smtClean="0"/>
              <a:t> люди с высоты производили впечатление муравейника.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97161" y="2639423"/>
            <a:ext cx="268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несов.,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прош.вр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670" y="3987576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сов.,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прош.вр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2479" y="4564352"/>
            <a:ext cx="194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несов., </a:t>
            </a:r>
            <a:r>
              <a:rPr lang="ru-RU" b="1" dirty="0" err="1" smtClean="0">
                <a:solidFill>
                  <a:srgbClr val="00B050"/>
                </a:solidFill>
              </a:rPr>
              <a:t>наст.вр</a:t>
            </a:r>
            <a:r>
              <a:rPr lang="ru-RU" sz="1400" b="1" dirty="0" smtClean="0">
                <a:solidFill>
                  <a:srgbClr val="00B050"/>
                </a:solidFill>
              </a:rPr>
              <a:t>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3340" y="4576076"/>
            <a:ext cx="194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несов., </a:t>
            </a:r>
            <a:r>
              <a:rPr lang="ru-RU" b="1" dirty="0" err="1" smtClean="0">
                <a:solidFill>
                  <a:srgbClr val="00B050"/>
                </a:solidFill>
              </a:rPr>
              <a:t>наст.вр</a:t>
            </a:r>
            <a:r>
              <a:rPr lang="ru-RU" sz="1400" b="1" dirty="0" smtClean="0">
                <a:solidFill>
                  <a:srgbClr val="00B050"/>
                </a:solidFill>
              </a:rPr>
              <a:t>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1094" y="4606556"/>
            <a:ext cx="194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несов., </a:t>
            </a:r>
            <a:r>
              <a:rPr lang="ru-RU" b="1" dirty="0" err="1" smtClean="0">
                <a:solidFill>
                  <a:srgbClr val="00B050"/>
                </a:solidFill>
              </a:rPr>
              <a:t>наст.вр</a:t>
            </a:r>
            <a:r>
              <a:rPr lang="ru-RU" sz="1400" b="1" dirty="0" smtClean="0">
                <a:solidFill>
                  <a:srgbClr val="00B050"/>
                </a:solidFill>
              </a:rPr>
              <a:t>.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926079"/>
            <a:ext cx="10515600" cy="325088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                      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                    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4055" y="480513"/>
          <a:ext cx="8640690" cy="427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345"/>
                <a:gridCol w="4320345"/>
              </a:tblGrid>
              <a:tr h="84680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спряжение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 спряжение</a:t>
                      </a:r>
                      <a:endParaRPr lang="ru-RU" sz="3600" dirty="0"/>
                    </a:p>
                  </a:txBody>
                  <a:tcPr/>
                </a:tc>
              </a:tr>
              <a:tr h="6855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думают </a:t>
                      </a:r>
                      <a:r>
                        <a:rPr lang="ru-RU" sz="2800" i="1" dirty="0" smtClean="0"/>
                        <a:t>—</a:t>
                      </a:r>
                      <a:r>
                        <a:rPr lang="ru-RU" sz="2800" dirty="0" smtClean="0"/>
                        <a:t> думающий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клеят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клеящий</a:t>
                      </a:r>
                      <a:endParaRPr lang="ru-RU" sz="2800" dirty="0"/>
                    </a:p>
                  </a:txBody>
                  <a:tcPr/>
                </a:tc>
              </a:tr>
              <a:tr h="6855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бреют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бреющий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гонят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гонящий</a:t>
                      </a:r>
                      <a:endParaRPr lang="ru-RU" sz="2800" dirty="0"/>
                    </a:p>
                  </a:txBody>
                  <a:tcPr/>
                </a:tc>
              </a:tr>
              <a:tr h="685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лелеют </a:t>
                      </a:r>
                      <a:r>
                        <a:rPr lang="ru-RU" sz="2800" i="1" dirty="0" smtClean="0"/>
                        <a:t>—</a:t>
                      </a:r>
                      <a:r>
                        <a:rPr lang="ru-RU" sz="2800" dirty="0" smtClean="0"/>
                        <a:t> лелеющий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 лечат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лечащий</a:t>
                      </a:r>
                      <a:endParaRPr lang="ru-RU" sz="2800" dirty="0"/>
                    </a:p>
                  </a:txBody>
                  <a:tcPr/>
                </a:tc>
              </a:tr>
              <a:tr h="6855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сеют </a:t>
                      </a:r>
                      <a:r>
                        <a:rPr lang="ru-RU" sz="2800" i="1" dirty="0" smtClean="0"/>
                        <a:t>—</a:t>
                      </a:r>
                      <a:r>
                        <a:rPr lang="ru-RU" sz="2800" dirty="0" smtClean="0"/>
                        <a:t> сеющий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любят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любящий</a:t>
                      </a:r>
                      <a:endParaRPr lang="ru-RU" sz="2800" dirty="0"/>
                    </a:p>
                  </a:txBody>
                  <a:tcPr/>
                </a:tc>
              </a:tr>
              <a:tr h="6855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  каются </a:t>
                      </a:r>
                      <a:r>
                        <a:rPr lang="ru-RU" sz="2800" i="1" dirty="0" smtClean="0"/>
                        <a:t>—</a:t>
                      </a:r>
                      <a:r>
                        <a:rPr lang="ru-RU" sz="2800" dirty="0" smtClean="0"/>
                        <a:t> кающийся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строят </a:t>
                      </a:r>
                      <a:r>
                        <a:rPr lang="ru-RU" sz="2800" i="1" dirty="0" smtClean="0"/>
                        <a:t>— </a:t>
                      </a:r>
                      <a:r>
                        <a:rPr lang="ru-RU" sz="2800" dirty="0" smtClean="0"/>
                        <a:t>строящий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клипарт знания: 25 тыс изображений найдено в Яндекс.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775" y="2478765"/>
            <a:ext cx="7043225" cy="387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8130" y="1294229"/>
            <a:ext cx="10564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/>
              <a:t>Упражнение </a:t>
            </a:r>
            <a:r>
              <a:rPr lang="ru-RU" sz="2800" b="1" dirty="0" smtClean="0">
                <a:solidFill>
                  <a:srgbClr val="C00000"/>
                </a:solidFill>
              </a:rPr>
              <a:t>70</a:t>
            </a:r>
            <a:r>
              <a:rPr lang="ru-RU" sz="2800" b="1" dirty="0" smtClean="0"/>
              <a:t>. Спишите предложения, образовав от глаголов действительные причастия настоящего времени. Выделите суффиксы причастий.</a:t>
            </a:r>
          </a:p>
        </p:txBody>
      </p:sp>
      <p:pic>
        <p:nvPicPr>
          <p:cNvPr id="6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22" y="2043007"/>
            <a:ext cx="2579066" cy="4330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09710" y="2624354"/>
            <a:ext cx="85015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/>
              <a:t>Каменистая почва была покрыта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(стелиться) </a:t>
            </a:r>
            <a:r>
              <a:rPr lang="ru-RU" sz="2800" dirty="0" smtClean="0"/>
              <a:t>растительностью. Высоко в небе, над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(желтеть) </a:t>
            </a:r>
            <a:r>
              <a:rPr lang="ru-RU" sz="2800" dirty="0" smtClean="0"/>
              <a:t>лесом, плыла цепочка птиц. Возле дороги из зарослей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(цвести) </a:t>
            </a:r>
            <a:r>
              <a:rPr lang="ru-RU" sz="2800" dirty="0" smtClean="0"/>
              <a:t>сирени выглядывал угол крыши с красной трубой. Ветви сгибались под тяжестью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(спеть)</a:t>
            </a:r>
            <a:r>
              <a:rPr lang="ru-RU" sz="2800" dirty="0" smtClean="0"/>
              <a:t> яблок. Сизый горьковатый дым потёк по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(спать) </a:t>
            </a:r>
            <a:r>
              <a:rPr lang="ru-RU" sz="2800" dirty="0" smtClean="0"/>
              <a:t>лугам. На мысли,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(дышать) </a:t>
            </a:r>
            <a:r>
              <a:rPr lang="ru-RU" sz="2800" dirty="0" smtClean="0"/>
              <a:t>силой, как жемчуг, нижутся слова.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>
            <a:normAutofit/>
          </a:bodyPr>
          <a:lstStyle/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Каменистая почва была покрыта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стел</a:t>
            </a:r>
            <a:r>
              <a:rPr lang="ru-RU" b="1" dirty="0" smtClean="0">
                <a:solidFill>
                  <a:srgbClr val="00B050"/>
                </a:solidFill>
              </a:rPr>
              <a:t>ющ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ейся</a:t>
            </a:r>
            <a:r>
              <a:rPr lang="ru-RU" dirty="0" smtClean="0"/>
              <a:t> растительностью. Высоко в небе, над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желте</a:t>
            </a:r>
            <a:r>
              <a:rPr lang="ru-RU" b="1" dirty="0" smtClean="0">
                <a:solidFill>
                  <a:srgbClr val="00B050"/>
                </a:solidFill>
              </a:rPr>
              <a:t>ющ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</a:t>
            </a:r>
            <a:r>
              <a:rPr lang="ru-RU" dirty="0" smtClean="0"/>
              <a:t> лесом, плыла цепочка птиц. Возле дороги из зарослей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цвет</a:t>
            </a:r>
            <a:r>
              <a:rPr lang="ru-RU" b="1" dirty="0" smtClean="0">
                <a:solidFill>
                  <a:srgbClr val="00B050"/>
                </a:solidFill>
              </a:rPr>
              <a:t>ущ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ей</a:t>
            </a:r>
            <a:r>
              <a:rPr lang="ru-RU" dirty="0" smtClean="0"/>
              <a:t> сирени выглядывал угол крыши с красной трубой. Ветви сгибались под тяжестью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спе</a:t>
            </a:r>
            <a:r>
              <a:rPr lang="ru-RU" b="1" dirty="0" smtClean="0">
                <a:solidFill>
                  <a:srgbClr val="00B050"/>
                </a:solidFill>
              </a:rPr>
              <a:t>ющ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их</a:t>
            </a:r>
            <a:r>
              <a:rPr lang="ru-RU" dirty="0" smtClean="0"/>
              <a:t> яблок. Сизый горьковатый дым потёк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</a:t>
            </a:r>
            <a:r>
              <a:rPr lang="ru-RU" b="1" dirty="0" smtClean="0">
                <a:solidFill>
                  <a:srgbClr val="00B050"/>
                </a:solidFill>
              </a:rPr>
              <a:t>ящ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</a:t>
            </a:r>
            <a:r>
              <a:rPr lang="ru-RU" dirty="0" smtClean="0"/>
              <a:t> лугам. На мысли,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дыш</a:t>
            </a:r>
            <a:r>
              <a:rPr lang="ru-RU" b="1" dirty="0" smtClean="0">
                <a:solidFill>
                  <a:srgbClr val="00B050"/>
                </a:solidFill>
              </a:rPr>
              <a:t>ащ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ие</a:t>
            </a:r>
            <a:r>
              <a:rPr lang="ru-RU" dirty="0" smtClean="0"/>
              <a:t> силой, как жемчуг, нижутся слова.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961121" y="157558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10084193" y="94019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859108" y="94019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83545" y="482521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696222" y="414997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132320" y="353099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0339755" y="223676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10560150" y="223207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9153380" y="157089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366784" y="352630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6930686" y="415935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189873" y="480646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881026" y="1000108"/>
            <a:ext cx="10287072" cy="32226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Потренируемся!</a:t>
            </a:r>
          </a:p>
        </p:txBody>
      </p:sp>
      <p:pic>
        <p:nvPicPr>
          <p:cNvPr id="15363" name="Picture 3" descr="мальчик за компо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1" y="3962400"/>
            <a:ext cx="350308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Действительные причастия настоящего времени образуются от…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основы настоящего времени переходных глаголов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основы инфинитива переходных и непереходных глаголов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основы настоящего времени непереходных глаголов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основы настоящего времени переходных и непереходных глаголов</a:t>
            </a:r>
          </a:p>
          <a:p>
            <a:pPr marL="514350" indent="-514350">
              <a:buFont typeface="+mj-lt"/>
              <a:buAutoNum type="arabicParenR"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основы настоящего времени переходных и непереходных глаголов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9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Действительные причастия настоящего времени образуются при помощи суффиксов…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-им, -ем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-</a:t>
            </a:r>
            <a:r>
              <a:rPr lang="ru-RU" sz="3200" dirty="0" err="1" smtClean="0"/>
              <a:t>вш</a:t>
            </a:r>
            <a:r>
              <a:rPr lang="ru-RU" sz="3200" dirty="0" smtClean="0"/>
              <a:t>, -</a:t>
            </a:r>
            <a:r>
              <a:rPr lang="ru-RU" sz="3200" dirty="0" err="1" smtClean="0"/>
              <a:t>ш</a:t>
            </a:r>
            <a:endParaRPr lang="ru-RU" sz="32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-</a:t>
            </a:r>
            <a:r>
              <a:rPr lang="ru-RU" sz="3200" dirty="0" err="1" smtClean="0"/>
              <a:t>онн</a:t>
            </a:r>
            <a:r>
              <a:rPr lang="ru-RU" sz="3200" dirty="0" smtClean="0"/>
              <a:t>, -</a:t>
            </a:r>
            <a:r>
              <a:rPr lang="ru-RU" sz="3200" dirty="0" err="1" smtClean="0"/>
              <a:t>енн</a:t>
            </a:r>
            <a:r>
              <a:rPr lang="ru-RU" sz="3200" dirty="0" smtClean="0"/>
              <a:t>, -ан, -ин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-</a:t>
            </a:r>
            <a:r>
              <a:rPr lang="ru-RU" sz="3200" dirty="0" err="1" smtClean="0"/>
              <a:t>ащ</a:t>
            </a:r>
            <a:r>
              <a:rPr lang="ru-RU" sz="3200" dirty="0" smtClean="0"/>
              <a:t>, -</a:t>
            </a:r>
            <a:r>
              <a:rPr lang="ru-RU" sz="3200" dirty="0" err="1" smtClean="0"/>
              <a:t>ящ</a:t>
            </a:r>
            <a:r>
              <a:rPr lang="ru-RU" sz="3200" dirty="0" smtClean="0"/>
              <a:t>, -</a:t>
            </a:r>
            <a:r>
              <a:rPr lang="ru-RU" sz="3200" dirty="0" err="1" smtClean="0"/>
              <a:t>ущ</a:t>
            </a:r>
            <a:r>
              <a:rPr lang="ru-RU" sz="3200" dirty="0" smtClean="0"/>
              <a:t>, -</a:t>
            </a:r>
            <a:r>
              <a:rPr lang="ru-RU" sz="3200" dirty="0" err="1" smtClean="0"/>
              <a:t>ющ</a:t>
            </a:r>
            <a:endParaRPr lang="ru-RU" sz="32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-</a:t>
            </a:r>
            <a:r>
              <a:rPr lang="ru-RU" sz="4000" b="1" dirty="0" err="1" smtClean="0">
                <a:solidFill>
                  <a:srgbClr val="00B050"/>
                </a:solidFill>
              </a:rPr>
              <a:t>ащ</a:t>
            </a:r>
            <a:r>
              <a:rPr lang="ru-RU" sz="4000" b="1" dirty="0" smtClean="0">
                <a:solidFill>
                  <a:srgbClr val="00B050"/>
                </a:solidFill>
              </a:rPr>
              <a:t>, -</a:t>
            </a:r>
            <a:r>
              <a:rPr lang="ru-RU" sz="4000" b="1" dirty="0" err="1" smtClean="0">
                <a:solidFill>
                  <a:srgbClr val="00B050"/>
                </a:solidFill>
              </a:rPr>
              <a:t>ящ</a:t>
            </a:r>
            <a:r>
              <a:rPr lang="ru-RU" sz="4000" b="1" dirty="0" smtClean="0">
                <a:solidFill>
                  <a:srgbClr val="00B050"/>
                </a:solidFill>
              </a:rPr>
              <a:t>, -</a:t>
            </a:r>
            <a:r>
              <a:rPr lang="ru-RU" sz="4000" b="1" dirty="0" err="1" smtClean="0">
                <a:solidFill>
                  <a:srgbClr val="00B050"/>
                </a:solidFill>
              </a:rPr>
              <a:t>ущ</a:t>
            </a:r>
            <a:r>
              <a:rPr lang="ru-RU" sz="4000" b="1" dirty="0" smtClean="0">
                <a:solidFill>
                  <a:srgbClr val="00B050"/>
                </a:solidFill>
              </a:rPr>
              <a:t>, -</a:t>
            </a:r>
            <a:r>
              <a:rPr lang="ru-RU" sz="4000" b="1" dirty="0" err="1" smtClean="0">
                <a:solidFill>
                  <a:srgbClr val="00B050"/>
                </a:solidFill>
              </a:rPr>
              <a:t>ющ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6387" y="1895664"/>
            <a:ext cx="3232660" cy="234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590208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dirty="0" smtClean="0">
                <a:solidFill>
                  <a:srgbClr val="0070C0"/>
                </a:solidFill>
              </a:rPr>
              <a:t>Укажите действительные причастия настоящего времени.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3788" y="1839692"/>
            <a:ext cx="5181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Составленный;</a:t>
            </a:r>
          </a:p>
          <a:p>
            <a:pPr>
              <a:buNone/>
            </a:pPr>
            <a:r>
              <a:rPr lang="ru-RU" dirty="0" smtClean="0"/>
              <a:t>2. замеченный;</a:t>
            </a:r>
          </a:p>
          <a:p>
            <a:pPr>
              <a:buNone/>
            </a:pPr>
            <a:r>
              <a:rPr lang="ru-RU" dirty="0" smtClean="0"/>
              <a:t>3. шагающий;</a:t>
            </a:r>
          </a:p>
          <a:p>
            <a:pPr>
              <a:buNone/>
            </a:pPr>
            <a:r>
              <a:rPr lang="ru-RU" dirty="0" smtClean="0"/>
              <a:t>4. услышанный;</a:t>
            </a:r>
          </a:p>
          <a:p>
            <a:pPr>
              <a:buNone/>
            </a:pPr>
            <a:r>
              <a:rPr lang="ru-RU" dirty="0" smtClean="0"/>
              <a:t>5. называемый;</a:t>
            </a:r>
          </a:p>
          <a:p>
            <a:pPr>
              <a:buNone/>
            </a:pPr>
            <a:r>
              <a:rPr lang="ru-RU" dirty="0" smtClean="0"/>
              <a:t>6. погруженный;</a:t>
            </a:r>
          </a:p>
          <a:p>
            <a:pPr>
              <a:buNone/>
            </a:pPr>
            <a:r>
              <a:rPr lang="ru-RU" dirty="0" smtClean="0"/>
              <a:t>7. несущий;</a:t>
            </a:r>
          </a:p>
          <a:p>
            <a:pPr>
              <a:buNone/>
            </a:pPr>
            <a:r>
              <a:rPr lang="ru-RU" dirty="0" smtClean="0"/>
              <a:t>8. оторванный;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92704" y="1783422"/>
            <a:ext cx="5181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9. испытанный;</a:t>
            </a:r>
          </a:p>
          <a:p>
            <a:pPr>
              <a:buNone/>
            </a:pPr>
            <a:r>
              <a:rPr lang="ru-RU" dirty="0" smtClean="0"/>
              <a:t>10. разбитый;</a:t>
            </a:r>
          </a:p>
          <a:p>
            <a:pPr>
              <a:buNone/>
            </a:pPr>
            <a:r>
              <a:rPr lang="ru-RU" dirty="0" smtClean="0"/>
              <a:t>11. успевающий;</a:t>
            </a:r>
          </a:p>
          <a:p>
            <a:pPr>
              <a:buNone/>
            </a:pPr>
            <a:r>
              <a:rPr lang="ru-RU" dirty="0" smtClean="0"/>
              <a:t>12. рычащий;</a:t>
            </a:r>
          </a:p>
          <a:p>
            <a:pPr>
              <a:buNone/>
            </a:pPr>
            <a:r>
              <a:rPr lang="ru-RU" dirty="0" smtClean="0"/>
              <a:t>13. страдающий;</a:t>
            </a:r>
          </a:p>
          <a:p>
            <a:pPr>
              <a:buNone/>
            </a:pPr>
            <a:r>
              <a:rPr lang="ru-RU" dirty="0" smtClean="0"/>
              <a:t>14. предусмотренный;</a:t>
            </a:r>
          </a:p>
          <a:p>
            <a:pPr>
              <a:buNone/>
            </a:pPr>
            <a:r>
              <a:rPr lang="ru-RU" dirty="0" smtClean="0"/>
              <a:t>15. подписанный;</a:t>
            </a:r>
          </a:p>
          <a:p>
            <a:pPr>
              <a:buNone/>
            </a:pPr>
            <a:r>
              <a:rPr lang="ru-RU" dirty="0" smtClean="0"/>
              <a:t>16. учредивший.</a:t>
            </a:r>
          </a:p>
          <a:p>
            <a:endParaRPr lang="ru-RU" dirty="0"/>
          </a:p>
        </p:txBody>
      </p:sp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5098" y="3160615"/>
            <a:ext cx="1913390" cy="321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ряду оба слова являются действительными причастиями настоящего времени?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52234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 решаемый, выкрученный </a:t>
            </a:r>
          </a:p>
          <a:p>
            <a:pPr>
              <a:buNone/>
            </a:pPr>
            <a:r>
              <a:rPr lang="ru-RU" sz="3600" dirty="0" smtClean="0"/>
              <a:t>2) мчавшийся, выстроенный </a:t>
            </a:r>
          </a:p>
          <a:p>
            <a:pPr>
              <a:buNone/>
            </a:pPr>
            <a:r>
              <a:rPr lang="ru-RU" sz="3600" dirty="0" smtClean="0"/>
              <a:t>3) догоняющий, лечащий </a:t>
            </a:r>
          </a:p>
          <a:p>
            <a:pPr>
              <a:buNone/>
            </a:pPr>
            <a:r>
              <a:rPr lang="ru-RU" sz="3600" dirty="0" smtClean="0"/>
              <a:t>4) просмотревший, занятый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догоняющий, лечащий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824" y="1951934"/>
            <a:ext cx="3232660" cy="234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 какого глагола не образуется действительное причастие настоящего времени?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1) заболеть </a:t>
            </a:r>
          </a:p>
          <a:p>
            <a:pPr>
              <a:buNone/>
            </a:pPr>
            <a:r>
              <a:rPr lang="ru-RU" sz="4000" dirty="0" smtClean="0"/>
              <a:t>2) нянчить </a:t>
            </a:r>
          </a:p>
          <a:p>
            <a:pPr>
              <a:buNone/>
            </a:pPr>
            <a:r>
              <a:rPr lang="ru-RU" sz="4000" dirty="0" smtClean="0"/>
              <a:t>3) заболевать </a:t>
            </a:r>
          </a:p>
          <a:p>
            <a:pPr>
              <a:buNone/>
            </a:pPr>
            <a:r>
              <a:rPr lang="ru-RU" sz="4000" dirty="0" smtClean="0"/>
              <a:t>4) оплакивать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заболеть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avatars.mds.yandex.net/get-zen_doc/1877575/pub_5e0df44d3f548700ad63aeb8_5e0dfdfaee5a8a00b1cc63f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8467" y="1885071"/>
            <a:ext cx="3938953" cy="295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Укажите ряд, где все причастия действительные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услышавший, вырастивший, изученный, понимающий;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проверенный, проверяемый, продуманный, придумавший;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думающий, занимавшийся, испугавший, приезжающий;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закрытый, литый, гонимый, коловший.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думающий, занимавшийся, испугавший, приезжающий</a:t>
            </a:r>
            <a:endParaRPr lang="ru-RU" sz="4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147581" y="1941341"/>
            <a:ext cx="998806" cy="4642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7626"/>
            <a:ext cx="10515600" cy="5839338"/>
          </a:xfrm>
        </p:spPr>
        <p:txBody>
          <a:bodyPr/>
          <a:lstStyle/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b="1" dirty="0" smtClean="0"/>
              <a:t>Предложения со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страдательными</a:t>
            </a:r>
            <a:r>
              <a:rPr lang="ru-RU" b="1" dirty="0" smtClean="0"/>
              <a:t> причастиями:</a:t>
            </a:r>
            <a:endParaRPr lang="ru-RU" dirty="0" smtClean="0"/>
          </a:p>
          <a:p>
            <a:pPr indent="228600" algn="just">
              <a:lnSpc>
                <a:spcPct val="150000"/>
              </a:lnSpc>
              <a:buNone/>
            </a:pPr>
            <a:r>
              <a:rPr lang="ru-RU" u="wavy" dirty="0" smtClean="0"/>
              <a:t>Морские</a:t>
            </a:r>
            <a:r>
              <a:rPr lang="ru-RU" dirty="0" smtClean="0"/>
              <a:t> </a:t>
            </a:r>
            <a:r>
              <a:rPr lang="ru-RU" u="sng" dirty="0" smtClean="0"/>
              <a:t>суда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u="wavy" dirty="0" smtClean="0">
                <a:solidFill>
                  <a:srgbClr val="7030A0"/>
                </a:solidFill>
              </a:rPr>
              <a:t>покинутые</a:t>
            </a:r>
            <a:r>
              <a:rPr lang="ru-RU" u="wavy" dirty="0" smtClean="0"/>
              <a:t> своими командами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u="dotDash" dirty="0" smtClean="0"/>
              <a:t>иногда</a:t>
            </a:r>
            <a:r>
              <a:rPr lang="ru-RU" dirty="0" smtClean="0"/>
              <a:t> </a:t>
            </a:r>
            <a:r>
              <a:rPr lang="ru-RU" u="dotDash" dirty="0" smtClean="0"/>
              <a:t>годами</a:t>
            </a:r>
            <a:r>
              <a:rPr lang="ru-RU" dirty="0" smtClean="0"/>
              <a:t> </a:t>
            </a:r>
            <a:r>
              <a:rPr lang="ru-RU" u="dbl" dirty="0" smtClean="0"/>
              <a:t>блуждают</a:t>
            </a:r>
            <a:r>
              <a:rPr lang="ru-RU" dirty="0" smtClean="0"/>
              <a:t> </a:t>
            </a:r>
            <a:r>
              <a:rPr lang="ru-RU" u="dotDash" dirty="0" smtClean="0"/>
              <a:t>по морям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пока </a:t>
            </a:r>
            <a:r>
              <a:rPr lang="ru-RU" u="dash" dirty="0" smtClean="0"/>
              <a:t>их</a:t>
            </a:r>
            <a:r>
              <a:rPr lang="ru-RU" dirty="0" smtClean="0"/>
              <a:t> </a:t>
            </a:r>
            <a:r>
              <a:rPr lang="ru-RU" u="dbl" dirty="0" smtClean="0"/>
              <a:t>не поглотит</a:t>
            </a:r>
            <a:r>
              <a:rPr lang="ru-RU" dirty="0" smtClean="0"/>
              <a:t> </a:t>
            </a:r>
            <a:r>
              <a:rPr lang="ru-RU" u="sng" dirty="0" smtClean="0"/>
              <a:t>пучина</a:t>
            </a:r>
            <a:r>
              <a:rPr lang="ru-RU" dirty="0" smtClean="0"/>
              <a:t>. Чтобы отпугивать птиц от фруктовых деревьев и посевов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австралийские фермеры используют ястребов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изготовленных</a:t>
            </a:r>
            <a:r>
              <a:rPr lang="ru-RU" dirty="0" smtClean="0"/>
              <a:t> из пластмассы. Звук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издаваемый</a:t>
            </a:r>
            <a:r>
              <a:rPr lang="ru-RU" dirty="0" smtClean="0"/>
              <a:t> этим инструментом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чем-то напоминает мяуканье кошки.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4344" y="977090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сов.,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прош.вр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12" y="3551478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сов.,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прош.вр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5163" y="3537410"/>
            <a:ext cx="251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несов., </a:t>
            </a:r>
            <a:r>
              <a:rPr lang="ru-RU" sz="2400" b="1" dirty="0" err="1" smtClean="0">
                <a:solidFill>
                  <a:srgbClr val="00B050"/>
                </a:solidFill>
              </a:rPr>
              <a:t>наст.вр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Picture 2" descr="https://avatars.mds.yandex.net/get-pdb/1590269/507bd646-b60d-43fa-9570-a4fcb2b217b4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948" y="4368019"/>
            <a:ext cx="2025748" cy="202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Выберите предложение с причастными оборотами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09822"/>
            <a:ext cx="10515600" cy="4967141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На берегу возвышался дом, давно не видавший жильцов.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На лугу остро пахнет свежескошенной травой.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Она получила известие, что ее брат, талантливый художник, наконец прославился.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Все ответы верные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На берегу возвышался дом, давно не видавший жильцов.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538" y="1530203"/>
            <a:ext cx="10515600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FF0000"/>
                </a:solidFill>
              </a:rPr>
              <a:t>69 </a:t>
            </a:r>
            <a:r>
              <a:rPr lang="ru-RU" b="1" dirty="0" smtClean="0"/>
              <a:t>(стр. 31). Спишите, вставляя пропущенные буквы, выделяя суффиксы причастий.</a:t>
            </a:r>
          </a:p>
          <a:p>
            <a:endParaRPr lang="ru-RU" dirty="0"/>
          </a:p>
        </p:txBody>
      </p:sp>
      <p:pic>
        <p:nvPicPr>
          <p:cNvPr id="4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265" y="2944209"/>
            <a:ext cx="4092470" cy="293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 Закончите предложение.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 fontScale="92500"/>
          </a:bodyPr>
          <a:lstStyle/>
          <a:p>
            <a:pPr indent="228600" algn="just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Причастие</a:t>
            </a:r>
            <a:r>
              <a:rPr lang="ru-RU" dirty="0" smtClean="0"/>
              <a:t> – это… </a:t>
            </a:r>
          </a:p>
          <a:p>
            <a:pPr indent="228600" algn="just">
              <a:buNone/>
            </a:pPr>
            <a:r>
              <a:rPr lang="ru-RU" dirty="0" smtClean="0"/>
              <a:t>Особая форма глагола, которая обозначает признак предмета по действию и отвечает на вопросы какой? какая? какое? какие?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Причастие совмещает в себе признаки…</a:t>
            </a:r>
            <a:r>
              <a:rPr lang="ru-RU" dirty="0" smtClean="0"/>
              <a:t> </a:t>
            </a:r>
          </a:p>
          <a:p>
            <a:pPr indent="228600" algn="just">
              <a:buNone/>
            </a:pPr>
            <a:r>
              <a:rPr lang="ru-RU" dirty="0" smtClean="0"/>
              <a:t>имени прилагательного и глагола.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3) Действительные причастия обозначают признак того предмета, который… </a:t>
            </a:r>
          </a:p>
          <a:p>
            <a:pPr indent="228600" algn="just">
              <a:buNone/>
            </a:pPr>
            <a:r>
              <a:rPr lang="ru-RU" dirty="0" smtClean="0"/>
              <a:t>сам производит действие.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4) Страдательные причастия обозначают признак того предмета, который… </a:t>
            </a:r>
          </a:p>
          <a:p>
            <a:pPr indent="228600" algn="just">
              <a:buNone/>
            </a:pPr>
            <a:r>
              <a:rPr lang="ru-RU" dirty="0" smtClean="0"/>
              <a:t>испытывает действие со стороны другого предмета.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842" y="745589"/>
            <a:ext cx="8179193" cy="5220360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“Они, глагольные имена, служат к сокращению человеческого слова, заключая в себе имени и глагола силу.”</a:t>
            </a:r>
          </a:p>
          <a:p>
            <a:pPr algn="r">
              <a:buNone/>
            </a:pPr>
            <a:r>
              <a:rPr lang="ru-RU" b="1" dirty="0" smtClean="0"/>
              <a:t>М. В. Ломоносов</a:t>
            </a:r>
            <a:endParaRPr lang="ru-RU" b="1" dirty="0"/>
          </a:p>
        </p:txBody>
      </p:sp>
      <p:pic>
        <p:nvPicPr>
          <p:cNvPr id="9218" name="Picture 2" descr="Михаил Ломоно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1924" y="782517"/>
            <a:ext cx="1827392" cy="2284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1574" y="3318570"/>
            <a:ext cx="102600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rgbClr val="002060"/>
                </a:solidFill>
              </a:rPr>
              <a:t>Замените в предложении один из глаголов причастием.</a:t>
            </a:r>
          </a:p>
          <a:p>
            <a:pPr indent="457200" algn="just"/>
            <a:r>
              <a:rPr lang="ru-RU" sz="2800" dirty="0" err="1" smtClean="0"/>
              <a:t>Осен</a:t>
            </a:r>
            <a:r>
              <a:rPr lang="ru-RU" sz="2800" dirty="0" smtClean="0"/>
              <a:t>…ее со…</a:t>
            </a:r>
            <a:r>
              <a:rPr lang="ru-RU" sz="2800" dirty="0" err="1" smtClean="0"/>
              <a:t>нце</a:t>
            </a:r>
            <a:r>
              <a:rPr lang="ru-RU" sz="2800" dirty="0" smtClean="0"/>
              <a:t> бережно </a:t>
            </a:r>
            <a:r>
              <a:rPr lang="ru-RU" sz="2800" dirty="0" err="1" smtClean="0"/>
              <a:t>гре</a:t>
            </a:r>
            <a:r>
              <a:rPr lang="ru-RU" sz="2800" dirty="0" smtClean="0"/>
              <a:t>…т землю и ласково улыба…</a:t>
            </a:r>
            <a:r>
              <a:rPr lang="ru-RU" sz="2800" dirty="0" err="1" smtClean="0"/>
              <a:t>тся</a:t>
            </a:r>
            <a:r>
              <a:rPr lang="ru-RU" sz="2800" dirty="0" smtClean="0"/>
              <a:t>.</a:t>
            </a:r>
          </a:p>
          <a:p>
            <a:pPr indent="457200" algn="just"/>
            <a:r>
              <a:rPr lang="ru-RU" sz="2800" dirty="0" smtClean="0"/>
              <a:t>Осен</a:t>
            </a:r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ее со</a:t>
            </a:r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r>
              <a:rPr lang="ru-RU" sz="2800" dirty="0" smtClean="0"/>
              <a:t>нце, бережно </a:t>
            </a:r>
            <a:r>
              <a:rPr lang="ru-RU" sz="2800" dirty="0" err="1" smtClean="0"/>
              <a:t>гре</a:t>
            </a:r>
            <a:r>
              <a:rPr lang="ru-RU" sz="2800" b="1" dirty="0" err="1" smtClean="0">
                <a:solidFill>
                  <a:srgbClr val="FF0000"/>
                </a:solidFill>
              </a:rPr>
              <a:t>Ю</a:t>
            </a:r>
            <a:r>
              <a:rPr lang="ru-RU" sz="2800" dirty="0" err="1" smtClean="0"/>
              <a:t>щее</a:t>
            </a:r>
            <a:r>
              <a:rPr lang="ru-RU" sz="2800" dirty="0" smtClean="0"/>
              <a:t> землю, ласково улыба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тся. </a:t>
            </a:r>
          </a:p>
          <a:p>
            <a:pPr indent="457200" algn="just"/>
            <a:endParaRPr lang="ru-RU" sz="2800" dirty="0" smtClean="0"/>
          </a:p>
          <a:p>
            <a:pPr indent="457200"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обозначает действительное причастие настоящего времени?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Действительные причастия настоящего времени</a:t>
            </a:r>
            <a:r>
              <a:rPr lang="ru-RU" dirty="0" smtClean="0"/>
              <a:t> – причастия, обозначающие признак по действию (дополнительному), которое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производит сам определяемый предмет в момент основного действия</a:t>
            </a:r>
            <a:r>
              <a:rPr lang="ru-RU" dirty="0" smtClean="0"/>
              <a:t>. Образуются от </a:t>
            </a:r>
            <a:r>
              <a:rPr lang="ru-RU" b="1" dirty="0" smtClean="0">
                <a:solidFill>
                  <a:srgbClr val="00B050"/>
                </a:solidFill>
              </a:rPr>
              <a:t>переходных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непереходных</a:t>
            </a:r>
            <a:r>
              <a:rPr lang="ru-RU" dirty="0" smtClean="0"/>
              <a:t> глаголов </a:t>
            </a:r>
            <a:r>
              <a:rPr lang="ru-RU" b="1" dirty="0" smtClean="0">
                <a:solidFill>
                  <a:srgbClr val="00B050"/>
                </a:solidFill>
              </a:rPr>
              <a:t>НСВ</a:t>
            </a:r>
            <a:r>
              <a:rPr lang="ru-RU" dirty="0" smtClean="0"/>
              <a:t> и отвечают на вопросы –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Какой? Что делающий?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34794" y="424749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отвечающий</a:t>
            </a:r>
            <a:r>
              <a:rPr lang="ru-RU" sz="2800" dirty="0" smtClean="0"/>
              <a:t> на вопрос ученик 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бегущий</a:t>
            </a:r>
            <a:r>
              <a:rPr lang="ru-RU" sz="2800" dirty="0" smtClean="0"/>
              <a:t> к финишу спортсмен 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зовущий</a:t>
            </a:r>
            <a:r>
              <a:rPr lang="ru-RU" sz="2800" dirty="0" smtClean="0"/>
              <a:t> детей воспитатель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рисующая</a:t>
            </a:r>
            <a:r>
              <a:rPr lang="ru-RU" sz="2800" dirty="0" smtClean="0"/>
              <a:t> цветы девочка</a:t>
            </a:r>
            <a:endParaRPr lang="ru-RU" sz="2800" dirty="0"/>
          </a:p>
        </p:txBody>
      </p:sp>
      <p:pic>
        <p:nvPicPr>
          <p:cNvPr id="2050" name="Picture 2" descr="https://www.culture.ru/storage/images/7ca45d0d9d1e378f2338457334d35046/b15de7796d4fa5750281bf8af31cbd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192" y="4459459"/>
            <a:ext cx="2380115" cy="174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58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№2. Вставьте пропущенные буквы. Определите спряжение глаголов.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Ветер стон…т, уха…т.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Листья </a:t>
            </a:r>
            <a:r>
              <a:rPr lang="ru-RU" dirty="0" err="1" smtClean="0"/>
              <a:t>верт</a:t>
            </a:r>
            <a:r>
              <a:rPr lang="ru-RU" dirty="0" smtClean="0"/>
              <a:t>…</a:t>
            </a:r>
            <a:r>
              <a:rPr lang="ru-RU" dirty="0" err="1" smtClean="0"/>
              <a:t>тся</a:t>
            </a:r>
            <a:r>
              <a:rPr lang="ru-RU" dirty="0" smtClean="0"/>
              <a:t>, </a:t>
            </a:r>
            <a:r>
              <a:rPr lang="ru-RU" dirty="0" err="1" smtClean="0"/>
              <a:t>порха</a:t>
            </a:r>
            <a:r>
              <a:rPr lang="ru-RU" dirty="0" smtClean="0"/>
              <a:t>…т.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Котёнок </a:t>
            </a:r>
            <a:r>
              <a:rPr lang="ru-RU" dirty="0" err="1" smtClean="0"/>
              <a:t>мурлыч</a:t>
            </a:r>
            <a:r>
              <a:rPr lang="ru-RU" dirty="0" smtClean="0"/>
              <a:t>…т, </a:t>
            </a:r>
            <a:r>
              <a:rPr lang="ru-RU" dirty="0" err="1" smtClean="0"/>
              <a:t>сворачива</a:t>
            </a:r>
            <a:r>
              <a:rPr lang="ru-RU" dirty="0" smtClean="0"/>
              <a:t>…</a:t>
            </a:r>
            <a:r>
              <a:rPr lang="ru-RU" dirty="0" err="1" smtClean="0"/>
              <a:t>тся</a:t>
            </a:r>
            <a:r>
              <a:rPr lang="ru-RU" dirty="0" smtClean="0"/>
              <a:t> клубочком.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Мальчик </a:t>
            </a:r>
            <a:r>
              <a:rPr lang="ru-RU" dirty="0" err="1" smtClean="0"/>
              <a:t>насвистыва</a:t>
            </a:r>
            <a:r>
              <a:rPr lang="ru-RU" dirty="0" smtClean="0"/>
              <a:t>…т, </a:t>
            </a:r>
            <a:r>
              <a:rPr lang="ru-RU" dirty="0" err="1" smtClean="0"/>
              <a:t>хохоч</a:t>
            </a:r>
            <a:r>
              <a:rPr lang="ru-RU" dirty="0" smtClean="0"/>
              <a:t>…т, </a:t>
            </a:r>
            <a:r>
              <a:rPr lang="ru-RU" dirty="0" err="1" smtClean="0"/>
              <a:t>дразн</a:t>
            </a:r>
            <a:r>
              <a:rPr lang="ru-RU" dirty="0" smtClean="0"/>
              <a:t>…</a:t>
            </a:r>
            <a:r>
              <a:rPr lang="ru-RU" dirty="0" err="1" smtClean="0"/>
              <a:t>тся</a:t>
            </a:r>
            <a:r>
              <a:rPr lang="ru-RU" dirty="0" smtClean="0"/>
              <a:t>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Девочка </a:t>
            </a:r>
            <a:r>
              <a:rPr lang="ru-RU" dirty="0" err="1" smtClean="0"/>
              <a:t>причесыва</a:t>
            </a:r>
            <a:r>
              <a:rPr lang="ru-RU" dirty="0" smtClean="0"/>
              <a:t>…</a:t>
            </a:r>
            <a:r>
              <a:rPr lang="ru-RU" dirty="0" err="1" smtClean="0"/>
              <a:t>тся</a:t>
            </a:r>
            <a:r>
              <a:rPr lang="ru-RU" dirty="0" smtClean="0"/>
              <a:t>, смотр…</a:t>
            </a:r>
            <a:r>
              <a:rPr lang="ru-RU" dirty="0" err="1" smtClean="0"/>
              <a:t>тся</a:t>
            </a:r>
            <a:r>
              <a:rPr lang="ru-RU" dirty="0" smtClean="0"/>
              <a:t> в зеркало, </a:t>
            </a:r>
            <a:r>
              <a:rPr lang="ru-RU" dirty="0" err="1" smtClean="0"/>
              <a:t>прихорашива</a:t>
            </a:r>
            <a:r>
              <a:rPr lang="ru-RU" dirty="0" smtClean="0"/>
              <a:t>…</a:t>
            </a:r>
            <a:r>
              <a:rPr lang="ru-RU" dirty="0" err="1" smtClean="0"/>
              <a:t>тся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8211" y="18797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1959" y="190555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95" y="261128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6262" y="258315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4138" y="334280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5503" y="33263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5854" y="4001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5503" y="402978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7356" y="4029781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1258" y="4761300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6401" y="536386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727" y="480115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0114" y="1542144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35726" y="1610138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7246" y="2355725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6729" y="3030975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23185" y="3790630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4877" y="4522150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6415" y="5112994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8256" y="3776563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22852" y="2341659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3159" y="446588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66716" y="3720292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90138" y="3087247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8676" name="Picture 4" descr="https://static6.depositphotos.com/1000773/634/v/950/depositphotos_6343457-stock-illustration-%D0%BC%D0%B0%D0%BB%D0%B5%D0%BD%D1%8C%D0%BA%D0%B0%D1%8F-%D0%B4%D0%B5%D0%B2%D0%BE%D1%87%D0%BA%D0%B0-%D0%B2-%D0%B7%D0%B5%D1%80%D0%BA%D0%B0%D0%BB%D0%BE-%D0%BF%D1%80%D0%B8%D0%BC%D0%B5%D1%80%D1%8F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2141" y="1448971"/>
            <a:ext cx="2649989" cy="313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образуются действительные причастия настоящего времени?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ppt4web.ru/images/8/6476/64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794" y="1660623"/>
            <a:ext cx="6476658" cy="4572000"/>
          </a:xfrm>
          <a:prstGeom prst="rect">
            <a:avLst/>
          </a:prstGeom>
          <a:noFill/>
        </p:spPr>
      </p:pic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0954" y="1997028"/>
            <a:ext cx="3405504" cy="4860972"/>
          </a:xfrm>
          <a:prstGeom prst="rect">
            <a:avLst/>
          </a:prstGeom>
          <a:noFill/>
        </p:spPr>
      </p:pic>
      <p:pic>
        <p:nvPicPr>
          <p:cNvPr id="6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234" y="3317102"/>
            <a:ext cx="1885071" cy="354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862" y="590844"/>
            <a:ext cx="10515600" cy="5586120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Основа настоящего времени </a:t>
            </a:r>
            <a:r>
              <a:rPr lang="ru-RU" sz="3600" dirty="0" smtClean="0"/>
              <a:t>— это форма глагола </a:t>
            </a:r>
            <a:r>
              <a:rPr lang="ru-RU" sz="3600" i="1" dirty="0" smtClean="0"/>
              <a:t>настоящего времени третьего лица множественного числа без окончания</a:t>
            </a:r>
            <a:r>
              <a:rPr lang="ru-RU" sz="3600" dirty="0" smtClean="0"/>
              <a:t>, например:</a:t>
            </a:r>
          </a:p>
          <a:p>
            <a:pPr indent="228600" algn="ctr" fontAlgn="base">
              <a:buNone/>
            </a:pPr>
            <a:r>
              <a:rPr lang="ru-RU" sz="3600" i="1" dirty="0" smtClean="0"/>
              <a:t>беречь —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берег</a:t>
            </a:r>
            <a:r>
              <a:rPr lang="ru-RU" sz="3600" i="1" dirty="0" err="1" smtClean="0"/>
              <a:t>-ут</a:t>
            </a:r>
            <a:r>
              <a:rPr lang="ru-RU" sz="3600" i="1" dirty="0" smtClean="0"/>
              <a:t> — </a:t>
            </a:r>
            <a:r>
              <a:rPr lang="ru-RU" sz="3600" b="1" i="1" dirty="0" smtClean="0">
                <a:solidFill>
                  <a:srgbClr val="7030A0"/>
                </a:solidFill>
              </a:rPr>
              <a:t>берег</a:t>
            </a:r>
            <a:r>
              <a:rPr lang="ru-RU" sz="3600" b="1" i="1" dirty="0" smtClean="0">
                <a:solidFill>
                  <a:srgbClr val="FF0000"/>
                </a:solidFill>
              </a:rPr>
              <a:t>ущ</a:t>
            </a:r>
            <a:r>
              <a:rPr lang="ru-RU" sz="3600" i="1" dirty="0" smtClean="0"/>
              <a:t>ие;</a:t>
            </a: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i="1" dirty="0" smtClean="0"/>
              <a:t>играть —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игра</a:t>
            </a:r>
            <a:r>
              <a:rPr lang="ru-RU" sz="3600" i="1" dirty="0" err="1" smtClean="0"/>
              <a:t>-ют</a:t>
            </a:r>
            <a:r>
              <a:rPr lang="ru-RU" sz="3600" i="1" dirty="0" smtClean="0"/>
              <a:t> — </a:t>
            </a:r>
            <a:r>
              <a:rPr lang="ru-RU" sz="3600" b="1" i="1" dirty="0" smtClean="0">
                <a:solidFill>
                  <a:srgbClr val="7030A0"/>
                </a:solidFill>
              </a:rPr>
              <a:t>игра</a:t>
            </a:r>
            <a:r>
              <a:rPr lang="ru-RU" sz="3600" b="1" i="1" dirty="0" smtClean="0">
                <a:solidFill>
                  <a:srgbClr val="FF0000"/>
                </a:solidFill>
              </a:rPr>
              <a:t>ющ</a:t>
            </a:r>
            <a:r>
              <a:rPr lang="ru-RU" sz="3600" i="1" dirty="0" smtClean="0"/>
              <a:t>ие;</a:t>
            </a: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i="1" dirty="0" smtClean="0"/>
              <a:t>значить —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знач</a:t>
            </a:r>
            <a:r>
              <a:rPr lang="ru-RU" sz="3600" i="1" dirty="0" err="1" smtClean="0"/>
              <a:t>-ат</a:t>
            </a:r>
            <a:r>
              <a:rPr lang="ru-RU" sz="3600" i="1" dirty="0" smtClean="0"/>
              <a:t> — </a:t>
            </a:r>
            <a:r>
              <a:rPr lang="ru-RU" sz="3600" b="1" i="1" dirty="0" smtClean="0">
                <a:solidFill>
                  <a:srgbClr val="7030A0"/>
                </a:solidFill>
              </a:rPr>
              <a:t>знач</a:t>
            </a:r>
            <a:r>
              <a:rPr lang="ru-RU" sz="3600" b="1" i="1" dirty="0" smtClean="0">
                <a:solidFill>
                  <a:srgbClr val="FF0000"/>
                </a:solidFill>
              </a:rPr>
              <a:t>ащ</a:t>
            </a:r>
            <a:r>
              <a:rPr lang="ru-RU" sz="3600" i="1" dirty="0" smtClean="0"/>
              <a:t>ие;</a:t>
            </a: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i="1" dirty="0" smtClean="0"/>
              <a:t>гнать —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гон</a:t>
            </a:r>
            <a:r>
              <a:rPr lang="ru-RU" sz="3600" i="1" dirty="0" err="1" smtClean="0"/>
              <a:t>-ят</a:t>
            </a:r>
            <a:r>
              <a:rPr lang="ru-RU" sz="3600" i="1" dirty="0" smtClean="0"/>
              <a:t> — </a:t>
            </a:r>
            <a:r>
              <a:rPr lang="ru-RU" sz="3600" b="1" i="1" dirty="0" smtClean="0">
                <a:solidFill>
                  <a:srgbClr val="7030A0"/>
                </a:solidFill>
              </a:rPr>
              <a:t>гон</a:t>
            </a:r>
            <a:r>
              <a:rPr lang="ru-RU" sz="3600" b="1" i="1" dirty="0" smtClean="0">
                <a:solidFill>
                  <a:srgbClr val="FF0000"/>
                </a:solidFill>
              </a:rPr>
              <a:t>ящ</a:t>
            </a:r>
            <a:r>
              <a:rPr lang="ru-RU" sz="3600" i="1" dirty="0" smtClean="0"/>
              <a:t>ие.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145" y="3024553"/>
            <a:ext cx="1721712" cy="3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0412"/>
            <a:ext cx="3446586" cy="344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8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Задание №3.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3723" y="1266092"/>
            <a:ext cx="10803988" cy="491087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Записать глаголы в 3-м лице мн.ч. в два столбика (1 спряжение и 2 спряжение), оставляя каждый раз чистую строку: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Думать, клеить, брить, гнать, лечить, лелеять, сеять, любить, строить, каяться.</a:t>
            </a:r>
            <a:endParaRPr lang="ru-RU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b="1" dirty="0" smtClean="0"/>
              <a:t>Образовать от этих глаголов действительные причастия настоящего времени, подписать в свободные строки.</a:t>
            </a:r>
          </a:p>
          <a:p>
            <a:pPr algn="just">
              <a:buNone/>
            </a:pPr>
            <a:r>
              <a:rPr lang="ru-RU" dirty="0" smtClean="0"/>
              <a:t>                                          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1828" y="4757094"/>
          <a:ext cx="8128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спряжение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спряжение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1025</Words>
  <Application>Microsoft Office PowerPoint</Application>
  <PresentationFormat>Произвольный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Проверка самостоятельной работы.</vt:lpstr>
      <vt:lpstr>Слайд 2</vt:lpstr>
      <vt:lpstr>Задание №1. Закончите предложение. </vt:lpstr>
      <vt:lpstr>Слайд 4</vt:lpstr>
      <vt:lpstr>Что обозначает действительное причастие настоящего времени?</vt:lpstr>
      <vt:lpstr>Задание №2. Вставьте пропущенные буквы. Определите спряжение глаголов. </vt:lpstr>
      <vt:lpstr>Как образуются действительные причастия настоящего времени? </vt:lpstr>
      <vt:lpstr>Слайд 8</vt:lpstr>
      <vt:lpstr>Задание №3. </vt:lpstr>
      <vt:lpstr>Слайд 10</vt:lpstr>
      <vt:lpstr>Задание №4.</vt:lpstr>
      <vt:lpstr>Слайд 12</vt:lpstr>
      <vt:lpstr>Слайд 13</vt:lpstr>
      <vt:lpstr>Действительные причастия настоящего времени образуются от… </vt:lpstr>
      <vt:lpstr>Действительные причастия настоящего времени образуются при помощи суффиксов… </vt:lpstr>
      <vt:lpstr>Укажите действительные причастия настоящего времени. </vt:lpstr>
      <vt:lpstr>В каком ряду оба слова являются действительными причастиями настоящего времени? </vt:lpstr>
      <vt:lpstr>От какого глагола не образуется действительное причастие настоящего времени? </vt:lpstr>
      <vt:lpstr>Укажите ряд, где все причастия действительные</vt:lpstr>
      <vt:lpstr>Выберите предложение с причастными оборотами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77</cp:revision>
  <dcterms:created xsi:type="dcterms:W3CDTF">2020-08-20T14:06:43Z</dcterms:created>
  <dcterms:modified xsi:type="dcterms:W3CDTF">2020-10-06T12:04:51Z</dcterms:modified>
</cp:coreProperties>
</file>