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511" r:id="rId2"/>
    <p:sldId id="551" r:id="rId3"/>
    <p:sldId id="542" r:id="rId4"/>
    <p:sldId id="543" r:id="rId5"/>
    <p:sldId id="552" r:id="rId6"/>
    <p:sldId id="546" r:id="rId7"/>
    <p:sldId id="547" r:id="rId8"/>
    <p:sldId id="548" r:id="rId9"/>
    <p:sldId id="549" r:id="rId10"/>
    <p:sldId id="550" r:id="rId11"/>
    <p:sldId id="404" r:id="rId12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551"/>
            <p14:sldId id="542"/>
            <p14:sldId id="543"/>
            <p14:sldId id="552"/>
            <p14:sldId id="546"/>
            <p14:sldId id="547"/>
            <p14:sldId id="548"/>
            <p14:sldId id="549"/>
            <p14:sldId id="550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E29AD3"/>
    <a:srgbClr val="65F913"/>
    <a:srgbClr val="CCFFFF"/>
    <a:srgbClr val="B1EB21"/>
    <a:srgbClr val="FF6B6B"/>
    <a:srgbClr val="FF99FF"/>
    <a:srgbClr val="1A0A5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98696" autoAdjust="0"/>
  </p:normalViewPr>
  <p:slideViewPr>
    <p:cSldViewPr>
      <p:cViewPr>
        <p:scale>
          <a:sx n="61" d="100"/>
          <a:sy n="61" d="100"/>
        </p:scale>
        <p:origin x="-192" y="-18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933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90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 algn="ctr"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83" y="1374492"/>
            <a:ext cx="1531745" cy="520864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 algn="ctr">
              <a:spcBef>
                <a:spcPts val="223"/>
              </a:spcBef>
            </a:pPr>
            <a:r>
              <a:rPr lang="ru-RU" sz="32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113142" y="317330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1113142" y="5325731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514599" y="3200400"/>
            <a:ext cx="8229601" cy="3726233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lvl="0"/>
            <a:endParaRPr lang="ru-RU" sz="6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 </a:t>
            </a:r>
          </a:p>
          <a:p>
            <a:pPr lvl="0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доказательство</a:t>
            </a: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sp>
        <p:nvSpPr>
          <p:cNvPr id="4" name="AutoShape 2" descr="Геометрия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3074" name="Picture 2" descr="Фролова Надежда Константиновна - Домашня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358" y="3289064"/>
            <a:ext cx="4010642" cy="3636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3"/>
          <p:cNvSpPr txBox="1"/>
          <p:nvPr/>
        </p:nvSpPr>
        <p:spPr>
          <a:xfrm>
            <a:off x="2286000" y="6781800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Freeform 3"/>
          <p:cNvSpPr>
            <a:spLocks/>
          </p:cNvSpPr>
          <p:nvPr/>
        </p:nvSpPr>
        <p:spPr bwMode="auto">
          <a:xfrm>
            <a:off x="4632961" y="2743200"/>
            <a:ext cx="4345941" cy="2834640"/>
          </a:xfrm>
          <a:custGeom>
            <a:avLst/>
            <a:gdLst>
              <a:gd name="T0" fmla="*/ 1703 w 1711"/>
              <a:gd name="T1" fmla="*/ 0 h 1488"/>
              <a:gd name="T2" fmla="*/ 1711 w 1711"/>
              <a:gd name="T3" fmla="*/ 2 h 1488"/>
              <a:gd name="T4" fmla="*/ 855 w 1711"/>
              <a:gd name="T5" fmla="*/ 1488 h 1488"/>
              <a:gd name="T6" fmla="*/ 0 w 1711"/>
              <a:gd name="T7" fmla="*/ 736 h 1488"/>
              <a:gd name="T8" fmla="*/ 1703 w 1711"/>
              <a:gd name="T9" fmla="*/ 0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11" h="1488">
                <a:moveTo>
                  <a:pt x="1703" y="0"/>
                </a:moveTo>
                <a:lnTo>
                  <a:pt x="1711" y="2"/>
                </a:lnTo>
                <a:lnTo>
                  <a:pt x="855" y="1488"/>
                </a:lnTo>
                <a:lnTo>
                  <a:pt x="0" y="736"/>
                </a:lnTo>
                <a:lnTo>
                  <a:pt x="1703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FF99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28" name="Freeform 4"/>
          <p:cNvSpPr>
            <a:spLocks/>
          </p:cNvSpPr>
          <p:nvPr/>
        </p:nvSpPr>
        <p:spPr bwMode="auto">
          <a:xfrm>
            <a:off x="363222" y="2731770"/>
            <a:ext cx="4269739" cy="2834640"/>
          </a:xfrm>
          <a:custGeom>
            <a:avLst/>
            <a:gdLst>
              <a:gd name="T0" fmla="*/ 8 w 1681"/>
              <a:gd name="T1" fmla="*/ 1488 h 1488"/>
              <a:gd name="T2" fmla="*/ 0 w 1681"/>
              <a:gd name="T3" fmla="*/ 1486 h 1488"/>
              <a:gd name="T4" fmla="*/ 856 w 1681"/>
              <a:gd name="T5" fmla="*/ 0 h 1488"/>
              <a:gd name="T6" fmla="*/ 1681 w 1681"/>
              <a:gd name="T7" fmla="*/ 742 h 1488"/>
              <a:gd name="T8" fmla="*/ 8 w 1681"/>
              <a:gd name="T9" fmla="*/ 1488 h 1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81" h="1488">
                <a:moveTo>
                  <a:pt x="8" y="1488"/>
                </a:moveTo>
                <a:lnTo>
                  <a:pt x="0" y="1486"/>
                </a:lnTo>
                <a:lnTo>
                  <a:pt x="856" y="0"/>
                </a:lnTo>
                <a:lnTo>
                  <a:pt x="1681" y="742"/>
                </a:lnTo>
                <a:lnTo>
                  <a:pt x="8" y="148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99FF99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29" name="Text Box 5"/>
          <p:cNvSpPr txBox="1">
            <a:spLocks noChangeArrowheads="1"/>
          </p:cNvSpPr>
          <p:nvPr/>
        </p:nvSpPr>
        <p:spPr bwMode="auto">
          <a:xfrm>
            <a:off x="4097021" y="312420"/>
            <a:ext cx="26386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30" name="Text Box 6"/>
          <p:cNvSpPr txBox="1">
            <a:spLocks noChangeArrowheads="1"/>
          </p:cNvSpPr>
          <p:nvPr/>
        </p:nvSpPr>
        <p:spPr bwMode="auto">
          <a:xfrm>
            <a:off x="121921" y="558165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05831" name="Text Box 7"/>
          <p:cNvSpPr txBox="1">
            <a:spLocks noChangeArrowheads="1"/>
          </p:cNvSpPr>
          <p:nvPr/>
        </p:nvSpPr>
        <p:spPr bwMode="auto">
          <a:xfrm>
            <a:off x="8900161" y="246888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32" name="Text Box 8"/>
          <p:cNvSpPr txBox="1">
            <a:spLocks noChangeArrowheads="1"/>
          </p:cNvSpPr>
          <p:nvPr/>
        </p:nvSpPr>
        <p:spPr bwMode="auto">
          <a:xfrm>
            <a:off x="6784341" y="548640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834" name="Group 10"/>
          <p:cNvGrpSpPr>
            <a:grpSpLocks/>
          </p:cNvGrpSpPr>
          <p:nvPr/>
        </p:nvGrpSpPr>
        <p:grpSpPr bwMode="auto">
          <a:xfrm>
            <a:off x="375194" y="1426620"/>
            <a:ext cx="6494781" cy="723900"/>
            <a:chOff x="2955" y="456"/>
            <a:chExt cx="2557" cy="380"/>
          </a:xfrm>
        </p:grpSpPr>
        <p:sp>
          <p:nvSpPr>
            <p:cNvPr id="205835" name="Text Box 11"/>
            <p:cNvSpPr txBox="1">
              <a:spLocks noChangeArrowheads="1"/>
            </p:cNvSpPr>
            <p:nvPr/>
          </p:nvSpPr>
          <p:spPr bwMode="auto">
            <a:xfrm>
              <a:off x="2955" y="456"/>
              <a:ext cx="2557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Доказать:   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АВО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= 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СО</a:t>
              </a:r>
              <a:endPara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5836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18706045"/>
                </p:ext>
              </p:extLst>
            </p:nvPr>
          </p:nvGraphicFramePr>
          <p:xfrm>
            <a:off x="4020" y="490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2" name="Формула" r:id="rId4" imgW="139680" imgH="164880" progId="Equation.3">
                    <p:embed/>
                  </p:oleObj>
                </mc:Choice>
                <mc:Fallback>
                  <p:oleObj name="Формула" r:id="rId4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20" y="490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837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4244359"/>
                </p:ext>
              </p:extLst>
            </p:nvPr>
          </p:nvGraphicFramePr>
          <p:xfrm>
            <a:off x="4787" y="490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3" name="Формула" r:id="rId6" imgW="139680" imgH="164880" progId="Equation.3">
                    <p:embed/>
                  </p:oleObj>
                </mc:Choice>
                <mc:Fallback>
                  <p:oleObj name="Формула" r:id="rId6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87" y="490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5838" name="Freeform 14"/>
          <p:cNvSpPr>
            <a:spLocks/>
          </p:cNvSpPr>
          <p:nvPr/>
        </p:nvSpPr>
        <p:spPr bwMode="auto">
          <a:xfrm>
            <a:off x="353062" y="2741296"/>
            <a:ext cx="8577579" cy="2840354"/>
          </a:xfrm>
          <a:custGeom>
            <a:avLst/>
            <a:gdLst>
              <a:gd name="T0" fmla="*/ 0 w 3377"/>
              <a:gd name="T1" fmla="*/ 1491 h 1491"/>
              <a:gd name="T2" fmla="*/ 3377 w 3377"/>
              <a:gd name="T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77" h="1491">
                <a:moveTo>
                  <a:pt x="0" y="1491"/>
                </a:moveTo>
                <a:lnTo>
                  <a:pt x="3377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39" name="Text Box 15"/>
          <p:cNvSpPr txBox="1">
            <a:spLocks noChangeArrowheads="1"/>
          </p:cNvSpPr>
          <p:nvPr/>
        </p:nvSpPr>
        <p:spPr bwMode="auto">
          <a:xfrm>
            <a:off x="1965961" y="229933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841" name="Group 17"/>
          <p:cNvGrpSpPr>
            <a:grpSpLocks/>
          </p:cNvGrpSpPr>
          <p:nvPr/>
        </p:nvGrpSpPr>
        <p:grpSpPr bwMode="auto">
          <a:xfrm>
            <a:off x="950358" y="6686970"/>
            <a:ext cx="8828335" cy="723900"/>
            <a:chOff x="1674" y="3067"/>
            <a:chExt cx="3230" cy="380"/>
          </a:xfrm>
        </p:grpSpPr>
        <p:sp>
          <p:nvSpPr>
            <p:cNvPr id="205842" name="Text Box 18"/>
            <p:cNvSpPr txBox="1">
              <a:spLocks noChangeArrowheads="1"/>
            </p:cNvSpPr>
            <p:nvPr/>
          </p:nvSpPr>
          <p:spPr bwMode="auto">
            <a:xfrm>
              <a:off x="1674" y="3067"/>
              <a:ext cx="3230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По </a:t>
              </a:r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 признаку</a:t>
              </a:r>
              <a:r>
                <a:rPr lang="en-US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АВО =   </a:t>
              </a:r>
              <a:r>
                <a:rPr lang="en-US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D</a:t>
              </a:r>
              <a:r>
                <a:rPr lang="ru-RU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СО</a:t>
              </a:r>
              <a:endPara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5843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93170004"/>
                </p:ext>
              </p:extLst>
            </p:nvPr>
          </p:nvGraphicFramePr>
          <p:xfrm>
            <a:off x="3219" y="3121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4" name="Формула" r:id="rId7" imgW="139680" imgH="164880" progId="Equation.3">
                    <p:embed/>
                  </p:oleObj>
                </mc:Choice>
                <mc:Fallback>
                  <p:oleObj name="Формула" r:id="rId7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9" y="3121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844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0847158"/>
                </p:ext>
              </p:extLst>
            </p:nvPr>
          </p:nvGraphicFramePr>
          <p:xfrm>
            <a:off x="3969" y="3121"/>
            <a:ext cx="23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" name="Формула" r:id="rId8" imgW="139680" imgH="164880" progId="Equation.3">
                    <p:embed/>
                  </p:oleObj>
                </mc:Choice>
                <mc:Fallback>
                  <p:oleObj name="Формула" r:id="rId8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69" y="3121"/>
                          <a:ext cx="230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5845" name="Line 21"/>
          <p:cNvSpPr>
            <a:spLocks noChangeShapeType="1"/>
          </p:cNvSpPr>
          <p:nvPr/>
        </p:nvSpPr>
        <p:spPr bwMode="auto">
          <a:xfrm>
            <a:off x="2517141" y="2743200"/>
            <a:ext cx="4267200" cy="28346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847" name="Text Box 23"/>
          <p:cNvSpPr txBox="1">
            <a:spLocks noChangeArrowheads="1"/>
          </p:cNvSpPr>
          <p:nvPr/>
        </p:nvSpPr>
        <p:spPr bwMode="auto">
          <a:xfrm>
            <a:off x="4345942" y="3474720"/>
            <a:ext cx="672561" cy="76284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205849" name="Text Box 25"/>
          <p:cNvSpPr txBox="1">
            <a:spLocks noChangeArrowheads="1"/>
          </p:cNvSpPr>
          <p:nvPr/>
        </p:nvSpPr>
        <p:spPr bwMode="auto">
          <a:xfrm>
            <a:off x="329113" y="577560"/>
            <a:ext cx="7164975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Дано: 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О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   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852" name="Text Box 28"/>
          <p:cNvSpPr txBox="1">
            <a:spLocks noChangeArrowheads="1"/>
          </p:cNvSpPr>
          <p:nvPr/>
        </p:nvSpPr>
        <p:spPr bwMode="auto">
          <a:xfrm>
            <a:off x="8579612" y="3676016"/>
            <a:ext cx="563424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 = О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205853" name="Text Box 29"/>
          <p:cNvSpPr txBox="1">
            <a:spLocks noChangeArrowheads="1"/>
          </p:cNvSpPr>
          <p:nvPr/>
        </p:nvSpPr>
        <p:spPr bwMode="auto">
          <a:xfrm>
            <a:off x="8579612" y="4531736"/>
            <a:ext cx="5834038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ВО =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условию </a:t>
            </a:r>
          </a:p>
        </p:txBody>
      </p:sp>
      <p:grpSp>
        <p:nvGrpSpPr>
          <p:cNvPr id="205855" name="Group 31"/>
          <p:cNvGrpSpPr>
            <a:grpSpLocks/>
          </p:cNvGrpSpPr>
          <p:nvPr/>
        </p:nvGrpSpPr>
        <p:grpSpPr bwMode="auto">
          <a:xfrm>
            <a:off x="8600900" y="5267745"/>
            <a:ext cx="5628640" cy="1200150"/>
            <a:chOff x="3120" y="2688"/>
            <a:chExt cx="2216" cy="630"/>
          </a:xfrm>
        </p:grpSpPr>
        <p:sp>
          <p:nvSpPr>
            <p:cNvPr id="205856" name="Text Box 32"/>
            <p:cNvSpPr txBox="1">
              <a:spLocks noChangeArrowheads="1"/>
            </p:cNvSpPr>
            <p:nvPr/>
          </p:nvSpPr>
          <p:spPr bwMode="auto">
            <a:xfrm>
              <a:off x="3120" y="2688"/>
              <a:ext cx="2216" cy="6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9144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37160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909763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546350" indent="-457200"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30035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34607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9179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4375150" indent="-4572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buFontTx/>
                <a:buAutoNum type="arabicParenR" startAt="3"/>
              </a:pP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1 </a:t>
              </a: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=    2,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так как </a:t>
              </a:r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они </a:t>
              </a:r>
            </a:p>
            <a:p>
              <a:r>
                <a: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          </a:t>
              </a:r>
              <a:r>
                <a:rPr kumimoji="0" lang="ru-RU" sz="3600" b="1" dirty="0" smtClean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вертикальные </a:t>
              </a:r>
              <a:endPara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05857" name="Object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47304549"/>
                </p:ext>
              </p:extLst>
            </p:nvPr>
          </p:nvGraphicFramePr>
          <p:xfrm>
            <a:off x="3347" y="2733"/>
            <a:ext cx="279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" name="Формула" r:id="rId10" imgW="164880" imgH="152280" progId="Equation.3">
                    <p:embed/>
                  </p:oleObj>
                </mc:Choice>
                <mc:Fallback>
                  <p:oleObj name="Формула" r:id="rId10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7" y="2733"/>
                          <a:ext cx="279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858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20992977"/>
                </p:ext>
              </p:extLst>
            </p:nvPr>
          </p:nvGraphicFramePr>
          <p:xfrm>
            <a:off x="3759" y="2714"/>
            <a:ext cx="279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" name="Формула" r:id="rId12" imgW="164880" imgH="152280" progId="Equation.3">
                    <p:embed/>
                  </p:oleObj>
                </mc:Choice>
                <mc:Fallback>
                  <p:oleObj name="Формула" r:id="rId12" imgW="16488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9" y="2714"/>
                          <a:ext cx="279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5859" name="Group 35"/>
          <p:cNvGrpSpPr>
            <a:grpSpLocks/>
          </p:cNvGrpSpPr>
          <p:nvPr/>
        </p:nvGrpSpPr>
        <p:grpSpPr bwMode="auto">
          <a:xfrm>
            <a:off x="3291840" y="3200400"/>
            <a:ext cx="2560320" cy="1828800"/>
            <a:chOff x="1296" y="1680"/>
            <a:chExt cx="1008" cy="960"/>
          </a:xfrm>
        </p:grpSpPr>
        <p:sp>
          <p:nvSpPr>
            <p:cNvPr id="205860" name="Line 36"/>
            <p:cNvSpPr>
              <a:spLocks noChangeShapeType="1"/>
            </p:cNvSpPr>
            <p:nvPr/>
          </p:nvSpPr>
          <p:spPr bwMode="auto">
            <a:xfrm flipH="1">
              <a:off x="1296" y="1680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61" name="Line 37"/>
            <p:cNvSpPr>
              <a:spLocks noChangeShapeType="1"/>
            </p:cNvSpPr>
            <p:nvPr/>
          </p:nvSpPr>
          <p:spPr bwMode="auto">
            <a:xfrm flipH="1">
              <a:off x="2160" y="2448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5862" name="Group 38"/>
          <p:cNvGrpSpPr>
            <a:grpSpLocks/>
          </p:cNvGrpSpPr>
          <p:nvPr/>
        </p:nvGrpSpPr>
        <p:grpSpPr bwMode="auto">
          <a:xfrm>
            <a:off x="2316480" y="3291840"/>
            <a:ext cx="4632960" cy="1737360"/>
            <a:chOff x="912" y="1728"/>
            <a:chExt cx="1824" cy="912"/>
          </a:xfrm>
        </p:grpSpPr>
        <p:grpSp>
          <p:nvGrpSpPr>
            <p:cNvPr id="205863" name="Group 39"/>
            <p:cNvGrpSpPr>
              <a:grpSpLocks/>
            </p:cNvGrpSpPr>
            <p:nvPr/>
          </p:nvGrpSpPr>
          <p:grpSpPr bwMode="auto">
            <a:xfrm>
              <a:off x="2544" y="1728"/>
              <a:ext cx="192" cy="192"/>
              <a:chOff x="2544" y="1728"/>
              <a:chExt cx="192" cy="192"/>
            </a:xfrm>
          </p:grpSpPr>
          <p:sp>
            <p:nvSpPr>
              <p:cNvPr id="205864" name="Line 40"/>
              <p:cNvSpPr>
                <a:spLocks noChangeShapeType="1"/>
              </p:cNvSpPr>
              <p:nvPr/>
            </p:nvSpPr>
            <p:spPr bwMode="auto">
              <a:xfrm>
                <a:off x="2544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865" name="Line 41"/>
              <p:cNvSpPr>
                <a:spLocks noChangeShapeType="1"/>
              </p:cNvSpPr>
              <p:nvPr/>
            </p:nvSpPr>
            <p:spPr bwMode="auto">
              <a:xfrm>
                <a:off x="2592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05866" name="Group 42"/>
            <p:cNvGrpSpPr>
              <a:grpSpLocks/>
            </p:cNvGrpSpPr>
            <p:nvPr/>
          </p:nvGrpSpPr>
          <p:grpSpPr bwMode="auto">
            <a:xfrm>
              <a:off x="912" y="2448"/>
              <a:ext cx="192" cy="192"/>
              <a:chOff x="2544" y="1728"/>
              <a:chExt cx="192" cy="192"/>
            </a:xfrm>
          </p:grpSpPr>
          <p:sp>
            <p:nvSpPr>
              <p:cNvPr id="205867" name="Line 43"/>
              <p:cNvSpPr>
                <a:spLocks noChangeShapeType="1"/>
              </p:cNvSpPr>
              <p:nvPr/>
            </p:nvSpPr>
            <p:spPr bwMode="auto">
              <a:xfrm>
                <a:off x="2544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868" name="Line 44"/>
              <p:cNvSpPr>
                <a:spLocks noChangeShapeType="1"/>
              </p:cNvSpPr>
              <p:nvPr/>
            </p:nvSpPr>
            <p:spPr bwMode="auto">
              <a:xfrm>
                <a:off x="2592" y="1728"/>
                <a:ext cx="144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05869" name="Group 45"/>
          <p:cNvGrpSpPr>
            <a:grpSpLocks/>
          </p:cNvGrpSpPr>
          <p:nvPr/>
        </p:nvGrpSpPr>
        <p:grpSpPr bwMode="auto">
          <a:xfrm>
            <a:off x="3413761" y="3749040"/>
            <a:ext cx="2428241" cy="906780"/>
            <a:chOff x="1344" y="1968"/>
            <a:chExt cx="956" cy="476"/>
          </a:xfrm>
        </p:grpSpPr>
        <p:sp>
          <p:nvSpPr>
            <p:cNvPr id="205870" name="Text Box 46"/>
            <p:cNvSpPr txBox="1">
              <a:spLocks noChangeArrowheads="1"/>
            </p:cNvSpPr>
            <p:nvPr/>
          </p:nvSpPr>
          <p:spPr bwMode="auto">
            <a:xfrm>
              <a:off x="2112" y="2064"/>
              <a:ext cx="188" cy="380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205871" name="Text Box 47"/>
            <p:cNvSpPr txBox="1">
              <a:spLocks noChangeArrowheads="1"/>
            </p:cNvSpPr>
            <p:nvPr/>
          </p:nvSpPr>
          <p:spPr bwMode="auto">
            <a:xfrm>
              <a:off x="1344" y="1968"/>
              <a:ext cx="188" cy="380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205872" name="Freeform 48"/>
            <p:cNvSpPr>
              <a:spLocks/>
            </p:cNvSpPr>
            <p:nvPr/>
          </p:nvSpPr>
          <p:spPr bwMode="auto">
            <a:xfrm>
              <a:off x="2064" y="2064"/>
              <a:ext cx="104" cy="336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73" name="Freeform 49"/>
            <p:cNvSpPr>
              <a:spLocks/>
            </p:cNvSpPr>
            <p:nvPr/>
          </p:nvSpPr>
          <p:spPr bwMode="auto">
            <a:xfrm flipH="1" flipV="1">
              <a:off x="1488" y="1968"/>
              <a:ext cx="104" cy="336"/>
            </a:xfrm>
            <a:custGeom>
              <a:avLst/>
              <a:gdLst>
                <a:gd name="T0" fmla="*/ 48 w 104"/>
                <a:gd name="T1" fmla="*/ 0 h 336"/>
                <a:gd name="T2" fmla="*/ 96 w 104"/>
                <a:gd name="T3" fmla="*/ 176 h 336"/>
                <a:gd name="T4" fmla="*/ 0 w 104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336">
                  <a:moveTo>
                    <a:pt x="48" y="0"/>
                  </a:moveTo>
                  <a:cubicBezTo>
                    <a:pt x="56" y="29"/>
                    <a:pt x="104" y="120"/>
                    <a:pt x="96" y="176"/>
                  </a:cubicBezTo>
                  <a:cubicBezTo>
                    <a:pt x="88" y="232"/>
                    <a:pt x="20" y="303"/>
                    <a:pt x="0" y="336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540913" y="1764697"/>
            <a:ext cx="693857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АВО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СО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035709" y="577560"/>
            <a:ext cx="4458247" cy="6708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217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20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500"/>
                                        <p:tgtEl>
                                          <p:spTgt spid="20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500"/>
                                        <p:tgtEl>
                                          <p:spTgt spid="20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5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5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500"/>
                                        <p:tgtEl>
                                          <p:spTgt spid="20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7" grpId="0" animBg="1"/>
      <p:bldP spid="205828" grpId="0" animBg="1"/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937"/>
            <a:ext cx="14630399" cy="9064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48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ЗАДАНИЯ ДЛЯ САМОСТОЯТЕЛЬНОЙ РАБОТЫ</a:t>
            </a:r>
            <a:endParaRPr lang="ru-RU" sz="48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5372944" y="1577502"/>
            <a:ext cx="8114456" cy="2994498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2, 11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(стр. </a:t>
            </a:r>
            <a:r>
              <a:rPr lang="uz-Latn-UZ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 descr="Раскраски Геометрические фигуры - распечатать в формате А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75" y="3470273"/>
            <a:ext cx="3692525" cy="3692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Line 2"/>
          <p:cNvSpPr>
            <a:spLocks noChangeShapeType="1"/>
          </p:cNvSpPr>
          <p:nvPr/>
        </p:nvSpPr>
        <p:spPr bwMode="auto">
          <a:xfrm>
            <a:off x="9447890" y="6577966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graphicFrame>
        <p:nvGraphicFramePr>
          <p:cNvPr id="2273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5665569"/>
              </p:ext>
            </p:extLst>
          </p:nvPr>
        </p:nvGraphicFramePr>
        <p:xfrm>
          <a:off x="1828800" y="6033135"/>
          <a:ext cx="10447019" cy="169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Формула" r:id="rId3" imgW="2234880" imgH="482400" progId="Equation.3">
                  <p:embed/>
                </p:oleObj>
              </mc:Choice>
              <mc:Fallback>
                <p:oleObj name="Формула" r:id="rId3" imgW="2234880" imgH="482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6033135"/>
                        <a:ext cx="10447019" cy="16954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7332" name="Text Box 4"/>
          <p:cNvSpPr txBox="1">
            <a:spLocks noChangeArrowheads="1"/>
          </p:cNvSpPr>
          <p:nvPr/>
        </p:nvSpPr>
        <p:spPr bwMode="auto">
          <a:xfrm>
            <a:off x="5990952" y="2096191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227333" name="Text Box 5"/>
          <p:cNvSpPr txBox="1">
            <a:spLocks noChangeArrowheads="1"/>
          </p:cNvSpPr>
          <p:nvPr/>
        </p:nvSpPr>
        <p:spPr bwMode="auto">
          <a:xfrm>
            <a:off x="575672" y="5292781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227334" name="Text Box 6"/>
          <p:cNvSpPr txBox="1">
            <a:spLocks noChangeArrowheads="1"/>
          </p:cNvSpPr>
          <p:nvPr/>
        </p:nvSpPr>
        <p:spPr bwMode="auto">
          <a:xfrm>
            <a:off x="4146912" y="5292781"/>
            <a:ext cx="63408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О</a:t>
            </a:r>
          </a:p>
        </p:txBody>
      </p:sp>
      <p:sp>
        <p:nvSpPr>
          <p:cNvPr id="227335" name="Freeform 7"/>
          <p:cNvSpPr>
            <a:spLocks/>
          </p:cNvSpPr>
          <p:nvPr/>
        </p:nvSpPr>
        <p:spPr bwMode="auto">
          <a:xfrm>
            <a:off x="1060810" y="5357551"/>
            <a:ext cx="7010400" cy="1524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60" y="8"/>
              </a:cxn>
            </a:cxnLst>
            <a:rect l="0" t="0" r="r" b="b"/>
            <a:pathLst>
              <a:path w="2760" h="8">
                <a:moveTo>
                  <a:pt x="0" y="0"/>
                </a:moveTo>
                <a:lnTo>
                  <a:pt x="2760" y="8"/>
                </a:ln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7336" name="Freeform 8"/>
          <p:cNvSpPr>
            <a:spLocks/>
          </p:cNvSpPr>
          <p:nvPr/>
        </p:nvSpPr>
        <p:spPr bwMode="auto">
          <a:xfrm>
            <a:off x="4492351" y="2440997"/>
            <a:ext cx="2316480" cy="2895600"/>
          </a:xfrm>
          <a:custGeom>
            <a:avLst/>
            <a:gdLst/>
            <a:ahLst/>
            <a:cxnLst>
              <a:cxn ang="0">
                <a:pos x="912" y="0"/>
              </a:cxn>
              <a:cxn ang="0">
                <a:pos x="0" y="1520"/>
              </a:cxn>
            </a:cxnLst>
            <a:rect l="0" t="0" r="r" b="b"/>
            <a:pathLst>
              <a:path w="912" h="1520">
                <a:moveTo>
                  <a:pt x="912" y="0"/>
                </a:moveTo>
                <a:lnTo>
                  <a:pt x="0" y="1520"/>
                </a:ln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7337" name="Text Box 9"/>
          <p:cNvSpPr txBox="1">
            <a:spLocks noChangeArrowheads="1"/>
          </p:cNvSpPr>
          <p:nvPr/>
        </p:nvSpPr>
        <p:spPr bwMode="auto">
          <a:xfrm>
            <a:off x="7603850" y="5292781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C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227339" name="WordArt 11"/>
          <p:cNvSpPr>
            <a:spLocks noChangeArrowheads="1" noChangeShapeType="1" noTextEdit="1"/>
          </p:cNvSpPr>
          <p:nvPr/>
        </p:nvSpPr>
        <p:spPr bwMode="auto">
          <a:xfrm>
            <a:off x="4781001" y="264077"/>
            <a:ext cx="4558939" cy="586208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1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Смежные углы</a:t>
            </a:r>
          </a:p>
        </p:txBody>
      </p:sp>
      <p:pic>
        <p:nvPicPr>
          <p:cNvPr id="227341" name="Picture 13" descr="&amp;Kcy;&amp;acy;&amp;rcy;&amp;tcy;&amp;icy;&amp;ncy;&amp;kcy;&amp;acy; 27 &amp;icy;&amp;zcy; 3695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565191" y="3053308"/>
            <a:ext cx="3102241" cy="205209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52400" y="869335"/>
            <a:ext cx="14201930" cy="179389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Два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угла, у которых одна сторона общая,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две другие являются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дополняющими друг друга лучами,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называются 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смежными.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71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8635" y="2039816"/>
            <a:ext cx="763983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endParaRPr lang="uz-Latn-UZ" dirty="0"/>
          </a:p>
        </p:txBody>
      </p:sp>
      <p:sp>
        <p:nvSpPr>
          <p:cNvPr id="4" name="TextBox 3"/>
          <p:cNvSpPr txBox="1"/>
          <p:nvPr/>
        </p:nvSpPr>
        <p:spPr>
          <a:xfrm>
            <a:off x="280193" y="0"/>
            <a:ext cx="13879639" cy="204048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        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ru-RU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    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Докажите, что биссектрисы смежных углов  взаимно перпендикулярны.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45211" y="6303327"/>
            <a:ext cx="6335311" cy="703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2985965" y="3305907"/>
            <a:ext cx="1623463" cy="30597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2985965" y="4466492"/>
            <a:ext cx="3055930" cy="189913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1139674" y="3735973"/>
            <a:ext cx="1846291" cy="260252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flipH="1">
            <a:off x="888389" y="3202049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flipH="1">
            <a:off x="4262645" y="2710692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flipH="1">
            <a:off x="6070804" y="4040285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flipH="1">
            <a:off x="6329237" y="6373665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flipH="1">
            <a:off x="2763852" y="6338496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flipH="1">
            <a:off x="209110" y="6405952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46722" y="2115818"/>
            <a:ext cx="6939820" cy="3887141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uz-Latn-UZ" sz="4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АОС и </a:t>
            </a:r>
            <a:r>
              <a:rPr lang="uz-Latn-UZ" sz="4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ВОС -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смежные 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углы. </a:t>
            </a:r>
          </a:p>
          <a:p>
            <a:r>
              <a:rPr lang="ru-RU" sz="4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ОМ-биссектриса  </a:t>
            </a:r>
            <a:r>
              <a:rPr lang="uz-Latn-UZ" sz="4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АОС , </a:t>
            </a:r>
          </a:p>
          <a:p>
            <a:r>
              <a:rPr lang="ru-RU" sz="4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ОК-биссектриса  </a:t>
            </a:r>
            <a:r>
              <a:rPr lang="uz-Latn-UZ" sz="4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4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ВОС. </a:t>
            </a:r>
            <a:r>
              <a:rPr lang="ru-RU" sz="4200" b="1" dirty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Доказать:</a:t>
            </a:r>
          </a:p>
          <a:p>
            <a:r>
              <a:rPr lang="ru-RU" sz="4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ОК⊥ОМ.</a:t>
            </a:r>
            <a:endParaRPr lang="uz-Latn-UZ" sz="4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15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2"/>
          <p:cNvSpPr>
            <a:spLocks/>
          </p:cNvSpPr>
          <p:nvPr/>
        </p:nvSpPr>
        <p:spPr bwMode="auto">
          <a:xfrm rot="19570321">
            <a:off x="1936128" y="584288"/>
            <a:ext cx="2980943" cy="2899913"/>
          </a:xfrm>
          <a:custGeom>
            <a:avLst/>
            <a:gdLst>
              <a:gd name="T0" fmla="*/ 0 w 1909"/>
              <a:gd name="T1" fmla="*/ 16 h 1822"/>
              <a:gd name="T2" fmla="*/ 31 w 1909"/>
              <a:gd name="T3" fmla="*/ 1822 h 1822"/>
              <a:gd name="T4" fmla="*/ 1799 w 1909"/>
              <a:gd name="T5" fmla="*/ 1780 h 1822"/>
              <a:gd name="T6" fmla="*/ 1909 w 1909"/>
              <a:gd name="T7" fmla="*/ 1439 h 1822"/>
              <a:gd name="T8" fmla="*/ 1783 w 1909"/>
              <a:gd name="T9" fmla="*/ 965 h 1822"/>
              <a:gd name="T10" fmla="*/ 1545 w 1909"/>
              <a:gd name="T11" fmla="*/ 755 h 1822"/>
              <a:gd name="T12" fmla="*/ 1134 w 1909"/>
              <a:gd name="T13" fmla="*/ 301 h 1822"/>
              <a:gd name="T14" fmla="*/ 536 w 1909"/>
              <a:gd name="T15" fmla="*/ 56 h 1822"/>
              <a:gd name="T16" fmla="*/ 0 w 1909"/>
              <a:gd name="T17" fmla="*/ 0 h 18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09"/>
              <a:gd name="T28" fmla="*/ 0 h 1822"/>
              <a:gd name="T29" fmla="*/ 1909 w 1909"/>
              <a:gd name="T30" fmla="*/ 1822 h 18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09" h="1822">
                <a:moveTo>
                  <a:pt x="0" y="16"/>
                </a:moveTo>
                <a:lnTo>
                  <a:pt x="31" y="1822"/>
                </a:lnTo>
                <a:lnTo>
                  <a:pt x="1799" y="1780"/>
                </a:lnTo>
                <a:lnTo>
                  <a:pt x="1909" y="1439"/>
                </a:lnTo>
                <a:lnTo>
                  <a:pt x="1783" y="965"/>
                </a:lnTo>
                <a:lnTo>
                  <a:pt x="1545" y="755"/>
                </a:lnTo>
                <a:lnTo>
                  <a:pt x="1134" y="301"/>
                </a:lnTo>
                <a:lnTo>
                  <a:pt x="536" y="5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rgbClr val="CC0099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4" name="TextBox 3"/>
          <p:cNvSpPr txBox="1"/>
          <p:nvPr/>
        </p:nvSpPr>
        <p:spPr>
          <a:xfrm>
            <a:off x="7028707" y="527539"/>
            <a:ext cx="4458247" cy="6708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8706" y="1222540"/>
            <a:ext cx="7416998" cy="2255925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Обозначим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углы, на которые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биссектрисы  ОМ и ОК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делят смежные углы 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через </a:t>
            </a:r>
            <a:r>
              <a:rPr lang="el-GR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α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el-GR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365190" y="3723135"/>
                <a:ext cx="4261847" cy="1173065"/>
              </a:xfrm>
              <a:prstGeom prst="rect">
                <a:avLst/>
              </a:prstGeom>
              <a:noFill/>
            </p:spPr>
            <p:txBody>
              <a:bodyPr wrap="none" lIns="39548" tIns="19774" rIns="39548" bIns="19774" rtlCol="0">
                <a:spAutoFit/>
              </a:bodyPr>
              <a:lstStyle/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Тогда, 2</a:t>
                </a:r>
                <a:r>
                  <a:rPr lang="el-GR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α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+2</a:t>
                </a:r>
                <a:r>
                  <a:rPr lang="el-GR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β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или     </a:t>
                </a:r>
                <a:r>
                  <a:rPr lang="el-GR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α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lang="el-GR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β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5190" y="3723135"/>
                <a:ext cx="4261847" cy="1173065"/>
              </a:xfrm>
              <a:prstGeom prst="rect">
                <a:avLst/>
              </a:prstGeom>
              <a:blipFill rotWithShape="1">
                <a:blip r:embed="rId2"/>
                <a:stretch>
                  <a:fillRect l="-5579" t="-9375" b="-2083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2735517" y="2801011"/>
            <a:ext cx="411691" cy="686265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el-GR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α</a:t>
            </a:r>
            <a:endParaRPr lang="uz-Latn-UZ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62819" y="3341903"/>
            <a:ext cx="411691" cy="686265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el-GR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α</a:t>
            </a:r>
            <a:endParaRPr lang="uz-Latn-UZ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75409" y="3382225"/>
            <a:ext cx="374472" cy="686265"/>
          </a:xfrm>
          <a:prstGeom prst="rect">
            <a:avLst/>
          </a:prstGeom>
        </p:spPr>
        <p:txBody>
          <a:bodyPr wrap="square" lIns="39548" tIns="19774" rIns="39548" bIns="19774">
            <a:spAutoFit/>
          </a:bodyPr>
          <a:lstStyle/>
          <a:p>
            <a:r>
              <a:rPr lang="el-GR" sz="4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β</a:t>
            </a:r>
            <a:endParaRPr lang="uz-Latn-UZ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666924" y="2773062"/>
            <a:ext cx="408485" cy="686265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el-GR" sz="4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β</a:t>
            </a:r>
            <a:endParaRPr lang="uz-Latn-U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36378" y="5501492"/>
                <a:ext cx="9378183" cy="1345163"/>
              </a:xfrm>
              <a:prstGeom prst="rect">
                <a:avLst/>
              </a:prstGeom>
              <a:noFill/>
            </p:spPr>
            <p:txBody>
              <a:bodyPr wrap="none" lIns="39548" tIns="19774" rIns="39548" bIns="19774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Значит,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∠КОМ=</a:t>
                </a:r>
                <a:r>
                  <a:rPr lang="el-GR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α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  <a:r>
                  <a:rPr lang="el-GR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β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𝟗𝟎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следовательно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  ОК</a:t>
                </a:r>
                <a:r>
                  <a:rPr lang="ru-RU" sz="4800" b="1" dirty="0">
                    <a:solidFill>
                      <a:srgbClr val="C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⊥</a:t>
                </a:r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ОМ.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Что и требовалось доказать.</a:t>
                </a:r>
                <a:endParaRPr lang="uz-Latn-UZ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378" y="5501492"/>
                <a:ext cx="9378183" cy="1345163"/>
              </a:xfrm>
              <a:prstGeom prst="rect">
                <a:avLst/>
              </a:prstGeom>
              <a:blipFill rotWithShape="1">
                <a:blip r:embed="rId3"/>
                <a:stretch>
                  <a:fillRect l="-2536" t="-7692" r="-1560" b="-2488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 flipV="1">
            <a:off x="245211" y="3965865"/>
            <a:ext cx="6335311" cy="703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985965" y="968445"/>
            <a:ext cx="1623463" cy="305972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2985965" y="2129030"/>
            <a:ext cx="2854339" cy="189913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1139674" y="1398511"/>
            <a:ext cx="1846291" cy="260252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flipH="1">
            <a:off x="888389" y="864587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4262645" y="373230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flipH="1">
            <a:off x="6070804" y="1702823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flipH="1">
            <a:off x="6329237" y="4036203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 flipH="1">
            <a:off x="2763852" y="4001034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flipH="1">
            <a:off x="209110" y="4068490"/>
            <a:ext cx="502570" cy="670876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83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" grpId="0"/>
      <p:bldP spid="2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114" name="Group 2"/>
          <p:cNvGrpSpPr>
            <a:grpSpLocks/>
          </p:cNvGrpSpPr>
          <p:nvPr/>
        </p:nvGrpSpPr>
        <p:grpSpPr bwMode="auto">
          <a:xfrm>
            <a:off x="6507480" y="4628728"/>
            <a:ext cx="1960880" cy="1224914"/>
            <a:chOff x="3651" y="1706"/>
            <a:chExt cx="772" cy="643"/>
          </a:xfrm>
        </p:grpSpPr>
        <p:sp>
          <p:nvSpPr>
            <p:cNvPr id="218115" name="Freeform 3"/>
            <p:cNvSpPr>
              <a:spLocks/>
            </p:cNvSpPr>
            <p:nvPr/>
          </p:nvSpPr>
          <p:spPr bwMode="auto">
            <a:xfrm>
              <a:off x="3651" y="1706"/>
              <a:ext cx="772" cy="643"/>
            </a:xfrm>
            <a:custGeom>
              <a:avLst/>
              <a:gdLst>
                <a:gd name="T0" fmla="*/ 0 w 772"/>
                <a:gd name="T1" fmla="*/ 99 h 643"/>
                <a:gd name="T2" fmla="*/ 192 w 772"/>
                <a:gd name="T3" fmla="*/ 0 h 643"/>
                <a:gd name="T4" fmla="*/ 552 w 772"/>
                <a:gd name="T5" fmla="*/ 88 h 643"/>
                <a:gd name="T6" fmla="*/ 712 w 772"/>
                <a:gd name="T7" fmla="*/ 304 h 643"/>
                <a:gd name="T8" fmla="*/ 726 w 772"/>
                <a:gd name="T9" fmla="*/ 507 h 643"/>
                <a:gd name="T10" fmla="*/ 772 w 772"/>
                <a:gd name="T11" fmla="*/ 643 h 643"/>
                <a:gd name="T12" fmla="*/ 182 w 772"/>
                <a:gd name="T13" fmla="*/ 643 h 643"/>
                <a:gd name="T14" fmla="*/ 0 w 772"/>
                <a:gd name="T15" fmla="*/ 99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2" h="643">
                  <a:moveTo>
                    <a:pt x="0" y="99"/>
                  </a:moveTo>
                  <a:lnTo>
                    <a:pt x="192" y="0"/>
                  </a:lnTo>
                  <a:lnTo>
                    <a:pt x="552" y="88"/>
                  </a:lnTo>
                  <a:lnTo>
                    <a:pt x="712" y="304"/>
                  </a:lnTo>
                  <a:lnTo>
                    <a:pt x="726" y="507"/>
                  </a:lnTo>
                  <a:lnTo>
                    <a:pt x="772" y="643"/>
                  </a:lnTo>
                  <a:lnTo>
                    <a:pt x="182" y="643"/>
                  </a:lnTo>
                  <a:lnTo>
                    <a:pt x="0" y="99"/>
                  </a:lnTo>
                  <a:close/>
                </a:path>
              </a:pathLst>
            </a:custGeom>
            <a:gradFill rotWithShape="1">
              <a:gsLst>
                <a:gs pos="0">
                  <a:srgbClr val="00CC00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18116" name="Freeform 4"/>
            <p:cNvSpPr>
              <a:spLocks/>
            </p:cNvSpPr>
            <p:nvPr/>
          </p:nvSpPr>
          <p:spPr bwMode="auto">
            <a:xfrm>
              <a:off x="3783" y="2201"/>
              <a:ext cx="192" cy="141"/>
            </a:xfrm>
            <a:custGeom>
              <a:avLst/>
              <a:gdLst>
                <a:gd name="T0" fmla="*/ 0 w 192"/>
                <a:gd name="T1" fmla="*/ 1 h 141"/>
                <a:gd name="T2" fmla="*/ 84 w 192"/>
                <a:gd name="T3" fmla="*/ 9 h 141"/>
                <a:gd name="T4" fmla="*/ 156 w 192"/>
                <a:gd name="T5" fmla="*/ 57 h 141"/>
                <a:gd name="T6" fmla="*/ 192 w 192"/>
                <a:gd name="T7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2" h="141">
                  <a:moveTo>
                    <a:pt x="0" y="1"/>
                  </a:moveTo>
                  <a:cubicBezTo>
                    <a:pt x="14" y="2"/>
                    <a:pt x="58" y="0"/>
                    <a:pt x="84" y="9"/>
                  </a:cubicBezTo>
                  <a:cubicBezTo>
                    <a:pt x="110" y="18"/>
                    <a:pt x="138" y="35"/>
                    <a:pt x="156" y="57"/>
                  </a:cubicBezTo>
                  <a:cubicBezTo>
                    <a:pt x="174" y="79"/>
                    <a:pt x="184" y="123"/>
                    <a:pt x="192" y="141"/>
                  </a:cubicBezTo>
                </a:path>
              </a:pathLst>
            </a:custGeom>
            <a:noFill/>
            <a:ln w="28575" cap="flat" cmpd="sng">
              <a:solidFill>
                <a:srgbClr val="008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18119" name="Freeform 7"/>
          <p:cNvSpPr>
            <a:spLocks/>
          </p:cNvSpPr>
          <p:nvPr/>
        </p:nvSpPr>
        <p:spPr bwMode="auto">
          <a:xfrm>
            <a:off x="3665221" y="2388448"/>
            <a:ext cx="2377440" cy="2011680"/>
          </a:xfrm>
          <a:custGeom>
            <a:avLst/>
            <a:gdLst>
              <a:gd name="T0" fmla="*/ 592 w 936"/>
              <a:gd name="T1" fmla="*/ 0 h 1056"/>
              <a:gd name="T2" fmla="*/ 936 w 936"/>
              <a:gd name="T3" fmla="*/ 840 h 1056"/>
              <a:gd name="T4" fmla="*/ 744 w 936"/>
              <a:gd name="T5" fmla="*/ 1056 h 1056"/>
              <a:gd name="T6" fmla="*/ 616 w 936"/>
              <a:gd name="T7" fmla="*/ 1056 h 1056"/>
              <a:gd name="T8" fmla="*/ 360 w 936"/>
              <a:gd name="T9" fmla="*/ 1008 h 1056"/>
              <a:gd name="T10" fmla="*/ 208 w 936"/>
              <a:gd name="T11" fmla="*/ 896 h 1056"/>
              <a:gd name="T12" fmla="*/ 0 w 936"/>
              <a:gd name="T13" fmla="*/ 664 h 1056"/>
              <a:gd name="T14" fmla="*/ 592 w 936"/>
              <a:gd name="T15" fmla="*/ 0 h 10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36" h="1056">
                <a:moveTo>
                  <a:pt x="592" y="0"/>
                </a:moveTo>
                <a:lnTo>
                  <a:pt x="936" y="840"/>
                </a:lnTo>
                <a:lnTo>
                  <a:pt x="744" y="1056"/>
                </a:lnTo>
                <a:lnTo>
                  <a:pt x="616" y="1056"/>
                </a:lnTo>
                <a:lnTo>
                  <a:pt x="360" y="1008"/>
                </a:lnTo>
                <a:lnTo>
                  <a:pt x="208" y="896"/>
                </a:lnTo>
                <a:lnTo>
                  <a:pt x="0" y="664"/>
                </a:lnTo>
                <a:lnTo>
                  <a:pt x="592" y="0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l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20" name="Freeform 8"/>
          <p:cNvSpPr>
            <a:spLocks/>
          </p:cNvSpPr>
          <p:nvPr/>
        </p:nvSpPr>
        <p:spPr bwMode="auto">
          <a:xfrm>
            <a:off x="4206241" y="4369648"/>
            <a:ext cx="2771141" cy="1447800"/>
          </a:xfrm>
          <a:custGeom>
            <a:avLst/>
            <a:gdLst>
              <a:gd name="T0" fmla="*/ 1091 w 1091"/>
              <a:gd name="T1" fmla="*/ 752 h 760"/>
              <a:gd name="T2" fmla="*/ 171 w 1091"/>
              <a:gd name="T3" fmla="*/ 760 h 760"/>
              <a:gd name="T4" fmla="*/ 0 w 1091"/>
              <a:gd name="T5" fmla="*/ 446 h 760"/>
              <a:gd name="T6" fmla="*/ 54 w 1091"/>
              <a:gd name="T7" fmla="*/ 280 h 760"/>
              <a:gd name="T8" fmla="*/ 150 w 1091"/>
              <a:gd name="T9" fmla="*/ 146 h 760"/>
              <a:gd name="T10" fmla="*/ 256 w 1091"/>
              <a:gd name="T11" fmla="*/ 91 h 760"/>
              <a:gd name="T12" fmla="*/ 781 w 1091"/>
              <a:gd name="T13" fmla="*/ 0 h 760"/>
              <a:gd name="T14" fmla="*/ 1091 w 1091"/>
              <a:gd name="T15" fmla="*/ 752 h 7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91" h="760">
                <a:moveTo>
                  <a:pt x="1091" y="752"/>
                </a:moveTo>
                <a:lnTo>
                  <a:pt x="171" y="760"/>
                </a:lnTo>
                <a:lnTo>
                  <a:pt x="0" y="446"/>
                </a:lnTo>
                <a:lnTo>
                  <a:pt x="54" y="280"/>
                </a:lnTo>
                <a:lnTo>
                  <a:pt x="150" y="146"/>
                </a:lnTo>
                <a:lnTo>
                  <a:pt x="256" y="91"/>
                </a:lnTo>
                <a:lnTo>
                  <a:pt x="781" y="0"/>
                </a:lnTo>
                <a:lnTo>
                  <a:pt x="1091" y="752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21" name="Freeform 9"/>
          <p:cNvSpPr>
            <a:spLocks/>
          </p:cNvSpPr>
          <p:nvPr/>
        </p:nvSpPr>
        <p:spPr bwMode="auto">
          <a:xfrm>
            <a:off x="980440" y="4522048"/>
            <a:ext cx="2766061" cy="1316354"/>
          </a:xfrm>
          <a:custGeom>
            <a:avLst/>
            <a:gdLst>
              <a:gd name="T0" fmla="*/ 0 w 1089"/>
              <a:gd name="T1" fmla="*/ 691 h 691"/>
              <a:gd name="T2" fmla="*/ 641 w 1089"/>
              <a:gd name="T3" fmla="*/ 0 h 691"/>
              <a:gd name="T4" fmla="*/ 873 w 1089"/>
              <a:gd name="T5" fmla="*/ 88 h 691"/>
              <a:gd name="T6" fmla="*/ 1057 w 1089"/>
              <a:gd name="T7" fmla="*/ 248 h 691"/>
              <a:gd name="T8" fmla="*/ 1065 w 1089"/>
              <a:gd name="T9" fmla="*/ 368 h 691"/>
              <a:gd name="T10" fmla="*/ 1089 w 1089"/>
              <a:gd name="T11" fmla="*/ 504 h 691"/>
              <a:gd name="T12" fmla="*/ 1073 w 1089"/>
              <a:gd name="T13" fmla="*/ 672 h 691"/>
              <a:gd name="T14" fmla="*/ 0 w 1089"/>
              <a:gd name="T15" fmla="*/ 691 h 6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89" h="691">
                <a:moveTo>
                  <a:pt x="0" y="691"/>
                </a:moveTo>
                <a:lnTo>
                  <a:pt x="641" y="0"/>
                </a:lnTo>
                <a:lnTo>
                  <a:pt x="873" y="88"/>
                </a:lnTo>
                <a:lnTo>
                  <a:pt x="1057" y="248"/>
                </a:lnTo>
                <a:lnTo>
                  <a:pt x="1065" y="368"/>
                </a:lnTo>
                <a:lnTo>
                  <a:pt x="1089" y="504"/>
                </a:lnTo>
                <a:lnTo>
                  <a:pt x="1073" y="672"/>
                </a:lnTo>
                <a:lnTo>
                  <a:pt x="0" y="691"/>
                </a:ln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22" name="Rectangle 10"/>
          <p:cNvSpPr>
            <a:spLocks noChangeArrowheads="1"/>
          </p:cNvSpPr>
          <p:nvPr/>
        </p:nvSpPr>
        <p:spPr bwMode="auto">
          <a:xfrm>
            <a:off x="331470" y="6324600"/>
            <a:ext cx="13997939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Теорема: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Внешний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угол треугольника равен сумме </a:t>
            </a:r>
          </a:p>
          <a:p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двух углов треугольника, не смежных с ним.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18123" name="AutoShape 11"/>
          <p:cNvSpPr>
            <a:spLocks noChangeArrowheads="1"/>
          </p:cNvSpPr>
          <p:nvPr/>
        </p:nvSpPr>
        <p:spPr bwMode="auto">
          <a:xfrm>
            <a:off x="980441" y="2382733"/>
            <a:ext cx="5991861" cy="3455670"/>
          </a:xfrm>
          <a:prstGeom prst="triangle">
            <a:avLst>
              <a:gd name="adj" fmla="val 70685"/>
            </a:avLst>
          </a:prstGeom>
          <a:noFill/>
          <a:ln w="57150">
            <a:solidFill>
              <a:srgbClr val="008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66FF99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218128" name="Text Box 16"/>
          <p:cNvSpPr txBox="1">
            <a:spLocks noChangeArrowheads="1"/>
          </p:cNvSpPr>
          <p:nvPr/>
        </p:nvSpPr>
        <p:spPr bwMode="auto">
          <a:xfrm>
            <a:off x="487732" y="5324584"/>
            <a:ext cx="582793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А</a:t>
            </a:r>
            <a:endParaRPr lang="ru-RU" b="1" baseline="-25000" dirty="0">
              <a:solidFill>
                <a:srgbClr val="FF0000"/>
              </a:solidFill>
            </a:endParaRPr>
          </a:p>
        </p:txBody>
      </p:sp>
      <p:sp>
        <p:nvSpPr>
          <p:cNvPr id="218129" name="Text Box 17"/>
          <p:cNvSpPr txBox="1">
            <a:spLocks noChangeArrowheads="1"/>
          </p:cNvSpPr>
          <p:nvPr/>
        </p:nvSpPr>
        <p:spPr bwMode="auto">
          <a:xfrm>
            <a:off x="6624320" y="5675528"/>
            <a:ext cx="55874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В</a:t>
            </a:r>
          </a:p>
        </p:txBody>
      </p:sp>
      <p:sp>
        <p:nvSpPr>
          <p:cNvPr id="218130" name="Text Box 18"/>
          <p:cNvSpPr txBox="1">
            <a:spLocks noChangeArrowheads="1"/>
          </p:cNvSpPr>
          <p:nvPr/>
        </p:nvSpPr>
        <p:spPr bwMode="auto">
          <a:xfrm>
            <a:off x="4883967" y="1619893"/>
            <a:ext cx="58674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</a:t>
            </a:r>
          </a:p>
        </p:txBody>
      </p:sp>
      <p:sp>
        <p:nvSpPr>
          <p:cNvPr id="218131" name="Line 19"/>
          <p:cNvSpPr>
            <a:spLocks noChangeShapeType="1"/>
          </p:cNvSpPr>
          <p:nvPr/>
        </p:nvSpPr>
        <p:spPr bwMode="auto">
          <a:xfrm>
            <a:off x="6972302" y="5838402"/>
            <a:ext cx="5125720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8133" name="Text Box 21"/>
          <p:cNvSpPr txBox="1">
            <a:spLocks noChangeArrowheads="1"/>
          </p:cNvSpPr>
          <p:nvPr/>
        </p:nvSpPr>
        <p:spPr bwMode="auto">
          <a:xfrm>
            <a:off x="7140409" y="5122344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218134" name="Text Box 22"/>
          <p:cNvSpPr txBox="1">
            <a:spLocks noChangeArrowheads="1"/>
          </p:cNvSpPr>
          <p:nvPr/>
        </p:nvSpPr>
        <p:spPr bwMode="auto">
          <a:xfrm>
            <a:off x="1378399" y="5223819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18135" name="Text Box 23"/>
          <p:cNvSpPr txBox="1">
            <a:spLocks noChangeArrowheads="1"/>
          </p:cNvSpPr>
          <p:nvPr/>
        </p:nvSpPr>
        <p:spPr bwMode="auto">
          <a:xfrm>
            <a:off x="4883967" y="2468458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18162" name="Text Box 50"/>
          <p:cNvSpPr txBox="1">
            <a:spLocks noChangeArrowheads="1"/>
          </p:cNvSpPr>
          <p:nvPr/>
        </p:nvSpPr>
        <p:spPr bwMode="auto">
          <a:xfrm>
            <a:off x="6162040" y="5137363"/>
            <a:ext cx="526688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18163" name="AutoShape 51"/>
          <p:cNvSpPr>
            <a:spLocks noChangeArrowheads="1"/>
          </p:cNvSpPr>
          <p:nvPr/>
        </p:nvSpPr>
        <p:spPr bwMode="auto">
          <a:xfrm rot="5400000">
            <a:off x="6738938" y="5145935"/>
            <a:ext cx="344806" cy="1036320"/>
          </a:xfrm>
          <a:prstGeom prst="moon">
            <a:avLst>
              <a:gd name="adj" fmla="val 36463"/>
            </a:avLst>
          </a:prstGeom>
          <a:solidFill>
            <a:srgbClr val="FF00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/>
          </a:p>
        </p:txBody>
      </p:sp>
      <p:sp>
        <p:nvSpPr>
          <p:cNvPr id="67" name="Rectangle 1"/>
          <p:cNvSpPr>
            <a:spLocks noChangeArrowheads="1"/>
          </p:cNvSpPr>
          <p:nvPr/>
        </p:nvSpPr>
        <p:spPr bwMode="auto">
          <a:xfrm>
            <a:off x="301622" y="256889"/>
            <a:ext cx="13082275" cy="1363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2904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30622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Угол,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смежный 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углу треугольника, называется его </a:t>
            </a:r>
            <a:r>
              <a:rPr lang="ru-RU" sz="40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lang="ru-RU" sz="4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нешним углом</a:t>
            </a:r>
            <a:endParaRPr lang="ru-RU" sz="4000" b="1" dirty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53400" y="2128944"/>
            <a:ext cx="40674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4 и ∠3 смежные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153400" y="3215248"/>
            <a:ext cx="40784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4-внешний угол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9090150" y="4568072"/>
            <a:ext cx="3007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4=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1+∠2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59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18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8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8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8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18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81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18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9" grpId="0" animBg="1"/>
      <p:bldP spid="218120" grpId="0" animBg="1"/>
      <p:bldP spid="218121" grpId="0" animBg="1"/>
      <p:bldP spid="218122" grpId="0"/>
      <p:bldP spid="218131" grpId="0" animBg="1"/>
      <p:bldP spid="218133" grpId="0"/>
      <p:bldP spid="218134" grpId="0"/>
      <p:bldP spid="218135" grpId="0"/>
      <p:bldP spid="218162" grpId="0"/>
      <p:bldP spid="218163" grpId="0" animBg="1"/>
      <p:bldP spid="2" grpId="0"/>
      <p:bldP spid="69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609600" y="3810000"/>
            <a:ext cx="2819400" cy="3505200"/>
          </a:xfrm>
          <a:prstGeom prst="triangle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4" name="Прямая соединительная линия 3"/>
          <p:cNvCxnSpPr>
            <a:stCxn id="2" idx="2"/>
          </p:cNvCxnSpPr>
          <p:nvPr/>
        </p:nvCxnSpPr>
        <p:spPr>
          <a:xfrm flipV="1">
            <a:off x="609600" y="1969770"/>
            <a:ext cx="2171700" cy="53454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2" idx="0"/>
          </p:cNvCxnSpPr>
          <p:nvPr/>
        </p:nvCxnSpPr>
        <p:spPr>
          <a:xfrm>
            <a:off x="2019300" y="3810000"/>
            <a:ext cx="27051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228600" y="769441"/>
            <a:ext cx="1394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Докажите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что биссектриса внешнего угла при вершине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равнобедренного треугольника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параллельна основанию.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638800" y="0"/>
            <a:ext cx="21519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dirty="0"/>
          </a:p>
        </p:txBody>
      </p:sp>
      <p:sp>
        <p:nvSpPr>
          <p:cNvPr id="19" name="Дуга 18"/>
          <p:cNvSpPr/>
          <p:nvPr/>
        </p:nvSpPr>
        <p:spPr>
          <a:xfrm rot="794784">
            <a:off x="1505438" y="3270625"/>
            <a:ext cx="914400" cy="914400"/>
          </a:xfrm>
          <a:prstGeom prst="arc">
            <a:avLst>
              <a:gd name="adj1" fmla="val 17362780"/>
              <a:gd name="adj2" fmla="val 2097096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0" name="Дуга 19"/>
          <p:cNvSpPr/>
          <p:nvPr/>
        </p:nvSpPr>
        <p:spPr>
          <a:xfrm rot="3695921">
            <a:off x="1543050" y="3352799"/>
            <a:ext cx="914400" cy="914400"/>
          </a:xfrm>
          <a:prstGeom prst="arc">
            <a:avLst>
              <a:gd name="adj1" fmla="val 18014486"/>
              <a:gd name="adj2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075815" y="5501451"/>
            <a:ext cx="304800" cy="3148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2667000" y="5424233"/>
            <a:ext cx="228600" cy="3148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 flipH="1">
            <a:off x="4686300" y="3397614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flipH="1">
            <a:off x="2261151" y="1969770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flipH="1">
            <a:off x="1500875" y="3336380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flipH="1">
            <a:off x="262625" y="6994728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flipH="1">
            <a:off x="3371850" y="6979762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229350" y="3237523"/>
            <a:ext cx="6939820" cy="3363921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Дано: </a:t>
            </a:r>
          </a:p>
          <a:p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АВС - равнобедренный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КВС – внешний угол 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ВМ-биссектриса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КВС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. </a:t>
            </a:r>
          </a:p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Доказать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: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ВМ∥АС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817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8" grpId="0"/>
      <p:bldP spid="29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609600" y="3810000"/>
            <a:ext cx="2819400" cy="3505200"/>
          </a:xfrm>
          <a:prstGeom prst="triangle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4" name="Прямая соединительная линия 3"/>
          <p:cNvCxnSpPr>
            <a:stCxn id="2" idx="2"/>
          </p:cNvCxnSpPr>
          <p:nvPr/>
        </p:nvCxnSpPr>
        <p:spPr>
          <a:xfrm flipV="1">
            <a:off x="609600" y="1969770"/>
            <a:ext cx="2171700" cy="53454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2" idx="0"/>
          </p:cNvCxnSpPr>
          <p:nvPr/>
        </p:nvCxnSpPr>
        <p:spPr>
          <a:xfrm>
            <a:off x="2019300" y="3810000"/>
            <a:ext cx="27051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554656" y="0"/>
            <a:ext cx="21519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dirty="0"/>
          </a:p>
        </p:txBody>
      </p:sp>
      <p:sp>
        <p:nvSpPr>
          <p:cNvPr id="19" name="Дуга 18"/>
          <p:cNvSpPr/>
          <p:nvPr/>
        </p:nvSpPr>
        <p:spPr>
          <a:xfrm rot="794784">
            <a:off x="1505438" y="3270625"/>
            <a:ext cx="914400" cy="914400"/>
          </a:xfrm>
          <a:prstGeom prst="arc">
            <a:avLst>
              <a:gd name="adj1" fmla="val 17362780"/>
              <a:gd name="adj2" fmla="val 2097096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0" name="Дуга 19"/>
          <p:cNvSpPr/>
          <p:nvPr/>
        </p:nvSpPr>
        <p:spPr>
          <a:xfrm rot="3695921">
            <a:off x="1543050" y="3352799"/>
            <a:ext cx="914400" cy="914400"/>
          </a:xfrm>
          <a:prstGeom prst="arc">
            <a:avLst>
              <a:gd name="adj1" fmla="val 18014486"/>
              <a:gd name="adj2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075815" y="5501451"/>
            <a:ext cx="304800" cy="3148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2667000" y="5424233"/>
            <a:ext cx="228600" cy="3148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 flipH="1">
            <a:off x="4686300" y="3397614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flipH="1">
            <a:off x="2261151" y="1969770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flipH="1">
            <a:off x="1500875" y="3336380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flipH="1">
            <a:off x="262625" y="6994728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flipH="1">
            <a:off x="3371850" y="6979762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05600" y="18252"/>
            <a:ext cx="6939820" cy="2255925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АВС - равнобедренный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КВС – внешний угол 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ВМ-биссектриса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КВС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. </a:t>
            </a:r>
          </a:p>
          <a:p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Доказать: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ВМ∥АС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87536" y="2168181"/>
            <a:ext cx="4458247" cy="6708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968924" y="6651595"/>
            <a:ext cx="411691" cy="686265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el-GR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α</a:t>
            </a:r>
            <a:endParaRPr lang="uz-Latn-UZ" b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763721" y="6636629"/>
            <a:ext cx="411691" cy="686265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el-GR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α</a:t>
            </a:r>
            <a:endParaRPr lang="uz-Latn-UZ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787535" y="3249079"/>
            <a:ext cx="6802459" cy="1342235"/>
          </a:xfrm>
          <a:prstGeom prst="rect">
            <a:avLst/>
          </a:prstGeom>
          <a:noFill/>
        </p:spPr>
        <p:txBody>
          <a:bodyPr wrap="square" lIns="231974" tIns="115987" rIns="231974" bIns="115987" rtlCol="0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∠КВС=𝞪+𝞪=2𝞪  </a:t>
            </a:r>
          </a:p>
          <a:p>
            <a:pPr lvl="0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по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свойству внешнего угла </a:t>
            </a:r>
          </a:p>
        </p:txBody>
      </p:sp>
      <p:sp>
        <p:nvSpPr>
          <p:cNvPr id="38" name="Дуга 37"/>
          <p:cNvSpPr/>
          <p:nvPr/>
        </p:nvSpPr>
        <p:spPr>
          <a:xfrm rot="5613913">
            <a:off x="1230407" y="3459838"/>
            <a:ext cx="2150628" cy="940950"/>
          </a:xfrm>
          <a:prstGeom prst="arc">
            <a:avLst>
              <a:gd name="adj1" fmla="val 11105024"/>
              <a:gd name="adj2" fmla="val 20755808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9" name="Прямоугольник 38"/>
          <p:cNvSpPr/>
          <p:nvPr/>
        </p:nvSpPr>
        <p:spPr>
          <a:xfrm>
            <a:off x="2842154" y="3351447"/>
            <a:ext cx="711452" cy="686265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4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l-GR" sz="4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α</a:t>
            </a:r>
            <a:endParaRPr lang="uz-Latn-UZ" b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267621" y="3077633"/>
            <a:ext cx="411691" cy="686265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el-GR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α</a:t>
            </a:r>
            <a:endParaRPr lang="uz-Latn-UZ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267621" y="3845854"/>
            <a:ext cx="411691" cy="686265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el-GR" sz="4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α</a:t>
            </a:r>
            <a:endParaRPr lang="uz-Latn-UZ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4365848" y="5058703"/>
            <a:ext cx="914622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∠КВМ и ∠А  соответственные углы при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п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рямых ВМ и АС и секущей АК </a:t>
            </a:r>
            <a:endParaRPr lang="uz-Latn-UZ" sz="36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166610" y="6219363"/>
            <a:ext cx="1040297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Если  ∠КВМ=∠А  как соответственные углы, 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т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о ВМ и АС взаимно параллельны. </a:t>
            </a:r>
            <a:endParaRPr lang="uz-Latn-UZ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87536" y="2690049"/>
            <a:ext cx="60501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Так как АВ=ВС, то ∠А=∠С </a:t>
            </a:r>
            <a:endParaRPr lang="uz-Latn-UZ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20915" y="4535722"/>
            <a:ext cx="3791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КВМ=∠МВС=</a:t>
            </a:r>
            <a:r>
              <a:rPr lang="ru-RU" sz="36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𝞪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uz-Latn-UZ" sz="3600" dirty="0"/>
          </a:p>
        </p:txBody>
      </p:sp>
      <p:sp>
        <p:nvSpPr>
          <p:cNvPr id="9" name="Пирог 8"/>
          <p:cNvSpPr/>
          <p:nvPr/>
        </p:nvSpPr>
        <p:spPr>
          <a:xfrm flipH="1">
            <a:off x="1602879" y="3347382"/>
            <a:ext cx="832841" cy="914400"/>
          </a:xfrm>
          <a:prstGeom prst="pie">
            <a:avLst>
              <a:gd name="adj1" fmla="val 10651534"/>
              <a:gd name="adj2" fmla="val 1484280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44" name="Пирог 43"/>
          <p:cNvSpPr/>
          <p:nvPr/>
        </p:nvSpPr>
        <p:spPr>
          <a:xfrm flipH="1">
            <a:off x="190607" y="6819528"/>
            <a:ext cx="832841" cy="914400"/>
          </a:xfrm>
          <a:prstGeom prst="pie">
            <a:avLst>
              <a:gd name="adj1" fmla="val 10651534"/>
              <a:gd name="adj2" fmla="val 1484280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35018" y="7399958"/>
            <a:ext cx="68286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Что и требовалось доказать.</a:t>
            </a:r>
            <a:endParaRPr lang="uz-Latn-UZ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13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 animBg="1"/>
      <p:bldP spid="39" grpId="0"/>
      <p:bldP spid="40" grpId="0"/>
      <p:bldP spid="41" grpId="0"/>
      <p:bldP spid="42" grpId="0"/>
      <p:bldP spid="43" grpId="0"/>
      <p:bldP spid="3" grpId="0"/>
      <p:bldP spid="5" grpId="0"/>
      <p:bldP spid="9" grpId="0" animBg="1"/>
      <p:bldP spid="44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775841"/>
            <a:ext cx="1417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Докажите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что любые две медианы равностороннего треугольника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пересекаются под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углом 60°.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54656" y="0"/>
            <a:ext cx="40653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506655" y="2419350"/>
            <a:ext cx="4114800" cy="320040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6" name="Прямая соединительная линия 5"/>
          <p:cNvCxnSpPr>
            <a:endCxn id="4" idx="3"/>
          </p:cNvCxnSpPr>
          <p:nvPr/>
        </p:nvCxnSpPr>
        <p:spPr>
          <a:xfrm>
            <a:off x="2545005" y="2457450"/>
            <a:ext cx="19050" cy="3162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endCxn id="4" idx="5"/>
          </p:cNvCxnSpPr>
          <p:nvPr/>
        </p:nvCxnSpPr>
        <p:spPr>
          <a:xfrm flipV="1">
            <a:off x="520026" y="4019550"/>
            <a:ext cx="3072729" cy="1600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flipH="1">
            <a:off x="262625" y="5619750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2293720" y="1825418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4621455" y="5322784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flipH="1">
            <a:off x="2042435" y="3996044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2312770" y="5638800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flipH="1">
            <a:off x="3634050" y="3478312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676400" y="5410200"/>
            <a:ext cx="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535606" y="5391150"/>
            <a:ext cx="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3942485" y="4656034"/>
            <a:ext cx="304800" cy="1636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2971800" y="3200400"/>
            <a:ext cx="304800" cy="152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ирог 29"/>
          <p:cNvSpPr/>
          <p:nvPr/>
        </p:nvSpPr>
        <p:spPr>
          <a:xfrm rot="17044280">
            <a:off x="2113615" y="4132777"/>
            <a:ext cx="862775" cy="914400"/>
          </a:xfrm>
          <a:prstGeom prst="pie">
            <a:avLst>
              <a:gd name="adj1" fmla="val 9875585"/>
              <a:gd name="adj2" fmla="val 1381282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715000" y="2122384"/>
                <a:ext cx="6939820" cy="3376489"/>
              </a:xfrm>
              <a:prstGeom prst="rect">
                <a:avLst/>
              </a:prstGeom>
              <a:noFill/>
            </p:spPr>
            <p:txBody>
              <a:bodyPr wrap="square" lIns="39548" tIns="19774" rIns="39548" bIns="19774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Дано:</a:t>
                </a:r>
              </a:p>
              <a:p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△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АВС – равносторонний</a:t>
                </a: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АК-медиана</a:t>
                </a: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ВР-медиана</a:t>
                </a: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О-точка пересечения АК и ВР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ru-RU" sz="28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Доказать: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АОР=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. 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2122384"/>
                <a:ext cx="6939820" cy="3376489"/>
              </a:xfrm>
              <a:prstGeom prst="rect">
                <a:avLst/>
              </a:prstGeom>
              <a:blipFill rotWithShape="1">
                <a:blip r:embed="rId2"/>
                <a:stretch>
                  <a:fillRect l="-3515" t="-3430" r="-615" b="-667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5067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487602" y="1154588"/>
            <a:ext cx="4114800" cy="320040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7" name="Равнобедренный треугольник 6"/>
          <p:cNvSpPr/>
          <p:nvPr/>
        </p:nvSpPr>
        <p:spPr>
          <a:xfrm rot="7382550">
            <a:off x="203480" y="2486290"/>
            <a:ext cx="3649120" cy="1187915"/>
          </a:xfrm>
          <a:prstGeom prst="triangle">
            <a:avLst>
              <a:gd name="adj" fmla="val 49636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" name="Прямоугольник 2"/>
          <p:cNvSpPr/>
          <p:nvPr/>
        </p:nvSpPr>
        <p:spPr>
          <a:xfrm>
            <a:off x="3055264" y="-11609"/>
            <a:ext cx="21519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</a:t>
            </a:r>
            <a:endParaRPr lang="uz-Latn-UZ" dirty="0"/>
          </a:p>
        </p:txBody>
      </p:sp>
      <p:cxnSp>
        <p:nvCxnSpPr>
          <p:cNvPr id="6" name="Прямая соединительная линия 5"/>
          <p:cNvCxnSpPr>
            <a:endCxn id="4" idx="3"/>
          </p:cNvCxnSpPr>
          <p:nvPr/>
        </p:nvCxnSpPr>
        <p:spPr>
          <a:xfrm>
            <a:off x="2525952" y="1192688"/>
            <a:ext cx="19050" cy="3162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500973" y="2754788"/>
            <a:ext cx="3072729" cy="1600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flipH="1">
            <a:off x="243572" y="4354988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2274667" y="560656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4602402" y="4058022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flipH="1">
            <a:off x="2023382" y="2731282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2293717" y="4374038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flipH="1">
            <a:off x="3614997" y="2213550"/>
            <a:ext cx="502570" cy="593932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</a:t>
            </a:r>
            <a:endParaRPr lang="uz-Latn-UZ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657347" y="4145438"/>
            <a:ext cx="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516553" y="4126388"/>
            <a:ext cx="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3923432" y="3391272"/>
            <a:ext cx="304800" cy="1636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2952747" y="1935638"/>
            <a:ext cx="304800" cy="152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571364" y="150857"/>
                <a:ext cx="6939820" cy="2268493"/>
              </a:xfrm>
              <a:prstGeom prst="rect">
                <a:avLst/>
              </a:prstGeom>
              <a:noFill/>
            </p:spPr>
            <p:txBody>
              <a:bodyPr wrap="square" lIns="39548" tIns="19774" rIns="39548" bIns="19774" rtlCol="0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Дано:</a:t>
                </a:r>
              </a:p>
              <a:p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△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АВС – равносторонний</a:t>
                </a: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АК-медиана, ВР-медиана</a:t>
                </a:r>
              </a:p>
              <a:p>
                <a:r>
                  <a:rPr lang="ru-RU" sz="3600" b="1" dirty="0" smtClean="0">
                    <a:solidFill>
                      <a:srgbClr val="C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Доказать: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АОР=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. 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1364" y="150857"/>
                <a:ext cx="6939820" cy="2268493"/>
              </a:xfrm>
              <a:prstGeom prst="rect">
                <a:avLst/>
              </a:prstGeom>
              <a:blipFill rotWithShape="1">
                <a:blip r:embed="rId2"/>
                <a:stretch>
                  <a:fillRect l="-3427" t="-5376" b="-1021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Прямоугольник 19"/>
          <p:cNvSpPr/>
          <p:nvPr/>
        </p:nvSpPr>
        <p:spPr>
          <a:xfrm>
            <a:off x="5413801" y="4309072"/>
            <a:ext cx="7837935" cy="658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ВР и АК-медиана и биссектриса</a:t>
            </a:r>
            <a:endParaRPr lang="uz-Latn-UZ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5806586" y="2419350"/>
            <a:ext cx="4458247" cy="670876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6687" y="5210649"/>
            <a:ext cx="459843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Рассмотрим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АОВ 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∠АОР-внешний </a:t>
            </a:r>
            <a:endParaRPr lang="uz-Latn-U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ирог 29"/>
          <p:cNvSpPr/>
          <p:nvPr/>
        </p:nvSpPr>
        <p:spPr>
          <a:xfrm rot="17044280">
            <a:off x="2094562" y="2868015"/>
            <a:ext cx="862775" cy="914400"/>
          </a:xfrm>
          <a:prstGeom prst="pie">
            <a:avLst>
              <a:gd name="adj1" fmla="val 9875585"/>
              <a:gd name="adj2" fmla="val 1381282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495125" y="4881200"/>
                <a:ext cx="7756611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Поэтому ∠ВАО=∠АВО=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:2=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5125" y="4881200"/>
                <a:ext cx="7756611" cy="658898"/>
              </a:xfrm>
              <a:prstGeom prst="rect">
                <a:avLst/>
              </a:prstGeom>
              <a:blipFill rotWithShape="1">
                <a:blip r:embed="rId3"/>
                <a:stretch>
                  <a:fillRect l="-2357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5426874" y="3142092"/>
                <a:ext cx="9079544" cy="12128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Рассмотрим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△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АВС.</a:t>
                </a:r>
              </a:p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Так как АВ=ВС=АС, то ∠А=∠В=∠С=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 </a:t>
                </a:r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6874" y="3142092"/>
                <a:ext cx="9079544" cy="1212896"/>
              </a:xfrm>
              <a:prstGeom prst="rect">
                <a:avLst/>
              </a:prstGeom>
              <a:blipFill rotWithShape="1">
                <a:blip r:embed="rId4"/>
                <a:stretch>
                  <a:fillRect l="-2013" t="-7538" b="-1809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859574" y="6281634"/>
                <a:ext cx="11776237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По свойству внешнего угла ∠АОР=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+</m:t>
                    </m:r>
                    <m:sSup>
                      <m:sSupPr>
                        <m:ctrlP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600" b="1" i="1" dirty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6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uz-Latn-UZ" sz="36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574" y="6281634"/>
                <a:ext cx="11776237" cy="658898"/>
              </a:xfrm>
              <a:prstGeom prst="rect">
                <a:avLst/>
              </a:prstGeom>
              <a:blipFill rotWithShape="1">
                <a:blip r:embed="rId5"/>
                <a:stretch>
                  <a:fillRect l="-1553" t="-13761" b="-3119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4152041" y="7242403"/>
            <a:ext cx="68286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C00000"/>
                </a:solidFill>
                <a:latin typeface="Arial" pitchFamily="34" charset="0"/>
                <a:ea typeface="Cambria Math"/>
                <a:cs typeface="Arial" pitchFamily="34" charset="0"/>
              </a:rPr>
              <a:t>Что и требовалось доказать.</a:t>
            </a:r>
            <a:endParaRPr lang="uz-Latn-UZ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65192" y="3593422"/>
                <a:ext cx="867994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dirty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2800" b="1" i="1" dirty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𝟑𝟎</m:t>
                          </m:r>
                        </m:e>
                        <m:sup>
                          <m:r>
                            <a:rPr lang="ru-RU" sz="2800" b="1" i="1" dirty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92" y="3593422"/>
                <a:ext cx="867994" cy="53296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1928293" y="1756726"/>
                <a:ext cx="867994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b="1" i="1" dirty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ru-RU" sz="2800" b="1" i="1" dirty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𝟑𝟎</m:t>
                          </m:r>
                        </m:e>
                        <m:sup>
                          <m:r>
                            <a:rPr lang="ru-RU" sz="2800" b="1" i="1" dirty="0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sz="3600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8293" y="1756726"/>
                <a:ext cx="867994" cy="5329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750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0" grpId="0"/>
      <p:bldP spid="22" grpId="0"/>
      <p:bldP spid="5" grpId="0"/>
      <p:bldP spid="24" grpId="0"/>
      <p:bldP spid="26" grpId="0"/>
      <p:bldP spid="27" grpId="0"/>
      <p:bldP spid="28" grpId="0"/>
      <p:bldP spid="11" grpId="0"/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18483</TotalTime>
  <Words>593</Words>
  <Application>Microsoft Office PowerPoint</Application>
  <PresentationFormat>Произвольный</PresentationFormat>
  <Paragraphs>154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Office Theme</vt:lpstr>
      <vt:lpstr>Формула</vt:lpstr>
      <vt:lpstr>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1268</cp:revision>
  <dcterms:created xsi:type="dcterms:W3CDTF">2020-04-09T07:32:19Z</dcterms:created>
  <dcterms:modified xsi:type="dcterms:W3CDTF">2021-03-18T12:54:10Z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