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0"/>
  </p:notesMasterIdLst>
  <p:sldIdLst>
    <p:sldId id="511" r:id="rId2"/>
    <p:sldId id="512" r:id="rId3"/>
    <p:sldId id="513" r:id="rId4"/>
    <p:sldId id="514" r:id="rId5"/>
    <p:sldId id="515" r:id="rId6"/>
    <p:sldId id="516" r:id="rId7"/>
    <p:sldId id="517" r:id="rId8"/>
    <p:sldId id="518" r:id="rId9"/>
    <p:sldId id="520" r:id="rId10"/>
    <p:sldId id="521" r:id="rId11"/>
    <p:sldId id="522" r:id="rId12"/>
    <p:sldId id="523" r:id="rId13"/>
    <p:sldId id="524" r:id="rId14"/>
    <p:sldId id="525" r:id="rId15"/>
    <p:sldId id="526" r:id="rId16"/>
    <p:sldId id="528" r:id="rId17"/>
    <p:sldId id="527" r:id="rId18"/>
    <p:sldId id="404" r:id="rId19"/>
  </p:sldIdLst>
  <p:sldSz cx="14630400" cy="8229600"/>
  <p:notesSz cx="5765800" cy="3244850"/>
  <p:defaultTextStyle>
    <a:defPPr>
      <a:defRPr lang="ru-RU"/>
    </a:defPPr>
    <a:lvl1pPr marL="0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1pPr>
    <a:lvl2pPr marL="106708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2pPr>
    <a:lvl3pPr marL="213415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3pPr>
    <a:lvl4pPr marL="3201231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4pPr>
    <a:lvl5pPr marL="4268308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5pPr>
    <a:lvl6pPr marL="5335389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6pPr>
    <a:lvl7pPr marL="6402464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7pPr>
    <a:lvl8pPr marL="746954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8pPr>
    <a:lvl9pPr marL="8536619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9EDC9EA0-A7E8-46A4-ABD9-3915CBF643D2}">
          <p14:sldIdLst>
            <p14:sldId id="511"/>
            <p14:sldId id="512"/>
            <p14:sldId id="513"/>
            <p14:sldId id="514"/>
            <p14:sldId id="515"/>
            <p14:sldId id="516"/>
            <p14:sldId id="517"/>
            <p14:sldId id="518"/>
            <p14:sldId id="520"/>
            <p14:sldId id="521"/>
            <p14:sldId id="522"/>
            <p14:sldId id="523"/>
            <p14:sldId id="524"/>
            <p14:sldId id="525"/>
            <p14:sldId id="526"/>
            <p14:sldId id="528"/>
            <p14:sldId id="527"/>
          </p14:sldIdLst>
        </p14:section>
        <p14:section name="Раздел без заголовка" id="{67AF348A-95E5-4FA6-B08C-FB3DF7B22B4F}">
          <p14:sldIdLst>
            <p14:sldId id="404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15826">
          <p15:clr>
            <a:srgbClr val="A4A3A4"/>
          </p15:clr>
        </p15:guide>
        <p15:guide id="4" pos="13119">
          <p15:clr>
            <a:srgbClr val="A4A3A4"/>
          </p15:clr>
        </p15:guide>
        <p15:guide id="5" orient="horz" pos="1330">
          <p15:clr>
            <a:srgbClr val="A4A3A4"/>
          </p15:clr>
        </p15:guide>
        <p15:guide id="6" orient="horz" pos="7304">
          <p15:clr>
            <a:srgbClr val="A4A3A4"/>
          </p15:clr>
        </p15:guide>
        <p15:guide id="7" pos="902">
          <p15:clr>
            <a:srgbClr val="A4A3A4"/>
          </p15:clr>
        </p15:guide>
        <p15:guide id="8" pos="54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  <a:srgbClr val="E29AD3"/>
    <a:srgbClr val="65F913"/>
    <a:srgbClr val="CCFFFF"/>
    <a:srgbClr val="B1EB21"/>
    <a:srgbClr val="FF6B6B"/>
    <a:srgbClr val="FF99FF"/>
    <a:srgbClr val="1A0A5E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279" autoAdjust="0"/>
    <p:restoredTop sz="98696" autoAdjust="0"/>
  </p:normalViewPr>
  <p:slideViewPr>
    <p:cSldViewPr>
      <p:cViewPr>
        <p:scale>
          <a:sx n="50" d="100"/>
          <a:sy n="50" d="100"/>
        </p:scale>
        <p:origin x="-720" y="-210"/>
      </p:cViewPr>
      <p:guideLst>
        <p:guide orient="horz" pos="2880"/>
        <p:guide orient="horz" pos="15826"/>
        <p:guide orient="horz" pos="1330"/>
        <p:guide orient="horz" pos="7304"/>
        <p:guide pos="2160"/>
        <p:guide pos="13119"/>
        <p:guide pos="902"/>
        <p:guide pos="54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B3280D-DA47-4F16-B0EB-68F87F7C7C01}" type="datetimeFigureOut">
              <a:rPr lang="ru-RU" smtClean="0"/>
              <a:t>18.03.2021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DCEBC4-7F60-46A9-8417-0DDF722E94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3602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106708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213415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3201231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4268308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5335389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6402464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746954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8536619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z-Latn-UZ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DCEBC4-7F60-46A9-8417-0DDF722E941E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82871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6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Саврасова С.М., Ястребинецкий Г.А. «Упражнения по планиметрии на готовых чертежах»</a:t>
            </a:r>
          </a:p>
        </p:txBody>
      </p:sp>
    </p:spTree>
    <p:extLst>
      <p:ext uri="{BB962C8B-B14F-4D97-AF65-F5344CB8AC3E}">
        <p14:creationId xmlns:p14="http://schemas.microsoft.com/office/powerpoint/2010/main" val="21519904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97280" y="2551175"/>
            <a:ext cx="12435840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94562" y="4608576"/>
            <a:ext cx="1024128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79" y="2491493"/>
            <a:ext cx="10096045" cy="784830"/>
          </a:xfrm>
        </p:spPr>
        <p:txBody>
          <a:bodyPr lIns="0" tIns="0" rIns="0" bIns="0"/>
          <a:lstStyle>
            <a:lvl1pPr>
              <a:defRPr sz="51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7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69624" y="180473"/>
            <a:ext cx="14338758" cy="1088688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29570" y="1828019"/>
            <a:ext cx="4629200" cy="5078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534658" y="1892808"/>
            <a:ext cx="6364224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013038" y="2679033"/>
            <a:ext cx="6652965" cy="2623487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8" y="335953"/>
            <a:ext cx="12435843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097290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5318162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9539028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1097290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5318162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9539028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1097288" y="1120163"/>
            <a:ext cx="12435843" cy="487679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21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04095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867570-2D35-4B7C-80E8-037A66D7749D}" type="datetimeFigureOut">
              <a:rPr lang="ru-RU"/>
              <a:pPr>
                <a:defRPr/>
              </a:pPr>
              <a:t>18.03.2021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53BA08-83AF-4095-A07B-4F4B65DB97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4579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97280" y="2556511"/>
            <a:ext cx="12435840" cy="40780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94560" y="4663440"/>
            <a:ext cx="10241280" cy="338554"/>
          </a:xfrm>
        </p:spPr>
        <p:txBody>
          <a:bodyPr/>
          <a:lstStyle>
            <a:lvl1pPr marL="0" indent="0" algn="ctr">
              <a:buNone/>
              <a:defRPr/>
            </a:lvl1pPr>
            <a:lvl2pPr marL="653110" indent="0" algn="ctr">
              <a:buNone/>
              <a:defRPr/>
            </a:lvl2pPr>
            <a:lvl3pPr marL="1306220" indent="0" algn="ctr">
              <a:buNone/>
              <a:defRPr/>
            </a:lvl3pPr>
            <a:lvl4pPr marL="1959331" indent="0" algn="ctr">
              <a:buNone/>
              <a:defRPr/>
            </a:lvl4pPr>
            <a:lvl5pPr marL="2612441" indent="0" algn="ctr">
              <a:buNone/>
              <a:defRPr/>
            </a:lvl5pPr>
            <a:lvl6pPr marL="3265551" indent="0" algn="ctr">
              <a:buNone/>
              <a:defRPr/>
            </a:lvl6pPr>
            <a:lvl7pPr marL="3918661" indent="0" algn="ctr">
              <a:buNone/>
              <a:defRPr/>
            </a:lvl7pPr>
            <a:lvl8pPr marL="4571771" indent="0" algn="ctr">
              <a:buNone/>
              <a:defRPr/>
            </a:lvl8pPr>
            <a:lvl9pPr marL="5224882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200820-2902-4A16-811F-DE3CD9AAC90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6822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7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2"/>
            <a:ext cx="4088003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79" y="2491493"/>
            <a:ext cx="10096045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974336" y="7653527"/>
            <a:ext cx="4681728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31520" y="7653527"/>
            <a:ext cx="3364992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533888" y="7653527"/>
            <a:ext cx="3364992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67082">
        <a:defRPr>
          <a:latin typeface="+mn-lt"/>
          <a:ea typeface="+mn-ea"/>
          <a:cs typeface="+mn-cs"/>
        </a:defRPr>
      </a:lvl2pPr>
      <a:lvl3pPr marL="2134152">
        <a:defRPr>
          <a:latin typeface="+mn-lt"/>
          <a:ea typeface="+mn-ea"/>
          <a:cs typeface="+mn-cs"/>
        </a:defRPr>
      </a:lvl3pPr>
      <a:lvl4pPr marL="3201231">
        <a:defRPr>
          <a:latin typeface="+mn-lt"/>
          <a:ea typeface="+mn-ea"/>
          <a:cs typeface="+mn-cs"/>
        </a:defRPr>
      </a:lvl4pPr>
      <a:lvl5pPr marL="4268308">
        <a:defRPr>
          <a:latin typeface="+mn-lt"/>
          <a:ea typeface="+mn-ea"/>
          <a:cs typeface="+mn-cs"/>
        </a:defRPr>
      </a:lvl5pPr>
      <a:lvl6pPr marL="5335389">
        <a:defRPr>
          <a:latin typeface="+mn-lt"/>
          <a:ea typeface="+mn-ea"/>
          <a:cs typeface="+mn-cs"/>
        </a:defRPr>
      </a:lvl6pPr>
      <a:lvl7pPr marL="6402464">
        <a:defRPr>
          <a:latin typeface="+mn-lt"/>
          <a:ea typeface="+mn-ea"/>
          <a:cs typeface="+mn-cs"/>
        </a:defRPr>
      </a:lvl7pPr>
      <a:lvl8pPr marL="7469542">
        <a:defRPr>
          <a:latin typeface="+mn-lt"/>
          <a:ea typeface="+mn-ea"/>
          <a:cs typeface="+mn-cs"/>
        </a:defRPr>
      </a:lvl8pPr>
      <a:lvl9pPr marL="853661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67082">
        <a:defRPr>
          <a:latin typeface="+mn-lt"/>
          <a:ea typeface="+mn-ea"/>
          <a:cs typeface="+mn-cs"/>
        </a:defRPr>
      </a:lvl2pPr>
      <a:lvl3pPr marL="2134152">
        <a:defRPr>
          <a:latin typeface="+mn-lt"/>
          <a:ea typeface="+mn-ea"/>
          <a:cs typeface="+mn-cs"/>
        </a:defRPr>
      </a:lvl3pPr>
      <a:lvl4pPr marL="3201231">
        <a:defRPr>
          <a:latin typeface="+mn-lt"/>
          <a:ea typeface="+mn-ea"/>
          <a:cs typeface="+mn-cs"/>
        </a:defRPr>
      </a:lvl4pPr>
      <a:lvl5pPr marL="4268308">
        <a:defRPr>
          <a:latin typeface="+mn-lt"/>
          <a:ea typeface="+mn-ea"/>
          <a:cs typeface="+mn-cs"/>
        </a:defRPr>
      </a:lvl5pPr>
      <a:lvl6pPr marL="5335389">
        <a:defRPr>
          <a:latin typeface="+mn-lt"/>
          <a:ea typeface="+mn-ea"/>
          <a:cs typeface="+mn-cs"/>
        </a:defRPr>
      </a:lvl6pPr>
      <a:lvl7pPr marL="6402464">
        <a:defRPr>
          <a:latin typeface="+mn-lt"/>
          <a:ea typeface="+mn-ea"/>
          <a:cs typeface="+mn-cs"/>
        </a:defRPr>
      </a:lvl7pPr>
      <a:lvl8pPr marL="7469542">
        <a:defRPr>
          <a:latin typeface="+mn-lt"/>
          <a:ea typeface="+mn-ea"/>
          <a:cs typeface="+mn-cs"/>
        </a:defRPr>
      </a:lvl8pPr>
      <a:lvl9pPr marL="853661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688" y="3905"/>
            <a:ext cx="14610538" cy="258966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14" name="object 3">
            <a:extLst>
              <a:ext uri="{FF2B5EF4-FFF2-40B4-BE49-F238E27FC236}">
                <a16:creationId xmlns=""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505675" y="607714"/>
            <a:ext cx="7997539" cy="1265513"/>
          </a:xfrm>
          <a:prstGeom prst="rect">
            <a:avLst/>
          </a:prstGeom>
        </p:spPr>
        <p:txBody>
          <a:bodyPr vert="horz" wrap="square" lIns="0" tIns="34074" rIns="0" bIns="0" rtlCol="0" anchor="ctr">
            <a:spAutoFit/>
          </a:bodyPr>
          <a:lstStyle/>
          <a:p>
            <a:pPr marL="29633" algn="ctr">
              <a:spcBef>
                <a:spcPts val="267"/>
              </a:spcBef>
            </a:pPr>
            <a:r>
              <a:rPr lang="ru-RU" sz="8000" spc="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8000" spc="1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Геометрия</a:t>
            </a:r>
            <a:endParaRPr sz="8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=""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11929383" y="578531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21" name="object 10">
            <a:extLst>
              <a:ext uri="{FF2B5EF4-FFF2-40B4-BE49-F238E27FC236}">
                <a16:creationId xmlns=""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11929383" y="578531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22" name="object 12">
            <a:extLst>
              <a:ext uri="{FF2B5EF4-FFF2-40B4-BE49-F238E27FC236}">
                <a16:creationId xmlns=""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12493011" y="631572"/>
            <a:ext cx="439718" cy="822237"/>
          </a:xfrm>
          <a:prstGeom prst="rect">
            <a:avLst/>
          </a:prstGeom>
        </p:spPr>
        <p:txBody>
          <a:bodyPr vert="horz" wrap="square" lIns="0" tIns="37045" rIns="0" bIns="0" rtlCol="0">
            <a:spAutoFit/>
          </a:bodyPr>
          <a:lstStyle/>
          <a:p>
            <a:pPr algn="ctr">
              <a:spcBef>
                <a:spcPts val="293"/>
              </a:spcBef>
            </a:pPr>
            <a:r>
              <a:rPr lang="uz-Latn-UZ" sz="5100" b="1" spc="23" dirty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endParaRPr sz="5100" dirty="0"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=""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11929383" y="1374492"/>
            <a:ext cx="1531745" cy="520864"/>
          </a:xfrm>
          <a:prstGeom prst="rect">
            <a:avLst/>
          </a:prstGeom>
        </p:spPr>
        <p:txBody>
          <a:bodyPr vert="horz" wrap="square" lIns="0" tIns="28147" rIns="0" bIns="0" rtlCol="0">
            <a:spAutoFit/>
          </a:bodyPr>
          <a:lstStyle/>
          <a:p>
            <a:pPr algn="ctr">
              <a:spcBef>
                <a:spcPts val="223"/>
              </a:spcBef>
            </a:pPr>
            <a:r>
              <a:rPr lang="ru-RU" sz="3200" b="1" spc="-11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3200" b="1" dirty="0">
              <a:latin typeface="Arial"/>
              <a:cs typeface="Arial"/>
            </a:endParaRPr>
          </a:p>
        </p:txBody>
      </p:sp>
      <p:sp>
        <p:nvSpPr>
          <p:cNvPr id="12" name="object 11">
            <a:extLst>
              <a:ext uri="{FF2B5EF4-FFF2-40B4-BE49-F238E27FC236}">
                <a16:creationId xmlns="" xmlns:a16="http://schemas.microsoft.com/office/drawing/2014/main" id="{335AFAA3-FF4F-462D-A908-93D09B272E70}"/>
              </a:ext>
            </a:extLst>
          </p:cNvPr>
          <p:cNvSpPr/>
          <p:nvPr/>
        </p:nvSpPr>
        <p:spPr>
          <a:xfrm>
            <a:off x="830940" y="610666"/>
            <a:ext cx="924280" cy="1274156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2435"/>
            <a:endParaRPr sz="46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object 5">
            <a:extLst>
              <a:ext uri="{FF2B5EF4-FFF2-40B4-BE49-F238E27FC236}">
                <a16:creationId xmlns=""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493968" y="3154259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900"/>
          </a:p>
        </p:txBody>
      </p:sp>
      <p:sp>
        <p:nvSpPr>
          <p:cNvPr id="19" name="object 6">
            <a:extLst>
              <a:ext uri="{FF2B5EF4-FFF2-40B4-BE49-F238E27FC236}">
                <a16:creationId xmlns=""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467658" y="5287631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900"/>
          </a:p>
        </p:txBody>
      </p:sp>
      <p:sp>
        <p:nvSpPr>
          <p:cNvPr id="16" name="object 4">
            <a:extLst>
              <a:ext uri="{FF2B5EF4-FFF2-40B4-BE49-F238E27FC236}">
                <a16:creationId xmlns=""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882326" y="3352800"/>
            <a:ext cx="12290874" cy="3418457"/>
          </a:xfrm>
          <a:prstGeom prst="rect">
            <a:avLst/>
          </a:prstGeom>
        </p:spPr>
        <p:txBody>
          <a:bodyPr vert="horz" wrap="square" lIns="0" tIns="32596" rIns="0" bIns="0" rtlCol="0">
            <a:spAutoFit/>
          </a:bodyPr>
          <a:lstStyle/>
          <a:p>
            <a:pPr lvl="0"/>
            <a:r>
              <a:rPr lang="uz-Cyrl-UZ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Тема:</a:t>
            </a:r>
          </a:p>
          <a:p>
            <a:pPr lvl="0"/>
            <a:endParaRPr lang="ru-RU" sz="44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0"/>
            <a:r>
              <a:rPr lang="ru-RU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Сумма внутренних углов треугольника. Внешний угол. Свойства прямоугольного треугольника. Неравенство треугольника.</a:t>
            </a:r>
          </a:p>
        </p:txBody>
      </p:sp>
      <p:sp>
        <p:nvSpPr>
          <p:cNvPr id="2" name="AutoShape 4" descr="Презентация урока математики по теме: &quot; Замкнутая ломаная и многоугольник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3" name="TextBox 2"/>
          <p:cNvSpPr txBox="1"/>
          <p:nvPr/>
        </p:nvSpPr>
        <p:spPr>
          <a:xfrm>
            <a:off x="9448800" y="3067362"/>
            <a:ext cx="754757" cy="7232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uz-Latn-UZ" dirty="0"/>
          </a:p>
        </p:txBody>
      </p:sp>
      <p:sp>
        <p:nvSpPr>
          <p:cNvPr id="4" name="AutoShape 2" descr="Геометрия — Википедия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5" name="AutoShape 2" descr="Геометрия треугольника — Википедия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pic>
        <p:nvPicPr>
          <p:cNvPr id="17" name="Picture 2" descr="Установите детей держа инструменты математики Иллюстрация вектора -  иллюстрации насчитывающей установите, детей: 130823705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046" r="1245" b="63202"/>
          <a:stretch/>
        </p:blipFill>
        <p:spPr bwMode="auto">
          <a:xfrm>
            <a:off x="10425173" y="2593569"/>
            <a:ext cx="2067838" cy="19622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TextBox 3"/>
          <p:cNvSpPr txBox="1"/>
          <p:nvPr/>
        </p:nvSpPr>
        <p:spPr>
          <a:xfrm>
            <a:off x="1755220" y="6970766"/>
            <a:ext cx="73638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159038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18076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477112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636148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795186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954224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113261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272295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Яшнабадский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район. Школа № 161.</a:t>
            </a: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Учитель математики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Наралиева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Ш.Ш.</a:t>
            </a:r>
            <a:endParaRPr lang="uz-Latn-UZ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9981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"/>
          <p:cNvSpPr>
            <a:spLocks noChangeArrowheads="1"/>
          </p:cNvSpPr>
          <p:nvPr/>
        </p:nvSpPr>
        <p:spPr bwMode="auto">
          <a:xfrm>
            <a:off x="6172200" y="1198173"/>
            <a:ext cx="8271084" cy="2655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30622" tIns="65311" rIns="130622" bIns="65311" anchor="ctr">
            <a:spAutoFit/>
          </a:bodyPr>
          <a:lstStyle/>
          <a:p>
            <a:pPr marL="653110" indent="-653110">
              <a:defRPr/>
            </a:pPr>
            <a:r>
              <a:rPr lang="ru-RU" b="1" dirty="0" smtClean="0">
                <a:solidFill>
                  <a:srgbClr val="0000FF"/>
                </a:solidFill>
                <a:latin typeface="Arial" pitchFamily="34" charset="0"/>
              </a:rPr>
              <a:t>        Катет </a:t>
            </a:r>
            <a:r>
              <a:rPr lang="ru-RU" b="1" dirty="0">
                <a:solidFill>
                  <a:srgbClr val="0000FF"/>
                </a:solidFill>
                <a:latin typeface="Arial" pitchFamily="34" charset="0"/>
              </a:rPr>
              <a:t>прямоугольного треугольника, лежащий против угла в 30</a:t>
            </a:r>
            <a:r>
              <a:rPr lang="ru-RU" b="1" baseline="30000" dirty="0">
                <a:solidFill>
                  <a:srgbClr val="0000FF"/>
                </a:solidFill>
                <a:latin typeface="Arial" pitchFamily="34" charset="0"/>
              </a:rPr>
              <a:t>0</a:t>
            </a:r>
            <a:r>
              <a:rPr lang="ru-RU" b="1" dirty="0">
                <a:solidFill>
                  <a:srgbClr val="0000FF"/>
                </a:solidFill>
                <a:latin typeface="Arial" pitchFamily="34" charset="0"/>
              </a:rPr>
              <a:t>, </a:t>
            </a:r>
            <a:r>
              <a:rPr lang="ru-RU" b="1" dirty="0" smtClean="0">
                <a:solidFill>
                  <a:srgbClr val="0000FF"/>
                </a:solidFill>
                <a:latin typeface="Arial" pitchFamily="34" charset="0"/>
              </a:rPr>
              <a:t>равен </a:t>
            </a:r>
            <a:r>
              <a:rPr lang="ru-RU" b="1" dirty="0">
                <a:solidFill>
                  <a:srgbClr val="0000FF"/>
                </a:solidFill>
                <a:latin typeface="Arial" pitchFamily="34" charset="0"/>
              </a:rPr>
              <a:t>половине гипотенузы.</a:t>
            </a:r>
          </a:p>
        </p:txBody>
      </p:sp>
      <p:grpSp>
        <p:nvGrpSpPr>
          <p:cNvPr id="12291" name="Group 3"/>
          <p:cNvGrpSpPr>
            <a:grpSpLocks/>
          </p:cNvGrpSpPr>
          <p:nvPr/>
        </p:nvGrpSpPr>
        <p:grpSpPr bwMode="auto">
          <a:xfrm rot="-3298293">
            <a:off x="2924888" y="2831765"/>
            <a:ext cx="5020476" cy="7696200"/>
            <a:chOff x="22" y="799"/>
            <a:chExt cx="1143" cy="1520"/>
          </a:xfrm>
        </p:grpSpPr>
        <p:grpSp>
          <p:nvGrpSpPr>
            <p:cNvPr id="12300" name="Group 4"/>
            <p:cNvGrpSpPr>
              <a:grpSpLocks/>
            </p:cNvGrpSpPr>
            <p:nvPr/>
          </p:nvGrpSpPr>
          <p:grpSpPr bwMode="auto">
            <a:xfrm rot="-10495551">
              <a:off x="22" y="799"/>
              <a:ext cx="1088" cy="1520"/>
              <a:chOff x="2688" y="744"/>
              <a:chExt cx="2944" cy="2333"/>
            </a:xfrm>
          </p:grpSpPr>
          <p:sp>
            <p:nvSpPr>
              <p:cNvPr id="12302" name="Freeform 5"/>
              <p:cNvSpPr>
                <a:spLocks/>
              </p:cNvSpPr>
              <p:nvPr/>
            </p:nvSpPr>
            <p:spPr bwMode="auto">
              <a:xfrm>
                <a:off x="2699" y="754"/>
                <a:ext cx="2885" cy="2323"/>
              </a:xfrm>
              <a:custGeom>
                <a:avLst/>
                <a:gdLst>
                  <a:gd name="T0" fmla="*/ 19 w 2885"/>
                  <a:gd name="T1" fmla="*/ 10 h 2323"/>
                  <a:gd name="T2" fmla="*/ 2885 w 2885"/>
                  <a:gd name="T3" fmla="*/ 2318 h 2323"/>
                  <a:gd name="T4" fmla="*/ 19 w 2885"/>
                  <a:gd name="T5" fmla="*/ 2323 h 2323"/>
                  <a:gd name="T6" fmla="*/ 5 w 2885"/>
                  <a:gd name="T7" fmla="*/ 662 h 2323"/>
                  <a:gd name="T8" fmla="*/ 0 w 2885"/>
                  <a:gd name="T9" fmla="*/ 0 h 232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885"/>
                  <a:gd name="T16" fmla="*/ 0 h 2323"/>
                  <a:gd name="T17" fmla="*/ 2885 w 2885"/>
                  <a:gd name="T18" fmla="*/ 2323 h 232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885" h="2323">
                    <a:moveTo>
                      <a:pt x="19" y="10"/>
                    </a:moveTo>
                    <a:lnTo>
                      <a:pt x="2885" y="2318"/>
                    </a:lnTo>
                    <a:lnTo>
                      <a:pt x="19" y="2323"/>
                    </a:lnTo>
                    <a:lnTo>
                      <a:pt x="5" y="662"/>
                    </a:lnTo>
                    <a:lnTo>
                      <a:pt x="0" y="0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rgbClr val="66FFFF"/>
                  </a:gs>
                </a:gsLst>
                <a:path path="rect">
                  <a:fillToRect l="50000" t="50000" r="50000" b="50000"/>
                </a:path>
              </a:gradFill>
              <a:ln w="12700" cap="flat" cmpd="sng">
                <a:solidFill>
                  <a:srgbClr val="99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wrap="none"/>
              <a:lstStyle/>
              <a:p>
                <a:endParaRPr lang="uz-Latn-UZ"/>
              </a:p>
            </p:txBody>
          </p:sp>
          <p:sp>
            <p:nvSpPr>
              <p:cNvPr id="12303" name="Freeform 6"/>
              <p:cNvSpPr>
                <a:spLocks/>
              </p:cNvSpPr>
              <p:nvPr/>
            </p:nvSpPr>
            <p:spPr bwMode="auto">
              <a:xfrm>
                <a:off x="2688" y="768"/>
                <a:ext cx="12" cy="2298"/>
              </a:xfrm>
              <a:custGeom>
                <a:avLst/>
                <a:gdLst>
                  <a:gd name="T0" fmla="*/ 0 w 12"/>
                  <a:gd name="T1" fmla="*/ 0 h 2298"/>
                  <a:gd name="T2" fmla="*/ 12 w 12"/>
                  <a:gd name="T3" fmla="*/ 2298 h 2298"/>
                  <a:gd name="T4" fmla="*/ 0 60000 65536"/>
                  <a:gd name="T5" fmla="*/ 0 60000 65536"/>
                  <a:gd name="T6" fmla="*/ 0 w 12"/>
                  <a:gd name="T7" fmla="*/ 0 h 2298"/>
                  <a:gd name="T8" fmla="*/ 12 w 12"/>
                  <a:gd name="T9" fmla="*/ 2298 h 229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2" h="2298">
                    <a:moveTo>
                      <a:pt x="0" y="0"/>
                    </a:moveTo>
                    <a:lnTo>
                      <a:pt x="12" y="2298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rgbClr val="66FFFF"/>
                  </a:gs>
                </a:gsLst>
                <a:path path="rect">
                  <a:fillToRect l="50000" t="50000" r="50000" b="50000"/>
                </a:path>
              </a:gradFill>
              <a:ln w="38100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wrap="none"/>
              <a:lstStyle/>
              <a:p>
                <a:endParaRPr lang="uz-Latn-UZ"/>
              </a:p>
            </p:txBody>
          </p:sp>
          <p:sp>
            <p:nvSpPr>
              <p:cNvPr id="12304" name="Freeform 7"/>
              <p:cNvSpPr>
                <a:spLocks/>
              </p:cNvSpPr>
              <p:nvPr/>
            </p:nvSpPr>
            <p:spPr bwMode="auto">
              <a:xfrm>
                <a:off x="2699" y="3072"/>
                <a:ext cx="2933" cy="3"/>
              </a:xfrm>
              <a:custGeom>
                <a:avLst/>
                <a:gdLst>
                  <a:gd name="T0" fmla="*/ 2933 w 2933"/>
                  <a:gd name="T1" fmla="*/ 0 h 3"/>
                  <a:gd name="T2" fmla="*/ 0 w 2933"/>
                  <a:gd name="T3" fmla="*/ 3 h 3"/>
                  <a:gd name="T4" fmla="*/ 0 60000 65536"/>
                  <a:gd name="T5" fmla="*/ 0 60000 65536"/>
                  <a:gd name="T6" fmla="*/ 0 w 2933"/>
                  <a:gd name="T7" fmla="*/ 0 h 3"/>
                  <a:gd name="T8" fmla="*/ 2933 w 2933"/>
                  <a:gd name="T9" fmla="*/ 3 h 3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933" h="3">
                    <a:moveTo>
                      <a:pt x="2933" y="0"/>
                    </a:moveTo>
                    <a:lnTo>
                      <a:pt x="0" y="3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rgbClr val="66FFFF"/>
                  </a:gs>
                </a:gsLst>
                <a:path path="rect">
                  <a:fillToRect l="50000" t="50000" r="50000" b="50000"/>
                </a:path>
              </a:gradFill>
              <a:ln w="38100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wrap="none"/>
              <a:lstStyle/>
              <a:p>
                <a:endParaRPr lang="uz-Latn-UZ"/>
              </a:p>
            </p:txBody>
          </p:sp>
          <p:sp>
            <p:nvSpPr>
              <p:cNvPr id="12305" name="Freeform 8"/>
              <p:cNvSpPr>
                <a:spLocks/>
              </p:cNvSpPr>
              <p:nvPr/>
            </p:nvSpPr>
            <p:spPr bwMode="auto">
              <a:xfrm>
                <a:off x="2688" y="744"/>
                <a:ext cx="2904" cy="2328"/>
              </a:xfrm>
              <a:custGeom>
                <a:avLst/>
                <a:gdLst>
                  <a:gd name="T0" fmla="*/ 0 w 2904"/>
                  <a:gd name="T1" fmla="*/ 0 h 2328"/>
                  <a:gd name="T2" fmla="*/ 2904 w 2904"/>
                  <a:gd name="T3" fmla="*/ 2328 h 2328"/>
                  <a:gd name="T4" fmla="*/ 0 60000 65536"/>
                  <a:gd name="T5" fmla="*/ 0 60000 65536"/>
                  <a:gd name="T6" fmla="*/ 0 w 2904"/>
                  <a:gd name="T7" fmla="*/ 0 h 2328"/>
                  <a:gd name="T8" fmla="*/ 2904 w 2904"/>
                  <a:gd name="T9" fmla="*/ 2328 h 232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904" h="2328">
                    <a:moveTo>
                      <a:pt x="0" y="0"/>
                    </a:moveTo>
                    <a:lnTo>
                      <a:pt x="2904" y="2328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rgbClr val="66FFFF"/>
                  </a:gs>
                </a:gsLst>
                <a:path path="rect">
                  <a:fillToRect l="50000" t="50000" r="50000" b="50000"/>
                </a:path>
              </a:gradFill>
              <a:ln w="38100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wrap="none"/>
              <a:lstStyle/>
              <a:p>
                <a:endParaRPr lang="uz-Latn-UZ"/>
              </a:p>
            </p:txBody>
          </p:sp>
        </p:grpSp>
        <p:sp>
          <p:nvSpPr>
            <p:cNvPr id="12301" name="Freeform 9"/>
            <p:cNvSpPr>
              <a:spLocks/>
            </p:cNvSpPr>
            <p:nvPr/>
          </p:nvSpPr>
          <p:spPr bwMode="auto">
            <a:xfrm>
              <a:off x="1037" y="837"/>
              <a:ext cx="128" cy="131"/>
            </a:xfrm>
            <a:custGeom>
              <a:avLst/>
              <a:gdLst>
                <a:gd name="T0" fmla="*/ 4 w 128"/>
                <a:gd name="T1" fmla="*/ 0 h 131"/>
                <a:gd name="T2" fmla="*/ 0 w 128"/>
                <a:gd name="T3" fmla="*/ 115 h 131"/>
                <a:gd name="T4" fmla="*/ 128 w 128"/>
                <a:gd name="T5" fmla="*/ 131 h 131"/>
                <a:gd name="T6" fmla="*/ 0 60000 65536"/>
                <a:gd name="T7" fmla="*/ 0 60000 65536"/>
                <a:gd name="T8" fmla="*/ 0 60000 65536"/>
                <a:gd name="T9" fmla="*/ 0 w 128"/>
                <a:gd name="T10" fmla="*/ 0 h 131"/>
                <a:gd name="T11" fmla="*/ 128 w 128"/>
                <a:gd name="T12" fmla="*/ 131 h 13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28" h="131">
                  <a:moveTo>
                    <a:pt x="4" y="0"/>
                  </a:moveTo>
                  <a:lnTo>
                    <a:pt x="0" y="115"/>
                  </a:lnTo>
                  <a:lnTo>
                    <a:pt x="128" y="131"/>
                  </a:lnTo>
                </a:path>
              </a:pathLst>
            </a:custGeom>
            <a:noFill/>
            <a:ln w="38100" cap="flat" cmpd="sng">
              <a:solidFill>
                <a:srgbClr val="000066"/>
              </a:solidFill>
              <a:prstDash val="solid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</p:grpSp>
      <p:sp>
        <p:nvSpPr>
          <p:cNvPr id="12292" name="Text Box 10"/>
          <p:cNvSpPr txBox="1">
            <a:spLocks noChangeArrowheads="1"/>
          </p:cNvSpPr>
          <p:nvPr/>
        </p:nvSpPr>
        <p:spPr bwMode="auto">
          <a:xfrm>
            <a:off x="365819" y="5774063"/>
            <a:ext cx="605235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4000" b="1" i="1">
                <a:solidFill>
                  <a:srgbClr val="000000"/>
                </a:solidFill>
                <a:latin typeface="Times New Roman" pitchFamily="18" charset="0"/>
              </a:rPr>
              <a:t>А</a:t>
            </a:r>
          </a:p>
        </p:txBody>
      </p:sp>
      <p:sp>
        <p:nvSpPr>
          <p:cNvPr id="12293" name="Text Box 11"/>
          <p:cNvSpPr txBox="1">
            <a:spLocks noChangeArrowheads="1"/>
          </p:cNvSpPr>
          <p:nvPr/>
        </p:nvSpPr>
        <p:spPr bwMode="auto">
          <a:xfrm>
            <a:off x="4050710" y="2052492"/>
            <a:ext cx="605235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4000" b="1" i="1">
                <a:solidFill>
                  <a:srgbClr val="000000"/>
                </a:solidFill>
                <a:latin typeface="Times New Roman" pitchFamily="18" charset="0"/>
              </a:rPr>
              <a:t>С</a:t>
            </a:r>
          </a:p>
        </p:txBody>
      </p:sp>
      <p:sp>
        <p:nvSpPr>
          <p:cNvPr id="12294" name="Text Box 12"/>
          <p:cNvSpPr txBox="1">
            <a:spLocks noChangeArrowheads="1"/>
          </p:cNvSpPr>
          <p:nvPr/>
        </p:nvSpPr>
        <p:spPr bwMode="auto">
          <a:xfrm>
            <a:off x="9811624" y="6867028"/>
            <a:ext cx="605235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4000" b="1" i="1">
                <a:solidFill>
                  <a:srgbClr val="000000"/>
                </a:solidFill>
                <a:latin typeface="Times New Roman" pitchFamily="18" charset="0"/>
              </a:rPr>
              <a:t>В</a:t>
            </a:r>
          </a:p>
        </p:txBody>
      </p:sp>
      <p:sp>
        <p:nvSpPr>
          <p:cNvPr id="12295" name="Text Box 13"/>
          <p:cNvSpPr txBox="1">
            <a:spLocks noChangeArrowheads="1"/>
          </p:cNvSpPr>
          <p:nvPr/>
        </p:nvSpPr>
        <p:spPr bwMode="auto">
          <a:xfrm>
            <a:off x="3520917" y="6521712"/>
            <a:ext cx="1517344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4600" b="1" dirty="0" smtClean="0">
                <a:solidFill>
                  <a:srgbClr val="000000"/>
                </a:solidFill>
                <a:latin typeface="Times New Roman" pitchFamily="18" charset="0"/>
              </a:rPr>
              <a:t>42см</a:t>
            </a:r>
            <a:endParaRPr lang="ru-RU" sz="4600" b="1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2296" name="AutoShape 14"/>
          <p:cNvSpPr>
            <a:spLocks noChangeArrowheads="1"/>
          </p:cNvSpPr>
          <p:nvPr/>
        </p:nvSpPr>
        <p:spPr bwMode="auto">
          <a:xfrm rot="1225687">
            <a:off x="8842585" y="6778664"/>
            <a:ext cx="350520" cy="529590"/>
          </a:xfrm>
          <a:prstGeom prst="moon">
            <a:avLst>
              <a:gd name="adj" fmla="val 50000"/>
            </a:avLst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lIns="130622" tIns="65311" rIns="130622" bIns="65311" anchor="ctr"/>
          <a:lstStyle/>
          <a:p>
            <a:endParaRPr lang="ru-RU"/>
          </a:p>
        </p:txBody>
      </p:sp>
      <p:sp>
        <p:nvSpPr>
          <p:cNvPr id="12297" name="Text Box 15"/>
          <p:cNvSpPr txBox="1">
            <a:spLocks noChangeArrowheads="1"/>
          </p:cNvSpPr>
          <p:nvPr/>
        </p:nvSpPr>
        <p:spPr bwMode="auto">
          <a:xfrm>
            <a:off x="7710315" y="6314253"/>
            <a:ext cx="1050870" cy="839784"/>
          </a:xfrm>
          <a:prstGeom prst="rect">
            <a:avLst/>
          </a:prstGeom>
          <a:noFill/>
          <a:ln>
            <a:noFill/>
          </a:ln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4600" b="1" dirty="0">
                <a:solidFill>
                  <a:srgbClr val="000000"/>
                </a:solidFill>
                <a:latin typeface="Times New Roman" pitchFamily="18" charset="0"/>
              </a:rPr>
              <a:t>30</a:t>
            </a:r>
            <a:r>
              <a:rPr lang="ru-RU" sz="4600" b="1" baseline="30000" dirty="0">
                <a:solidFill>
                  <a:srgbClr val="000000"/>
                </a:solidFill>
                <a:latin typeface="Times New Roman" pitchFamily="18" charset="0"/>
              </a:rPr>
              <a:t>0</a:t>
            </a:r>
            <a:endParaRPr lang="ru-RU" sz="4600" b="1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87408" name="Line 16"/>
          <p:cNvSpPr>
            <a:spLocks noChangeShapeType="1"/>
          </p:cNvSpPr>
          <p:nvPr/>
        </p:nvSpPr>
        <p:spPr bwMode="auto">
          <a:xfrm flipH="1">
            <a:off x="933420" y="2495696"/>
            <a:ext cx="3029288" cy="3619663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187409" name="Text Box 17"/>
          <p:cNvSpPr txBox="1">
            <a:spLocks noChangeArrowheads="1"/>
          </p:cNvSpPr>
          <p:nvPr/>
        </p:nvSpPr>
        <p:spPr bwMode="auto">
          <a:xfrm>
            <a:off x="1071477" y="3265768"/>
            <a:ext cx="1517344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4600" b="1" dirty="0" smtClean="0">
                <a:solidFill>
                  <a:srgbClr val="000000"/>
                </a:solidFill>
                <a:latin typeface="Times New Roman" pitchFamily="18" charset="0"/>
              </a:rPr>
              <a:t>21см</a:t>
            </a:r>
            <a:endParaRPr lang="ru-RU" sz="4600" b="1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746392" y="3558260"/>
            <a:ext cx="52931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uz-Latn-UZ" sz="4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866445" y="255890"/>
            <a:ext cx="230903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Задача </a:t>
            </a:r>
            <a:endParaRPr lang="uz-Latn-UZ" sz="4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 Box 13"/>
          <p:cNvSpPr txBox="1">
            <a:spLocks noChangeArrowheads="1"/>
          </p:cNvSpPr>
          <p:nvPr/>
        </p:nvSpPr>
        <p:spPr bwMode="auto">
          <a:xfrm>
            <a:off x="9848359" y="4931207"/>
            <a:ext cx="3960385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3400" b="1" dirty="0">
                <a:solidFill>
                  <a:srgbClr val="C00000"/>
                </a:solidFill>
              </a:rPr>
              <a:t>Ответ: </a:t>
            </a:r>
            <a:r>
              <a:rPr lang="ru-RU" sz="3400" b="1" dirty="0" smtClean="0">
                <a:solidFill>
                  <a:srgbClr val="002060"/>
                </a:solidFill>
              </a:rPr>
              <a:t>АС=21 </a:t>
            </a:r>
            <a:r>
              <a:rPr lang="ru-RU" sz="3400" b="1" dirty="0">
                <a:solidFill>
                  <a:srgbClr val="002060"/>
                </a:solidFill>
              </a:rPr>
              <a:t>см.</a:t>
            </a:r>
          </a:p>
        </p:txBody>
      </p:sp>
    </p:spTree>
    <p:extLst>
      <p:ext uri="{BB962C8B-B14F-4D97-AF65-F5344CB8AC3E}">
        <p14:creationId xmlns:p14="http://schemas.microsoft.com/office/powerpoint/2010/main" val="1222142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187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35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1000" fill="hold"/>
                                        <p:tgtEl>
                                          <p:spTgt spid="187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87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874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874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187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7394" grpId="0"/>
      <p:bldP spid="187408" grpId="0" animBg="1"/>
      <p:bldP spid="187408" grpId="1" animBg="1"/>
      <p:bldP spid="187409" grpId="0"/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2"/>
          <p:cNvSpPr>
            <a:spLocks noChangeArrowheads="1"/>
          </p:cNvSpPr>
          <p:nvPr/>
        </p:nvSpPr>
        <p:spPr bwMode="auto">
          <a:xfrm>
            <a:off x="5948300" y="962889"/>
            <a:ext cx="8682100" cy="3286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30622" tIns="65311" rIns="130622" bIns="65311" anchor="ctr">
            <a:spAutoFit/>
          </a:bodyPr>
          <a:lstStyle/>
          <a:p>
            <a:pPr marL="653110" indent="-653110">
              <a:defRPr/>
            </a:pPr>
            <a:r>
              <a:rPr lang="ru-RU" b="1" dirty="0" smtClean="0">
                <a:solidFill>
                  <a:srgbClr val="0000FF"/>
                </a:solidFill>
                <a:latin typeface="Arial" pitchFamily="34" charset="0"/>
              </a:rPr>
              <a:t>       Если катет прямоугольного </a:t>
            </a:r>
            <a:r>
              <a:rPr lang="ru-RU" b="1" dirty="0">
                <a:solidFill>
                  <a:srgbClr val="0000FF"/>
                </a:solidFill>
                <a:latin typeface="Arial" pitchFamily="34" charset="0"/>
              </a:rPr>
              <a:t>треугольника равен половине гипотенузы, то угол, лежащий против этого катета, равен 30</a:t>
            </a:r>
            <a:r>
              <a:rPr lang="ru-RU" b="1" baseline="30000" dirty="0">
                <a:solidFill>
                  <a:srgbClr val="0000FF"/>
                </a:solidFill>
                <a:latin typeface="Arial" pitchFamily="34" charset="0"/>
              </a:rPr>
              <a:t>0</a:t>
            </a:r>
            <a:r>
              <a:rPr lang="ru-RU" b="1" dirty="0">
                <a:solidFill>
                  <a:srgbClr val="0000FF"/>
                </a:solidFill>
                <a:latin typeface="Arial" pitchFamily="34" charset="0"/>
              </a:rPr>
              <a:t>.</a:t>
            </a:r>
          </a:p>
        </p:txBody>
      </p:sp>
      <p:grpSp>
        <p:nvGrpSpPr>
          <p:cNvPr id="13315" name="Group 3"/>
          <p:cNvGrpSpPr>
            <a:grpSpLocks/>
          </p:cNvGrpSpPr>
          <p:nvPr/>
        </p:nvGrpSpPr>
        <p:grpSpPr bwMode="auto">
          <a:xfrm rot="-3298293">
            <a:off x="3498473" y="2958612"/>
            <a:ext cx="5011691" cy="7696200"/>
            <a:chOff x="22" y="799"/>
            <a:chExt cx="1141" cy="1520"/>
          </a:xfrm>
        </p:grpSpPr>
        <p:grpSp>
          <p:nvGrpSpPr>
            <p:cNvPr id="13323" name="Group 4"/>
            <p:cNvGrpSpPr>
              <a:grpSpLocks/>
            </p:cNvGrpSpPr>
            <p:nvPr/>
          </p:nvGrpSpPr>
          <p:grpSpPr bwMode="auto">
            <a:xfrm rot="-10495551">
              <a:off x="22" y="799"/>
              <a:ext cx="1088" cy="1520"/>
              <a:chOff x="2688" y="744"/>
              <a:chExt cx="2944" cy="2333"/>
            </a:xfrm>
          </p:grpSpPr>
          <p:sp>
            <p:nvSpPr>
              <p:cNvPr id="13325" name="Freeform 5"/>
              <p:cNvSpPr>
                <a:spLocks/>
              </p:cNvSpPr>
              <p:nvPr/>
            </p:nvSpPr>
            <p:spPr bwMode="auto">
              <a:xfrm>
                <a:off x="2699" y="754"/>
                <a:ext cx="2885" cy="2323"/>
              </a:xfrm>
              <a:custGeom>
                <a:avLst/>
                <a:gdLst>
                  <a:gd name="T0" fmla="*/ 19 w 2885"/>
                  <a:gd name="T1" fmla="*/ 10 h 2323"/>
                  <a:gd name="T2" fmla="*/ 2885 w 2885"/>
                  <a:gd name="T3" fmla="*/ 2318 h 2323"/>
                  <a:gd name="T4" fmla="*/ 19 w 2885"/>
                  <a:gd name="T5" fmla="*/ 2323 h 2323"/>
                  <a:gd name="T6" fmla="*/ 5 w 2885"/>
                  <a:gd name="T7" fmla="*/ 662 h 2323"/>
                  <a:gd name="T8" fmla="*/ 0 w 2885"/>
                  <a:gd name="T9" fmla="*/ 0 h 232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885"/>
                  <a:gd name="T16" fmla="*/ 0 h 2323"/>
                  <a:gd name="T17" fmla="*/ 2885 w 2885"/>
                  <a:gd name="T18" fmla="*/ 2323 h 232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885" h="2323">
                    <a:moveTo>
                      <a:pt x="19" y="10"/>
                    </a:moveTo>
                    <a:lnTo>
                      <a:pt x="2885" y="2318"/>
                    </a:lnTo>
                    <a:lnTo>
                      <a:pt x="19" y="2323"/>
                    </a:lnTo>
                    <a:lnTo>
                      <a:pt x="5" y="662"/>
                    </a:lnTo>
                    <a:lnTo>
                      <a:pt x="0" y="0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rgbClr val="66FFFF"/>
                  </a:gs>
                </a:gsLst>
                <a:path path="rect">
                  <a:fillToRect l="50000" t="50000" r="50000" b="50000"/>
                </a:path>
              </a:gradFill>
              <a:ln w="38100" cap="flat" cmpd="sng">
                <a:solidFill>
                  <a:srgbClr val="99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wrap="none"/>
              <a:lstStyle/>
              <a:p>
                <a:endParaRPr lang="uz-Latn-UZ"/>
              </a:p>
            </p:txBody>
          </p:sp>
          <p:sp>
            <p:nvSpPr>
              <p:cNvPr id="13326" name="Freeform 6"/>
              <p:cNvSpPr>
                <a:spLocks/>
              </p:cNvSpPr>
              <p:nvPr/>
            </p:nvSpPr>
            <p:spPr bwMode="auto">
              <a:xfrm>
                <a:off x="2688" y="768"/>
                <a:ext cx="12" cy="2298"/>
              </a:xfrm>
              <a:custGeom>
                <a:avLst/>
                <a:gdLst>
                  <a:gd name="T0" fmla="*/ 0 w 12"/>
                  <a:gd name="T1" fmla="*/ 0 h 2298"/>
                  <a:gd name="T2" fmla="*/ 12 w 12"/>
                  <a:gd name="T3" fmla="*/ 2298 h 2298"/>
                  <a:gd name="T4" fmla="*/ 0 60000 65536"/>
                  <a:gd name="T5" fmla="*/ 0 60000 65536"/>
                  <a:gd name="T6" fmla="*/ 0 w 12"/>
                  <a:gd name="T7" fmla="*/ 0 h 2298"/>
                  <a:gd name="T8" fmla="*/ 12 w 12"/>
                  <a:gd name="T9" fmla="*/ 2298 h 229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2" h="2298">
                    <a:moveTo>
                      <a:pt x="0" y="0"/>
                    </a:moveTo>
                    <a:lnTo>
                      <a:pt x="12" y="2298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rgbClr val="66FFFF"/>
                  </a:gs>
                </a:gsLst>
                <a:path path="rect">
                  <a:fillToRect l="50000" t="50000" r="50000" b="50000"/>
                </a:path>
              </a:gradFill>
              <a:ln w="38100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wrap="none"/>
              <a:lstStyle/>
              <a:p>
                <a:endParaRPr lang="uz-Latn-UZ"/>
              </a:p>
            </p:txBody>
          </p:sp>
          <p:sp>
            <p:nvSpPr>
              <p:cNvPr id="13327" name="Freeform 7"/>
              <p:cNvSpPr>
                <a:spLocks/>
              </p:cNvSpPr>
              <p:nvPr/>
            </p:nvSpPr>
            <p:spPr bwMode="auto">
              <a:xfrm>
                <a:off x="2699" y="3072"/>
                <a:ext cx="2933" cy="3"/>
              </a:xfrm>
              <a:custGeom>
                <a:avLst/>
                <a:gdLst>
                  <a:gd name="T0" fmla="*/ 2933 w 2933"/>
                  <a:gd name="T1" fmla="*/ 0 h 3"/>
                  <a:gd name="T2" fmla="*/ 0 w 2933"/>
                  <a:gd name="T3" fmla="*/ 3 h 3"/>
                  <a:gd name="T4" fmla="*/ 0 60000 65536"/>
                  <a:gd name="T5" fmla="*/ 0 60000 65536"/>
                  <a:gd name="T6" fmla="*/ 0 w 2933"/>
                  <a:gd name="T7" fmla="*/ 0 h 3"/>
                  <a:gd name="T8" fmla="*/ 2933 w 2933"/>
                  <a:gd name="T9" fmla="*/ 3 h 3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933" h="3">
                    <a:moveTo>
                      <a:pt x="2933" y="0"/>
                    </a:moveTo>
                    <a:lnTo>
                      <a:pt x="0" y="3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rgbClr val="66FFFF"/>
                  </a:gs>
                </a:gsLst>
                <a:path path="rect">
                  <a:fillToRect l="50000" t="50000" r="50000" b="50000"/>
                </a:path>
              </a:gradFill>
              <a:ln w="38100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wrap="none"/>
              <a:lstStyle/>
              <a:p>
                <a:endParaRPr lang="uz-Latn-UZ"/>
              </a:p>
            </p:txBody>
          </p:sp>
          <p:sp>
            <p:nvSpPr>
              <p:cNvPr id="13328" name="Freeform 8"/>
              <p:cNvSpPr>
                <a:spLocks/>
              </p:cNvSpPr>
              <p:nvPr/>
            </p:nvSpPr>
            <p:spPr bwMode="auto">
              <a:xfrm>
                <a:off x="2688" y="744"/>
                <a:ext cx="2904" cy="2328"/>
              </a:xfrm>
              <a:custGeom>
                <a:avLst/>
                <a:gdLst>
                  <a:gd name="T0" fmla="*/ 0 w 2904"/>
                  <a:gd name="T1" fmla="*/ 0 h 2328"/>
                  <a:gd name="T2" fmla="*/ 2904 w 2904"/>
                  <a:gd name="T3" fmla="*/ 2328 h 2328"/>
                  <a:gd name="T4" fmla="*/ 0 60000 65536"/>
                  <a:gd name="T5" fmla="*/ 0 60000 65536"/>
                  <a:gd name="T6" fmla="*/ 0 w 2904"/>
                  <a:gd name="T7" fmla="*/ 0 h 2328"/>
                  <a:gd name="T8" fmla="*/ 2904 w 2904"/>
                  <a:gd name="T9" fmla="*/ 2328 h 232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904" h="2328">
                    <a:moveTo>
                      <a:pt x="0" y="0"/>
                    </a:moveTo>
                    <a:lnTo>
                      <a:pt x="2904" y="2328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rgbClr val="66FFFF"/>
                  </a:gs>
                </a:gsLst>
                <a:path path="rect">
                  <a:fillToRect l="50000" t="50000" r="50000" b="50000"/>
                </a:path>
              </a:gradFill>
              <a:ln w="38100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wrap="none"/>
              <a:lstStyle/>
              <a:p>
                <a:endParaRPr lang="uz-Latn-UZ"/>
              </a:p>
            </p:txBody>
          </p:sp>
        </p:grpSp>
        <p:sp>
          <p:nvSpPr>
            <p:cNvPr id="13324" name="Freeform 9"/>
            <p:cNvSpPr>
              <a:spLocks/>
            </p:cNvSpPr>
            <p:nvPr/>
          </p:nvSpPr>
          <p:spPr bwMode="auto">
            <a:xfrm>
              <a:off x="1035" y="824"/>
              <a:ext cx="128" cy="131"/>
            </a:xfrm>
            <a:custGeom>
              <a:avLst/>
              <a:gdLst>
                <a:gd name="T0" fmla="*/ 4 w 128"/>
                <a:gd name="T1" fmla="*/ 0 h 131"/>
                <a:gd name="T2" fmla="*/ 0 w 128"/>
                <a:gd name="T3" fmla="*/ 115 h 131"/>
                <a:gd name="T4" fmla="*/ 128 w 128"/>
                <a:gd name="T5" fmla="*/ 131 h 131"/>
                <a:gd name="T6" fmla="*/ 0 60000 65536"/>
                <a:gd name="T7" fmla="*/ 0 60000 65536"/>
                <a:gd name="T8" fmla="*/ 0 60000 65536"/>
                <a:gd name="T9" fmla="*/ 0 w 128"/>
                <a:gd name="T10" fmla="*/ 0 h 131"/>
                <a:gd name="T11" fmla="*/ 128 w 128"/>
                <a:gd name="T12" fmla="*/ 131 h 13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28" h="131">
                  <a:moveTo>
                    <a:pt x="4" y="0"/>
                  </a:moveTo>
                  <a:lnTo>
                    <a:pt x="0" y="115"/>
                  </a:lnTo>
                  <a:lnTo>
                    <a:pt x="128" y="131"/>
                  </a:lnTo>
                </a:path>
              </a:pathLst>
            </a:custGeom>
            <a:noFill/>
            <a:ln w="57150" cap="flat" cmpd="sng">
              <a:solidFill>
                <a:srgbClr val="000066"/>
              </a:solidFill>
              <a:prstDash val="solid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</p:grpSp>
      <p:sp>
        <p:nvSpPr>
          <p:cNvPr id="13316" name="Text Box 10"/>
          <p:cNvSpPr txBox="1">
            <a:spLocks noChangeArrowheads="1"/>
          </p:cNvSpPr>
          <p:nvPr/>
        </p:nvSpPr>
        <p:spPr bwMode="auto">
          <a:xfrm>
            <a:off x="867947" y="6120980"/>
            <a:ext cx="605235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4000" b="1" i="1">
                <a:solidFill>
                  <a:srgbClr val="000000"/>
                </a:solidFill>
                <a:latin typeface="Times New Roman" pitchFamily="18" charset="0"/>
              </a:rPr>
              <a:t>А</a:t>
            </a:r>
          </a:p>
        </p:txBody>
      </p:sp>
      <p:sp>
        <p:nvSpPr>
          <p:cNvPr id="13317" name="Text Box 11"/>
          <p:cNvSpPr txBox="1">
            <a:spLocks noChangeArrowheads="1"/>
          </p:cNvSpPr>
          <p:nvPr/>
        </p:nvSpPr>
        <p:spPr bwMode="auto">
          <a:xfrm>
            <a:off x="4333116" y="1871494"/>
            <a:ext cx="605235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4000" b="1" i="1">
                <a:solidFill>
                  <a:srgbClr val="000000"/>
                </a:solidFill>
                <a:latin typeface="Times New Roman" pitchFamily="18" charset="0"/>
              </a:rPr>
              <a:t>С</a:t>
            </a:r>
          </a:p>
        </p:txBody>
      </p:sp>
      <p:sp>
        <p:nvSpPr>
          <p:cNvPr id="13318" name="Text Box 12"/>
          <p:cNvSpPr txBox="1">
            <a:spLocks noChangeArrowheads="1"/>
          </p:cNvSpPr>
          <p:nvPr/>
        </p:nvSpPr>
        <p:spPr bwMode="auto">
          <a:xfrm>
            <a:off x="10261214" y="6946181"/>
            <a:ext cx="605235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4000" b="1" i="1" dirty="0">
                <a:solidFill>
                  <a:srgbClr val="000000"/>
                </a:solidFill>
                <a:latin typeface="Times New Roman" pitchFamily="18" charset="0"/>
              </a:rPr>
              <a:t>В</a:t>
            </a:r>
          </a:p>
        </p:txBody>
      </p:sp>
      <p:sp>
        <p:nvSpPr>
          <p:cNvPr id="13319" name="Text Box 13"/>
          <p:cNvSpPr txBox="1">
            <a:spLocks noChangeArrowheads="1"/>
          </p:cNvSpPr>
          <p:nvPr/>
        </p:nvSpPr>
        <p:spPr bwMode="auto">
          <a:xfrm rot="388024">
            <a:off x="4502284" y="6661067"/>
            <a:ext cx="1517344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4600" b="1" dirty="0" smtClean="0">
                <a:solidFill>
                  <a:srgbClr val="000000"/>
                </a:solidFill>
                <a:latin typeface="Times New Roman" pitchFamily="18" charset="0"/>
              </a:rPr>
              <a:t>1</a:t>
            </a:r>
            <a:r>
              <a:rPr lang="en-US" sz="4600" b="1" dirty="0" smtClean="0">
                <a:solidFill>
                  <a:srgbClr val="000000"/>
                </a:solidFill>
                <a:latin typeface="Times New Roman" pitchFamily="18" charset="0"/>
              </a:rPr>
              <a:t>5</a:t>
            </a:r>
            <a:r>
              <a:rPr lang="ru-RU" sz="4600" b="1" dirty="0" smtClean="0">
                <a:solidFill>
                  <a:srgbClr val="000000"/>
                </a:solidFill>
                <a:latin typeface="Times New Roman" pitchFamily="18" charset="0"/>
              </a:rPr>
              <a:t>см</a:t>
            </a:r>
            <a:endParaRPr lang="ru-RU" sz="4600" b="1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88430" name="AutoShape 14"/>
          <p:cNvSpPr>
            <a:spLocks noChangeArrowheads="1"/>
          </p:cNvSpPr>
          <p:nvPr/>
        </p:nvSpPr>
        <p:spPr bwMode="auto">
          <a:xfrm rot="1225687">
            <a:off x="9082069" y="6745798"/>
            <a:ext cx="350520" cy="529590"/>
          </a:xfrm>
          <a:prstGeom prst="moon">
            <a:avLst>
              <a:gd name="adj" fmla="val 50000"/>
            </a:avLst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lIns="130622" tIns="65311" rIns="130622" bIns="65311" anchor="ctr"/>
          <a:lstStyle/>
          <a:p>
            <a:endParaRPr lang="ru-RU"/>
          </a:p>
        </p:txBody>
      </p:sp>
      <p:sp>
        <p:nvSpPr>
          <p:cNvPr id="188431" name="Text Box 15"/>
          <p:cNvSpPr txBox="1">
            <a:spLocks noChangeArrowheads="1"/>
          </p:cNvSpPr>
          <p:nvPr/>
        </p:nvSpPr>
        <p:spPr bwMode="auto">
          <a:xfrm>
            <a:off x="7838325" y="6241175"/>
            <a:ext cx="1050870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4600" b="1" dirty="0">
                <a:solidFill>
                  <a:srgbClr val="000000"/>
                </a:solidFill>
                <a:latin typeface="Times New Roman" pitchFamily="18" charset="0"/>
              </a:rPr>
              <a:t>30</a:t>
            </a:r>
            <a:r>
              <a:rPr lang="ru-RU" sz="4600" b="1" baseline="30000" dirty="0">
                <a:solidFill>
                  <a:srgbClr val="000000"/>
                </a:solidFill>
                <a:latin typeface="Times New Roman" pitchFamily="18" charset="0"/>
              </a:rPr>
              <a:t>0</a:t>
            </a:r>
            <a:endParaRPr lang="ru-RU" sz="4600" b="1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3322" name="Text Box 16"/>
          <p:cNvSpPr txBox="1">
            <a:spLocks noChangeArrowheads="1"/>
          </p:cNvSpPr>
          <p:nvPr/>
        </p:nvSpPr>
        <p:spPr bwMode="auto">
          <a:xfrm rot="18668018">
            <a:off x="1688951" y="3943412"/>
            <a:ext cx="1664820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4600" b="1" dirty="0" smtClean="0">
                <a:solidFill>
                  <a:srgbClr val="000000"/>
                </a:solidFill>
                <a:latin typeface="Times New Roman" pitchFamily="18" charset="0"/>
              </a:rPr>
              <a:t>7,5см</a:t>
            </a:r>
            <a:endParaRPr lang="ru-RU" sz="4600" b="1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200400" y="457200"/>
            <a:ext cx="230903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Задача </a:t>
            </a:r>
            <a:endParaRPr lang="uz-Latn-UZ" sz="4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363760" y="6418222"/>
            <a:ext cx="52931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uz-Latn-UZ" sz="4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9906000" y="5103775"/>
            <a:ext cx="339131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altLang="ru-RU" sz="3600" b="1" dirty="0" smtClean="0">
                <a:solidFill>
                  <a:srgbClr val="C00000"/>
                </a:solidFill>
                <a:latin typeface="Arial" pitchFamily="34" charset="0"/>
                <a:ea typeface="Cambria Math"/>
                <a:cs typeface="Arial" pitchFamily="34" charset="0"/>
              </a:rPr>
              <a:t>Ответ: </a:t>
            </a:r>
            <a:r>
              <a:rPr lang="ru-RU" altLang="ru-RU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∠В=</a:t>
            </a:r>
            <a:r>
              <a:rPr lang="ru-RU" alt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30</a:t>
            </a:r>
            <a:r>
              <a:rPr lang="ru-RU" altLang="ru-RU" sz="3600" b="1" baseline="30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0</a:t>
            </a:r>
            <a:endParaRPr lang="ru-RU" alt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4647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88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84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84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84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84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84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84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84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84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84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84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84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84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84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84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84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84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84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84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84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84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84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84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8418" grpId="0"/>
      <p:bldP spid="188430" grpId="0" animBg="1"/>
      <p:bldP spid="188431" grpId="0"/>
      <p:bldP spid="18" grpId="0"/>
      <p:bldP spid="1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Text Box 2"/>
          <p:cNvSpPr txBox="1">
            <a:spLocks noChangeArrowheads="1"/>
          </p:cNvSpPr>
          <p:nvPr/>
        </p:nvSpPr>
        <p:spPr bwMode="auto">
          <a:xfrm rot="4449548">
            <a:off x="1494912" y="4257255"/>
            <a:ext cx="4562023" cy="7628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b="1" dirty="0" smtClean="0">
                <a:solidFill>
                  <a:srgbClr val="000099"/>
                </a:solidFill>
                <a:latin typeface="Times New Roman" pitchFamily="18" charset="0"/>
              </a:rPr>
              <a:t>Большая  сторона</a:t>
            </a:r>
            <a:endParaRPr lang="ru-RU" b="1" dirty="0">
              <a:solidFill>
                <a:srgbClr val="000099"/>
              </a:solidFill>
              <a:latin typeface="Times New Roman" pitchFamily="18" charset="0"/>
            </a:endParaRPr>
          </a:p>
        </p:txBody>
      </p:sp>
      <p:sp>
        <p:nvSpPr>
          <p:cNvPr id="140291" name="Rectangle 3"/>
          <p:cNvSpPr>
            <a:spLocks noChangeArrowheads="1"/>
          </p:cNvSpPr>
          <p:nvPr/>
        </p:nvSpPr>
        <p:spPr bwMode="auto">
          <a:xfrm>
            <a:off x="518161" y="36196"/>
            <a:ext cx="11750040" cy="148611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lIns="130622" tIns="65311" rIns="130622" bIns="65311">
            <a:spAutoFit/>
          </a:bodyPr>
          <a:lstStyle/>
          <a:p>
            <a:pPr algn="ctr"/>
            <a:r>
              <a:rPr lang="ru-RU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Соотношения </a:t>
            </a:r>
            <a:r>
              <a:rPr lang="ru-RU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между </a:t>
            </a:r>
          </a:p>
          <a:p>
            <a:pPr algn="ctr">
              <a:buFont typeface="Wingdings" pitchFamily="2" charset="2"/>
              <a:buNone/>
            </a:pPr>
            <a:r>
              <a:rPr lang="ru-RU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сторонами и углами </a:t>
            </a:r>
            <a:r>
              <a:rPr lang="ru-RU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треугольника </a:t>
            </a:r>
            <a:endParaRPr lang="ru-RU" sz="4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0292" name="Text Box 4"/>
          <p:cNvSpPr txBox="1">
            <a:spLocks noChangeArrowheads="1"/>
          </p:cNvSpPr>
          <p:nvPr/>
        </p:nvSpPr>
        <p:spPr bwMode="auto">
          <a:xfrm>
            <a:off x="4953000" y="1434119"/>
            <a:ext cx="8478929" cy="665676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51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        </a:t>
            </a:r>
            <a:r>
              <a:rPr lang="ru-RU" sz="4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В треугольнике:</a:t>
            </a:r>
          </a:p>
          <a:p>
            <a:endParaRPr lang="ru-RU" sz="46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4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600" b="1" dirty="0">
                <a:solidFill>
                  <a:srgbClr val="800080"/>
                </a:solidFill>
                <a:latin typeface="Arial" pitchFamily="34" charset="0"/>
                <a:cs typeface="Arial" pitchFamily="34" charset="0"/>
              </a:rPr>
              <a:t>против большей стороны</a:t>
            </a:r>
          </a:p>
          <a:p>
            <a:pPr>
              <a:buFont typeface="Wingdings" pitchFamily="2" charset="2"/>
              <a:buNone/>
            </a:pPr>
            <a:r>
              <a:rPr lang="ru-RU" sz="4600" b="1" dirty="0">
                <a:solidFill>
                  <a:srgbClr val="800080"/>
                </a:solidFill>
                <a:latin typeface="Arial" pitchFamily="34" charset="0"/>
                <a:cs typeface="Arial" pitchFamily="34" charset="0"/>
              </a:rPr>
              <a:t> лежит больший угол;</a:t>
            </a:r>
          </a:p>
          <a:p>
            <a:pPr>
              <a:buFont typeface="Wingdings" pitchFamily="2" charset="2"/>
              <a:buNone/>
            </a:pPr>
            <a:endParaRPr lang="ru-RU" sz="4600" b="1" dirty="0">
              <a:solidFill>
                <a:srgbClr val="800080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ru-RU" sz="4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            обратно,</a:t>
            </a:r>
          </a:p>
          <a:p>
            <a:pPr>
              <a:buFont typeface="Wingdings" pitchFamily="2" charset="2"/>
              <a:buNone/>
            </a:pPr>
            <a:endParaRPr lang="ru-RU" sz="46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4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4600" b="1" dirty="0">
                <a:solidFill>
                  <a:srgbClr val="800080"/>
                </a:solidFill>
                <a:latin typeface="Arial" pitchFamily="34" charset="0"/>
                <a:cs typeface="Arial" pitchFamily="34" charset="0"/>
              </a:rPr>
              <a:t>против большего угла </a:t>
            </a:r>
          </a:p>
          <a:p>
            <a:pPr>
              <a:buFont typeface="Wingdings" pitchFamily="2" charset="2"/>
              <a:buNone/>
            </a:pPr>
            <a:r>
              <a:rPr lang="ru-RU" sz="4600" b="1" dirty="0">
                <a:solidFill>
                  <a:srgbClr val="800080"/>
                </a:solidFill>
                <a:latin typeface="Arial" pitchFamily="34" charset="0"/>
                <a:cs typeface="Arial" pitchFamily="34" charset="0"/>
              </a:rPr>
              <a:t>  лежит большая сторона</a:t>
            </a:r>
            <a:r>
              <a:rPr lang="ru-RU" sz="5100" b="1" dirty="0">
                <a:solidFill>
                  <a:srgbClr val="80008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140293" name="Freeform 5"/>
          <p:cNvSpPr>
            <a:spLocks/>
          </p:cNvSpPr>
          <p:nvPr/>
        </p:nvSpPr>
        <p:spPr bwMode="auto">
          <a:xfrm>
            <a:off x="401321" y="1954530"/>
            <a:ext cx="3919221" cy="5615940"/>
          </a:xfrm>
          <a:custGeom>
            <a:avLst/>
            <a:gdLst/>
            <a:ahLst/>
            <a:cxnLst>
              <a:cxn ang="0">
                <a:pos x="817" y="0"/>
              </a:cxn>
              <a:cxn ang="0">
                <a:pos x="0" y="1996"/>
              </a:cxn>
              <a:cxn ang="0">
                <a:pos x="1543" y="2948"/>
              </a:cxn>
              <a:cxn ang="0">
                <a:pos x="817" y="0"/>
              </a:cxn>
            </a:cxnLst>
            <a:rect l="0" t="0" r="r" b="b"/>
            <a:pathLst>
              <a:path w="1543" h="2948">
                <a:moveTo>
                  <a:pt x="817" y="0"/>
                </a:moveTo>
                <a:lnTo>
                  <a:pt x="0" y="1996"/>
                </a:lnTo>
                <a:lnTo>
                  <a:pt x="1543" y="2948"/>
                </a:lnTo>
                <a:lnTo>
                  <a:pt x="817" y="0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19050" cap="flat" cmpd="sng">
            <a:solidFill>
              <a:srgbClr val="000099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lIns="130622" tIns="65311" rIns="130622" bIns="65311"/>
          <a:lstStyle/>
          <a:p>
            <a:endParaRPr lang="ru-RU"/>
          </a:p>
        </p:txBody>
      </p:sp>
      <p:sp>
        <p:nvSpPr>
          <p:cNvPr id="140294" name="Text Box 6"/>
          <p:cNvSpPr txBox="1">
            <a:spLocks noChangeArrowheads="1"/>
          </p:cNvSpPr>
          <p:nvPr/>
        </p:nvSpPr>
        <p:spPr bwMode="auto">
          <a:xfrm>
            <a:off x="3634742" y="7307580"/>
            <a:ext cx="621265" cy="83978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4600" b="1">
                <a:solidFill>
                  <a:srgbClr val="000099"/>
                </a:solidFill>
              </a:rPr>
              <a:t>А</a:t>
            </a:r>
          </a:p>
        </p:txBody>
      </p:sp>
      <p:sp>
        <p:nvSpPr>
          <p:cNvPr id="140295" name="Text Box 7"/>
          <p:cNvSpPr txBox="1">
            <a:spLocks noChangeArrowheads="1"/>
          </p:cNvSpPr>
          <p:nvPr/>
        </p:nvSpPr>
        <p:spPr bwMode="auto">
          <a:xfrm>
            <a:off x="1668782" y="1617346"/>
            <a:ext cx="630883" cy="91672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5100" b="1">
                <a:solidFill>
                  <a:srgbClr val="000099"/>
                </a:solidFill>
              </a:rPr>
              <a:t>В</a:t>
            </a:r>
          </a:p>
        </p:txBody>
      </p:sp>
      <p:sp>
        <p:nvSpPr>
          <p:cNvPr id="140296" name="Text Box 8"/>
          <p:cNvSpPr txBox="1">
            <a:spLocks noChangeArrowheads="1"/>
          </p:cNvSpPr>
          <p:nvPr/>
        </p:nvSpPr>
        <p:spPr bwMode="auto">
          <a:xfrm>
            <a:off x="129542" y="5764530"/>
            <a:ext cx="613250" cy="91672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5100" b="1">
                <a:solidFill>
                  <a:srgbClr val="000099"/>
                </a:solidFill>
              </a:rPr>
              <a:t>С</a:t>
            </a:r>
          </a:p>
        </p:txBody>
      </p:sp>
      <p:sp>
        <p:nvSpPr>
          <p:cNvPr id="140297" name="Line 9"/>
          <p:cNvSpPr>
            <a:spLocks noChangeShapeType="1"/>
          </p:cNvSpPr>
          <p:nvPr/>
        </p:nvSpPr>
        <p:spPr bwMode="auto">
          <a:xfrm>
            <a:off x="2476502" y="1954530"/>
            <a:ext cx="1844040" cy="561594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oval" w="med" len="med"/>
            <a:tailEnd type="oval" w="med" len="med"/>
          </a:ln>
          <a:effectLst/>
        </p:spPr>
        <p:txBody>
          <a:bodyPr wrap="none" lIns="130622" tIns="65311" rIns="130622" bIns="65311"/>
          <a:lstStyle/>
          <a:p>
            <a:endParaRPr lang="ru-RU"/>
          </a:p>
        </p:txBody>
      </p:sp>
      <p:sp>
        <p:nvSpPr>
          <p:cNvPr id="140298" name="AutoShape 10"/>
          <p:cNvSpPr>
            <a:spLocks noChangeArrowheads="1"/>
          </p:cNvSpPr>
          <p:nvPr/>
        </p:nvSpPr>
        <p:spPr bwMode="auto">
          <a:xfrm rot="10272268">
            <a:off x="726441" y="5238751"/>
            <a:ext cx="350520" cy="674370"/>
          </a:xfrm>
          <a:prstGeom prst="moon">
            <a:avLst>
              <a:gd name="adj" fmla="val 50028"/>
            </a:avLst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lIns="130622" tIns="65311" rIns="130622" bIns="65311" anchor="ctr"/>
          <a:lstStyle/>
          <a:p>
            <a:endParaRPr lang="ru-RU"/>
          </a:p>
        </p:txBody>
      </p:sp>
      <p:pic>
        <p:nvPicPr>
          <p:cNvPr id="140299" name="Picture 11" descr="anim092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1319131">
            <a:off x="977902" y="4632960"/>
            <a:ext cx="2880360" cy="117157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53373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0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0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5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" dur="500" fill="hold"/>
                                        <p:tgtEl>
                                          <p:spTgt spid="140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02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02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029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40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40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402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02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40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5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1" dur="500" fill="hold"/>
                                        <p:tgtEl>
                                          <p:spTgt spid="140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290" grpId="0"/>
      <p:bldP spid="140292" grpId="0"/>
      <p:bldP spid="140297" grpId="0" animBg="1"/>
      <p:bldP spid="140297" grpId="1" animBg="1"/>
      <p:bldP spid="140298" grpId="0" animBg="1"/>
      <p:bldP spid="140298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Text Box 11"/>
          <p:cNvSpPr txBox="1">
            <a:spLocks noChangeArrowheads="1"/>
          </p:cNvSpPr>
          <p:nvPr/>
        </p:nvSpPr>
        <p:spPr bwMode="auto">
          <a:xfrm>
            <a:off x="5183380" y="7138036"/>
            <a:ext cx="678015" cy="7166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 lIns="130618" tIns="65309" rIns="130618" bIns="65309">
            <a:spAutoFit/>
          </a:bodyPr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3800" b="1" dirty="0">
                <a:solidFill>
                  <a:srgbClr val="002060"/>
                </a:solidFill>
              </a:rPr>
              <a:t>А</a:t>
            </a:r>
          </a:p>
        </p:txBody>
      </p:sp>
      <p:sp>
        <p:nvSpPr>
          <p:cNvPr id="17413" name="Text Box 12"/>
          <p:cNvSpPr txBox="1">
            <a:spLocks noChangeArrowheads="1"/>
          </p:cNvSpPr>
          <p:nvPr/>
        </p:nvSpPr>
        <p:spPr bwMode="auto">
          <a:xfrm>
            <a:off x="5183380" y="1036676"/>
            <a:ext cx="598815" cy="7166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18" tIns="65309" rIns="130618" bIns="65309">
            <a:spAutoFit/>
          </a:bodyPr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3800" b="1">
                <a:solidFill>
                  <a:srgbClr val="002060"/>
                </a:solidFill>
              </a:rPr>
              <a:t>В</a:t>
            </a:r>
          </a:p>
        </p:txBody>
      </p:sp>
      <p:sp>
        <p:nvSpPr>
          <p:cNvPr id="17414" name="Text Box 13"/>
          <p:cNvSpPr txBox="1">
            <a:spLocks noChangeArrowheads="1"/>
          </p:cNvSpPr>
          <p:nvPr/>
        </p:nvSpPr>
        <p:spPr bwMode="auto">
          <a:xfrm>
            <a:off x="1169553" y="5701390"/>
            <a:ext cx="589197" cy="7166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18" tIns="65309" rIns="130618" bIns="65309">
            <a:spAutoFit/>
          </a:bodyPr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3800" b="1">
                <a:solidFill>
                  <a:srgbClr val="002060"/>
                </a:solidFill>
              </a:rPr>
              <a:t>С</a:t>
            </a:r>
          </a:p>
        </p:txBody>
      </p:sp>
      <p:sp>
        <p:nvSpPr>
          <p:cNvPr id="141328" name="Text Box 16"/>
          <p:cNvSpPr txBox="1">
            <a:spLocks noChangeArrowheads="1"/>
          </p:cNvSpPr>
          <p:nvPr/>
        </p:nvSpPr>
        <p:spPr bwMode="auto">
          <a:xfrm rot="1152174">
            <a:off x="702180" y="6864940"/>
            <a:ext cx="4334325" cy="6705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18" tIns="65309" rIns="130618" bIns="65309">
            <a:spAutoFit/>
          </a:bodyPr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35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меньшая  сторона</a:t>
            </a:r>
          </a:p>
        </p:txBody>
      </p:sp>
      <p:sp>
        <p:nvSpPr>
          <p:cNvPr id="141330" name="Text Box 18"/>
          <p:cNvSpPr txBox="1">
            <a:spLocks noChangeArrowheads="1"/>
          </p:cNvSpPr>
          <p:nvPr/>
        </p:nvSpPr>
        <p:spPr bwMode="auto">
          <a:xfrm>
            <a:off x="1433748" y="270904"/>
            <a:ext cx="12980124" cy="7166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 lIns="130618" tIns="65309" rIns="130618" bIns="65309">
            <a:spAutoFit/>
          </a:bodyPr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3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 треугольнике АВС найдем меньший </a:t>
            </a:r>
            <a:r>
              <a:rPr lang="ru-RU" altLang="ru-RU" sz="3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угол </a:t>
            </a:r>
            <a:endParaRPr lang="ru-RU" altLang="ru-RU" sz="3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426" name="Text Box 25"/>
          <p:cNvSpPr txBox="1">
            <a:spLocks noChangeArrowheads="1"/>
          </p:cNvSpPr>
          <p:nvPr/>
        </p:nvSpPr>
        <p:spPr bwMode="auto">
          <a:xfrm>
            <a:off x="5525969" y="4611184"/>
            <a:ext cx="751100" cy="7166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18" tIns="65309" rIns="130618" bIns="65309">
            <a:spAutoFit/>
          </a:bodyPr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3800" b="1">
                <a:solidFill>
                  <a:srgbClr val="000000"/>
                </a:solidFill>
                <a:latin typeface="Times New Roman" pitchFamily="18" charset="0"/>
              </a:rPr>
              <a:t>12</a:t>
            </a:r>
          </a:p>
        </p:txBody>
      </p:sp>
      <p:sp>
        <p:nvSpPr>
          <p:cNvPr id="17427" name="Text Box 26"/>
          <p:cNvSpPr txBox="1">
            <a:spLocks noChangeArrowheads="1"/>
          </p:cNvSpPr>
          <p:nvPr/>
        </p:nvSpPr>
        <p:spPr bwMode="auto">
          <a:xfrm>
            <a:off x="2864856" y="3187826"/>
            <a:ext cx="751100" cy="7166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18" tIns="65309" rIns="130618" bIns="65309">
            <a:spAutoFit/>
          </a:bodyPr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3800" b="1">
                <a:solidFill>
                  <a:srgbClr val="000000"/>
                </a:solidFill>
                <a:latin typeface="Times New Roman" pitchFamily="18" charset="0"/>
              </a:rPr>
              <a:t>18</a:t>
            </a:r>
          </a:p>
        </p:txBody>
      </p:sp>
      <p:sp>
        <p:nvSpPr>
          <p:cNvPr id="17428" name="Text Box 27"/>
          <p:cNvSpPr txBox="1">
            <a:spLocks noChangeArrowheads="1"/>
          </p:cNvSpPr>
          <p:nvPr/>
        </p:nvSpPr>
        <p:spPr bwMode="auto">
          <a:xfrm>
            <a:off x="2869343" y="6642794"/>
            <a:ext cx="507444" cy="7166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18" tIns="65309" rIns="130618" bIns="65309">
            <a:spAutoFit/>
          </a:bodyPr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3800" b="1" dirty="0">
                <a:solidFill>
                  <a:srgbClr val="000000"/>
                </a:solidFill>
                <a:latin typeface="Times New Roman" pitchFamily="18" charset="0"/>
              </a:rPr>
              <a:t>8</a:t>
            </a:r>
          </a:p>
        </p:txBody>
      </p:sp>
      <p:sp>
        <p:nvSpPr>
          <p:cNvPr id="30" name="Text Box 18"/>
          <p:cNvSpPr txBox="1">
            <a:spLocks noChangeArrowheads="1"/>
          </p:cNvSpPr>
          <p:nvPr/>
        </p:nvSpPr>
        <p:spPr bwMode="auto">
          <a:xfrm>
            <a:off x="7633526" y="2753737"/>
            <a:ext cx="4806724" cy="27172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 lIns="130618" tIns="65309" rIns="130618" bIns="65309">
            <a:spAutoFit/>
          </a:bodyPr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4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Меньшая сторона АС, значит меньший угол В.</a:t>
            </a:r>
          </a:p>
        </p:txBody>
      </p:sp>
      <p:sp>
        <p:nvSpPr>
          <p:cNvPr id="4" name="Равнобедренный треугольник 3"/>
          <p:cNvSpPr/>
          <p:nvPr/>
        </p:nvSpPr>
        <p:spPr>
          <a:xfrm rot="16539592">
            <a:off x="692054" y="2319572"/>
            <a:ext cx="6085368" cy="3728273"/>
          </a:xfrm>
          <a:prstGeom prst="triangle">
            <a:avLst>
              <a:gd name="adj" fmla="val 1300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9548" tIns="19774" rIns="39548" bIns="19774" rtlCol="0" anchor="ctr"/>
          <a:lstStyle/>
          <a:p>
            <a:pPr algn="ctr"/>
            <a:endParaRPr lang="uz-Latn-UZ"/>
          </a:p>
        </p:txBody>
      </p:sp>
      <p:sp>
        <p:nvSpPr>
          <p:cNvPr id="141327" name="AutoShape 15"/>
          <p:cNvSpPr>
            <a:spLocks noChangeArrowheads="1"/>
          </p:cNvSpPr>
          <p:nvPr/>
        </p:nvSpPr>
        <p:spPr bwMode="auto">
          <a:xfrm rot="-5188079">
            <a:off x="5396429" y="1951339"/>
            <a:ext cx="259080" cy="576579"/>
          </a:xfrm>
          <a:prstGeom prst="moon">
            <a:avLst>
              <a:gd name="adj" fmla="val 50028"/>
            </a:avLst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lIns="130618" tIns="65309" rIns="130618" bIns="65309" anchor="ctr"/>
          <a:lstStyle/>
          <a:p>
            <a:pPr eaLnBrk="1" hangingPunct="1"/>
            <a:endParaRPr lang="ru-RU" altLang="ru-RU"/>
          </a:p>
        </p:txBody>
      </p:sp>
      <p:sp>
        <p:nvSpPr>
          <p:cNvPr id="141326" name="Freeform 14"/>
          <p:cNvSpPr>
            <a:spLocks/>
          </p:cNvSpPr>
          <p:nvPr/>
        </p:nvSpPr>
        <p:spPr bwMode="auto">
          <a:xfrm>
            <a:off x="1739083" y="6265298"/>
            <a:ext cx="3454666" cy="1130108"/>
          </a:xfrm>
          <a:custGeom>
            <a:avLst/>
            <a:gdLst>
              <a:gd name="T0" fmla="*/ 0 w 1456"/>
              <a:gd name="T1" fmla="*/ 0 h 944"/>
              <a:gd name="T2" fmla="*/ 2147483646 w 1456"/>
              <a:gd name="T3" fmla="*/ 2147483646 h 944"/>
              <a:gd name="T4" fmla="*/ 0 60000 65536"/>
              <a:gd name="T5" fmla="*/ 0 60000 65536"/>
              <a:gd name="T6" fmla="*/ 0 w 1456"/>
              <a:gd name="T7" fmla="*/ 0 h 944"/>
              <a:gd name="T8" fmla="*/ 1456 w 1456"/>
              <a:gd name="T9" fmla="*/ 944 h 94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456" h="944">
                <a:moveTo>
                  <a:pt x="0" y="0"/>
                </a:moveTo>
                <a:lnTo>
                  <a:pt x="1456" y="944"/>
                </a:lnTo>
              </a:path>
            </a:pathLst>
          </a:custGeom>
          <a:noFill/>
          <a:ln w="76200">
            <a:solidFill>
              <a:srgbClr val="FF0000"/>
            </a:solidFill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18" tIns="65309" rIns="130618" bIns="65309"/>
          <a:lstStyle/>
          <a:p>
            <a:endParaRPr lang="uz-Latn-UZ"/>
          </a:p>
        </p:txBody>
      </p:sp>
    </p:spTree>
    <p:extLst>
      <p:ext uri="{BB962C8B-B14F-4D97-AF65-F5344CB8AC3E}">
        <p14:creationId xmlns:p14="http://schemas.microsoft.com/office/powerpoint/2010/main" val="838116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1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413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413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13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41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325"/>
                            </p:stCondLst>
                            <p:childTnLst>
                              <p:par>
                                <p:cTn id="1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13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13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41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328" grpId="0"/>
      <p:bldP spid="30" grpId="0"/>
      <p:bldP spid="141327" grpId="0" animBg="1"/>
      <p:bldP spid="14132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762000" y="1568569"/>
            <a:ext cx="6108701" cy="6109336"/>
            <a:chOff x="2390" y="781"/>
            <a:chExt cx="2405" cy="3207"/>
          </a:xfrm>
        </p:grpSpPr>
        <p:grpSp>
          <p:nvGrpSpPr>
            <p:cNvPr id="17430" name="Group 3"/>
            <p:cNvGrpSpPr>
              <a:grpSpLocks/>
            </p:cNvGrpSpPr>
            <p:nvPr/>
          </p:nvGrpSpPr>
          <p:grpSpPr bwMode="auto">
            <a:xfrm>
              <a:off x="2528" y="781"/>
              <a:ext cx="2267" cy="3207"/>
              <a:chOff x="2528" y="781"/>
              <a:chExt cx="2267" cy="3207"/>
            </a:xfrm>
          </p:grpSpPr>
          <p:sp>
            <p:nvSpPr>
              <p:cNvPr id="17434" name="Freeform 4"/>
              <p:cNvSpPr>
                <a:spLocks/>
              </p:cNvSpPr>
              <p:nvPr/>
            </p:nvSpPr>
            <p:spPr bwMode="auto">
              <a:xfrm>
                <a:off x="2528" y="1183"/>
                <a:ext cx="2086" cy="2677"/>
              </a:xfrm>
              <a:custGeom>
                <a:avLst/>
                <a:gdLst>
                  <a:gd name="T0" fmla="*/ 2731 w 1543"/>
                  <a:gd name="T1" fmla="*/ 0 h 2948"/>
                  <a:gd name="T2" fmla="*/ 0 w 1543"/>
                  <a:gd name="T3" fmla="*/ 1358 h 2948"/>
                  <a:gd name="T4" fmla="*/ 5153 w 1543"/>
                  <a:gd name="T5" fmla="*/ 2005 h 2948"/>
                  <a:gd name="T6" fmla="*/ 2731 w 1543"/>
                  <a:gd name="T7" fmla="*/ 0 h 294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543"/>
                  <a:gd name="T13" fmla="*/ 0 h 2948"/>
                  <a:gd name="T14" fmla="*/ 1543 w 1543"/>
                  <a:gd name="T15" fmla="*/ 2948 h 294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543" h="2948">
                    <a:moveTo>
                      <a:pt x="817" y="0"/>
                    </a:moveTo>
                    <a:lnTo>
                      <a:pt x="0" y="1996"/>
                    </a:lnTo>
                    <a:lnTo>
                      <a:pt x="1543" y="2948"/>
                    </a:lnTo>
                    <a:lnTo>
                      <a:pt x="817" y="0"/>
                    </a:lnTo>
                    <a:close/>
                  </a:path>
                </a:pathLst>
              </a:custGeom>
              <a:solidFill>
                <a:schemeClr val="accent2">
                  <a:lumMod val="40000"/>
                  <a:lumOff val="60000"/>
                </a:schemeClr>
              </a:solidFill>
              <a:ln w="19050">
                <a:solidFill>
                  <a:srgbClr val="000099"/>
                </a:solidFill>
                <a:round/>
                <a:headEnd type="none" w="sm" len="sm"/>
                <a:tailEnd type="none" w="sm" len="sm"/>
              </a:ln>
            </p:spPr>
            <p:txBody>
              <a:bodyPr wrap="none"/>
              <a:lstStyle/>
              <a:p>
                <a:endParaRPr lang="uz-Latn-UZ"/>
              </a:p>
            </p:txBody>
          </p:sp>
          <p:sp>
            <p:nvSpPr>
              <p:cNvPr id="17435" name="Text Box 5"/>
              <p:cNvSpPr txBox="1">
                <a:spLocks noChangeArrowheads="1"/>
              </p:cNvSpPr>
              <p:nvPr/>
            </p:nvSpPr>
            <p:spPr bwMode="auto">
              <a:xfrm>
                <a:off x="4604" y="3657"/>
                <a:ext cx="191" cy="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eaLnBrk="0" hangingPunct="0">
                  <a:defRPr sz="2000"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eaLnBrk="0" hangingPunct="0">
                  <a:defRPr sz="2000"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eaLnBrk="0" hangingPunct="0">
                  <a:defRPr sz="2000"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eaLnBrk="0" hangingPunct="0">
                  <a:defRPr sz="2000"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/>
                <a:r>
                  <a:rPr lang="ru-RU" altLang="ru-RU" sz="3500" b="1" dirty="0">
                    <a:solidFill>
                      <a:srgbClr val="002060"/>
                    </a:solidFill>
                  </a:rPr>
                  <a:t>С</a:t>
                </a:r>
              </a:p>
            </p:txBody>
          </p:sp>
          <p:sp>
            <p:nvSpPr>
              <p:cNvPr id="17436" name="Text Box 6"/>
              <p:cNvSpPr txBox="1">
                <a:spLocks noChangeArrowheads="1"/>
              </p:cNvSpPr>
              <p:nvPr/>
            </p:nvSpPr>
            <p:spPr bwMode="auto">
              <a:xfrm>
                <a:off x="3571" y="781"/>
                <a:ext cx="194" cy="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eaLnBrk="0" hangingPunct="0">
                  <a:defRPr sz="2000"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eaLnBrk="0" hangingPunct="0">
                  <a:defRPr sz="2000"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eaLnBrk="0" hangingPunct="0">
                  <a:defRPr sz="2000"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eaLnBrk="0" hangingPunct="0">
                  <a:defRPr sz="2000"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/>
                <a:r>
                  <a:rPr lang="ru-RU" altLang="ru-RU" sz="3500" b="1" dirty="0">
                    <a:solidFill>
                      <a:srgbClr val="002060"/>
                    </a:solidFill>
                  </a:rPr>
                  <a:t>В</a:t>
                </a:r>
              </a:p>
            </p:txBody>
          </p:sp>
        </p:grpSp>
        <p:sp>
          <p:nvSpPr>
            <p:cNvPr id="17431" name="Text Box 7"/>
            <p:cNvSpPr txBox="1">
              <a:spLocks noChangeArrowheads="1"/>
            </p:cNvSpPr>
            <p:nvPr/>
          </p:nvSpPr>
          <p:spPr bwMode="auto">
            <a:xfrm>
              <a:off x="2390" y="2999"/>
              <a:ext cx="194" cy="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ahoma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ru-RU" altLang="ru-RU" sz="3500" b="1" dirty="0">
                  <a:solidFill>
                    <a:srgbClr val="002060"/>
                  </a:solidFill>
                </a:rPr>
                <a:t>А</a:t>
              </a:r>
            </a:p>
          </p:txBody>
        </p:sp>
        <p:sp>
          <p:nvSpPr>
            <p:cNvPr id="17432" name="Text Box 8"/>
            <p:cNvSpPr txBox="1">
              <a:spLocks noChangeArrowheads="1"/>
            </p:cNvSpPr>
            <p:nvPr/>
          </p:nvSpPr>
          <p:spPr bwMode="auto">
            <a:xfrm>
              <a:off x="2688" y="2769"/>
              <a:ext cx="328" cy="3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ahoma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ru-RU" altLang="ru-RU" sz="3800" b="1" dirty="0">
                  <a:solidFill>
                    <a:srgbClr val="000000"/>
                  </a:solidFill>
                  <a:latin typeface="Times New Roman" pitchFamily="18" charset="0"/>
                </a:rPr>
                <a:t>74</a:t>
              </a:r>
              <a:r>
                <a:rPr lang="ru-RU" altLang="ru-RU" sz="3800" b="1" baseline="30000" dirty="0">
                  <a:solidFill>
                    <a:srgbClr val="000000"/>
                  </a:solidFill>
                  <a:latin typeface="Times New Roman" pitchFamily="18" charset="0"/>
                </a:rPr>
                <a:t>0</a:t>
              </a:r>
              <a:endParaRPr lang="ru-RU" altLang="ru-RU" sz="3800" b="1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7433" name="Text Box 9"/>
            <p:cNvSpPr txBox="1">
              <a:spLocks noChangeArrowheads="1"/>
            </p:cNvSpPr>
            <p:nvPr/>
          </p:nvSpPr>
          <p:spPr bwMode="auto">
            <a:xfrm>
              <a:off x="3439" y="1361"/>
              <a:ext cx="328" cy="3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ahoma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ru-RU" altLang="ru-RU" sz="3800" b="1" dirty="0">
                  <a:solidFill>
                    <a:srgbClr val="000000"/>
                  </a:solidFill>
                  <a:latin typeface="Times New Roman" pitchFamily="18" charset="0"/>
                </a:rPr>
                <a:t>64</a:t>
              </a:r>
              <a:r>
                <a:rPr lang="ru-RU" altLang="ru-RU" sz="3800" b="1" baseline="30000" dirty="0">
                  <a:solidFill>
                    <a:srgbClr val="000000"/>
                  </a:solidFill>
                  <a:latin typeface="Times New Roman" pitchFamily="18" charset="0"/>
                </a:rPr>
                <a:t>0</a:t>
              </a:r>
              <a:endParaRPr lang="ru-RU" altLang="ru-RU" sz="3800" b="1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sp>
        <p:nvSpPr>
          <p:cNvPr id="141331" name="Text Box 19"/>
          <p:cNvSpPr txBox="1">
            <a:spLocks noChangeArrowheads="1"/>
          </p:cNvSpPr>
          <p:nvPr/>
        </p:nvSpPr>
        <p:spPr bwMode="auto">
          <a:xfrm>
            <a:off x="6606393" y="3600180"/>
            <a:ext cx="6974839" cy="1886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 lIns="130618" tIns="65309" rIns="130618" bIns="65309">
            <a:spAutoFit/>
          </a:bodyPr>
          <a:lstStyle>
            <a:lvl1pPr marL="457200" indent="-457200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endParaRPr lang="ru-RU" altLang="ru-RU" sz="3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buFontTx/>
              <a:buAutoNum type="arabicParenR"/>
            </a:pPr>
            <a:r>
              <a:rPr lang="ru-RU" altLang="ru-RU" sz="3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Меньший  угол</a:t>
            </a:r>
            <a:r>
              <a:rPr lang="ru-RU" altLang="ru-RU" sz="3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</a:p>
          <a:p>
            <a:pPr eaLnBrk="1" hangingPunct="1">
              <a:buFontTx/>
              <a:buAutoNum type="arabicParenR"/>
            </a:pPr>
            <a:r>
              <a:rPr lang="ru-RU" altLang="ru-RU" sz="3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Меньшая  сторона АВ</a:t>
            </a:r>
            <a:endParaRPr lang="ru-RU" altLang="ru-RU" sz="3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1332" name="Freeform 20"/>
          <p:cNvSpPr>
            <a:spLocks/>
          </p:cNvSpPr>
          <p:nvPr/>
        </p:nvSpPr>
        <p:spPr bwMode="auto">
          <a:xfrm>
            <a:off x="1185196" y="2334379"/>
            <a:ext cx="2688495" cy="3458528"/>
          </a:xfrm>
          <a:custGeom>
            <a:avLst/>
            <a:gdLst>
              <a:gd name="T0" fmla="*/ 0 w 1112"/>
              <a:gd name="T1" fmla="*/ 2147483646 h 1792"/>
              <a:gd name="T2" fmla="*/ 2147483646 w 1112"/>
              <a:gd name="T3" fmla="*/ 0 h 1792"/>
              <a:gd name="T4" fmla="*/ 0 60000 65536"/>
              <a:gd name="T5" fmla="*/ 0 60000 65536"/>
              <a:gd name="T6" fmla="*/ 0 w 1112"/>
              <a:gd name="T7" fmla="*/ 0 h 1792"/>
              <a:gd name="T8" fmla="*/ 1112 w 1112"/>
              <a:gd name="T9" fmla="*/ 1792 h 179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112" h="1792">
                <a:moveTo>
                  <a:pt x="0" y="1792"/>
                </a:moveTo>
                <a:lnTo>
                  <a:pt x="1112" y="0"/>
                </a:lnTo>
              </a:path>
            </a:pathLst>
          </a:custGeom>
          <a:noFill/>
          <a:ln w="76200">
            <a:solidFill>
              <a:srgbClr val="FF0000"/>
            </a:solidFill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18" tIns="65309" rIns="130618" bIns="65309"/>
          <a:lstStyle/>
          <a:p>
            <a:endParaRPr lang="uz-Latn-UZ"/>
          </a:p>
        </p:txBody>
      </p:sp>
      <p:sp>
        <p:nvSpPr>
          <p:cNvPr id="141333" name="AutoShape 21"/>
          <p:cNvSpPr>
            <a:spLocks noChangeArrowheads="1"/>
          </p:cNvSpPr>
          <p:nvPr/>
        </p:nvSpPr>
        <p:spPr bwMode="auto">
          <a:xfrm rot="3331816">
            <a:off x="5925473" y="6841507"/>
            <a:ext cx="232410" cy="492760"/>
          </a:xfrm>
          <a:prstGeom prst="moon">
            <a:avLst>
              <a:gd name="adj" fmla="val 50028"/>
            </a:avLst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lIns="130618" tIns="65309" rIns="130618" bIns="65309" anchor="ctr"/>
          <a:lstStyle/>
          <a:p>
            <a:pPr eaLnBrk="1" hangingPunct="1"/>
            <a:endParaRPr lang="ru-RU" altLang="ru-RU"/>
          </a:p>
        </p:txBody>
      </p:sp>
      <p:sp>
        <p:nvSpPr>
          <p:cNvPr id="141334" name="Text Box 22"/>
          <p:cNvSpPr txBox="1">
            <a:spLocks noChangeArrowheads="1"/>
          </p:cNvSpPr>
          <p:nvPr/>
        </p:nvSpPr>
        <p:spPr bwMode="auto">
          <a:xfrm rot="18476829">
            <a:off x="79740" y="3517782"/>
            <a:ext cx="4334325" cy="6705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18" tIns="65309" rIns="130618" bIns="65309">
            <a:spAutoFit/>
          </a:bodyPr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35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меньшая  сторона</a:t>
            </a:r>
          </a:p>
        </p:txBody>
      </p:sp>
      <p:sp>
        <p:nvSpPr>
          <p:cNvPr id="141336" name="Text Box 24"/>
          <p:cNvSpPr txBox="1">
            <a:spLocks noChangeArrowheads="1"/>
          </p:cNvSpPr>
          <p:nvPr/>
        </p:nvSpPr>
        <p:spPr bwMode="auto">
          <a:xfrm>
            <a:off x="5100669" y="6345500"/>
            <a:ext cx="913004" cy="7166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18" tIns="65309" rIns="130618" bIns="65309">
            <a:spAutoFit/>
          </a:bodyPr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3800" b="1" dirty="0">
                <a:solidFill>
                  <a:srgbClr val="000000"/>
                </a:solidFill>
                <a:latin typeface="Times New Roman" pitchFamily="18" charset="0"/>
              </a:rPr>
              <a:t>42</a:t>
            </a:r>
            <a:r>
              <a:rPr lang="ru-RU" altLang="ru-RU" sz="3800" b="1" baseline="30000" dirty="0">
                <a:solidFill>
                  <a:srgbClr val="000000"/>
                </a:solidFill>
                <a:latin typeface="Times New Roman" pitchFamily="18" charset="0"/>
              </a:rPr>
              <a:t>0</a:t>
            </a:r>
            <a:endParaRPr lang="ru-RU" altLang="ru-RU" sz="3800" b="1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41340" name="Text Box 28"/>
          <p:cNvSpPr txBox="1">
            <a:spLocks noChangeArrowheads="1"/>
          </p:cNvSpPr>
          <p:nvPr/>
        </p:nvSpPr>
        <p:spPr bwMode="auto">
          <a:xfrm>
            <a:off x="7623858" y="2003610"/>
            <a:ext cx="5586840" cy="7782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 lIns="130618" tIns="65309" rIns="130618" bIns="65309">
            <a:spAutoFit/>
          </a:bodyPr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4200" b="1" dirty="0">
                <a:solidFill>
                  <a:srgbClr val="002060"/>
                </a:solidFill>
                <a:latin typeface="Times New Roman" pitchFamily="18" charset="0"/>
              </a:rPr>
              <a:t>180</a:t>
            </a:r>
            <a:r>
              <a:rPr lang="ru-RU" altLang="ru-RU" sz="4200" b="1" baseline="30000" dirty="0">
                <a:solidFill>
                  <a:srgbClr val="002060"/>
                </a:solidFill>
                <a:latin typeface="Times New Roman" pitchFamily="18" charset="0"/>
              </a:rPr>
              <a:t>0</a:t>
            </a:r>
            <a:r>
              <a:rPr lang="ru-RU" altLang="ru-RU" sz="4200" b="1" dirty="0">
                <a:solidFill>
                  <a:srgbClr val="002060"/>
                </a:solidFill>
                <a:latin typeface="Times New Roman" pitchFamily="18" charset="0"/>
              </a:rPr>
              <a:t> – (74</a:t>
            </a:r>
            <a:r>
              <a:rPr lang="ru-RU" altLang="ru-RU" sz="4200" b="1" baseline="30000" dirty="0">
                <a:solidFill>
                  <a:srgbClr val="002060"/>
                </a:solidFill>
                <a:latin typeface="Times New Roman" pitchFamily="18" charset="0"/>
              </a:rPr>
              <a:t>0</a:t>
            </a:r>
            <a:r>
              <a:rPr lang="ru-RU" altLang="ru-RU" sz="4200" b="1" dirty="0">
                <a:solidFill>
                  <a:srgbClr val="002060"/>
                </a:solidFill>
                <a:latin typeface="Times New Roman" pitchFamily="18" charset="0"/>
              </a:rPr>
              <a:t>+64</a:t>
            </a:r>
            <a:r>
              <a:rPr lang="ru-RU" altLang="ru-RU" sz="4200" b="1" baseline="30000" dirty="0">
                <a:solidFill>
                  <a:srgbClr val="002060"/>
                </a:solidFill>
                <a:latin typeface="Times New Roman" pitchFamily="18" charset="0"/>
              </a:rPr>
              <a:t>0</a:t>
            </a:r>
            <a:r>
              <a:rPr lang="ru-RU" altLang="ru-RU" sz="4200" b="1" dirty="0">
                <a:solidFill>
                  <a:srgbClr val="002060"/>
                </a:solidFill>
                <a:latin typeface="Times New Roman" pitchFamily="18" charset="0"/>
              </a:rPr>
              <a:t>)= 42</a:t>
            </a:r>
            <a:r>
              <a:rPr lang="ru-RU" altLang="ru-RU" sz="4200" b="1" baseline="30000" dirty="0">
                <a:solidFill>
                  <a:srgbClr val="002060"/>
                </a:solidFill>
                <a:latin typeface="Times New Roman" pitchFamily="18" charset="0"/>
              </a:rPr>
              <a:t>0</a:t>
            </a:r>
            <a:endParaRPr lang="ru-RU" altLang="ru-RU" sz="4200" b="1" dirty="0">
              <a:solidFill>
                <a:srgbClr val="002060"/>
              </a:solidFill>
              <a:latin typeface="Times New Roman" pitchFamily="18" charset="0"/>
            </a:endParaRPr>
          </a:p>
        </p:txBody>
      </p:sp>
      <p:sp>
        <p:nvSpPr>
          <p:cNvPr id="27" name="Text Box 19"/>
          <p:cNvSpPr txBox="1">
            <a:spLocks noChangeArrowheads="1"/>
          </p:cNvSpPr>
          <p:nvPr/>
        </p:nvSpPr>
        <p:spPr bwMode="auto">
          <a:xfrm>
            <a:off x="1048073" y="519446"/>
            <a:ext cx="13111138" cy="7166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 lIns="130618" tIns="65309" rIns="130618" bIns="65309">
            <a:spAutoFit/>
          </a:bodyPr>
          <a:lstStyle>
            <a:lvl1pPr marL="457200" indent="-457200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3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 треугольнике АВС найдем меньшую </a:t>
            </a:r>
            <a:r>
              <a:rPr lang="ru-RU" altLang="ru-RU" sz="3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сторону </a:t>
            </a:r>
            <a:endParaRPr lang="ru-RU" altLang="ru-RU" sz="3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582400" y="4220123"/>
            <a:ext cx="177003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altLang="ru-RU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∠С=</a:t>
            </a:r>
            <a:r>
              <a:rPr lang="ru-RU" alt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42</a:t>
            </a:r>
            <a:r>
              <a:rPr lang="ru-RU" altLang="ru-RU" sz="3600" b="1" baseline="30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0</a:t>
            </a:r>
            <a:endParaRPr lang="ru-RU" alt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440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141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1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1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1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1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1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1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1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1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1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1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1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13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13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13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133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13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133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13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133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13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133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133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141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2000"/>
                                        <p:tgtEl>
                                          <p:spTgt spid="141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000"/>
                            </p:stCondLst>
                            <p:childTnLst>
                              <p:par>
                                <p:cTn id="6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2000"/>
                                        <p:tgtEl>
                                          <p:spTgt spid="141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4000"/>
                            </p:stCondLst>
                            <p:childTnLst>
                              <p:par>
                                <p:cTn id="6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2000"/>
                                        <p:tgtEl>
                                          <p:spTgt spid="141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332" grpId="0" animBg="1"/>
      <p:bldP spid="141333" grpId="0" animBg="1"/>
      <p:bldP spid="141334" grpId="0"/>
      <p:bldP spid="141336" grpId="0"/>
      <p:bldP spid="141340" grpId="0" build="allAtOnce"/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ChangeArrowheads="1"/>
          </p:cNvSpPr>
          <p:nvPr/>
        </p:nvSpPr>
        <p:spPr bwMode="auto">
          <a:xfrm>
            <a:off x="518161" y="474092"/>
            <a:ext cx="13227226" cy="91672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lIns="130618" tIns="65309" rIns="130618" bIns="65309">
            <a:spAutoFit/>
          </a:bodyPr>
          <a:lstStyle/>
          <a:p>
            <a:pPr algn="ctr" eaLnBrk="1" hangingPunct="1">
              <a:defRPr/>
            </a:pPr>
            <a:r>
              <a:rPr lang="ru-RU" sz="51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ru-RU" sz="51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Неравенство </a:t>
            </a:r>
            <a:r>
              <a:rPr lang="ru-RU" sz="51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треугольника</a:t>
            </a:r>
            <a:endParaRPr lang="ru-RU" sz="51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513994" y="1579100"/>
            <a:ext cx="8297338" cy="1886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 lIns="130618" tIns="65309" rIns="130618" bIns="65309">
            <a:spAutoFit/>
          </a:bodyPr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38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   Каждая сторона треугольника меньше суммы двух других сторон.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7869267" y="3887384"/>
            <a:ext cx="5267382" cy="3676651"/>
            <a:chOff x="215" y="1674"/>
            <a:chExt cx="1754" cy="1930"/>
          </a:xfrm>
        </p:grpSpPr>
        <p:sp>
          <p:nvSpPr>
            <p:cNvPr id="23595" name="Freeform 5"/>
            <p:cNvSpPr>
              <a:spLocks/>
            </p:cNvSpPr>
            <p:nvPr/>
          </p:nvSpPr>
          <p:spPr bwMode="auto">
            <a:xfrm>
              <a:off x="355" y="2024"/>
              <a:ext cx="1436" cy="1361"/>
            </a:xfrm>
            <a:custGeom>
              <a:avLst/>
              <a:gdLst>
                <a:gd name="T0" fmla="*/ 612 w 1543"/>
                <a:gd name="T1" fmla="*/ 0 h 2948"/>
                <a:gd name="T2" fmla="*/ 0 w 1543"/>
                <a:gd name="T3" fmla="*/ 90 h 2948"/>
                <a:gd name="T4" fmla="*/ 1157 w 1543"/>
                <a:gd name="T5" fmla="*/ 134 h 2948"/>
                <a:gd name="T6" fmla="*/ 612 w 1543"/>
                <a:gd name="T7" fmla="*/ 0 h 294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543"/>
                <a:gd name="T13" fmla="*/ 0 h 2948"/>
                <a:gd name="T14" fmla="*/ 1543 w 1543"/>
                <a:gd name="T15" fmla="*/ 2948 h 294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543" h="2948">
                  <a:moveTo>
                    <a:pt x="817" y="0"/>
                  </a:moveTo>
                  <a:lnTo>
                    <a:pt x="0" y="1996"/>
                  </a:lnTo>
                  <a:lnTo>
                    <a:pt x="1543" y="2948"/>
                  </a:lnTo>
                  <a:lnTo>
                    <a:pt x="817" y="0"/>
                  </a:ln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 w="19050">
              <a:solidFill>
                <a:srgbClr val="000099"/>
              </a:solidFill>
              <a:round/>
              <a:headEnd type="none" w="sm" len="sm"/>
              <a:tailEnd type="none" w="sm" len="sm"/>
            </a:ln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23596" name="Text Box 6"/>
            <p:cNvSpPr txBox="1">
              <a:spLocks noChangeArrowheads="1"/>
            </p:cNvSpPr>
            <p:nvPr/>
          </p:nvSpPr>
          <p:spPr bwMode="auto">
            <a:xfrm>
              <a:off x="1796" y="3249"/>
              <a:ext cx="173" cy="3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ahoma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ru-RU" altLang="ru-RU" sz="3800" b="1" dirty="0">
                  <a:solidFill>
                    <a:srgbClr val="002060"/>
                  </a:solidFill>
                </a:rPr>
                <a:t>А</a:t>
              </a:r>
            </a:p>
          </p:txBody>
        </p:sp>
        <p:sp>
          <p:nvSpPr>
            <p:cNvPr id="23597" name="Text Box 7"/>
            <p:cNvSpPr txBox="1">
              <a:spLocks noChangeArrowheads="1"/>
            </p:cNvSpPr>
            <p:nvPr/>
          </p:nvSpPr>
          <p:spPr bwMode="auto">
            <a:xfrm>
              <a:off x="1027" y="1674"/>
              <a:ext cx="173" cy="3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ahoma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ru-RU" altLang="ru-RU" sz="3800" b="1" dirty="0">
                  <a:solidFill>
                    <a:srgbClr val="002060"/>
                  </a:solidFill>
                </a:rPr>
                <a:t>В</a:t>
              </a:r>
            </a:p>
          </p:txBody>
        </p:sp>
        <p:sp>
          <p:nvSpPr>
            <p:cNvPr id="23598" name="Text Box 8"/>
            <p:cNvSpPr txBox="1">
              <a:spLocks noChangeArrowheads="1"/>
            </p:cNvSpPr>
            <p:nvPr/>
          </p:nvSpPr>
          <p:spPr bwMode="auto">
            <a:xfrm>
              <a:off x="215" y="2737"/>
              <a:ext cx="170" cy="3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ahoma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ru-RU" altLang="ru-RU" sz="3800" b="1">
                  <a:solidFill>
                    <a:srgbClr val="002060"/>
                  </a:solidFill>
                </a:rPr>
                <a:t>С</a:t>
              </a:r>
            </a:p>
          </p:txBody>
        </p:sp>
        <p:sp>
          <p:nvSpPr>
            <p:cNvPr id="23599" name="Text Box 9"/>
            <p:cNvSpPr txBox="1">
              <a:spLocks noChangeArrowheads="1"/>
            </p:cNvSpPr>
            <p:nvPr/>
          </p:nvSpPr>
          <p:spPr bwMode="auto">
            <a:xfrm>
              <a:off x="1415" y="2350"/>
              <a:ext cx="224" cy="3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ahoma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ru-RU" altLang="ru-RU" sz="3800" b="1" dirty="0">
                  <a:solidFill>
                    <a:srgbClr val="000000"/>
                  </a:solidFill>
                  <a:latin typeface="Times New Roman" pitchFamily="18" charset="0"/>
                </a:rPr>
                <a:t>12</a:t>
              </a:r>
            </a:p>
          </p:txBody>
        </p:sp>
        <p:sp>
          <p:nvSpPr>
            <p:cNvPr id="23600" name="Text Box 10"/>
            <p:cNvSpPr txBox="1">
              <a:spLocks noChangeArrowheads="1"/>
            </p:cNvSpPr>
            <p:nvPr/>
          </p:nvSpPr>
          <p:spPr bwMode="auto">
            <a:xfrm>
              <a:off x="903" y="3118"/>
              <a:ext cx="224" cy="3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ahoma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ru-RU" altLang="ru-RU" sz="3800" b="1" dirty="0">
                  <a:solidFill>
                    <a:srgbClr val="000000"/>
                  </a:solidFill>
                  <a:latin typeface="Times New Roman" pitchFamily="18" charset="0"/>
                </a:rPr>
                <a:t>18</a:t>
              </a:r>
            </a:p>
          </p:txBody>
        </p:sp>
        <p:sp>
          <p:nvSpPr>
            <p:cNvPr id="23601" name="Text Box 11"/>
            <p:cNvSpPr txBox="1">
              <a:spLocks noChangeArrowheads="1"/>
            </p:cNvSpPr>
            <p:nvPr/>
          </p:nvSpPr>
          <p:spPr bwMode="auto">
            <a:xfrm>
              <a:off x="633" y="2176"/>
              <a:ext cx="143" cy="3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ahoma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ru-RU" altLang="ru-RU" sz="3800" b="1">
                  <a:solidFill>
                    <a:srgbClr val="000000"/>
                  </a:solidFill>
                  <a:latin typeface="Times New Roman" pitchFamily="18" charset="0"/>
                </a:rPr>
                <a:t>8</a:t>
              </a:r>
            </a:p>
          </p:txBody>
        </p:sp>
      </p:grpSp>
      <p:sp>
        <p:nvSpPr>
          <p:cNvPr id="143396" name="Text Box 36"/>
          <p:cNvSpPr txBox="1">
            <a:spLocks noChangeArrowheads="1"/>
          </p:cNvSpPr>
          <p:nvPr/>
        </p:nvSpPr>
        <p:spPr bwMode="auto">
          <a:xfrm>
            <a:off x="9126051" y="1579100"/>
            <a:ext cx="2289983" cy="7474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18" tIns="65309" rIns="130618" bIns="65309">
            <a:spAutoFit/>
          </a:bodyPr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12</a:t>
            </a:r>
            <a:r>
              <a:rPr lang="en-US" alt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&lt;1</a:t>
            </a:r>
            <a:r>
              <a:rPr lang="ru-RU" alt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8</a:t>
            </a:r>
            <a:r>
              <a:rPr lang="en-US" alt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+8</a:t>
            </a:r>
            <a:endParaRPr lang="ru-RU" alt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3400" name="Text Box 40"/>
          <p:cNvSpPr txBox="1">
            <a:spLocks noChangeArrowheads="1"/>
          </p:cNvSpPr>
          <p:nvPr/>
        </p:nvSpPr>
        <p:spPr bwMode="auto">
          <a:xfrm>
            <a:off x="662185" y="4661862"/>
            <a:ext cx="7257835" cy="1886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 lIns="130618" tIns="65309" rIns="130618" bIns="65309">
            <a:spAutoFit/>
          </a:bodyPr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3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Достаточно проверить </a:t>
            </a:r>
          </a:p>
          <a:p>
            <a:pPr eaLnBrk="1" hangingPunct="1"/>
            <a:r>
              <a:rPr lang="ru-RU" altLang="ru-RU" sz="3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выполнение неравенства </a:t>
            </a:r>
          </a:p>
          <a:p>
            <a:pPr eaLnBrk="1" hangingPunct="1"/>
            <a:r>
              <a:rPr lang="ru-RU" altLang="ru-RU" sz="3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для большей стороны.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92737" y="1232109"/>
            <a:ext cx="754284" cy="8670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6" name="AutoShape 49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201175" y="7472761"/>
            <a:ext cx="922019" cy="691514"/>
          </a:xfrm>
          <a:prstGeom prst="actionButtonForwardNext">
            <a:avLst/>
          </a:prstGeom>
          <a:gradFill rotWithShape="1">
            <a:gsLst>
              <a:gs pos="0">
                <a:schemeClr val="bg1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18" tIns="65309" rIns="130618" bIns="65309" anchor="ctr"/>
          <a:lstStyle/>
          <a:p>
            <a:pPr eaLnBrk="1" hangingPunct="1"/>
            <a:endParaRPr lang="ru-RU" altLang="ru-RU"/>
          </a:p>
        </p:txBody>
      </p:sp>
      <p:sp>
        <p:nvSpPr>
          <p:cNvPr id="16" name="Text Box 36"/>
          <p:cNvSpPr txBox="1">
            <a:spLocks noChangeArrowheads="1"/>
          </p:cNvSpPr>
          <p:nvPr/>
        </p:nvSpPr>
        <p:spPr bwMode="auto">
          <a:xfrm>
            <a:off x="9194381" y="2306767"/>
            <a:ext cx="2289983" cy="7474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18" tIns="65309" rIns="130618" bIns="65309">
            <a:spAutoFit/>
          </a:bodyPr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8</a:t>
            </a:r>
            <a:r>
              <a:rPr lang="en-US" alt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&lt;12+</a:t>
            </a:r>
            <a:r>
              <a:rPr lang="ru-RU" alt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alt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8</a:t>
            </a:r>
            <a:endParaRPr lang="ru-RU" alt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 Box 36"/>
          <p:cNvSpPr txBox="1">
            <a:spLocks noChangeArrowheads="1"/>
          </p:cNvSpPr>
          <p:nvPr/>
        </p:nvSpPr>
        <p:spPr bwMode="auto">
          <a:xfrm>
            <a:off x="9194382" y="3054213"/>
            <a:ext cx="2289983" cy="7474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18" tIns="65309" rIns="130618" bIns="65309">
            <a:spAutoFit/>
          </a:bodyPr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18</a:t>
            </a:r>
            <a:r>
              <a:rPr lang="en-US" alt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&lt;12+8</a:t>
            </a:r>
            <a:endParaRPr lang="ru-RU" alt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03967" y="1952823"/>
            <a:ext cx="754284" cy="8670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03967" y="2819856"/>
            <a:ext cx="754284" cy="8670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32380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1520" y="0"/>
            <a:ext cx="13167360" cy="407804"/>
          </a:xfrm>
        </p:spPr>
        <p:txBody>
          <a:bodyPr/>
          <a:lstStyle/>
          <a:p>
            <a:r>
              <a:rPr lang="ru-RU" b="1" dirty="0" smtClean="0"/>
              <a:t>Задача (устно)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143000" y="790571"/>
            <a:ext cx="12755880" cy="1149548"/>
          </a:xfrm>
          <a:prstGeom prst="rect">
            <a:avLst/>
          </a:prstGeom>
        </p:spPr>
        <p:txBody>
          <a:bodyPr lIns="130618" tIns="65309" rIns="130618" bIns="65309">
            <a:noAutofit/>
          </a:bodyPr>
          <a:lstStyle/>
          <a:p>
            <a:pPr algn="l"/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Можно </a:t>
            </a:r>
            <a:r>
              <a:rPr 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ли построить 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треугольник </a:t>
            </a:r>
            <a:r>
              <a:rPr 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из отрезков</a:t>
            </a:r>
          </a:p>
          <a:p>
            <a:pPr algn="l"/>
            <a:r>
              <a:rPr 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 длинами 1 м, 2 м и 3 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м?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933922" y="61428"/>
            <a:ext cx="2074607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200" b="1" kern="0" dirty="0" smtClean="0">
                <a:solidFill>
                  <a:srgbClr val="A50021"/>
                </a:solidFill>
                <a:latin typeface="Arial" pitchFamily="34" charset="0"/>
                <a:cs typeface="Arial" pitchFamily="34" charset="0"/>
              </a:rPr>
              <a:t>Задача</a:t>
            </a:r>
            <a:endParaRPr lang="uz-Latn-UZ" dirty="0"/>
          </a:p>
        </p:txBody>
      </p:sp>
      <p:sp>
        <p:nvSpPr>
          <p:cNvPr id="58" name="Text Box 30"/>
          <p:cNvSpPr txBox="1">
            <a:spLocks noChangeArrowheads="1"/>
          </p:cNvSpPr>
          <p:nvPr/>
        </p:nvSpPr>
        <p:spPr bwMode="auto">
          <a:xfrm>
            <a:off x="7691969" y="1843281"/>
            <a:ext cx="2302238" cy="6243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09763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54635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0035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4607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9179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3751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kumimoji="0" lang="ru-RU" sz="32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Решение:</a:t>
            </a:r>
          </a:p>
        </p:txBody>
      </p:sp>
      <p:sp>
        <p:nvSpPr>
          <p:cNvPr id="64" name="Прямоугольник 63"/>
          <p:cNvSpPr/>
          <p:nvPr/>
        </p:nvSpPr>
        <p:spPr>
          <a:xfrm>
            <a:off x="638040" y="6855207"/>
            <a:ext cx="134589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200" b="1" dirty="0" smtClean="0">
                <a:solidFill>
                  <a:srgbClr val="C00000"/>
                </a:solidFill>
                <a:latin typeface="Arial" charset="0"/>
              </a:rPr>
              <a:t>Ответ: </a:t>
            </a:r>
            <a:r>
              <a:rPr lang="ru-RU" alt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из данных отрезков треугольник построить нельзя. </a:t>
            </a:r>
            <a:endParaRPr lang="ru-RU" sz="3200" b="1" dirty="0">
              <a:solidFill>
                <a:srgbClr val="002060"/>
              </a:solidFill>
              <a:latin typeface="Arial" charset="0"/>
            </a:endParaRPr>
          </a:p>
        </p:txBody>
      </p:sp>
      <p:sp>
        <p:nvSpPr>
          <p:cNvPr id="19" name="Text Box 39"/>
          <p:cNvSpPr txBox="1">
            <a:spLocks noChangeArrowheads="1"/>
          </p:cNvSpPr>
          <p:nvPr/>
        </p:nvSpPr>
        <p:spPr bwMode="auto">
          <a:xfrm>
            <a:off x="6971226" y="2635688"/>
            <a:ext cx="3743724" cy="8705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 lIns="130618" tIns="65309" rIns="130618" bIns="65309">
            <a:spAutoFit/>
          </a:bodyPr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4800" b="1" dirty="0">
                <a:solidFill>
                  <a:srgbClr val="002060"/>
                </a:solidFill>
              </a:rPr>
              <a:t>3</a:t>
            </a:r>
            <a:r>
              <a:rPr lang="en-US" altLang="ru-RU" sz="4800" b="1" dirty="0" smtClean="0">
                <a:solidFill>
                  <a:srgbClr val="002060"/>
                </a:solidFill>
              </a:rPr>
              <a:t>&lt;</a:t>
            </a:r>
            <a:r>
              <a:rPr lang="ru-RU" altLang="ru-RU" sz="4800" b="1" dirty="0" smtClean="0">
                <a:solidFill>
                  <a:srgbClr val="002060"/>
                </a:solidFill>
              </a:rPr>
              <a:t>1</a:t>
            </a:r>
            <a:r>
              <a:rPr lang="en-US" altLang="ru-RU" sz="4800" b="1" dirty="0" smtClean="0">
                <a:solidFill>
                  <a:srgbClr val="002060"/>
                </a:solidFill>
              </a:rPr>
              <a:t>+</a:t>
            </a:r>
            <a:r>
              <a:rPr lang="ru-RU" altLang="ru-RU" sz="4800" b="1" dirty="0" smtClean="0">
                <a:solidFill>
                  <a:srgbClr val="002060"/>
                </a:solidFill>
              </a:rPr>
              <a:t>2</a:t>
            </a:r>
            <a:endParaRPr lang="ru-RU" altLang="ru-RU" sz="4800" b="1" dirty="0">
              <a:solidFill>
                <a:srgbClr val="002060"/>
              </a:solidFill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H="1">
            <a:off x="7691969" y="2635688"/>
            <a:ext cx="266700" cy="930253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Box 3"/>
          <p:cNvSpPr txBox="1">
            <a:spLocks noChangeArrowheads="1"/>
          </p:cNvSpPr>
          <p:nvPr/>
        </p:nvSpPr>
        <p:spPr bwMode="auto">
          <a:xfrm>
            <a:off x="5777891" y="3999665"/>
            <a:ext cx="8297338" cy="1886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 lIns="130618" tIns="65309" rIns="130618" bIns="65309">
            <a:spAutoFit/>
          </a:bodyPr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38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   Каждая сторона треугольника меньше суммы двух других сторон.</a:t>
            </a:r>
          </a:p>
        </p:txBody>
      </p:sp>
      <p:sp>
        <p:nvSpPr>
          <p:cNvPr id="27" name="Line 4"/>
          <p:cNvSpPr>
            <a:spLocks noChangeShapeType="1"/>
          </p:cNvSpPr>
          <p:nvPr/>
        </p:nvSpPr>
        <p:spPr bwMode="auto">
          <a:xfrm>
            <a:off x="638040" y="3246767"/>
            <a:ext cx="1384299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Line 5"/>
          <p:cNvSpPr>
            <a:spLocks noChangeShapeType="1"/>
          </p:cNvSpPr>
          <p:nvPr/>
        </p:nvSpPr>
        <p:spPr bwMode="auto">
          <a:xfrm>
            <a:off x="638040" y="4283087"/>
            <a:ext cx="264922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Line 6"/>
          <p:cNvSpPr>
            <a:spLocks noChangeShapeType="1"/>
          </p:cNvSpPr>
          <p:nvPr/>
        </p:nvSpPr>
        <p:spPr bwMode="auto">
          <a:xfrm>
            <a:off x="638041" y="5492761"/>
            <a:ext cx="401016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 Box 7"/>
          <p:cNvSpPr txBox="1">
            <a:spLocks noChangeArrowheads="1"/>
          </p:cNvSpPr>
          <p:nvPr/>
        </p:nvSpPr>
        <p:spPr bwMode="auto">
          <a:xfrm>
            <a:off x="638040" y="2467621"/>
            <a:ext cx="1191934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4600" b="1" dirty="0" smtClean="0">
                <a:latin typeface="Arial" pitchFamily="34" charset="0"/>
                <a:cs typeface="Arial" pitchFamily="34" charset="0"/>
              </a:rPr>
              <a:t>1 м</a:t>
            </a:r>
            <a:endParaRPr lang="ru-RU" sz="4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 Box 8"/>
          <p:cNvSpPr txBox="1">
            <a:spLocks noChangeArrowheads="1"/>
          </p:cNvSpPr>
          <p:nvPr/>
        </p:nvSpPr>
        <p:spPr bwMode="auto">
          <a:xfrm>
            <a:off x="1316561" y="3505847"/>
            <a:ext cx="1191934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4600" b="1" dirty="0" smtClean="0">
                <a:latin typeface="Arial" pitchFamily="34" charset="0"/>
                <a:cs typeface="Arial" pitchFamily="34" charset="0"/>
              </a:rPr>
              <a:t>2 м</a:t>
            </a:r>
            <a:endParaRPr lang="ru-RU" sz="4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9"/>
          <p:cNvSpPr txBox="1">
            <a:spLocks noChangeArrowheads="1"/>
          </p:cNvSpPr>
          <p:nvPr/>
        </p:nvSpPr>
        <p:spPr bwMode="auto">
          <a:xfrm>
            <a:off x="1904276" y="4777594"/>
            <a:ext cx="1191934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4600" b="1" dirty="0" smtClean="0">
                <a:latin typeface="Arial" pitchFamily="34" charset="0"/>
                <a:cs typeface="Arial" pitchFamily="34" charset="0"/>
              </a:rPr>
              <a:t>3 м</a:t>
            </a:r>
            <a:endParaRPr lang="ru-RU" sz="4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Line 12"/>
          <p:cNvSpPr>
            <a:spLocks noChangeShapeType="1"/>
          </p:cNvSpPr>
          <p:nvPr/>
        </p:nvSpPr>
        <p:spPr bwMode="auto">
          <a:xfrm>
            <a:off x="2508496" y="4902211"/>
            <a:ext cx="2139706" cy="59055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Line 13"/>
          <p:cNvSpPr>
            <a:spLocks noChangeShapeType="1"/>
          </p:cNvSpPr>
          <p:nvPr/>
        </p:nvSpPr>
        <p:spPr bwMode="auto">
          <a:xfrm flipV="1">
            <a:off x="638039" y="5029199"/>
            <a:ext cx="1191935" cy="463561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9547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4.81481E-6 L 2.77778E-7 0.2625 " pathEditMode="relative" rAng="0" ptsTypes="AA">
                                      <p:cBhvr>
                                        <p:cTn id="59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3125"/>
                                    </p:animMotion>
                                  </p:childTnLst>
                                </p:cTn>
                              </p:par>
                              <p:par>
                                <p:cTn id="60" presetID="49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58333E-6 2.46914E-6 L 0.09506 0.14622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53" y="73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3000"/>
                            </p:stCondLst>
                            <p:childTnLst>
                              <p:par>
                                <p:cTn id="63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/>
      <p:bldP spid="64" grpId="0"/>
      <p:bldP spid="19" grpId="0"/>
      <p:bldP spid="26" grpId="0"/>
      <p:bldP spid="27" grpId="0" animBg="1"/>
      <p:bldP spid="27" grpId="1" animBg="1"/>
      <p:bldP spid="27" grpId="2" animBg="1"/>
      <p:bldP spid="28" grpId="0" animBg="1"/>
      <p:bldP spid="28" grpId="1" animBg="1"/>
      <p:bldP spid="28" grpId="2" animBg="1"/>
      <p:bldP spid="29" grpId="0" animBg="1"/>
      <p:bldP spid="32" grpId="0"/>
      <p:bldP spid="32" grpId="1"/>
      <p:bldP spid="33" grpId="0"/>
      <p:bldP spid="33" grpId="1"/>
      <p:bldP spid="35" grpId="0"/>
      <p:bldP spid="35" grpId="1"/>
      <p:bldP spid="38" grpId="0" animBg="1"/>
      <p:bldP spid="3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65" name="AutoShape 5"/>
          <p:cNvSpPr>
            <a:spLocks noChangeArrowheads="1"/>
          </p:cNvSpPr>
          <p:nvPr/>
        </p:nvSpPr>
        <p:spPr bwMode="auto">
          <a:xfrm>
            <a:off x="1343055" y="790570"/>
            <a:ext cx="2997200" cy="2766060"/>
          </a:xfrm>
          <a:prstGeom prst="triangle">
            <a:avLst>
              <a:gd name="adj" fmla="val 50000"/>
            </a:avLst>
          </a:prstGeom>
          <a:solidFill>
            <a:srgbClr val="99FF66">
              <a:alpha val="20000"/>
            </a:srgbClr>
          </a:solidFill>
          <a:ln w="57150">
            <a:solidFill>
              <a:srgbClr val="006600"/>
            </a:solidFill>
            <a:miter lim="800000"/>
            <a:headEnd/>
            <a:tailEnd/>
          </a:ln>
        </p:spPr>
        <p:txBody>
          <a:bodyPr wrap="none" lIns="130622" tIns="65311" rIns="130622" bIns="65311" anchor="ctr"/>
          <a:lstStyle/>
          <a:p>
            <a:pPr algn="ctr"/>
            <a:endParaRPr lang="uz-Latn-UZ" b="1">
              <a:solidFill>
                <a:srgbClr val="006600"/>
              </a:solidFill>
            </a:endParaRPr>
          </a:p>
        </p:txBody>
      </p:sp>
      <p:sp>
        <p:nvSpPr>
          <p:cNvPr id="348166" name="Text Box 6"/>
          <p:cNvSpPr txBox="1">
            <a:spLocks noChangeArrowheads="1"/>
          </p:cNvSpPr>
          <p:nvPr/>
        </p:nvSpPr>
        <p:spPr bwMode="auto">
          <a:xfrm>
            <a:off x="766475" y="3381370"/>
            <a:ext cx="690194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4600" b="1" i="1">
                <a:solidFill>
                  <a:srgbClr val="006600"/>
                </a:solidFill>
              </a:rPr>
              <a:t>А</a:t>
            </a:r>
          </a:p>
        </p:txBody>
      </p:sp>
      <p:sp>
        <p:nvSpPr>
          <p:cNvPr id="348167" name="Text Box 7"/>
          <p:cNvSpPr txBox="1">
            <a:spLocks noChangeArrowheads="1"/>
          </p:cNvSpPr>
          <p:nvPr/>
        </p:nvSpPr>
        <p:spPr bwMode="auto">
          <a:xfrm>
            <a:off x="2493675" y="184780"/>
            <a:ext cx="690194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4600" b="1" i="1">
                <a:solidFill>
                  <a:srgbClr val="006600"/>
                </a:solidFill>
              </a:rPr>
              <a:t>В</a:t>
            </a:r>
          </a:p>
        </p:txBody>
      </p:sp>
      <p:sp>
        <p:nvSpPr>
          <p:cNvPr id="348168" name="Text Box 8"/>
          <p:cNvSpPr txBox="1">
            <a:spLocks noChangeArrowheads="1"/>
          </p:cNvSpPr>
          <p:nvPr/>
        </p:nvSpPr>
        <p:spPr bwMode="auto">
          <a:xfrm>
            <a:off x="4106576" y="3381370"/>
            <a:ext cx="690194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4600" b="1" i="1">
                <a:solidFill>
                  <a:srgbClr val="006600"/>
                </a:solidFill>
              </a:rPr>
              <a:t>С</a:t>
            </a:r>
          </a:p>
        </p:txBody>
      </p:sp>
      <p:sp>
        <p:nvSpPr>
          <p:cNvPr id="348169" name="Text Box 9"/>
          <p:cNvSpPr txBox="1">
            <a:spLocks noChangeArrowheads="1"/>
          </p:cNvSpPr>
          <p:nvPr/>
        </p:nvSpPr>
        <p:spPr bwMode="auto">
          <a:xfrm>
            <a:off x="6050480" y="1329946"/>
            <a:ext cx="8064499" cy="22247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3400" b="1" dirty="0">
                <a:solidFill>
                  <a:srgbClr val="002060"/>
                </a:solidFill>
              </a:rPr>
              <a:t>Дано:    </a:t>
            </a:r>
            <a:r>
              <a:rPr lang="ru-RU" sz="3400" b="1" dirty="0" smtClean="0">
                <a:solidFill>
                  <a:srgbClr val="002060"/>
                </a:solidFill>
                <a:latin typeface="Cambria Math"/>
                <a:ea typeface="Cambria Math"/>
              </a:rPr>
              <a:t>△</a:t>
            </a:r>
            <a:r>
              <a:rPr lang="ru-RU" sz="3400" b="1" dirty="0" smtClean="0">
                <a:solidFill>
                  <a:srgbClr val="002060"/>
                </a:solidFill>
              </a:rPr>
              <a:t>АВС </a:t>
            </a:r>
            <a:r>
              <a:rPr lang="ru-RU" sz="3400" b="1" dirty="0">
                <a:solidFill>
                  <a:srgbClr val="002060"/>
                </a:solidFill>
              </a:rPr>
              <a:t>– равнобедренный,</a:t>
            </a:r>
          </a:p>
          <a:p>
            <a:pPr eaLnBrk="1" hangingPunct="1"/>
            <a:r>
              <a:rPr lang="ru-RU" sz="3400" b="1" dirty="0">
                <a:solidFill>
                  <a:srgbClr val="002060"/>
                </a:solidFill>
              </a:rPr>
              <a:t>            одна сторона 25 см,</a:t>
            </a:r>
          </a:p>
          <a:p>
            <a:pPr eaLnBrk="1" hangingPunct="1"/>
            <a:r>
              <a:rPr lang="ru-RU" sz="3400" b="1" dirty="0">
                <a:solidFill>
                  <a:srgbClr val="002060"/>
                </a:solidFill>
              </a:rPr>
              <a:t>            вторая сторона 10 см.</a:t>
            </a:r>
          </a:p>
          <a:p>
            <a:pPr eaLnBrk="1" hangingPunct="1"/>
            <a:r>
              <a:rPr lang="ru-RU" sz="3400" b="1" dirty="0">
                <a:solidFill>
                  <a:srgbClr val="002060"/>
                </a:solidFill>
              </a:rPr>
              <a:t>Найти: длину основания.</a:t>
            </a:r>
          </a:p>
        </p:txBody>
      </p:sp>
      <p:sp>
        <p:nvSpPr>
          <p:cNvPr id="348170" name="Text Box 10"/>
          <p:cNvSpPr txBox="1">
            <a:spLocks noChangeArrowheads="1"/>
          </p:cNvSpPr>
          <p:nvPr/>
        </p:nvSpPr>
        <p:spPr bwMode="auto">
          <a:xfrm>
            <a:off x="193225" y="4335867"/>
            <a:ext cx="6451600" cy="3271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3400" b="1" dirty="0">
                <a:solidFill>
                  <a:srgbClr val="C00000"/>
                </a:solidFill>
              </a:rPr>
              <a:t>Решение:</a:t>
            </a:r>
          </a:p>
          <a:p>
            <a:pPr eaLnBrk="1" hangingPunct="1"/>
            <a:r>
              <a:rPr lang="ru-RU" sz="3400" b="1" dirty="0">
                <a:solidFill>
                  <a:srgbClr val="002060"/>
                </a:solidFill>
              </a:rPr>
              <a:t>Рассмотрим два случая:</a:t>
            </a:r>
          </a:p>
          <a:p>
            <a:pPr eaLnBrk="1" hangingPunct="1"/>
            <a:r>
              <a:rPr lang="ru-RU" sz="3400" b="1" dirty="0">
                <a:solidFill>
                  <a:srgbClr val="002060"/>
                </a:solidFill>
              </a:rPr>
              <a:t>1) 25 см, 25 см и 10 см.</a:t>
            </a:r>
          </a:p>
          <a:p>
            <a:pPr eaLnBrk="1" hangingPunct="1"/>
            <a:r>
              <a:rPr lang="ru-RU" sz="3400" b="1" dirty="0">
                <a:solidFill>
                  <a:srgbClr val="002060"/>
                </a:solidFill>
              </a:rPr>
              <a:t>    25 </a:t>
            </a:r>
            <a:r>
              <a:rPr lang="en-US" sz="3400" b="1" dirty="0">
                <a:solidFill>
                  <a:srgbClr val="002060"/>
                </a:solidFill>
                <a:cs typeface="Arial" charset="0"/>
              </a:rPr>
              <a:t>&lt;</a:t>
            </a:r>
            <a:r>
              <a:rPr lang="ru-RU" sz="3400" b="1" dirty="0">
                <a:solidFill>
                  <a:srgbClr val="002060"/>
                </a:solidFill>
                <a:cs typeface="Arial" charset="0"/>
              </a:rPr>
              <a:t> 25 + 10</a:t>
            </a:r>
          </a:p>
          <a:p>
            <a:pPr eaLnBrk="1" hangingPunct="1"/>
            <a:r>
              <a:rPr lang="ru-RU" sz="3400" b="1" dirty="0">
                <a:solidFill>
                  <a:srgbClr val="002060"/>
                </a:solidFill>
                <a:cs typeface="Arial" charset="0"/>
              </a:rPr>
              <a:t>    25 </a:t>
            </a:r>
            <a:r>
              <a:rPr lang="en-US" sz="3400" b="1" dirty="0">
                <a:solidFill>
                  <a:srgbClr val="002060"/>
                </a:solidFill>
              </a:rPr>
              <a:t>&lt;</a:t>
            </a:r>
            <a:r>
              <a:rPr lang="ru-RU" sz="3400" b="1" dirty="0">
                <a:solidFill>
                  <a:srgbClr val="002060"/>
                </a:solidFill>
              </a:rPr>
              <a:t> 35 – верно.</a:t>
            </a:r>
          </a:p>
          <a:p>
            <a:pPr eaLnBrk="1" hangingPunct="1"/>
            <a:r>
              <a:rPr lang="ru-RU" sz="3400" b="1" dirty="0">
                <a:solidFill>
                  <a:srgbClr val="002060"/>
                </a:solidFill>
              </a:rPr>
              <a:t>   Основание равно 10 см.</a:t>
            </a:r>
          </a:p>
        </p:txBody>
      </p:sp>
      <p:sp>
        <p:nvSpPr>
          <p:cNvPr id="348171" name="Text Box 11"/>
          <p:cNvSpPr txBox="1">
            <a:spLocks noChangeArrowheads="1"/>
          </p:cNvSpPr>
          <p:nvPr/>
        </p:nvSpPr>
        <p:spPr bwMode="auto">
          <a:xfrm>
            <a:off x="7987420" y="4597477"/>
            <a:ext cx="5646421" cy="2747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3400" b="1" dirty="0">
                <a:solidFill>
                  <a:srgbClr val="002060"/>
                </a:solidFill>
              </a:rPr>
              <a:t>2) 10 см, 10 см и 25 см.</a:t>
            </a:r>
          </a:p>
          <a:p>
            <a:pPr eaLnBrk="1" hangingPunct="1"/>
            <a:r>
              <a:rPr lang="ru-RU" sz="3400" b="1" dirty="0">
                <a:solidFill>
                  <a:srgbClr val="002060"/>
                </a:solidFill>
              </a:rPr>
              <a:t>    25 </a:t>
            </a:r>
            <a:r>
              <a:rPr lang="en-US" sz="3400" b="1" dirty="0">
                <a:solidFill>
                  <a:srgbClr val="002060"/>
                </a:solidFill>
              </a:rPr>
              <a:t>&lt;</a:t>
            </a:r>
            <a:r>
              <a:rPr lang="ru-RU" sz="3400" b="1" dirty="0">
                <a:solidFill>
                  <a:srgbClr val="002060"/>
                </a:solidFill>
                <a:cs typeface="Arial" charset="0"/>
              </a:rPr>
              <a:t> 10 + 10</a:t>
            </a:r>
          </a:p>
          <a:p>
            <a:pPr eaLnBrk="1" hangingPunct="1"/>
            <a:r>
              <a:rPr lang="ru-RU" sz="3400" b="1" dirty="0">
                <a:solidFill>
                  <a:srgbClr val="002060"/>
                </a:solidFill>
                <a:cs typeface="Arial" charset="0"/>
              </a:rPr>
              <a:t>    25 </a:t>
            </a:r>
            <a:r>
              <a:rPr lang="en-US" sz="3400" b="1" dirty="0">
                <a:solidFill>
                  <a:srgbClr val="002060"/>
                </a:solidFill>
              </a:rPr>
              <a:t>&lt;</a:t>
            </a:r>
            <a:r>
              <a:rPr lang="ru-RU" sz="3400" b="1" dirty="0">
                <a:solidFill>
                  <a:srgbClr val="002060"/>
                </a:solidFill>
              </a:rPr>
              <a:t> 20 – неверно, </a:t>
            </a:r>
          </a:p>
          <a:p>
            <a:pPr eaLnBrk="1" hangingPunct="1"/>
            <a:r>
              <a:rPr lang="ru-RU" sz="3400" b="1" dirty="0">
                <a:solidFill>
                  <a:srgbClr val="002060"/>
                </a:solidFill>
              </a:rPr>
              <a:t>    – такой  </a:t>
            </a:r>
            <a:r>
              <a:rPr lang="ru-RU" sz="3400" b="1" dirty="0" smtClean="0">
                <a:solidFill>
                  <a:srgbClr val="002060"/>
                </a:solidFill>
              </a:rPr>
              <a:t>треугольник  </a:t>
            </a:r>
            <a:endParaRPr lang="ru-RU" sz="3400" b="1" dirty="0">
              <a:solidFill>
                <a:srgbClr val="002060"/>
              </a:solidFill>
            </a:endParaRPr>
          </a:p>
          <a:p>
            <a:pPr eaLnBrk="1" hangingPunct="1"/>
            <a:r>
              <a:rPr lang="ru-RU" sz="3400" b="1" dirty="0">
                <a:solidFill>
                  <a:srgbClr val="002060"/>
                </a:solidFill>
              </a:rPr>
              <a:t>    не существует.</a:t>
            </a:r>
            <a:endParaRPr lang="en-US" sz="3400" b="1" dirty="0">
              <a:solidFill>
                <a:srgbClr val="002060"/>
              </a:solidFill>
            </a:endParaRPr>
          </a:p>
        </p:txBody>
      </p:sp>
      <p:sp>
        <p:nvSpPr>
          <p:cNvPr id="348173" name="Text Box 13"/>
          <p:cNvSpPr txBox="1">
            <a:spLocks noChangeArrowheads="1"/>
          </p:cNvSpPr>
          <p:nvPr/>
        </p:nvSpPr>
        <p:spPr bwMode="auto">
          <a:xfrm>
            <a:off x="3743961" y="7484746"/>
            <a:ext cx="3087966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3400" b="1" dirty="0">
                <a:solidFill>
                  <a:srgbClr val="C00000"/>
                </a:solidFill>
              </a:rPr>
              <a:t>Ответ: </a:t>
            </a:r>
            <a:r>
              <a:rPr lang="ru-RU" sz="3400" b="1" dirty="0">
                <a:solidFill>
                  <a:srgbClr val="002060"/>
                </a:solidFill>
              </a:rPr>
              <a:t>10 см.</a:t>
            </a:r>
          </a:p>
        </p:txBody>
      </p:sp>
      <p:sp>
        <p:nvSpPr>
          <p:cNvPr id="348182" name="Text Box 22"/>
          <p:cNvSpPr txBox="1">
            <a:spLocks noChangeArrowheads="1"/>
          </p:cNvSpPr>
          <p:nvPr/>
        </p:nvSpPr>
        <p:spPr bwMode="auto">
          <a:xfrm>
            <a:off x="2379376" y="3554724"/>
            <a:ext cx="1039649" cy="762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3400" b="1">
                <a:solidFill>
                  <a:srgbClr val="002060"/>
                </a:solidFill>
              </a:rPr>
              <a:t>10</a:t>
            </a:r>
            <a:r>
              <a:rPr lang="ru-RU" b="1">
                <a:solidFill>
                  <a:srgbClr val="002060"/>
                </a:solidFill>
              </a:rPr>
              <a:t>  </a:t>
            </a:r>
          </a:p>
        </p:txBody>
      </p:sp>
      <p:sp>
        <p:nvSpPr>
          <p:cNvPr id="348183" name="Text Box 23"/>
          <p:cNvSpPr txBox="1">
            <a:spLocks noChangeArrowheads="1"/>
          </p:cNvSpPr>
          <p:nvPr/>
        </p:nvSpPr>
        <p:spPr bwMode="auto">
          <a:xfrm>
            <a:off x="995075" y="2171694"/>
            <a:ext cx="747902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3400" b="1">
                <a:solidFill>
                  <a:srgbClr val="002060"/>
                </a:solidFill>
              </a:rPr>
              <a:t>10</a:t>
            </a:r>
          </a:p>
        </p:txBody>
      </p:sp>
      <p:sp>
        <p:nvSpPr>
          <p:cNvPr id="348184" name="Text Box 24"/>
          <p:cNvSpPr txBox="1">
            <a:spLocks noChangeArrowheads="1"/>
          </p:cNvSpPr>
          <p:nvPr/>
        </p:nvSpPr>
        <p:spPr bwMode="auto">
          <a:xfrm>
            <a:off x="1226216" y="2000244"/>
            <a:ext cx="747902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3400" b="1" dirty="0">
                <a:solidFill>
                  <a:srgbClr val="002060"/>
                </a:solidFill>
              </a:rPr>
              <a:t>25</a:t>
            </a:r>
          </a:p>
        </p:txBody>
      </p:sp>
      <p:sp>
        <p:nvSpPr>
          <p:cNvPr id="348186" name="Text Box 26"/>
          <p:cNvSpPr txBox="1">
            <a:spLocks noChangeArrowheads="1"/>
          </p:cNvSpPr>
          <p:nvPr/>
        </p:nvSpPr>
        <p:spPr bwMode="auto">
          <a:xfrm>
            <a:off x="3646835" y="2000244"/>
            <a:ext cx="747902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3400" b="1">
                <a:solidFill>
                  <a:srgbClr val="002060"/>
                </a:solidFill>
              </a:rPr>
              <a:t>25</a:t>
            </a:r>
          </a:p>
        </p:txBody>
      </p:sp>
      <p:sp>
        <p:nvSpPr>
          <p:cNvPr id="348187" name="Text Box 27"/>
          <p:cNvSpPr txBox="1">
            <a:spLocks noChangeArrowheads="1"/>
          </p:cNvSpPr>
          <p:nvPr/>
        </p:nvSpPr>
        <p:spPr bwMode="auto">
          <a:xfrm>
            <a:off x="3875435" y="2171694"/>
            <a:ext cx="747902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3400" b="1">
                <a:solidFill>
                  <a:srgbClr val="002060"/>
                </a:solidFill>
              </a:rPr>
              <a:t>10</a:t>
            </a:r>
          </a:p>
        </p:txBody>
      </p:sp>
      <p:sp>
        <p:nvSpPr>
          <p:cNvPr id="348188" name="Text Box 28"/>
          <p:cNvSpPr txBox="1">
            <a:spLocks noChangeArrowheads="1"/>
          </p:cNvSpPr>
          <p:nvPr/>
        </p:nvSpPr>
        <p:spPr bwMode="auto">
          <a:xfrm>
            <a:off x="2379376" y="3469000"/>
            <a:ext cx="747902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3400" b="1">
                <a:solidFill>
                  <a:srgbClr val="002060"/>
                </a:solidFill>
              </a:rPr>
              <a:t>25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050480" y="304799"/>
            <a:ext cx="2159309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Задача </a:t>
            </a:r>
            <a:endParaRPr lang="uz-Latn-UZ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>
            <a:off x="2120876" y="1833440"/>
            <a:ext cx="258500" cy="21416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flipH="1">
            <a:off x="3419025" y="1847905"/>
            <a:ext cx="200572" cy="199695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5175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1000"/>
                                        <p:tgtEl>
                                          <p:spTgt spid="348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481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481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48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481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481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48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481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481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48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3481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3481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3481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348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348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348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8" dur="80"/>
                                        <p:tgtEl>
                                          <p:spTgt spid="348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9" dur="80"/>
                                        <p:tgtEl>
                                          <p:spTgt spid="348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80"/>
                                        <p:tgtEl>
                                          <p:spTgt spid="348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3" dur="80"/>
                                        <p:tgtEl>
                                          <p:spTgt spid="348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4" dur="80"/>
                                        <p:tgtEl>
                                          <p:spTgt spid="348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80"/>
                                        <p:tgtEl>
                                          <p:spTgt spid="348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84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48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48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48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0" dur="80"/>
                                        <p:tgtEl>
                                          <p:spTgt spid="348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1" dur="80"/>
                                        <p:tgtEl>
                                          <p:spTgt spid="348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80"/>
                                        <p:tgtEl>
                                          <p:spTgt spid="348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5" dur="80"/>
                                        <p:tgtEl>
                                          <p:spTgt spid="348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6" dur="80"/>
                                        <p:tgtEl>
                                          <p:spTgt spid="348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80"/>
                                        <p:tgtEl>
                                          <p:spTgt spid="348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2" dur="80"/>
                                        <p:tgtEl>
                                          <p:spTgt spid="348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3" dur="80"/>
                                        <p:tgtEl>
                                          <p:spTgt spid="348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80"/>
                                        <p:tgtEl>
                                          <p:spTgt spid="348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9" dur="80"/>
                                        <p:tgtEl>
                                          <p:spTgt spid="348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0" dur="80"/>
                                        <p:tgtEl>
                                          <p:spTgt spid="348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" dur="80"/>
                                        <p:tgtEl>
                                          <p:spTgt spid="348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720"/>
                            </p:stCondLst>
                            <p:childTnLst>
                              <p:par>
                                <p:cTn id="93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720"/>
                            </p:stCondLst>
                            <p:childTnLst>
                              <p:par>
                                <p:cTn id="10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348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348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348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3" dur="80"/>
                                        <p:tgtEl>
                                          <p:spTgt spid="348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4" dur="80"/>
                                        <p:tgtEl>
                                          <p:spTgt spid="348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5" dur="80"/>
                                        <p:tgtEl>
                                          <p:spTgt spid="348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360"/>
                            </p:stCondLst>
                            <p:childTnLst>
                              <p:par>
                                <p:cTn id="117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9" dur="80"/>
                                        <p:tgtEl>
                                          <p:spTgt spid="348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0" dur="80"/>
                                        <p:tgtEl>
                                          <p:spTgt spid="348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1" dur="80"/>
                                        <p:tgtEl>
                                          <p:spTgt spid="348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6" dur="80"/>
                                        <p:tgtEl>
                                          <p:spTgt spid="348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7" dur="80"/>
                                        <p:tgtEl>
                                          <p:spTgt spid="348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8" dur="80"/>
                                        <p:tgtEl>
                                          <p:spTgt spid="348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1" dur="80"/>
                                        <p:tgtEl>
                                          <p:spTgt spid="348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2" dur="80"/>
                                        <p:tgtEl>
                                          <p:spTgt spid="348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3" dur="80"/>
                                        <p:tgtEl>
                                          <p:spTgt spid="348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8" dur="80"/>
                                        <p:tgtEl>
                                          <p:spTgt spid="348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9" dur="80"/>
                                        <p:tgtEl>
                                          <p:spTgt spid="348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0" dur="80"/>
                                        <p:tgtEl>
                                          <p:spTgt spid="348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65" grpId="0" animBg="1"/>
      <p:bldP spid="348166" grpId="0"/>
      <p:bldP spid="348167" grpId="0"/>
      <p:bldP spid="348168" grpId="0"/>
      <p:bldP spid="348169" grpId="0"/>
      <p:bldP spid="348182" grpId="0"/>
      <p:bldP spid="348182" grpId="1"/>
      <p:bldP spid="348183" grpId="0"/>
      <p:bldP spid="348184" grpId="0"/>
      <p:bldP spid="348184" grpId="1"/>
      <p:bldP spid="348186" grpId="0"/>
      <p:bldP spid="348186" grpId="1"/>
      <p:bldP spid="348187" grpId="0"/>
      <p:bldP spid="34818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7937"/>
            <a:ext cx="14630399" cy="906463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 defTabSz="2313116"/>
            <a:r>
              <a:rPr lang="ru-RU" sz="4800" b="1" spc="39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 ЗАДАНИЯ ДЛЯ САМОСТОЯТЕЛЬНОЙ РАБОТЫ</a:t>
            </a:r>
            <a:endParaRPr lang="ru-RU" sz="48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AutoShape 4" descr="Математическая вертикаль», тестирование учителей — Abitu.ne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3" name="AutoShape 4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8" name="AutoShape 6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9" name="AutoShape 8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12" name="TextBox 11"/>
          <p:cNvSpPr txBox="1"/>
          <p:nvPr/>
        </p:nvSpPr>
        <p:spPr>
          <a:xfrm>
            <a:off x="5982544" y="2572567"/>
            <a:ext cx="8114456" cy="2532833"/>
          </a:xfrm>
          <a:prstGeom prst="rect">
            <a:avLst/>
          </a:prstGeom>
          <a:noFill/>
        </p:spPr>
        <p:txBody>
          <a:bodyPr wrap="square" lIns="39454" tIns="19729" rIns="39454" bIns="19729" rtlCol="0">
            <a:spAutoFit/>
          </a:bodyPr>
          <a:lstStyle/>
          <a:p>
            <a:pPr algn="ctr"/>
            <a:r>
              <a:rPr lang="ru-RU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Выполнить </a:t>
            </a:r>
          </a:p>
          <a:p>
            <a:pPr algn="ctr"/>
            <a:r>
              <a:rPr lang="ru-RU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тесты  </a:t>
            </a:r>
          </a:p>
          <a:p>
            <a:pPr algn="ctr"/>
            <a:r>
              <a:rPr lang="ru-RU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(стр. 154-155). </a:t>
            </a:r>
            <a:endParaRPr lang="uz-Latn-UZ" sz="5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170" name="Picture 2" descr="Купить Школьники, картинки на вафельной бумаге по отличной цене 150 руб. в  интернет магазине с доставкой по России!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144" r="70768" b="57813"/>
          <a:stretch/>
        </p:blipFill>
        <p:spPr bwMode="auto">
          <a:xfrm>
            <a:off x="460375" y="1295400"/>
            <a:ext cx="2720975" cy="25172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Купить Школьники, картинки на вафельной бумаге по отличной цене 150 руб. в  интернет магазине с доставкой по России!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346" t="63457" r="55337" b="13803"/>
          <a:stretch/>
        </p:blipFill>
        <p:spPr bwMode="auto">
          <a:xfrm>
            <a:off x="3810000" y="1336128"/>
            <a:ext cx="1885951" cy="2476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4" name="Picture 6" descr="Купить Школьники, картинки на вафельной бумаге по отличной цене 150 руб. в  интернет магазине с доставкой по России!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3054" r="72433" b="12737"/>
          <a:stretch/>
        </p:blipFill>
        <p:spPr bwMode="auto">
          <a:xfrm>
            <a:off x="1506356" y="3812628"/>
            <a:ext cx="3246619" cy="2851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0107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7"/>
          <p:cNvSpPr>
            <a:spLocks noChangeArrowheads="1"/>
          </p:cNvSpPr>
          <p:nvPr/>
        </p:nvSpPr>
        <p:spPr bwMode="auto">
          <a:xfrm>
            <a:off x="457200" y="430273"/>
            <a:ext cx="13487400" cy="707886"/>
          </a:xfrm>
          <a:prstGeom prst="rect">
            <a:avLst/>
          </a:prstGeom>
          <a:noFill/>
          <a:ln w="38100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Теорема: </a:t>
            </a:r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Сумма</a:t>
            </a:r>
            <a:r>
              <a:rPr lang="en-US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углов</a:t>
            </a:r>
            <a:r>
              <a:rPr lang="en-US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треугольника равна 180</a:t>
            </a:r>
            <a:r>
              <a:rPr lang="ru-RU" sz="4000" b="1" i="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</a:t>
            </a:r>
            <a:endParaRPr lang="ru-RU" sz="4000" b="1" i="0" dirty="0">
              <a:solidFill>
                <a:srgbClr val="CC0000"/>
              </a:solidFill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grpSp>
        <p:nvGrpSpPr>
          <p:cNvPr id="5" name="Group 2"/>
          <p:cNvGrpSpPr>
            <a:grpSpLocks/>
          </p:cNvGrpSpPr>
          <p:nvPr/>
        </p:nvGrpSpPr>
        <p:grpSpPr bwMode="auto">
          <a:xfrm>
            <a:off x="1103129" y="784216"/>
            <a:ext cx="5329238" cy="6075363"/>
            <a:chOff x="0" y="402"/>
            <a:chExt cx="3560" cy="3918"/>
          </a:xfrm>
        </p:grpSpPr>
        <p:sp>
          <p:nvSpPr>
            <p:cNvPr id="6" name="AutoShape 3"/>
            <p:cNvSpPr>
              <a:spLocks noChangeAspect="1" noChangeArrowheads="1" noTextEdit="1"/>
            </p:cNvSpPr>
            <p:nvPr/>
          </p:nvSpPr>
          <p:spPr bwMode="auto">
            <a:xfrm>
              <a:off x="0" y="1074"/>
              <a:ext cx="3560" cy="3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" name="Freeform 6"/>
            <p:cNvSpPr>
              <a:spLocks/>
            </p:cNvSpPr>
            <p:nvPr/>
          </p:nvSpPr>
          <p:spPr bwMode="auto">
            <a:xfrm>
              <a:off x="2253" y="3158"/>
              <a:ext cx="394" cy="454"/>
            </a:xfrm>
            <a:custGeom>
              <a:avLst/>
              <a:gdLst/>
              <a:ahLst/>
              <a:cxnLst>
                <a:cxn ang="0">
                  <a:pos x="44" y="0"/>
                </a:cxn>
                <a:cxn ang="0">
                  <a:pos x="1" y="71"/>
                </a:cxn>
                <a:cxn ang="0">
                  <a:pos x="1" y="71"/>
                </a:cxn>
                <a:cxn ang="0">
                  <a:pos x="80" y="71"/>
                </a:cxn>
                <a:cxn ang="0">
                  <a:pos x="44" y="0"/>
                </a:cxn>
              </a:cxnLst>
              <a:rect l="0" t="0" r="r" b="b"/>
              <a:pathLst>
                <a:path w="80" h="71">
                  <a:moveTo>
                    <a:pt x="44" y="0"/>
                  </a:moveTo>
                  <a:cubicBezTo>
                    <a:pt x="17" y="14"/>
                    <a:pt x="1" y="41"/>
                    <a:pt x="1" y="71"/>
                  </a:cubicBezTo>
                  <a:cubicBezTo>
                    <a:pt x="0" y="71"/>
                    <a:pt x="1" y="71"/>
                    <a:pt x="1" y="71"/>
                  </a:cubicBezTo>
                  <a:lnTo>
                    <a:pt x="80" y="71"/>
                  </a:lnTo>
                  <a:lnTo>
                    <a:pt x="44" y="0"/>
                  </a:lnTo>
                  <a:close/>
                </a:path>
              </a:pathLst>
            </a:cu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" name="Freeform 7"/>
            <p:cNvSpPr>
              <a:spLocks/>
            </p:cNvSpPr>
            <p:nvPr/>
          </p:nvSpPr>
          <p:spPr bwMode="auto">
            <a:xfrm>
              <a:off x="152" y="3339"/>
              <a:ext cx="393" cy="334"/>
            </a:xfrm>
            <a:custGeom>
              <a:avLst/>
              <a:gdLst/>
              <a:ahLst/>
              <a:cxnLst>
                <a:cxn ang="0">
                  <a:pos x="79" y="56"/>
                </a:cxn>
                <a:cxn ang="0">
                  <a:pos x="80" y="56"/>
                </a:cxn>
                <a:cxn ang="0">
                  <a:pos x="57" y="0"/>
                </a:cxn>
                <a:cxn ang="0">
                  <a:pos x="0" y="56"/>
                </a:cxn>
                <a:cxn ang="0">
                  <a:pos x="79" y="56"/>
                </a:cxn>
              </a:cxnLst>
              <a:rect l="0" t="0" r="r" b="b"/>
              <a:pathLst>
                <a:path w="80" h="56">
                  <a:moveTo>
                    <a:pt x="79" y="56"/>
                  </a:moveTo>
                  <a:cubicBezTo>
                    <a:pt x="79" y="56"/>
                    <a:pt x="80" y="56"/>
                    <a:pt x="80" y="56"/>
                  </a:cubicBezTo>
                  <a:cubicBezTo>
                    <a:pt x="80" y="35"/>
                    <a:pt x="71" y="15"/>
                    <a:pt x="57" y="0"/>
                  </a:cubicBezTo>
                  <a:lnTo>
                    <a:pt x="0" y="56"/>
                  </a:lnTo>
                  <a:lnTo>
                    <a:pt x="79" y="56"/>
                  </a:lnTo>
                  <a:close/>
                </a:path>
              </a:pathLst>
            </a:custGeom>
            <a:solidFill>
              <a:srgbClr val="00FF00"/>
            </a:solidFill>
            <a:ln w="0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" name="Freeform 8"/>
            <p:cNvSpPr>
              <a:spLocks/>
            </p:cNvSpPr>
            <p:nvPr/>
          </p:nvSpPr>
          <p:spPr bwMode="auto">
            <a:xfrm>
              <a:off x="1603" y="1570"/>
              <a:ext cx="453" cy="472"/>
            </a:xfrm>
            <a:custGeom>
              <a:avLst/>
              <a:gdLst/>
              <a:ahLst/>
              <a:cxnLst>
                <a:cxn ang="0">
                  <a:pos x="0" y="57"/>
                </a:cxn>
                <a:cxn ang="0">
                  <a:pos x="56" y="79"/>
                </a:cxn>
                <a:cxn ang="0">
                  <a:pos x="92" y="71"/>
                </a:cxn>
                <a:cxn ang="0">
                  <a:pos x="56" y="0"/>
                </a:cxn>
                <a:cxn ang="0">
                  <a:pos x="0" y="57"/>
                </a:cxn>
              </a:cxnLst>
              <a:rect l="0" t="0" r="r" b="b"/>
              <a:pathLst>
                <a:path w="92" h="79">
                  <a:moveTo>
                    <a:pt x="0" y="57"/>
                  </a:moveTo>
                  <a:cubicBezTo>
                    <a:pt x="15" y="71"/>
                    <a:pt x="35" y="79"/>
                    <a:pt x="56" y="79"/>
                  </a:cubicBezTo>
                  <a:cubicBezTo>
                    <a:pt x="69" y="79"/>
                    <a:pt x="81" y="77"/>
                    <a:pt x="92" y="71"/>
                  </a:cubicBezTo>
                  <a:lnTo>
                    <a:pt x="56" y="0"/>
                  </a:lnTo>
                  <a:lnTo>
                    <a:pt x="0" y="57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" name="Arc 10"/>
            <p:cNvSpPr>
              <a:spLocks/>
            </p:cNvSpPr>
            <p:nvPr/>
          </p:nvSpPr>
          <p:spPr bwMode="auto">
            <a:xfrm>
              <a:off x="1873" y="1616"/>
              <a:ext cx="391" cy="422"/>
            </a:xfrm>
            <a:custGeom>
              <a:avLst/>
              <a:gdLst>
                <a:gd name="G0" fmla="+- 0 0 0"/>
                <a:gd name="G1" fmla="+- 0 0 0"/>
                <a:gd name="G2" fmla="+- 21600 0 0"/>
                <a:gd name="T0" fmla="*/ 21599 w 21599"/>
                <a:gd name="T1" fmla="*/ 152 h 19223"/>
                <a:gd name="T2" fmla="*/ 9850 w 21599"/>
                <a:gd name="T3" fmla="*/ 19223 h 19223"/>
                <a:gd name="T4" fmla="*/ 0 w 21599"/>
                <a:gd name="T5" fmla="*/ 0 h 19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599" h="19223" fill="none" extrusionOk="0">
                  <a:moveTo>
                    <a:pt x="21599" y="152"/>
                  </a:moveTo>
                  <a:cubicBezTo>
                    <a:pt x="21542" y="8201"/>
                    <a:pt x="17014" y="15552"/>
                    <a:pt x="9850" y="19223"/>
                  </a:cubicBezTo>
                </a:path>
                <a:path w="21599" h="19223" stroke="0" extrusionOk="0">
                  <a:moveTo>
                    <a:pt x="21599" y="152"/>
                  </a:moveTo>
                  <a:cubicBezTo>
                    <a:pt x="21542" y="8201"/>
                    <a:pt x="17014" y="15552"/>
                    <a:pt x="9850" y="19223"/>
                  </a:cubicBezTo>
                  <a:lnTo>
                    <a:pt x="0" y="0"/>
                  </a:lnTo>
                  <a:close/>
                </a:path>
              </a:pathLst>
            </a:custGeom>
            <a:noFill/>
            <a:ln w="25400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" name="Arc 11"/>
            <p:cNvSpPr>
              <a:spLocks/>
            </p:cNvSpPr>
            <p:nvPr/>
          </p:nvSpPr>
          <p:spPr bwMode="auto">
            <a:xfrm>
              <a:off x="2312" y="3158"/>
              <a:ext cx="357" cy="425"/>
            </a:xfrm>
            <a:custGeom>
              <a:avLst/>
              <a:gdLst>
                <a:gd name="G0" fmla="+- 21600 0 0"/>
                <a:gd name="G1" fmla="+- 19284 0 0"/>
                <a:gd name="G2" fmla="+- 21600 0 0"/>
                <a:gd name="T0" fmla="*/ 0 w 21600"/>
                <a:gd name="T1" fmla="*/ 19399 h 19399"/>
                <a:gd name="T2" fmla="*/ 11869 w 21600"/>
                <a:gd name="T3" fmla="*/ 0 h 19399"/>
                <a:gd name="T4" fmla="*/ 21600 w 21600"/>
                <a:gd name="T5" fmla="*/ 19284 h 193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19399" fill="none" extrusionOk="0">
                  <a:moveTo>
                    <a:pt x="0" y="19398"/>
                  </a:moveTo>
                  <a:cubicBezTo>
                    <a:pt x="0" y="19360"/>
                    <a:pt x="0" y="19322"/>
                    <a:pt x="0" y="19284"/>
                  </a:cubicBezTo>
                  <a:cubicBezTo>
                    <a:pt x="-1" y="11131"/>
                    <a:pt x="4590" y="3672"/>
                    <a:pt x="11869" y="0"/>
                  </a:cubicBezTo>
                </a:path>
                <a:path w="21600" h="19399" stroke="0" extrusionOk="0">
                  <a:moveTo>
                    <a:pt x="0" y="19398"/>
                  </a:moveTo>
                  <a:cubicBezTo>
                    <a:pt x="0" y="19360"/>
                    <a:pt x="0" y="19322"/>
                    <a:pt x="0" y="19284"/>
                  </a:cubicBezTo>
                  <a:cubicBezTo>
                    <a:pt x="-1" y="11131"/>
                    <a:pt x="4590" y="3672"/>
                    <a:pt x="11869" y="0"/>
                  </a:cubicBezTo>
                  <a:lnTo>
                    <a:pt x="21600" y="19284"/>
                  </a:lnTo>
                  <a:close/>
                </a:path>
              </a:pathLst>
            </a:custGeom>
            <a:noFill/>
            <a:ln w="254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" name="Arc 12"/>
            <p:cNvSpPr>
              <a:spLocks/>
            </p:cNvSpPr>
            <p:nvPr/>
          </p:nvSpPr>
          <p:spPr bwMode="auto">
            <a:xfrm>
              <a:off x="185" y="3294"/>
              <a:ext cx="338" cy="335"/>
            </a:xfrm>
            <a:custGeom>
              <a:avLst/>
              <a:gdLst>
                <a:gd name="G0" fmla="+- 0 0 0"/>
                <a:gd name="G1" fmla="+- 15147 0 0"/>
                <a:gd name="G2" fmla="+- 21600 0 0"/>
                <a:gd name="T0" fmla="*/ 15399 w 21600"/>
                <a:gd name="T1" fmla="*/ 0 h 15261"/>
                <a:gd name="T2" fmla="*/ 21600 w 21600"/>
                <a:gd name="T3" fmla="*/ 15261 h 15261"/>
                <a:gd name="T4" fmla="*/ 0 w 21600"/>
                <a:gd name="T5" fmla="*/ 15147 h 152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15261" fill="none" extrusionOk="0">
                  <a:moveTo>
                    <a:pt x="15398" y="0"/>
                  </a:moveTo>
                  <a:cubicBezTo>
                    <a:pt x="19372" y="4040"/>
                    <a:pt x="21600" y="9480"/>
                    <a:pt x="21600" y="15147"/>
                  </a:cubicBezTo>
                  <a:cubicBezTo>
                    <a:pt x="21600" y="15184"/>
                    <a:pt x="21599" y="15222"/>
                    <a:pt x="21599" y="15260"/>
                  </a:cubicBezTo>
                </a:path>
                <a:path w="21600" h="15261" stroke="0" extrusionOk="0">
                  <a:moveTo>
                    <a:pt x="15398" y="0"/>
                  </a:moveTo>
                  <a:cubicBezTo>
                    <a:pt x="19372" y="4040"/>
                    <a:pt x="21600" y="9480"/>
                    <a:pt x="21600" y="15147"/>
                  </a:cubicBezTo>
                  <a:cubicBezTo>
                    <a:pt x="21600" y="15184"/>
                    <a:pt x="21599" y="15222"/>
                    <a:pt x="21599" y="15260"/>
                  </a:cubicBezTo>
                  <a:lnTo>
                    <a:pt x="0" y="15147"/>
                  </a:lnTo>
                  <a:close/>
                </a:path>
              </a:pathLst>
            </a:custGeom>
            <a:noFill/>
            <a:ln w="2540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" name="Arc 13"/>
            <p:cNvSpPr>
              <a:spLocks/>
            </p:cNvSpPr>
            <p:nvPr/>
          </p:nvSpPr>
          <p:spPr bwMode="auto">
            <a:xfrm>
              <a:off x="1637" y="1570"/>
              <a:ext cx="453" cy="474"/>
            </a:xfrm>
            <a:custGeom>
              <a:avLst/>
              <a:gdLst>
                <a:gd name="G0" fmla="+- 15139 0 0"/>
                <a:gd name="G1" fmla="+- 0 0 0"/>
                <a:gd name="G2" fmla="+- 21600 0 0"/>
                <a:gd name="T0" fmla="*/ 24989 w 24989"/>
                <a:gd name="T1" fmla="*/ 19223 h 21600"/>
                <a:gd name="T2" fmla="*/ 0 w 24989"/>
                <a:gd name="T3" fmla="*/ 15407 h 21600"/>
                <a:gd name="T4" fmla="*/ 15139 w 24989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989" h="21600" fill="none" extrusionOk="0">
                  <a:moveTo>
                    <a:pt x="24989" y="19223"/>
                  </a:moveTo>
                  <a:cubicBezTo>
                    <a:pt x="21940" y="20785"/>
                    <a:pt x="18564" y="21599"/>
                    <a:pt x="15139" y="21600"/>
                  </a:cubicBezTo>
                  <a:cubicBezTo>
                    <a:pt x="9475" y="21600"/>
                    <a:pt x="4039" y="19376"/>
                    <a:pt x="0" y="15406"/>
                  </a:cubicBezTo>
                </a:path>
                <a:path w="24989" h="21600" stroke="0" extrusionOk="0">
                  <a:moveTo>
                    <a:pt x="24989" y="19223"/>
                  </a:moveTo>
                  <a:cubicBezTo>
                    <a:pt x="21940" y="20785"/>
                    <a:pt x="18564" y="21599"/>
                    <a:pt x="15139" y="21600"/>
                  </a:cubicBezTo>
                  <a:cubicBezTo>
                    <a:pt x="9475" y="21600"/>
                    <a:pt x="4039" y="19376"/>
                    <a:pt x="0" y="15406"/>
                  </a:cubicBezTo>
                  <a:lnTo>
                    <a:pt x="15139" y="0"/>
                  </a:lnTo>
                  <a:close/>
                </a:path>
              </a:pathLst>
            </a:custGeom>
            <a:noFill/>
            <a:ln w="25400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" name="Line 14"/>
            <p:cNvSpPr>
              <a:spLocks noChangeShapeType="1"/>
            </p:cNvSpPr>
            <p:nvPr/>
          </p:nvSpPr>
          <p:spPr bwMode="auto">
            <a:xfrm flipV="1">
              <a:off x="118" y="3612"/>
              <a:ext cx="2598" cy="45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" name="Line 15"/>
            <p:cNvSpPr>
              <a:spLocks noChangeShapeType="1"/>
            </p:cNvSpPr>
            <p:nvPr/>
          </p:nvSpPr>
          <p:spPr bwMode="auto">
            <a:xfrm>
              <a:off x="1873" y="1564"/>
              <a:ext cx="810" cy="2065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" name="Line 16"/>
            <p:cNvSpPr>
              <a:spLocks noChangeShapeType="1"/>
            </p:cNvSpPr>
            <p:nvPr/>
          </p:nvSpPr>
          <p:spPr bwMode="auto">
            <a:xfrm flipH="1">
              <a:off x="152" y="1570"/>
              <a:ext cx="1721" cy="2094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25" name="Group 24"/>
            <p:cNvGrpSpPr>
              <a:grpSpLocks/>
            </p:cNvGrpSpPr>
            <p:nvPr/>
          </p:nvGrpSpPr>
          <p:grpSpPr bwMode="auto">
            <a:xfrm>
              <a:off x="718" y="727"/>
              <a:ext cx="2826" cy="195"/>
              <a:chOff x="945" y="675"/>
              <a:chExt cx="3008" cy="230"/>
            </a:xfrm>
          </p:grpSpPr>
          <p:sp>
            <p:nvSpPr>
              <p:cNvPr id="27" name="Rectangle 25"/>
              <p:cNvSpPr>
                <a:spLocks noChangeArrowheads="1"/>
              </p:cNvSpPr>
              <p:nvPr/>
            </p:nvSpPr>
            <p:spPr bwMode="auto">
              <a:xfrm>
                <a:off x="945" y="697"/>
                <a:ext cx="1" cy="2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endParaRPr lang="ru-RU" sz="1800" b="0" i="0">
                  <a:latin typeface="Gill Sans MT Ext Condensed Bold" pitchFamily="34" charset="0"/>
                </a:endParaRPr>
              </a:p>
            </p:txBody>
          </p:sp>
          <p:sp>
            <p:nvSpPr>
              <p:cNvPr id="28" name="Rectangle 26"/>
              <p:cNvSpPr>
                <a:spLocks noChangeArrowheads="1"/>
              </p:cNvSpPr>
              <p:nvPr/>
            </p:nvSpPr>
            <p:spPr bwMode="auto">
              <a:xfrm>
                <a:off x="3884" y="675"/>
                <a:ext cx="1" cy="2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endParaRPr lang="ru-RU" sz="1800" b="0" i="0">
                  <a:latin typeface="Gill Sans MT Ext Condensed Bold" pitchFamily="34" charset="0"/>
                </a:endParaRPr>
              </a:p>
            </p:txBody>
          </p:sp>
          <p:sp>
            <p:nvSpPr>
              <p:cNvPr id="29" name="Rectangle 27"/>
              <p:cNvSpPr>
                <a:spLocks noChangeArrowheads="1"/>
              </p:cNvSpPr>
              <p:nvPr/>
            </p:nvSpPr>
            <p:spPr bwMode="auto">
              <a:xfrm>
                <a:off x="3952" y="697"/>
                <a:ext cx="1" cy="2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endParaRPr lang="ru-RU" sz="1800" b="0" i="0">
                  <a:latin typeface="Gill Sans MT Ext Condensed Bold" pitchFamily="34" charset="0"/>
                </a:endParaRPr>
              </a:p>
            </p:txBody>
          </p:sp>
        </p:grpSp>
        <p:sp>
          <p:nvSpPr>
            <p:cNvPr id="26" name="Rectangle 28"/>
            <p:cNvSpPr>
              <a:spLocks noChangeArrowheads="1"/>
            </p:cNvSpPr>
            <p:nvPr/>
          </p:nvSpPr>
          <p:spPr bwMode="auto">
            <a:xfrm>
              <a:off x="1229" y="402"/>
              <a:ext cx="1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ru-RU" sz="1800" b="0" i="0">
                <a:latin typeface="Gill Sans MT Ext Condensed Bold" pitchFamily="34" charset="0"/>
              </a:endParaRPr>
            </a:p>
          </p:txBody>
        </p:sp>
      </p:grpSp>
      <p:sp>
        <p:nvSpPr>
          <p:cNvPr id="32" name="Text Box 45"/>
          <p:cNvSpPr txBox="1">
            <a:spLocks noChangeArrowheads="1"/>
          </p:cNvSpPr>
          <p:nvPr/>
        </p:nvSpPr>
        <p:spPr bwMode="auto">
          <a:xfrm>
            <a:off x="798550" y="5693376"/>
            <a:ext cx="48122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3200" b="1" dirty="0">
                <a:latin typeface="Arial" charset="0"/>
              </a:rPr>
              <a:t>А</a:t>
            </a:r>
          </a:p>
        </p:txBody>
      </p:sp>
      <p:sp>
        <p:nvSpPr>
          <p:cNvPr id="33" name="Text Box 45"/>
          <p:cNvSpPr txBox="1">
            <a:spLocks noChangeArrowheads="1"/>
          </p:cNvSpPr>
          <p:nvPr/>
        </p:nvSpPr>
        <p:spPr bwMode="auto">
          <a:xfrm>
            <a:off x="3717395" y="1967059"/>
            <a:ext cx="48122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uz-Latn-UZ" sz="3200" b="1" dirty="0">
                <a:latin typeface="Arial" charset="0"/>
              </a:rPr>
              <a:t>B</a:t>
            </a:r>
            <a:endParaRPr lang="ru-RU" sz="3200" b="1" dirty="0">
              <a:latin typeface="Arial" charset="0"/>
            </a:endParaRPr>
          </a:p>
        </p:txBody>
      </p:sp>
      <p:sp>
        <p:nvSpPr>
          <p:cNvPr id="34" name="Text Box 45"/>
          <p:cNvSpPr txBox="1">
            <a:spLocks noChangeArrowheads="1"/>
          </p:cNvSpPr>
          <p:nvPr/>
        </p:nvSpPr>
        <p:spPr bwMode="auto">
          <a:xfrm>
            <a:off x="5137171" y="5597367"/>
            <a:ext cx="48122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uz-Latn-UZ" sz="3200" b="1" dirty="0" smtClean="0">
                <a:latin typeface="Arial" charset="0"/>
              </a:rPr>
              <a:t>C</a:t>
            </a:r>
            <a:endParaRPr lang="ru-RU" sz="3200" b="1" dirty="0">
              <a:latin typeface="Arial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Прямоугольник 34"/>
              <p:cNvSpPr/>
              <p:nvPr/>
            </p:nvSpPr>
            <p:spPr>
              <a:xfrm>
                <a:off x="6781800" y="2941085"/>
                <a:ext cx="5841023" cy="78476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44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∠А</a:t>
                </a:r>
                <a:r>
                  <a:rPr lang="uz-Latn-UZ" sz="44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 </a:t>
                </a:r>
                <a:r>
                  <a:rPr lang="ru-RU" sz="44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+</a:t>
                </a:r>
                <a:r>
                  <a:rPr lang="uz-Latn-UZ" sz="44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 </a:t>
                </a:r>
                <a:r>
                  <a:rPr lang="ru-RU" sz="44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∠В</a:t>
                </a:r>
                <a:r>
                  <a:rPr lang="uz-Latn-UZ" sz="44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 </a:t>
                </a:r>
                <a:r>
                  <a:rPr lang="ru-RU" sz="44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+</a:t>
                </a:r>
                <a:r>
                  <a:rPr lang="uz-Latn-UZ" sz="44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 </a:t>
                </a:r>
                <a:r>
                  <a:rPr lang="ru-RU" sz="44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  <a:sym typeface="Symbol"/>
                  </a:rPr>
                  <a:t>∠С</a:t>
                </a:r>
                <a:r>
                  <a:rPr lang="uz-Latn-UZ" sz="44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  <a:sym typeface="Symbol"/>
                  </a:rPr>
                  <a:t> </a:t>
                </a:r>
                <a:r>
                  <a:rPr lang="en-US" sz="44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  <a:sym typeface="Symbol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4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</m:ctrlPr>
                      </m:sSupPr>
                      <m:e>
                        <m:r>
                          <a:rPr lang="uz-Latn-UZ" sz="44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  <m:t> </m:t>
                        </m:r>
                        <m:r>
                          <a:rPr lang="en-US" sz="44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  <m:t>𝟏𝟖𝟎</m:t>
                        </m:r>
                      </m:e>
                      <m:sup>
                        <m:r>
                          <a:rPr lang="en-US" sz="44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44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 </a:t>
                </a:r>
                <a:endParaRPr lang="uz-Latn-UZ" sz="4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5" name="Прямоугольник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81800" y="2941085"/>
                <a:ext cx="5841023" cy="784767"/>
              </a:xfrm>
              <a:prstGeom prst="rect">
                <a:avLst/>
              </a:prstGeom>
              <a:blipFill rotWithShape="1">
                <a:blip r:embed="rId3"/>
                <a:stretch>
                  <a:fillRect l="-4280" t="-13953" b="-36434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Прямоугольник 35"/>
          <p:cNvSpPr/>
          <p:nvPr/>
        </p:nvSpPr>
        <p:spPr>
          <a:xfrm>
            <a:off x="8204742" y="1987886"/>
            <a:ext cx="172932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∆АВС</a:t>
            </a:r>
          </a:p>
        </p:txBody>
      </p:sp>
      <p:pic>
        <p:nvPicPr>
          <p:cNvPr id="30" name="Picture 2" descr="Установите детей держа инструменты математики Иллюстрация вектора -  иллюстрации насчитывающей установите, детей: 130823705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046" r="1245" b="63202"/>
          <a:stretch/>
        </p:blipFill>
        <p:spPr bwMode="auto">
          <a:xfrm>
            <a:off x="9069402" y="4342908"/>
            <a:ext cx="3206935" cy="3427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8645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2" grpId="0"/>
      <p:bldP spid="33" grpId="0"/>
      <p:bldP spid="34" grpId="0"/>
      <p:bldP spid="35" grpId="0"/>
      <p:bldP spid="3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7" name="Text Box 17"/>
          <p:cNvSpPr txBox="1">
            <a:spLocks noChangeArrowheads="1"/>
          </p:cNvSpPr>
          <p:nvPr/>
        </p:nvSpPr>
        <p:spPr bwMode="auto">
          <a:xfrm>
            <a:off x="8351520" y="1522096"/>
            <a:ext cx="584396" cy="7628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?</a:t>
            </a:r>
          </a:p>
        </p:txBody>
      </p:sp>
      <p:sp>
        <p:nvSpPr>
          <p:cNvPr id="225327" name="Text Box 47"/>
          <p:cNvSpPr txBox="1">
            <a:spLocks noChangeArrowheads="1"/>
          </p:cNvSpPr>
          <p:nvPr/>
        </p:nvSpPr>
        <p:spPr bwMode="auto">
          <a:xfrm>
            <a:off x="8351520" y="1651636"/>
            <a:ext cx="815228" cy="578174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2900" b="1">
                <a:solidFill>
                  <a:srgbClr val="000000"/>
                </a:solidFill>
                <a:latin typeface="Arial" charset="0"/>
              </a:rPr>
              <a:t>70</a:t>
            </a:r>
            <a:r>
              <a:rPr lang="ru-RU" sz="2900" b="1" baseline="30000">
                <a:solidFill>
                  <a:srgbClr val="000000"/>
                </a:solidFill>
                <a:latin typeface="Arial" charset="0"/>
              </a:rPr>
              <a:t>0</a:t>
            </a:r>
            <a:endParaRPr lang="ru-RU" sz="29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25286" name="Text Box 6"/>
          <p:cNvSpPr txBox="1">
            <a:spLocks noChangeArrowheads="1"/>
          </p:cNvSpPr>
          <p:nvPr/>
        </p:nvSpPr>
        <p:spPr bwMode="auto">
          <a:xfrm>
            <a:off x="1323341" y="3259456"/>
            <a:ext cx="643707" cy="7628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>
                <a:solidFill>
                  <a:srgbClr val="000099"/>
                </a:solidFill>
                <a:latin typeface="Arial" charset="0"/>
              </a:rPr>
              <a:t>А</a:t>
            </a:r>
          </a:p>
        </p:txBody>
      </p:sp>
      <p:sp>
        <p:nvSpPr>
          <p:cNvPr id="225287" name="Text Box 7"/>
          <p:cNvSpPr txBox="1">
            <a:spLocks noChangeArrowheads="1"/>
          </p:cNvSpPr>
          <p:nvPr/>
        </p:nvSpPr>
        <p:spPr bwMode="auto">
          <a:xfrm>
            <a:off x="4086861" y="832486"/>
            <a:ext cx="643707" cy="7628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>
                <a:solidFill>
                  <a:srgbClr val="000099"/>
                </a:solidFill>
                <a:latin typeface="Arial" charset="0"/>
              </a:rPr>
              <a:t>В</a:t>
            </a:r>
          </a:p>
        </p:txBody>
      </p:sp>
      <p:sp>
        <p:nvSpPr>
          <p:cNvPr id="225288" name="Text Box 8"/>
          <p:cNvSpPr txBox="1">
            <a:spLocks noChangeArrowheads="1"/>
          </p:cNvSpPr>
          <p:nvPr/>
        </p:nvSpPr>
        <p:spPr bwMode="auto">
          <a:xfrm>
            <a:off x="6047741" y="3337560"/>
            <a:ext cx="643707" cy="7628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>
                <a:solidFill>
                  <a:srgbClr val="000099"/>
                </a:solidFill>
                <a:latin typeface="Arial" charset="0"/>
              </a:rPr>
              <a:t>С</a:t>
            </a:r>
          </a:p>
        </p:txBody>
      </p:sp>
      <p:sp>
        <p:nvSpPr>
          <p:cNvPr id="225289" name="Text Box 9"/>
          <p:cNvSpPr txBox="1">
            <a:spLocks noChangeArrowheads="1"/>
          </p:cNvSpPr>
          <p:nvPr/>
        </p:nvSpPr>
        <p:spPr bwMode="auto">
          <a:xfrm>
            <a:off x="2042160" y="3128011"/>
            <a:ext cx="815228" cy="57817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2900" b="1">
                <a:solidFill>
                  <a:srgbClr val="000000"/>
                </a:solidFill>
                <a:latin typeface="Arial" charset="0"/>
              </a:rPr>
              <a:t>50</a:t>
            </a:r>
            <a:r>
              <a:rPr lang="ru-RU" sz="2900" b="1" baseline="30000">
                <a:solidFill>
                  <a:srgbClr val="000000"/>
                </a:solidFill>
                <a:latin typeface="Arial" charset="0"/>
              </a:rPr>
              <a:t>0</a:t>
            </a:r>
            <a:endParaRPr lang="ru-RU" sz="29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25290" name="Text Box 10"/>
          <p:cNvSpPr txBox="1">
            <a:spLocks noChangeArrowheads="1"/>
          </p:cNvSpPr>
          <p:nvPr/>
        </p:nvSpPr>
        <p:spPr bwMode="auto">
          <a:xfrm>
            <a:off x="3741421" y="1524001"/>
            <a:ext cx="815228" cy="57817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2900" b="1">
                <a:solidFill>
                  <a:srgbClr val="000000"/>
                </a:solidFill>
                <a:latin typeface="Arial" charset="0"/>
              </a:rPr>
              <a:t>60</a:t>
            </a:r>
            <a:r>
              <a:rPr lang="ru-RU" sz="2900" b="1" baseline="30000">
                <a:solidFill>
                  <a:srgbClr val="000000"/>
                </a:solidFill>
                <a:latin typeface="Arial" charset="0"/>
              </a:rPr>
              <a:t>0</a:t>
            </a:r>
            <a:endParaRPr lang="ru-RU" sz="29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25291" name="Text Box 11"/>
          <p:cNvSpPr txBox="1">
            <a:spLocks noChangeArrowheads="1"/>
          </p:cNvSpPr>
          <p:nvPr/>
        </p:nvSpPr>
        <p:spPr bwMode="auto">
          <a:xfrm>
            <a:off x="5224782" y="3308986"/>
            <a:ext cx="584396" cy="7628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?</a:t>
            </a:r>
          </a:p>
        </p:txBody>
      </p:sp>
      <p:grpSp>
        <p:nvGrpSpPr>
          <p:cNvPr id="225320" name="Group 40"/>
          <p:cNvGrpSpPr>
            <a:grpSpLocks/>
          </p:cNvGrpSpPr>
          <p:nvPr/>
        </p:nvGrpSpPr>
        <p:grpSpPr bwMode="auto">
          <a:xfrm>
            <a:off x="1785621" y="7311390"/>
            <a:ext cx="3845560" cy="723900"/>
            <a:chOff x="703" y="3838"/>
            <a:chExt cx="1514" cy="380"/>
          </a:xfrm>
        </p:grpSpPr>
        <p:sp>
          <p:nvSpPr>
            <p:cNvPr id="225318" name="Text Box 38"/>
            <p:cNvSpPr txBox="1">
              <a:spLocks noChangeArrowheads="1"/>
            </p:cNvSpPr>
            <p:nvPr/>
          </p:nvSpPr>
          <p:spPr bwMode="auto">
            <a:xfrm>
              <a:off x="703" y="3838"/>
              <a:ext cx="199" cy="38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rPr>
                <a:t>?</a:t>
              </a:r>
            </a:p>
          </p:txBody>
        </p:sp>
        <p:sp>
          <p:nvSpPr>
            <p:cNvPr id="225319" name="Text Box 39"/>
            <p:cNvSpPr txBox="1">
              <a:spLocks noChangeArrowheads="1"/>
            </p:cNvSpPr>
            <p:nvPr/>
          </p:nvSpPr>
          <p:spPr bwMode="auto">
            <a:xfrm>
              <a:off x="2018" y="3838"/>
              <a:ext cx="199" cy="38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rPr>
                <a:t>?</a:t>
              </a:r>
            </a:p>
          </p:txBody>
        </p:sp>
      </p:grpSp>
      <p:grpSp>
        <p:nvGrpSpPr>
          <p:cNvPr id="225323" name="Group 43"/>
          <p:cNvGrpSpPr>
            <a:grpSpLocks/>
          </p:cNvGrpSpPr>
          <p:nvPr/>
        </p:nvGrpSpPr>
        <p:grpSpPr bwMode="auto">
          <a:xfrm>
            <a:off x="9618982" y="6534148"/>
            <a:ext cx="3502659" cy="809626"/>
            <a:chOff x="3787" y="3430"/>
            <a:chExt cx="1379" cy="425"/>
          </a:xfrm>
        </p:grpSpPr>
        <p:sp>
          <p:nvSpPr>
            <p:cNvPr id="225321" name="Text Box 41"/>
            <p:cNvSpPr txBox="1">
              <a:spLocks noChangeArrowheads="1"/>
            </p:cNvSpPr>
            <p:nvPr/>
          </p:nvSpPr>
          <p:spPr bwMode="auto">
            <a:xfrm>
              <a:off x="4967" y="3475"/>
              <a:ext cx="199" cy="38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rPr>
                <a:t>?</a:t>
              </a:r>
            </a:p>
          </p:txBody>
        </p:sp>
        <p:sp>
          <p:nvSpPr>
            <p:cNvPr id="225322" name="Text Box 42"/>
            <p:cNvSpPr txBox="1">
              <a:spLocks noChangeArrowheads="1"/>
            </p:cNvSpPr>
            <p:nvPr/>
          </p:nvSpPr>
          <p:spPr bwMode="auto">
            <a:xfrm>
              <a:off x="3787" y="3430"/>
              <a:ext cx="199" cy="38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rPr>
                <a:t>?</a:t>
              </a:r>
            </a:p>
          </p:txBody>
        </p:sp>
      </p:grpSp>
      <p:sp>
        <p:nvSpPr>
          <p:cNvPr id="225324" name="Text Box 44"/>
          <p:cNvSpPr txBox="1">
            <a:spLocks noChangeArrowheads="1"/>
          </p:cNvSpPr>
          <p:nvPr/>
        </p:nvSpPr>
        <p:spPr bwMode="auto">
          <a:xfrm>
            <a:off x="4320542" y="3941446"/>
            <a:ext cx="3253739" cy="57817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r>
              <a:rPr lang="ru-RU" sz="2900" b="1">
                <a:solidFill>
                  <a:srgbClr val="000000"/>
                </a:solidFill>
                <a:latin typeface="Arial" charset="0"/>
              </a:rPr>
              <a:t>180</a:t>
            </a:r>
            <a:r>
              <a:rPr lang="ru-RU" sz="2900" b="1" baseline="30000">
                <a:solidFill>
                  <a:srgbClr val="000000"/>
                </a:solidFill>
                <a:latin typeface="Arial" charset="0"/>
              </a:rPr>
              <a:t>0 </a:t>
            </a:r>
            <a:r>
              <a:rPr lang="ru-RU" sz="2900" b="1">
                <a:solidFill>
                  <a:srgbClr val="000000"/>
                </a:solidFill>
                <a:latin typeface="Arial" charset="0"/>
              </a:rPr>
              <a:t>– 50</a:t>
            </a:r>
            <a:r>
              <a:rPr lang="ru-RU" sz="2900" b="1" baseline="30000">
                <a:solidFill>
                  <a:srgbClr val="000000"/>
                </a:solidFill>
                <a:latin typeface="Arial" charset="0"/>
              </a:rPr>
              <a:t>0</a:t>
            </a:r>
            <a:r>
              <a:rPr lang="ru-RU" sz="2900" b="1">
                <a:solidFill>
                  <a:srgbClr val="000000"/>
                </a:solidFill>
                <a:latin typeface="Arial" charset="0"/>
              </a:rPr>
              <a:t> – 60</a:t>
            </a:r>
            <a:r>
              <a:rPr lang="ru-RU" sz="2900" b="1" baseline="30000">
                <a:solidFill>
                  <a:srgbClr val="000000"/>
                </a:solidFill>
                <a:latin typeface="Arial" charset="0"/>
              </a:rPr>
              <a:t>0 </a:t>
            </a:r>
            <a:endParaRPr lang="ru-RU" sz="29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25325" name="Text Box 45"/>
          <p:cNvSpPr txBox="1">
            <a:spLocks noChangeArrowheads="1"/>
          </p:cNvSpPr>
          <p:nvPr/>
        </p:nvSpPr>
        <p:spPr bwMode="auto">
          <a:xfrm>
            <a:off x="5011421" y="3337561"/>
            <a:ext cx="815228" cy="578174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2900" b="1">
                <a:solidFill>
                  <a:srgbClr val="000000"/>
                </a:solidFill>
                <a:latin typeface="Arial" charset="0"/>
              </a:rPr>
              <a:t>70</a:t>
            </a:r>
            <a:r>
              <a:rPr lang="ru-RU" sz="2900" b="1" baseline="30000">
                <a:solidFill>
                  <a:srgbClr val="000000"/>
                </a:solidFill>
                <a:latin typeface="Arial" charset="0"/>
              </a:rPr>
              <a:t>0</a:t>
            </a:r>
            <a:endParaRPr lang="ru-RU" sz="29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25285" name="Freeform 5"/>
          <p:cNvSpPr>
            <a:spLocks/>
          </p:cNvSpPr>
          <p:nvPr/>
        </p:nvSpPr>
        <p:spPr bwMode="auto">
          <a:xfrm>
            <a:off x="1899920" y="1350646"/>
            <a:ext cx="4145280" cy="2506980"/>
          </a:xfrm>
          <a:custGeom>
            <a:avLst/>
            <a:gdLst>
              <a:gd name="T0" fmla="*/ 0 w 1632"/>
              <a:gd name="T1" fmla="*/ 1134 h 1316"/>
              <a:gd name="T2" fmla="*/ 907 w 1632"/>
              <a:gd name="T3" fmla="*/ 0 h 1316"/>
              <a:gd name="T4" fmla="*/ 1632 w 1632"/>
              <a:gd name="T5" fmla="*/ 1316 h 1316"/>
              <a:gd name="T6" fmla="*/ 0 w 1632"/>
              <a:gd name="T7" fmla="*/ 1134 h 13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632" h="1316">
                <a:moveTo>
                  <a:pt x="0" y="1134"/>
                </a:moveTo>
                <a:lnTo>
                  <a:pt x="907" y="0"/>
                </a:lnTo>
                <a:lnTo>
                  <a:pt x="1632" y="1316"/>
                </a:lnTo>
                <a:lnTo>
                  <a:pt x="0" y="1134"/>
                </a:lnTo>
                <a:close/>
              </a:path>
            </a:pathLst>
          </a:custGeom>
          <a:noFill/>
          <a:ln w="5715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25326" name="Text Box 46"/>
          <p:cNvSpPr txBox="1">
            <a:spLocks noChangeArrowheads="1"/>
          </p:cNvSpPr>
          <p:nvPr/>
        </p:nvSpPr>
        <p:spPr bwMode="auto">
          <a:xfrm>
            <a:off x="8696960" y="1089661"/>
            <a:ext cx="2984092" cy="57817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2900" b="1">
                <a:solidFill>
                  <a:srgbClr val="000000"/>
                </a:solidFill>
                <a:latin typeface="Arial" charset="0"/>
              </a:rPr>
              <a:t>180</a:t>
            </a:r>
            <a:r>
              <a:rPr lang="ru-RU" sz="2900" b="1" baseline="30000">
                <a:solidFill>
                  <a:srgbClr val="000000"/>
                </a:solidFill>
                <a:latin typeface="Arial" charset="0"/>
              </a:rPr>
              <a:t>0 </a:t>
            </a:r>
            <a:r>
              <a:rPr lang="ru-RU" sz="2900" b="1">
                <a:solidFill>
                  <a:srgbClr val="000000"/>
                </a:solidFill>
                <a:latin typeface="Arial" charset="0"/>
              </a:rPr>
              <a:t>– 90</a:t>
            </a:r>
            <a:r>
              <a:rPr lang="ru-RU" sz="2900" b="1" baseline="30000">
                <a:solidFill>
                  <a:srgbClr val="000000"/>
                </a:solidFill>
                <a:latin typeface="Arial" charset="0"/>
              </a:rPr>
              <a:t>0</a:t>
            </a:r>
            <a:r>
              <a:rPr lang="ru-RU" sz="2900" b="1">
                <a:solidFill>
                  <a:srgbClr val="000000"/>
                </a:solidFill>
                <a:latin typeface="Arial" charset="0"/>
              </a:rPr>
              <a:t> – 20</a:t>
            </a:r>
            <a:r>
              <a:rPr lang="ru-RU" sz="2900" b="1" baseline="30000">
                <a:solidFill>
                  <a:srgbClr val="000000"/>
                </a:solidFill>
                <a:latin typeface="Arial" charset="0"/>
              </a:rPr>
              <a:t>0 </a:t>
            </a:r>
            <a:endParaRPr lang="ru-RU" sz="2900" b="1">
              <a:solidFill>
                <a:srgbClr val="000000"/>
              </a:solidFill>
              <a:latin typeface="Arial" charset="0"/>
            </a:endParaRPr>
          </a:p>
        </p:txBody>
      </p:sp>
      <p:grpSp>
        <p:nvGrpSpPr>
          <p:cNvPr id="225329" name="Group 49"/>
          <p:cNvGrpSpPr>
            <a:grpSpLocks/>
          </p:cNvGrpSpPr>
          <p:nvPr/>
        </p:nvGrpSpPr>
        <p:grpSpPr bwMode="auto">
          <a:xfrm>
            <a:off x="8006081" y="1002031"/>
            <a:ext cx="5491481" cy="3143250"/>
            <a:chOff x="3152" y="526"/>
            <a:chExt cx="2162" cy="1650"/>
          </a:xfrm>
        </p:grpSpPr>
        <p:sp>
          <p:nvSpPr>
            <p:cNvPr id="225292" name="Freeform 12"/>
            <p:cNvSpPr>
              <a:spLocks/>
            </p:cNvSpPr>
            <p:nvPr/>
          </p:nvSpPr>
          <p:spPr bwMode="auto">
            <a:xfrm>
              <a:off x="3334" y="799"/>
              <a:ext cx="1922" cy="997"/>
            </a:xfrm>
            <a:custGeom>
              <a:avLst/>
              <a:gdLst>
                <a:gd name="T0" fmla="*/ 0 w 1922"/>
                <a:gd name="T1" fmla="*/ 0 h 997"/>
                <a:gd name="T2" fmla="*/ 0 w 1922"/>
                <a:gd name="T3" fmla="*/ 997 h 997"/>
                <a:gd name="T4" fmla="*/ 1922 w 1922"/>
                <a:gd name="T5" fmla="*/ 984 h 997"/>
                <a:gd name="T6" fmla="*/ 0 w 1922"/>
                <a:gd name="T7" fmla="*/ 0 h 9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22" h="997">
                  <a:moveTo>
                    <a:pt x="0" y="0"/>
                  </a:moveTo>
                  <a:lnTo>
                    <a:pt x="0" y="997"/>
                  </a:lnTo>
                  <a:lnTo>
                    <a:pt x="1922" y="98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57150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225293" name="Freeform 13"/>
            <p:cNvSpPr>
              <a:spLocks/>
            </p:cNvSpPr>
            <p:nvPr/>
          </p:nvSpPr>
          <p:spPr bwMode="auto">
            <a:xfrm>
              <a:off x="3334" y="1660"/>
              <a:ext cx="136" cy="136"/>
            </a:xfrm>
            <a:custGeom>
              <a:avLst/>
              <a:gdLst>
                <a:gd name="T0" fmla="*/ 0 w 181"/>
                <a:gd name="T1" fmla="*/ 0 h 136"/>
                <a:gd name="T2" fmla="*/ 181 w 181"/>
                <a:gd name="T3" fmla="*/ 0 h 136"/>
                <a:gd name="T4" fmla="*/ 181 w 181"/>
                <a:gd name="T5" fmla="*/ 136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1" h="136">
                  <a:moveTo>
                    <a:pt x="0" y="0"/>
                  </a:moveTo>
                  <a:lnTo>
                    <a:pt x="181" y="0"/>
                  </a:lnTo>
                  <a:lnTo>
                    <a:pt x="181" y="136"/>
                  </a:lnTo>
                </a:path>
              </a:pathLst>
            </a:custGeom>
            <a:noFill/>
            <a:ln w="57150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225294" name="Text Box 14"/>
            <p:cNvSpPr txBox="1">
              <a:spLocks noChangeArrowheads="1"/>
            </p:cNvSpPr>
            <p:nvPr/>
          </p:nvSpPr>
          <p:spPr bwMode="auto">
            <a:xfrm>
              <a:off x="3152" y="526"/>
              <a:ext cx="222" cy="38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b="1">
                  <a:solidFill>
                    <a:srgbClr val="000099"/>
                  </a:solidFill>
                  <a:latin typeface="Arial" charset="0"/>
                </a:rPr>
                <a:t>А</a:t>
              </a:r>
            </a:p>
          </p:txBody>
        </p:sp>
        <p:sp>
          <p:nvSpPr>
            <p:cNvPr id="225295" name="Text Box 15"/>
            <p:cNvSpPr txBox="1">
              <a:spLocks noChangeArrowheads="1"/>
            </p:cNvSpPr>
            <p:nvPr/>
          </p:nvSpPr>
          <p:spPr bwMode="auto">
            <a:xfrm>
              <a:off x="3152" y="1751"/>
              <a:ext cx="245" cy="38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b="1">
                  <a:solidFill>
                    <a:srgbClr val="000099"/>
                  </a:solidFill>
                  <a:latin typeface="Arial" charset="0"/>
                </a:rPr>
                <a:t>М</a:t>
              </a:r>
            </a:p>
          </p:txBody>
        </p:sp>
        <p:sp>
          <p:nvSpPr>
            <p:cNvPr id="225296" name="Text Box 16"/>
            <p:cNvSpPr txBox="1">
              <a:spLocks noChangeArrowheads="1"/>
            </p:cNvSpPr>
            <p:nvPr/>
          </p:nvSpPr>
          <p:spPr bwMode="auto">
            <a:xfrm>
              <a:off x="5103" y="1796"/>
              <a:ext cx="211" cy="38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b="1">
                  <a:solidFill>
                    <a:srgbClr val="000099"/>
                  </a:solidFill>
                  <a:latin typeface="Arial" charset="0"/>
                </a:rPr>
                <a:t>Р</a:t>
              </a:r>
            </a:p>
          </p:txBody>
        </p:sp>
        <p:sp>
          <p:nvSpPr>
            <p:cNvPr id="225298" name="Text Box 18"/>
            <p:cNvSpPr txBox="1">
              <a:spLocks noChangeArrowheads="1"/>
            </p:cNvSpPr>
            <p:nvPr/>
          </p:nvSpPr>
          <p:spPr bwMode="auto">
            <a:xfrm>
              <a:off x="4617" y="1529"/>
              <a:ext cx="290" cy="28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900" b="1" dirty="0">
                  <a:solidFill>
                    <a:srgbClr val="000000"/>
                  </a:solidFill>
                  <a:latin typeface="Arial" charset="0"/>
                </a:rPr>
                <a:t>20</a:t>
              </a:r>
              <a:r>
                <a:rPr lang="ru-RU" sz="2900" b="1" baseline="30000" dirty="0">
                  <a:solidFill>
                    <a:srgbClr val="000000"/>
                  </a:solidFill>
                  <a:latin typeface="Arial" charset="0"/>
                </a:rPr>
                <a:t>0</a:t>
              </a:r>
              <a:endParaRPr lang="ru-RU" sz="2900" b="1" dirty="0">
                <a:solidFill>
                  <a:srgbClr val="000000"/>
                </a:solidFill>
                <a:latin typeface="Arial" charset="0"/>
              </a:endParaRPr>
            </a:p>
          </p:txBody>
        </p:sp>
      </p:grpSp>
      <p:sp>
        <p:nvSpPr>
          <p:cNvPr id="225330" name="Text Box 50"/>
          <p:cNvSpPr txBox="1">
            <a:spLocks noChangeArrowheads="1"/>
          </p:cNvSpPr>
          <p:nvPr/>
        </p:nvSpPr>
        <p:spPr bwMode="auto">
          <a:xfrm>
            <a:off x="5702301" y="6966586"/>
            <a:ext cx="2597767" cy="57817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2900" b="1" dirty="0">
                <a:solidFill>
                  <a:srgbClr val="000000"/>
                </a:solidFill>
                <a:latin typeface="Arial" charset="0"/>
              </a:rPr>
              <a:t>(180</a:t>
            </a:r>
            <a:r>
              <a:rPr lang="ru-RU" sz="2900" b="1" baseline="30000" dirty="0">
                <a:solidFill>
                  <a:srgbClr val="000000"/>
                </a:solidFill>
                <a:latin typeface="Arial" charset="0"/>
              </a:rPr>
              <a:t>0 </a:t>
            </a:r>
            <a:r>
              <a:rPr lang="ru-RU" sz="2900" b="1" dirty="0">
                <a:solidFill>
                  <a:srgbClr val="000000"/>
                </a:solidFill>
                <a:latin typeface="Arial" charset="0"/>
              </a:rPr>
              <a:t>– </a:t>
            </a:r>
            <a:r>
              <a:rPr lang="ru-RU" sz="2900" b="1" dirty="0" smtClean="0">
                <a:solidFill>
                  <a:srgbClr val="000000"/>
                </a:solidFill>
                <a:latin typeface="Arial" charset="0"/>
              </a:rPr>
              <a:t>52</a:t>
            </a:r>
            <a:r>
              <a:rPr lang="ru-RU" sz="2900" b="1" baseline="30000" dirty="0" smtClean="0">
                <a:solidFill>
                  <a:srgbClr val="000000"/>
                </a:solidFill>
                <a:latin typeface="Arial" charset="0"/>
              </a:rPr>
              <a:t>0</a:t>
            </a:r>
            <a:r>
              <a:rPr lang="ru-RU" sz="2900" b="1" dirty="0">
                <a:solidFill>
                  <a:srgbClr val="000000"/>
                </a:solidFill>
                <a:latin typeface="Arial" charset="0"/>
              </a:rPr>
              <a:t>):2</a:t>
            </a:r>
            <a:r>
              <a:rPr lang="ru-RU" sz="2900" b="1" baseline="30000" dirty="0">
                <a:solidFill>
                  <a:srgbClr val="000000"/>
                </a:solidFill>
                <a:latin typeface="Arial" charset="0"/>
              </a:rPr>
              <a:t> </a:t>
            </a:r>
            <a:endParaRPr lang="ru-RU" sz="2900" b="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25331" name="Text Box 51"/>
          <p:cNvSpPr txBox="1">
            <a:spLocks noChangeArrowheads="1"/>
          </p:cNvSpPr>
          <p:nvPr/>
        </p:nvSpPr>
        <p:spPr bwMode="auto">
          <a:xfrm>
            <a:off x="1785621" y="7399021"/>
            <a:ext cx="815228" cy="578174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2900" b="1" dirty="0" smtClean="0">
                <a:solidFill>
                  <a:srgbClr val="000000"/>
                </a:solidFill>
                <a:latin typeface="Arial" charset="0"/>
              </a:rPr>
              <a:t>64</a:t>
            </a:r>
            <a:r>
              <a:rPr lang="ru-RU" sz="2900" b="1" baseline="30000" dirty="0" smtClean="0">
                <a:solidFill>
                  <a:srgbClr val="000000"/>
                </a:solidFill>
                <a:latin typeface="Arial" charset="0"/>
              </a:rPr>
              <a:t>0</a:t>
            </a:r>
            <a:endParaRPr lang="ru-RU" sz="2900" b="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25332" name="Text Box 52"/>
          <p:cNvSpPr txBox="1">
            <a:spLocks noChangeArrowheads="1"/>
          </p:cNvSpPr>
          <p:nvPr/>
        </p:nvSpPr>
        <p:spPr bwMode="auto">
          <a:xfrm>
            <a:off x="4894581" y="7399021"/>
            <a:ext cx="815228" cy="578174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2900" b="1" dirty="0" smtClean="0">
                <a:solidFill>
                  <a:srgbClr val="000000"/>
                </a:solidFill>
                <a:latin typeface="Arial" charset="0"/>
              </a:rPr>
              <a:t>64</a:t>
            </a:r>
            <a:r>
              <a:rPr lang="ru-RU" sz="2900" b="1" baseline="30000" dirty="0" smtClean="0">
                <a:solidFill>
                  <a:srgbClr val="000000"/>
                </a:solidFill>
                <a:latin typeface="Arial" charset="0"/>
              </a:rPr>
              <a:t>0</a:t>
            </a:r>
            <a:endParaRPr lang="ru-RU" sz="2900" b="1" dirty="0">
              <a:solidFill>
                <a:srgbClr val="000000"/>
              </a:solidFill>
              <a:latin typeface="Arial" charset="0"/>
            </a:endParaRPr>
          </a:p>
        </p:txBody>
      </p:sp>
      <p:grpSp>
        <p:nvGrpSpPr>
          <p:cNvPr id="225314" name="Group 34"/>
          <p:cNvGrpSpPr>
            <a:grpSpLocks/>
          </p:cNvGrpSpPr>
          <p:nvPr/>
        </p:nvGrpSpPr>
        <p:grpSpPr bwMode="auto">
          <a:xfrm>
            <a:off x="977902" y="4288156"/>
            <a:ext cx="5519420" cy="3920490"/>
            <a:chOff x="385" y="2251"/>
            <a:chExt cx="2173" cy="2058"/>
          </a:xfrm>
        </p:grpSpPr>
        <p:sp>
          <p:nvSpPr>
            <p:cNvPr id="225299" name="Freeform 19"/>
            <p:cNvSpPr>
              <a:spLocks/>
            </p:cNvSpPr>
            <p:nvPr/>
          </p:nvSpPr>
          <p:spPr bwMode="auto">
            <a:xfrm>
              <a:off x="612" y="2360"/>
              <a:ext cx="1724" cy="1750"/>
            </a:xfrm>
            <a:custGeom>
              <a:avLst/>
              <a:gdLst>
                <a:gd name="T0" fmla="*/ 0 w 1724"/>
                <a:gd name="T1" fmla="*/ 1750 h 1750"/>
                <a:gd name="T2" fmla="*/ 860 w 1724"/>
                <a:gd name="T3" fmla="*/ 0 h 1750"/>
                <a:gd name="T4" fmla="*/ 1724 w 1724"/>
                <a:gd name="T5" fmla="*/ 1750 h 1750"/>
                <a:gd name="T6" fmla="*/ 0 w 1724"/>
                <a:gd name="T7" fmla="*/ 1750 h 17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24" h="1750">
                  <a:moveTo>
                    <a:pt x="0" y="1750"/>
                  </a:moveTo>
                  <a:lnTo>
                    <a:pt x="860" y="0"/>
                  </a:lnTo>
                  <a:lnTo>
                    <a:pt x="1724" y="1750"/>
                  </a:lnTo>
                  <a:lnTo>
                    <a:pt x="0" y="1750"/>
                  </a:lnTo>
                  <a:close/>
                </a:path>
              </a:pathLst>
            </a:custGeom>
            <a:noFill/>
            <a:ln w="57150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225300" name="Freeform 20"/>
            <p:cNvSpPr>
              <a:spLocks/>
            </p:cNvSpPr>
            <p:nvPr/>
          </p:nvSpPr>
          <p:spPr bwMode="auto">
            <a:xfrm>
              <a:off x="975" y="3203"/>
              <a:ext cx="129" cy="69"/>
            </a:xfrm>
            <a:custGeom>
              <a:avLst/>
              <a:gdLst>
                <a:gd name="T0" fmla="*/ 0 w 129"/>
                <a:gd name="T1" fmla="*/ 0 h 69"/>
                <a:gd name="T2" fmla="*/ 129 w 129"/>
                <a:gd name="T3" fmla="*/ 69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9" h="69">
                  <a:moveTo>
                    <a:pt x="0" y="0"/>
                  </a:moveTo>
                  <a:lnTo>
                    <a:pt x="129" y="69"/>
                  </a:lnTo>
                </a:path>
              </a:pathLst>
            </a:custGeom>
            <a:noFill/>
            <a:ln w="57150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225301" name="Freeform 21"/>
            <p:cNvSpPr>
              <a:spLocks/>
            </p:cNvSpPr>
            <p:nvPr/>
          </p:nvSpPr>
          <p:spPr bwMode="auto">
            <a:xfrm flipH="1">
              <a:off x="1844" y="3203"/>
              <a:ext cx="129" cy="69"/>
            </a:xfrm>
            <a:custGeom>
              <a:avLst/>
              <a:gdLst>
                <a:gd name="T0" fmla="*/ 0 w 129"/>
                <a:gd name="T1" fmla="*/ 0 h 69"/>
                <a:gd name="T2" fmla="*/ 129 w 129"/>
                <a:gd name="T3" fmla="*/ 69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9" h="69">
                  <a:moveTo>
                    <a:pt x="0" y="0"/>
                  </a:moveTo>
                  <a:lnTo>
                    <a:pt x="129" y="69"/>
                  </a:lnTo>
                </a:path>
              </a:pathLst>
            </a:custGeom>
            <a:noFill/>
            <a:ln w="57150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225302" name="Text Box 22"/>
            <p:cNvSpPr txBox="1">
              <a:spLocks noChangeArrowheads="1"/>
            </p:cNvSpPr>
            <p:nvPr/>
          </p:nvSpPr>
          <p:spPr bwMode="auto">
            <a:xfrm>
              <a:off x="385" y="3913"/>
              <a:ext cx="222" cy="38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b="1">
                  <a:solidFill>
                    <a:srgbClr val="000099"/>
                  </a:solidFill>
                  <a:latin typeface="Arial" charset="0"/>
                </a:rPr>
                <a:t>А</a:t>
              </a:r>
            </a:p>
          </p:txBody>
        </p:sp>
        <p:sp>
          <p:nvSpPr>
            <p:cNvPr id="225303" name="Text Box 23"/>
            <p:cNvSpPr txBox="1">
              <a:spLocks noChangeArrowheads="1"/>
            </p:cNvSpPr>
            <p:nvPr/>
          </p:nvSpPr>
          <p:spPr bwMode="auto">
            <a:xfrm>
              <a:off x="1202" y="2251"/>
              <a:ext cx="222" cy="38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b="1">
                  <a:solidFill>
                    <a:srgbClr val="000099"/>
                  </a:solidFill>
                  <a:latin typeface="Arial" charset="0"/>
                </a:rPr>
                <a:t>В</a:t>
              </a:r>
            </a:p>
          </p:txBody>
        </p:sp>
        <p:sp>
          <p:nvSpPr>
            <p:cNvPr id="225304" name="Text Box 24"/>
            <p:cNvSpPr txBox="1">
              <a:spLocks noChangeArrowheads="1"/>
            </p:cNvSpPr>
            <p:nvPr/>
          </p:nvSpPr>
          <p:spPr bwMode="auto">
            <a:xfrm>
              <a:off x="2336" y="3929"/>
              <a:ext cx="222" cy="38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b="1">
                  <a:solidFill>
                    <a:srgbClr val="000099"/>
                  </a:solidFill>
                  <a:latin typeface="Arial" charset="0"/>
                </a:rPr>
                <a:t>С</a:t>
              </a:r>
            </a:p>
          </p:txBody>
        </p:sp>
        <p:sp>
          <p:nvSpPr>
            <p:cNvPr id="225305" name="Text Box 25"/>
            <p:cNvSpPr txBox="1">
              <a:spLocks noChangeArrowheads="1"/>
            </p:cNvSpPr>
            <p:nvPr/>
          </p:nvSpPr>
          <p:spPr bwMode="auto">
            <a:xfrm>
              <a:off x="1319" y="2545"/>
              <a:ext cx="290" cy="28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900" b="1" dirty="0" smtClean="0">
                  <a:solidFill>
                    <a:srgbClr val="000000"/>
                  </a:solidFill>
                  <a:latin typeface="Arial" charset="0"/>
                </a:rPr>
                <a:t>52</a:t>
              </a:r>
              <a:r>
                <a:rPr lang="ru-RU" sz="2900" b="1" baseline="30000" dirty="0" smtClean="0">
                  <a:solidFill>
                    <a:srgbClr val="000000"/>
                  </a:solidFill>
                  <a:latin typeface="Arial" charset="0"/>
                </a:rPr>
                <a:t>0</a:t>
              </a:r>
              <a:endParaRPr lang="ru-RU" sz="2900" b="1" dirty="0">
                <a:solidFill>
                  <a:srgbClr val="000000"/>
                </a:solidFill>
                <a:latin typeface="Arial" charset="0"/>
              </a:endParaRPr>
            </a:p>
          </p:txBody>
        </p:sp>
      </p:grpSp>
      <p:sp>
        <p:nvSpPr>
          <p:cNvPr id="225333" name="Text Box 53"/>
          <p:cNvSpPr txBox="1">
            <a:spLocks noChangeArrowheads="1"/>
          </p:cNvSpPr>
          <p:nvPr/>
        </p:nvSpPr>
        <p:spPr bwMode="auto">
          <a:xfrm>
            <a:off x="9964421" y="7311391"/>
            <a:ext cx="2317242" cy="57817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2900" b="1" dirty="0">
                <a:solidFill>
                  <a:srgbClr val="000000"/>
                </a:solidFill>
                <a:latin typeface="Arial" charset="0"/>
              </a:rPr>
              <a:t>180</a:t>
            </a:r>
            <a:r>
              <a:rPr lang="ru-RU" sz="2900" b="1" baseline="30000" dirty="0">
                <a:solidFill>
                  <a:srgbClr val="000000"/>
                </a:solidFill>
                <a:latin typeface="Arial" charset="0"/>
              </a:rPr>
              <a:t>0 </a:t>
            </a:r>
            <a:r>
              <a:rPr lang="ru-RU" sz="2900" b="1" dirty="0">
                <a:solidFill>
                  <a:srgbClr val="000000"/>
                </a:solidFill>
                <a:latin typeface="Arial" charset="0"/>
              </a:rPr>
              <a:t>– </a:t>
            </a:r>
            <a:r>
              <a:rPr lang="ru-RU" sz="2900" b="1" dirty="0" smtClean="0">
                <a:solidFill>
                  <a:srgbClr val="000000"/>
                </a:solidFill>
                <a:latin typeface="Arial" charset="0"/>
              </a:rPr>
              <a:t>2</a:t>
            </a:r>
            <a:r>
              <a:rPr lang="ru-RU" sz="2900" b="1" dirty="0" smtClean="0">
                <a:solidFill>
                  <a:srgbClr val="000000"/>
                </a:solidFill>
                <a:latin typeface="Cambria Math"/>
                <a:ea typeface="Cambria Math"/>
              </a:rPr>
              <a:t>∙</a:t>
            </a:r>
            <a:r>
              <a:rPr lang="ru-RU" sz="2900" b="1" dirty="0" smtClean="0">
                <a:solidFill>
                  <a:srgbClr val="000000"/>
                </a:solidFill>
                <a:latin typeface="Arial" charset="0"/>
              </a:rPr>
              <a:t>30</a:t>
            </a:r>
            <a:r>
              <a:rPr lang="ru-RU" sz="2900" b="1" baseline="30000" dirty="0" smtClean="0">
                <a:solidFill>
                  <a:srgbClr val="000000"/>
                </a:solidFill>
                <a:latin typeface="Arial" charset="0"/>
              </a:rPr>
              <a:t>0 </a:t>
            </a:r>
            <a:endParaRPr lang="ru-RU" sz="2900" b="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25334" name="Text Box 54"/>
          <p:cNvSpPr txBox="1">
            <a:spLocks noChangeArrowheads="1"/>
          </p:cNvSpPr>
          <p:nvPr/>
        </p:nvSpPr>
        <p:spPr bwMode="auto">
          <a:xfrm>
            <a:off x="12268200" y="6619876"/>
            <a:ext cx="815228" cy="578174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2900" b="1">
                <a:solidFill>
                  <a:srgbClr val="000000"/>
                </a:solidFill>
                <a:latin typeface="Arial" charset="0"/>
              </a:rPr>
              <a:t>30</a:t>
            </a:r>
            <a:r>
              <a:rPr lang="ru-RU" sz="2900" b="1" baseline="30000">
                <a:solidFill>
                  <a:srgbClr val="000000"/>
                </a:solidFill>
                <a:latin typeface="Arial" charset="0"/>
              </a:rPr>
              <a:t>0</a:t>
            </a:r>
            <a:endParaRPr lang="ru-RU" sz="29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25335" name="Text Box 55"/>
          <p:cNvSpPr txBox="1">
            <a:spLocks noChangeArrowheads="1"/>
          </p:cNvSpPr>
          <p:nvPr/>
        </p:nvSpPr>
        <p:spPr bwMode="auto">
          <a:xfrm>
            <a:off x="9504680" y="6534151"/>
            <a:ext cx="1022016" cy="578174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2900" b="1">
                <a:solidFill>
                  <a:srgbClr val="000000"/>
                </a:solidFill>
                <a:latin typeface="Arial" charset="0"/>
              </a:rPr>
              <a:t>120</a:t>
            </a:r>
            <a:r>
              <a:rPr lang="ru-RU" sz="2900" b="1" baseline="30000">
                <a:solidFill>
                  <a:srgbClr val="000000"/>
                </a:solidFill>
                <a:latin typeface="Arial" charset="0"/>
              </a:rPr>
              <a:t>0</a:t>
            </a:r>
            <a:endParaRPr lang="ru-RU" sz="2900" b="1">
              <a:solidFill>
                <a:srgbClr val="000000"/>
              </a:solidFill>
              <a:latin typeface="Arial" charset="0"/>
            </a:endParaRPr>
          </a:p>
        </p:txBody>
      </p:sp>
      <p:grpSp>
        <p:nvGrpSpPr>
          <p:cNvPr id="225315" name="Group 35"/>
          <p:cNvGrpSpPr>
            <a:grpSpLocks/>
          </p:cNvGrpSpPr>
          <p:nvPr/>
        </p:nvGrpSpPr>
        <p:grpSpPr bwMode="auto">
          <a:xfrm>
            <a:off x="7315200" y="4373881"/>
            <a:ext cx="6611621" cy="3402330"/>
            <a:chOff x="2880" y="2296"/>
            <a:chExt cx="2603" cy="1786"/>
          </a:xfrm>
        </p:grpSpPr>
        <p:sp>
          <p:nvSpPr>
            <p:cNvPr id="225306" name="Freeform 26"/>
            <p:cNvSpPr>
              <a:spLocks/>
            </p:cNvSpPr>
            <p:nvPr/>
          </p:nvSpPr>
          <p:spPr bwMode="auto">
            <a:xfrm>
              <a:off x="3152" y="2341"/>
              <a:ext cx="2268" cy="1361"/>
            </a:xfrm>
            <a:custGeom>
              <a:avLst/>
              <a:gdLst>
                <a:gd name="T0" fmla="*/ 0 w 2268"/>
                <a:gd name="T1" fmla="*/ 0 h 1361"/>
                <a:gd name="T2" fmla="*/ 2268 w 2268"/>
                <a:gd name="T3" fmla="*/ 1361 h 1361"/>
                <a:gd name="T4" fmla="*/ 672 w 2268"/>
                <a:gd name="T5" fmla="*/ 1347 h 1361"/>
                <a:gd name="T6" fmla="*/ 0 w 2268"/>
                <a:gd name="T7" fmla="*/ 0 h 1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68" h="1361">
                  <a:moveTo>
                    <a:pt x="0" y="0"/>
                  </a:moveTo>
                  <a:lnTo>
                    <a:pt x="2268" y="1361"/>
                  </a:lnTo>
                  <a:lnTo>
                    <a:pt x="672" y="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57150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225307" name="Text Box 27"/>
            <p:cNvSpPr txBox="1">
              <a:spLocks noChangeArrowheads="1"/>
            </p:cNvSpPr>
            <p:nvPr/>
          </p:nvSpPr>
          <p:spPr bwMode="auto">
            <a:xfrm>
              <a:off x="2880" y="2296"/>
              <a:ext cx="234" cy="38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b="1">
                  <a:solidFill>
                    <a:srgbClr val="000099"/>
                  </a:solidFill>
                  <a:latin typeface="Arial" charset="0"/>
                </a:rPr>
                <a:t>О</a:t>
              </a:r>
            </a:p>
          </p:txBody>
        </p:sp>
        <p:sp>
          <p:nvSpPr>
            <p:cNvPr id="225308" name="Text Box 28"/>
            <p:cNvSpPr txBox="1">
              <a:spLocks noChangeArrowheads="1"/>
            </p:cNvSpPr>
            <p:nvPr/>
          </p:nvSpPr>
          <p:spPr bwMode="auto">
            <a:xfrm>
              <a:off x="3606" y="3657"/>
              <a:ext cx="222" cy="38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000099"/>
                  </a:solidFill>
                  <a:latin typeface="Arial" charset="0"/>
                </a:rPr>
                <a:t>N</a:t>
              </a:r>
              <a:endParaRPr lang="ru-RU" b="1">
                <a:solidFill>
                  <a:srgbClr val="000099"/>
                </a:solidFill>
                <a:latin typeface="Arial" charset="0"/>
              </a:endParaRPr>
            </a:p>
          </p:txBody>
        </p:sp>
        <p:sp>
          <p:nvSpPr>
            <p:cNvPr id="225309" name="Text Box 29"/>
            <p:cNvSpPr txBox="1">
              <a:spLocks noChangeArrowheads="1"/>
            </p:cNvSpPr>
            <p:nvPr/>
          </p:nvSpPr>
          <p:spPr bwMode="auto">
            <a:xfrm>
              <a:off x="5284" y="3702"/>
              <a:ext cx="199" cy="38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000099"/>
                  </a:solidFill>
                  <a:latin typeface="Arial" charset="0"/>
                </a:rPr>
                <a:t>F</a:t>
              </a:r>
              <a:endParaRPr lang="ru-RU" b="1">
                <a:solidFill>
                  <a:srgbClr val="000099"/>
                </a:solidFill>
                <a:latin typeface="Arial" charset="0"/>
              </a:endParaRPr>
            </a:p>
          </p:txBody>
        </p:sp>
        <p:sp>
          <p:nvSpPr>
            <p:cNvPr id="225310" name="Freeform 30"/>
            <p:cNvSpPr>
              <a:spLocks/>
            </p:cNvSpPr>
            <p:nvPr/>
          </p:nvSpPr>
          <p:spPr bwMode="auto">
            <a:xfrm flipH="1">
              <a:off x="3424" y="3022"/>
              <a:ext cx="129" cy="69"/>
            </a:xfrm>
            <a:custGeom>
              <a:avLst/>
              <a:gdLst>
                <a:gd name="T0" fmla="*/ 0 w 129"/>
                <a:gd name="T1" fmla="*/ 0 h 69"/>
                <a:gd name="T2" fmla="*/ 129 w 129"/>
                <a:gd name="T3" fmla="*/ 69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9" h="69">
                  <a:moveTo>
                    <a:pt x="0" y="0"/>
                  </a:moveTo>
                  <a:lnTo>
                    <a:pt x="129" y="69"/>
                  </a:lnTo>
                </a:path>
              </a:pathLst>
            </a:custGeom>
            <a:noFill/>
            <a:ln w="57150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225311" name="Freeform 31"/>
            <p:cNvSpPr>
              <a:spLocks/>
            </p:cNvSpPr>
            <p:nvPr/>
          </p:nvSpPr>
          <p:spPr bwMode="auto">
            <a:xfrm>
              <a:off x="4544" y="3640"/>
              <a:ext cx="64" cy="160"/>
            </a:xfrm>
            <a:custGeom>
              <a:avLst/>
              <a:gdLst>
                <a:gd name="T0" fmla="*/ 0 w 64"/>
                <a:gd name="T1" fmla="*/ 0 h 160"/>
                <a:gd name="T2" fmla="*/ 64 w 64"/>
                <a:gd name="T3" fmla="*/ 160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4" h="160">
                  <a:moveTo>
                    <a:pt x="0" y="0"/>
                  </a:moveTo>
                  <a:lnTo>
                    <a:pt x="64" y="160"/>
                  </a:lnTo>
                </a:path>
              </a:pathLst>
            </a:custGeom>
            <a:noFill/>
            <a:ln w="57150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225312" name="Text Box 32"/>
            <p:cNvSpPr txBox="1">
              <a:spLocks noChangeArrowheads="1"/>
            </p:cNvSpPr>
            <p:nvPr/>
          </p:nvSpPr>
          <p:spPr bwMode="auto">
            <a:xfrm>
              <a:off x="3288" y="2523"/>
              <a:ext cx="290" cy="28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900" b="1">
                  <a:solidFill>
                    <a:srgbClr val="000000"/>
                  </a:solidFill>
                  <a:latin typeface="Arial" charset="0"/>
                </a:rPr>
                <a:t>30</a:t>
              </a:r>
              <a:r>
                <a:rPr lang="ru-RU" sz="2900" b="1" baseline="30000">
                  <a:solidFill>
                    <a:srgbClr val="000000"/>
                  </a:solidFill>
                  <a:latin typeface="Arial" charset="0"/>
                </a:rPr>
                <a:t>0</a:t>
              </a:r>
              <a:endParaRPr lang="ru-RU" sz="2900" b="1">
                <a:solidFill>
                  <a:srgbClr val="000000"/>
                </a:solidFill>
                <a:latin typeface="Arial" charset="0"/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977903" y="109211"/>
            <a:ext cx="124434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Найдите неизвестные углы</a:t>
            </a:r>
            <a:endParaRPr lang="uz-Latn-UZ" sz="4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8422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53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5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25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53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53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225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25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5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5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5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529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52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529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52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529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52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529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529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253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253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5" dur="1000"/>
                                        <p:tgtEl>
                                          <p:spTgt spid="225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253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253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2" dur="1000"/>
                                        <p:tgtEl>
                                          <p:spTgt spid="225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25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9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5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5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5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53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53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53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53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53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53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53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53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253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253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1" dur="1000"/>
                                        <p:tgtEl>
                                          <p:spTgt spid="225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25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25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8" dur="1000"/>
                                        <p:tgtEl>
                                          <p:spTgt spid="225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253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253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3" dur="1000"/>
                                        <p:tgtEl>
                                          <p:spTgt spid="225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225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0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5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5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5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53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53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53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53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53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53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53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53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2253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2253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2" dur="1000"/>
                                        <p:tgtEl>
                                          <p:spTgt spid="225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2253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2253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9" dur="1000"/>
                                        <p:tgtEl>
                                          <p:spTgt spid="225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2253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2253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6" dur="1000"/>
                                        <p:tgtEl>
                                          <p:spTgt spid="225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297" grpId="0"/>
      <p:bldP spid="225327" grpId="0" animBg="1"/>
      <p:bldP spid="225324" grpId="0"/>
      <p:bldP spid="225325" grpId="0" animBg="1"/>
      <p:bldP spid="225326" grpId="0"/>
      <p:bldP spid="225330" grpId="0"/>
      <p:bldP spid="225331" grpId="0" animBg="1"/>
      <p:bldP spid="225332" grpId="0" animBg="1"/>
      <p:bldP spid="225333" grpId="0"/>
      <p:bldP spid="225334" grpId="0" animBg="1"/>
      <p:bldP spid="22533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8114" name="Group 2"/>
          <p:cNvGrpSpPr>
            <a:grpSpLocks/>
          </p:cNvGrpSpPr>
          <p:nvPr/>
        </p:nvGrpSpPr>
        <p:grpSpPr bwMode="auto">
          <a:xfrm>
            <a:off x="6507480" y="4628728"/>
            <a:ext cx="1960880" cy="1224914"/>
            <a:chOff x="3651" y="1706"/>
            <a:chExt cx="772" cy="643"/>
          </a:xfrm>
        </p:grpSpPr>
        <p:sp>
          <p:nvSpPr>
            <p:cNvPr id="218115" name="Freeform 3"/>
            <p:cNvSpPr>
              <a:spLocks/>
            </p:cNvSpPr>
            <p:nvPr/>
          </p:nvSpPr>
          <p:spPr bwMode="auto">
            <a:xfrm>
              <a:off x="3651" y="1706"/>
              <a:ext cx="772" cy="643"/>
            </a:xfrm>
            <a:custGeom>
              <a:avLst/>
              <a:gdLst>
                <a:gd name="T0" fmla="*/ 0 w 772"/>
                <a:gd name="T1" fmla="*/ 99 h 643"/>
                <a:gd name="T2" fmla="*/ 192 w 772"/>
                <a:gd name="T3" fmla="*/ 0 h 643"/>
                <a:gd name="T4" fmla="*/ 552 w 772"/>
                <a:gd name="T5" fmla="*/ 88 h 643"/>
                <a:gd name="T6" fmla="*/ 712 w 772"/>
                <a:gd name="T7" fmla="*/ 304 h 643"/>
                <a:gd name="T8" fmla="*/ 726 w 772"/>
                <a:gd name="T9" fmla="*/ 507 h 643"/>
                <a:gd name="T10" fmla="*/ 772 w 772"/>
                <a:gd name="T11" fmla="*/ 643 h 643"/>
                <a:gd name="T12" fmla="*/ 182 w 772"/>
                <a:gd name="T13" fmla="*/ 643 h 643"/>
                <a:gd name="T14" fmla="*/ 0 w 772"/>
                <a:gd name="T15" fmla="*/ 99 h 6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72" h="643">
                  <a:moveTo>
                    <a:pt x="0" y="99"/>
                  </a:moveTo>
                  <a:lnTo>
                    <a:pt x="192" y="0"/>
                  </a:lnTo>
                  <a:lnTo>
                    <a:pt x="552" y="88"/>
                  </a:lnTo>
                  <a:lnTo>
                    <a:pt x="712" y="304"/>
                  </a:lnTo>
                  <a:lnTo>
                    <a:pt x="726" y="507"/>
                  </a:lnTo>
                  <a:lnTo>
                    <a:pt x="772" y="643"/>
                  </a:lnTo>
                  <a:lnTo>
                    <a:pt x="182" y="643"/>
                  </a:lnTo>
                  <a:lnTo>
                    <a:pt x="0" y="99"/>
                  </a:lnTo>
                  <a:close/>
                </a:path>
              </a:pathLst>
            </a:custGeom>
            <a:gradFill rotWithShape="1">
              <a:gsLst>
                <a:gs pos="0">
                  <a:srgbClr val="00CC00"/>
                </a:gs>
                <a:gs pos="100000">
                  <a:schemeClr val="bg1"/>
                </a:gs>
              </a:gsLst>
              <a:path path="rect">
                <a:fillToRect t="100000" r="10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218116" name="Freeform 4"/>
            <p:cNvSpPr>
              <a:spLocks/>
            </p:cNvSpPr>
            <p:nvPr/>
          </p:nvSpPr>
          <p:spPr bwMode="auto">
            <a:xfrm>
              <a:off x="3783" y="2201"/>
              <a:ext cx="192" cy="141"/>
            </a:xfrm>
            <a:custGeom>
              <a:avLst/>
              <a:gdLst>
                <a:gd name="T0" fmla="*/ 0 w 192"/>
                <a:gd name="T1" fmla="*/ 1 h 141"/>
                <a:gd name="T2" fmla="*/ 84 w 192"/>
                <a:gd name="T3" fmla="*/ 9 h 141"/>
                <a:gd name="T4" fmla="*/ 156 w 192"/>
                <a:gd name="T5" fmla="*/ 57 h 141"/>
                <a:gd name="T6" fmla="*/ 192 w 192"/>
                <a:gd name="T7" fmla="*/ 141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2" h="141">
                  <a:moveTo>
                    <a:pt x="0" y="1"/>
                  </a:moveTo>
                  <a:cubicBezTo>
                    <a:pt x="14" y="2"/>
                    <a:pt x="58" y="0"/>
                    <a:pt x="84" y="9"/>
                  </a:cubicBezTo>
                  <a:cubicBezTo>
                    <a:pt x="110" y="18"/>
                    <a:pt x="138" y="35"/>
                    <a:pt x="156" y="57"/>
                  </a:cubicBezTo>
                  <a:cubicBezTo>
                    <a:pt x="174" y="79"/>
                    <a:pt x="184" y="123"/>
                    <a:pt x="192" y="141"/>
                  </a:cubicBezTo>
                </a:path>
              </a:pathLst>
            </a:custGeom>
            <a:noFill/>
            <a:ln w="28575" cap="flat" cmpd="sng">
              <a:solidFill>
                <a:srgbClr val="008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</p:grpSp>
      <p:sp>
        <p:nvSpPr>
          <p:cNvPr id="218119" name="Freeform 7"/>
          <p:cNvSpPr>
            <a:spLocks/>
          </p:cNvSpPr>
          <p:nvPr/>
        </p:nvSpPr>
        <p:spPr bwMode="auto">
          <a:xfrm>
            <a:off x="3665221" y="2388448"/>
            <a:ext cx="2377440" cy="2011680"/>
          </a:xfrm>
          <a:custGeom>
            <a:avLst/>
            <a:gdLst>
              <a:gd name="T0" fmla="*/ 592 w 936"/>
              <a:gd name="T1" fmla="*/ 0 h 1056"/>
              <a:gd name="T2" fmla="*/ 936 w 936"/>
              <a:gd name="T3" fmla="*/ 840 h 1056"/>
              <a:gd name="T4" fmla="*/ 744 w 936"/>
              <a:gd name="T5" fmla="*/ 1056 h 1056"/>
              <a:gd name="T6" fmla="*/ 616 w 936"/>
              <a:gd name="T7" fmla="*/ 1056 h 1056"/>
              <a:gd name="T8" fmla="*/ 360 w 936"/>
              <a:gd name="T9" fmla="*/ 1008 h 1056"/>
              <a:gd name="T10" fmla="*/ 208 w 936"/>
              <a:gd name="T11" fmla="*/ 896 h 1056"/>
              <a:gd name="T12" fmla="*/ 0 w 936"/>
              <a:gd name="T13" fmla="*/ 664 h 1056"/>
              <a:gd name="T14" fmla="*/ 592 w 936"/>
              <a:gd name="T15" fmla="*/ 0 h 10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36" h="1056">
                <a:moveTo>
                  <a:pt x="592" y="0"/>
                </a:moveTo>
                <a:lnTo>
                  <a:pt x="936" y="840"/>
                </a:lnTo>
                <a:lnTo>
                  <a:pt x="744" y="1056"/>
                </a:lnTo>
                <a:lnTo>
                  <a:pt x="616" y="1056"/>
                </a:lnTo>
                <a:lnTo>
                  <a:pt x="360" y="1008"/>
                </a:lnTo>
                <a:lnTo>
                  <a:pt x="208" y="896"/>
                </a:lnTo>
                <a:lnTo>
                  <a:pt x="0" y="664"/>
                </a:lnTo>
                <a:lnTo>
                  <a:pt x="592" y="0"/>
                </a:lnTo>
                <a:close/>
              </a:path>
            </a:pathLst>
          </a:custGeom>
          <a:gradFill rotWithShape="1">
            <a:gsLst>
              <a:gs pos="0">
                <a:srgbClr val="FFFF00"/>
              </a:gs>
              <a:gs pos="100000">
                <a:schemeClr val="bg1"/>
              </a:gs>
            </a:gsLst>
            <a:path path="rect">
              <a:fillToRect l="100000" b="10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18120" name="Freeform 8"/>
          <p:cNvSpPr>
            <a:spLocks/>
          </p:cNvSpPr>
          <p:nvPr/>
        </p:nvSpPr>
        <p:spPr bwMode="auto">
          <a:xfrm>
            <a:off x="4206241" y="4369648"/>
            <a:ext cx="2771141" cy="1447800"/>
          </a:xfrm>
          <a:custGeom>
            <a:avLst/>
            <a:gdLst>
              <a:gd name="T0" fmla="*/ 1091 w 1091"/>
              <a:gd name="T1" fmla="*/ 752 h 760"/>
              <a:gd name="T2" fmla="*/ 171 w 1091"/>
              <a:gd name="T3" fmla="*/ 760 h 760"/>
              <a:gd name="T4" fmla="*/ 0 w 1091"/>
              <a:gd name="T5" fmla="*/ 446 h 760"/>
              <a:gd name="T6" fmla="*/ 54 w 1091"/>
              <a:gd name="T7" fmla="*/ 280 h 760"/>
              <a:gd name="T8" fmla="*/ 150 w 1091"/>
              <a:gd name="T9" fmla="*/ 146 h 760"/>
              <a:gd name="T10" fmla="*/ 256 w 1091"/>
              <a:gd name="T11" fmla="*/ 91 h 760"/>
              <a:gd name="T12" fmla="*/ 781 w 1091"/>
              <a:gd name="T13" fmla="*/ 0 h 760"/>
              <a:gd name="T14" fmla="*/ 1091 w 1091"/>
              <a:gd name="T15" fmla="*/ 752 h 7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091" h="760">
                <a:moveTo>
                  <a:pt x="1091" y="752"/>
                </a:moveTo>
                <a:lnTo>
                  <a:pt x="171" y="760"/>
                </a:lnTo>
                <a:lnTo>
                  <a:pt x="0" y="446"/>
                </a:lnTo>
                <a:lnTo>
                  <a:pt x="54" y="280"/>
                </a:lnTo>
                <a:lnTo>
                  <a:pt x="150" y="146"/>
                </a:lnTo>
                <a:lnTo>
                  <a:pt x="256" y="91"/>
                </a:lnTo>
                <a:lnTo>
                  <a:pt x="781" y="0"/>
                </a:lnTo>
                <a:lnTo>
                  <a:pt x="1091" y="752"/>
                </a:lnTo>
                <a:close/>
              </a:path>
            </a:pathLst>
          </a:custGeom>
          <a:gradFill rotWithShape="1">
            <a:gsLst>
              <a:gs pos="0">
                <a:srgbClr val="FFFF00"/>
              </a:gs>
              <a:gs pos="100000">
                <a:schemeClr val="bg1"/>
              </a:gs>
            </a:gsLst>
            <a:path path="rect">
              <a:fillToRect l="100000" t="10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18121" name="Freeform 9"/>
          <p:cNvSpPr>
            <a:spLocks/>
          </p:cNvSpPr>
          <p:nvPr/>
        </p:nvSpPr>
        <p:spPr bwMode="auto">
          <a:xfrm>
            <a:off x="980440" y="4522048"/>
            <a:ext cx="2766061" cy="1316354"/>
          </a:xfrm>
          <a:custGeom>
            <a:avLst/>
            <a:gdLst>
              <a:gd name="T0" fmla="*/ 0 w 1089"/>
              <a:gd name="T1" fmla="*/ 691 h 691"/>
              <a:gd name="T2" fmla="*/ 641 w 1089"/>
              <a:gd name="T3" fmla="*/ 0 h 691"/>
              <a:gd name="T4" fmla="*/ 873 w 1089"/>
              <a:gd name="T5" fmla="*/ 88 h 691"/>
              <a:gd name="T6" fmla="*/ 1057 w 1089"/>
              <a:gd name="T7" fmla="*/ 248 h 691"/>
              <a:gd name="T8" fmla="*/ 1065 w 1089"/>
              <a:gd name="T9" fmla="*/ 368 h 691"/>
              <a:gd name="T10" fmla="*/ 1089 w 1089"/>
              <a:gd name="T11" fmla="*/ 504 h 691"/>
              <a:gd name="T12" fmla="*/ 1073 w 1089"/>
              <a:gd name="T13" fmla="*/ 672 h 691"/>
              <a:gd name="T14" fmla="*/ 0 w 1089"/>
              <a:gd name="T15" fmla="*/ 691 h 6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089" h="691">
                <a:moveTo>
                  <a:pt x="0" y="691"/>
                </a:moveTo>
                <a:lnTo>
                  <a:pt x="641" y="0"/>
                </a:lnTo>
                <a:lnTo>
                  <a:pt x="873" y="88"/>
                </a:lnTo>
                <a:lnTo>
                  <a:pt x="1057" y="248"/>
                </a:lnTo>
                <a:lnTo>
                  <a:pt x="1065" y="368"/>
                </a:lnTo>
                <a:lnTo>
                  <a:pt x="1089" y="504"/>
                </a:lnTo>
                <a:lnTo>
                  <a:pt x="1073" y="672"/>
                </a:lnTo>
                <a:lnTo>
                  <a:pt x="0" y="691"/>
                </a:lnTo>
                <a:close/>
              </a:path>
            </a:pathLst>
          </a:custGeom>
          <a:gradFill rotWithShape="1">
            <a:gsLst>
              <a:gs pos="0">
                <a:srgbClr val="FFFF00"/>
              </a:gs>
              <a:gs pos="100000">
                <a:schemeClr val="bg1"/>
              </a:gs>
            </a:gsLst>
            <a:path path="rect">
              <a:fillToRect t="100000" r="10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18122" name="Rectangle 10"/>
          <p:cNvSpPr>
            <a:spLocks noChangeArrowheads="1"/>
          </p:cNvSpPr>
          <p:nvPr/>
        </p:nvSpPr>
        <p:spPr bwMode="auto">
          <a:xfrm>
            <a:off x="331470" y="6324600"/>
            <a:ext cx="13997939" cy="12398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  Теорема: 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Внешний </a:t>
            </a:r>
            <a:r>
              <a:rPr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угол треугольника равен сумме </a:t>
            </a:r>
          </a:p>
          <a:p>
            <a:r>
              <a:rPr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двух углов треугольника, не смежных с ним.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218123" name="AutoShape 11"/>
          <p:cNvSpPr>
            <a:spLocks noChangeArrowheads="1"/>
          </p:cNvSpPr>
          <p:nvPr/>
        </p:nvSpPr>
        <p:spPr bwMode="auto">
          <a:xfrm>
            <a:off x="980441" y="2382733"/>
            <a:ext cx="5991861" cy="3455670"/>
          </a:xfrm>
          <a:prstGeom prst="triangle">
            <a:avLst>
              <a:gd name="adj" fmla="val 70685"/>
            </a:avLst>
          </a:prstGeom>
          <a:noFill/>
          <a:ln w="57150">
            <a:solidFill>
              <a:srgbClr val="008000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bg1"/>
                    </a:gs>
                    <a:gs pos="100000">
                      <a:srgbClr val="66FF99"/>
                    </a:gs>
                  </a:gsLst>
                  <a:path path="shape">
                    <a:fillToRect l="50000" t="50000" r="50000" b="50000"/>
                  </a:path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218128" name="Text Box 16"/>
          <p:cNvSpPr txBox="1">
            <a:spLocks noChangeArrowheads="1"/>
          </p:cNvSpPr>
          <p:nvPr/>
        </p:nvSpPr>
        <p:spPr bwMode="auto">
          <a:xfrm>
            <a:off x="487732" y="5324584"/>
            <a:ext cx="582793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А</a:t>
            </a:r>
            <a:endParaRPr lang="ru-RU" b="1" baseline="-25000" dirty="0">
              <a:solidFill>
                <a:srgbClr val="FF0000"/>
              </a:solidFill>
            </a:endParaRPr>
          </a:p>
        </p:txBody>
      </p:sp>
      <p:sp>
        <p:nvSpPr>
          <p:cNvPr id="218129" name="Text Box 17"/>
          <p:cNvSpPr txBox="1">
            <a:spLocks noChangeArrowheads="1"/>
          </p:cNvSpPr>
          <p:nvPr/>
        </p:nvSpPr>
        <p:spPr bwMode="auto">
          <a:xfrm>
            <a:off x="6624320" y="5675528"/>
            <a:ext cx="558748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>
                <a:solidFill>
                  <a:srgbClr val="FF0000"/>
                </a:solidFill>
              </a:rPr>
              <a:t>В</a:t>
            </a:r>
          </a:p>
        </p:txBody>
      </p:sp>
      <p:sp>
        <p:nvSpPr>
          <p:cNvPr id="218130" name="Text Box 18"/>
          <p:cNvSpPr txBox="1">
            <a:spLocks noChangeArrowheads="1"/>
          </p:cNvSpPr>
          <p:nvPr/>
        </p:nvSpPr>
        <p:spPr bwMode="auto">
          <a:xfrm>
            <a:off x="4883967" y="1619893"/>
            <a:ext cx="586741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С</a:t>
            </a:r>
          </a:p>
        </p:txBody>
      </p:sp>
      <p:sp>
        <p:nvSpPr>
          <p:cNvPr id="218131" name="Line 19"/>
          <p:cNvSpPr>
            <a:spLocks noChangeShapeType="1"/>
          </p:cNvSpPr>
          <p:nvPr/>
        </p:nvSpPr>
        <p:spPr bwMode="auto">
          <a:xfrm>
            <a:off x="6972302" y="5838402"/>
            <a:ext cx="5125720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18133" name="Text Box 21"/>
          <p:cNvSpPr txBox="1">
            <a:spLocks noChangeArrowheads="1"/>
          </p:cNvSpPr>
          <p:nvPr/>
        </p:nvSpPr>
        <p:spPr bwMode="auto">
          <a:xfrm>
            <a:off x="7140409" y="5122344"/>
            <a:ext cx="526688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>
                <a:solidFill>
                  <a:srgbClr val="FF0000"/>
                </a:solidFill>
                <a:latin typeface="Times New Roman" pitchFamily="18" charset="0"/>
              </a:rPr>
              <a:t>4</a:t>
            </a:r>
          </a:p>
        </p:txBody>
      </p:sp>
      <p:sp>
        <p:nvSpPr>
          <p:cNvPr id="218134" name="Text Box 22"/>
          <p:cNvSpPr txBox="1">
            <a:spLocks noChangeArrowheads="1"/>
          </p:cNvSpPr>
          <p:nvPr/>
        </p:nvSpPr>
        <p:spPr bwMode="auto">
          <a:xfrm>
            <a:off x="1378399" y="5223819"/>
            <a:ext cx="526688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218135" name="Text Box 23"/>
          <p:cNvSpPr txBox="1">
            <a:spLocks noChangeArrowheads="1"/>
          </p:cNvSpPr>
          <p:nvPr/>
        </p:nvSpPr>
        <p:spPr bwMode="auto">
          <a:xfrm>
            <a:off x="4883967" y="2468458"/>
            <a:ext cx="526688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>
                <a:solidFill>
                  <a:srgbClr val="FF0000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218162" name="Text Box 50"/>
          <p:cNvSpPr txBox="1">
            <a:spLocks noChangeArrowheads="1"/>
          </p:cNvSpPr>
          <p:nvPr/>
        </p:nvSpPr>
        <p:spPr bwMode="auto">
          <a:xfrm>
            <a:off x="6162040" y="5137363"/>
            <a:ext cx="526688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  <a:latin typeface="Times New Roman" pitchFamily="18" charset="0"/>
              </a:rPr>
              <a:t>3</a:t>
            </a:r>
          </a:p>
        </p:txBody>
      </p:sp>
      <p:sp>
        <p:nvSpPr>
          <p:cNvPr id="218163" name="AutoShape 51"/>
          <p:cNvSpPr>
            <a:spLocks noChangeArrowheads="1"/>
          </p:cNvSpPr>
          <p:nvPr/>
        </p:nvSpPr>
        <p:spPr bwMode="auto">
          <a:xfrm rot="5400000">
            <a:off x="6738938" y="5145935"/>
            <a:ext cx="344806" cy="1036320"/>
          </a:xfrm>
          <a:prstGeom prst="moon">
            <a:avLst>
              <a:gd name="adj" fmla="val 36463"/>
            </a:avLst>
          </a:prstGeom>
          <a:solidFill>
            <a:srgbClr val="FF0000"/>
          </a:solidFill>
          <a:ln w="12700">
            <a:solidFill>
              <a:srgbClr val="000000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67" name="Rectangle 1"/>
          <p:cNvSpPr>
            <a:spLocks noChangeArrowheads="1"/>
          </p:cNvSpPr>
          <p:nvPr/>
        </p:nvSpPr>
        <p:spPr bwMode="auto">
          <a:xfrm>
            <a:off x="301622" y="256889"/>
            <a:ext cx="13082275" cy="1363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52904" tIns="65311" rIns="130622" bIns="65311" numCol="1" anchor="ctr" anchorCtr="0" compatLnSpc="1">
            <a:prstTxWarp prst="textNoShape">
              <a:avLst/>
            </a:prstTxWarp>
            <a:spAutoFit/>
          </a:bodyPr>
          <a:lstStyle/>
          <a:p>
            <a:pPr algn="ctr" defTabSz="1306220" fontAlgn="base">
              <a:spcBef>
                <a:spcPct val="0"/>
              </a:spcBef>
              <a:spcAft>
                <a:spcPct val="0"/>
              </a:spcAft>
            </a:pP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Угол, </a:t>
            </a:r>
            <a:r>
              <a:rPr lang="ru-RU" sz="40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смежный  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углу треугольника, называется его </a:t>
            </a:r>
            <a:r>
              <a:rPr lang="ru-RU" sz="4000" b="1" dirty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в</a:t>
            </a:r>
            <a:r>
              <a:rPr lang="ru-RU" sz="4000" b="1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нешним углом</a:t>
            </a:r>
            <a:endParaRPr lang="ru-RU" sz="4000" b="1" dirty="0">
              <a:solidFill>
                <a:srgbClr val="00206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153400" y="2128944"/>
            <a:ext cx="40674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Latn-UZ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4 и ∠3 смежные</a:t>
            </a:r>
            <a:endParaRPr lang="uz-Latn-UZ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8153400" y="3215248"/>
            <a:ext cx="40784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Latn-UZ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4-внешний угол</a:t>
            </a:r>
            <a:endParaRPr lang="uz-Latn-UZ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9090150" y="4568072"/>
            <a:ext cx="30078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4=</a:t>
            </a:r>
            <a:r>
              <a:rPr lang="uz-Latn-UZ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1+∠2</a:t>
            </a:r>
            <a:endParaRPr lang="uz-Latn-UZ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4878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18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18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8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18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181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8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18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18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18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18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218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18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8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8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8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816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81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816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81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816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81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816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816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218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8119" grpId="0" animBg="1"/>
      <p:bldP spid="218120" grpId="0" animBg="1"/>
      <p:bldP spid="218121" grpId="0" animBg="1"/>
      <p:bldP spid="218122" grpId="0"/>
      <p:bldP spid="218131" grpId="0" animBg="1"/>
      <p:bldP spid="218133" grpId="0"/>
      <p:bldP spid="218134" grpId="0"/>
      <p:bldP spid="218135" grpId="0"/>
      <p:bldP spid="218162" grpId="0"/>
      <p:bldP spid="218163" grpId="0" animBg="1"/>
      <p:bldP spid="2" grpId="0"/>
      <p:bldP spid="69" grpId="0"/>
      <p:bldP spid="7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1520" y="0"/>
            <a:ext cx="13167360" cy="407804"/>
          </a:xfrm>
        </p:spPr>
        <p:txBody>
          <a:bodyPr/>
          <a:lstStyle/>
          <a:p>
            <a:r>
              <a:rPr lang="ru-RU" b="1" dirty="0" smtClean="0"/>
              <a:t>Задача (устно)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32693" y="578551"/>
            <a:ext cx="14345307" cy="1174050"/>
          </a:xfrm>
          <a:prstGeom prst="rect">
            <a:avLst/>
          </a:prstGeom>
        </p:spPr>
        <p:txBody>
          <a:bodyPr lIns="130618" tIns="65309" rIns="130618" bIns="65309">
            <a:noAutofit/>
          </a:bodyPr>
          <a:lstStyle/>
          <a:p>
            <a:pPr algn="l"/>
            <a:r>
              <a:rPr lang="ru-RU" sz="3200" b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Внутренние </a:t>
            </a:r>
            <a:r>
              <a:rPr 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углы треугольника, не смежные с 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его внешним углом</a:t>
            </a:r>
            <a:r>
              <a:rPr 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равным 108°, относятся как 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5:4. Найдите эти </a:t>
            </a:r>
            <a:r>
              <a:rPr 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внутренние 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углы.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Дуга 6"/>
          <p:cNvSpPr/>
          <p:nvPr/>
        </p:nvSpPr>
        <p:spPr>
          <a:xfrm rot="3306624">
            <a:off x="688402" y="4309473"/>
            <a:ext cx="746190" cy="626523"/>
          </a:xfrm>
          <a:prstGeom prst="arc">
            <a:avLst>
              <a:gd name="adj1" fmla="val 15716989"/>
              <a:gd name="adj2" fmla="val 21165983"/>
            </a:avLst>
          </a:prstGeom>
          <a:ln w="57150">
            <a:solidFill>
              <a:srgbClr val="1A0A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39548" tIns="19774" rIns="39548" bIns="19774" rtlCol="0" anchor="ctr"/>
          <a:lstStyle/>
          <a:p>
            <a:pPr algn="ctr"/>
            <a:endParaRPr lang="uz-Latn-UZ"/>
          </a:p>
        </p:txBody>
      </p:sp>
      <p:sp>
        <p:nvSpPr>
          <p:cNvPr id="8" name="Дуга 7"/>
          <p:cNvSpPr/>
          <p:nvPr/>
        </p:nvSpPr>
        <p:spPr>
          <a:xfrm rot="12990597">
            <a:off x="6279827" y="4108968"/>
            <a:ext cx="786455" cy="888196"/>
          </a:xfrm>
          <a:prstGeom prst="arc">
            <a:avLst>
              <a:gd name="adj1" fmla="val 16728495"/>
              <a:gd name="adj2" fmla="val 20723294"/>
            </a:avLst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39548" tIns="19774" rIns="39548" bIns="19774" rtlCol="0" anchor="ctr"/>
          <a:lstStyle/>
          <a:p>
            <a:pPr algn="ctr"/>
            <a:endParaRPr lang="uz-Latn-U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8001000" y="1994604"/>
                <a:ext cx="5867400" cy="4001788"/>
              </a:xfrm>
              <a:prstGeom prst="rect">
                <a:avLst/>
              </a:prstGeom>
              <a:noFill/>
            </p:spPr>
            <p:txBody>
              <a:bodyPr wrap="square" lIns="39548" tIns="19774" rIns="39548" bIns="19774" rtlCol="0">
                <a:spAutoFit/>
              </a:bodyPr>
              <a:lstStyle/>
              <a:p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Решение: </a:t>
                </a:r>
              </a:p>
              <a:p>
                <a:r>
                  <a:rPr lang="ru-RU" sz="3200" b="1" dirty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</a:t>
                </a:r>
                <a:r>
                  <a:rPr lang="uz-Latn-UZ" sz="32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K</a:t>
                </a:r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:</a:t>
                </a:r>
                <a:r>
                  <a:rPr lang="ru-RU" sz="3200" b="1" dirty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</a:t>
                </a:r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М=5:4  ∠</a:t>
                </a:r>
                <a:r>
                  <a:rPr lang="ru-RU" sz="3200" b="1" dirty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К=5х </a:t>
                </a:r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, ∠</a:t>
                </a:r>
                <a:r>
                  <a:rPr lang="ru-RU" sz="3200" b="1" dirty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М=4х</a:t>
                </a:r>
                <a:endParaRPr lang="ru-RU" sz="3200" b="1" dirty="0" smtClean="0">
                  <a:solidFill>
                    <a:srgbClr val="002060"/>
                  </a:solidFill>
                  <a:latin typeface="Arial" pitchFamily="34" charset="0"/>
                  <a:ea typeface="Cambria Math"/>
                  <a:cs typeface="Arial" pitchFamily="34" charset="0"/>
                </a:endParaRPr>
              </a:p>
              <a:p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∠К+∠М=∠МОЕ по свойству внешнего угла</a:t>
                </a:r>
                <a:r>
                  <a:rPr lang="ru-RU" sz="3200" b="1" baseline="30000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</a:p>
              <a:p>
                <a:r>
                  <a:rPr lang="ru-RU" sz="32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5х</a:t>
                </a:r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+4х=108</a:t>
                </a:r>
                <a:r>
                  <a:rPr lang="ru-RU" sz="3200" b="1" baseline="30000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0</a:t>
                </a:r>
                <a:endParaRPr lang="ru-RU" sz="4800" b="1" baseline="30000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  <a:p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9х</a:t>
                </a:r>
                <a:r>
                  <a:rPr lang="ru-RU" sz="3200" b="1" baseline="30000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=108</a:t>
                </a:r>
                <a:r>
                  <a:rPr lang="ru-RU" sz="3200" b="1" baseline="30000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0</a:t>
                </a:r>
              </a:p>
              <a:p>
                <a:r>
                  <a:rPr lang="ru-RU" sz="3200" b="1" baseline="30000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 х=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𝟏𝟎𝟖</m:t>
                        </m:r>
                      </m:e>
                      <m:sup>
                        <m: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  <m:r>
                      <a:rPr lang="ru-RU" sz="3200" b="1" i="0" smtClean="0">
                        <a:solidFill>
                          <a:srgbClr val="002060"/>
                        </a:solidFill>
                        <a:latin typeface="Cambria Math"/>
                        <a:cs typeface="Arial" pitchFamily="34" charset="0"/>
                      </a:rPr>
                      <m:t>:</m:t>
                    </m:r>
                  </m:oMath>
                </a14:m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9</a:t>
                </a:r>
                <a:r>
                  <a:rPr lang="ru-RU" sz="3200" b="1" baseline="30000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 </a:t>
                </a:r>
              </a:p>
              <a:p>
                <a:r>
                  <a:rPr lang="ru-RU" sz="3200" b="1" baseline="30000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 х=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𝟏𝟐</m:t>
                        </m:r>
                      </m:e>
                      <m:sup>
                        <m: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3200" b="1" baseline="30000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  </a:t>
                </a: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01000" y="1994604"/>
                <a:ext cx="5867400" cy="4001788"/>
              </a:xfrm>
              <a:prstGeom prst="rect">
                <a:avLst/>
              </a:prstGeom>
              <a:blipFill rotWithShape="1">
                <a:blip r:embed="rId2"/>
                <a:stretch>
                  <a:fillRect l="-3638" t="-2588" b="-4718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513507" y="7011107"/>
                <a:ext cx="4068396" cy="669402"/>
              </a:xfrm>
              <a:prstGeom prst="rect">
                <a:avLst/>
              </a:prstGeom>
              <a:noFill/>
            </p:spPr>
            <p:txBody>
              <a:bodyPr wrap="none" lIns="39548" tIns="19774" rIns="39548" bIns="19774" rtlCol="0">
                <a:spAutoFit/>
              </a:bodyPr>
              <a:lstStyle/>
              <a:p>
                <a:r>
                  <a:rPr lang="ru-RU" sz="4000" b="1" dirty="0" smtClean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Ответ: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𝟔𝟎</m:t>
                        </m:r>
                      </m:e>
                      <m:sup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  <m:r>
                      <a:rPr lang="ru-RU" sz="4000" b="1" i="1" smtClean="0">
                        <a:solidFill>
                          <a:srgbClr val="002060"/>
                        </a:solidFill>
                        <a:latin typeface="Cambria Math"/>
                        <a:cs typeface="Arial" pitchFamily="34" charset="0"/>
                      </a:rPr>
                      <m:t>,  </m:t>
                    </m:r>
                    <m:sSup>
                      <m:sSupPr>
                        <m:ctrlP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𝟒𝟖</m:t>
                        </m:r>
                      </m:e>
                      <m:sup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endParaRPr lang="uz-Latn-UZ" sz="40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507" y="7011107"/>
                <a:ext cx="4068396" cy="669402"/>
              </a:xfrm>
              <a:prstGeom prst="rect">
                <a:avLst/>
              </a:prstGeom>
              <a:blipFill rotWithShape="1">
                <a:blip r:embed="rId3"/>
                <a:stretch>
                  <a:fillRect l="-6587" t="-18182" b="-41818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/>
          <p:cNvSpPr/>
          <p:nvPr/>
        </p:nvSpPr>
        <p:spPr>
          <a:xfrm>
            <a:off x="4157078" y="2437650"/>
            <a:ext cx="814044" cy="470821"/>
          </a:xfrm>
          <a:prstGeom prst="rect">
            <a:avLst/>
          </a:prstGeom>
        </p:spPr>
        <p:txBody>
          <a:bodyPr wrap="none" lIns="39548" tIns="19774" rIns="39548" bIns="19774">
            <a:spAutoFit/>
          </a:bodyPr>
          <a:lstStyle/>
          <a:p>
            <a:r>
              <a:rPr lang="ru-RU" sz="2800" b="1" dirty="0" smtClean="0">
                <a:latin typeface="Arial" charset="0"/>
              </a:rPr>
              <a:t>108</a:t>
            </a:r>
            <a:r>
              <a:rPr lang="ru-RU" sz="2800" b="1" baseline="30000" dirty="0" smtClean="0">
                <a:latin typeface="Arial" charset="0"/>
              </a:rPr>
              <a:t>0</a:t>
            </a:r>
            <a:endParaRPr lang="uz-Latn-UZ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1426904" y="5314472"/>
                <a:ext cx="3155309" cy="543534"/>
              </a:xfrm>
              <a:prstGeom prst="rect">
                <a:avLst/>
              </a:prstGeom>
            </p:spPr>
            <p:txBody>
              <a:bodyPr wrap="square" lIns="39548" tIns="19774" rIns="39548" bIns="19774">
                <a:spAutoFit/>
              </a:bodyPr>
              <a:lstStyle/>
              <a:p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∠К=5∙12</a:t>
                </a:r>
                <a:r>
                  <a:rPr lang="ru-RU" sz="3200" b="1" baseline="30000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0  </a:t>
                </a:r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𝟔𝟎</m:t>
                        </m:r>
                      </m:e>
                      <m:sup>
                        <m: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3200" b="1" baseline="30000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      </a:t>
                </a:r>
                <a:endParaRPr lang="uz-Latn-UZ" sz="3200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6904" y="5314472"/>
                <a:ext cx="3155309" cy="543534"/>
              </a:xfrm>
              <a:prstGeom prst="rect">
                <a:avLst/>
              </a:prstGeom>
              <a:blipFill rotWithShape="1">
                <a:blip r:embed="rId4"/>
                <a:stretch>
                  <a:fillRect l="-6564" t="-16854" b="-41573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Прямоугольник 5"/>
          <p:cNvSpPr/>
          <p:nvPr/>
        </p:nvSpPr>
        <p:spPr>
          <a:xfrm>
            <a:off x="5933117" y="51907"/>
            <a:ext cx="2568332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200" b="1" kern="0" dirty="0" smtClean="0">
                <a:solidFill>
                  <a:srgbClr val="A50021"/>
                </a:solidFill>
                <a:latin typeface="Arial" pitchFamily="34" charset="0"/>
                <a:cs typeface="Arial" pitchFamily="34" charset="0"/>
              </a:rPr>
              <a:t>Задание </a:t>
            </a:r>
            <a:endParaRPr lang="uz-Latn-UZ" dirty="0"/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 flipH="1">
            <a:off x="569452" y="4880003"/>
            <a:ext cx="6647831" cy="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Прямоугольник 33"/>
          <p:cNvSpPr/>
          <p:nvPr/>
        </p:nvSpPr>
        <p:spPr>
          <a:xfrm>
            <a:off x="1352866" y="4249160"/>
            <a:ext cx="63991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kern="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5х</a:t>
            </a:r>
            <a:endParaRPr lang="uz-Latn-UZ" sz="3200" dirty="0"/>
          </a:p>
        </p:txBody>
      </p:sp>
      <p:sp>
        <p:nvSpPr>
          <p:cNvPr id="35" name="Прямоугольник 34"/>
          <p:cNvSpPr/>
          <p:nvPr/>
        </p:nvSpPr>
        <p:spPr>
          <a:xfrm>
            <a:off x="5696439" y="4266266"/>
            <a:ext cx="63991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kern="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ru-RU" sz="3200" b="1" kern="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х</a:t>
            </a:r>
            <a:endParaRPr lang="uz-Latn-UZ" sz="3200" dirty="0"/>
          </a:p>
        </p:txBody>
      </p:sp>
      <p:sp>
        <p:nvSpPr>
          <p:cNvPr id="36" name="Прямоугольник 35"/>
          <p:cNvSpPr/>
          <p:nvPr/>
        </p:nvSpPr>
        <p:spPr>
          <a:xfrm>
            <a:off x="6990282" y="4932107"/>
            <a:ext cx="52610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kern="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</a:t>
            </a:r>
            <a:endParaRPr lang="uz-Latn-UZ" sz="3200" dirty="0"/>
          </a:p>
        </p:txBody>
      </p:sp>
      <p:sp>
        <p:nvSpPr>
          <p:cNvPr id="37" name="Прямоугольник 36"/>
          <p:cNvSpPr/>
          <p:nvPr/>
        </p:nvSpPr>
        <p:spPr>
          <a:xfrm>
            <a:off x="132693" y="4587615"/>
            <a:ext cx="103166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kern="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</a:t>
            </a:r>
            <a:endParaRPr lang="uz-Latn-UZ" sz="3200" dirty="0"/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 flipH="1">
            <a:off x="591135" y="1828800"/>
            <a:ext cx="4133265" cy="3070434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flipH="1" flipV="1">
            <a:off x="3375855" y="2801420"/>
            <a:ext cx="3841428" cy="2078583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Дуга 30"/>
          <p:cNvSpPr/>
          <p:nvPr/>
        </p:nvSpPr>
        <p:spPr>
          <a:xfrm rot="3749090">
            <a:off x="3026569" y="2132569"/>
            <a:ext cx="1083881" cy="1080984"/>
          </a:xfrm>
          <a:prstGeom prst="arc">
            <a:avLst>
              <a:gd name="adj1" fmla="val 16036799"/>
              <a:gd name="adj2" fmla="val 21165983"/>
            </a:avLst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39548" tIns="19774" rIns="39548" bIns="19774" rtlCol="0" anchor="ctr"/>
          <a:lstStyle/>
          <a:p>
            <a:pPr algn="ctr"/>
            <a:endParaRPr lang="uz-Latn-UZ"/>
          </a:p>
        </p:txBody>
      </p:sp>
      <p:sp>
        <p:nvSpPr>
          <p:cNvPr id="39" name="Прямоугольник 38"/>
          <p:cNvSpPr/>
          <p:nvPr/>
        </p:nvSpPr>
        <p:spPr>
          <a:xfrm>
            <a:off x="3067842" y="2244059"/>
            <a:ext cx="50366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Latn-UZ" sz="3200" b="1" kern="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</a:t>
            </a:r>
            <a:endParaRPr lang="uz-Latn-UZ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Прямоугольник 28"/>
              <p:cNvSpPr/>
              <p:nvPr/>
            </p:nvSpPr>
            <p:spPr>
              <a:xfrm>
                <a:off x="1426904" y="5858006"/>
                <a:ext cx="3155309" cy="543534"/>
              </a:xfrm>
              <a:prstGeom prst="rect">
                <a:avLst/>
              </a:prstGeom>
            </p:spPr>
            <p:txBody>
              <a:bodyPr wrap="square" lIns="39548" tIns="19774" rIns="39548" bIns="19774">
                <a:spAutoFit/>
              </a:bodyPr>
              <a:lstStyle/>
              <a:p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∠М=4∙12</a:t>
                </a:r>
                <a:r>
                  <a:rPr lang="ru-RU" sz="3200" b="1" baseline="30000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0  </a:t>
                </a:r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𝟒𝟖</m:t>
                        </m:r>
                      </m:e>
                      <m:sup>
                        <m: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3200" b="1" baseline="30000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      </a:t>
                </a:r>
                <a:endParaRPr lang="uz-Latn-UZ" sz="3200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9" name="Прямоугольник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6904" y="5858006"/>
                <a:ext cx="3155309" cy="543534"/>
              </a:xfrm>
              <a:prstGeom prst="rect">
                <a:avLst/>
              </a:prstGeom>
              <a:blipFill rotWithShape="1">
                <a:blip r:embed="rId5"/>
                <a:stretch>
                  <a:fillRect l="-6564" t="-16854" b="-41573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Прямоугольник 23"/>
          <p:cNvSpPr/>
          <p:nvPr/>
        </p:nvSpPr>
        <p:spPr>
          <a:xfrm>
            <a:off x="4163866" y="1536412"/>
            <a:ext cx="45878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kern="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Е</a:t>
            </a:r>
            <a:endParaRPr lang="uz-Latn-UZ" sz="3200" dirty="0"/>
          </a:p>
        </p:txBody>
      </p:sp>
    </p:spTree>
    <p:extLst>
      <p:ext uri="{BB962C8B-B14F-4D97-AF65-F5344CB8AC3E}">
        <p14:creationId xmlns:p14="http://schemas.microsoft.com/office/powerpoint/2010/main" val="3664470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5" grpId="0"/>
      <p:bldP spid="34" grpId="0"/>
      <p:bldP spid="35" grpId="0"/>
      <p:bldP spid="2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2"/>
          <p:cNvSpPr>
            <a:spLocks noChangeArrowheads="1" noChangeShapeType="1" noTextEdit="1"/>
          </p:cNvSpPr>
          <p:nvPr/>
        </p:nvSpPr>
        <p:spPr bwMode="auto">
          <a:xfrm>
            <a:off x="1857097" y="533400"/>
            <a:ext cx="7457087" cy="64389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30622" tIns="65311" rIns="130622" bIns="6531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5100" b="1" kern="1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Прямоугольный </a:t>
            </a:r>
            <a:r>
              <a:rPr lang="ru-RU" sz="5100" b="1" kern="1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треугольник</a:t>
            </a:r>
            <a:endParaRPr lang="uz-Latn-UZ" sz="5100" b="1" kern="1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99" name="Line 14"/>
          <p:cNvSpPr>
            <a:spLocks noChangeShapeType="1"/>
          </p:cNvSpPr>
          <p:nvPr/>
        </p:nvSpPr>
        <p:spPr bwMode="auto">
          <a:xfrm>
            <a:off x="9159240" y="688086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4101" name="Text Box 29"/>
          <p:cNvSpPr txBox="1">
            <a:spLocks noChangeArrowheads="1"/>
          </p:cNvSpPr>
          <p:nvPr/>
        </p:nvSpPr>
        <p:spPr bwMode="auto">
          <a:xfrm>
            <a:off x="1440182" y="1781176"/>
            <a:ext cx="605235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4000" b="1" i="1">
                <a:latin typeface="Times New Roman" pitchFamily="18" charset="0"/>
              </a:rPr>
              <a:t>А</a:t>
            </a:r>
          </a:p>
        </p:txBody>
      </p:sp>
      <p:sp>
        <p:nvSpPr>
          <p:cNvPr id="4102" name="Text Box 31"/>
          <p:cNvSpPr txBox="1">
            <a:spLocks noChangeArrowheads="1"/>
          </p:cNvSpPr>
          <p:nvPr/>
        </p:nvSpPr>
        <p:spPr bwMode="auto">
          <a:xfrm>
            <a:off x="7660640" y="7139940"/>
            <a:ext cx="605235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4000" b="1" i="1">
                <a:latin typeface="Times New Roman" pitchFamily="18" charset="0"/>
              </a:rPr>
              <a:t>В</a:t>
            </a:r>
          </a:p>
        </p:txBody>
      </p:sp>
      <p:sp>
        <p:nvSpPr>
          <p:cNvPr id="4103" name="Text Box 38"/>
          <p:cNvSpPr txBox="1">
            <a:spLocks noChangeArrowheads="1"/>
          </p:cNvSpPr>
          <p:nvPr/>
        </p:nvSpPr>
        <p:spPr bwMode="auto">
          <a:xfrm>
            <a:off x="1554480" y="7139940"/>
            <a:ext cx="605235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4000" b="1" i="1">
                <a:latin typeface="Times New Roman" pitchFamily="18" charset="0"/>
              </a:rPr>
              <a:t>С</a:t>
            </a:r>
          </a:p>
        </p:txBody>
      </p:sp>
      <p:sp>
        <p:nvSpPr>
          <p:cNvPr id="112679" name="Text Box 39"/>
          <p:cNvSpPr txBox="1">
            <a:spLocks noChangeArrowheads="1"/>
          </p:cNvSpPr>
          <p:nvPr/>
        </p:nvSpPr>
        <p:spPr bwMode="auto">
          <a:xfrm>
            <a:off x="3281680" y="7225666"/>
            <a:ext cx="2136103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4000" b="1">
                <a:latin typeface="Times New Roman" pitchFamily="18" charset="0"/>
              </a:rPr>
              <a:t>К а т е т</a:t>
            </a:r>
          </a:p>
        </p:txBody>
      </p:sp>
      <p:sp>
        <p:nvSpPr>
          <p:cNvPr id="112680" name="Text Box 40"/>
          <p:cNvSpPr txBox="1">
            <a:spLocks noChangeArrowheads="1"/>
          </p:cNvSpPr>
          <p:nvPr/>
        </p:nvSpPr>
        <p:spPr bwMode="auto">
          <a:xfrm rot="-5400000">
            <a:off x="670579" y="4544033"/>
            <a:ext cx="2136103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4000" b="1">
                <a:latin typeface="Times New Roman" pitchFamily="18" charset="0"/>
              </a:rPr>
              <a:t>К а т е т</a:t>
            </a:r>
          </a:p>
        </p:txBody>
      </p:sp>
      <p:sp>
        <p:nvSpPr>
          <p:cNvPr id="112681" name="Text Box 41"/>
          <p:cNvSpPr txBox="1">
            <a:spLocks noChangeArrowheads="1"/>
          </p:cNvSpPr>
          <p:nvPr/>
        </p:nvSpPr>
        <p:spPr bwMode="auto">
          <a:xfrm rot="2581939">
            <a:off x="3391654" y="4138267"/>
            <a:ext cx="4085354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4000" b="1" dirty="0">
                <a:latin typeface="Times New Roman" pitchFamily="18" charset="0"/>
              </a:rPr>
              <a:t>Г и п о т е н у з а</a:t>
            </a:r>
          </a:p>
        </p:txBody>
      </p:sp>
      <p:sp>
        <p:nvSpPr>
          <p:cNvPr id="4107" name="Rectangle 42"/>
          <p:cNvSpPr>
            <a:spLocks noChangeArrowheads="1"/>
          </p:cNvSpPr>
          <p:nvPr/>
        </p:nvSpPr>
        <p:spPr bwMode="auto">
          <a:xfrm>
            <a:off x="2131061" y="6793231"/>
            <a:ext cx="576579" cy="430530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4108" name="AutoShape 43"/>
          <p:cNvSpPr>
            <a:spLocks noChangeArrowheads="1"/>
          </p:cNvSpPr>
          <p:nvPr/>
        </p:nvSpPr>
        <p:spPr bwMode="auto">
          <a:xfrm>
            <a:off x="2131061" y="2213610"/>
            <a:ext cx="5646419" cy="5012056"/>
          </a:xfrm>
          <a:prstGeom prst="rtTriangle">
            <a:avLst/>
          </a:prstGeom>
          <a:noFill/>
          <a:ln w="57150">
            <a:solidFill>
              <a:srgbClr val="CC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pic>
        <p:nvPicPr>
          <p:cNvPr id="4109" name="Picture 54" descr="&amp;Kcy;&amp;acy;&amp;rcy;&amp;tcy;&amp;icy;&amp;ncy;&amp;kcy;&amp;acy; 59 &amp;icy;&amp;zcy; 11629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59" r="6296" b="5359"/>
          <a:stretch>
            <a:fillRect/>
          </a:stretch>
        </p:blipFill>
        <p:spPr bwMode="auto">
          <a:xfrm>
            <a:off x="9314183" y="1436371"/>
            <a:ext cx="4732678" cy="42024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75239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112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1126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1126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2"/>
          <p:cNvSpPr>
            <a:spLocks noChangeArrowheads="1" noChangeShapeType="1" noTextEdit="1"/>
          </p:cNvSpPr>
          <p:nvPr/>
        </p:nvSpPr>
        <p:spPr bwMode="auto">
          <a:xfrm>
            <a:off x="2026756" y="312421"/>
            <a:ext cx="9476808" cy="67056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30622" tIns="65311" rIns="130622" bIns="6531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5100" b="1" kern="1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Свойство прямоугольного </a:t>
            </a:r>
            <a:r>
              <a:rPr lang="ru-RU" sz="5100" b="1" kern="1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треугольника</a:t>
            </a:r>
            <a:endParaRPr lang="uz-Latn-UZ" sz="5100" b="1" kern="1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23" name="Line 3"/>
          <p:cNvSpPr>
            <a:spLocks noChangeShapeType="1"/>
          </p:cNvSpPr>
          <p:nvPr/>
        </p:nvSpPr>
        <p:spPr bwMode="auto">
          <a:xfrm>
            <a:off x="9159240" y="688086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1440182" y="1781176"/>
            <a:ext cx="605235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4000" b="1" i="1">
                <a:latin typeface="Times New Roman" pitchFamily="18" charset="0"/>
              </a:rPr>
              <a:t>А</a:t>
            </a: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6507480" y="6101716"/>
            <a:ext cx="605235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4000" b="1" i="1">
                <a:latin typeface="Times New Roman" pitchFamily="18" charset="0"/>
              </a:rPr>
              <a:t>В</a:t>
            </a:r>
          </a:p>
        </p:txBody>
      </p:sp>
      <p:sp>
        <p:nvSpPr>
          <p:cNvPr id="5127" name="Text Box 8"/>
          <p:cNvSpPr txBox="1">
            <a:spLocks noChangeArrowheads="1"/>
          </p:cNvSpPr>
          <p:nvPr/>
        </p:nvSpPr>
        <p:spPr bwMode="auto">
          <a:xfrm>
            <a:off x="1440182" y="6101716"/>
            <a:ext cx="605235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4000" b="1" i="1">
                <a:latin typeface="Times New Roman" pitchFamily="18" charset="0"/>
              </a:rPr>
              <a:t>С</a:t>
            </a:r>
          </a:p>
        </p:txBody>
      </p:sp>
      <p:sp>
        <p:nvSpPr>
          <p:cNvPr id="5128" name="Rectangle 12"/>
          <p:cNvSpPr>
            <a:spLocks noChangeArrowheads="1"/>
          </p:cNvSpPr>
          <p:nvPr/>
        </p:nvSpPr>
        <p:spPr bwMode="auto">
          <a:xfrm>
            <a:off x="2131061" y="6015991"/>
            <a:ext cx="576579" cy="430530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5129" name="AutoShape 13"/>
          <p:cNvSpPr>
            <a:spLocks noChangeArrowheads="1"/>
          </p:cNvSpPr>
          <p:nvPr/>
        </p:nvSpPr>
        <p:spPr bwMode="auto">
          <a:xfrm>
            <a:off x="2131061" y="2213610"/>
            <a:ext cx="4376419" cy="4234816"/>
          </a:xfrm>
          <a:prstGeom prst="rtTriangle">
            <a:avLst/>
          </a:prstGeom>
          <a:noFill/>
          <a:ln w="57150">
            <a:solidFill>
              <a:srgbClr val="CC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221198" name="Freeform 14"/>
          <p:cNvSpPr>
            <a:spLocks/>
          </p:cNvSpPr>
          <p:nvPr/>
        </p:nvSpPr>
        <p:spPr bwMode="auto">
          <a:xfrm rot="-8336324">
            <a:off x="2245360" y="1868806"/>
            <a:ext cx="711200" cy="822960"/>
          </a:xfrm>
          <a:custGeom>
            <a:avLst/>
            <a:gdLst>
              <a:gd name="T0" fmla="*/ 444500 w 280"/>
              <a:gd name="T1" fmla="*/ 647700 h 432"/>
              <a:gd name="T2" fmla="*/ 165100 w 280"/>
              <a:gd name="T3" fmla="*/ 393700 h 432"/>
              <a:gd name="T4" fmla="*/ 0 w 280"/>
              <a:gd name="T5" fmla="*/ 685800 h 432"/>
              <a:gd name="T6" fmla="*/ 101600 w 280"/>
              <a:gd name="T7" fmla="*/ 0 h 432"/>
              <a:gd name="T8" fmla="*/ 431800 w 280"/>
              <a:gd name="T9" fmla="*/ 647700 h 43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80" h="432">
                <a:moveTo>
                  <a:pt x="280" y="408"/>
                </a:moveTo>
                <a:lnTo>
                  <a:pt x="104" y="248"/>
                </a:lnTo>
                <a:lnTo>
                  <a:pt x="0" y="432"/>
                </a:lnTo>
                <a:lnTo>
                  <a:pt x="64" y="0"/>
                </a:lnTo>
                <a:lnTo>
                  <a:pt x="272" y="408"/>
                </a:lnTo>
              </a:path>
            </a:pathLst>
          </a:custGeom>
          <a:solidFill>
            <a:srgbClr val="009900"/>
          </a:solidFill>
          <a:ln w="9525">
            <a:solidFill>
              <a:srgbClr val="009900"/>
            </a:solidFill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221199" name="Freeform 15"/>
          <p:cNvSpPr>
            <a:spLocks/>
          </p:cNvSpPr>
          <p:nvPr/>
        </p:nvSpPr>
        <p:spPr bwMode="auto">
          <a:xfrm rot="-8336324">
            <a:off x="5933440" y="5410200"/>
            <a:ext cx="711200" cy="822960"/>
          </a:xfrm>
          <a:custGeom>
            <a:avLst/>
            <a:gdLst>
              <a:gd name="T0" fmla="*/ 444500 w 280"/>
              <a:gd name="T1" fmla="*/ 647700 h 432"/>
              <a:gd name="T2" fmla="*/ 165100 w 280"/>
              <a:gd name="T3" fmla="*/ 393700 h 432"/>
              <a:gd name="T4" fmla="*/ 0 w 280"/>
              <a:gd name="T5" fmla="*/ 685800 h 432"/>
              <a:gd name="T6" fmla="*/ 101600 w 280"/>
              <a:gd name="T7" fmla="*/ 0 h 432"/>
              <a:gd name="T8" fmla="*/ 431800 w 280"/>
              <a:gd name="T9" fmla="*/ 647700 h 43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80" h="432">
                <a:moveTo>
                  <a:pt x="280" y="408"/>
                </a:moveTo>
                <a:lnTo>
                  <a:pt x="104" y="248"/>
                </a:lnTo>
                <a:lnTo>
                  <a:pt x="0" y="432"/>
                </a:lnTo>
                <a:lnTo>
                  <a:pt x="64" y="0"/>
                </a:lnTo>
                <a:lnTo>
                  <a:pt x="272" y="408"/>
                </a:lnTo>
              </a:path>
            </a:pathLst>
          </a:custGeom>
          <a:solidFill>
            <a:srgbClr val="009900"/>
          </a:solidFill>
          <a:ln w="9525">
            <a:solidFill>
              <a:srgbClr val="009900"/>
            </a:solidFill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221200" name="AutoShape 16"/>
          <p:cNvSpPr>
            <a:spLocks noChangeArrowheads="1"/>
          </p:cNvSpPr>
          <p:nvPr/>
        </p:nvSpPr>
        <p:spPr bwMode="auto">
          <a:xfrm>
            <a:off x="1676400" y="6501766"/>
            <a:ext cx="11638280" cy="1727834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FF9F9F"/>
              </a:gs>
              <a:gs pos="100000">
                <a:srgbClr val="FFFFFF"/>
              </a:gs>
            </a:gsLst>
            <a:lin ang="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pPr algn="ctr"/>
            <a:r>
              <a:rPr lang="ru-RU" altLang="ru-RU" sz="3400" b="1" dirty="0">
                <a:latin typeface="Arial" pitchFamily="34" charset="0"/>
                <a:cs typeface="Arial" pitchFamily="34" charset="0"/>
              </a:rPr>
              <a:t>В прямоугольном  треугольнике</a:t>
            </a:r>
          </a:p>
          <a:p>
            <a:pPr algn="ctr"/>
            <a:r>
              <a:rPr lang="ru-RU" altLang="ru-RU" sz="3400" b="1" dirty="0">
                <a:latin typeface="Arial" pitchFamily="34" charset="0"/>
                <a:cs typeface="Arial" pitchFamily="34" charset="0"/>
              </a:rPr>
              <a:t>сумма острых углов равна </a:t>
            </a:r>
            <a:r>
              <a:rPr lang="ru-RU" altLang="ru-RU" sz="5100" b="1" dirty="0">
                <a:solidFill>
                  <a:srgbClr val="CC0000"/>
                </a:solidFill>
                <a:latin typeface="Arial" pitchFamily="34" charset="0"/>
                <a:cs typeface="Arial" pitchFamily="34" charset="0"/>
              </a:rPr>
              <a:t>90</a:t>
            </a:r>
            <a:r>
              <a:rPr lang="ru-RU" altLang="ru-RU" sz="5100" b="1" baseline="30000" dirty="0">
                <a:solidFill>
                  <a:srgbClr val="CC0000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ru-RU" altLang="ru-RU" sz="3400" b="1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  <p:pic>
        <p:nvPicPr>
          <p:cNvPr id="5134" name="Picture 27" descr="&amp;Kcy;&amp;acy;&amp;rcy;&amp;tcy;&amp;icy;&amp;ncy;&amp;kcy;&amp;acy; 59 &amp;icy;&amp;zcy; 11629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59" r="6296" b="5359"/>
          <a:stretch>
            <a:fillRect/>
          </a:stretch>
        </p:blipFill>
        <p:spPr bwMode="auto">
          <a:xfrm>
            <a:off x="9314183" y="1436371"/>
            <a:ext cx="4326172" cy="38414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45939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11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1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1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211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1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1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" dur="1000" fill="hold"/>
                                        <p:tgtEl>
                                          <p:spTgt spid="221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0" dur="1000" fill="hold"/>
                                        <p:tgtEl>
                                          <p:spTgt spid="221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2" presetID="35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3" dur="1000" fill="hold"/>
                                        <p:tgtEl>
                                          <p:spTgt spid="221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35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5" dur="1000" fill="hold"/>
                                        <p:tgtEl>
                                          <p:spTgt spid="221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7" presetID="55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2211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2211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2211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1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55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2211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2211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" dur="1000"/>
                                        <p:tgtEl>
                                          <p:spTgt spid="2211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1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000"/>
                                        <p:tgtEl>
                                          <p:spTgt spid="221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1198" grpId="0" animBg="1"/>
      <p:bldP spid="221198" grpId="1" animBg="1"/>
      <p:bldP spid="221198" grpId="2" animBg="1"/>
      <p:bldP spid="221198" grpId="3" animBg="1"/>
      <p:bldP spid="221199" grpId="0" animBg="1"/>
      <p:bldP spid="221199" grpId="1" animBg="1"/>
      <p:bldP spid="221199" grpId="2" animBg="1"/>
      <p:bldP spid="221199" grpId="3" animBg="1"/>
      <p:bldP spid="22120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Line 3"/>
          <p:cNvSpPr>
            <a:spLocks noChangeShapeType="1"/>
          </p:cNvSpPr>
          <p:nvPr/>
        </p:nvSpPr>
        <p:spPr bwMode="auto">
          <a:xfrm>
            <a:off x="9159240" y="688086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1440182" y="1781176"/>
            <a:ext cx="605235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4000" b="1" i="1">
                <a:latin typeface="Times New Roman" pitchFamily="18" charset="0"/>
              </a:rPr>
              <a:t>А</a:t>
            </a: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6507480" y="6101716"/>
            <a:ext cx="605235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4000" b="1" i="1">
                <a:latin typeface="Times New Roman" pitchFamily="18" charset="0"/>
              </a:rPr>
              <a:t>В</a:t>
            </a:r>
          </a:p>
        </p:txBody>
      </p:sp>
      <p:sp>
        <p:nvSpPr>
          <p:cNvPr id="6151" name="Text Box 8"/>
          <p:cNvSpPr txBox="1">
            <a:spLocks noChangeArrowheads="1"/>
          </p:cNvSpPr>
          <p:nvPr/>
        </p:nvSpPr>
        <p:spPr bwMode="auto">
          <a:xfrm>
            <a:off x="1440182" y="6101716"/>
            <a:ext cx="605235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4000" b="1" i="1">
                <a:latin typeface="Times New Roman" pitchFamily="18" charset="0"/>
              </a:rPr>
              <a:t>С</a:t>
            </a:r>
          </a:p>
        </p:txBody>
      </p:sp>
      <p:sp>
        <p:nvSpPr>
          <p:cNvPr id="6152" name="Rectangle 9"/>
          <p:cNvSpPr>
            <a:spLocks noChangeArrowheads="1"/>
          </p:cNvSpPr>
          <p:nvPr/>
        </p:nvSpPr>
        <p:spPr bwMode="auto">
          <a:xfrm>
            <a:off x="2131061" y="6015991"/>
            <a:ext cx="576579" cy="430530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6153" name="AutoShape 10"/>
          <p:cNvSpPr>
            <a:spLocks noChangeArrowheads="1"/>
          </p:cNvSpPr>
          <p:nvPr/>
        </p:nvSpPr>
        <p:spPr bwMode="auto">
          <a:xfrm>
            <a:off x="2131061" y="2213610"/>
            <a:ext cx="4376419" cy="4234816"/>
          </a:xfrm>
          <a:prstGeom prst="rtTriangle">
            <a:avLst/>
          </a:prstGeom>
          <a:noFill/>
          <a:ln w="57150">
            <a:solidFill>
              <a:srgbClr val="CC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222220" name="Freeform 12"/>
          <p:cNvSpPr>
            <a:spLocks/>
          </p:cNvSpPr>
          <p:nvPr/>
        </p:nvSpPr>
        <p:spPr bwMode="auto">
          <a:xfrm rot="-8336324">
            <a:off x="6278880" y="5583556"/>
            <a:ext cx="711200" cy="822960"/>
          </a:xfrm>
          <a:custGeom>
            <a:avLst/>
            <a:gdLst>
              <a:gd name="T0" fmla="*/ 444500 w 280"/>
              <a:gd name="T1" fmla="*/ 647700 h 432"/>
              <a:gd name="T2" fmla="*/ 165100 w 280"/>
              <a:gd name="T3" fmla="*/ 393700 h 432"/>
              <a:gd name="T4" fmla="*/ 0 w 280"/>
              <a:gd name="T5" fmla="*/ 685800 h 432"/>
              <a:gd name="T6" fmla="*/ 101600 w 280"/>
              <a:gd name="T7" fmla="*/ 0 h 432"/>
              <a:gd name="T8" fmla="*/ 431800 w 280"/>
              <a:gd name="T9" fmla="*/ 647700 h 43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80" h="432">
                <a:moveTo>
                  <a:pt x="280" y="408"/>
                </a:moveTo>
                <a:lnTo>
                  <a:pt x="104" y="248"/>
                </a:lnTo>
                <a:lnTo>
                  <a:pt x="0" y="432"/>
                </a:lnTo>
                <a:lnTo>
                  <a:pt x="64" y="0"/>
                </a:lnTo>
                <a:lnTo>
                  <a:pt x="272" y="408"/>
                </a:lnTo>
              </a:path>
            </a:pathLst>
          </a:custGeom>
          <a:solidFill>
            <a:srgbClr val="009900"/>
          </a:solidFill>
          <a:ln w="9525">
            <a:solidFill>
              <a:srgbClr val="009900"/>
            </a:solidFill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222221" name="AutoShape 13"/>
          <p:cNvSpPr>
            <a:spLocks noChangeArrowheads="1"/>
          </p:cNvSpPr>
          <p:nvPr/>
        </p:nvSpPr>
        <p:spPr bwMode="auto">
          <a:xfrm>
            <a:off x="1668782" y="6501766"/>
            <a:ext cx="11638280" cy="1727834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FF9F9F"/>
              </a:gs>
              <a:gs pos="100000">
                <a:srgbClr val="FFFFFF"/>
              </a:gs>
            </a:gsLst>
            <a:lin ang="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pPr algn="ctr"/>
            <a:r>
              <a:rPr lang="ru-RU" altLang="ru-RU" sz="3400" b="1" dirty="0" smtClean="0">
                <a:latin typeface="Arial" pitchFamily="34" charset="0"/>
                <a:cs typeface="Arial" pitchFamily="34" charset="0"/>
              </a:rPr>
              <a:t>       В </a:t>
            </a:r>
            <a:r>
              <a:rPr lang="ru-RU" altLang="ru-RU" sz="3400" b="1" dirty="0">
                <a:latin typeface="Arial" pitchFamily="34" charset="0"/>
                <a:cs typeface="Arial" pitchFamily="34" charset="0"/>
              </a:rPr>
              <a:t>прямоугольном  треугольнике катет, лежащий </a:t>
            </a:r>
          </a:p>
          <a:p>
            <a:pPr algn="ctr"/>
            <a:r>
              <a:rPr lang="ru-RU" altLang="ru-RU" sz="3400" b="1" dirty="0">
                <a:latin typeface="Arial" pitchFamily="34" charset="0"/>
                <a:cs typeface="Arial" pitchFamily="34" charset="0"/>
              </a:rPr>
              <a:t>против угла в 30</a:t>
            </a:r>
            <a:r>
              <a:rPr lang="ru-RU" altLang="ru-RU" sz="3400" b="1" baseline="30000" dirty="0">
                <a:latin typeface="Arial" pitchFamily="34" charset="0"/>
                <a:cs typeface="Arial" pitchFamily="34" charset="0"/>
              </a:rPr>
              <a:t>0</a:t>
            </a:r>
            <a:r>
              <a:rPr lang="ru-RU" altLang="ru-RU" sz="3400" b="1" dirty="0">
                <a:latin typeface="Arial" pitchFamily="34" charset="0"/>
                <a:cs typeface="Arial" pitchFamily="34" charset="0"/>
              </a:rPr>
              <a:t>, равен </a:t>
            </a:r>
            <a:r>
              <a:rPr lang="ru-RU" altLang="ru-RU" sz="3400" b="1" dirty="0">
                <a:solidFill>
                  <a:srgbClr val="CC0000"/>
                </a:solidFill>
                <a:latin typeface="Arial" pitchFamily="34" charset="0"/>
                <a:cs typeface="Arial" pitchFamily="34" charset="0"/>
              </a:rPr>
              <a:t>половине</a:t>
            </a:r>
            <a:r>
              <a:rPr lang="ru-RU" altLang="ru-RU" sz="34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altLang="ru-RU" sz="3400" b="1" dirty="0" smtClean="0">
                <a:latin typeface="Arial" pitchFamily="34" charset="0"/>
                <a:cs typeface="Arial" pitchFamily="34" charset="0"/>
              </a:rPr>
              <a:t>гипотенузы.</a:t>
            </a:r>
            <a:endParaRPr lang="ru-RU" altLang="ru-RU" sz="3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156" name="AutoShape 14"/>
          <p:cNvSpPr>
            <a:spLocks noChangeArrowheads="1"/>
          </p:cNvSpPr>
          <p:nvPr/>
        </p:nvSpPr>
        <p:spPr bwMode="auto">
          <a:xfrm rot="-6610063">
            <a:off x="2362519" y="2673668"/>
            <a:ext cx="238124" cy="701040"/>
          </a:xfrm>
          <a:prstGeom prst="moon">
            <a:avLst>
              <a:gd name="adj" fmla="val 31736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6157" name="Text Box 15"/>
          <p:cNvSpPr txBox="1">
            <a:spLocks noChangeArrowheads="1"/>
          </p:cNvSpPr>
          <p:nvPr/>
        </p:nvSpPr>
        <p:spPr bwMode="auto">
          <a:xfrm>
            <a:off x="2131061" y="3078480"/>
            <a:ext cx="948278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4000" b="1">
                <a:latin typeface="Times New Roman" pitchFamily="18" charset="0"/>
              </a:rPr>
              <a:t>30</a:t>
            </a:r>
            <a:r>
              <a:rPr lang="ru-RU" altLang="ru-RU" sz="4000" b="1" baseline="30000">
                <a:latin typeface="Times New Roman" pitchFamily="18" charset="0"/>
              </a:rPr>
              <a:t>0</a:t>
            </a:r>
            <a:endParaRPr lang="ru-RU" altLang="ru-RU" sz="4000" b="1">
              <a:latin typeface="Times New Roman" pitchFamily="18" charset="0"/>
            </a:endParaRPr>
          </a:p>
        </p:txBody>
      </p:sp>
      <p:sp>
        <p:nvSpPr>
          <p:cNvPr id="222225" name="Freeform 17"/>
          <p:cNvSpPr>
            <a:spLocks/>
          </p:cNvSpPr>
          <p:nvPr/>
        </p:nvSpPr>
        <p:spPr bwMode="auto">
          <a:xfrm rot="-8336324">
            <a:off x="2245360" y="1868806"/>
            <a:ext cx="711200" cy="822960"/>
          </a:xfrm>
          <a:custGeom>
            <a:avLst/>
            <a:gdLst>
              <a:gd name="T0" fmla="*/ 444500 w 280"/>
              <a:gd name="T1" fmla="*/ 647700 h 432"/>
              <a:gd name="T2" fmla="*/ 165100 w 280"/>
              <a:gd name="T3" fmla="*/ 393700 h 432"/>
              <a:gd name="T4" fmla="*/ 0 w 280"/>
              <a:gd name="T5" fmla="*/ 685800 h 432"/>
              <a:gd name="T6" fmla="*/ 101600 w 280"/>
              <a:gd name="T7" fmla="*/ 0 h 432"/>
              <a:gd name="T8" fmla="*/ 431800 w 280"/>
              <a:gd name="T9" fmla="*/ 647700 h 43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80" h="432">
                <a:moveTo>
                  <a:pt x="280" y="408"/>
                </a:moveTo>
                <a:lnTo>
                  <a:pt x="104" y="248"/>
                </a:lnTo>
                <a:lnTo>
                  <a:pt x="0" y="432"/>
                </a:lnTo>
                <a:lnTo>
                  <a:pt x="64" y="0"/>
                </a:lnTo>
                <a:lnTo>
                  <a:pt x="272" y="408"/>
                </a:lnTo>
              </a:path>
            </a:pathLst>
          </a:custGeom>
          <a:solidFill>
            <a:srgbClr val="009900"/>
          </a:solidFill>
          <a:ln w="9525">
            <a:solidFill>
              <a:srgbClr val="009900"/>
            </a:solidFill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pic>
        <p:nvPicPr>
          <p:cNvPr id="6160" name="Picture 28" descr="&amp;Kcy;&amp;acy;&amp;rcy;&amp;tcy;&amp;icy;&amp;ncy;&amp;kcy;&amp;acy; 59 &amp;icy;&amp;zcy; 11629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59" r="6296" b="5359"/>
          <a:stretch>
            <a:fillRect/>
          </a:stretch>
        </p:blipFill>
        <p:spPr bwMode="auto">
          <a:xfrm>
            <a:off x="9314183" y="1436371"/>
            <a:ext cx="4217790" cy="3745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WordArt 2"/>
          <p:cNvSpPr>
            <a:spLocks noChangeArrowheads="1" noChangeShapeType="1" noTextEdit="1"/>
          </p:cNvSpPr>
          <p:nvPr/>
        </p:nvSpPr>
        <p:spPr bwMode="auto">
          <a:xfrm>
            <a:off x="2026756" y="312421"/>
            <a:ext cx="9476808" cy="67056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30622" tIns="65311" rIns="130622" bIns="6531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5100" b="1" kern="1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Свойство прямоугольного </a:t>
            </a:r>
            <a:r>
              <a:rPr lang="ru-RU" sz="5100" b="1" kern="1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треугольника</a:t>
            </a:r>
            <a:endParaRPr lang="uz-Latn-UZ" sz="5100" b="1" kern="1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1298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22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222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22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22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" dur="1000" fill="hold"/>
                                        <p:tgtEl>
                                          <p:spTgt spid="222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8" presetID="35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9" dur="1000" fill="hold"/>
                                        <p:tgtEl>
                                          <p:spTgt spid="222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1" presetID="55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2222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2222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2222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2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222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22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22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3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4" dur="1000" fill="hold"/>
                                        <p:tgtEl>
                                          <p:spTgt spid="222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6" presetID="35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7" dur="1000" fill="hold"/>
                                        <p:tgtEl>
                                          <p:spTgt spid="222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9" presetID="35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5.78035E-8 L -0.29201 0.00254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2222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601" y="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42" presetID="55" presetClass="exit" presetSubtype="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222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222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5" dur="1000"/>
                                        <p:tgtEl>
                                          <p:spTgt spid="2222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2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2220" grpId="0" animBg="1"/>
      <p:bldP spid="222220" grpId="1" animBg="1"/>
      <p:bldP spid="222220" grpId="2" animBg="1"/>
      <p:bldP spid="222220" grpId="3" animBg="1"/>
      <p:bldP spid="222220" grpId="4" animBg="1"/>
      <p:bldP spid="222221" grpId="0" animBg="1"/>
      <p:bldP spid="222225" grpId="0" animBg="1"/>
      <p:bldP spid="222225" grpId="1" animBg="1"/>
      <p:bldP spid="222225" grpId="2" animBg="1"/>
      <p:bldP spid="222225" grpId="3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WordArt 2"/>
          <p:cNvSpPr>
            <a:spLocks noChangeArrowheads="1" noChangeShapeType="1" noTextEdit="1"/>
          </p:cNvSpPr>
          <p:nvPr/>
        </p:nvSpPr>
        <p:spPr bwMode="auto">
          <a:xfrm>
            <a:off x="2131061" y="312420"/>
            <a:ext cx="9679939" cy="1038226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30622" tIns="65311" rIns="130622" bIns="6531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5100" b="1" kern="1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Свойство медианы, проведённой</a:t>
            </a:r>
          </a:p>
          <a:p>
            <a:pPr algn="ctr"/>
            <a:r>
              <a:rPr lang="ru-RU" sz="5100" b="1" kern="1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из вершины прямого </a:t>
            </a:r>
            <a:r>
              <a:rPr lang="ru-RU" sz="5100" b="1" kern="1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угла</a:t>
            </a:r>
            <a:endParaRPr lang="uz-Latn-UZ" sz="5100" b="1" kern="1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363" name="Line 3"/>
          <p:cNvSpPr>
            <a:spLocks noChangeShapeType="1"/>
          </p:cNvSpPr>
          <p:nvPr/>
        </p:nvSpPr>
        <p:spPr bwMode="auto">
          <a:xfrm>
            <a:off x="9159240" y="653796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1440182" y="1438276"/>
            <a:ext cx="605235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4000" b="1" i="1">
                <a:latin typeface="Times New Roman" pitchFamily="18" charset="0"/>
              </a:rPr>
              <a:t>А</a:t>
            </a:r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6507480" y="5758816"/>
            <a:ext cx="605235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4000" b="1" i="1">
                <a:latin typeface="Times New Roman" pitchFamily="18" charset="0"/>
              </a:rPr>
              <a:t>В</a:t>
            </a:r>
          </a:p>
        </p:txBody>
      </p:sp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1440182" y="5758816"/>
            <a:ext cx="605235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4000" b="1" i="1">
                <a:latin typeface="Times New Roman" pitchFamily="18" charset="0"/>
              </a:rPr>
              <a:t>С</a:t>
            </a:r>
          </a:p>
        </p:txBody>
      </p:sp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2131061" y="5673091"/>
            <a:ext cx="576579" cy="430530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15369" name="AutoShape 9"/>
          <p:cNvSpPr>
            <a:spLocks noChangeArrowheads="1"/>
          </p:cNvSpPr>
          <p:nvPr/>
        </p:nvSpPr>
        <p:spPr bwMode="auto">
          <a:xfrm>
            <a:off x="2131061" y="1870710"/>
            <a:ext cx="4376419" cy="4234816"/>
          </a:xfrm>
          <a:prstGeom prst="rtTriangle">
            <a:avLst/>
          </a:prstGeom>
          <a:noFill/>
          <a:ln w="57150">
            <a:solidFill>
              <a:srgbClr val="CC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240651" name="AutoShape 11"/>
          <p:cNvSpPr>
            <a:spLocks noChangeArrowheads="1"/>
          </p:cNvSpPr>
          <p:nvPr/>
        </p:nvSpPr>
        <p:spPr bwMode="auto">
          <a:xfrm>
            <a:off x="1668782" y="6231256"/>
            <a:ext cx="11638280" cy="1998344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FF9F9F"/>
              </a:gs>
              <a:gs pos="100000">
                <a:srgbClr val="FFFFFF"/>
              </a:gs>
            </a:gsLst>
            <a:lin ang="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pPr algn="ctr"/>
            <a:r>
              <a:rPr lang="ru-RU" altLang="ru-RU" sz="3400" b="1" dirty="0">
                <a:latin typeface="Arial" pitchFamily="34" charset="0"/>
                <a:cs typeface="Arial" pitchFamily="34" charset="0"/>
              </a:rPr>
              <a:t>В прямоугольном  треугольнике медиана,</a:t>
            </a:r>
          </a:p>
          <a:p>
            <a:pPr algn="ctr"/>
            <a:r>
              <a:rPr lang="ru-RU" altLang="ru-RU" sz="3400" b="1" dirty="0">
                <a:latin typeface="Arial" pitchFamily="34" charset="0"/>
                <a:cs typeface="Arial" pitchFamily="34" charset="0"/>
              </a:rPr>
              <a:t>проведённая из вершины прямого угла,</a:t>
            </a:r>
          </a:p>
          <a:p>
            <a:pPr algn="ctr"/>
            <a:r>
              <a:rPr lang="ru-RU" altLang="ru-RU" sz="3400" b="1" dirty="0">
                <a:latin typeface="Arial" pitchFamily="34" charset="0"/>
                <a:cs typeface="Arial" pitchFamily="34" charset="0"/>
              </a:rPr>
              <a:t>равна половине гипотенузы.</a:t>
            </a:r>
          </a:p>
        </p:txBody>
      </p:sp>
      <p:sp>
        <p:nvSpPr>
          <p:cNvPr id="15371" name="Freeform 17"/>
          <p:cNvSpPr>
            <a:spLocks/>
          </p:cNvSpPr>
          <p:nvPr/>
        </p:nvSpPr>
        <p:spPr bwMode="auto">
          <a:xfrm>
            <a:off x="2113280" y="4080510"/>
            <a:ext cx="2275840" cy="2021206"/>
          </a:xfrm>
          <a:custGeom>
            <a:avLst/>
            <a:gdLst>
              <a:gd name="T0" fmla="*/ 0 w 896"/>
              <a:gd name="T1" fmla="*/ 1684338 h 1061"/>
              <a:gd name="T2" fmla="*/ 1422400 w 896"/>
              <a:gd name="T3" fmla="*/ 0 h 106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896" h="1061">
                <a:moveTo>
                  <a:pt x="0" y="1061"/>
                </a:moveTo>
                <a:lnTo>
                  <a:pt x="896" y="0"/>
                </a:lnTo>
              </a:path>
            </a:pathLst>
          </a:custGeom>
          <a:noFill/>
          <a:ln w="5715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15372" name="Text Box 18"/>
          <p:cNvSpPr txBox="1">
            <a:spLocks noChangeArrowheads="1"/>
          </p:cNvSpPr>
          <p:nvPr/>
        </p:nvSpPr>
        <p:spPr bwMode="auto">
          <a:xfrm>
            <a:off x="4320541" y="3512820"/>
            <a:ext cx="720652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ru-RU" sz="4000" b="1" i="1">
                <a:latin typeface="Times New Roman" pitchFamily="18" charset="0"/>
              </a:rPr>
              <a:t>M</a:t>
            </a:r>
            <a:endParaRPr lang="ru-RU" altLang="ru-RU" sz="4000" b="1" i="1">
              <a:latin typeface="Times New Roman" pitchFamily="18" charset="0"/>
            </a:endParaRPr>
          </a:p>
        </p:txBody>
      </p:sp>
      <p:sp>
        <p:nvSpPr>
          <p:cNvPr id="240659" name="Rectangle 19"/>
          <p:cNvSpPr>
            <a:spLocks noChangeArrowheads="1"/>
          </p:cNvSpPr>
          <p:nvPr/>
        </p:nvSpPr>
        <p:spPr bwMode="auto">
          <a:xfrm rot="2996294">
            <a:off x="3390008" y="2939961"/>
            <a:ext cx="45719" cy="633217"/>
          </a:xfrm>
          <a:prstGeom prst="rect">
            <a:avLst/>
          </a:prstGeom>
          <a:solidFill>
            <a:srgbClr val="009900"/>
          </a:solidFill>
          <a:ln w="9525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240660" name="Rectangle 20"/>
          <p:cNvSpPr>
            <a:spLocks noChangeArrowheads="1"/>
          </p:cNvSpPr>
          <p:nvPr/>
        </p:nvSpPr>
        <p:spPr bwMode="auto">
          <a:xfrm rot="-2200286" flipH="1">
            <a:off x="3366064" y="4794701"/>
            <a:ext cx="45719" cy="331667"/>
          </a:xfrm>
          <a:prstGeom prst="rect">
            <a:avLst/>
          </a:prstGeom>
          <a:solidFill>
            <a:srgbClr val="009900"/>
          </a:solidFill>
          <a:ln w="9525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240661" name="Rectangle 21"/>
          <p:cNvSpPr>
            <a:spLocks noChangeArrowheads="1"/>
          </p:cNvSpPr>
          <p:nvPr/>
        </p:nvSpPr>
        <p:spPr bwMode="auto">
          <a:xfrm rot="2996294" flipH="1">
            <a:off x="5236788" y="4649690"/>
            <a:ext cx="45719" cy="549157"/>
          </a:xfrm>
          <a:prstGeom prst="rect">
            <a:avLst/>
          </a:prstGeom>
          <a:solidFill>
            <a:srgbClr val="009900"/>
          </a:solidFill>
          <a:ln w="9525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pic>
        <p:nvPicPr>
          <p:cNvPr id="15376" name="Picture 31" descr="&amp;Kcy;&amp;acy;&amp;rcy;&amp;tcy;&amp;icy;&amp;ncy;&amp;kcy;&amp;acy; 59 &amp;icy;&amp;zcy; 11629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59" r="6296" b="5359"/>
          <a:stretch>
            <a:fillRect/>
          </a:stretch>
        </p:blipFill>
        <p:spPr bwMode="auto">
          <a:xfrm>
            <a:off x="9314183" y="1436371"/>
            <a:ext cx="4609676" cy="4093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14822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40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1000"/>
                                        <p:tgtEl>
                                          <p:spTgt spid="240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1000"/>
                                        <p:tgtEl>
                                          <p:spTgt spid="240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40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0651" grpId="0" animBg="1"/>
      <p:bldP spid="240659" grpId="0" animBg="1"/>
      <p:bldP spid="240660" grpId="0" animBg="1"/>
      <p:bldP spid="24066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18937</TotalTime>
  <Words>745</Words>
  <Application>Microsoft Office PowerPoint</Application>
  <PresentationFormat>Произвольный</PresentationFormat>
  <Paragraphs>224</Paragraphs>
  <Slides>18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Office Theme</vt:lpstr>
      <vt:lpstr> Геометрия</vt:lpstr>
      <vt:lpstr>Презентация PowerPoint</vt:lpstr>
      <vt:lpstr>Презентация PowerPoint</vt:lpstr>
      <vt:lpstr>Презентация PowerPoint</vt:lpstr>
      <vt:lpstr>Задача (устно)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Задача (устно)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dilyorbek</cp:lastModifiedBy>
  <cp:revision>1302</cp:revision>
  <dcterms:created xsi:type="dcterms:W3CDTF">2020-04-09T07:32:19Z</dcterms:created>
  <dcterms:modified xsi:type="dcterms:W3CDTF">2021-03-18T12:55:40Z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