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511" r:id="rId2"/>
    <p:sldId id="512" r:id="rId3"/>
    <p:sldId id="513" r:id="rId4"/>
    <p:sldId id="514" r:id="rId5"/>
    <p:sldId id="516" r:id="rId6"/>
    <p:sldId id="519" r:id="rId7"/>
    <p:sldId id="515" r:id="rId8"/>
    <p:sldId id="517" r:id="rId9"/>
    <p:sldId id="520" r:id="rId10"/>
    <p:sldId id="522" r:id="rId11"/>
    <p:sldId id="521" r:id="rId12"/>
    <p:sldId id="404" r:id="rId13"/>
    <p:sldId id="523" r:id="rId14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12"/>
            <p14:sldId id="513"/>
            <p14:sldId id="514"/>
            <p14:sldId id="516"/>
            <p14:sldId id="519"/>
            <p14:sldId id="515"/>
            <p14:sldId id="517"/>
            <p14:sldId id="520"/>
            <p14:sldId id="522"/>
            <p14:sldId id="521"/>
          </p14:sldIdLst>
        </p14:section>
        <p14:section name="Раздел без заголовка" id="{67AF348A-95E5-4FA6-B08C-FB3DF7B22B4F}">
          <p14:sldIdLst>
            <p14:sldId id="404"/>
            <p14:sldId id="52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65F913"/>
    <a:srgbClr val="CCFFFF"/>
    <a:srgbClr val="B1EB21"/>
    <a:srgbClr val="FF6B6B"/>
    <a:srgbClr val="FF99FF"/>
    <a:srgbClr val="1A0A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61" d="100"/>
          <a:sy n="61" d="100"/>
        </p:scale>
        <p:origin x="-192" y="306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5C636A-28C3-4CCA-9FBF-C419BE320369}" type="slidenum">
              <a:rPr lang="ru-RU"/>
              <a:pPr/>
              <a:t>2</a:t>
            </a:fld>
            <a:endParaRPr lang="ru-RU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3267286" y="3082608"/>
            <a:ext cx="2493175" cy="15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670" tIns="26348" rIns="50670" bIns="26348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 algn="r">
              <a:buClrTx/>
              <a:buFontTx/>
              <a:buNone/>
            </a:pPr>
            <a:fld id="{A9E0528B-CC51-4842-AEDA-1E58D6858748}" type="slidenum">
              <a:rPr lang="ru-RU" sz="7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</a:pPr>
              <a:t>2</a:t>
            </a:fld>
            <a:endParaRPr lang="ru-RU" sz="7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765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800225" y="242888"/>
            <a:ext cx="2165350" cy="1217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76580" y="1541304"/>
            <a:ext cx="4612640" cy="146018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>
              <a:spcBef>
                <a:spcPts val="253"/>
              </a:spcBef>
            </a:pPr>
            <a:endParaRPr lang="ru-RU"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974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5B1E86-9E2E-4117-BD16-89EBB900A754}" type="slidenum">
              <a:rPr lang="ru-RU"/>
              <a:pPr/>
              <a:t>3</a:t>
            </a:fld>
            <a:endParaRPr lang="ru-RU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3267286" y="3082608"/>
            <a:ext cx="2493175" cy="15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670" tIns="26348" rIns="50670" bIns="26348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 algn="r">
              <a:buClrTx/>
              <a:buFontTx/>
              <a:buNone/>
            </a:pPr>
            <a:fld id="{25E7AE51-EEFB-46E4-A21F-6AF199001F1A}" type="slidenum">
              <a:rPr lang="ru-RU" sz="7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</a:pPr>
              <a:t>3</a:t>
            </a:fld>
            <a:endParaRPr lang="ru-RU" sz="7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584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800225" y="242888"/>
            <a:ext cx="2165350" cy="1217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76580" y="1541304"/>
            <a:ext cx="4612640" cy="146018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>
              <a:spcBef>
                <a:spcPts val="253"/>
              </a:spcBef>
            </a:pPr>
            <a:endParaRPr lang="ru-RU"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766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5B1E86-9E2E-4117-BD16-89EBB900A754}" type="slidenum">
              <a:rPr lang="ru-RU"/>
              <a:pPr/>
              <a:t>4</a:t>
            </a:fld>
            <a:endParaRPr lang="ru-RU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3267286" y="3082608"/>
            <a:ext cx="2493175" cy="15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670" tIns="26348" rIns="50670" bIns="26348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 algn="r">
              <a:buClrTx/>
              <a:buFontTx/>
              <a:buNone/>
            </a:pPr>
            <a:fld id="{25E7AE51-EEFB-46E4-A21F-6AF199001F1A}" type="slidenum">
              <a:rPr lang="ru-RU" sz="7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</a:pPr>
              <a:t>4</a:t>
            </a:fld>
            <a:endParaRPr lang="ru-RU" sz="7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584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800225" y="242888"/>
            <a:ext cx="2165350" cy="1217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76580" y="1541304"/>
            <a:ext cx="4612640" cy="146018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>
              <a:spcBef>
                <a:spcPts val="253"/>
              </a:spcBef>
            </a:pPr>
            <a:endParaRPr lang="ru-RU"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564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806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74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>
            <a:extLst>
              <a:ext uri="{FF2B5EF4-FFF2-40B4-BE49-F238E27FC236}">
                <a16:creationId xmlns="" xmlns:a16="http://schemas.microsoft.com/office/drawing/2014/main" id="{2B9DDC62-5F77-4EA1-9D18-D8587A370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82F2-221D-4E50-B1C6-B805A6089BCE}" type="datetime1">
              <a:rPr lang="ru-RU" altLang="ru-RU"/>
              <a:pPr>
                <a:defRPr/>
              </a:pPr>
              <a:t>18.03.2021</a:t>
            </a:fld>
            <a:endParaRPr lang="ru-RU" altLang="ru-RU"/>
          </a:p>
        </p:txBody>
      </p:sp>
      <p:sp>
        <p:nvSpPr>
          <p:cNvPr id="3" name="Rectangle 66">
            <a:extLst>
              <a:ext uri="{FF2B5EF4-FFF2-40B4-BE49-F238E27FC236}">
                <a16:creationId xmlns="" xmlns:a16="http://schemas.microsoft.com/office/drawing/2014/main" id="{E7D7143A-C82E-4AD4-9A99-6FB9EFD00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7">
            <a:extLst>
              <a:ext uri="{FF2B5EF4-FFF2-40B4-BE49-F238E27FC236}">
                <a16:creationId xmlns="" xmlns:a16="http://schemas.microsoft.com/office/drawing/2014/main" id="{81E83171-0F9F-4A60-B359-DCD72D4E4E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C2072-718E-4DBE-BAD6-8B12BA212E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683474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png"/><Relationship Id="rId11" Type="http://schemas.openxmlformats.org/officeDocument/2006/relationships/image" Target="../media/image17.png"/><Relationship Id="rId5" Type="http://schemas.openxmlformats.org/officeDocument/2006/relationships/image" Target="../media/image13.png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83" y="1374492"/>
            <a:ext cx="1531745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515739" y="3361954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515739" y="5538993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033078" y="3171711"/>
            <a:ext cx="8558722" cy="4095565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Треугольник. Виды треугольников. Элементы треугольника. Признаки равенства треугольников.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sp>
        <p:nvSpPr>
          <p:cNvPr id="4" name="AutoShape 2" descr="Геометрия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5" name="AutoShape 2" descr="Геометрия треугольника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25" name="Picture 2" descr="Фролова Надежда Константиновна - Домашня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2558" y="3270014"/>
            <a:ext cx="4010642" cy="3636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"/>
          <p:cNvSpPr txBox="1"/>
          <p:nvPr/>
        </p:nvSpPr>
        <p:spPr>
          <a:xfrm>
            <a:off x="2084932" y="7265437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634876" y="228599"/>
            <a:ext cx="2741438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1218200" y="5084133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5216985" y="2084341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54733" y="2224595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4538532" y="4983282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Group 17"/>
          <p:cNvGrpSpPr>
            <a:grpSpLocks/>
          </p:cNvGrpSpPr>
          <p:nvPr/>
        </p:nvGrpSpPr>
        <p:grpSpPr bwMode="auto">
          <a:xfrm>
            <a:off x="694582" y="6096000"/>
            <a:ext cx="8828335" cy="1354455"/>
            <a:chOff x="1555" y="3067"/>
            <a:chExt cx="3230" cy="711"/>
          </a:xfrm>
        </p:grpSpPr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1555" y="3067"/>
              <a:ext cx="3230" cy="7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По 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 признаку</a:t>
              </a:r>
              <a:r>
                <a:rPr lang="en-US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АВС =   ВА</a:t>
              </a:r>
              <a:r>
                <a:rPr lang="en-US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,     следовательно,</a:t>
              </a:r>
              <a:r>
                <a:rPr lang="uz-Latn-UZ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AD =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ВС = 9 см. </a:t>
              </a:r>
              <a:endPara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3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5544945"/>
                </p:ext>
              </p:extLst>
            </p:nvPr>
          </p:nvGraphicFramePr>
          <p:xfrm>
            <a:off x="321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4" name="Формула" r:id="rId3" imgW="139680" imgH="164880" progId="Equation.3">
                    <p:embed/>
                  </p:oleObj>
                </mc:Choice>
                <mc:Fallback>
                  <p:oleObj name="Формула" r:id="rId3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3705402"/>
                </p:ext>
              </p:extLst>
            </p:nvPr>
          </p:nvGraphicFramePr>
          <p:xfrm>
            <a:off x="396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5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 Box 28"/>
          <p:cNvSpPr txBox="1">
            <a:spLocks noChangeArrowheads="1"/>
          </p:cNvSpPr>
          <p:nvPr/>
        </p:nvSpPr>
        <p:spPr bwMode="auto">
          <a:xfrm>
            <a:off x="6934200" y="3626465"/>
            <a:ext cx="555191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АС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6934200" y="4396024"/>
            <a:ext cx="677525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∠CAB=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∠ABD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 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7762790" y="1937607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7005595" y="5264005"/>
            <a:ext cx="56686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 –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общая сторона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 rot="8481978">
            <a:off x="1858978" y="3715773"/>
            <a:ext cx="4475031" cy="1607034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9" name="Равнобедренный треугольник 58"/>
          <p:cNvSpPr/>
          <p:nvPr/>
        </p:nvSpPr>
        <p:spPr>
          <a:xfrm rot="2122489" flipV="1">
            <a:off x="35135" y="3687146"/>
            <a:ext cx="4475031" cy="1799927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6" name="Прямая соединительная линия 5"/>
          <p:cNvCxnSpPr>
            <a:stCxn id="3" idx="3"/>
            <a:endCxn id="59" idx="0"/>
          </p:cNvCxnSpPr>
          <p:nvPr/>
        </p:nvCxnSpPr>
        <p:spPr>
          <a:xfrm flipH="1">
            <a:off x="1751641" y="3891620"/>
            <a:ext cx="1843185" cy="14293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Line 36"/>
          <p:cNvSpPr>
            <a:spLocks noChangeShapeType="1"/>
          </p:cNvSpPr>
          <p:nvPr/>
        </p:nvSpPr>
        <p:spPr bwMode="auto">
          <a:xfrm rot="13108630" flipV="1">
            <a:off x="4678283" y="3816412"/>
            <a:ext cx="364206" cy="32058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Line 36"/>
          <p:cNvSpPr>
            <a:spLocks noChangeShapeType="1"/>
          </p:cNvSpPr>
          <p:nvPr/>
        </p:nvSpPr>
        <p:spPr bwMode="auto">
          <a:xfrm rot="13108630" flipH="1">
            <a:off x="1219118" y="3919413"/>
            <a:ext cx="467663" cy="37169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Дуга 10"/>
          <p:cNvSpPr/>
          <p:nvPr/>
        </p:nvSpPr>
        <p:spPr>
          <a:xfrm rot="16200000">
            <a:off x="4247096" y="4672771"/>
            <a:ext cx="914400" cy="914400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3" name="Дуга 62"/>
          <p:cNvSpPr/>
          <p:nvPr/>
        </p:nvSpPr>
        <p:spPr>
          <a:xfrm rot="20859781">
            <a:off x="1294441" y="4907502"/>
            <a:ext cx="914400" cy="914400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4" name="Text Box 30"/>
          <p:cNvSpPr txBox="1">
            <a:spLocks noChangeArrowheads="1"/>
          </p:cNvSpPr>
          <p:nvPr/>
        </p:nvSpPr>
        <p:spPr bwMode="auto">
          <a:xfrm>
            <a:off x="6597763" y="2660169"/>
            <a:ext cx="6869643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ВА</a:t>
            </a:r>
            <a:r>
              <a:rPr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>
            <a:stCxn id="59" idx="0"/>
            <a:endCxn id="59" idx="4"/>
          </p:cNvCxnSpPr>
          <p:nvPr/>
        </p:nvCxnSpPr>
        <p:spPr>
          <a:xfrm flipV="1">
            <a:off x="1751641" y="5148644"/>
            <a:ext cx="2866450" cy="17228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578339" y="942541"/>
            <a:ext cx="1379583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ea typeface="Cambria Math"/>
                <a:cs typeface="Arial" pitchFamily="34" charset="0"/>
              </a:rPr>
              <a:t>Найти А</a:t>
            </a:r>
            <a:r>
              <a:rPr lang="uz-Latn-UZ" b="1" dirty="0" smtClean="0">
                <a:latin typeface="Arial" pitchFamily="34" charset="0"/>
                <a:ea typeface="Cambria Math"/>
                <a:cs typeface="Arial" pitchFamily="34" charset="0"/>
              </a:rPr>
              <a:t>D, </a:t>
            </a:r>
            <a:r>
              <a:rPr lang="ru-RU" b="1" dirty="0" smtClean="0">
                <a:latin typeface="Arial" pitchFamily="34" charset="0"/>
                <a:ea typeface="Cambria Math"/>
                <a:cs typeface="Arial" pitchFamily="34" charset="0"/>
              </a:rPr>
              <a:t>если 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CAB=</a:t>
            </a:r>
            <a:r>
              <a:rPr lang="ru-RU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ABD и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BC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см.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231013">
            <a:off x="2058868" y="3132052"/>
            <a:ext cx="10567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z-Latn-UZ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см</a:t>
            </a:r>
            <a:endParaRPr lang="uz-Latn-UZ" sz="3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9730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11" grpId="0" animBg="1"/>
      <p:bldP spid="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31"/>
          <p:cNvSpPr>
            <a:spLocks noChangeArrowheads="1"/>
          </p:cNvSpPr>
          <p:nvPr/>
        </p:nvSpPr>
        <p:spPr bwMode="auto">
          <a:xfrm>
            <a:off x="878456" y="5205162"/>
            <a:ext cx="3881120" cy="2419350"/>
          </a:xfrm>
          <a:prstGeom prst="triangle">
            <a:avLst>
              <a:gd name="adj" fmla="val 79315"/>
            </a:avLst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AutoShape 2"/>
          <p:cNvSpPr>
            <a:spLocks noChangeArrowheads="1"/>
          </p:cNvSpPr>
          <p:nvPr/>
        </p:nvSpPr>
        <p:spPr bwMode="auto">
          <a:xfrm rot="10800000">
            <a:off x="3187315" y="2787717"/>
            <a:ext cx="3881120" cy="2419350"/>
          </a:xfrm>
          <a:prstGeom prst="triangle">
            <a:avLst>
              <a:gd name="adj" fmla="val 79315"/>
            </a:avLst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0467" name="AutoShape 3"/>
          <p:cNvSpPr>
            <a:spLocks noChangeArrowheads="1"/>
          </p:cNvSpPr>
          <p:nvPr/>
        </p:nvSpPr>
        <p:spPr bwMode="auto">
          <a:xfrm>
            <a:off x="883536" y="5207067"/>
            <a:ext cx="3881120" cy="2419350"/>
          </a:xfrm>
          <a:prstGeom prst="triangle">
            <a:avLst>
              <a:gd name="adj" fmla="val 79315"/>
            </a:avLst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1" name="AutoShape 4"/>
          <p:cNvSpPr>
            <a:spLocks noChangeArrowheads="1"/>
          </p:cNvSpPr>
          <p:nvPr/>
        </p:nvSpPr>
        <p:spPr bwMode="auto">
          <a:xfrm>
            <a:off x="883536" y="5207067"/>
            <a:ext cx="3881120" cy="2419350"/>
          </a:xfrm>
          <a:prstGeom prst="triangle">
            <a:avLst>
              <a:gd name="adj" fmla="val 79315"/>
            </a:avLst>
          </a:prstGeom>
          <a:noFill/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3878196" y="5121342"/>
            <a:ext cx="231141" cy="171450"/>
          </a:xfrm>
          <a:prstGeom prst="flowChartConnector">
            <a:avLst/>
          </a:prstGeom>
          <a:solidFill>
            <a:srgbClr val="000000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 rot="9419072">
            <a:off x="1329151" y="7353399"/>
            <a:ext cx="114299" cy="25908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rot="19373093">
            <a:off x="6494170" y="2831629"/>
            <a:ext cx="167640" cy="25908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382136" y="6245291"/>
            <a:ext cx="34544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5607936" y="3738311"/>
            <a:ext cx="34544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707" name="Group 30"/>
          <p:cNvGrpSpPr>
            <a:grpSpLocks/>
          </p:cNvGrpSpPr>
          <p:nvPr/>
        </p:nvGrpSpPr>
        <p:grpSpPr bwMode="auto">
          <a:xfrm>
            <a:off x="4952496" y="1347519"/>
            <a:ext cx="5336539" cy="636271"/>
            <a:chOff x="521" y="108"/>
            <a:chExt cx="2101" cy="334"/>
          </a:xfrm>
        </p:grpSpPr>
        <p:sp>
          <p:nvSpPr>
            <p:cNvPr id="29717" name="Text Box 15"/>
            <p:cNvSpPr txBox="1">
              <a:spLocks noChangeArrowheads="1"/>
            </p:cNvSpPr>
            <p:nvPr/>
          </p:nvSpPr>
          <p:spPr bwMode="auto">
            <a:xfrm>
              <a:off x="521" y="119"/>
              <a:ext cx="2101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defTabSz="912813"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400" b="1" dirty="0">
                  <a:solidFill>
                    <a:srgbClr val="1A0A5E"/>
                  </a:solidFill>
                  <a:latin typeface="Arial" pitchFamily="34" charset="0"/>
                  <a:cs typeface="Arial" pitchFamily="34" charset="0"/>
                </a:rPr>
                <a:t>Доказать:   АВС =   А</a:t>
              </a:r>
              <a:r>
                <a:rPr lang="en-US" sz="3400" b="1" dirty="0">
                  <a:solidFill>
                    <a:srgbClr val="1A0A5E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sz="3400" b="1" dirty="0">
                  <a:solidFill>
                    <a:srgbClr val="1A0A5E"/>
                  </a:solidFill>
                  <a:latin typeface="Arial" pitchFamily="34" charset="0"/>
                  <a:cs typeface="Arial" pitchFamily="34" charset="0"/>
                </a:rPr>
                <a:t>М</a:t>
              </a:r>
            </a:p>
          </p:txBody>
        </p:sp>
        <p:graphicFrame>
          <p:nvGraphicFramePr>
            <p:cNvPr id="29718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78072599"/>
                </p:ext>
              </p:extLst>
            </p:nvPr>
          </p:nvGraphicFramePr>
          <p:xfrm>
            <a:off x="2009" y="108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2" name="Формула" r:id="rId3" imgW="139579" imgH="164957" progId="Equation.3">
                    <p:embed/>
                  </p:oleObj>
                </mc:Choice>
                <mc:Fallback>
                  <p:oleObj name="Формула" r:id="rId3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09" y="108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19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9801591"/>
                </p:ext>
              </p:extLst>
            </p:nvPr>
          </p:nvGraphicFramePr>
          <p:xfrm>
            <a:off x="1343" y="119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3" name="Формула" r:id="rId5" imgW="139579" imgH="164957" progId="Equation.3">
                    <p:embed/>
                  </p:oleObj>
                </mc:Choice>
                <mc:Fallback>
                  <p:oleObj name="Формула" r:id="rId5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3" y="119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708" name="Text Box 18"/>
          <p:cNvSpPr txBox="1">
            <a:spLocks noChangeArrowheads="1"/>
          </p:cNvSpPr>
          <p:nvPr/>
        </p:nvSpPr>
        <p:spPr bwMode="auto">
          <a:xfrm>
            <a:off x="4685916" y="7454967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D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9" name="Text Box 19"/>
          <p:cNvSpPr txBox="1">
            <a:spLocks noChangeArrowheads="1"/>
          </p:cNvSpPr>
          <p:nvPr/>
        </p:nvSpPr>
        <p:spPr bwMode="auto">
          <a:xfrm>
            <a:off x="306955" y="7367337"/>
            <a:ext cx="627677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29710" name="Text Box 20"/>
          <p:cNvSpPr txBox="1">
            <a:spLocks noChangeArrowheads="1"/>
          </p:cNvSpPr>
          <p:nvPr/>
        </p:nvSpPr>
        <p:spPr bwMode="auto">
          <a:xfrm>
            <a:off x="4109336" y="5033711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9711" name="Text Box 21"/>
          <p:cNvSpPr txBox="1">
            <a:spLocks noChangeArrowheads="1"/>
          </p:cNvSpPr>
          <p:nvPr/>
        </p:nvSpPr>
        <p:spPr bwMode="auto">
          <a:xfrm>
            <a:off x="2727577" y="2528637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29712" name="Text Box 22"/>
          <p:cNvSpPr txBox="1">
            <a:spLocks noChangeArrowheads="1"/>
          </p:cNvSpPr>
          <p:nvPr/>
        </p:nvSpPr>
        <p:spPr bwMode="auto">
          <a:xfrm>
            <a:off x="7103996" y="2528637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90488" name="AutoShape 24"/>
          <p:cNvSpPr>
            <a:spLocks noChangeArrowheads="1"/>
          </p:cNvSpPr>
          <p:nvPr/>
        </p:nvSpPr>
        <p:spPr bwMode="auto">
          <a:xfrm rot="17086919">
            <a:off x="3736272" y="5366134"/>
            <a:ext cx="245746" cy="464819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0489" name="AutoShape 25"/>
          <p:cNvSpPr>
            <a:spLocks noChangeArrowheads="1"/>
          </p:cNvSpPr>
          <p:nvPr/>
        </p:nvSpPr>
        <p:spPr bwMode="auto">
          <a:xfrm rot="5915073">
            <a:off x="4022975" y="4622867"/>
            <a:ext cx="167640" cy="46736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306955" y="685800"/>
            <a:ext cx="1067632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Дано:  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МС  и </a:t>
            </a:r>
            <a:r>
              <a:rPr lang="uz-Latn-UZ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BD </a:t>
            </a:r>
            <a:r>
              <a:rPr lang="uz-Cyrl-UZ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пересекаются в точке А</a:t>
            </a:r>
          </a:p>
          <a:p>
            <a:r>
              <a:rPr lang="uz-Cyrl-UZ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МА</a:t>
            </a:r>
            <a:r>
              <a:rPr lang="en-US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=AC,  </a:t>
            </a:r>
            <a:r>
              <a:rPr lang="uz-Cyrl-UZ" sz="4000" b="1" dirty="0" smtClean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uz-Cyrl-UZ" sz="4000" b="1" dirty="0" smtClean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C.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25579" y="171762"/>
            <a:ext cx="201343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7747113" y="3395363"/>
            <a:ext cx="5492855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1</a:t>
            </a:r>
            <a:r>
              <a:rPr lang="uz-Cyrl-UZ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) 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M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=∠C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7816859" y="4157123"/>
            <a:ext cx="556338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) МА=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AC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10058400" y="1932327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auto">
          <a:xfrm>
            <a:off x="7874339" y="4883902"/>
            <a:ext cx="567879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∠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 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∠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так как</a:t>
            </a:r>
          </a:p>
          <a:p>
            <a:pPr marL="0" indent="0"/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  вертикальные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776060" y="2618222"/>
            <a:ext cx="680332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5607936" y="6642834"/>
            <a:ext cx="8828335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 =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УСУ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34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3" dur="2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778E-7 2.77457E-6 L 0.15868 -0.29364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34" y="-146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animBg="1"/>
      <p:bldP spid="190467" grpId="1" animBg="1"/>
      <p:bldP spid="190488" grpId="0" animBg="1"/>
      <p:bldP spid="190489" grpId="0" animBg="1"/>
      <p:bldP spid="30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937"/>
            <a:ext cx="14630399" cy="9064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48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ЗАДАНИЯ ДЛЯ САМОСТОЯТЕЛЬНОЙ РАБОТЫ</a:t>
            </a:r>
            <a:endParaRPr lang="ru-RU" sz="48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5334000" y="2057400"/>
            <a:ext cx="8114456" cy="2994498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7, 23, 24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(стр. </a:t>
            </a:r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52-153).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Купить Школьники, картинки на вафельной бумаге по отличной цене 150 руб. в  интернет магазине с доставкой по России!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44" r="70768" b="57813"/>
          <a:stretch/>
        </p:blipFill>
        <p:spPr bwMode="auto">
          <a:xfrm>
            <a:off x="460375" y="1295400"/>
            <a:ext cx="2720975" cy="2517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Купить Школьники, картинки на вафельной бумаге по отличной цене 150 руб. в  интернет магазине с доставкой по России!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46" t="63457" r="55337" b="13803"/>
          <a:stretch/>
        </p:blipFill>
        <p:spPr bwMode="auto">
          <a:xfrm>
            <a:off x="3810000" y="1336128"/>
            <a:ext cx="1885951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Купить Школьники, картинки на вафельной бумаге по отличной цене 150 руб. в  интернет магазине с доставкой по России!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54" r="72433" b="12737"/>
          <a:stretch/>
        </p:blipFill>
        <p:spPr bwMode="auto">
          <a:xfrm>
            <a:off x="1506356" y="3812628"/>
            <a:ext cx="3246619" cy="285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08" name="Freeform 16"/>
          <p:cNvSpPr>
            <a:spLocks/>
          </p:cNvSpPr>
          <p:nvPr/>
        </p:nvSpPr>
        <p:spPr bwMode="auto">
          <a:xfrm>
            <a:off x="7084061" y="3682366"/>
            <a:ext cx="6106160" cy="2678430"/>
          </a:xfrm>
          <a:custGeom>
            <a:avLst/>
            <a:gdLst>
              <a:gd name="T0" fmla="*/ 0 w 2404"/>
              <a:gd name="T1" fmla="*/ 0 h 1406"/>
              <a:gd name="T2" fmla="*/ 681 w 2404"/>
              <a:gd name="T3" fmla="*/ 1406 h 1406"/>
              <a:gd name="T4" fmla="*/ 2404 w 2404"/>
              <a:gd name="T5" fmla="*/ 1406 h 1406"/>
              <a:gd name="T6" fmla="*/ 2087 w 2404"/>
              <a:gd name="T7" fmla="*/ 499 h 1406"/>
              <a:gd name="T8" fmla="*/ 1633 w 2404"/>
              <a:gd name="T9" fmla="*/ 136 h 1406"/>
              <a:gd name="T10" fmla="*/ 1089 w 2404"/>
              <a:gd name="T11" fmla="*/ 0 h 1406"/>
              <a:gd name="T12" fmla="*/ 635 w 2404"/>
              <a:gd name="T13" fmla="*/ 0 h 1406"/>
              <a:gd name="T14" fmla="*/ 318 w 2404"/>
              <a:gd name="T15" fmla="*/ 0 h 1406"/>
              <a:gd name="T16" fmla="*/ 0 w 2404"/>
              <a:gd name="T17" fmla="*/ 46 h 1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04" h="1406">
                <a:moveTo>
                  <a:pt x="0" y="0"/>
                </a:moveTo>
                <a:lnTo>
                  <a:pt x="681" y="1406"/>
                </a:lnTo>
                <a:lnTo>
                  <a:pt x="2404" y="1406"/>
                </a:lnTo>
                <a:lnTo>
                  <a:pt x="2087" y="499"/>
                </a:lnTo>
                <a:lnTo>
                  <a:pt x="1633" y="136"/>
                </a:lnTo>
                <a:lnTo>
                  <a:pt x="1089" y="0"/>
                </a:lnTo>
                <a:lnTo>
                  <a:pt x="635" y="0"/>
                </a:lnTo>
                <a:lnTo>
                  <a:pt x="318" y="0"/>
                </a:lnTo>
                <a:lnTo>
                  <a:pt x="0" y="46"/>
                </a:lnTo>
              </a:path>
            </a:pathLst>
          </a:custGeom>
          <a:gradFill rotWithShape="1">
            <a:gsLst>
              <a:gs pos="0">
                <a:srgbClr val="CC0066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8594" name="AutoShape 2"/>
          <p:cNvSpPr>
            <a:spLocks noChangeArrowheads="1"/>
          </p:cNvSpPr>
          <p:nvPr/>
        </p:nvSpPr>
        <p:spPr bwMode="auto">
          <a:xfrm>
            <a:off x="2590801" y="1781176"/>
            <a:ext cx="6294120" cy="457962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38595" name="Text Box 3"/>
          <p:cNvSpPr txBox="1">
            <a:spLocks noChangeArrowheads="1"/>
          </p:cNvSpPr>
          <p:nvPr/>
        </p:nvSpPr>
        <p:spPr bwMode="auto">
          <a:xfrm>
            <a:off x="12499341" y="6360796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1899921" y="6273166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38597" name="Text Box 5"/>
          <p:cNvSpPr txBox="1">
            <a:spLocks noChangeArrowheads="1"/>
          </p:cNvSpPr>
          <p:nvPr/>
        </p:nvSpPr>
        <p:spPr bwMode="auto">
          <a:xfrm>
            <a:off x="8580121" y="6360796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8598" name="Line 6"/>
          <p:cNvSpPr>
            <a:spLocks noChangeShapeType="1"/>
          </p:cNvSpPr>
          <p:nvPr/>
        </p:nvSpPr>
        <p:spPr bwMode="auto">
          <a:xfrm flipV="1">
            <a:off x="7084062" y="3941446"/>
            <a:ext cx="459739" cy="34480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38600" name="Freeform 8"/>
          <p:cNvSpPr>
            <a:spLocks/>
          </p:cNvSpPr>
          <p:nvPr/>
        </p:nvSpPr>
        <p:spPr bwMode="auto">
          <a:xfrm>
            <a:off x="3858261" y="4112896"/>
            <a:ext cx="447040" cy="259080"/>
          </a:xfrm>
          <a:custGeom>
            <a:avLst/>
            <a:gdLst>
              <a:gd name="T0" fmla="*/ 0 w 176"/>
              <a:gd name="T1" fmla="*/ 0 h 136"/>
              <a:gd name="T2" fmla="*/ 176 w 176"/>
              <a:gd name="T3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6" h="136">
                <a:moveTo>
                  <a:pt x="0" y="0"/>
                </a:moveTo>
                <a:lnTo>
                  <a:pt x="176" y="136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8601" name="Text Box 9"/>
              <p:cNvSpPr txBox="1">
                <a:spLocks noChangeArrowheads="1"/>
              </p:cNvSpPr>
              <p:nvPr/>
            </p:nvSpPr>
            <p:spPr bwMode="auto">
              <a:xfrm>
                <a:off x="2819401" y="5755006"/>
                <a:ext cx="1376729" cy="76136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</m:ctrlPr>
                        </m:sSupPr>
                        <m:e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𝟕𝟎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sup>
                      </m:sSup>
                      <m:r>
                        <a:rPr lang="ru-RU" sz="4000" b="1" i="1">
                          <a:solidFill>
                            <a:srgbClr val="0000FF"/>
                          </a:solidFill>
                          <a:latin typeface="Cambria Math"/>
                          <a:cs typeface="Arial" charset="0"/>
                        </a:rPr>
                        <m:t> </m:t>
                      </m:r>
                    </m:oMath>
                  </m:oMathPara>
                </a14:m>
                <a:endParaRPr lang="ru-RU" sz="4000" b="1" i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8601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19401" y="5755006"/>
                <a:ext cx="1376729" cy="7613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8602" name="Text Box 10"/>
              <p:cNvSpPr txBox="1">
                <a:spLocks noChangeArrowheads="1"/>
              </p:cNvSpPr>
              <p:nvPr/>
            </p:nvSpPr>
            <p:spPr bwMode="auto">
              <a:xfrm>
                <a:off x="2819400" y="5758492"/>
                <a:ext cx="1376729" cy="76136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</m:ctrlPr>
                        </m:sSupPr>
                        <m:e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𝟕𝟎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sup>
                      </m:sSup>
                      <m:r>
                        <a:rPr lang="ru-RU" sz="4000" b="1" i="1">
                          <a:solidFill>
                            <a:srgbClr val="0000FF"/>
                          </a:solidFill>
                          <a:latin typeface="Cambria Math"/>
                          <a:cs typeface="Arial" charset="0"/>
                        </a:rPr>
                        <m:t> </m:t>
                      </m:r>
                    </m:oMath>
                  </m:oMathPara>
                </a14:m>
                <a:endParaRPr lang="ru-RU" sz="4000" b="1" i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8602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19400" y="5758492"/>
                <a:ext cx="1376729" cy="7613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8606" name="Line 14"/>
          <p:cNvSpPr>
            <a:spLocks noChangeShapeType="1"/>
          </p:cNvSpPr>
          <p:nvPr/>
        </p:nvSpPr>
        <p:spPr bwMode="auto">
          <a:xfrm>
            <a:off x="2590800" y="6360796"/>
            <a:ext cx="1048512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38607" name="Text Box 15"/>
          <p:cNvSpPr txBox="1">
            <a:spLocks noChangeArrowheads="1"/>
          </p:cNvSpPr>
          <p:nvPr/>
        </p:nvSpPr>
        <p:spPr bwMode="auto">
          <a:xfrm>
            <a:off x="5125721" y="1119403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charset="0"/>
                <a:cs typeface="Arial" charset="0"/>
              </a:rPr>
              <a:t>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8609" name="Text Box 17"/>
              <p:cNvSpPr txBox="1">
                <a:spLocks noChangeArrowheads="1"/>
              </p:cNvSpPr>
              <p:nvPr/>
            </p:nvSpPr>
            <p:spPr bwMode="auto">
              <a:xfrm>
                <a:off x="9159241" y="5497830"/>
                <a:ext cx="1682902" cy="76136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</m:ctrlPr>
                        </m:sSupPr>
                        <m:e>
                          <m:r>
                            <a:rPr lang="ru-RU" sz="4000" b="1" i="1" smtClean="0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𝟏𝟏</m:t>
                          </m:r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sup>
                      </m:sSup>
                      <m:r>
                        <a:rPr lang="ru-RU" sz="4000" b="1" i="1">
                          <a:solidFill>
                            <a:srgbClr val="0000FF"/>
                          </a:solidFill>
                          <a:latin typeface="Cambria Math"/>
                          <a:cs typeface="Arial" charset="0"/>
                        </a:rPr>
                        <m:t> </m:t>
                      </m:r>
                    </m:oMath>
                  </m:oMathPara>
                </a14:m>
                <a:endParaRPr lang="ru-RU" sz="4000" b="1" i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8609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59241" y="5497830"/>
                <a:ext cx="1682902" cy="7613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8610" name="AutoShape 18"/>
          <p:cNvSpPr>
            <a:spLocks noChangeArrowheads="1"/>
          </p:cNvSpPr>
          <p:nvPr/>
        </p:nvSpPr>
        <p:spPr bwMode="auto">
          <a:xfrm rot="5400000">
            <a:off x="8496618" y="5467032"/>
            <a:ext cx="520066" cy="1267461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805686" y="410742"/>
            <a:ext cx="4928546" cy="708661"/>
            <a:chOff x="521" y="527"/>
            <a:chExt cx="1575" cy="372"/>
          </a:xfrm>
        </p:grpSpPr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521" y="527"/>
              <a:ext cx="1575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4000" b="1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Найти     </a:t>
              </a:r>
              <a:r>
                <a:rPr lang="en-US" sz="4000" b="1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  <a:r>
                <a:rPr lang="ru-RU" sz="40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ВА – ?    </a:t>
              </a:r>
            </a:p>
          </p:txBody>
        </p:sp>
        <p:graphicFrame>
          <p:nvGraphicFramePr>
            <p:cNvPr id="2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98539521"/>
                </p:ext>
              </p:extLst>
            </p:nvPr>
          </p:nvGraphicFramePr>
          <p:xfrm>
            <a:off x="1046" y="561"/>
            <a:ext cx="324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6" name="Формула" r:id="rId7" imgW="164880" imgH="152280" progId="Equation.3">
                    <p:embed/>
                  </p:oleObj>
                </mc:Choice>
                <mc:Fallback>
                  <p:oleObj name="Формула" r:id="rId7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6" y="561"/>
                          <a:ext cx="324" cy="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394184" y="1419538"/>
                <a:ext cx="4681736" cy="737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АСВ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АВС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184" y="1419538"/>
                <a:ext cx="4681736" cy="737510"/>
              </a:xfrm>
              <a:prstGeom prst="rect">
                <a:avLst/>
              </a:prstGeom>
              <a:blipFill rotWithShape="1">
                <a:blip r:embed="rId9"/>
                <a:stretch>
                  <a:fillRect l="-4818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756650" y="2309448"/>
                <a:ext cx="5340349" cy="737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АВС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В</a:t>
                </a:r>
                <a:r>
                  <a:rPr lang="uz-Cyrl-UZ" b="1" dirty="0"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650" y="2309448"/>
                <a:ext cx="5340349" cy="737510"/>
              </a:xfrm>
              <a:prstGeom prst="rect">
                <a:avLst/>
              </a:prstGeom>
              <a:blipFill rotWithShape="1">
                <a:blip r:embed="rId10"/>
                <a:stretch>
                  <a:fillRect l="-4110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833360" y="3046958"/>
                <a:ext cx="6523709" cy="7375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b="1" dirty="0"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uz-Cyrl-UZ" b="1" dirty="0">
                    <a:latin typeface="Arial" pitchFamily="34" charset="0"/>
                    <a:cs typeface="Arial" pitchFamily="34" charset="0"/>
                  </a:rPr>
                  <a:t>ВА</a:t>
                </a:r>
                <a:r>
                  <a:rPr lang="en-US" b="1" dirty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en-US" b="0" i="0" smtClean="0">
                        <a:latin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en-US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𝟏𝟏𝟎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3360" y="3046958"/>
                <a:ext cx="6523709" cy="737510"/>
              </a:xfrm>
              <a:prstGeom prst="rect">
                <a:avLst/>
              </a:prstGeom>
              <a:blipFill rotWithShape="1">
                <a:blip r:embed="rId11"/>
                <a:stretch>
                  <a:fillRect l="-3364" t="-14876" b="-3305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000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8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0.30694 -0.016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47" y="-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8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8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38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08" grpId="0" animBg="1"/>
      <p:bldP spid="238602" grpId="0"/>
      <p:bldP spid="238609" grpId="0"/>
      <p:bldP spid="238610" grpId="0" animBg="1"/>
      <p:bldP spid="3" grpId="0"/>
      <p:bldP spid="2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Line 1"/>
          <p:cNvSpPr>
            <a:spLocks noChangeShapeType="1"/>
          </p:cNvSpPr>
          <p:nvPr/>
        </p:nvSpPr>
        <p:spPr bwMode="auto">
          <a:xfrm flipV="1">
            <a:off x="4913628" y="4271387"/>
            <a:ext cx="3571240" cy="834390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5385305" y="1904997"/>
            <a:ext cx="3215131" cy="2313241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 flipH="1">
            <a:off x="4757416" y="2005579"/>
            <a:ext cx="617221" cy="3023236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4685028" y="5007862"/>
            <a:ext cx="231139" cy="171450"/>
          </a:xfrm>
          <a:prstGeom prst="ellipse">
            <a:avLst/>
          </a:prstGeom>
          <a:solidFill>
            <a:schemeClr val="tx1"/>
          </a:solidFill>
          <a:ln w="762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8484868" y="4144896"/>
            <a:ext cx="231139" cy="146686"/>
          </a:xfrm>
          <a:prstGeom prst="ellipse">
            <a:avLst/>
          </a:prstGeom>
          <a:solidFill>
            <a:schemeClr val="tx1"/>
          </a:solidFill>
          <a:ln w="762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5259068" y="1778886"/>
            <a:ext cx="231139" cy="205740"/>
          </a:xfrm>
          <a:prstGeom prst="ellipse">
            <a:avLst/>
          </a:prstGeom>
          <a:solidFill>
            <a:schemeClr val="tx1"/>
          </a:solidFill>
          <a:ln w="762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437" y="911543"/>
            <a:ext cx="3688080" cy="1628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1968495" y="130493"/>
            <a:ext cx="10850880" cy="788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8565" tIns="66854" rIns="128565" bIns="66854"/>
          <a:lstStyle>
            <a:lvl1pPr marL="336550" indent="-328613"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>
              <a:spcBef>
                <a:spcPts val="857"/>
              </a:spcBef>
            </a:pPr>
            <a:r>
              <a:rPr lang="ru-RU" sz="5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Что такое треугольник?</a:t>
            </a:r>
          </a:p>
          <a:p>
            <a:pPr>
              <a:spcBef>
                <a:spcPts val="857"/>
              </a:spcBef>
            </a:pPr>
            <a:endParaRPr lang="ru-RU" sz="5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474968" y="1277872"/>
            <a:ext cx="800101" cy="750567"/>
          </a:xfrm>
          <a:prstGeom prst="rect">
            <a:avLst/>
          </a:prstGeom>
          <a:noFill/>
          <a:ln w="76200" cap="flat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8565" tIns="66854" rIns="128565" bIns="66854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sz="4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8789669" y="3935347"/>
            <a:ext cx="685800" cy="750567"/>
          </a:xfrm>
          <a:prstGeom prst="rect">
            <a:avLst/>
          </a:prstGeom>
          <a:noFill/>
          <a:ln w="76200" cap="flat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8565" tIns="66854" rIns="128565" bIns="66854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sz="4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978907" y="4974334"/>
            <a:ext cx="800101" cy="750567"/>
          </a:xfrm>
          <a:prstGeom prst="rect">
            <a:avLst/>
          </a:prstGeom>
          <a:noFill/>
          <a:ln w="76200" cap="flat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8565" tIns="66854" rIns="128565" bIns="66854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sz="4000" b="1" dirty="0">
                <a:solidFill>
                  <a:srgbClr val="000000"/>
                </a:solidFill>
              </a:rPr>
              <a:t>С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359405" y="5724901"/>
            <a:ext cx="14069060" cy="1957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8565" tIns="66854" rIns="128565" bIns="66854"/>
          <a:lstStyle>
            <a:lvl1pPr marL="336550" indent="-328613"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 algn="ctr">
              <a:spcBef>
                <a:spcPts val="857"/>
              </a:spcBef>
            </a:pP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Треугольником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называется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фигура, которая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состоит из трёх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точек,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лежащих на одной прямой, и трёх отрезков, соединяющих эти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точки.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4" descr="msoACE8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61843"/>
            <a:ext cx="2628899" cy="2434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677400" y="3375069"/>
            <a:ext cx="39594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Р=АВ+ВС+АС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988227"/>
      </p:ext>
    </p:extLst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 animBg="1"/>
      <p:bldP spid="7170" grpId="0" animBg="1"/>
      <p:bldP spid="7171" grpId="0" animBg="1"/>
      <p:bldP spid="7172" grpId="0" animBg="1"/>
      <p:bldP spid="7173" grpId="0" animBg="1"/>
      <p:bldP spid="7174" grpId="0" animBg="1"/>
      <p:bldP spid="7181" grpId="0"/>
      <p:bldP spid="7182" grpId="0"/>
      <p:bldP spid="7183" grpId="0"/>
      <p:bldP spid="17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3739" y="5142013"/>
            <a:ext cx="47431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Остроугольный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</a:t>
            </a:r>
            <a:endParaRPr lang="uz-Latn-UZ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26744" y="5866198"/>
            <a:ext cx="392068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Прямоугольный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</a:t>
            </a:r>
            <a:endParaRPr lang="uz-Latn-UZ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509253" y="5266034"/>
            <a:ext cx="350814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Тупоугольный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</a:t>
            </a:r>
            <a:endParaRPr lang="uz-Latn-UZ" sz="3600" dirty="0"/>
          </a:p>
        </p:txBody>
      </p:sp>
      <p:pic>
        <p:nvPicPr>
          <p:cNvPr id="11268" name="Picture 4" descr="Танграм схемы для детей распечатать: Танграм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79" t="77250"/>
          <a:stretch/>
        </p:blipFill>
        <p:spPr bwMode="auto">
          <a:xfrm flipH="1">
            <a:off x="11332211" y="450594"/>
            <a:ext cx="2227836" cy="205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Line 1"/>
          <p:cNvSpPr>
            <a:spLocks noChangeShapeType="1"/>
          </p:cNvSpPr>
          <p:nvPr/>
        </p:nvSpPr>
        <p:spPr bwMode="auto">
          <a:xfrm flipV="1">
            <a:off x="1071808" y="3362116"/>
            <a:ext cx="3304541" cy="1324928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6" name="Line 3"/>
          <p:cNvSpPr>
            <a:spLocks noChangeShapeType="1"/>
          </p:cNvSpPr>
          <p:nvPr/>
        </p:nvSpPr>
        <p:spPr bwMode="auto">
          <a:xfrm flipH="1">
            <a:off x="934648" y="2140058"/>
            <a:ext cx="594360" cy="2444116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840668" y="4584174"/>
            <a:ext cx="231139" cy="171450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8" name="Oval 6"/>
          <p:cNvSpPr>
            <a:spLocks noChangeArrowheads="1"/>
          </p:cNvSpPr>
          <p:nvPr/>
        </p:nvSpPr>
        <p:spPr bwMode="auto">
          <a:xfrm>
            <a:off x="1402008" y="2054334"/>
            <a:ext cx="231141" cy="205740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 flipH="1" flipV="1">
            <a:off x="1617909" y="2130533"/>
            <a:ext cx="2758440" cy="1231582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0" name="Oval 13"/>
          <p:cNvSpPr>
            <a:spLocks noChangeArrowheads="1"/>
          </p:cNvSpPr>
          <p:nvPr/>
        </p:nvSpPr>
        <p:spPr bwMode="auto">
          <a:xfrm>
            <a:off x="4145208" y="3288772"/>
            <a:ext cx="231141" cy="146686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1" name="Дуга 30"/>
          <p:cNvSpPr/>
          <p:nvPr/>
        </p:nvSpPr>
        <p:spPr>
          <a:xfrm rot="14223283">
            <a:off x="3688008" y="2890725"/>
            <a:ext cx="914400" cy="914400"/>
          </a:xfrm>
          <a:prstGeom prst="arc">
            <a:avLst>
              <a:gd name="adj1" fmla="val 16200000"/>
              <a:gd name="adj2" fmla="val 19934690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2" name="Дуга 31"/>
          <p:cNvSpPr/>
          <p:nvPr/>
        </p:nvSpPr>
        <p:spPr>
          <a:xfrm rot="13693728">
            <a:off x="3803578" y="2858188"/>
            <a:ext cx="914400" cy="914400"/>
          </a:xfrm>
          <a:prstGeom prst="arc">
            <a:avLst>
              <a:gd name="adj1" fmla="val 16596797"/>
              <a:gd name="adj2" fmla="val 20436499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3" name="Дуга 32"/>
          <p:cNvSpPr/>
          <p:nvPr/>
        </p:nvSpPr>
        <p:spPr>
          <a:xfrm rot="13550411">
            <a:off x="3517653" y="2904914"/>
            <a:ext cx="914400" cy="914400"/>
          </a:xfrm>
          <a:prstGeom prst="arc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4" name="Дуга 33"/>
          <p:cNvSpPr/>
          <p:nvPr/>
        </p:nvSpPr>
        <p:spPr>
          <a:xfrm rot="6298735">
            <a:off x="1063199" y="1728882"/>
            <a:ext cx="914400" cy="914400"/>
          </a:xfrm>
          <a:prstGeom prst="arc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5" name="Дуга 34"/>
          <p:cNvSpPr/>
          <p:nvPr/>
        </p:nvSpPr>
        <p:spPr>
          <a:xfrm rot="591931">
            <a:off x="416790" y="4229843"/>
            <a:ext cx="914400" cy="914400"/>
          </a:xfrm>
          <a:prstGeom prst="arc">
            <a:avLst>
              <a:gd name="adj1" fmla="val 16200000"/>
              <a:gd name="adj2" fmla="val 20493903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6" name="Дуга 35"/>
          <p:cNvSpPr/>
          <p:nvPr/>
        </p:nvSpPr>
        <p:spPr>
          <a:xfrm>
            <a:off x="576427" y="4126974"/>
            <a:ext cx="914400" cy="914400"/>
          </a:xfrm>
          <a:prstGeom prst="arc">
            <a:avLst>
              <a:gd name="adj1" fmla="val 16200000"/>
              <a:gd name="adj2" fmla="val 21049890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7" name="Прямоугольник 36"/>
          <p:cNvSpPr/>
          <p:nvPr/>
        </p:nvSpPr>
        <p:spPr>
          <a:xfrm>
            <a:off x="6216904" y="4252704"/>
            <a:ext cx="457200" cy="457200"/>
          </a:xfrm>
          <a:prstGeom prst="rect">
            <a:avLst/>
          </a:prstGeom>
          <a:ln w="508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8" name="Line 2"/>
          <p:cNvSpPr>
            <a:spLocks noChangeShapeType="1"/>
          </p:cNvSpPr>
          <p:nvPr/>
        </p:nvSpPr>
        <p:spPr bwMode="auto">
          <a:xfrm>
            <a:off x="6223000" y="2269600"/>
            <a:ext cx="2539" cy="2400300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9" name="Oval 5"/>
          <p:cNvSpPr>
            <a:spLocks noChangeArrowheads="1"/>
          </p:cNvSpPr>
          <p:nvPr/>
        </p:nvSpPr>
        <p:spPr bwMode="auto">
          <a:xfrm>
            <a:off x="6108699" y="4669900"/>
            <a:ext cx="231141" cy="146684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0" name="Line 11"/>
          <p:cNvSpPr>
            <a:spLocks noChangeShapeType="1"/>
          </p:cNvSpPr>
          <p:nvPr/>
        </p:nvSpPr>
        <p:spPr bwMode="auto">
          <a:xfrm flipH="1">
            <a:off x="6324600" y="4755624"/>
            <a:ext cx="2197099" cy="1906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1" name="Oval 14"/>
          <p:cNvSpPr>
            <a:spLocks noChangeArrowheads="1"/>
          </p:cNvSpPr>
          <p:nvPr/>
        </p:nvSpPr>
        <p:spPr bwMode="auto">
          <a:xfrm>
            <a:off x="6108699" y="2183874"/>
            <a:ext cx="231141" cy="146686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2" name="Oval 15"/>
          <p:cNvSpPr>
            <a:spLocks noChangeArrowheads="1"/>
          </p:cNvSpPr>
          <p:nvPr/>
        </p:nvSpPr>
        <p:spPr bwMode="auto">
          <a:xfrm>
            <a:off x="8416037" y="4610846"/>
            <a:ext cx="231139" cy="146684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3" name="Line 17"/>
          <p:cNvSpPr>
            <a:spLocks noChangeShapeType="1"/>
          </p:cNvSpPr>
          <p:nvPr/>
        </p:nvSpPr>
        <p:spPr bwMode="auto">
          <a:xfrm>
            <a:off x="6337298" y="2269600"/>
            <a:ext cx="2286000" cy="2400300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052677" y="239447"/>
            <a:ext cx="11166060" cy="857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8565" tIns="66854" rIns="128565" bIns="66854"/>
          <a:lstStyle>
            <a:lvl1pPr marL="336550" indent="-328613"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 algn="ctr">
              <a:spcBef>
                <a:spcPts val="857"/>
              </a:spcBef>
            </a:pPr>
            <a:r>
              <a:rPr lang="ru-RU" sz="4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Какие бывают треугольники?</a:t>
            </a:r>
          </a:p>
          <a:p>
            <a:pPr>
              <a:spcBef>
                <a:spcPts val="857"/>
              </a:spcBef>
            </a:pPr>
            <a:endParaRPr lang="ru-RU" sz="48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Line 8"/>
          <p:cNvSpPr>
            <a:spLocks noChangeShapeType="1"/>
          </p:cNvSpPr>
          <p:nvPr/>
        </p:nvSpPr>
        <p:spPr bwMode="auto">
          <a:xfrm>
            <a:off x="8329239" y="2010519"/>
            <a:ext cx="1714499" cy="2571750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6" name="Oval 9"/>
          <p:cNvSpPr>
            <a:spLocks noChangeArrowheads="1"/>
          </p:cNvSpPr>
          <p:nvPr/>
        </p:nvSpPr>
        <p:spPr bwMode="auto">
          <a:xfrm>
            <a:off x="9929439" y="4496544"/>
            <a:ext cx="231139" cy="205740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7" name="Line 12"/>
          <p:cNvSpPr>
            <a:spLocks noChangeShapeType="1"/>
          </p:cNvSpPr>
          <p:nvPr/>
        </p:nvSpPr>
        <p:spPr bwMode="auto">
          <a:xfrm flipH="1">
            <a:off x="10145339" y="4582268"/>
            <a:ext cx="3340101" cy="1906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>
            <a:off x="8443538" y="2010519"/>
            <a:ext cx="5029200" cy="2571750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9" name="Oval 18"/>
          <p:cNvSpPr>
            <a:spLocks noChangeArrowheads="1"/>
          </p:cNvSpPr>
          <p:nvPr/>
        </p:nvSpPr>
        <p:spPr bwMode="auto">
          <a:xfrm>
            <a:off x="8197224" y="1937176"/>
            <a:ext cx="231141" cy="146686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50" name="Oval 19"/>
          <p:cNvSpPr>
            <a:spLocks noChangeArrowheads="1"/>
          </p:cNvSpPr>
          <p:nvPr/>
        </p:nvSpPr>
        <p:spPr bwMode="auto">
          <a:xfrm>
            <a:off x="13358439" y="4496544"/>
            <a:ext cx="231139" cy="146684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51" name="Дуга 50"/>
          <p:cNvSpPr/>
          <p:nvPr/>
        </p:nvSpPr>
        <p:spPr>
          <a:xfrm rot="19670291">
            <a:off x="9730102" y="4084047"/>
            <a:ext cx="914400" cy="1449028"/>
          </a:xfrm>
          <a:prstGeom prst="arc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2541498678"/>
      </p:ext>
    </p:extLst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373807" y="253074"/>
            <a:ext cx="11166060" cy="857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8565" tIns="66854" rIns="128565" bIns="66854"/>
          <a:lstStyle>
            <a:lvl1pPr marL="336550" indent="-328613"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1pPr>
            <a:lvl2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2pPr>
            <a:lvl3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3pPr>
            <a:lvl4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4pPr>
            <a:lvl5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FFFFFF"/>
                </a:solidFill>
                <a:latin typeface="Tahoma" pitchFamily="32" charset="0"/>
                <a:cs typeface="Arial Unicode MS" charset="0"/>
              </a:defRPr>
            </a:lvl9pPr>
          </a:lstStyle>
          <a:p>
            <a:pPr algn="ctr">
              <a:spcBef>
                <a:spcPts val="857"/>
              </a:spcBef>
            </a:pPr>
            <a:r>
              <a:rPr lang="ru-RU" sz="4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Какие бывают треугольники?</a:t>
            </a:r>
          </a:p>
          <a:p>
            <a:pPr>
              <a:spcBef>
                <a:spcPts val="857"/>
              </a:spcBef>
            </a:pPr>
            <a:endParaRPr lang="ru-RU" sz="48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3739" y="5142013"/>
            <a:ext cx="47431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Равносторонний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</a:t>
            </a:r>
            <a:endParaRPr lang="uz-Latn-UZ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26744" y="5866198"/>
            <a:ext cx="419730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Равнобедренный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</a:t>
            </a:r>
            <a:endParaRPr lang="uz-Latn-UZ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308167" y="5203567"/>
            <a:ext cx="398077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Разносторонний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</a:t>
            </a:r>
            <a:endParaRPr lang="uz-Latn-UZ" sz="3600" dirty="0"/>
          </a:p>
        </p:txBody>
      </p:sp>
      <p:pic>
        <p:nvPicPr>
          <p:cNvPr id="7178" name="Picture 10" descr="Танграм что это такое – Игра танграм для дошкольников: цель, описание и  схемы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3" r="57111" b="58805"/>
          <a:stretch/>
        </p:blipFill>
        <p:spPr bwMode="auto">
          <a:xfrm flipH="1">
            <a:off x="537004" y="253074"/>
            <a:ext cx="1930861" cy="254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Line 1"/>
          <p:cNvSpPr>
            <a:spLocks noChangeShapeType="1"/>
          </p:cNvSpPr>
          <p:nvPr/>
        </p:nvSpPr>
        <p:spPr bwMode="auto">
          <a:xfrm>
            <a:off x="1361441" y="4829264"/>
            <a:ext cx="2976880" cy="27623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6" name="Line 3"/>
          <p:cNvSpPr>
            <a:spLocks noChangeShapeType="1"/>
          </p:cNvSpPr>
          <p:nvPr/>
        </p:nvSpPr>
        <p:spPr bwMode="auto">
          <a:xfrm flipH="1">
            <a:off x="1224279" y="2734337"/>
            <a:ext cx="1513840" cy="1992059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1130301" y="4726396"/>
            <a:ext cx="231139" cy="171450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8" name="Oval 6"/>
          <p:cNvSpPr>
            <a:spLocks noChangeArrowheads="1"/>
          </p:cNvSpPr>
          <p:nvPr/>
        </p:nvSpPr>
        <p:spPr bwMode="auto">
          <a:xfrm>
            <a:off x="2622549" y="2631467"/>
            <a:ext cx="231141" cy="205740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 flipH="1" flipV="1">
            <a:off x="2738120" y="2734337"/>
            <a:ext cx="1600201" cy="2076832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0" name="Oval 13"/>
          <p:cNvSpPr>
            <a:spLocks noChangeArrowheads="1"/>
          </p:cNvSpPr>
          <p:nvPr/>
        </p:nvSpPr>
        <p:spPr bwMode="auto">
          <a:xfrm>
            <a:off x="4203700" y="4783544"/>
            <a:ext cx="231141" cy="146686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3385820" y="3644730"/>
            <a:ext cx="304800" cy="32385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648968" y="3693216"/>
            <a:ext cx="332231" cy="32385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2725929" y="4653863"/>
            <a:ext cx="0" cy="406047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ine 2"/>
          <p:cNvSpPr>
            <a:spLocks noChangeShapeType="1"/>
          </p:cNvSpPr>
          <p:nvPr/>
        </p:nvSpPr>
        <p:spPr bwMode="auto">
          <a:xfrm flipH="1">
            <a:off x="6119784" y="1849072"/>
            <a:ext cx="1082039" cy="2907805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5" name="Oval 5"/>
          <p:cNvSpPr>
            <a:spLocks noChangeArrowheads="1"/>
          </p:cNvSpPr>
          <p:nvPr/>
        </p:nvSpPr>
        <p:spPr bwMode="auto">
          <a:xfrm>
            <a:off x="6002945" y="4756877"/>
            <a:ext cx="231141" cy="146684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 flipH="1">
            <a:off x="6218846" y="4842601"/>
            <a:ext cx="2197099" cy="1906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7" name="Oval 14"/>
          <p:cNvSpPr>
            <a:spLocks noChangeArrowheads="1"/>
          </p:cNvSpPr>
          <p:nvPr/>
        </p:nvSpPr>
        <p:spPr bwMode="auto">
          <a:xfrm>
            <a:off x="7086254" y="1849072"/>
            <a:ext cx="231141" cy="146686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8" name="Oval 15"/>
          <p:cNvSpPr>
            <a:spLocks noChangeArrowheads="1"/>
          </p:cNvSpPr>
          <p:nvPr/>
        </p:nvSpPr>
        <p:spPr bwMode="auto">
          <a:xfrm>
            <a:off x="8292029" y="4771165"/>
            <a:ext cx="231139" cy="146684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>
            <a:off x="7201824" y="1849073"/>
            <a:ext cx="1247141" cy="2994482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7597411" y="3153086"/>
            <a:ext cx="356110" cy="32385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6444760" y="3150335"/>
            <a:ext cx="332231" cy="32385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Line 8"/>
          <p:cNvSpPr>
            <a:spLocks noChangeShapeType="1"/>
          </p:cNvSpPr>
          <p:nvPr/>
        </p:nvSpPr>
        <p:spPr bwMode="auto">
          <a:xfrm flipH="1">
            <a:off x="9690103" y="2046061"/>
            <a:ext cx="820152" cy="2765108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3" name="Oval 9"/>
          <p:cNvSpPr>
            <a:spLocks noChangeArrowheads="1"/>
          </p:cNvSpPr>
          <p:nvPr/>
        </p:nvSpPr>
        <p:spPr bwMode="auto">
          <a:xfrm>
            <a:off x="9574533" y="4678771"/>
            <a:ext cx="231139" cy="205740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4" name="Line 12"/>
          <p:cNvSpPr>
            <a:spLocks noChangeShapeType="1"/>
          </p:cNvSpPr>
          <p:nvPr/>
        </p:nvSpPr>
        <p:spPr bwMode="auto">
          <a:xfrm flipH="1">
            <a:off x="9677400" y="4724334"/>
            <a:ext cx="3941562" cy="86835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5" name="Line 16"/>
          <p:cNvSpPr>
            <a:spLocks noChangeShapeType="1"/>
          </p:cNvSpPr>
          <p:nvPr/>
        </p:nvSpPr>
        <p:spPr bwMode="auto">
          <a:xfrm>
            <a:off x="10510255" y="2046061"/>
            <a:ext cx="3108707" cy="2645093"/>
          </a:xfrm>
          <a:prstGeom prst="line">
            <a:avLst/>
          </a:prstGeom>
          <a:noFill/>
          <a:ln w="76200" cap="sq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6" name="Oval 18"/>
          <p:cNvSpPr>
            <a:spLocks noChangeArrowheads="1"/>
          </p:cNvSpPr>
          <p:nvPr/>
        </p:nvSpPr>
        <p:spPr bwMode="auto">
          <a:xfrm>
            <a:off x="10394684" y="1972718"/>
            <a:ext cx="231141" cy="146686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7" name="Oval 19"/>
          <p:cNvSpPr>
            <a:spLocks noChangeArrowheads="1"/>
          </p:cNvSpPr>
          <p:nvPr/>
        </p:nvSpPr>
        <p:spPr bwMode="auto">
          <a:xfrm>
            <a:off x="13504664" y="4605429"/>
            <a:ext cx="231139" cy="146684"/>
          </a:xfrm>
          <a:prstGeom prst="ellipse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rgbClr val="40458C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9934063" y="3266690"/>
            <a:ext cx="332231" cy="32385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11648181" y="3004269"/>
            <a:ext cx="280055" cy="364338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11800581" y="3156669"/>
            <a:ext cx="280055" cy="364338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10909304" y="4519909"/>
            <a:ext cx="1" cy="523464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11061704" y="4490381"/>
            <a:ext cx="1" cy="523464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11214105" y="4519909"/>
            <a:ext cx="1" cy="523464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450950"/>
      </p:ext>
    </p:extLst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Равнобедренный треугольник 49"/>
          <p:cNvSpPr/>
          <p:nvPr/>
        </p:nvSpPr>
        <p:spPr>
          <a:xfrm rot="5400000" flipV="1">
            <a:off x="769047" y="3663762"/>
            <a:ext cx="3109104" cy="1481363"/>
          </a:xfrm>
          <a:prstGeom prst="triangle">
            <a:avLst>
              <a:gd name="adj" fmla="val 100000"/>
            </a:avLst>
          </a:prstGeom>
          <a:solidFill>
            <a:srgbClr val="FF6B6B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2" name="Равнобедренный треугольник 41"/>
          <p:cNvSpPr/>
          <p:nvPr/>
        </p:nvSpPr>
        <p:spPr>
          <a:xfrm rot="7864407">
            <a:off x="128852" y="4211664"/>
            <a:ext cx="3994117" cy="950704"/>
          </a:xfrm>
          <a:prstGeom prst="triangle">
            <a:avLst>
              <a:gd name="adj" fmla="val 79541"/>
            </a:avLst>
          </a:prstGeom>
          <a:solidFill>
            <a:srgbClr val="CCFFFF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Прямоугольник 1"/>
          <p:cNvSpPr/>
          <p:nvPr/>
        </p:nvSpPr>
        <p:spPr>
          <a:xfrm>
            <a:off x="473729" y="1091301"/>
            <a:ext cx="134708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Треугольники каких видов вы видите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рисунке? Запишите их в тетрадь в соответствии с видами.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38445" y="31712"/>
            <a:ext cx="2741438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"/>
          <p:cNvSpPr>
            <a:spLocks noChangeShapeType="1"/>
          </p:cNvSpPr>
          <p:nvPr/>
        </p:nvSpPr>
        <p:spPr bwMode="auto">
          <a:xfrm>
            <a:off x="3081563" y="2743200"/>
            <a:ext cx="1415280" cy="3142453"/>
          </a:xfrm>
          <a:prstGeom prst="line">
            <a:avLst/>
          </a:prstGeom>
          <a:noFill/>
          <a:ln w="76200" cap="sq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3" name="Line 2"/>
          <p:cNvSpPr>
            <a:spLocks noChangeShapeType="1"/>
          </p:cNvSpPr>
          <p:nvPr/>
        </p:nvSpPr>
        <p:spPr bwMode="auto">
          <a:xfrm flipH="1">
            <a:off x="1600200" y="2786820"/>
            <a:ext cx="1494216" cy="3138041"/>
          </a:xfrm>
          <a:prstGeom prst="line">
            <a:avLst/>
          </a:prstGeom>
          <a:noFill/>
          <a:ln w="76200" cap="sq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4" name="Line 2"/>
          <p:cNvSpPr>
            <a:spLocks noChangeShapeType="1"/>
          </p:cNvSpPr>
          <p:nvPr/>
        </p:nvSpPr>
        <p:spPr bwMode="auto">
          <a:xfrm flipH="1">
            <a:off x="3066322" y="2703205"/>
            <a:ext cx="15240" cy="3221656"/>
          </a:xfrm>
          <a:prstGeom prst="line">
            <a:avLst/>
          </a:prstGeom>
          <a:noFill/>
          <a:ln w="76200" cap="sq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0" name="Line 2"/>
          <p:cNvSpPr>
            <a:spLocks noChangeShapeType="1"/>
          </p:cNvSpPr>
          <p:nvPr/>
        </p:nvSpPr>
        <p:spPr bwMode="auto">
          <a:xfrm flipH="1">
            <a:off x="455440" y="2743200"/>
            <a:ext cx="2626122" cy="3103245"/>
          </a:xfrm>
          <a:prstGeom prst="line">
            <a:avLst/>
          </a:prstGeom>
          <a:noFill/>
          <a:ln w="76200" cap="sq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1" name="Line 2"/>
          <p:cNvSpPr>
            <a:spLocks noChangeShapeType="1"/>
          </p:cNvSpPr>
          <p:nvPr/>
        </p:nvSpPr>
        <p:spPr bwMode="auto">
          <a:xfrm>
            <a:off x="418865" y="5924861"/>
            <a:ext cx="4111506" cy="7004"/>
          </a:xfrm>
          <a:prstGeom prst="line">
            <a:avLst/>
          </a:prstGeom>
          <a:noFill/>
          <a:ln w="76200" cap="sq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2" name="Oval 5"/>
          <p:cNvSpPr>
            <a:spLocks noChangeArrowheads="1"/>
          </p:cNvSpPr>
          <p:nvPr/>
        </p:nvSpPr>
        <p:spPr bwMode="auto">
          <a:xfrm>
            <a:off x="2948712" y="2703205"/>
            <a:ext cx="231139" cy="146686"/>
          </a:xfrm>
          <a:prstGeom prst="ellipse">
            <a:avLst/>
          </a:prstGeom>
          <a:solidFill>
            <a:schemeClr val="tx1"/>
          </a:solidFill>
          <a:ln w="762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339870" y="5861180"/>
            <a:ext cx="231139" cy="146686"/>
          </a:xfrm>
          <a:prstGeom prst="ellipse">
            <a:avLst/>
          </a:prstGeom>
          <a:solidFill>
            <a:schemeClr val="tx1"/>
          </a:solidFill>
          <a:ln w="762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4" name="Oval 5"/>
          <p:cNvSpPr>
            <a:spLocks noChangeArrowheads="1"/>
          </p:cNvSpPr>
          <p:nvPr/>
        </p:nvSpPr>
        <p:spPr bwMode="auto">
          <a:xfrm>
            <a:off x="1484630" y="5858522"/>
            <a:ext cx="231139" cy="146686"/>
          </a:xfrm>
          <a:prstGeom prst="ellipse">
            <a:avLst/>
          </a:prstGeom>
          <a:solidFill>
            <a:schemeClr val="tx1"/>
          </a:solidFill>
          <a:ln w="762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5" name="Oval 5"/>
          <p:cNvSpPr>
            <a:spLocks noChangeArrowheads="1"/>
          </p:cNvSpPr>
          <p:nvPr/>
        </p:nvSpPr>
        <p:spPr bwMode="auto">
          <a:xfrm>
            <a:off x="2950752" y="5812310"/>
            <a:ext cx="231139" cy="146686"/>
          </a:xfrm>
          <a:prstGeom prst="ellipse">
            <a:avLst/>
          </a:prstGeom>
          <a:solidFill>
            <a:schemeClr val="tx1"/>
          </a:solidFill>
          <a:ln w="762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6" name="Oval 5"/>
          <p:cNvSpPr>
            <a:spLocks noChangeArrowheads="1"/>
          </p:cNvSpPr>
          <p:nvPr/>
        </p:nvSpPr>
        <p:spPr bwMode="auto">
          <a:xfrm>
            <a:off x="4414801" y="5812310"/>
            <a:ext cx="231139" cy="146686"/>
          </a:xfrm>
          <a:prstGeom prst="ellipse">
            <a:avLst/>
          </a:prstGeom>
          <a:solidFill>
            <a:schemeClr val="tx1"/>
          </a:solidFill>
          <a:ln w="762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" name="Прямоугольник 3"/>
          <p:cNvSpPr/>
          <p:nvPr/>
        </p:nvSpPr>
        <p:spPr>
          <a:xfrm>
            <a:off x="1302056" y="5958996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В</a:t>
            </a:r>
            <a:endParaRPr lang="uz-Latn-UZ" sz="36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4442043" y="585852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sz="36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2835370" y="5924861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6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179851" y="2218811"/>
            <a:ext cx="4924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E</a:t>
            </a:r>
            <a:endParaRPr lang="uz-Latn-UZ" sz="36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159819" y="593452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10400" y="2445031"/>
            <a:ext cx="5956952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△АВЕ-тупоугольный</a:t>
            </a:r>
            <a:r>
              <a:rPr lang="en-US" sz="3600" b="1" dirty="0" smtClean="0">
                <a:latin typeface="Arial" pitchFamily="34" charset="0"/>
                <a:ea typeface="Cambria Math"/>
                <a:cs typeface="Arial" pitchFamily="34" charset="0"/>
              </a:rPr>
              <a:t>,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 </a:t>
            </a:r>
          </a:p>
          <a:p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△АСЕ-прямоугольный</a:t>
            </a:r>
            <a:r>
              <a:rPr lang="en-US" sz="3600" b="1" dirty="0" smtClean="0">
                <a:latin typeface="Arial" pitchFamily="34" charset="0"/>
                <a:ea typeface="Cambria Math"/>
                <a:cs typeface="Arial" pitchFamily="34" charset="0"/>
              </a:rPr>
              <a:t>,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 </a:t>
            </a:r>
          </a:p>
          <a:p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△А</a:t>
            </a:r>
            <a:r>
              <a:rPr lang="en-US" sz="3600" b="1" dirty="0" smtClean="0">
                <a:latin typeface="Arial" pitchFamily="34" charset="0"/>
                <a:ea typeface="Cambria Math"/>
                <a:cs typeface="Arial" pitchFamily="34" charset="0"/>
              </a:rPr>
              <a:t>DE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-разносторонний и </a:t>
            </a:r>
          </a:p>
          <a:p>
            <a:r>
              <a:rPr lang="ru-RU" sz="3600" b="1" dirty="0"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           остроугольный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324600" y="4835611"/>
            <a:ext cx="57615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latin typeface="Arial" pitchFamily="34" charset="0"/>
                <a:ea typeface="Cambria Math"/>
                <a:cs typeface="Arial" pitchFamily="34" charset="0"/>
              </a:rPr>
              <a:t>B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СЕ-прямоугольный</a:t>
            </a:r>
            <a:r>
              <a:rPr lang="en-US" sz="3600" b="1" dirty="0" smtClean="0">
                <a:latin typeface="Arial" pitchFamily="34" charset="0"/>
                <a:ea typeface="Cambria Math"/>
                <a:cs typeface="Arial" pitchFamily="34" charset="0"/>
              </a:rPr>
              <a:t>,</a:t>
            </a:r>
            <a:endParaRPr lang="ru-RU" sz="3600" b="1" dirty="0" smtClean="0"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latin typeface="Arial" pitchFamily="34" charset="0"/>
                <a:ea typeface="Cambria Math"/>
                <a:cs typeface="Arial" pitchFamily="34" charset="0"/>
              </a:rPr>
              <a:t>BDE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-равнобедренный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479578" y="6257688"/>
            <a:ext cx="54515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latin typeface="Arial" pitchFamily="34" charset="0"/>
                <a:ea typeface="Cambria Math"/>
                <a:cs typeface="Arial" pitchFamily="34" charset="0"/>
              </a:rPr>
              <a:t>CDE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-прямоугольный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Равнобедренный треугольник 63"/>
          <p:cNvSpPr/>
          <p:nvPr/>
        </p:nvSpPr>
        <p:spPr>
          <a:xfrm rot="5400000">
            <a:off x="2223935" y="3618934"/>
            <a:ext cx="3133580" cy="1448808"/>
          </a:xfrm>
          <a:prstGeom prst="triangle">
            <a:avLst>
              <a:gd name="adj" fmla="val 100000"/>
            </a:avLst>
          </a:prstGeom>
          <a:solidFill>
            <a:schemeClr val="accent4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3" name="Равнобедренный треугольник 42"/>
          <p:cNvSpPr/>
          <p:nvPr/>
        </p:nvSpPr>
        <p:spPr>
          <a:xfrm rot="5400000" flipV="1">
            <a:off x="213547" y="3095504"/>
            <a:ext cx="3089538" cy="2569179"/>
          </a:xfrm>
          <a:prstGeom prst="triangle">
            <a:avLst>
              <a:gd name="adj" fmla="val 97647"/>
            </a:avLst>
          </a:prstGeom>
          <a:solidFill>
            <a:srgbClr val="65F91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7" name="Прямоугольник 36"/>
          <p:cNvSpPr/>
          <p:nvPr/>
        </p:nvSpPr>
        <p:spPr>
          <a:xfrm>
            <a:off x="2814304" y="5657053"/>
            <a:ext cx="228600" cy="228600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7" name="Равнобедренный треугольник 46"/>
          <p:cNvSpPr/>
          <p:nvPr/>
        </p:nvSpPr>
        <p:spPr>
          <a:xfrm rot="10800000" flipV="1">
            <a:off x="491881" y="2849891"/>
            <a:ext cx="4056647" cy="3044945"/>
          </a:xfrm>
          <a:prstGeom prst="triangle">
            <a:avLst>
              <a:gd name="adj" fmla="val 36368"/>
            </a:avLst>
          </a:prstGeom>
          <a:solidFill>
            <a:srgbClr val="FF99FF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1" name="Равнобедренный треугольник 50"/>
          <p:cNvSpPr/>
          <p:nvPr/>
        </p:nvSpPr>
        <p:spPr>
          <a:xfrm rot="10800000" flipV="1">
            <a:off x="1668593" y="2857620"/>
            <a:ext cx="2828250" cy="3044945"/>
          </a:xfrm>
          <a:prstGeom prst="triangle">
            <a:avLst>
              <a:gd name="adj" fmla="val 49295"/>
            </a:avLst>
          </a:prstGeom>
          <a:solidFill>
            <a:schemeClr val="accent3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22620371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42" grpId="0" animBg="1"/>
      <p:bldP spid="42" grpId="1" animBg="1"/>
      <p:bldP spid="7" grpId="0"/>
      <p:bldP spid="52" grpId="0"/>
      <p:bldP spid="59" grpId="0"/>
      <p:bldP spid="64" grpId="0" animBg="1"/>
      <p:bldP spid="64" grpId="1" animBg="1"/>
      <p:bldP spid="43" grpId="0" animBg="1"/>
      <p:bldP spid="43" grpId="1" animBg="1"/>
      <p:bldP spid="47" grpId="0" animBg="1"/>
      <p:bldP spid="47" grpId="1" animBg="1"/>
      <p:bldP spid="51" grpId="0" animBg="1"/>
      <p:bldP spid="5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535744" y="0"/>
            <a:ext cx="6506603" cy="5035075"/>
            <a:chOff x="3778808" y="507420"/>
            <a:chExt cx="4383147" cy="4296964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3995920" y="1054429"/>
              <a:ext cx="3960550" cy="3169994"/>
              <a:chOff x="3995920" y="1054429"/>
              <a:chExt cx="3960550" cy="3169994"/>
            </a:xfrm>
          </p:grpSpPr>
          <p:grpSp>
            <p:nvGrpSpPr>
              <p:cNvPr id="14" name="Группа 15"/>
              <p:cNvGrpSpPr/>
              <p:nvPr/>
            </p:nvGrpSpPr>
            <p:grpSpPr>
              <a:xfrm>
                <a:off x="3995920" y="1054429"/>
                <a:ext cx="3960550" cy="3169994"/>
                <a:chOff x="1115520" y="1756353"/>
                <a:chExt cx="3960550" cy="3169994"/>
              </a:xfrm>
            </p:grpSpPr>
            <p:sp>
              <p:nvSpPr>
                <p:cNvPr id="21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115521" y="4851023"/>
                  <a:ext cx="3960549" cy="45343"/>
                </a:xfrm>
                <a:prstGeom prst="line">
                  <a:avLst/>
                </a:prstGeom>
                <a:noFill/>
                <a:ln w="76200">
                  <a:solidFill>
                    <a:schemeClr val="tx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115520" y="1756353"/>
                  <a:ext cx="2016280" cy="3169994"/>
                </a:xfrm>
                <a:prstGeom prst="line">
                  <a:avLst/>
                </a:prstGeom>
                <a:noFill/>
                <a:ln w="76200">
                  <a:solidFill>
                    <a:schemeClr val="tx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2" name="Line 41"/>
              <p:cNvSpPr>
                <a:spLocks noChangeShapeType="1"/>
              </p:cNvSpPr>
              <p:nvPr/>
            </p:nvSpPr>
            <p:spPr bwMode="auto">
              <a:xfrm>
                <a:off x="6012200" y="1054429"/>
                <a:ext cx="1944270" cy="3094671"/>
              </a:xfrm>
              <a:prstGeom prst="line">
                <a:avLst/>
              </a:prstGeom>
              <a:noFill/>
              <a:ln w="762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" name="Группа 19"/>
            <p:cNvGrpSpPr/>
            <p:nvPr/>
          </p:nvGrpSpPr>
          <p:grpSpPr>
            <a:xfrm>
              <a:off x="3778808" y="507420"/>
              <a:ext cx="4383147" cy="4296964"/>
              <a:chOff x="3778808" y="507420"/>
              <a:chExt cx="4383147" cy="4296964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5940190" y="507420"/>
                <a:ext cx="410970" cy="730969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51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</a:t>
                </a:r>
                <a:endParaRPr lang="ru-RU" sz="51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750985" y="4050128"/>
                <a:ext cx="410970" cy="730969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51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778808" y="4073415"/>
                <a:ext cx="410970" cy="730969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51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</a:t>
                </a:r>
              </a:p>
            </p:txBody>
          </p:sp>
        </p:grpSp>
      </p:grpSp>
      <p:sp>
        <p:nvSpPr>
          <p:cNvPr id="24" name="Прямоугольник 23"/>
          <p:cNvSpPr/>
          <p:nvPr/>
        </p:nvSpPr>
        <p:spPr>
          <a:xfrm>
            <a:off x="8756904" y="3042051"/>
            <a:ext cx="2533327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883124" y="1193537"/>
            <a:ext cx="5879276" cy="3208353"/>
            <a:chOff x="3995920" y="1486393"/>
            <a:chExt cx="3960550" cy="2738028"/>
          </a:xfrm>
        </p:grpSpPr>
        <p:grpSp>
          <p:nvGrpSpPr>
            <p:cNvPr id="31" name="Группа 5"/>
            <p:cNvGrpSpPr/>
            <p:nvPr/>
          </p:nvGrpSpPr>
          <p:grpSpPr>
            <a:xfrm>
              <a:off x="3995920" y="1990462"/>
              <a:ext cx="3960550" cy="2233959"/>
              <a:chOff x="3995920" y="1990462"/>
              <a:chExt cx="3960550" cy="2233959"/>
            </a:xfrm>
          </p:grpSpPr>
          <p:grpSp>
            <p:nvGrpSpPr>
              <p:cNvPr id="39" name="Группа 15"/>
              <p:cNvGrpSpPr/>
              <p:nvPr/>
            </p:nvGrpSpPr>
            <p:grpSpPr>
              <a:xfrm>
                <a:off x="3995920" y="1990462"/>
                <a:ext cx="3960550" cy="2233959"/>
                <a:chOff x="1115520" y="2692386"/>
                <a:chExt cx="3960550" cy="2233959"/>
              </a:xfrm>
            </p:grpSpPr>
            <p:sp>
              <p:nvSpPr>
                <p:cNvPr id="4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115521" y="4851023"/>
                  <a:ext cx="3960549" cy="45343"/>
                </a:xfrm>
                <a:prstGeom prst="line">
                  <a:avLst/>
                </a:prstGeom>
                <a:noFill/>
                <a:ln w="76200">
                  <a:solidFill>
                    <a:schemeClr val="tx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115520" y="2692386"/>
                  <a:ext cx="2016280" cy="2233959"/>
                </a:xfrm>
                <a:prstGeom prst="line">
                  <a:avLst/>
                </a:prstGeom>
                <a:noFill/>
                <a:ln w="76200">
                  <a:solidFill>
                    <a:schemeClr val="tx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7" name="Line 41"/>
              <p:cNvSpPr>
                <a:spLocks noChangeShapeType="1"/>
              </p:cNvSpPr>
              <p:nvPr/>
            </p:nvSpPr>
            <p:spPr bwMode="auto">
              <a:xfrm>
                <a:off x="6012200" y="1990463"/>
                <a:ext cx="1944270" cy="2158637"/>
              </a:xfrm>
              <a:prstGeom prst="line">
                <a:avLst/>
              </a:prstGeom>
              <a:noFill/>
              <a:ln w="762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>
              <a:off x="5868180" y="1486393"/>
              <a:ext cx="410970" cy="730969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51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</a:p>
          </p:txBody>
        </p:sp>
      </p:grpSp>
      <p:sp>
        <p:nvSpPr>
          <p:cNvPr id="48" name="Прямоугольник 47"/>
          <p:cNvSpPr/>
          <p:nvPr/>
        </p:nvSpPr>
        <p:spPr>
          <a:xfrm>
            <a:off x="7557293" y="3913998"/>
            <a:ext cx="6279673" cy="1178338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en-US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₁ =  36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см,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тогда </a:t>
            </a:r>
            <a:endParaRPr lang="ru-RU" sz="3400" b="1" dirty="0" smtClean="0">
              <a:solidFill>
                <a:srgbClr val="002060"/>
              </a:solidFill>
              <a:latin typeface="Arial" pitchFamily="34" charset="0"/>
              <a:ea typeface="Arial Unicode MS"/>
              <a:cs typeface="Arial" pitchFamily="34" charset="0"/>
              <a:sym typeface="Symbol" pitchFamily="18" charset="2"/>
            </a:endParaRPr>
          </a:p>
          <a:p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АВ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= АС = ВС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= 36:3 =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12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0" name="Группа 59"/>
          <p:cNvGrpSpPr/>
          <p:nvPr/>
        </p:nvGrpSpPr>
        <p:grpSpPr>
          <a:xfrm>
            <a:off x="2788347" y="2444569"/>
            <a:ext cx="2512054" cy="2002358"/>
            <a:chOff x="5184085" y="2466971"/>
            <a:chExt cx="1692235" cy="1708825"/>
          </a:xfrm>
        </p:grpSpPr>
        <p:grpSp>
          <p:nvGrpSpPr>
            <p:cNvPr id="59" name="Группа 58"/>
            <p:cNvGrpSpPr/>
            <p:nvPr/>
          </p:nvGrpSpPr>
          <p:grpSpPr>
            <a:xfrm>
              <a:off x="5906374" y="3937094"/>
              <a:ext cx="199131" cy="238702"/>
              <a:chOff x="5906374" y="3937094"/>
              <a:chExt cx="199131" cy="238702"/>
            </a:xfrm>
          </p:grpSpPr>
          <p:cxnSp>
            <p:nvCxnSpPr>
              <p:cNvPr id="50" name="Прямая соединительная линия 49"/>
              <p:cNvCxnSpPr/>
              <p:nvPr/>
            </p:nvCxnSpPr>
            <p:spPr>
              <a:xfrm flipH="1">
                <a:off x="5906374" y="3959766"/>
                <a:ext cx="72010" cy="21603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flipH="1">
                <a:off x="6033495" y="3937094"/>
                <a:ext cx="72010" cy="21603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Группа 57"/>
            <p:cNvGrpSpPr/>
            <p:nvPr/>
          </p:nvGrpSpPr>
          <p:grpSpPr>
            <a:xfrm>
              <a:off x="5184085" y="2466971"/>
              <a:ext cx="158298" cy="324045"/>
              <a:chOff x="5184085" y="2466971"/>
              <a:chExt cx="158298" cy="324045"/>
            </a:xfrm>
          </p:grpSpPr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5184085" y="2574986"/>
                <a:ext cx="72010" cy="21603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>
                <a:off x="5270373" y="2466971"/>
                <a:ext cx="72010" cy="21603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Группа 56"/>
            <p:cNvGrpSpPr/>
            <p:nvPr/>
          </p:nvGrpSpPr>
          <p:grpSpPr>
            <a:xfrm>
              <a:off x="6732300" y="2780910"/>
              <a:ext cx="144020" cy="216030"/>
              <a:chOff x="8189260" y="2581640"/>
              <a:chExt cx="144020" cy="216030"/>
            </a:xfrm>
          </p:grpSpPr>
          <p:cxnSp>
            <p:nvCxnSpPr>
              <p:cNvPr id="55" name="Прямая соединительная линия 54"/>
              <p:cNvCxnSpPr/>
              <p:nvPr/>
            </p:nvCxnSpPr>
            <p:spPr>
              <a:xfrm flipH="1">
                <a:off x="8189260" y="2581640"/>
                <a:ext cx="72010" cy="21603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 flipH="1">
                <a:off x="8261270" y="2581640"/>
                <a:ext cx="72010" cy="21603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Прямоугольник 60"/>
          <p:cNvSpPr/>
          <p:nvPr/>
        </p:nvSpPr>
        <p:spPr>
          <a:xfrm>
            <a:off x="7557293" y="5155346"/>
            <a:ext cx="5989465" cy="655118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en-US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₂ =  AD + DC + AC = 40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32672" y="5956267"/>
            <a:ext cx="12703739" cy="655118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Так как  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AC =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12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см, 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AD = DC,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то 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AD = 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DC 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=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(40-12):2=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14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16"/>
          <p:cNvSpPr>
            <a:spLocks noChangeArrowheads="1"/>
          </p:cNvSpPr>
          <p:nvPr/>
        </p:nvSpPr>
        <p:spPr bwMode="auto">
          <a:xfrm>
            <a:off x="535744" y="6611385"/>
            <a:ext cx="2304320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5000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grpSp>
        <p:nvGrpSpPr>
          <p:cNvPr id="66" name="Группа 65"/>
          <p:cNvGrpSpPr/>
          <p:nvPr/>
        </p:nvGrpSpPr>
        <p:grpSpPr>
          <a:xfrm>
            <a:off x="2354952" y="6712495"/>
            <a:ext cx="11207106" cy="655589"/>
            <a:chOff x="1835620" y="5877340"/>
            <a:chExt cx="7004442" cy="546324"/>
          </a:xfrm>
        </p:grpSpPr>
        <p:sp>
          <p:nvSpPr>
            <p:cNvPr id="64" name="Прямоугольник 63"/>
            <p:cNvSpPr/>
            <p:nvPr/>
          </p:nvSpPr>
          <p:spPr>
            <a:xfrm>
              <a:off x="1835620" y="5877340"/>
              <a:ext cx="3091672" cy="51296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400" b="1" dirty="0">
                  <a:solidFill>
                    <a:srgbClr val="002060"/>
                  </a:solidFill>
                  <a:latin typeface="Arial" pitchFamily="34" charset="0"/>
                  <a:ea typeface="Arial Unicode MS"/>
                  <a:cs typeface="Arial" pitchFamily="34" charset="0"/>
                  <a:sym typeface="Symbol" pitchFamily="18" charset="2"/>
                </a:rPr>
                <a:t>АВ = АС = ВС = 12 см, </a:t>
              </a:r>
              <a:endPara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4927292" y="5910703"/>
              <a:ext cx="3912770" cy="51296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3400" b="1" dirty="0">
                  <a:solidFill>
                    <a:srgbClr val="002060"/>
                  </a:solidFill>
                  <a:latin typeface="Arial" pitchFamily="34" charset="0"/>
                  <a:ea typeface="Arial Unicode MS"/>
                  <a:cs typeface="Arial" pitchFamily="34" charset="0"/>
                  <a:sym typeface="Symbol" pitchFamily="18" charset="2"/>
                </a:rPr>
                <a:t>AD =</a:t>
              </a:r>
              <a:r>
                <a:rPr lang="ru-RU" sz="3400" b="1" dirty="0">
                  <a:solidFill>
                    <a:srgbClr val="002060"/>
                  </a:solidFill>
                  <a:latin typeface="Arial" pitchFamily="34" charset="0"/>
                  <a:ea typeface="Arial Unicode MS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3400" b="1" dirty="0">
                  <a:solidFill>
                    <a:srgbClr val="002060"/>
                  </a:solidFill>
                  <a:latin typeface="Arial" pitchFamily="34" charset="0"/>
                  <a:ea typeface="Arial Unicode MS"/>
                  <a:cs typeface="Arial" pitchFamily="34" charset="0"/>
                  <a:sym typeface="Symbol" pitchFamily="18" charset="2"/>
                </a:rPr>
                <a:t>DC = 14 </a:t>
              </a:r>
              <a:r>
                <a:rPr lang="ru-RU" sz="3400" b="1" dirty="0" smtClean="0">
                  <a:solidFill>
                    <a:srgbClr val="002060"/>
                  </a:solidFill>
                  <a:latin typeface="Arial" pitchFamily="34" charset="0"/>
                  <a:ea typeface="Arial Unicode MS"/>
                  <a:cs typeface="Arial" pitchFamily="34" charset="0"/>
                  <a:sym typeface="Symbol" pitchFamily="18" charset="2"/>
                </a:rPr>
                <a:t>см</a:t>
              </a:r>
              <a:r>
                <a:rPr lang="ru-RU" sz="3400" b="1" dirty="0">
                  <a:solidFill>
                    <a:srgbClr val="002060"/>
                  </a:solidFill>
                  <a:latin typeface="Arial" pitchFamily="34" charset="0"/>
                  <a:ea typeface="Arial Unicode MS"/>
                  <a:cs typeface="Arial" pitchFamily="34" charset="0"/>
                  <a:sym typeface="Symbol" pitchFamily="18" charset="2"/>
                </a:rPr>
                <a:t>, </a:t>
              </a:r>
              <a:r>
                <a:rPr lang="ru-RU" sz="3400" b="1" dirty="0" smtClean="0">
                  <a:solidFill>
                    <a:srgbClr val="002060"/>
                  </a:solidFill>
                  <a:latin typeface="Arial" pitchFamily="34" charset="0"/>
                  <a:ea typeface="Arial Unicode MS"/>
                  <a:cs typeface="Arial" pitchFamily="34" charset="0"/>
                  <a:sym typeface="Symbol" pitchFamily="18" charset="2"/>
                </a:rPr>
                <a:t>АС </a:t>
              </a:r>
              <a:r>
                <a:rPr lang="ru-RU" sz="3400" b="1" dirty="0">
                  <a:solidFill>
                    <a:srgbClr val="002060"/>
                  </a:solidFill>
                  <a:latin typeface="Arial" pitchFamily="34" charset="0"/>
                  <a:ea typeface="Arial Unicode MS"/>
                  <a:cs typeface="Arial" pitchFamily="34" charset="0"/>
                  <a:sym typeface="Symbol" pitchFamily="18" charset="2"/>
                </a:rPr>
                <a:t>= 12 см </a:t>
              </a:r>
              <a:endPara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68" name="Прямая соединительная линия 67"/>
          <p:cNvCxnSpPr/>
          <p:nvPr/>
        </p:nvCxnSpPr>
        <p:spPr>
          <a:xfrm flipH="1">
            <a:off x="4623571" y="1531054"/>
            <a:ext cx="200124" cy="25313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961547" y="1513207"/>
            <a:ext cx="175893" cy="25313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451669" y="4606809"/>
            <a:ext cx="849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12</a:t>
            </a:r>
            <a:endParaRPr lang="uz-Latn-UZ" sz="32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6297162" y="213069"/>
            <a:ext cx="2047617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</a:p>
        </p:txBody>
      </p:sp>
      <p:grpSp>
        <p:nvGrpSpPr>
          <p:cNvPr id="70" name="Группа 69"/>
          <p:cNvGrpSpPr/>
          <p:nvPr/>
        </p:nvGrpSpPr>
        <p:grpSpPr>
          <a:xfrm>
            <a:off x="5730200" y="1130625"/>
            <a:ext cx="3026704" cy="1658418"/>
            <a:chOff x="15940" y="260560"/>
            <a:chExt cx="1891690" cy="1382015"/>
          </a:xfrm>
        </p:grpSpPr>
        <p:sp useBgFill="1">
          <p:nvSpPr>
            <p:cNvPr id="71" name="TextBox 70"/>
            <p:cNvSpPr txBox="1"/>
            <p:nvPr/>
          </p:nvSpPr>
          <p:spPr>
            <a:xfrm>
              <a:off x="35370" y="260560"/>
              <a:ext cx="1872260" cy="589905"/>
            </a:xfrm>
            <a:prstGeom prst="rect">
              <a:avLst/>
            </a:prstGeom>
            <a:ln w="57150" cmpd="dbl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Дано: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5940" y="1052670"/>
              <a:ext cx="1872260" cy="58990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57150" cmpd="dbl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Найти:</a:t>
              </a:r>
            </a:p>
          </p:txBody>
        </p:sp>
      </p:grpSp>
      <p:sp>
        <p:nvSpPr>
          <p:cNvPr id="73" name="Rectangle 13"/>
          <p:cNvSpPr>
            <a:spLocks noChangeArrowheads="1"/>
          </p:cNvSpPr>
          <p:nvPr/>
        </p:nvSpPr>
        <p:spPr bwMode="auto">
          <a:xfrm>
            <a:off x="8756904" y="919802"/>
            <a:ext cx="5340096" cy="143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marL="653110" indent="-653110" defTabSz="1306220" fontAlgn="base">
              <a:spcBef>
                <a:spcPct val="50000"/>
              </a:spcBef>
              <a:spcAft>
                <a:spcPct val="0"/>
              </a:spcAft>
            </a:pP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АВ = АС = ВС, А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D = 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DC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3400" b="1" dirty="0">
              <a:solidFill>
                <a:srgbClr val="00206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653110" indent="-653110" defTabSz="1306220" fontAlgn="base">
              <a:spcBef>
                <a:spcPct val="50000"/>
              </a:spcBef>
              <a:spcAft>
                <a:spcPct val="0"/>
              </a:spcAft>
            </a:pPr>
            <a:r>
              <a:rPr lang="en-US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₁ =  36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см, 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P₂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= 40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 </a:t>
            </a:r>
            <a:endParaRPr lang="en-US" sz="3400" b="1" dirty="0">
              <a:solidFill>
                <a:srgbClr val="00206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4" name="Rectangle 13"/>
          <p:cNvSpPr>
            <a:spLocks noChangeArrowheads="1"/>
          </p:cNvSpPr>
          <p:nvPr/>
        </p:nvSpPr>
        <p:spPr bwMode="auto">
          <a:xfrm>
            <a:off x="8577072" y="2191734"/>
            <a:ext cx="5672328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marL="653110" indent="-653110" defTabSz="1306220" fontAlgn="base">
              <a:spcBef>
                <a:spcPct val="50000"/>
              </a:spcBef>
              <a:spcAft>
                <a:spcPct val="0"/>
              </a:spcAft>
            </a:pP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стороны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∆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АВС и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∆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А</a:t>
            </a:r>
            <a:r>
              <a:rPr lang="en-US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D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С</a:t>
            </a:r>
            <a:endParaRPr lang="en-US" sz="3400" b="1" dirty="0">
              <a:solidFill>
                <a:srgbClr val="00206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526702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1" grpId="0"/>
      <p:bldP spid="62" grpId="0"/>
      <p:bldP spid="63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>
            <a:off x="7886701" y="1371600"/>
            <a:ext cx="2993751" cy="30861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3525105" y="1371600"/>
            <a:ext cx="4361596" cy="3086100"/>
          </a:xfrm>
          <a:prstGeom prst="triangle">
            <a:avLst>
              <a:gd name="adj" fmla="val 100000"/>
            </a:avLst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886701" y="4200526"/>
            <a:ext cx="342899" cy="257174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>
            <a:stCxn id="3" idx="0"/>
          </p:cNvCxnSpPr>
          <p:nvPr/>
        </p:nvCxnSpPr>
        <p:spPr>
          <a:xfrm flipH="1">
            <a:off x="6743703" y="1371600"/>
            <a:ext cx="1142998" cy="30861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281145" y="4238992"/>
            <a:ext cx="0" cy="43741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065994" y="4329113"/>
            <a:ext cx="0" cy="43995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3" idx="0"/>
          </p:cNvCxnSpPr>
          <p:nvPr/>
        </p:nvCxnSpPr>
        <p:spPr>
          <a:xfrm flipH="1">
            <a:off x="7315201" y="1371600"/>
            <a:ext cx="571500" cy="308610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7315617">
            <a:off x="7673852" y="1221399"/>
            <a:ext cx="685800" cy="914400"/>
          </a:xfrm>
          <a:prstGeom prst="arc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Дуга 17"/>
          <p:cNvSpPr/>
          <p:nvPr/>
        </p:nvSpPr>
        <p:spPr>
          <a:xfrm rot="10009728">
            <a:off x="7233919" y="1356953"/>
            <a:ext cx="914400" cy="685800"/>
          </a:xfrm>
          <a:prstGeom prst="arc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347" name="TextBox 18"/>
          <p:cNvSpPr txBox="1">
            <a:spLocks noChangeArrowheads="1"/>
          </p:cNvSpPr>
          <p:nvPr/>
        </p:nvSpPr>
        <p:spPr bwMode="auto">
          <a:xfrm>
            <a:off x="7658102" y="685801"/>
            <a:ext cx="1028699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В</a:t>
            </a:r>
          </a:p>
        </p:txBody>
      </p:sp>
      <p:sp>
        <p:nvSpPr>
          <p:cNvPr id="14348" name="TextBox 19"/>
          <p:cNvSpPr txBox="1">
            <a:spLocks noChangeArrowheads="1"/>
          </p:cNvSpPr>
          <p:nvPr/>
        </p:nvSpPr>
        <p:spPr bwMode="auto">
          <a:xfrm>
            <a:off x="10947187" y="4060608"/>
            <a:ext cx="68580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С</a:t>
            </a:r>
          </a:p>
        </p:txBody>
      </p:sp>
      <p:sp>
        <p:nvSpPr>
          <p:cNvPr id="14349" name="TextBox 20"/>
          <p:cNvSpPr txBox="1">
            <a:spLocks noChangeArrowheads="1"/>
          </p:cNvSpPr>
          <p:nvPr/>
        </p:nvSpPr>
        <p:spPr bwMode="auto">
          <a:xfrm>
            <a:off x="2895600" y="4074475"/>
            <a:ext cx="800101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А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58101" y="4457701"/>
            <a:ext cx="91440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Н</a:t>
            </a: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7006521" y="6216527"/>
            <a:ext cx="6780904" cy="76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ВК – биссектриса</a:t>
            </a:r>
            <a:r>
              <a:rPr lang="el-GR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Δ</a:t>
            </a:r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АВС 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7137865" y="5387051"/>
            <a:ext cx="5631475" cy="76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ВМ – медиана </a:t>
            </a:r>
            <a:r>
              <a:rPr lang="el-G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Δ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АВС</a:t>
            </a: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6948477" y="7166496"/>
            <a:ext cx="5769333" cy="76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  ВН – высота </a:t>
            </a:r>
            <a:r>
              <a:rPr lang="el-GR" b="1" dirty="0">
                <a:latin typeface="Arial" pitchFamily="34" charset="0"/>
                <a:cs typeface="Arial" pitchFamily="34" charset="0"/>
              </a:rPr>
              <a:t>Δ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АВС</a:t>
            </a: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6172200" y="4457701"/>
            <a:ext cx="1485901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/>
          <a:p>
            <a:r>
              <a:rPr lang="ru-RU" sz="4000" b="1"/>
              <a:t>М</a:t>
            </a:r>
            <a:endParaRPr lang="ru-RU" sz="4000"/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6972302" y="4457701"/>
            <a:ext cx="68580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/>
          <a:p>
            <a:r>
              <a:rPr lang="ru-RU" sz="4000" b="1"/>
              <a:t>К </a:t>
            </a:r>
            <a:endParaRPr lang="ru-RU" sz="400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7886701" y="1479983"/>
            <a:ext cx="0" cy="299158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085044" y="306040"/>
            <a:ext cx="5265233" cy="2347885"/>
          </a:xfrm>
          <a:prstGeom prst="rect">
            <a:avLst/>
          </a:prstGeom>
          <a:noFill/>
        </p:spPr>
        <p:txBody>
          <a:bodyPr wrap="square" lIns="130618" tIns="65309" rIns="130618" bIns="65309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МЕДИАНА</a:t>
            </a:r>
          </a:p>
          <a:p>
            <a:pPr>
              <a:buFontTx/>
              <a:buChar char="-"/>
              <a:defRPr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это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отрезок, соединяющий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вершину треугольника</a:t>
            </a:r>
          </a:p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серединой противолежащей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стороны</a:t>
            </a:r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252941" y="4854448"/>
            <a:ext cx="6580717" cy="3024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БИССЕКТРИСА  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 отрезок биссектрисы угла треугольника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соединяющий вершину 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с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точкой противоположной стороны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38100" y="308886"/>
            <a:ext cx="7010400" cy="2594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ВЫСОТА-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 перпендикуляр, проведённый из вершины треугольника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 прямой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содержащей 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противоположную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сторону</a:t>
            </a:r>
          </a:p>
        </p:txBody>
      </p:sp>
    </p:spTree>
    <p:extLst>
      <p:ext uri="{BB962C8B-B14F-4D97-AF65-F5344CB8AC3E}">
        <p14:creationId xmlns:p14="http://schemas.microsoft.com/office/powerpoint/2010/main" val="30648544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10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008069"/>
            <a:ext cx="14077639" cy="1883467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высоту треугольника с периметром, равным 36, если она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разбивает его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на два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треугольника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с периметрами 18 и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24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765096" y="4171979"/>
            <a:ext cx="6325850" cy="3376248"/>
          </a:xfrm>
          <a:prstGeom prst="triangle">
            <a:avLst>
              <a:gd name="adj" fmla="val 61076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449" tIns="18226" rIns="36449" bIns="18226" rtlCol="0" anchor="ctr"/>
          <a:lstStyle/>
          <a:p>
            <a:pPr algn="ctr"/>
            <a:endParaRPr lang="uz-Latn-UZ"/>
          </a:p>
        </p:txBody>
      </p:sp>
      <p:sp>
        <p:nvSpPr>
          <p:cNvPr id="11" name="TextBox 10"/>
          <p:cNvSpPr txBox="1"/>
          <p:nvPr/>
        </p:nvSpPr>
        <p:spPr>
          <a:xfrm>
            <a:off x="5628671" y="3631065"/>
            <a:ext cx="623260" cy="667750"/>
          </a:xfrm>
          <a:prstGeom prst="rect">
            <a:avLst/>
          </a:prstGeom>
          <a:noFill/>
          <a:ln w="76200">
            <a:noFill/>
          </a:ln>
        </p:spPr>
        <p:txBody>
          <a:bodyPr wrap="squar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47529" y="7580900"/>
            <a:ext cx="511230" cy="667750"/>
          </a:xfrm>
          <a:prstGeom prst="rect">
            <a:avLst/>
          </a:prstGeom>
          <a:noFill/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32367" y="7055891"/>
            <a:ext cx="453522" cy="667750"/>
          </a:xfrm>
          <a:prstGeom prst="rect">
            <a:avLst/>
          </a:prstGeom>
          <a:noFill/>
          <a:ln w="76200">
            <a:noFill/>
          </a:ln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62050" y="7225033"/>
            <a:ext cx="453522" cy="667750"/>
          </a:xfrm>
          <a:prstGeom prst="rect">
            <a:avLst/>
          </a:prstGeom>
          <a:noFill/>
          <a:ln w="76200">
            <a:noFill/>
          </a:ln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2640121"/>
            <a:ext cx="3698922" cy="3730127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Дано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△АВС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ВМ-высота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АВС = 36</a:t>
            </a:r>
            <a:endParaRPr lang="ru-RU" sz="40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Р△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АВМ = 24</a:t>
            </a:r>
            <a:endParaRPr lang="ru-RU" sz="40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Р△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МВС = 18</a:t>
            </a:r>
            <a:endParaRPr lang="ru-RU" sz="40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ВМ-?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72900" y="177081"/>
            <a:ext cx="2741438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603144" y="7286492"/>
            <a:ext cx="337157" cy="255811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>
            <a:off x="5628672" y="4171979"/>
            <a:ext cx="0" cy="33762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811100" y="3440341"/>
            <a:ext cx="7819300" cy="2129689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ВМ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=(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△АВМ+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△МВС-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△АВС):2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ВМ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=(24+18-36):2=3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ВМ=3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8385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AutoShape 2"/>
          <p:cNvSpPr>
            <a:spLocks noChangeArrowheads="1"/>
          </p:cNvSpPr>
          <p:nvPr/>
        </p:nvSpPr>
        <p:spPr bwMode="auto">
          <a:xfrm>
            <a:off x="808749" y="2924176"/>
            <a:ext cx="6555741" cy="246126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3764765" y="2289128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225286" name="Text Box 6"/>
          <p:cNvSpPr txBox="1">
            <a:spLocks noChangeArrowheads="1"/>
          </p:cNvSpPr>
          <p:nvPr/>
        </p:nvSpPr>
        <p:spPr bwMode="auto">
          <a:xfrm>
            <a:off x="115330" y="5257800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225287" name="Text Box 7"/>
          <p:cNvSpPr txBox="1">
            <a:spLocks noChangeArrowheads="1"/>
          </p:cNvSpPr>
          <p:nvPr/>
        </p:nvSpPr>
        <p:spPr bwMode="auto">
          <a:xfrm>
            <a:off x="7374650" y="5257800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225288" name="Line 8"/>
          <p:cNvSpPr>
            <a:spLocks noChangeShapeType="1"/>
          </p:cNvSpPr>
          <p:nvPr/>
        </p:nvSpPr>
        <p:spPr bwMode="auto">
          <a:xfrm flipV="1">
            <a:off x="5209062" y="3762364"/>
            <a:ext cx="459739" cy="34480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225291" name="Freeform 11"/>
          <p:cNvSpPr>
            <a:spLocks/>
          </p:cNvSpPr>
          <p:nvPr/>
        </p:nvSpPr>
        <p:spPr bwMode="auto">
          <a:xfrm>
            <a:off x="2538490" y="3731509"/>
            <a:ext cx="447040" cy="442347"/>
          </a:xfrm>
          <a:custGeom>
            <a:avLst/>
            <a:gdLst>
              <a:gd name="T0" fmla="*/ 0 w 176"/>
              <a:gd name="T1" fmla="*/ 0 h 136"/>
              <a:gd name="T2" fmla="*/ 176 w 176"/>
              <a:gd name="T3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6" h="136">
                <a:moveTo>
                  <a:pt x="0" y="0"/>
                </a:moveTo>
                <a:lnTo>
                  <a:pt x="176" y="136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225303" name="Text Box 23"/>
          <p:cNvSpPr txBox="1">
            <a:spLocks noChangeArrowheads="1"/>
          </p:cNvSpPr>
          <p:nvPr/>
        </p:nvSpPr>
        <p:spPr bwMode="auto">
          <a:xfrm>
            <a:off x="7696503" y="2316977"/>
            <a:ext cx="4432052" cy="111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latin typeface="Arial" charset="0"/>
                <a:cs typeface="Arial" charset="0"/>
              </a:rPr>
              <a:t>Сторона </a:t>
            </a:r>
            <a:r>
              <a:rPr lang="en-US" sz="3200" b="1" dirty="0">
                <a:latin typeface="Arial" charset="0"/>
                <a:cs typeface="Arial" charset="0"/>
              </a:rPr>
              <a:t>A</a:t>
            </a:r>
            <a:r>
              <a:rPr lang="ru-RU" sz="3200" b="1" dirty="0">
                <a:latin typeface="Arial" charset="0"/>
                <a:cs typeface="Arial" charset="0"/>
              </a:rPr>
              <a:t>С на 3 см </a:t>
            </a:r>
          </a:p>
          <a:p>
            <a:r>
              <a:rPr lang="ru-RU" sz="3200" b="1" dirty="0">
                <a:latin typeface="Arial" charset="0"/>
                <a:cs typeface="Arial" charset="0"/>
              </a:rPr>
              <a:t>больше стороны АВ</a:t>
            </a:r>
          </a:p>
        </p:txBody>
      </p:sp>
      <p:sp>
        <p:nvSpPr>
          <p:cNvPr id="225304" name="Text Box 24"/>
          <p:cNvSpPr txBox="1">
            <a:spLocks noChangeArrowheads="1"/>
          </p:cNvSpPr>
          <p:nvPr/>
        </p:nvSpPr>
        <p:spPr bwMode="auto">
          <a:xfrm>
            <a:off x="1674891" y="3377566"/>
            <a:ext cx="629280" cy="10090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i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</a:t>
            </a:r>
          </a:p>
        </p:txBody>
      </p:sp>
      <p:sp>
        <p:nvSpPr>
          <p:cNvPr id="225305" name="Text Box 25"/>
          <p:cNvSpPr txBox="1">
            <a:spLocks noChangeArrowheads="1"/>
          </p:cNvSpPr>
          <p:nvPr/>
        </p:nvSpPr>
        <p:spPr bwMode="auto">
          <a:xfrm>
            <a:off x="3282710" y="5278756"/>
            <a:ext cx="1594090" cy="96289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lvl="0"/>
            <a:r>
              <a:rPr lang="ru-RU" sz="54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х+3</a:t>
            </a:r>
            <a:endParaRPr lang="ru-RU" sz="5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25307" name="Text Box 27"/>
          <p:cNvSpPr txBox="1">
            <a:spLocks noChangeArrowheads="1"/>
          </p:cNvSpPr>
          <p:nvPr/>
        </p:nvSpPr>
        <p:spPr bwMode="auto">
          <a:xfrm>
            <a:off x="1674891" y="3377566"/>
            <a:ext cx="629280" cy="10090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i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93208" y="38100"/>
            <a:ext cx="2741438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3370" y="630387"/>
            <a:ext cx="141693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В равнобедренном треугольнике основание больше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боковой стороны на 3 </a:t>
            </a:r>
            <a:r>
              <a:rPr lang="ru-RU" sz="3600" b="1" i="1" dirty="0">
                <a:latin typeface="Arial" pitchFamily="34" charset="0"/>
                <a:cs typeface="Arial" pitchFamily="34" charset="0"/>
              </a:rPr>
              <a:t>см,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но меньше суммы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боковых сторон на 5 </a:t>
            </a:r>
            <a:r>
              <a:rPr lang="ru-RU" sz="3600" b="1" i="1" dirty="0">
                <a:latin typeface="Arial" pitchFamily="34" charset="0"/>
                <a:cs typeface="Arial" pitchFamily="34" charset="0"/>
              </a:rPr>
              <a:t>см.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Найдите стороны треугольника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87962" y="4068129"/>
            <a:ext cx="33682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2х – 5 = х + 3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763000" y="4668644"/>
            <a:ext cx="336823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2х – х = 5 + 3</a:t>
            </a:r>
          </a:p>
          <a:p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 = 8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63000" y="6087309"/>
            <a:ext cx="33390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АВ=ВС=8 см</a:t>
            </a:r>
            <a:endParaRPr lang="ru-RU" sz="4000" b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505701" y="6795195"/>
            <a:ext cx="37327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АС=8+3=11 см</a:t>
            </a:r>
            <a:endParaRPr lang="ru-RU" sz="4000" b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597717" y="6642795"/>
            <a:ext cx="7621509" cy="6858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Ответ: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АВ=ВС=8 см,  АС=11 см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9695" y="3366910"/>
            <a:ext cx="23070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 + х = 2х</a:t>
            </a:r>
            <a:endParaRPr lang="uz-Latn-UZ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667666" y="3377566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2х – 5  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48565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29167 -2.22222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25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3" grpId="0"/>
      <p:bldP spid="225304" grpId="0"/>
      <p:bldP spid="225305" grpId="0"/>
      <p:bldP spid="225307" grpId="0"/>
      <p:bldP spid="225307" grpId="1"/>
      <p:bldP spid="3" grpId="0"/>
      <p:bldP spid="19" grpId="0"/>
      <p:bldP spid="4" grpId="0"/>
      <p:bldP spid="21" grpId="0"/>
      <p:bldP spid="22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18829</TotalTime>
  <Words>700</Words>
  <Application>Microsoft Office PowerPoint</Application>
  <PresentationFormat>Произвольный</PresentationFormat>
  <Paragraphs>163</Paragraphs>
  <Slides>13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Office Theme</vt:lpstr>
      <vt:lpstr>Формула</vt:lpstr>
      <vt:lpstr>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1293</cp:revision>
  <dcterms:created xsi:type="dcterms:W3CDTF">2020-04-09T07:32:19Z</dcterms:created>
  <dcterms:modified xsi:type="dcterms:W3CDTF">2021-03-18T12:55:10Z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