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11" r:id="rId2"/>
    <p:sldId id="513" r:id="rId3"/>
    <p:sldId id="514" r:id="rId4"/>
    <p:sldId id="515" r:id="rId5"/>
    <p:sldId id="516" r:id="rId6"/>
    <p:sldId id="517" r:id="rId7"/>
    <p:sldId id="518" r:id="rId8"/>
    <p:sldId id="522" r:id="rId9"/>
    <p:sldId id="519" r:id="rId10"/>
    <p:sldId id="520" r:id="rId11"/>
    <p:sldId id="525" r:id="rId12"/>
    <p:sldId id="521" r:id="rId13"/>
    <p:sldId id="523" r:id="rId14"/>
    <p:sldId id="524" r:id="rId15"/>
    <p:sldId id="526" r:id="rId16"/>
    <p:sldId id="404" r:id="rId17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3"/>
            <p14:sldId id="514"/>
            <p14:sldId id="515"/>
            <p14:sldId id="516"/>
            <p14:sldId id="517"/>
            <p14:sldId id="518"/>
            <p14:sldId id="522"/>
            <p14:sldId id="519"/>
            <p14:sldId id="520"/>
            <p14:sldId id="525"/>
            <p14:sldId id="521"/>
            <p14:sldId id="523"/>
            <p14:sldId id="524"/>
            <p14:sldId id="52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660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57677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21780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731520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74336" y="7653529"/>
            <a:ext cx="4681728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33888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62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44880" y="320040"/>
            <a:ext cx="13319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242560" y="768096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1216640" y="768096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F0E131B-06E7-4A1D-BD22-E535317AFD6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0" y="768096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3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13.07.2012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4336" y="7653527"/>
            <a:ext cx="4681728" cy="1261884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67893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3968" y="315425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67658" y="52876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76399" y="3276600"/>
            <a:ext cx="8229601" cy="341845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Угол. Виды углов. Смежные и вертикальные углы. Перпендикулярные прямые.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982" y="3428999"/>
            <a:ext cx="4320618" cy="365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3"/>
          <p:cNvSpPr txBox="1"/>
          <p:nvPr/>
        </p:nvSpPr>
        <p:spPr>
          <a:xfrm>
            <a:off x="1676399" y="6746998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3" name="Freeform 9"/>
          <p:cNvSpPr>
            <a:spLocks/>
          </p:cNvSpPr>
          <p:nvPr/>
        </p:nvSpPr>
        <p:spPr bwMode="auto">
          <a:xfrm rot="19025520" flipH="1">
            <a:off x="3043742" y="3988723"/>
            <a:ext cx="2651778" cy="1613855"/>
          </a:xfrm>
          <a:custGeom>
            <a:avLst/>
            <a:gdLst>
              <a:gd name="T0" fmla="*/ 1036414 w 1089"/>
              <a:gd name="T1" fmla="*/ 0 h 590"/>
              <a:gd name="T2" fmla="*/ 0 w 1089"/>
              <a:gd name="T3" fmla="*/ 936625 h 590"/>
              <a:gd name="T4" fmla="*/ 1450371 w 1089"/>
              <a:gd name="T5" fmla="*/ 792163 h 590"/>
              <a:gd name="T6" fmla="*/ 1657350 w 1089"/>
              <a:gd name="T7" fmla="*/ 431800 h 590"/>
              <a:gd name="T8" fmla="*/ 1518857 w 1089"/>
              <a:gd name="T9" fmla="*/ 144463 h 590"/>
              <a:gd name="T10" fmla="*/ 1380364 w 1089"/>
              <a:gd name="T11" fmla="*/ 0 h 590"/>
              <a:gd name="T12" fmla="*/ 1036414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Freeform 8"/>
          <p:cNvSpPr>
            <a:spLocks/>
          </p:cNvSpPr>
          <p:nvPr/>
        </p:nvSpPr>
        <p:spPr bwMode="auto">
          <a:xfrm rot="469109">
            <a:off x="6104221" y="2877205"/>
            <a:ext cx="3095731" cy="1829704"/>
          </a:xfrm>
          <a:custGeom>
            <a:avLst/>
            <a:gdLst>
              <a:gd name="T0" fmla="*/ 1081087 w 1089"/>
              <a:gd name="T1" fmla="*/ 0 h 590"/>
              <a:gd name="T2" fmla="*/ 0 w 1089"/>
              <a:gd name="T3" fmla="*/ 936625 h 590"/>
              <a:gd name="T4" fmla="*/ 1512887 w 1089"/>
              <a:gd name="T5" fmla="*/ 792163 h 590"/>
              <a:gd name="T6" fmla="*/ 1728787 w 1089"/>
              <a:gd name="T7" fmla="*/ 431800 h 590"/>
              <a:gd name="T8" fmla="*/ 1584325 w 1089"/>
              <a:gd name="T9" fmla="*/ 144463 h 590"/>
              <a:gd name="T10" fmla="*/ 1439862 w 1089"/>
              <a:gd name="T11" fmla="*/ 0 h 590"/>
              <a:gd name="T12" fmla="*/ 1081087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8203" name="Text Box 17"/>
          <p:cNvSpPr txBox="1">
            <a:spLocks noChangeArrowheads="1"/>
          </p:cNvSpPr>
          <p:nvPr/>
        </p:nvSpPr>
        <p:spPr bwMode="auto">
          <a:xfrm>
            <a:off x="5679656" y="4483987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8204" name="Text Box 18"/>
          <p:cNvSpPr txBox="1">
            <a:spLocks noChangeArrowheads="1"/>
          </p:cNvSpPr>
          <p:nvPr/>
        </p:nvSpPr>
        <p:spPr bwMode="auto">
          <a:xfrm>
            <a:off x="8387296" y="2453302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205" name="Text Box 19"/>
          <p:cNvSpPr txBox="1">
            <a:spLocks noChangeArrowheads="1"/>
          </p:cNvSpPr>
          <p:nvPr/>
        </p:nvSpPr>
        <p:spPr bwMode="auto">
          <a:xfrm>
            <a:off x="9377897" y="4084339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4404" name="Text Box 20"/>
          <p:cNvSpPr txBox="1">
            <a:spLocks noChangeArrowheads="1"/>
          </p:cNvSpPr>
          <p:nvPr/>
        </p:nvSpPr>
        <p:spPr bwMode="auto">
          <a:xfrm>
            <a:off x="753922" y="4289743"/>
            <a:ext cx="7559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44405" name="Text Box 21"/>
          <p:cNvSpPr txBox="1">
            <a:spLocks noChangeArrowheads="1"/>
          </p:cNvSpPr>
          <p:nvPr/>
        </p:nvSpPr>
        <p:spPr bwMode="auto">
          <a:xfrm>
            <a:off x="1929091" y="638699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altLang="ru-RU" sz="4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406" name="Text Box 22"/>
          <p:cNvSpPr txBox="1">
            <a:spLocks noChangeArrowheads="1"/>
          </p:cNvSpPr>
          <p:nvPr/>
        </p:nvSpPr>
        <p:spPr bwMode="auto">
          <a:xfrm>
            <a:off x="6401910" y="5068663"/>
            <a:ext cx="7766939" cy="167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Углы АОВ и МО</a:t>
            </a:r>
            <a:r>
              <a:rPr lang="en-US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ru-RU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являются</a:t>
            </a:r>
          </a:p>
          <a:p>
            <a:pPr eaLnBrk="1" hangingPunct="1"/>
            <a:r>
              <a:rPr lang="ru-RU" alt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</a:t>
            </a:r>
            <a:r>
              <a:rPr lang="ru-RU" altLang="ru-RU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753922" y="474745"/>
            <a:ext cx="13114478" cy="1978557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188">
              <a:defRPr>
                <a:latin typeface="+mn-lt"/>
                <a:ea typeface="+mn-ea"/>
                <a:cs typeface="+mn-cs"/>
              </a:defRPr>
            </a:lvl2pPr>
            <a:lvl3pPr marL="2134365">
              <a:defRPr>
                <a:latin typeface="+mn-lt"/>
                <a:ea typeface="+mn-ea"/>
                <a:cs typeface="+mn-cs"/>
              </a:defRPr>
            </a:lvl3pPr>
            <a:lvl4pPr marL="3201551">
              <a:defRPr>
                <a:latin typeface="+mn-lt"/>
                <a:ea typeface="+mn-ea"/>
                <a:cs typeface="+mn-cs"/>
              </a:defRPr>
            </a:lvl4pPr>
            <a:lvl5pPr marL="4268735">
              <a:defRPr>
                <a:latin typeface="+mn-lt"/>
                <a:ea typeface="+mn-ea"/>
                <a:cs typeface="+mn-cs"/>
              </a:defRPr>
            </a:lvl5pPr>
            <a:lvl6pPr marL="5335922">
              <a:defRPr>
                <a:latin typeface="+mn-lt"/>
                <a:ea typeface="+mn-ea"/>
                <a:cs typeface="+mn-cs"/>
              </a:defRPr>
            </a:lvl6pPr>
            <a:lvl7pPr marL="6403104">
              <a:defRPr>
                <a:latin typeface="+mn-lt"/>
                <a:ea typeface="+mn-ea"/>
                <a:cs typeface="+mn-cs"/>
              </a:defRPr>
            </a:lvl7pPr>
            <a:lvl8pPr marL="7470289">
              <a:defRPr>
                <a:latin typeface="+mn-lt"/>
                <a:ea typeface="+mn-ea"/>
                <a:cs typeface="+mn-cs"/>
              </a:defRPr>
            </a:lvl8pPr>
            <a:lvl9pPr marL="8537473">
              <a:defRPr>
                <a:latin typeface="+mn-lt"/>
                <a:ea typeface="+mn-ea"/>
                <a:cs typeface="+mn-cs"/>
              </a:defRPr>
            </a:lvl9pPr>
          </a:lstStyle>
          <a:p>
            <a:pPr marL="126994" indent="-9071" algn="ctr"/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 углами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называются два несмежных угла, которые образуются при пересечении двух прямых </a:t>
            </a:r>
            <a:endParaRPr lang="ru-RU" sz="40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41"/>
          <p:cNvGrpSpPr/>
          <p:nvPr/>
        </p:nvGrpSpPr>
        <p:grpSpPr>
          <a:xfrm rot="20697017">
            <a:off x="1588017" y="3029596"/>
            <a:ext cx="7868056" cy="3510534"/>
            <a:chOff x="2301196" y="307209"/>
            <a:chExt cx="4917535" cy="2925445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902983" flipV="1">
              <a:off x="2301196" y="1510598"/>
              <a:ext cx="4917535" cy="16868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902983" flipV="1">
              <a:off x="2882101" y="307209"/>
              <a:ext cx="3667125" cy="292544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3124200" y="7010400"/>
            <a:ext cx="8279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Вертикальные углы равны </a:t>
            </a:r>
            <a:endParaRPr lang="uz-Latn-U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6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3" grpId="0" animBg="1"/>
      <p:bldP spid="8197" grpId="0" animBg="1"/>
      <p:bldP spid="14440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reeform 2"/>
          <p:cNvSpPr>
            <a:spLocks/>
          </p:cNvSpPr>
          <p:nvPr/>
        </p:nvSpPr>
        <p:spPr bwMode="auto">
          <a:xfrm>
            <a:off x="5118099" y="1981199"/>
            <a:ext cx="4848861" cy="2931309"/>
          </a:xfrm>
          <a:custGeom>
            <a:avLst/>
            <a:gdLst>
              <a:gd name="T0" fmla="*/ 0 w 1909"/>
              <a:gd name="T1" fmla="*/ 16 h 1822"/>
              <a:gd name="T2" fmla="*/ 31 w 1909"/>
              <a:gd name="T3" fmla="*/ 1822 h 1822"/>
              <a:gd name="T4" fmla="*/ 1799 w 1909"/>
              <a:gd name="T5" fmla="*/ 1780 h 1822"/>
              <a:gd name="T6" fmla="*/ 1909 w 1909"/>
              <a:gd name="T7" fmla="*/ 1439 h 1822"/>
              <a:gd name="T8" fmla="*/ 1783 w 1909"/>
              <a:gd name="T9" fmla="*/ 965 h 1822"/>
              <a:gd name="T10" fmla="*/ 1545 w 1909"/>
              <a:gd name="T11" fmla="*/ 755 h 1822"/>
              <a:gd name="T12" fmla="*/ 1134 w 1909"/>
              <a:gd name="T13" fmla="*/ 301 h 1822"/>
              <a:gd name="T14" fmla="*/ 536 w 1909"/>
              <a:gd name="T15" fmla="*/ 56 h 1822"/>
              <a:gd name="T16" fmla="*/ 0 w 1909"/>
              <a:gd name="T17" fmla="*/ 0 h 18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9"/>
              <a:gd name="T28" fmla="*/ 0 h 1822"/>
              <a:gd name="T29" fmla="*/ 1909 w 1909"/>
              <a:gd name="T30" fmla="*/ 1822 h 18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9" h="1822">
                <a:moveTo>
                  <a:pt x="0" y="16"/>
                </a:moveTo>
                <a:lnTo>
                  <a:pt x="31" y="1822"/>
                </a:lnTo>
                <a:lnTo>
                  <a:pt x="1799" y="1780"/>
                </a:lnTo>
                <a:lnTo>
                  <a:pt x="1909" y="1439"/>
                </a:lnTo>
                <a:lnTo>
                  <a:pt x="1783" y="965"/>
                </a:lnTo>
                <a:lnTo>
                  <a:pt x="1545" y="755"/>
                </a:lnTo>
                <a:lnTo>
                  <a:pt x="1134" y="301"/>
                </a:lnTo>
                <a:lnTo>
                  <a:pt x="536" y="5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47" name="Freeform 3"/>
          <p:cNvSpPr>
            <a:spLocks/>
          </p:cNvSpPr>
          <p:nvPr/>
        </p:nvSpPr>
        <p:spPr bwMode="auto">
          <a:xfrm>
            <a:off x="541020" y="4885838"/>
            <a:ext cx="4912360" cy="3003864"/>
          </a:xfrm>
          <a:custGeom>
            <a:avLst/>
            <a:gdLst>
              <a:gd name="T0" fmla="*/ 1918 w 1934"/>
              <a:gd name="T1" fmla="*/ 1776 h 1808"/>
              <a:gd name="T2" fmla="*/ 1878 w 1934"/>
              <a:gd name="T3" fmla="*/ 0 h 1808"/>
              <a:gd name="T4" fmla="*/ 110 w 1934"/>
              <a:gd name="T5" fmla="*/ 42 h 1808"/>
              <a:gd name="T6" fmla="*/ 0 w 1934"/>
              <a:gd name="T7" fmla="*/ 382 h 1808"/>
              <a:gd name="T8" fmla="*/ 126 w 1934"/>
              <a:gd name="T9" fmla="*/ 856 h 1808"/>
              <a:gd name="T10" fmla="*/ 364 w 1934"/>
              <a:gd name="T11" fmla="*/ 1066 h 1808"/>
              <a:gd name="T12" fmla="*/ 774 w 1934"/>
              <a:gd name="T13" fmla="*/ 1520 h 1808"/>
              <a:gd name="T14" fmla="*/ 1350 w 1934"/>
              <a:gd name="T15" fmla="*/ 1696 h 1808"/>
              <a:gd name="T16" fmla="*/ 1934 w 1934"/>
              <a:gd name="T17" fmla="*/ 1808 h 180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34"/>
              <a:gd name="T28" fmla="*/ 0 h 1808"/>
              <a:gd name="T29" fmla="*/ 1934 w 1934"/>
              <a:gd name="T30" fmla="*/ 1808 h 180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34" h="1808">
                <a:moveTo>
                  <a:pt x="1918" y="177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774" y="1520"/>
                </a:lnTo>
                <a:lnTo>
                  <a:pt x="1350" y="1696"/>
                </a:lnTo>
                <a:lnTo>
                  <a:pt x="1934" y="1808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49" name="Freeform 5"/>
          <p:cNvSpPr>
            <a:spLocks/>
          </p:cNvSpPr>
          <p:nvPr/>
        </p:nvSpPr>
        <p:spPr bwMode="auto">
          <a:xfrm>
            <a:off x="5245100" y="4826784"/>
            <a:ext cx="4488181" cy="3062918"/>
          </a:xfrm>
          <a:custGeom>
            <a:avLst/>
            <a:gdLst>
              <a:gd name="T0" fmla="*/ 1630 w 1767"/>
              <a:gd name="T1" fmla="*/ 0 h 1855"/>
              <a:gd name="T2" fmla="*/ 0 w 1767"/>
              <a:gd name="T3" fmla="*/ 43 h 1855"/>
              <a:gd name="T4" fmla="*/ 14 w 1767"/>
              <a:gd name="T5" fmla="*/ 1855 h 1855"/>
              <a:gd name="T6" fmla="*/ 942 w 1767"/>
              <a:gd name="T7" fmla="*/ 1743 h 1855"/>
              <a:gd name="T8" fmla="*/ 1495 w 1767"/>
              <a:gd name="T9" fmla="*/ 1179 h 1855"/>
              <a:gd name="T10" fmla="*/ 1767 w 1767"/>
              <a:gd name="T11" fmla="*/ 771 h 1855"/>
              <a:gd name="T12" fmla="*/ 1767 w 1767"/>
              <a:gd name="T13" fmla="*/ 454 h 1855"/>
              <a:gd name="T14" fmla="*/ 1766 w 1767"/>
              <a:gd name="T15" fmla="*/ 0 h 18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7"/>
              <a:gd name="T25" fmla="*/ 0 h 1855"/>
              <a:gd name="T26" fmla="*/ 1767 w 1767"/>
              <a:gd name="T27" fmla="*/ 1855 h 18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7" h="1855">
                <a:moveTo>
                  <a:pt x="1630" y="0"/>
                </a:moveTo>
                <a:lnTo>
                  <a:pt x="0" y="43"/>
                </a:lnTo>
                <a:lnTo>
                  <a:pt x="14" y="1855"/>
                </a:lnTo>
                <a:lnTo>
                  <a:pt x="942" y="1743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50" name="Freeform 6"/>
          <p:cNvSpPr>
            <a:spLocks/>
          </p:cNvSpPr>
          <p:nvPr/>
        </p:nvSpPr>
        <p:spPr bwMode="auto">
          <a:xfrm>
            <a:off x="754380" y="1981198"/>
            <a:ext cx="4485640" cy="3017035"/>
          </a:xfrm>
          <a:custGeom>
            <a:avLst/>
            <a:gdLst>
              <a:gd name="T0" fmla="*/ 136 w 1766"/>
              <a:gd name="T1" fmla="*/ 1835 h 1835"/>
              <a:gd name="T2" fmla="*/ 1766 w 1766"/>
              <a:gd name="T3" fmla="*/ 1792 h 1835"/>
              <a:gd name="T4" fmla="*/ 1734 w 1766"/>
              <a:gd name="T5" fmla="*/ 0 h 1835"/>
              <a:gd name="T6" fmla="*/ 950 w 1766"/>
              <a:gd name="T7" fmla="*/ 192 h 1835"/>
              <a:gd name="T8" fmla="*/ 272 w 1766"/>
              <a:gd name="T9" fmla="*/ 656 h 1835"/>
              <a:gd name="T10" fmla="*/ 0 w 1766"/>
              <a:gd name="T11" fmla="*/ 1064 h 1835"/>
              <a:gd name="T12" fmla="*/ 0 w 1766"/>
              <a:gd name="T13" fmla="*/ 1381 h 1835"/>
              <a:gd name="T14" fmla="*/ 0 w 1766"/>
              <a:gd name="T15" fmla="*/ 1835 h 18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6"/>
              <a:gd name="T25" fmla="*/ 0 h 1835"/>
              <a:gd name="T26" fmla="*/ 1766 w 1766"/>
              <a:gd name="T27" fmla="*/ 1835 h 183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6" h="1835">
                <a:moveTo>
                  <a:pt x="136" y="1835"/>
                </a:moveTo>
                <a:lnTo>
                  <a:pt x="1766" y="1792"/>
                </a:lnTo>
                <a:lnTo>
                  <a:pt x="1734" y="0"/>
                </a:lnTo>
                <a:lnTo>
                  <a:pt x="950" y="192"/>
                </a:lnTo>
                <a:lnTo>
                  <a:pt x="272" y="656"/>
                </a:lnTo>
                <a:lnTo>
                  <a:pt x="0" y="1064"/>
                </a:lnTo>
                <a:lnTo>
                  <a:pt x="0" y="1381"/>
                </a:lnTo>
                <a:lnTo>
                  <a:pt x="0" y="1835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2295" name="Freeform 8"/>
          <p:cNvSpPr>
            <a:spLocks/>
          </p:cNvSpPr>
          <p:nvPr/>
        </p:nvSpPr>
        <p:spPr bwMode="auto">
          <a:xfrm rot="2734878" flipH="1">
            <a:off x="3174111" y="3062942"/>
            <a:ext cx="4141427" cy="3810305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5353" name="AutoShape 9"/>
          <p:cNvSpPr>
            <a:spLocks noChangeArrowheads="1"/>
          </p:cNvSpPr>
          <p:nvPr/>
        </p:nvSpPr>
        <p:spPr bwMode="auto">
          <a:xfrm rot="5565513" flipV="1">
            <a:off x="5044758" y="4018746"/>
            <a:ext cx="520064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2297" name="Text Box 10"/>
          <p:cNvSpPr txBox="1">
            <a:spLocks noChangeArrowheads="1"/>
          </p:cNvSpPr>
          <p:nvPr/>
        </p:nvSpPr>
        <p:spPr bwMode="auto">
          <a:xfrm>
            <a:off x="4362181" y="1981200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M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298" name="Freeform 11"/>
          <p:cNvSpPr>
            <a:spLocks/>
          </p:cNvSpPr>
          <p:nvPr/>
        </p:nvSpPr>
        <p:spPr bwMode="auto">
          <a:xfrm>
            <a:off x="1905000" y="4931558"/>
            <a:ext cx="6705600" cy="45719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5476241" y="7049918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N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0" name="Text Box 13"/>
          <p:cNvSpPr txBox="1">
            <a:spLocks noChangeArrowheads="1"/>
          </p:cNvSpPr>
          <p:nvPr/>
        </p:nvSpPr>
        <p:spPr bwMode="auto">
          <a:xfrm>
            <a:off x="1259255" y="4777969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K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8282334" y="4712797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P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2302" name="Text Box 15"/>
          <p:cNvSpPr txBox="1">
            <a:spLocks noChangeArrowheads="1"/>
          </p:cNvSpPr>
          <p:nvPr/>
        </p:nvSpPr>
        <p:spPr bwMode="auto">
          <a:xfrm>
            <a:off x="4325620" y="4912508"/>
            <a:ext cx="80010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O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85360" name="Text Box 16"/>
          <p:cNvSpPr txBox="1">
            <a:spLocks noChangeArrowheads="1"/>
          </p:cNvSpPr>
          <p:nvPr/>
        </p:nvSpPr>
        <p:spPr bwMode="auto">
          <a:xfrm>
            <a:off x="5709920" y="5091578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1" name="Text Box 17"/>
          <p:cNvSpPr txBox="1">
            <a:spLocks noChangeArrowheads="1"/>
          </p:cNvSpPr>
          <p:nvPr/>
        </p:nvSpPr>
        <p:spPr bwMode="auto">
          <a:xfrm>
            <a:off x="5707380" y="5083958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2" name="Text Box 18"/>
          <p:cNvSpPr txBox="1">
            <a:spLocks noChangeArrowheads="1"/>
          </p:cNvSpPr>
          <p:nvPr/>
        </p:nvSpPr>
        <p:spPr bwMode="auto">
          <a:xfrm>
            <a:off x="5364480" y="3961914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85363" name="Text Box 19"/>
          <p:cNvSpPr txBox="1">
            <a:spLocks noChangeArrowheads="1"/>
          </p:cNvSpPr>
          <p:nvPr/>
        </p:nvSpPr>
        <p:spPr bwMode="auto">
          <a:xfrm>
            <a:off x="5361940" y="3961914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90</a:t>
            </a:r>
            <a:r>
              <a:rPr 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1" y="228600"/>
                <a:ext cx="14630400" cy="2360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Прямые пересекающиеся под прямым углом, называются 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перпендикулярными.</a:t>
                </a:r>
              </a:p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                                              Перпендикулярные прямые </a:t>
                </a:r>
              </a:p>
              <a:p>
                <a:pPr algn="ctr" eaLnBrk="1" hangingPunct="1"/>
                <a:r>
                  <a:rPr lang="ru-RU" sz="3600" b="1" dirty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                                                пересекаются под углом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228600"/>
                <a:ext cx="14630400" cy="2360456"/>
              </a:xfrm>
              <a:prstGeom prst="rect">
                <a:avLst/>
              </a:prstGeom>
              <a:blipFill rotWithShape="1">
                <a:blip r:embed="rId3"/>
                <a:stretch>
                  <a:fillRect t="-3101" b="-801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14948 -0.13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5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-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8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8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-0.14149 0.163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5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814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/>
      <p:bldP spid="185346" grpId="1" animBg="1"/>
      <p:bldP spid="185347" grpId="0" animBg="1"/>
      <p:bldP spid="185347" grpId="1" animBg="1"/>
      <p:bldP spid="185349" grpId="0" animBg="1"/>
      <p:bldP spid="185350" grpId="0" animBg="1"/>
      <p:bldP spid="185350" grpId="1" animBg="1"/>
      <p:bldP spid="185353" grpId="0" animBg="1"/>
      <p:bldP spid="185361" grpId="0"/>
      <p:bldP spid="185362" grpId="0"/>
      <p:bldP spid="185363" grpId="0"/>
      <p:bldP spid="18536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7724" y="44471"/>
            <a:ext cx="3358728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</a:t>
            </a:r>
            <a:endParaRPr lang="ru-RU" sz="5700" b="1" i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490161" y="2698914"/>
                <a:ext cx="391036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+х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161" y="2698914"/>
                <a:ext cx="3910366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77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37250" y="3278795"/>
                <a:ext cx="360258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50" y="3278795"/>
                <a:ext cx="3602589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626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867015" y="3891072"/>
                <a:ext cx="39212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7015" y="3891072"/>
                <a:ext cx="392120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5754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940217" y="4494958"/>
                <a:ext cx="239296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217" y="4494958"/>
                <a:ext cx="2392963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943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536611" y="2704349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824263" y="5471818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521371" y="5449054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301" y="4061797"/>
            <a:ext cx="712636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63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7668" y="978882"/>
                <a:ext cx="13757600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Один из смежных углов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градусов больше другого. Найти эти углы.</a:t>
                </a:r>
                <a:endParaRPr lang="uz-Latn-UZ" sz="4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68" y="978882"/>
                <a:ext cx="13757600" cy="1337354"/>
              </a:xfrm>
              <a:prstGeom prst="rect">
                <a:avLst/>
              </a:prstGeom>
              <a:blipFill rotWithShape="0">
                <a:blip r:embed="rId6"/>
                <a:stretch>
                  <a:fillRect l="-1596" t="-7306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359697" y="5813594"/>
                <a:ext cx="424513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9697" y="5813594"/>
                <a:ext cx="4245136" cy="737510"/>
              </a:xfrm>
              <a:prstGeom prst="rect">
                <a:avLst/>
              </a:prstGeom>
              <a:blipFill rotWithShape="1">
                <a:blip r:embed="rId7"/>
                <a:stretch>
                  <a:fillRect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6392502">
            <a:off x="3171641" y="5025233"/>
            <a:ext cx="914400" cy="914400"/>
          </a:xfrm>
          <a:prstGeom prst="arc">
            <a:avLst>
              <a:gd name="adj1" fmla="val 16200000"/>
              <a:gd name="adj2" fmla="val 1591515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>
            <a:off x="3352800" y="5087412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>
            <a:off x="3489583" y="5037785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19">
                <a:extLst>
                  <a:ext uri="{FF2B5EF4-FFF2-40B4-BE49-F238E27FC236}">
                    <a16:creationId xmlns:a16="http://schemas.microsoft.com/office/drawing/2014/main" xmlns="" id="{C9D50534-7B2D-4B4C-AC6F-1DE25E59FE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0804" y="3732212"/>
                <a:ext cx="2205979" cy="10552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altLang="ru-RU" sz="6000" b="1" dirty="0" smtClean="0">
                    <a:solidFill>
                      <a:srgbClr val="002060"/>
                    </a:solidFill>
                    <a:effectLst/>
                    <a:latin typeface="Arial" panose="020B0604020202020204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6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1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9D50534-7B2D-4B4C-AC6F-1DE25E59F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0804" y="3732212"/>
                <a:ext cx="2205979" cy="1055227"/>
              </a:xfrm>
              <a:prstGeom prst="rect">
                <a:avLst/>
              </a:prstGeom>
              <a:blipFill rotWithShape="1">
                <a:blip r:embed="rId8"/>
                <a:stretch>
                  <a:fillRect l="-15235" t="-15607" b="-3641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018146" y="5044333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8146" y="5044333"/>
                <a:ext cx="1809470" cy="737510"/>
              </a:xfrm>
              <a:prstGeom prst="rect">
                <a:avLst/>
              </a:prstGeom>
              <a:blipFill rotWithShape="1">
                <a:blip r:embed="rId9"/>
                <a:stretch>
                  <a:fillRect l="-1212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43000" y="7086600"/>
                <a:ext cx="472045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𝟏𝟎𝟓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7086600"/>
                <a:ext cx="4720459" cy="737510"/>
              </a:xfrm>
              <a:prstGeom prst="rect">
                <a:avLst/>
              </a:prstGeom>
              <a:blipFill rotWithShape="1">
                <a:blip r:embed="rId10"/>
                <a:stretch>
                  <a:fillRect l="-4645" t="-12397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54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39" grpId="0"/>
      <p:bldP spid="6" grpId="0" animBg="1"/>
      <p:bldP spid="43" grpId="0" animBg="1"/>
      <p:bldP spid="30" grpId="0" animBg="1"/>
      <p:bldP spid="37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17724" y="44471"/>
            <a:ext cx="3358728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</a:t>
            </a:r>
            <a:endParaRPr lang="ru-RU" sz="5700" b="1" i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0311" y="1041986"/>
            <a:ext cx="1101038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смежные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котор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ых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трое меньше другого.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8867670" y="4620418"/>
            <a:ext cx="2997200" cy="2333624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4950990" y="6948328"/>
            <a:ext cx="3992880" cy="5714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5400000">
            <a:off x="8781628" y="6060281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639071" y="6866412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3246630" y="6866412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altLang="ru-RU" sz="4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1748030" y="4102258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491252" y="6866412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8984510" y="6917848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4" name="Text Box 27">
            <a:extLst>
              <a:ext uri="{FF2B5EF4-FFF2-40B4-BE49-F238E27FC236}">
                <a16:creationId xmlns:a16="http://schemas.microsoft.com/office/drawing/2014/main" xmlns="" id="{CA39E624-B6EE-4492-B334-3D7B63E68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9691" y="6068218"/>
            <a:ext cx="648516" cy="9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5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Text Box 28">
            <a:extLst>
              <a:ext uri="{FF2B5EF4-FFF2-40B4-BE49-F238E27FC236}">
                <a16:creationId xmlns:a16="http://schemas.microsoft.com/office/drawing/2014/main" xmlns="" id="{56BEDD06-FD90-49E6-9D94-0E515283B527}"/>
              </a:ext>
            </a:extLst>
          </p:cNvPr>
          <p:cNvSpPr txBox="1">
            <a:spLocks noChangeArrowheads="1"/>
          </p:cNvSpPr>
          <p:nvPr/>
        </p:nvSpPr>
        <p:spPr bwMode="auto">
          <a:xfrm rot="-1811273">
            <a:off x="7912151" y="5657203"/>
            <a:ext cx="991559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51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3х</a:t>
            </a:r>
            <a:endParaRPr lang="ru-RU" altLang="ru-RU" sz="51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33997" y="2396203"/>
                <a:ext cx="6652260" cy="1461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АВС+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А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В</a:t>
                </a:r>
                <a:r>
                  <a:rPr lang="uz-Latn-UZ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endParaRPr lang="ru-RU" sz="4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400" b="1" dirty="0" smtClean="0">
                    <a:solidFill>
                      <a:srgbClr val="002060"/>
                    </a:solidFill>
                    <a:cs typeface="Arial" pitchFamily="34" charset="0"/>
                  </a:rPr>
                  <a:t>3х+х=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2396203"/>
                <a:ext cx="6652260" cy="1461875"/>
              </a:xfrm>
              <a:prstGeom prst="rect">
                <a:avLst/>
              </a:prstGeom>
              <a:blipFill rotWithShape="1">
                <a:blip r:embed="rId2"/>
                <a:stretch>
                  <a:fillRect l="-3663" t="-8750" b="-191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14400" y="3785926"/>
                <a:ext cx="2099101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cs typeface="Arial" pitchFamily="34" charset="0"/>
                  </a:rPr>
                  <a:t>4х</a:t>
                </a:r>
                <a:r>
                  <a:rPr lang="ru-RU" sz="4000" b="1" dirty="0">
                    <a:solidFill>
                      <a:srgbClr val="002060"/>
                    </a:solidFill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785926"/>
                <a:ext cx="2099101" cy="1351267"/>
              </a:xfrm>
              <a:prstGeom prst="rect">
                <a:avLst/>
              </a:prstGeom>
              <a:blipFill rotWithShape="1">
                <a:blip r:embed="rId3"/>
                <a:stretch>
                  <a:fillRect l="-10174" t="-6757" b="-184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3997" y="5187992"/>
                <a:ext cx="303095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5187992"/>
                <a:ext cx="3030958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7028" t="-7752" b="-286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33997" y="5810455"/>
                <a:ext cx="515916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АВ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∙3=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5810455"/>
                <a:ext cx="5159169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4132" t="-13953" b="-356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8215" y="7492090"/>
                <a:ext cx="472045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15" y="7492090"/>
                <a:ext cx="4720459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464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716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" grpId="0"/>
      <p:bldP spid="3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/>
          <p:cNvSpPr>
            <a:spLocks/>
          </p:cNvSpPr>
          <p:nvPr/>
        </p:nvSpPr>
        <p:spPr bwMode="auto">
          <a:xfrm>
            <a:off x="593470" y="3417287"/>
            <a:ext cx="4027386" cy="2000710"/>
          </a:xfrm>
          <a:custGeom>
            <a:avLst/>
            <a:gdLst>
              <a:gd name="T0" fmla="*/ 0 w 4256"/>
              <a:gd name="T1" fmla="*/ 1884 h 1884"/>
              <a:gd name="T2" fmla="*/ 2888 w 4256"/>
              <a:gd name="T3" fmla="*/ 1844 h 1884"/>
              <a:gd name="T4" fmla="*/ 4256 w 4256"/>
              <a:gd name="T5" fmla="*/ 460 h 1884"/>
              <a:gd name="T6" fmla="*/ 4120 w 4256"/>
              <a:gd name="T7" fmla="*/ 532 h 1884"/>
              <a:gd name="T8" fmla="*/ 3775 w 4256"/>
              <a:gd name="T9" fmla="*/ 303 h 1884"/>
              <a:gd name="T10" fmla="*/ 3464 w 4256"/>
              <a:gd name="T11" fmla="*/ 84 h 1884"/>
              <a:gd name="T12" fmla="*/ 3011 w 4256"/>
              <a:gd name="T13" fmla="*/ 0 h 1884"/>
              <a:gd name="T14" fmla="*/ 2144 w 4256"/>
              <a:gd name="T15" fmla="*/ 92 h 1884"/>
              <a:gd name="T16" fmla="*/ 1216 w 4256"/>
              <a:gd name="T17" fmla="*/ 316 h 1884"/>
              <a:gd name="T18" fmla="*/ 944 w 4256"/>
              <a:gd name="T19" fmla="*/ 332 h 1884"/>
              <a:gd name="T20" fmla="*/ 688 w 4256"/>
              <a:gd name="T21" fmla="*/ 396 h 1884"/>
              <a:gd name="T22" fmla="*/ 432 w 4256"/>
              <a:gd name="T23" fmla="*/ 540 h 1884"/>
              <a:gd name="T24" fmla="*/ 112 w 4256"/>
              <a:gd name="T25" fmla="*/ 1116 h 188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256"/>
              <a:gd name="T40" fmla="*/ 0 h 1884"/>
              <a:gd name="T41" fmla="*/ 4256 w 4256"/>
              <a:gd name="T42" fmla="*/ 1884 h 188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256" h="1884">
                <a:moveTo>
                  <a:pt x="0" y="1884"/>
                </a:moveTo>
                <a:lnTo>
                  <a:pt x="2888" y="1844"/>
                </a:lnTo>
                <a:lnTo>
                  <a:pt x="4256" y="460"/>
                </a:lnTo>
                <a:lnTo>
                  <a:pt x="4120" y="532"/>
                </a:lnTo>
                <a:lnTo>
                  <a:pt x="3775" y="303"/>
                </a:lnTo>
                <a:lnTo>
                  <a:pt x="3464" y="84"/>
                </a:lnTo>
                <a:lnTo>
                  <a:pt x="3011" y="0"/>
                </a:lnTo>
                <a:lnTo>
                  <a:pt x="2144" y="92"/>
                </a:lnTo>
                <a:lnTo>
                  <a:pt x="1216" y="316"/>
                </a:lnTo>
                <a:lnTo>
                  <a:pt x="944" y="332"/>
                </a:lnTo>
                <a:lnTo>
                  <a:pt x="688" y="396"/>
                </a:lnTo>
                <a:lnTo>
                  <a:pt x="432" y="540"/>
                </a:lnTo>
                <a:lnTo>
                  <a:pt x="112" y="1116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 rot="421223">
            <a:off x="3432892" y="3587083"/>
            <a:ext cx="2224014" cy="1966499"/>
          </a:xfrm>
          <a:custGeom>
            <a:avLst/>
            <a:gdLst>
              <a:gd name="T0" fmla="*/ 1081087 w 1089"/>
              <a:gd name="T1" fmla="*/ 0 h 590"/>
              <a:gd name="T2" fmla="*/ 0 w 1089"/>
              <a:gd name="T3" fmla="*/ 936625 h 590"/>
              <a:gd name="T4" fmla="*/ 1512887 w 1089"/>
              <a:gd name="T5" fmla="*/ 792163 h 590"/>
              <a:gd name="T6" fmla="*/ 1728787 w 1089"/>
              <a:gd name="T7" fmla="*/ 431800 h 590"/>
              <a:gd name="T8" fmla="*/ 1584325 w 1089"/>
              <a:gd name="T9" fmla="*/ 144463 h 590"/>
              <a:gd name="T10" fmla="*/ 1439862 w 1089"/>
              <a:gd name="T11" fmla="*/ 0 h 590"/>
              <a:gd name="T12" fmla="*/ 1081087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17724" y="44471"/>
            <a:ext cx="3358728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</a:t>
            </a:r>
            <a:endParaRPr lang="ru-RU" sz="5700" b="1" i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103" y="1053491"/>
            <a:ext cx="13790897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Отношение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углов, образованных при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пересечении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двух прямых равно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7:3. Найдите меньший из этих углов.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69894" y="4006980"/>
                <a:ext cx="31608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894" y="4006980"/>
                <a:ext cx="3160802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693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516983" y="4586861"/>
                <a:ext cx="270715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10х=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983" y="4586861"/>
                <a:ext cx="2707151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810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746748" y="5199138"/>
                <a:ext cx="302775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: 10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6748" y="5199138"/>
                <a:ext cx="302775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7445" t="-13223" r="-6036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19950" y="5803024"/>
                <a:ext cx="166359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950" y="5803024"/>
                <a:ext cx="1663597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3553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282954" y="2879999"/>
            <a:ext cx="2285161" cy="2575868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381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570606" y="5408239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 rot="5400000">
            <a:off x="3196912" y="4560201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6224646" y="5317954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С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568115" y="2618758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52446" y="5385474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267714" y="5385475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546" y="4417642"/>
            <a:ext cx="1161477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63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0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5" y="4330012"/>
            <a:ext cx="1161477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7</a:t>
            </a: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51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3014057" y="5481033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9750" y="2495279"/>
            <a:ext cx="55269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1 часть угла-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8347" y="3316654"/>
            <a:ext cx="271715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ВОС=3х,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194035" y="3314935"/>
            <a:ext cx="257743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АОВ=7х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791497" y="6444970"/>
                <a:ext cx="463787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ВОС=3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𝟓𝟒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497" y="6444970"/>
                <a:ext cx="4637873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4731" t="-13223" r="-3811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831257" y="7189943"/>
                <a:ext cx="481234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АОВ=7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𝟏𝟐𝟔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257" y="7189943"/>
                <a:ext cx="4812343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68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reeform 3"/>
          <p:cNvSpPr>
            <a:spLocks/>
          </p:cNvSpPr>
          <p:nvPr/>
        </p:nvSpPr>
        <p:spPr bwMode="auto">
          <a:xfrm>
            <a:off x="1238250" y="5317955"/>
            <a:ext cx="2137248" cy="2397296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381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1208461" y="7389816"/>
            <a:ext cx="691797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К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839904" y="7072198"/>
                <a:ext cx="3057184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𝟓𝟒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904" y="7072198"/>
                <a:ext cx="3057184" cy="737510"/>
              </a:xfrm>
              <a:prstGeom prst="rect">
                <a:avLst/>
              </a:prstGeom>
              <a:blipFill rotWithShape="1">
                <a:blip r:embed="rId8"/>
                <a:stretch>
                  <a:fillRect l="-738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Freeform 8"/>
          <p:cNvSpPr>
            <a:spLocks/>
          </p:cNvSpPr>
          <p:nvPr/>
        </p:nvSpPr>
        <p:spPr bwMode="auto">
          <a:xfrm rot="421223" flipH="1" flipV="1">
            <a:off x="442470" y="5268293"/>
            <a:ext cx="2617163" cy="2392021"/>
          </a:xfrm>
          <a:custGeom>
            <a:avLst/>
            <a:gdLst>
              <a:gd name="T0" fmla="*/ 1081087 w 1089"/>
              <a:gd name="T1" fmla="*/ 0 h 590"/>
              <a:gd name="T2" fmla="*/ 0 w 1089"/>
              <a:gd name="T3" fmla="*/ 936625 h 590"/>
              <a:gd name="T4" fmla="*/ 1512887 w 1089"/>
              <a:gd name="T5" fmla="*/ 792163 h 590"/>
              <a:gd name="T6" fmla="*/ 1728787 w 1089"/>
              <a:gd name="T7" fmla="*/ 431800 h 590"/>
              <a:gd name="T8" fmla="*/ 1584325 w 1089"/>
              <a:gd name="T9" fmla="*/ 144463 h 590"/>
              <a:gd name="T10" fmla="*/ 1439862 w 1089"/>
              <a:gd name="T11" fmla="*/ 0 h 590"/>
              <a:gd name="T12" fmla="*/ 1081087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58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0" grpId="0" animBg="1"/>
      <p:bldP spid="22" grpId="0" animBg="1"/>
      <p:bldP spid="23" grpId="0" animBg="1"/>
      <p:bldP spid="24" grpId="0" animBg="1"/>
      <p:bldP spid="26" grpId="0" animBg="1"/>
      <p:bldP spid="39" grpId="0"/>
      <p:bldP spid="40" grpId="0"/>
      <p:bldP spid="6" grpId="0"/>
      <p:bldP spid="8" grpId="0"/>
      <p:bldP spid="42" grpId="0"/>
      <p:bldP spid="43" grpId="0" animBg="1"/>
      <p:bldP spid="44" grpId="0" animBg="1"/>
      <p:bldP spid="29" grpId="0"/>
      <p:bldP spid="37" grpId="0" animBg="1"/>
      <p:bldP spid="3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46" name="Freeform 34"/>
          <p:cNvSpPr>
            <a:spLocks/>
          </p:cNvSpPr>
          <p:nvPr/>
        </p:nvSpPr>
        <p:spPr bwMode="auto">
          <a:xfrm>
            <a:off x="5295902" y="2213611"/>
            <a:ext cx="5905498" cy="2506980"/>
          </a:xfrm>
          <a:custGeom>
            <a:avLst/>
            <a:gdLst>
              <a:gd name="T0" fmla="*/ 0 w 3039"/>
              <a:gd name="T1" fmla="*/ 603250 h 1766"/>
              <a:gd name="T2" fmla="*/ 1843088 w 3039"/>
              <a:gd name="T3" fmla="*/ 2803525 h 1766"/>
              <a:gd name="T4" fmla="*/ 4649788 w 3039"/>
              <a:gd name="T5" fmla="*/ 2736850 h 1766"/>
              <a:gd name="T6" fmla="*/ 4824413 w 3039"/>
              <a:gd name="T7" fmla="*/ 2195513 h 1766"/>
              <a:gd name="T8" fmla="*/ 4624388 w 3039"/>
              <a:gd name="T9" fmla="*/ 1443038 h 1766"/>
              <a:gd name="T10" fmla="*/ 4246563 w 3039"/>
              <a:gd name="T11" fmla="*/ 1109663 h 1766"/>
              <a:gd name="T12" fmla="*/ 3594100 w 3039"/>
              <a:gd name="T13" fmla="*/ 388938 h 1766"/>
              <a:gd name="T14" fmla="*/ 2644775 w 3039"/>
              <a:gd name="T15" fmla="*/ 0 h 1766"/>
              <a:gd name="T16" fmla="*/ 1054100 w 3039"/>
              <a:gd name="T17" fmla="*/ 136525 h 17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39" h="1766">
                <a:moveTo>
                  <a:pt x="0" y="380"/>
                </a:moveTo>
                <a:lnTo>
                  <a:pt x="1161" y="1766"/>
                </a:lnTo>
                <a:lnTo>
                  <a:pt x="2929" y="1724"/>
                </a:lnTo>
                <a:lnTo>
                  <a:pt x="3039" y="1383"/>
                </a:lnTo>
                <a:lnTo>
                  <a:pt x="2913" y="909"/>
                </a:lnTo>
                <a:lnTo>
                  <a:pt x="2675" y="699"/>
                </a:lnTo>
                <a:lnTo>
                  <a:pt x="2264" y="245"/>
                </a:lnTo>
                <a:lnTo>
                  <a:pt x="1666" y="0"/>
                </a:lnTo>
                <a:lnTo>
                  <a:pt x="664" y="86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42" name="Freeform 30"/>
          <p:cNvSpPr>
            <a:spLocks/>
          </p:cNvSpPr>
          <p:nvPr/>
        </p:nvSpPr>
        <p:spPr bwMode="auto">
          <a:xfrm>
            <a:off x="4114799" y="4693920"/>
            <a:ext cx="6309361" cy="3230880"/>
          </a:xfrm>
          <a:custGeom>
            <a:avLst/>
            <a:gdLst>
              <a:gd name="T0" fmla="*/ 4822825 w 3038"/>
              <a:gd name="T1" fmla="*/ 2200275 h 1696"/>
              <a:gd name="T2" fmla="*/ 2981325 w 3038"/>
              <a:gd name="T3" fmla="*/ 0 h 1696"/>
              <a:gd name="T4" fmla="*/ 174625 w 3038"/>
              <a:gd name="T5" fmla="*/ 66675 h 1696"/>
              <a:gd name="T6" fmla="*/ 0 w 3038"/>
              <a:gd name="T7" fmla="*/ 606425 h 1696"/>
              <a:gd name="T8" fmla="*/ 200025 w 3038"/>
              <a:gd name="T9" fmla="*/ 1358900 h 1696"/>
              <a:gd name="T10" fmla="*/ 577850 w 3038"/>
              <a:gd name="T11" fmla="*/ 1692275 h 1696"/>
              <a:gd name="T12" fmla="*/ 1228725 w 3038"/>
              <a:gd name="T13" fmla="*/ 2413000 h 1696"/>
              <a:gd name="T14" fmla="*/ 2143125 w 3038"/>
              <a:gd name="T15" fmla="*/ 2692400 h 1696"/>
              <a:gd name="T16" fmla="*/ 3768725 w 3038"/>
              <a:gd name="T17" fmla="*/ 2667000 h 16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38" h="1696">
                <a:moveTo>
                  <a:pt x="3038" y="138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774" y="1520"/>
                </a:lnTo>
                <a:lnTo>
                  <a:pt x="1350" y="1696"/>
                </a:lnTo>
                <a:lnTo>
                  <a:pt x="2374" y="168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192548" name="Group 36"/>
          <p:cNvGrpSpPr>
            <a:grpSpLocks/>
          </p:cNvGrpSpPr>
          <p:nvPr/>
        </p:nvGrpSpPr>
        <p:grpSpPr bwMode="auto">
          <a:xfrm>
            <a:off x="3053081" y="2213611"/>
            <a:ext cx="8978901" cy="5101590"/>
            <a:chOff x="1202" y="1162"/>
            <a:chExt cx="3535" cy="2678"/>
          </a:xfrm>
        </p:grpSpPr>
        <p:sp>
          <p:nvSpPr>
            <p:cNvPr id="18451" name="Freeform 28"/>
            <p:cNvSpPr>
              <a:spLocks/>
            </p:cNvSpPr>
            <p:nvPr/>
          </p:nvSpPr>
          <p:spPr bwMode="auto">
            <a:xfrm>
              <a:off x="2970" y="2433"/>
              <a:ext cx="1767" cy="1407"/>
            </a:xfrm>
            <a:custGeom>
              <a:avLst/>
              <a:gdLst>
                <a:gd name="T0" fmla="*/ 1630 w 1767"/>
                <a:gd name="T1" fmla="*/ 0 h 1407"/>
                <a:gd name="T2" fmla="*/ 0 w 1767"/>
                <a:gd name="T3" fmla="*/ 43 h 1407"/>
                <a:gd name="T4" fmla="*/ 1134 w 1767"/>
                <a:gd name="T5" fmla="*/ 1407 h 1407"/>
                <a:gd name="T6" fmla="*/ 1495 w 1767"/>
                <a:gd name="T7" fmla="*/ 1179 h 1407"/>
                <a:gd name="T8" fmla="*/ 1767 w 1767"/>
                <a:gd name="T9" fmla="*/ 771 h 1407"/>
                <a:gd name="T10" fmla="*/ 1767 w 1767"/>
                <a:gd name="T11" fmla="*/ 454 h 1407"/>
                <a:gd name="T12" fmla="*/ 1766 w 1767"/>
                <a:gd name="T13" fmla="*/ 0 h 14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7" h="1407">
                  <a:moveTo>
                    <a:pt x="1630" y="0"/>
                  </a:moveTo>
                  <a:lnTo>
                    <a:pt x="0" y="43"/>
                  </a:lnTo>
                  <a:lnTo>
                    <a:pt x="1134" y="1407"/>
                  </a:lnTo>
                  <a:lnTo>
                    <a:pt x="1495" y="1179"/>
                  </a:lnTo>
                  <a:lnTo>
                    <a:pt x="1767" y="771"/>
                  </a:lnTo>
                  <a:lnTo>
                    <a:pt x="1767" y="454"/>
                  </a:lnTo>
                  <a:lnTo>
                    <a:pt x="1766" y="0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8452" name="Freeform 27"/>
            <p:cNvSpPr>
              <a:spLocks/>
            </p:cNvSpPr>
            <p:nvPr/>
          </p:nvSpPr>
          <p:spPr bwMode="auto">
            <a:xfrm>
              <a:off x="1202" y="1162"/>
              <a:ext cx="1766" cy="1361"/>
            </a:xfrm>
            <a:custGeom>
              <a:avLst/>
              <a:gdLst>
                <a:gd name="T0" fmla="*/ 136 w 1766"/>
                <a:gd name="T1" fmla="*/ 1361 h 1361"/>
                <a:gd name="T2" fmla="*/ 1766 w 1766"/>
                <a:gd name="T3" fmla="*/ 1318 h 1361"/>
                <a:gd name="T4" fmla="*/ 635 w 1766"/>
                <a:gd name="T5" fmla="*/ 0 h 1361"/>
                <a:gd name="T6" fmla="*/ 272 w 1766"/>
                <a:gd name="T7" fmla="*/ 182 h 1361"/>
                <a:gd name="T8" fmla="*/ 0 w 1766"/>
                <a:gd name="T9" fmla="*/ 590 h 1361"/>
                <a:gd name="T10" fmla="*/ 0 w 1766"/>
                <a:gd name="T11" fmla="*/ 907 h 1361"/>
                <a:gd name="T12" fmla="*/ 0 w 1766"/>
                <a:gd name="T13" fmla="*/ 1361 h 13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6" h="1361">
                  <a:moveTo>
                    <a:pt x="136" y="1361"/>
                  </a:moveTo>
                  <a:lnTo>
                    <a:pt x="1766" y="1318"/>
                  </a:lnTo>
                  <a:lnTo>
                    <a:pt x="635" y="0"/>
                  </a:lnTo>
                  <a:lnTo>
                    <a:pt x="272" y="182"/>
                  </a:lnTo>
                  <a:lnTo>
                    <a:pt x="0" y="590"/>
                  </a:lnTo>
                  <a:lnTo>
                    <a:pt x="0" y="907"/>
                  </a:lnTo>
                  <a:lnTo>
                    <a:pt x="0" y="1361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8437" name="Text Box 2"/>
          <p:cNvSpPr txBox="1">
            <a:spLocks noChangeArrowheads="1"/>
          </p:cNvSpPr>
          <p:nvPr/>
        </p:nvSpPr>
        <p:spPr bwMode="auto">
          <a:xfrm>
            <a:off x="609600" y="809462"/>
            <a:ext cx="13258800" cy="170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Прямые </a:t>
            </a:r>
            <a:r>
              <a:rPr lang="en-US" altLang="ru-RU" sz="3400" b="1" dirty="0">
                <a:solidFill>
                  <a:srgbClr val="000066"/>
                </a:solidFill>
              </a:rPr>
              <a:t>MN </a:t>
            </a:r>
            <a:r>
              <a:rPr lang="ru-RU" altLang="ru-RU" sz="3400" b="1" dirty="0">
                <a:solidFill>
                  <a:srgbClr val="000066"/>
                </a:solidFill>
              </a:rPr>
              <a:t>и КР пересекаются в точке О, </a:t>
            </a:r>
          </a:p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причем сумма углов КОМ и </a:t>
            </a:r>
            <a:r>
              <a:rPr lang="en-US" altLang="ru-RU" sz="3400" b="1" dirty="0">
                <a:solidFill>
                  <a:srgbClr val="000066"/>
                </a:solidFill>
              </a:rPr>
              <a:t>N</a:t>
            </a:r>
            <a:r>
              <a:rPr lang="ru-RU" altLang="ru-RU" sz="3400" b="1" dirty="0">
                <a:solidFill>
                  <a:srgbClr val="000066"/>
                </a:solidFill>
              </a:rPr>
              <a:t>ОР равна 134</a:t>
            </a:r>
            <a:r>
              <a:rPr lang="ru-RU" altLang="ru-RU" sz="3400" b="1" baseline="30000" dirty="0">
                <a:solidFill>
                  <a:srgbClr val="000066"/>
                </a:solidFill>
              </a:rPr>
              <a:t>0</a:t>
            </a:r>
            <a:r>
              <a:rPr lang="ru-RU" altLang="ru-RU" sz="3400" b="1" dirty="0">
                <a:solidFill>
                  <a:srgbClr val="000066"/>
                </a:solidFill>
              </a:rPr>
              <a:t>. </a:t>
            </a:r>
          </a:p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Найдите величину угла КО</a:t>
            </a:r>
            <a:r>
              <a:rPr lang="en-US" altLang="ru-RU" sz="3400" b="1" dirty="0" smtClean="0">
                <a:solidFill>
                  <a:srgbClr val="000066"/>
                </a:solidFill>
              </a:rPr>
              <a:t>N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. </a:t>
            </a:r>
            <a:endParaRPr lang="ru-RU" altLang="ru-RU" sz="3400" b="1" dirty="0">
              <a:solidFill>
                <a:srgbClr val="000066"/>
              </a:solidFill>
            </a:endParaRPr>
          </a:p>
        </p:txBody>
      </p:sp>
      <p:sp>
        <p:nvSpPr>
          <p:cNvPr id="18438" name="Freeform 3"/>
          <p:cNvSpPr>
            <a:spLocks/>
          </p:cNvSpPr>
          <p:nvPr/>
        </p:nvSpPr>
        <p:spPr bwMode="auto">
          <a:xfrm flipH="1">
            <a:off x="5471161" y="2895600"/>
            <a:ext cx="4511039" cy="4038600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17" name="AutoShape 5"/>
          <p:cNvSpPr>
            <a:spLocks noChangeArrowheads="1"/>
          </p:cNvSpPr>
          <p:nvPr/>
        </p:nvSpPr>
        <p:spPr bwMode="auto">
          <a:xfrm rot="-5565513">
            <a:off x="7343458" y="4346892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4546601" y="2774573"/>
            <a:ext cx="84667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M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18441" name="Freeform 9"/>
          <p:cNvSpPr>
            <a:spLocks/>
          </p:cNvSpPr>
          <p:nvPr/>
        </p:nvSpPr>
        <p:spPr bwMode="auto">
          <a:xfrm>
            <a:off x="4343400" y="4632960"/>
            <a:ext cx="7010400" cy="95250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42" name="Text Box 23"/>
          <p:cNvSpPr txBox="1">
            <a:spLocks noChangeArrowheads="1"/>
          </p:cNvSpPr>
          <p:nvPr/>
        </p:nvSpPr>
        <p:spPr bwMode="auto">
          <a:xfrm>
            <a:off x="9982200" y="670750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N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3653206" y="481631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K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18444" name="Text Box 25"/>
          <p:cNvSpPr txBox="1">
            <a:spLocks noChangeArrowheads="1"/>
          </p:cNvSpPr>
          <p:nvPr/>
        </p:nvSpPr>
        <p:spPr bwMode="auto">
          <a:xfrm>
            <a:off x="11353800" y="4490434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8445" name="Text Box 26"/>
          <p:cNvSpPr txBox="1">
            <a:spLocks noChangeArrowheads="1"/>
          </p:cNvSpPr>
          <p:nvPr/>
        </p:nvSpPr>
        <p:spPr bwMode="auto">
          <a:xfrm>
            <a:off x="7269479" y="3952994"/>
            <a:ext cx="80009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92543" name="Text Box 31">
            <a:extLst>
              <a:ext uri="{FF2B5EF4-FFF2-40B4-BE49-F238E27FC236}">
                <a16:creationId xmlns="" xmlns:a16="http://schemas.microsoft.com/office/drawing/2014/main" id="{8ADC95A6-F41E-4308-AD1C-D0B7B807C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921" y="4728210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67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4" name="Text Box 32">
            <a:extLst>
              <a:ext uri="{FF2B5EF4-FFF2-40B4-BE49-F238E27FC236}">
                <a16:creationId xmlns="" xmlns:a16="http://schemas.microsoft.com/office/drawing/2014/main" id="{BA82FBF4-A661-4417-A1C5-BF4F08187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921" y="4728210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67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5" name="Text Box 33">
            <a:extLst>
              <a:ext uri="{FF2B5EF4-FFF2-40B4-BE49-F238E27FC236}">
                <a16:creationId xmlns="" xmlns:a16="http://schemas.microsoft.com/office/drawing/2014/main" id="{FBC7E8BD-D44C-491E-8BA7-40A9CBA8F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61" y="5065396"/>
            <a:ext cx="1561395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113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7" name="Text Box 35">
            <a:extLst>
              <a:ext uri="{FF2B5EF4-FFF2-40B4-BE49-F238E27FC236}">
                <a16:creationId xmlns="" xmlns:a16="http://schemas.microsoft.com/office/drawing/2014/main" id="{E7E6E55A-7802-4421-B9F1-CB4F37DA0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61" y="5065396"/>
            <a:ext cx="1561395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113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19530" y="95562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43000" y="7086600"/>
                <a:ext cx="539814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KON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srgbClr val="002060"/>
                        </a:solidFill>
                        <a:latin typeface="Cambria Math"/>
                      </a:rPr>
                      <m:t>𝟏𝟏</m:t>
                    </m:r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44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7086600"/>
                <a:ext cx="5398144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633" t="-14063" b="-3671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38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8107 -0.09445 " pathEditMode="relative" ptsTypes="AA">
                                      <p:cBhvr>
                                        <p:cTn id="23" dur="2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9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-0.18889 " pathEditMode="relative" ptsTypes="AA">
                                      <p:cBhvr>
                                        <p:cTn id="65" dur="2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6" grpId="0" animBg="1"/>
      <p:bldP spid="192542" grpId="0" animBg="1"/>
      <p:bldP spid="192543" grpId="0"/>
      <p:bldP spid="192544" grpId="0"/>
      <p:bldP spid="192544" grpId="1"/>
      <p:bldP spid="192545" grpId="0"/>
      <p:bldP spid="192547" grpId="0"/>
      <p:bldP spid="192547" grpId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830144" y="1600200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13, 14, 15, 16, 25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52-153).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4" name="Picture 8" descr="Весёлые геометрические фигу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2047874"/>
            <a:ext cx="5286375" cy="52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reeform 24"/>
          <p:cNvSpPr>
            <a:spLocks/>
          </p:cNvSpPr>
          <p:nvPr/>
        </p:nvSpPr>
        <p:spPr bwMode="auto">
          <a:xfrm>
            <a:off x="1410800" y="435374"/>
            <a:ext cx="8351520" cy="362712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grpSp>
        <p:nvGrpSpPr>
          <p:cNvPr id="5124" name="Group 13"/>
          <p:cNvGrpSpPr>
            <a:grpSpLocks/>
          </p:cNvGrpSpPr>
          <p:nvPr/>
        </p:nvGrpSpPr>
        <p:grpSpPr bwMode="auto">
          <a:xfrm>
            <a:off x="1339680" y="3965340"/>
            <a:ext cx="10139680" cy="1815464"/>
            <a:chOff x="884" y="2341"/>
            <a:chExt cx="3992" cy="953"/>
          </a:xfrm>
        </p:grpSpPr>
        <p:sp>
          <p:nvSpPr>
            <p:cNvPr id="5143" name="Line 14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oval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4" name="Oval 15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5126" name="Text Box 17"/>
          <p:cNvSpPr txBox="1">
            <a:spLocks noChangeArrowheads="1"/>
          </p:cNvSpPr>
          <p:nvPr/>
        </p:nvSpPr>
        <p:spPr bwMode="auto">
          <a:xfrm>
            <a:off x="994240" y="4138694"/>
            <a:ext cx="771940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О</a:t>
            </a:r>
          </a:p>
        </p:txBody>
      </p:sp>
      <p:sp>
        <p:nvSpPr>
          <p:cNvPr id="5127" name="Text Box 18"/>
          <p:cNvSpPr txBox="1">
            <a:spLocks noChangeArrowheads="1"/>
          </p:cNvSpPr>
          <p:nvPr/>
        </p:nvSpPr>
        <p:spPr bwMode="auto">
          <a:xfrm>
            <a:off x="10557341" y="5607450"/>
            <a:ext cx="69980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В</a:t>
            </a:r>
          </a:p>
        </p:txBody>
      </p:sp>
      <p:sp>
        <p:nvSpPr>
          <p:cNvPr id="5129" name="Text Box 26"/>
          <p:cNvSpPr txBox="1">
            <a:spLocks noChangeArrowheads="1"/>
          </p:cNvSpPr>
          <p:nvPr/>
        </p:nvSpPr>
        <p:spPr bwMode="auto">
          <a:xfrm>
            <a:off x="9058741" y="-181846"/>
            <a:ext cx="73667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А</a:t>
            </a:r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 rot="-1660345">
            <a:off x="4708586" y="941976"/>
            <a:ext cx="2611930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 dirty="0">
                <a:cs typeface="Arial" pitchFamily="34" charset="0"/>
              </a:rPr>
              <a:t>Луч ОА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 rot="623214">
            <a:off x="6755303" y="4408042"/>
            <a:ext cx="2628217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cs typeface="Arial" pitchFamily="34" charset="0"/>
              </a:rPr>
              <a:t>Луч 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500" y="5904949"/>
            <a:ext cx="10056120" cy="1932760"/>
          </a:xfrm>
          <a:prstGeom prst="rect">
            <a:avLst/>
          </a:prstGeom>
        </p:spPr>
        <p:txBody>
          <a:bodyPr wrap="square" lIns="39548" tIns="19774" rIns="39548" bIns="19774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Углом называется фигура,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состоящая из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точки и двух лучей, исходящих из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неё.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4240" y="1015617"/>
            <a:ext cx="18020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AОВ</a:t>
            </a:r>
            <a:endParaRPr lang="uz-Latn-U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5190" y="1864213"/>
            <a:ext cx="21964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Arial" pitchFamily="34" charset="0"/>
                <a:ea typeface="Cambria Math"/>
                <a:cs typeface="Arial" pitchFamily="34" charset="0"/>
              </a:rPr>
              <a:t>и</a:t>
            </a:r>
            <a:r>
              <a:rPr lang="ru-RU" sz="4400" b="1" dirty="0" smtClean="0">
                <a:latin typeface="Arial" pitchFamily="34" charset="0"/>
                <a:ea typeface="Cambria Math"/>
                <a:cs typeface="Arial" pitchFamily="34" charset="0"/>
              </a:rPr>
              <a:t>ли </a:t>
            </a:r>
            <a:r>
              <a:rPr lang="uz-Latn-UZ" sz="44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172641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4" grpId="0"/>
      <p:bldP spid="50205" grpId="0"/>
      <p:bldP spid="3" grpId="0"/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191000" y="1524000"/>
            <a:ext cx="7797799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Развёрнутый</a:t>
            </a:r>
            <a:endParaRPr lang="ru-RU" sz="69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856998" y="3124200"/>
            <a:ext cx="7653528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Прямой</a:t>
            </a:r>
            <a:endParaRPr lang="ru-RU" sz="69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5753098" y="4317927"/>
            <a:ext cx="7165341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 smtClean="0">
                <a:solidFill>
                  <a:schemeClr val="fol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Тупой</a:t>
            </a:r>
            <a:endParaRPr lang="ru-RU" sz="6900" b="1" dirty="0">
              <a:solidFill>
                <a:schemeClr val="fol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2334819" y="6096000"/>
            <a:ext cx="8196579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 smtClean="0">
                <a:solidFill>
                  <a:srgbClr val="99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Острый</a:t>
            </a:r>
            <a:endParaRPr lang="ru-RU" sz="6900" b="1" dirty="0">
              <a:solidFill>
                <a:srgbClr val="9966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4478629" y="228600"/>
            <a:ext cx="4818953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r>
              <a:rPr lang="ru-RU" sz="5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углов:</a:t>
            </a:r>
            <a:endParaRPr lang="ru-RU" sz="57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70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64"/>
          <p:cNvSpPr>
            <a:spLocks noChangeShapeType="1"/>
          </p:cNvSpPr>
          <p:nvPr/>
        </p:nvSpPr>
        <p:spPr bwMode="auto">
          <a:xfrm>
            <a:off x="2253815" y="1748349"/>
            <a:ext cx="8531139" cy="352703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sp>
        <p:nvSpPr>
          <p:cNvPr id="3076" name="Text Box 67"/>
          <p:cNvSpPr txBox="1">
            <a:spLocks noChangeArrowheads="1"/>
          </p:cNvSpPr>
          <p:nvPr/>
        </p:nvSpPr>
        <p:spPr bwMode="auto">
          <a:xfrm>
            <a:off x="6745573" y="2612593"/>
            <a:ext cx="771940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5100" b="1" dirty="0"/>
              <a:t>О</a:t>
            </a:r>
          </a:p>
        </p:txBody>
      </p:sp>
      <p:sp>
        <p:nvSpPr>
          <p:cNvPr id="3077" name="Oval 62"/>
          <p:cNvSpPr>
            <a:spLocks noChangeArrowheads="1"/>
          </p:cNvSpPr>
          <p:nvPr/>
        </p:nvSpPr>
        <p:spPr bwMode="auto">
          <a:xfrm>
            <a:off x="6631273" y="3511867"/>
            <a:ext cx="228600" cy="173354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sp>
        <p:nvSpPr>
          <p:cNvPr id="3078" name="Text Box 66"/>
          <p:cNvSpPr txBox="1">
            <a:spLocks noChangeArrowheads="1"/>
          </p:cNvSpPr>
          <p:nvPr/>
        </p:nvSpPr>
        <p:spPr bwMode="auto">
          <a:xfrm>
            <a:off x="10784954" y="4610077"/>
            <a:ext cx="69980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В</a:t>
            </a:r>
          </a:p>
        </p:txBody>
      </p:sp>
      <p:sp>
        <p:nvSpPr>
          <p:cNvPr id="3079" name="Text Box 68"/>
          <p:cNvSpPr txBox="1">
            <a:spLocks noChangeArrowheads="1"/>
          </p:cNvSpPr>
          <p:nvPr/>
        </p:nvSpPr>
        <p:spPr bwMode="auto">
          <a:xfrm>
            <a:off x="2476643" y="1028700"/>
            <a:ext cx="736674" cy="9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3081" name="Text Box 20"/>
          <p:cNvSpPr txBox="1">
            <a:spLocks noChangeArrowheads="1"/>
          </p:cNvSpPr>
          <p:nvPr/>
        </p:nvSpPr>
        <p:spPr bwMode="auto">
          <a:xfrm>
            <a:off x="6449060" y="857251"/>
            <a:ext cx="6993812" cy="145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9548" tIns="19774" rIns="39548" bIns="1977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Луч ОА, луч ОВ</a:t>
            </a:r>
          </a:p>
          <a:p>
            <a:pPr eaLnBrk="1" hangingPunct="1"/>
            <a:r>
              <a:rPr lang="ru-RU" sz="4600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ru-RU" sz="4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dirty="0">
                <a:latin typeface="Arial" pitchFamily="34" charset="0"/>
                <a:cs typeface="Arial" pitchFamily="34" charset="0"/>
              </a:rPr>
              <a:t>АОВ- развёрнутый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5328" y="5627077"/>
            <a:ext cx="11080940" cy="1301818"/>
          </a:xfrm>
          <a:prstGeom prst="rect">
            <a:avLst/>
          </a:prstGeom>
        </p:spPr>
        <p:txBody>
          <a:bodyPr wrap="square" lIns="39548" tIns="19774" rIns="39548" bIns="19774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Развернутый угол 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это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угол,  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стороны 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которого лежат на одной прямой.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49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18" name="Group 106"/>
          <p:cNvGrpSpPr>
            <a:grpSpLocks/>
          </p:cNvGrpSpPr>
          <p:nvPr/>
        </p:nvGrpSpPr>
        <p:grpSpPr bwMode="auto">
          <a:xfrm>
            <a:off x="1534164" y="2653671"/>
            <a:ext cx="9464037" cy="3552824"/>
            <a:chOff x="551" y="754"/>
            <a:chExt cx="3726" cy="1865"/>
          </a:xfrm>
        </p:grpSpPr>
        <p:sp>
          <p:nvSpPr>
            <p:cNvPr id="5145" name="Freeform 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6" name="Oval 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7" name="Text Box 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48" name="Text Box 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49" name="Text Box 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50" name="Text Box 1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51" name="Text Box 1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52" name="Text Box 1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53" name="Text Box 1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5154" name="Text Box 1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55" name="Text Box 1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56" name="Text Box 1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57" name="Text Box 1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58" name="Text Box 1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59" name="Text Box 1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0" name="Text Box 2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1" name="Text Box 2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2" name="Text Box 2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5163" name="Text Box 2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5164" name="Text Box 2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5" name="Text Box 2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6" name="Text Box 2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7" name="Text Box 2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68" name="Text Box 2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69" name="Text Box 2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70" name="Text Box 3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71" name="Text Box 3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72" name="Text Box 3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73" name="Text Box 3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74" name="Text Box 3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75" name="Text Box 3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76" name="Text Box 3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77" name="Text Box 3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78" name="Text Box 3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79" name="Text Box 3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80" name="Text Box 4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81" name="Text Box 4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82" name="Text Box 4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83" name="Text Box 4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84" name="Freeform 4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5" name="Freeform 4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6" name="Freeform 4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7" name="Freeform 4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8" name="Freeform 53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9" name="Freeform 65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0" name="Freeform 66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1" name="Freeform 67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2" name="Freeform 68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3" name="Freeform 69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4" name="Freeform 70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5" name="Freeform 71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6" name="Freeform 72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7" name="Freeform 73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8" name="Freeform 74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9" name="Freeform 75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0" name="Freeform 76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1" name="Freeform 77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2" name="Freeform 78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3" name="Freeform 79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4" name="Freeform 80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5" name="Freeform 81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6" name="Freeform 82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7" name="Freeform 83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8" name="Freeform 84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9" name="Freeform 85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0" name="Freeform 86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1" name="Freeform 87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2" name="Freeform 88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3" name="Freeform 89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4" name="Freeform 90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5" name="Freeform 91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6" name="Freeform 92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7" name="Freeform 93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8" name="Freeform 94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9" name="Freeform 95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0" name="Freeform 96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1" name="Freeform 97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2" name="Freeform 98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5123" name="Group 107"/>
          <p:cNvGrpSpPr>
            <a:grpSpLocks/>
          </p:cNvGrpSpPr>
          <p:nvPr/>
        </p:nvGrpSpPr>
        <p:grpSpPr bwMode="auto">
          <a:xfrm>
            <a:off x="6162040" y="1617352"/>
            <a:ext cx="6555741" cy="5196841"/>
            <a:chOff x="2426" y="210"/>
            <a:chExt cx="2581" cy="2728"/>
          </a:xfrm>
        </p:grpSpPr>
        <p:sp>
          <p:nvSpPr>
            <p:cNvPr id="5141" name="Freeform 63"/>
            <p:cNvSpPr>
              <a:spLocks/>
            </p:cNvSpPr>
            <p:nvPr/>
          </p:nvSpPr>
          <p:spPr bwMode="auto">
            <a:xfrm>
              <a:off x="2472" y="216"/>
              <a:ext cx="2535" cy="2352"/>
            </a:xfrm>
            <a:custGeom>
              <a:avLst/>
              <a:gdLst>
                <a:gd name="T0" fmla="*/ 2535 w 2535"/>
                <a:gd name="T1" fmla="*/ 2331 h 2352"/>
                <a:gd name="T2" fmla="*/ 0 w 2535"/>
                <a:gd name="T3" fmla="*/ 2352 h 2352"/>
                <a:gd name="T4" fmla="*/ 1584 w 2535"/>
                <a:gd name="T5" fmla="*/ 0 h 23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35" h="2352">
                  <a:moveTo>
                    <a:pt x="2535" y="2331"/>
                  </a:moveTo>
                  <a:lnTo>
                    <a:pt x="0" y="2352"/>
                  </a:lnTo>
                  <a:lnTo>
                    <a:pt x="1584" y="0"/>
                  </a:lnTo>
                </a:path>
              </a:pathLst>
            </a:custGeom>
            <a:noFill/>
            <a:ln w="635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2" name="Text Box 99"/>
            <p:cNvSpPr txBox="1">
              <a:spLocks noChangeArrowheads="1"/>
            </p:cNvSpPr>
            <p:nvPr/>
          </p:nvSpPr>
          <p:spPr bwMode="auto">
            <a:xfrm>
              <a:off x="4014" y="210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</a:t>
              </a:r>
            </a:p>
          </p:txBody>
        </p:sp>
        <p:sp>
          <p:nvSpPr>
            <p:cNvPr id="5143" name="Text Box 100"/>
            <p:cNvSpPr txBox="1">
              <a:spLocks noChangeArrowheads="1"/>
            </p:cNvSpPr>
            <p:nvPr/>
          </p:nvSpPr>
          <p:spPr bwMode="auto">
            <a:xfrm>
              <a:off x="4694" y="2478"/>
              <a:ext cx="24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В</a:t>
              </a:r>
            </a:p>
          </p:txBody>
        </p:sp>
        <p:sp>
          <p:nvSpPr>
            <p:cNvPr id="5144" name="Text Box 101"/>
            <p:cNvSpPr txBox="1">
              <a:spLocks noChangeArrowheads="1"/>
            </p:cNvSpPr>
            <p:nvPr/>
          </p:nvSpPr>
          <p:spPr bwMode="auto">
            <a:xfrm>
              <a:off x="2426" y="2478"/>
              <a:ext cx="27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О</a:t>
              </a:r>
            </a:p>
          </p:txBody>
        </p:sp>
      </p:grpSp>
      <p:grpSp>
        <p:nvGrpSpPr>
          <p:cNvPr id="64617" name="Group 105"/>
          <p:cNvGrpSpPr>
            <a:grpSpLocks/>
          </p:cNvGrpSpPr>
          <p:nvPr/>
        </p:nvGrpSpPr>
        <p:grpSpPr bwMode="auto">
          <a:xfrm>
            <a:off x="1676401" y="2353829"/>
            <a:ext cx="3716022" cy="876301"/>
            <a:chOff x="2562" y="3203"/>
            <a:chExt cx="1463" cy="460"/>
          </a:xfrm>
        </p:grpSpPr>
        <p:sp>
          <p:nvSpPr>
            <p:cNvPr id="5139" name="Text Box 102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 dirty="0"/>
                <a:t>АОВ = 60</a:t>
              </a:r>
              <a:r>
                <a:rPr lang="ru-RU" sz="5100" b="1" baseline="30000" dirty="0"/>
                <a:t>0</a:t>
              </a:r>
            </a:p>
          </p:txBody>
        </p:sp>
        <p:graphicFrame>
          <p:nvGraphicFramePr>
            <p:cNvPr id="5140" name="Object 104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711" name="Group 199"/>
          <p:cNvGrpSpPr>
            <a:grpSpLocks/>
          </p:cNvGrpSpPr>
          <p:nvPr/>
        </p:nvGrpSpPr>
        <p:grpSpPr bwMode="auto">
          <a:xfrm>
            <a:off x="6047747" y="3070867"/>
            <a:ext cx="5184139" cy="3112770"/>
            <a:chOff x="2381" y="1612"/>
            <a:chExt cx="2041" cy="1634"/>
          </a:xfrm>
        </p:grpSpPr>
        <p:sp>
          <p:nvSpPr>
            <p:cNvPr id="5137" name="Arc 197"/>
            <p:cNvSpPr>
              <a:spLocks/>
            </p:cNvSpPr>
            <p:nvPr/>
          </p:nvSpPr>
          <p:spPr bwMode="auto">
            <a:xfrm>
              <a:off x="2381" y="1612"/>
              <a:ext cx="2041" cy="1632"/>
            </a:xfrm>
            <a:custGeom>
              <a:avLst/>
              <a:gdLst>
                <a:gd name="T0" fmla="*/ 1176 w 21585"/>
                <a:gd name="T1" fmla="*/ 0 h 17659"/>
                <a:gd name="T2" fmla="*/ 2041 w 21585"/>
                <a:gd name="T3" fmla="*/ 1558 h 17659"/>
                <a:gd name="T4" fmla="*/ 0 w 21585"/>
                <a:gd name="T5" fmla="*/ 1632 h 176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5" h="17659" fill="none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</a:path>
                <a:path w="21585" h="17659" stroke="0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  <a:lnTo>
                    <a:pt x="0" y="17659"/>
                  </a:lnTo>
                  <a:lnTo>
                    <a:pt x="12438" y="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38" name="Oval 198"/>
            <p:cNvSpPr>
              <a:spLocks noChangeArrowheads="1"/>
            </p:cNvSpPr>
            <p:nvPr/>
          </p:nvSpPr>
          <p:spPr bwMode="auto">
            <a:xfrm>
              <a:off x="4059" y="292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93" name="Text Box 89"/>
          <p:cNvSpPr txBox="1">
            <a:spLocks noChangeArrowheads="1"/>
          </p:cNvSpPr>
          <p:nvPr/>
        </p:nvSpPr>
        <p:spPr bwMode="auto">
          <a:xfrm>
            <a:off x="2222504" y="348625"/>
            <a:ext cx="5058305" cy="13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 smtClean="0">
                <a:solidFill>
                  <a:srgbClr val="0000FF"/>
                </a:solidFill>
                <a:latin typeface="Monotype Corsiva" pitchFamily="66" charset="0"/>
              </a:rPr>
              <a:t>Острый </a:t>
            </a:r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угол</a:t>
            </a:r>
          </a:p>
        </p:txBody>
      </p:sp>
      <p:sp>
        <p:nvSpPr>
          <p:cNvPr id="2" name="Дуга 1"/>
          <p:cNvSpPr/>
          <p:nvPr/>
        </p:nvSpPr>
        <p:spPr>
          <a:xfrm>
            <a:off x="6269738" y="5619755"/>
            <a:ext cx="914400" cy="914400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Прямоугольник 2"/>
          <p:cNvSpPr/>
          <p:nvPr/>
        </p:nvSpPr>
        <p:spPr>
          <a:xfrm>
            <a:off x="7244338" y="5117787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60</a:t>
            </a:r>
            <a:r>
              <a:rPr lang="ru-RU" sz="4400" b="1" baseline="30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3825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4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0161" y="5577840"/>
            <a:ext cx="619759" cy="506730"/>
          </a:xfrm>
          <a:prstGeom prst="rect">
            <a:avLst/>
          </a:prstGeom>
          <a:ln w="635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1531621" y="2653666"/>
            <a:ext cx="9471659" cy="3552824"/>
            <a:chOff x="548" y="754"/>
            <a:chExt cx="3729" cy="1865"/>
          </a:xfrm>
        </p:grpSpPr>
        <p:sp>
          <p:nvSpPr>
            <p:cNvPr id="3097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8" name="Oval 4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9" name="Text Box 5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3100" name="Text Box 6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3101" name="Text Box 7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3102" name="Text Box 8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3103" name="Text Box 9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3104" name="Text Box 10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3105" name="Text Box 11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3106" name="Text Box 12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3107" name="Text Box 13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3108" name="Text Box 14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3109" name="Text Box 15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3110" name="Text Box 16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3111" name="Text Box 17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3112" name="Text Box 18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3113" name="Text Box 19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3114" name="Text Box 20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3115" name="Text Box 21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3116" name="Text Box 22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3117" name="Text Box 23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3118" name="Text Box 24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3119" name="Text Box 25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3120" name="Text Box 26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3121" name="Text Box 27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3122" name="Text Box 28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3123" name="Text Box 29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3124" name="Text Box 30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3125" name="Text Box 31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3126" name="Text Box 32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3127" name="Text Box 33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3128" name="Text Box 34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3129" name="Text Box 35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3130" name="Text Box 36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3131" name="Text Box 37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3132" name="Text Box 38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3133" name="Text Box 39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3134" name="Text Box 40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3135" name="Text Box 41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3136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7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8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9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0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1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2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3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4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5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6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7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8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9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0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1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2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3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4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5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6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7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8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9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0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1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2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3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4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5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6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7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8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9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0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1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2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3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4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3075" name="Freeform 82"/>
          <p:cNvSpPr>
            <a:spLocks/>
          </p:cNvSpPr>
          <p:nvPr/>
        </p:nvSpPr>
        <p:spPr bwMode="auto">
          <a:xfrm>
            <a:off x="6360161" y="1188720"/>
            <a:ext cx="6357621" cy="4907280"/>
          </a:xfrm>
          <a:custGeom>
            <a:avLst/>
            <a:gdLst>
              <a:gd name="T0" fmla="*/ 3973513 w 2503"/>
              <a:gd name="T1" fmla="*/ 4067175 h 2576"/>
              <a:gd name="T2" fmla="*/ 0 w 2503"/>
              <a:gd name="T3" fmla="*/ 4089400 h 2576"/>
              <a:gd name="T4" fmla="*/ 50800 w 2503"/>
              <a:gd name="T5" fmla="*/ 0 h 2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03" h="2576">
                <a:moveTo>
                  <a:pt x="2503" y="2562"/>
                </a:moveTo>
                <a:lnTo>
                  <a:pt x="0" y="2576"/>
                </a:lnTo>
                <a:lnTo>
                  <a:pt x="32" y="0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6" name="Text Box 83"/>
          <p:cNvSpPr txBox="1">
            <a:spLocks noChangeArrowheads="1"/>
          </p:cNvSpPr>
          <p:nvPr/>
        </p:nvSpPr>
        <p:spPr bwMode="auto">
          <a:xfrm>
            <a:off x="6393181" y="74485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3077" name="Text Box 84"/>
          <p:cNvSpPr txBox="1">
            <a:spLocks noChangeArrowheads="1"/>
          </p:cNvSpPr>
          <p:nvPr/>
        </p:nvSpPr>
        <p:spPr bwMode="auto">
          <a:xfrm>
            <a:off x="11922760" y="5937886"/>
            <a:ext cx="6998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В</a:t>
            </a:r>
          </a:p>
        </p:txBody>
      </p:sp>
      <p:sp>
        <p:nvSpPr>
          <p:cNvPr id="3078" name="Text Box 85"/>
          <p:cNvSpPr txBox="1">
            <a:spLocks noChangeArrowheads="1"/>
          </p:cNvSpPr>
          <p:nvPr/>
        </p:nvSpPr>
        <p:spPr bwMode="auto">
          <a:xfrm>
            <a:off x="6162040" y="5937886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О</a:t>
            </a:r>
          </a:p>
        </p:txBody>
      </p:sp>
      <p:grpSp>
        <p:nvGrpSpPr>
          <p:cNvPr id="68694" name="Group 86"/>
          <p:cNvGrpSpPr>
            <a:grpSpLocks/>
          </p:cNvGrpSpPr>
          <p:nvPr/>
        </p:nvGrpSpPr>
        <p:grpSpPr bwMode="auto">
          <a:xfrm>
            <a:off x="9504681" y="1350646"/>
            <a:ext cx="3716021" cy="876300"/>
            <a:chOff x="2562" y="3203"/>
            <a:chExt cx="1463" cy="460"/>
          </a:xfrm>
        </p:grpSpPr>
        <p:sp>
          <p:nvSpPr>
            <p:cNvPr id="3095" name="Text Box 87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АОВ = </a:t>
              </a:r>
              <a:r>
                <a:rPr lang="en-US" sz="5100" b="1"/>
                <a:t>9</a:t>
              </a:r>
              <a:r>
                <a:rPr lang="ru-RU" sz="5100" b="1"/>
                <a:t>0</a:t>
              </a:r>
              <a:r>
                <a:rPr lang="ru-RU" sz="5100" b="1" baseline="30000"/>
                <a:t>0</a:t>
              </a:r>
            </a:p>
          </p:txBody>
        </p:sp>
        <p:graphicFrame>
          <p:nvGraphicFramePr>
            <p:cNvPr id="3096" name="Object 88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1" name="Text Box 90"/>
          <p:cNvSpPr txBox="1">
            <a:spLocks noChangeArrowheads="1"/>
          </p:cNvSpPr>
          <p:nvPr/>
        </p:nvSpPr>
        <p:spPr bwMode="auto">
          <a:xfrm>
            <a:off x="749301" y="344747"/>
            <a:ext cx="5056774" cy="131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Прямой угол</a:t>
            </a:r>
          </a:p>
        </p:txBody>
      </p:sp>
      <p:grpSp>
        <p:nvGrpSpPr>
          <p:cNvPr id="68701" name="Group 93"/>
          <p:cNvGrpSpPr>
            <a:grpSpLocks/>
          </p:cNvGrpSpPr>
          <p:nvPr/>
        </p:nvGrpSpPr>
        <p:grpSpPr bwMode="auto">
          <a:xfrm>
            <a:off x="6047742" y="2386966"/>
            <a:ext cx="5184139" cy="3796664"/>
            <a:chOff x="2381" y="1256"/>
            <a:chExt cx="2041" cy="1993"/>
          </a:xfrm>
        </p:grpSpPr>
        <p:sp>
          <p:nvSpPr>
            <p:cNvPr id="3093" name="Arc 91"/>
            <p:cNvSpPr>
              <a:spLocks/>
            </p:cNvSpPr>
            <p:nvPr/>
          </p:nvSpPr>
          <p:spPr bwMode="auto">
            <a:xfrm>
              <a:off x="2381" y="1256"/>
              <a:ext cx="2041" cy="1991"/>
            </a:xfrm>
            <a:custGeom>
              <a:avLst/>
              <a:gdLst>
                <a:gd name="T0" fmla="*/ 146 w 21585"/>
                <a:gd name="T1" fmla="*/ 0 h 21544"/>
                <a:gd name="T2" fmla="*/ 2041 w 21585"/>
                <a:gd name="T3" fmla="*/ 1917 h 21544"/>
                <a:gd name="T4" fmla="*/ 0 w 21585"/>
                <a:gd name="T5" fmla="*/ 1991 h 215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5" h="21544" fill="none" extrusionOk="0">
                  <a:moveTo>
                    <a:pt x="1549" y="-1"/>
                  </a:moveTo>
                  <a:cubicBezTo>
                    <a:pt x="12540" y="789"/>
                    <a:pt x="21174" y="9727"/>
                    <a:pt x="21585" y="20739"/>
                  </a:cubicBezTo>
                </a:path>
                <a:path w="21585" h="21544" stroke="0" extrusionOk="0">
                  <a:moveTo>
                    <a:pt x="1549" y="-1"/>
                  </a:moveTo>
                  <a:cubicBezTo>
                    <a:pt x="12540" y="789"/>
                    <a:pt x="21174" y="9727"/>
                    <a:pt x="21585" y="20739"/>
                  </a:cubicBezTo>
                  <a:lnTo>
                    <a:pt x="0" y="21544"/>
                  </a:lnTo>
                  <a:lnTo>
                    <a:pt x="1549" y="-1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4" name="Oval 92"/>
            <p:cNvSpPr>
              <a:spLocks noChangeArrowheads="1"/>
            </p:cNvSpPr>
            <p:nvPr/>
          </p:nvSpPr>
          <p:spPr bwMode="auto">
            <a:xfrm>
              <a:off x="4059" y="2931"/>
              <a:ext cx="318" cy="31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21853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8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8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8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9"/>
          <p:cNvGrpSpPr>
            <a:grpSpLocks/>
          </p:cNvGrpSpPr>
          <p:nvPr/>
        </p:nvGrpSpPr>
        <p:grpSpPr bwMode="auto">
          <a:xfrm>
            <a:off x="2915924" y="485782"/>
            <a:ext cx="9857741" cy="5974081"/>
            <a:chOff x="792" y="981"/>
            <a:chExt cx="3881" cy="3136"/>
          </a:xfrm>
        </p:grpSpPr>
        <p:sp>
          <p:nvSpPr>
            <p:cNvPr id="7267" name="Freeform 90"/>
            <p:cNvSpPr>
              <a:spLocks/>
            </p:cNvSpPr>
            <p:nvPr/>
          </p:nvSpPr>
          <p:spPr bwMode="auto">
            <a:xfrm>
              <a:off x="792" y="1256"/>
              <a:ext cx="3881" cy="2391"/>
            </a:xfrm>
            <a:custGeom>
              <a:avLst/>
              <a:gdLst>
                <a:gd name="T0" fmla="*/ 3881 w 3881"/>
                <a:gd name="T1" fmla="*/ 2370 h 2391"/>
                <a:gd name="T2" fmla="*/ 1346 w 3881"/>
                <a:gd name="T3" fmla="*/ 2391 h 2391"/>
                <a:gd name="T4" fmla="*/ 0 w 3881"/>
                <a:gd name="T5" fmla="*/ 0 h 23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81" h="2391">
                  <a:moveTo>
                    <a:pt x="3881" y="2370"/>
                  </a:moveTo>
                  <a:lnTo>
                    <a:pt x="1346" y="2391"/>
                  </a:lnTo>
                  <a:lnTo>
                    <a:pt x="0" y="0"/>
                  </a:lnTo>
                </a:path>
              </a:pathLst>
            </a:custGeom>
            <a:noFill/>
            <a:ln w="635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8" name="Text Box 91"/>
            <p:cNvSpPr txBox="1">
              <a:spLocks noChangeArrowheads="1"/>
            </p:cNvSpPr>
            <p:nvPr/>
          </p:nvSpPr>
          <p:spPr bwMode="auto">
            <a:xfrm>
              <a:off x="793" y="981"/>
              <a:ext cx="3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М</a:t>
              </a:r>
            </a:p>
          </p:txBody>
        </p:sp>
        <p:sp>
          <p:nvSpPr>
            <p:cNvPr id="7269" name="Text Box 92"/>
            <p:cNvSpPr txBox="1">
              <a:spLocks noChangeArrowheads="1"/>
            </p:cNvSpPr>
            <p:nvPr/>
          </p:nvSpPr>
          <p:spPr bwMode="auto">
            <a:xfrm>
              <a:off x="4377" y="3657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D</a:t>
              </a:r>
              <a:endParaRPr lang="ru-RU" sz="5100" b="1"/>
            </a:p>
          </p:txBody>
        </p:sp>
        <p:sp>
          <p:nvSpPr>
            <p:cNvPr id="7270" name="Text Box 93"/>
            <p:cNvSpPr txBox="1">
              <a:spLocks noChangeArrowheads="1"/>
            </p:cNvSpPr>
            <p:nvPr/>
          </p:nvSpPr>
          <p:spPr bwMode="auto">
            <a:xfrm>
              <a:off x="2018" y="3657"/>
              <a:ext cx="23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Р</a:t>
              </a:r>
            </a:p>
          </p:txBody>
        </p:sp>
      </p:grpSp>
      <p:grpSp>
        <p:nvGrpSpPr>
          <p:cNvPr id="67678" name="Group 94"/>
          <p:cNvGrpSpPr>
            <a:grpSpLocks/>
          </p:cNvGrpSpPr>
          <p:nvPr/>
        </p:nvGrpSpPr>
        <p:grpSpPr bwMode="auto">
          <a:xfrm>
            <a:off x="1516387" y="2125980"/>
            <a:ext cx="9464043" cy="3552826"/>
            <a:chOff x="551" y="754"/>
            <a:chExt cx="3726" cy="1865"/>
          </a:xfrm>
        </p:grpSpPr>
        <p:sp>
          <p:nvSpPr>
            <p:cNvPr id="7189" name="Freeform 9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0" name="Oval 9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1" name="Text Box 9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192" name="Text Box 9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193" name="Text Box 9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194" name="Text Box 10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195" name="Text Box 10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196" name="Text Box 10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197" name="Text Box 10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7198" name="Text Box 10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199" name="Text Box 10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00" name="Text Box 10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01" name="Text Box 10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02" name="Text Box 10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03" name="Text Box 10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04" name="Text Box 11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05" name="Text Box 11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6" name="Text Box 11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7207" name="Text Box 11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7208" name="Text Box 11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9" name="Text Box 11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10" name="Text Box 11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11" name="Text Box 11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12" name="Text Box 11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13" name="Text Box 11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14" name="Text Box 12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15" name="Text Box 12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216" name="Text Box 12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217" name="Text Box 12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18" name="Text Box 12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219" name="Text Box 12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220" name="Text Box 12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1" name="Text Box 12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2" name="Text Box 12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223" name="Text Box 12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224" name="Text Box 13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225" name="Text Box 13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26" name="Text Box 13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7" name="Text Box 13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8" name="Freeform 13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29" name="Freeform 13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0" name="Freeform 13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1" name="Freeform 13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2" name="Freeform 138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3" name="Freeform 139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4" name="Freeform 140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5" name="Freeform 141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6" name="Freeform 142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7" name="Freeform 143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8" name="Freeform 144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9" name="Freeform 145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0" name="Freeform 146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1" name="Freeform 147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2" name="Freeform 148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3" name="Freeform 149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4" name="Freeform 150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5" name="Freeform 151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6" name="Freeform 152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7" name="Freeform 153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8" name="Freeform 154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9" name="Freeform 155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0" name="Freeform 156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1" name="Freeform 157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2" name="Freeform 158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3" name="Freeform 159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4" name="Freeform 160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5" name="Freeform 161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6" name="Freeform 162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7" name="Freeform 163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8" name="Freeform 164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9" name="Freeform 165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0" name="Freeform 166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1" name="Freeform 167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2" name="Freeform 168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3" name="Freeform 169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4" name="Freeform 170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5" name="Freeform 171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6" name="Freeform 172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7757" name="Group 173"/>
          <p:cNvGrpSpPr>
            <a:grpSpLocks/>
          </p:cNvGrpSpPr>
          <p:nvPr/>
        </p:nvGrpSpPr>
        <p:grpSpPr bwMode="auto">
          <a:xfrm>
            <a:off x="8928104" y="1522106"/>
            <a:ext cx="4147818" cy="876301"/>
            <a:chOff x="2562" y="3203"/>
            <a:chExt cx="1633" cy="460"/>
          </a:xfrm>
        </p:grpSpPr>
        <p:sp>
          <p:nvSpPr>
            <p:cNvPr id="7187" name="Text Box 174"/>
            <p:cNvSpPr txBox="1">
              <a:spLocks noChangeArrowheads="1"/>
            </p:cNvSpPr>
            <p:nvPr/>
          </p:nvSpPr>
          <p:spPr bwMode="auto">
            <a:xfrm>
              <a:off x="2789" y="3203"/>
              <a:ext cx="140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MPD</a:t>
              </a:r>
              <a:r>
                <a:rPr lang="ru-RU" sz="5100" b="1"/>
                <a:t> = </a:t>
              </a:r>
              <a:r>
                <a:rPr lang="en-US" sz="5100" b="1"/>
                <a:t>12</a:t>
              </a:r>
              <a:r>
                <a:rPr lang="ru-RU" sz="5100" b="1"/>
                <a:t>0</a:t>
              </a:r>
              <a:r>
                <a:rPr lang="ru-RU" sz="5100" b="1" baseline="30000"/>
                <a:t>0</a:t>
              </a:r>
              <a:endParaRPr lang="ru-RU" sz="5100" b="1"/>
            </a:p>
          </p:txBody>
        </p:sp>
        <p:graphicFrame>
          <p:nvGraphicFramePr>
            <p:cNvPr id="7188" name="Object 175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8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763" name="Group 179"/>
          <p:cNvGrpSpPr>
            <a:grpSpLocks/>
          </p:cNvGrpSpPr>
          <p:nvPr/>
        </p:nvGrpSpPr>
        <p:grpSpPr bwMode="auto">
          <a:xfrm>
            <a:off x="3967480" y="1865001"/>
            <a:ext cx="7378701" cy="3804284"/>
            <a:chOff x="1562" y="979"/>
            <a:chExt cx="2905" cy="1997"/>
          </a:xfrm>
        </p:grpSpPr>
        <p:sp>
          <p:nvSpPr>
            <p:cNvPr id="7185" name="Arc 177"/>
            <p:cNvSpPr>
              <a:spLocks/>
            </p:cNvSpPr>
            <p:nvPr/>
          </p:nvSpPr>
          <p:spPr bwMode="auto">
            <a:xfrm>
              <a:off x="1562" y="979"/>
              <a:ext cx="2905" cy="1996"/>
            </a:xfrm>
            <a:custGeom>
              <a:avLst/>
              <a:gdLst>
                <a:gd name="T0" fmla="*/ 0 w 30727"/>
                <a:gd name="T1" fmla="*/ 188 h 21600"/>
                <a:gd name="T2" fmla="*/ 2905 w 30727"/>
                <a:gd name="T3" fmla="*/ 1922 h 21600"/>
                <a:gd name="T4" fmla="*/ 864 w 30727"/>
                <a:gd name="T5" fmla="*/ 199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727" h="21600" fill="none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</a:path>
                <a:path w="30727" h="21600" stroke="0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  <a:lnTo>
                    <a:pt x="9142" y="21600"/>
                  </a:lnTo>
                  <a:lnTo>
                    <a:pt x="0" y="203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86" name="Oval 178"/>
            <p:cNvSpPr>
              <a:spLocks noChangeArrowheads="1"/>
            </p:cNvSpPr>
            <p:nvPr/>
          </p:nvSpPr>
          <p:spPr bwMode="auto">
            <a:xfrm>
              <a:off x="4104" y="265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93" name="Text Box 89"/>
          <p:cNvSpPr txBox="1">
            <a:spLocks noChangeArrowheads="1"/>
          </p:cNvSpPr>
          <p:nvPr/>
        </p:nvSpPr>
        <p:spPr bwMode="auto">
          <a:xfrm>
            <a:off x="4715179" y="265532"/>
            <a:ext cx="4644730" cy="13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 smtClean="0">
                <a:solidFill>
                  <a:srgbClr val="0000FF"/>
                </a:solidFill>
                <a:latin typeface="Monotype Corsiva" pitchFamily="66" charset="0"/>
              </a:rPr>
              <a:t>Тупой </a:t>
            </a:r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угол</a:t>
            </a:r>
          </a:p>
        </p:txBody>
      </p:sp>
      <p:sp>
        <p:nvSpPr>
          <p:cNvPr id="94" name="Дуга 93"/>
          <p:cNvSpPr/>
          <p:nvPr/>
        </p:nvSpPr>
        <p:spPr>
          <a:xfrm>
            <a:off x="6047749" y="5143510"/>
            <a:ext cx="914400" cy="914400"/>
          </a:xfrm>
          <a:prstGeom prst="arc">
            <a:avLst>
              <a:gd name="adj1" fmla="val 13105083"/>
              <a:gd name="adj2" fmla="val 0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51701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7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 rot="19706906">
            <a:off x="66145" y="3044620"/>
            <a:ext cx="5014188" cy="3845474"/>
            <a:chOff x="5148079" y="4298697"/>
            <a:chExt cx="3203963" cy="2706572"/>
          </a:xfrm>
        </p:grpSpPr>
        <p:sp>
          <p:nvSpPr>
            <p:cNvPr id="60" name="Равнобедренный треугольник 59"/>
            <p:cNvSpPr/>
            <p:nvPr/>
          </p:nvSpPr>
          <p:spPr>
            <a:xfrm>
              <a:off x="5148079" y="4298697"/>
              <a:ext cx="3203963" cy="1343760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2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Дуга 60"/>
            <p:cNvSpPr/>
            <p:nvPr/>
          </p:nvSpPr>
          <p:spPr>
            <a:xfrm>
              <a:off x="6403020" y="4318417"/>
              <a:ext cx="1164747" cy="2686852"/>
            </a:xfrm>
            <a:prstGeom prst="arc">
              <a:avLst>
                <a:gd name="adj1" fmla="val 15459661"/>
                <a:gd name="adj2" fmla="val 21401896"/>
              </a:avLst>
            </a:prstGeom>
            <a:ln w="508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86368" y="462516"/>
            <a:ext cx="3026704" cy="1658418"/>
            <a:chOff x="15940" y="260560"/>
            <a:chExt cx="1891690" cy="1382015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636511" y="497438"/>
            <a:ext cx="5842666" cy="646342"/>
            <a:chOff x="2728187" y="518696"/>
            <a:chExt cx="3651666" cy="538618"/>
          </a:xfrm>
        </p:grpSpPr>
        <p:sp>
          <p:nvSpPr>
            <p:cNvPr id="10" name="Text Box 86"/>
            <p:cNvSpPr txBox="1">
              <a:spLocks noChangeArrowheads="1"/>
            </p:cNvSpPr>
            <p:nvPr/>
          </p:nvSpPr>
          <p:spPr bwMode="auto">
            <a:xfrm>
              <a:off x="2728187" y="518705"/>
              <a:ext cx="1787548" cy="538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600" b="1" i="1" dirty="0" smtClean="0">
                  <a:solidFill>
                    <a:srgbClr val="002060"/>
                  </a:solidFill>
                  <a:latin typeface="Cambria Math"/>
                  <a:ea typeface="Cambria Math"/>
                  <a:cs typeface="Arial" pitchFamily="34" charset="0"/>
                </a:rPr>
                <a:t>∠</a:t>
              </a:r>
              <a:r>
                <a:rPr lang="en-US" sz="36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AOC 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72°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,</a:t>
              </a:r>
              <a:endPara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86"/>
            <p:cNvSpPr txBox="1">
              <a:spLocks noChangeArrowheads="1"/>
            </p:cNvSpPr>
            <p:nvPr/>
          </p:nvSpPr>
          <p:spPr bwMode="auto">
            <a:xfrm>
              <a:off x="4672454" y="518696"/>
              <a:ext cx="1707399" cy="538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sz="3600" b="1" i="1" dirty="0" smtClean="0">
                  <a:solidFill>
                    <a:srgbClr val="002060"/>
                  </a:solidFill>
                  <a:latin typeface="Cambria Math"/>
                  <a:ea typeface="Cambria Math"/>
                  <a:cs typeface="Arial" pitchFamily="34" charset="0"/>
                </a:rPr>
                <a:t>∠</a:t>
              </a:r>
              <a:r>
                <a:rPr lang="ru-RU" sz="36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СОВ 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37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</a:t>
              </a:r>
              <a:endPara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 Box 86"/>
          <p:cNvSpPr txBox="1">
            <a:spLocks noChangeArrowheads="1"/>
          </p:cNvSpPr>
          <p:nvPr/>
        </p:nvSpPr>
        <p:spPr bwMode="auto">
          <a:xfrm>
            <a:off x="6910699" y="3320562"/>
            <a:ext cx="307488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i="1" dirty="0" smtClean="0">
                <a:solidFill>
                  <a:srgbClr val="1F497D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44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44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4400" b="1" i="1" spc="71" baseline="300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692390" y="1526375"/>
            <a:ext cx="223940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473951" y="3251075"/>
            <a:ext cx="4639742" cy="3100458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5013512" y="2779570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446740" y="4377479"/>
            <a:ext cx="5527674" cy="3729414"/>
            <a:chOff x="5220089" y="3985091"/>
            <a:chExt cx="2769432" cy="1371477"/>
          </a:xfrm>
        </p:grpSpPr>
        <p:sp>
          <p:nvSpPr>
            <p:cNvPr id="56" name="Равнобедренный треугольник 55"/>
            <p:cNvSpPr/>
            <p:nvPr/>
          </p:nvSpPr>
          <p:spPr>
            <a:xfrm>
              <a:off x="5220089" y="3985091"/>
              <a:ext cx="2769432" cy="759371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1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Дуга 56"/>
            <p:cNvSpPr/>
            <p:nvPr/>
          </p:nvSpPr>
          <p:spPr>
            <a:xfrm>
              <a:off x="6286713" y="4024996"/>
              <a:ext cx="808746" cy="1331572"/>
            </a:xfrm>
            <a:prstGeom prst="arc">
              <a:avLst>
                <a:gd name="adj1" fmla="val 15926156"/>
                <a:gd name="adj2" fmla="val 126165"/>
              </a:avLst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Text Box 36"/>
            <p:cNvSpPr txBox="1">
              <a:spLocks noChangeArrowheads="1"/>
            </p:cNvSpPr>
            <p:nvPr/>
          </p:nvSpPr>
          <p:spPr bwMode="auto">
            <a:xfrm>
              <a:off x="7019117" y="4258976"/>
              <a:ext cx="633623" cy="294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37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255786" y="3289175"/>
            <a:ext cx="2411215" cy="4073888"/>
            <a:chOff x="5012716" y="3555099"/>
            <a:chExt cx="3066939" cy="1699350"/>
          </a:xfrm>
        </p:grpSpPr>
        <p:sp>
          <p:nvSpPr>
            <p:cNvPr id="51" name="Равнобедренный треугольник 50"/>
            <p:cNvSpPr/>
            <p:nvPr/>
          </p:nvSpPr>
          <p:spPr>
            <a:xfrm>
              <a:off x="5220089" y="3555099"/>
              <a:ext cx="2859566" cy="1290247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4">
                    <a:lumMod val="60000"/>
                    <a:lumOff val="40000"/>
                    <a:alpha val="6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Дуга 51"/>
            <p:cNvSpPr/>
            <p:nvPr/>
          </p:nvSpPr>
          <p:spPr>
            <a:xfrm>
              <a:off x="5012716" y="4416183"/>
              <a:ext cx="1362905" cy="838266"/>
            </a:xfrm>
            <a:prstGeom prst="arc">
              <a:avLst>
                <a:gd name="adj1" fmla="val 16237346"/>
                <a:gd name="adj2" fmla="val 488057"/>
              </a:avLst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6186922" y="4272124"/>
              <a:ext cx="1773473" cy="333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5071" y="2469426"/>
            <a:ext cx="6856578" cy="3977331"/>
            <a:chOff x="899490" y="1656749"/>
            <a:chExt cx="4285361" cy="3314442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4285361" cy="747267"/>
              <a:chOff x="611450" y="3630040"/>
              <a:chExt cx="4285361" cy="747267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0139"/>
                <a:ext cx="4069330" cy="27168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899490" y="1656749"/>
              <a:ext cx="1237621" cy="3314442"/>
              <a:chOff x="611450" y="1107708"/>
              <a:chExt cx="1237621" cy="3314442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V="1">
                <a:off x="827480" y="1107708"/>
                <a:ext cx="1021591" cy="3269600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" name="Группа 12"/>
              <p:cNvGrpSpPr/>
              <p:nvPr/>
            </p:nvGrpSpPr>
            <p:grpSpPr>
              <a:xfrm>
                <a:off x="611450" y="3630040"/>
                <a:ext cx="332570" cy="792110"/>
                <a:chOff x="1143000" y="1296988"/>
                <a:chExt cx="332570" cy="792110"/>
              </a:xfrm>
            </p:grpSpPr>
            <p:sp>
              <p:nvSpPr>
                <p:cNvPr id="3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143000" y="1296988"/>
                  <a:ext cx="115457" cy="6668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endParaRPr lang="ru-RU" sz="46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Oval 14"/>
                <p:cNvSpPr>
                  <a:spLocks noChangeArrowheads="1"/>
                </p:cNvSpPr>
                <p:nvPr/>
              </p:nvSpPr>
              <p:spPr bwMode="auto">
                <a:xfrm>
                  <a:off x="1359030" y="1951476"/>
                  <a:ext cx="116540" cy="137622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1489245" y="1954308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6891649" y="5903414"/>
            <a:ext cx="790124" cy="80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4900" y="5460246"/>
            <a:ext cx="611065" cy="986254"/>
            <a:chOff x="1143000" y="1296988"/>
            <a:chExt cx="381916" cy="821878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 Box 86"/>
          <p:cNvSpPr txBox="1">
            <a:spLocks noChangeArrowheads="1"/>
          </p:cNvSpPr>
          <p:nvPr/>
        </p:nvSpPr>
        <p:spPr bwMode="auto">
          <a:xfrm>
            <a:off x="3773465" y="1446485"/>
            <a:ext cx="25010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9069731" y="3196856"/>
            <a:ext cx="4319133" cy="807540"/>
            <a:chOff x="2547887" y="486957"/>
            <a:chExt cx="2453839" cy="672950"/>
          </a:xfrm>
        </p:grpSpPr>
        <p:sp>
          <p:nvSpPr>
            <p:cNvPr id="78" name="Text Box 86"/>
            <p:cNvSpPr txBox="1">
              <a:spLocks noChangeArrowheads="1"/>
            </p:cNvSpPr>
            <p:nvPr/>
          </p:nvSpPr>
          <p:spPr bwMode="auto">
            <a:xfrm>
              <a:off x="2547887" y="518706"/>
              <a:ext cx="1308884" cy="64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4400" b="1" i="1" dirty="0" smtClean="0">
                  <a:solidFill>
                    <a:srgbClr val="1F497D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4400" b="1" i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AOC </a:t>
              </a:r>
              <a:r>
                <a:rPr lang="ru-RU" sz="4400" b="1" i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400" b="1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-</a:t>
              </a:r>
              <a:endParaRPr lang="ru-RU" sz="4400" b="1" i="1" spc="71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 Box 86"/>
            <p:cNvSpPr txBox="1">
              <a:spLocks noChangeArrowheads="1"/>
            </p:cNvSpPr>
            <p:nvPr/>
          </p:nvSpPr>
          <p:spPr bwMode="auto">
            <a:xfrm>
              <a:off x="3888646" y="486957"/>
              <a:ext cx="1113080" cy="64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sz="4400" b="1" i="1" dirty="0" smtClean="0">
                  <a:solidFill>
                    <a:srgbClr val="1F497D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ru-RU" sz="4400" b="1" i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СОВ </a:t>
              </a:r>
              <a:endParaRPr lang="ru-RU" sz="4400" b="1" i="1" spc="71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1" name="Text Box 86"/>
          <p:cNvSpPr txBox="1">
            <a:spLocks noChangeArrowheads="1"/>
          </p:cNvSpPr>
          <p:nvPr/>
        </p:nvSpPr>
        <p:spPr bwMode="auto">
          <a:xfrm>
            <a:off x="7032356" y="4520767"/>
            <a:ext cx="69413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72° - 37° = 35°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44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143000" y="7086600"/>
                <a:ext cx="547989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𝟑𝟓</m:t>
                        </m:r>
                      </m:e>
                      <m:sup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7086600"/>
                <a:ext cx="5479898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44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25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 animBg="1"/>
      <p:bldP spid="43" grpId="0"/>
      <p:bldP spid="40" grpId="0"/>
      <p:bldP spid="46" grpId="0"/>
      <p:bldP spid="64" grpId="0"/>
      <p:bldP spid="8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 descr="Контурные ромбики"/>
          <p:cNvSpPr>
            <a:spLocks/>
          </p:cNvSpPr>
          <p:nvPr/>
        </p:nvSpPr>
        <p:spPr bwMode="auto">
          <a:xfrm>
            <a:off x="1899921" y="1234440"/>
            <a:ext cx="6913880" cy="2794636"/>
          </a:xfrm>
          <a:custGeom>
            <a:avLst/>
            <a:gdLst>
              <a:gd name="T0" fmla="*/ 4321175 w 2722"/>
              <a:gd name="T1" fmla="*/ 384175 h 1467"/>
              <a:gd name="T2" fmla="*/ 2447925 w 2722"/>
              <a:gd name="T3" fmla="*/ 2328863 h 1467"/>
              <a:gd name="T4" fmla="*/ 0 w 2722"/>
              <a:gd name="T5" fmla="*/ 2328863 h 1467"/>
              <a:gd name="T6" fmla="*/ 71438 w 2722"/>
              <a:gd name="T7" fmla="*/ 2039938 h 1467"/>
              <a:gd name="T8" fmla="*/ 120650 w 2722"/>
              <a:gd name="T9" fmla="*/ 1828800 h 1467"/>
              <a:gd name="T10" fmla="*/ 158750 w 2722"/>
              <a:gd name="T11" fmla="*/ 1549400 h 1467"/>
              <a:gd name="T12" fmla="*/ 234950 w 2722"/>
              <a:gd name="T13" fmla="*/ 1282700 h 1467"/>
              <a:gd name="T14" fmla="*/ 412750 w 2722"/>
              <a:gd name="T15" fmla="*/ 1041400 h 1467"/>
              <a:gd name="T16" fmla="*/ 654050 w 2722"/>
              <a:gd name="T17" fmla="*/ 762000 h 1467"/>
              <a:gd name="T18" fmla="*/ 869950 w 2722"/>
              <a:gd name="T19" fmla="*/ 495300 h 1467"/>
              <a:gd name="T20" fmla="*/ 1212850 w 2722"/>
              <a:gd name="T21" fmla="*/ 381000 h 1467"/>
              <a:gd name="T22" fmla="*/ 1619250 w 2722"/>
              <a:gd name="T23" fmla="*/ 114300 h 1467"/>
              <a:gd name="T24" fmla="*/ 2063750 w 2722"/>
              <a:gd name="T25" fmla="*/ 101600 h 1467"/>
              <a:gd name="T26" fmla="*/ 2393950 w 2722"/>
              <a:gd name="T27" fmla="*/ 0 h 1467"/>
              <a:gd name="T28" fmla="*/ 2749550 w 2722"/>
              <a:gd name="T29" fmla="*/ 0 h 1467"/>
              <a:gd name="T30" fmla="*/ 3168650 w 2722"/>
              <a:gd name="T31" fmla="*/ 96838 h 1467"/>
              <a:gd name="T32" fmla="*/ 3422650 w 2722"/>
              <a:gd name="T33" fmla="*/ 165100 h 1467"/>
              <a:gd name="T34" fmla="*/ 3744913 w 2722"/>
              <a:gd name="T35" fmla="*/ 96838 h 1467"/>
              <a:gd name="T36" fmla="*/ 3917950 w 2722"/>
              <a:gd name="T37" fmla="*/ 203200 h 1467"/>
              <a:gd name="T38" fmla="*/ 4176713 w 2722"/>
              <a:gd name="T39" fmla="*/ 168275 h 1467"/>
              <a:gd name="T40" fmla="*/ 4321175 w 2722"/>
              <a:gd name="T41" fmla="*/ 384175 h 14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22" h="1467">
                <a:moveTo>
                  <a:pt x="2722" y="242"/>
                </a:moveTo>
                <a:lnTo>
                  <a:pt x="1542" y="1467"/>
                </a:lnTo>
                <a:lnTo>
                  <a:pt x="0" y="1467"/>
                </a:lnTo>
                <a:lnTo>
                  <a:pt x="45" y="1285"/>
                </a:lnTo>
                <a:lnTo>
                  <a:pt x="76" y="1152"/>
                </a:lnTo>
                <a:lnTo>
                  <a:pt x="100" y="976"/>
                </a:lnTo>
                <a:lnTo>
                  <a:pt x="148" y="808"/>
                </a:lnTo>
                <a:lnTo>
                  <a:pt x="260" y="656"/>
                </a:lnTo>
                <a:lnTo>
                  <a:pt x="412" y="480"/>
                </a:lnTo>
                <a:lnTo>
                  <a:pt x="548" y="312"/>
                </a:lnTo>
                <a:lnTo>
                  <a:pt x="764" y="240"/>
                </a:lnTo>
                <a:lnTo>
                  <a:pt x="1020" y="72"/>
                </a:lnTo>
                <a:lnTo>
                  <a:pt x="1300" y="64"/>
                </a:lnTo>
                <a:lnTo>
                  <a:pt x="1508" y="0"/>
                </a:lnTo>
                <a:lnTo>
                  <a:pt x="1732" y="0"/>
                </a:lnTo>
                <a:lnTo>
                  <a:pt x="1996" y="61"/>
                </a:lnTo>
                <a:lnTo>
                  <a:pt x="2156" y="104"/>
                </a:lnTo>
                <a:lnTo>
                  <a:pt x="2359" y="61"/>
                </a:lnTo>
                <a:lnTo>
                  <a:pt x="2468" y="128"/>
                </a:lnTo>
                <a:lnTo>
                  <a:pt x="2631" y="106"/>
                </a:lnTo>
                <a:lnTo>
                  <a:pt x="2722" y="242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Freeform 3" descr="Контурные ромбики"/>
          <p:cNvSpPr>
            <a:spLocks/>
          </p:cNvSpPr>
          <p:nvPr/>
        </p:nvSpPr>
        <p:spPr bwMode="auto">
          <a:xfrm>
            <a:off x="5816600" y="1695450"/>
            <a:ext cx="4838701" cy="2333626"/>
          </a:xfrm>
          <a:custGeom>
            <a:avLst/>
            <a:gdLst>
              <a:gd name="T0" fmla="*/ 1873250 w 1905"/>
              <a:gd name="T1" fmla="*/ 0 h 1225"/>
              <a:gd name="T2" fmla="*/ 2181225 w 1905"/>
              <a:gd name="T3" fmla="*/ 98425 h 1225"/>
              <a:gd name="T4" fmla="*/ 2305050 w 1905"/>
              <a:gd name="T5" fmla="*/ 287338 h 1225"/>
              <a:gd name="T6" fmla="*/ 2524125 w 1905"/>
              <a:gd name="T7" fmla="*/ 542925 h 1225"/>
              <a:gd name="T8" fmla="*/ 2520950 w 1905"/>
              <a:gd name="T9" fmla="*/ 863600 h 1225"/>
              <a:gd name="T10" fmla="*/ 2752725 w 1905"/>
              <a:gd name="T11" fmla="*/ 1101725 h 1225"/>
              <a:gd name="T12" fmla="*/ 2740025 w 1905"/>
              <a:gd name="T13" fmla="*/ 1457325 h 1225"/>
              <a:gd name="T14" fmla="*/ 3024188 w 1905"/>
              <a:gd name="T15" fmla="*/ 1871663 h 1225"/>
              <a:gd name="T16" fmla="*/ 2736850 w 1905"/>
              <a:gd name="T17" fmla="*/ 1944688 h 1225"/>
              <a:gd name="T18" fmla="*/ 0 w 1905"/>
              <a:gd name="T19" fmla="*/ 1944688 h 1225"/>
              <a:gd name="T20" fmla="*/ 1873250 w 1905"/>
              <a:gd name="T21" fmla="*/ 0 h 12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05" h="1225">
                <a:moveTo>
                  <a:pt x="1180" y="0"/>
                </a:moveTo>
                <a:lnTo>
                  <a:pt x="1374" y="62"/>
                </a:lnTo>
                <a:lnTo>
                  <a:pt x="1452" y="181"/>
                </a:lnTo>
                <a:lnTo>
                  <a:pt x="1590" y="342"/>
                </a:lnTo>
                <a:lnTo>
                  <a:pt x="1588" y="544"/>
                </a:lnTo>
                <a:lnTo>
                  <a:pt x="1734" y="694"/>
                </a:lnTo>
                <a:lnTo>
                  <a:pt x="1726" y="918"/>
                </a:lnTo>
                <a:lnTo>
                  <a:pt x="1905" y="1179"/>
                </a:lnTo>
                <a:lnTo>
                  <a:pt x="1724" y="1225"/>
                </a:lnTo>
                <a:lnTo>
                  <a:pt x="0" y="1225"/>
                </a:lnTo>
                <a:lnTo>
                  <a:pt x="118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4" name="Line 4"/>
          <p:cNvSpPr>
            <a:spLocks noChangeShapeType="1"/>
          </p:cNvSpPr>
          <p:nvPr/>
        </p:nvSpPr>
        <p:spPr bwMode="auto">
          <a:xfrm flipV="1">
            <a:off x="5816600" y="1695450"/>
            <a:ext cx="2997200" cy="2333626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5" name="Rectangle 5">
            <a:extLst>
              <a:ext uri="{FF2B5EF4-FFF2-40B4-BE49-F238E27FC236}">
                <a16:creationId xmlns:a16="http://schemas.microsoft.com/office/drawing/2014/main" xmlns="" id="{E0574E4A-83BC-4EB9-90BE-0755F10AE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29839"/>
            <a:ext cx="103682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eaLnBrk="1" hangingPunct="1">
              <a:buClr>
                <a:srgbClr val="000066"/>
              </a:buClr>
              <a:buSzPts val="2400"/>
              <a:buFont typeface="Wingdings" panose="05000000000000000000" pitchFamily="2" charset="2"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Смежные углы и их </a:t>
            </a:r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свойства </a:t>
            </a:r>
            <a:endParaRPr lang="ru-RU" alt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9" name="Freeform 9"/>
          <p:cNvSpPr>
            <a:spLocks/>
          </p:cNvSpPr>
          <p:nvPr/>
        </p:nvSpPr>
        <p:spPr bwMode="auto">
          <a:xfrm>
            <a:off x="1899920" y="4023360"/>
            <a:ext cx="3992880" cy="5716"/>
          </a:xfrm>
          <a:custGeom>
            <a:avLst/>
            <a:gdLst>
              <a:gd name="T0" fmla="*/ 0 w 1572"/>
              <a:gd name="T1" fmla="*/ 4763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10" name="AutoShape 10"/>
          <p:cNvSpPr>
            <a:spLocks noChangeArrowheads="1"/>
          </p:cNvSpPr>
          <p:nvPr/>
        </p:nvSpPr>
        <p:spPr bwMode="auto">
          <a:xfrm rot="5400000">
            <a:off x="5730557" y="3135313"/>
            <a:ext cx="520066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5588001" y="4029076"/>
            <a:ext cx="7559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10195560" y="394144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8696961" y="117729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1440182" y="394144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79215" name="Text Box 15">
            <a:extLst>
              <a:ext uri="{FF2B5EF4-FFF2-40B4-BE49-F238E27FC236}">
                <a16:creationId xmlns:a16="http://schemas.microsoft.com/office/drawing/2014/main" xmlns="" id="{FB85E109-59AA-4191-A7CB-9D737BE68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32" y="4640580"/>
            <a:ext cx="12773068" cy="222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     Два </a:t>
            </a: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угла, у которых одна сторона общая,</a:t>
            </a:r>
          </a:p>
          <a:p>
            <a:pPr eaLnBrk="1" hangingPunct="1">
              <a:defRPr/>
            </a:pP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а две другие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лежат на одной прямой, называются </a:t>
            </a:r>
            <a:r>
              <a:rPr lang="ru-RU" altLang="ru-RU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смежными.</a:t>
            </a:r>
            <a:endParaRPr lang="ru-RU" altLang="ru-RU" sz="34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Углы </a:t>
            </a: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АМВ и СМВ –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смежные</a:t>
            </a:r>
            <a:endParaRPr lang="ru-RU" altLang="ru-RU" sz="3400" b="1" dirty="0">
              <a:solidFill>
                <a:srgbClr val="000066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9216" name="Freeform 16"/>
          <p:cNvSpPr>
            <a:spLocks/>
          </p:cNvSpPr>
          <p:nvPr/>
        </p:nvSpPr>
        <p:spPr bwMode="auto">
          <a:xfrm>
            <a:off x="5933440" y="3992880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17" name="Rectangle 17">
            <a:extLst>
              <a:ext uri="{FF2B5EF4-FFF2-40B4-BE49-F238E27FC236}">
                <a16:creationId xmlns:a16="http://schemas.microsoft.com/office/drawing/2014/main" xmlns="" id="{3B8FFF12-4669-48F4-A68B-1749916D4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1062" y="7115196"/>
            <a:ext cx="1059941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eaLnBrk="1" hangingPunct="1">
              <a:buClr>
                <a:srgbClr val="000066"/>
              </a:buClr>
              <a:buSzPts val="2400"/>
              <a:buFont typeface="Wingdings" panose="05000000000000000000" pitchFamily="2" charset="2"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Сумма смежных углов равна 180</a:t>
            </a:r>
            <a:r>
              <a:rPr lang="ru-RU" altLang="ru-RU" sz="40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023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7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79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79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18706</TotalTime>
  <Words>747</Words>
  <Application>Microsoft Office PowerPoint</Application>
  <PresentationFormat>Произвольный</PresentationFormat>
  <Paragraphs>269</Paragraphs>
  <Slides>16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1287</cp:revision>
  <dcterms:created xsi:type="dcterms:W3CDTF">2020-04-09T07:32:19Z</dcterms:created>
  <dcterms:modified xsi:type="dcterms:W3CDTF">2021-03-18T12:54:42Z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