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511" r:id="rId2"/>
    <p:sldId id="513" r:id="rId3"/>
    <p:sldId id="514" r:id="rId4"/>
    <p:sldId id="515" r:id="rId5"/>
    <p:sldId id="516" r:id="rId6"/>
    <p:sldId id="517" r:id="rId7"/>
    <p:sldId id="518" r:id="rId8"/>
    <p:sldId id="522" r:id="rId9"/>
    <p:sldId id="519" r:id="rId10"/>
    <p:sldId id="520" r:id="rId11"/>
    <p:sldId id="525" r:id="rId12"/>
    <p:sldId id="521" r:id="rId13"/>
    <p:sldId id="523" r:id="rId14"/>
    <p:sldId id="524" r:id="rId15"/>
    <p:sldId id="526" r:id="rId16"/>
    <p:sldId id="404" r:id="rId17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13"/>
            <p14:sldId id="514"/>
            <p14:sldId id="515"/>
            <p14:sldId id="516"/>
            <p14:sldId id="517"/>
            <p14:sldId id="518"/>
            <p14:sldId id="522"/>
            <p14:sldId id="519"/>
            <p14:sldId id="520"/>
            <p14:sldId id="525"/>
            <p14:sldId id="521"/>
            <p14:sldId id="523"/>
            <p14:sldId id="524"/>
            <p14:sldId id="52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50" d="100"/>
          <a:sy n="50" d="100"/>
        </p:scale>
        <p:origin x="-72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660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657677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217806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731520" y="7653529"/>
            <a:ext cx="3364992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974336" y="7653529"/>
            <a:ext cx="4681728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533888" y="7653529"/>
            <a:ext cx="3364992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62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44880" y="320040"/>
            <a:ext cx="13319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5242560" y="768096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216640" y="768096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fld id="{1F0E131B-06E7-4A1D-BD22-E535317AFD6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>
          <a:xfrm>
            <a:off x="0" y="768096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73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13.07.2012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974336" y="7653527"/>
            <a:ext cx="4681728" cy="1261884"/>
          </a:xfrm>
        </p:spPr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67893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3968" y="315425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67658" y="52876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76399" y="3276600"/>
            <a:ext cx="8229601" cy="341845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Угол. Виды углов. Смежные и вертикальные углы. Перпендикулярные прямые.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982" y="3428999"/>
            <a:ext cx="4320618" cy="3657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3"/>
          <p:cNvSpPr txBox="1"/>
          <p:nvPr/>
        </p:nvSpPr>
        <p:spPr>
          <a:xfrm>
            <a:off x="1676399" y="6746998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3" name="Freeform 9"/>
          <p:cNvSpPr>
            <a:spLocks/>
          </p:cNvSpPr>
          <p:nvPr/>
        </p:nvSpPr>
        <p:spPr bwMode="auto">
          <a:xfrm rot="19025520" flipH="1">
            <a:off x="3043742" y="3988723"/>
            <a:ext cx="2651778" cy="1613855"/>
          </a:xfrm>
          <a:custGeom>
            <a:avLst/>
            <a:gdLst>
              <a:gd name="T0" fmla="*/ 1036414 w 1089"/>
              <a:gd name="T1" fmla="*/ 0 h 590"/>
              <a:gd name="T2" fmla="*/ 0 w 1089"/>
              <a:gd name="T3" fmla="*/ 936625 h 590"/>
              <a:gd name="T4" fmla="*/ 1450371 w 1089"/>
              <a:gd name="T5" fmla="*/ 792163 h 590"/>
              <a:gd name="T6" fmla="*/ 1657350 w 1089"/>
              <a:gd name="T7" fmla="*/ 431800 h 590"/>
              <a:gd name="T8" fmla="*/ 1518857 w 1089"/>
              <a:gd name="T9" fmla="*/ 144463 h 590"/>
              <a:gd name="T10" fmla="*/ 1380364 w 1089"/>
              <a:gd name="T11" fmla="*/ 0 h 590"/>
              <a:gd name="T12" fmla="*/ 1036414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681" y="0"/>
                </a:moveTo>
                <a:lnTo>
                  <a:pt x="0" y="590"/>
                </a:lnTo>
                <a:lnTo>
                  <a:pt x="953" y="499"/>
                </a:lnTo>
                <a:lnTo>
                  <a:pt x="1089" y="272"/>
                </a:lnTo>
                <a:lnTo>
                  <a:pt x="998" y="91"/>
                </a:lnTo>
                <a:lnTo>
                  <a:pt x="907" y="0"/>
                </a:lnTo>
                <a:lnTo>
                  <a:pt x="681" y="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Freeform 8"/>
          <p:cNvSpPr>
            <a:spLocks/>
          </p:cNvSpPr>
          <p:nvPr/>
        </p:nvSpPr>
        <p:spPr bwMode="auto">
          <a:xfrm rot="469109">
            <a:off x="6104221" y="2877205"/>
            <a:ext cx="3095731" cy="1829704"/>
          </a:xfrm>
          <a:custGeom>
            <a:avLst/>
            <a:gdLst>
              <a:gd name="T0" fmla="*/ 1081087 w 1089"/>
              <a:gd name="T1" fmla="*/ 0 h 590"/>
              <a:gd name="T2" fmla="*/ 0 w 1089"/>
              <a:gd name="T3" fmla="*/ 936625 h 590"/>
              <a:gd name="T4" fmla="*/ 1512887 w 1089"/>
              <a:gd name="T5" fmla="*/ 792163 h 590"/>
              <a:gd name="T6" fmla="*/ 1728787 w 1089"/>
              <a:gd name="T7" fmla="*/ 431800 h 590"/>
              <a:gd name="T8" fmla="*/ 1584325 w 1089"/>
              <a:gd name="T9" fmla="*/ 144463 h 590"/>
              <a:gd name="T10" fmla="*/ 1439862 w 1089"/>
              <a:gd name="T11" fmla="*/ 0 h 590"/>
              <a:gd name="T12" fmla="*/ 1081087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681" y="0"/>
                </a:moveTo>
                <a:lnTo>
                  <a:pt x="0" y="590"/>
                </a:lnTo>
                <a:lnTo>
                  <a:pt x="953" y="499"/>
                </a:lnTo>
                <a:lnTo>
                  <a:pt x="1089" y="272"/>
                </a:lnTo>
                <a:lnTo>
                  <a:pt x="998" y="91"/>
                </a:lnTo>
                <a:lnTo>
                  <a:pt x="907" y="0"/>
                </a:lnTo>
                <a:lnTo>
                  <a:pt x="681" y="0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8203" name="Text Box 17"/>
          <p:cNvSpPr txBox="1">
            <a:spLocks noChangeArrowheads="1"/>
          </p:cNvSpPr>
          <p:nvPr/>
        </p:nvSpPr>
        <p:spPr bwMode="auto">
          <a:xfrm>
            <a:off x="5679656" y="4483987"/>
            <a:ext cx="72225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8204" name="Text Box 18"/>
          <p:cNvSpPr txBox="1">
            <a:spLocks noChangeArrowheads="1"/>
          </p:cNvSpPr>
          <p:nvPr/>
        </p:nvSpPr>
        <p:spPr bwMode="auto">
          <a:xfrm>
            <a:off x="8387296" y="2453302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8205" name="Text Box 19"/>
          <p:cNvSpPr txBox="1">
            <a:spLocks noChangeArrowheads="1"/>
          </p:cNvSpPr>
          <p:nvPr/>
        </p:nvSpPr>
        <p:spPr bwMode="auto">
          <a:xfrm>
            <a:off x="9377897" y="4084339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44404" name="Text Box 20"/>
          <p:cNvSpPr txBox="1">
            <a:spLocks noChangeArrowheads="1"/>
          </p:cNvSpPr>
          <p:nvPr/>
        </p:nvSpPr>
        <p:spPr bwMode="auto">
          <a:xfrm>
            <a:off x="753922" y="4289743"/>
            <a:ext cx="755918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144405" name="Text Box 21"/>
          <p:cNvSpPr txBox="1">
            <a:spLocks noChangeArrowheads="1"/>
          </p:cNvSpPr>
          <p:nvPr/>
        </p:nvSpPr>
        <p:spPr bwMode="auto">
          <a:xfrm>
            <a:off x="1929091" y="6386990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altLang="ru-RU" sz="46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406" name="Text Box 22"/>
          <p:cNvSpPr txBox="1">
            <a:spLocks noChangeArrowheads="1"/>
          </p:cNvSpPr>
          <p:nvPr/>
        </p:nvSpPr>
        <p:spPr bwMode="auto">
          <a:xfrm>
            <a:off x="6401910" y="5068663"/>
            <a:ext cx="7766939" cy="1670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Углы АОВ и МО</a:t>
            </a:r>
            <a:r>
              <a:rPr lang="en-US" altLang="ru-RU" sz="4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ru-RU" altLang="ru-RU" sz="4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являются</a:t>
            </a:r>
          </a:p>
          <a:p>
            <a:pPr eaLnBrk="1" hangingPunct="1"/>
            <a:r>
              <a:rPr lang="ru-RU" alt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вертикальными</a:t>
            </a:r>
            <a:r>
              <a:rPr lang="ru-RU" altLang="ru-RU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alt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753922" y="474745"/>
            <a:ext cx="13114478" cy="1978557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67188">
              <a:defRPr>
                <a:latin typeface="+mn-lt"/>
                <a:ea typeface="+mn-ea"/>
                <a:cs typeface="+mn-cs"/>
              </a:defRPr>
            </a:lvl2pPr>
            <a:lvl3pPr marL="2134365">
              <a:defRPr>
                <a:latin typeface="+mn-lt"/>
                <a:ea typeface="+mn-ea"/>
                <a:cs typeface="+mn-cs"/>
              </a:defRPr>
            </a:lvl3pPr>
            <a:lvl4pPr marL="3201551">
              <a:defRPr>
                <a:latin typeface="+mn-lt"/>
                <a:ea typeface="+mn-ea"/>
                <a:cs typeface="+mn-cs"/>
              </a:defRPr>
            </a:lvl4pPr>
            <a:lvl5pPr marL="4268735">
              <a:defRPr>
                <a:latin typeface="+mn-lt"/>
                <a:ea typeface="+mn-ea"/>
                <a:cs typeface="+mn-cs"/>
              </a:defRPr>
            </a:lvl5pPr>
            <a:lvl6pPr marL="5335922">
              <a:defRPr>
                <a:latin typeface="+mn-lt"/>
                <a:ea typeface="+mn-ea"/>
                <a:cs typeface="+mn-cs"/>
              </a:defRPr>
            </a:lvl6pPr>
            <a:lvl7pPr marL="6403104">
              <a:defRPr>
                <a:latin typeface="+mn-lt"/>
                <a:ea typeface="+mn-ea"/>
                <a:cs typeface="+mn-cs"/>
              </a:defRPr>
            </a:lvl7pPr>
            <a:lvl8pPr marL="7470289">
              <a:defRPr>
                <a:latin typeface="+mn-lt"/>
                <a:ea typeface="+mn-ea"/>
                <a:cs typeface="+mn-cs"/>
              </a:defRPr>
            </a:lvl8pPr>
            <a:lvl9pPr marL="8537473">
              <a:defRPr>
                <a:latin typeface="+mn-lt"/>
                <a:ea typeface="+mn-ea"/>
                <a:cs typeface="+mn-cs"/>
              </a:defRPr>
            </a:lvl9pPr>
          </a:lstStyle>
          <a:p>
            <a:pPr marL="126994" indent="-9071" algn="ctr"/>
            <a:r>
              <a:rPr lang="ru-RU" sz="4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Вертикальными углами </a:t>
            </a:r>
            <a:r>
              <a:rPr lang="ru-RU" sz="4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называются два несмежных угла, которые образуются при пересечении двух прямых </a:t>
            </a:r>
            <a:endParaRPr lang="ru-RU" sz="4000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Группа 41"/>
          <p:cNvGrpSpPr/>
          <p:nvPr/>
        </p:nvGrpSpPr>
        <p:grpSpPr>
          <a:xfrm rot="20697017">
            <a:off x="1588017" y="3029596"/>
            <a:ext cx="7868056" cy="3510534"/>
            <a:chOff x="2301196" y="307209"/>
            <a:chExt cx="4917535" cy="2925445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902983" flipV="1">
              <a:off x="2301196" y="1510598"/>
              <a:ext cx="4917535" cy="1686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902983" flipV="1">
              <a:off x="2882101" y="307209"/>
              <a:ext cx="3667125" cy="2925445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Прямоугольник 1"/>
          <p:cNvSpPr/>
          <p:nvPr/>
        </p:nvSpPr>
        <p:spPr>
          <a:xfrm>
            <a:off x="3124200" y="7010400"/>
            <a:ext cx="82791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Вертикальные углы равны </a:t>
            </a:r>
            <a:endParaRPr lang="uz-Latn-U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36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3" grpId="0" animBg="1"/>
      <p:bldP spid="8197" grpId="0" animBg="1"/>
      <p:bldP spid="14440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Freeform 2"/>
          <p:cNvSpPr>
            <a:spLocks/>
          </p:cNvSpPr>
          <p:nvPr/>
        </p:nvSpPr>
        <p:spPr bwMode="auto">
          <a:xfrm>
            <a:off x="5118099" y="1981199"/>
            <a:ext cx="4848861" cy="2931309"/>
          </a:xfrm>
          <a:custGeom>
            <a:avLst/>
            <a:gdLst>
              <a:gd name="T0" fmla="*/ 0 w 1909"/>
              <a:gd name="T1" fmla="*/ 16 h 1822"/>
              <a:gd name="T2" fmla="*/ 31 w 1909"/>
              <a:gd name="T3" fmla="*/ 1822 h 1822"/>
              <a:gd name="T4" fmla="*/ 1799 w 1909"/>
              <a:gd name="T5" fmla="*/ 1780 h 1822"/>
              <a:gd name="T6" fmla="*/ 1909 w 1909"/>
              <a:gd name="T7" fmla="*/ 1439 h 1822"/>
              <a:gd name="T8" fmla="*/ 1783 w 1909"/>
              <a:gd name="T9" fmla="*/ 965 h 1822"/>
              <a:gd name="T10" fmla="*/ 1545 w 1909"/>
              <a:gd name="T11" fmla="*/ 755 h 1822"/>
              <a:gd name="T12" fmla="*/ 1134 w 1909"/>
              <a:gd name="T13" fmla="*/ 301 h 1822"/>
              <a:gd name="T14" fmla="*/ 536 w 1909"/>
              <a:gd name="T15" fmla="*/ 56 h 1822"/>
              <a:gd name="T16" fmla="*/ 0 w 1909"/>
              <a:gd name="T17" fmla="*/ 0 h 18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09"/>
              <a:gd name="T28" fmla="*/ 0 h 1822"/>
              <a:gd name="T29" fmla="*/ 1909 w 1909"/>
              <a:gd name="T30" fmla="*/ 1822 h 18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09" h="1822">
                <a:moveTo>
                  <a:pt x="0" y="16"/>
                </a:moveTo>
                <a:lnTo>
                  <a:pt x="31" y="1822"/>
                </a:lnTo>
                <a:lnTo>
                  <a:pt x="1799" y="1780"/>
                </a:lnTo>
                <a:lnTo>
                  <a:pt x="1909" y="1439"/>
                </a:lnTo>
                <a:lnTo>
                  <a:pt x="1783" y="965"/>
                </a:lnTo>
                <a:lnTo>
                  <a:pt x="1545" y="755"/>
                </a:lnTo>
                <a:lnTo>
                  <a:pt x="1134" y="301"/>
                </a:lnTo>
                <a:lnTo>
                  <a:pt x="536" y="5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47" name="Freeform 3"/>
          <p:cNvSpPr>
            <a:spLocks/>
          </p:cNvSpPr>
          <p:nvPr/>
        </p:nvSpPr>
        <p:spPr bwMode="auto">
          <a:xfrm>
            <a:off x="541020" y="4885838"/>
            <a:ext cx="4912360" cy="3003864"/>
          </a:xfrm>
          <a:custGeom>
            <a:avLst/>
            <a:gdLst>
              <a:gd name="T0" fmla="*/ 1918 w 1934"/>
              <a:gd name="T1" fmla="*/ 1776 h 1808"/>
              <a:gd name="T2" fmla="*/ 1878 w 1934"/>
              <a:gd name="T3" fmla="*/ 0 h 1808"/>
              <a:gd name="T4" fmla="*/ 110 w 1934"/>
              <a:gd name="T5" fmla="*/ 42 h 1808"/>
              <a:gd name="T6" fmla="*/ 0 w 1934"/>
              <a:gd name="T7" fmla="*/ 382 h 1808"/>
              <a:gd name="T8" fmla="*/ 126 w 1934"/>
              <a:gd name="T9" fmla="*/ 856 h 1808"/>
              <a:gd name="T10" fmla="*/ 364 w 1934"/>
              <a:gd name="T11" fmla="*/ 1066 h 1808"/>
              <a:gd name="T12" fmla="*/ 774 w 1934"/>
              <a:gd name="T13" fmla="*/ 1520 h 1808"/>
              <a:gd name="T14" fmla="*/ 1350 w 1934"/>
              <a:gd name="T15" fmla="*/ 1696 h 1808"/>
              <a:gd name="T16" fmla="*/ 1934 w 1934"/>
              <a:gd name="T17" fmla="*/ 1808 h 180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34"/>
              <a:gd name="T28" fmla="*/ 0 h 1808"/>
              <a:gd name="T29" fmla="*/ 1934 w 1934"/>
              <a:gd name="T30" fmla="*/ 1808 h 180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34" h="1808">
                <a:moveTo>
                  <a:pt x="1918" y="1776"/>
                </a:moveTo>
                <a:lnTo>
                  <a:pt x="1878" y="0"/>
                </a:lnTo>
                <a:lnTo>
                  <a:pt x="110" y="42"/>
                </a:lnTo>
                <a:lnTo>
                  <a:pt x="0" y="382"/>
                </a:lnTo>
                <a:lnTo>
                  <a:pt x="126" y="856"/>
                </a:lnTo>
                <a:lnTo>
                  <a:pt x="364" y="1066"/>
                </a:lnTo>
                <a:lnTo>
                  <a:pt x="774" y="1520"/>
                </a:lnTo>
                <a:lnTo>
                  <a:pt x="1350" y="1696"/>
                </a:lnTo>
                <a:lnTo>
                  <a:pt x="1934" y="1808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49" name="Freeform 5"/>
          <p:cNvSpPr>
            <a:spLocks/>
          </p:cNvSpPr>
          <p:nvPr/>
        </p:nvSpPr>
        <p:spPr bwMode="auto">
          <a:xfrm>
            <a:off x="5245100" y="4826784"/>
            <a:ext cx="4488181" cy="3062918"/>
          </a:xfrm>
          <a:custGeom>
            <a:avLst/>
            <a:gdLst>
              <a:gd name="T0" fmla="*/ 1630 w 1767"/>
              <a:gd name="T1" fmla="*/ 0 h 1855"/>
              <a:gd name="T2" fmla="*/ 0 w 1767"/>
              <a:gd name="T3" fmla="*/ 43 h 1855"/>
              <a:gd name="T4" fmla="*/ 14 w 1767"/>
              <a:gd name="T5" fmla="*/ 1855 h 1855"/>
              <a:gd name="T6" fmla="*/ 942 w 1767"/>
              <a:gd name="T7" fmla="*/ 1743 h 1855"/>
              <a:gd name="T8" fmla="*/ 1495 w 1767"/>
              <a:gd name="T9" fmla="*/ 1179 h 1855"/>
              <a:gd name="T10" fmla="*/ 1767 w 1767"/>
              <a:gd name="T11" fmla="*/ 771 h 1855"/>
              <a:gd name="T12" fmla="*/ 1767 w 1767"/>
              <a:gd name="T13" fmla="*/ 454 h 1855"/>
              <a:gd name="T14" fmla="*/ 1766 w 1767"/>
              <a:gd name="T15" fmla="*/ 0 h 18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67"/>
              <a:gd name="T25" fmla="*/ 0 h 1855"/>
              <a:gd name="T26" fmla="*/ 1767 w 1767"/>
              <a:gd name="T27" fmla="*/ 1855 h 18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67" h="1855">
                <a:moveTo>
                  <a:pt x="1630" y="0"/>
                </a:moveTo>
                <a:lnTo>
                  <a:pt x="0" y="43"/>
                </a:lnTo>
                <a:lnTo>
                  <a:pt x="14" y="1855"/>
                </a:lnTo>
                <a:lnTo>
                  <a:pt x="942" y="1743"/>
                </a:lnTo>
                <a:lnTo>
                  <a:pt x="1495" y="1179"/>
                </a:lnTo>
                <a:lnTo>
                  <a:pt x="1767" y="771"/>
                </a:lnTo>
                <a:lnTo>
                  <a:pt x="1767" y="454"/>
                </a:lnTo>
                <a:lnTo>
                  <a:pt x="1766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50" name="Freeform 6"/>
          <p:cNvSpPr>
            <a:spLocks/>
          </p:cNvSpPr>
          <p:nvPr/>
        </p:nvSpPr>
        <p:spPr bwMode="auto">
          <a:xfrm>
            <a:off x="754380" y="1981198"/>
            <a:ext cx="4485640" cy="3017035"/>
          </a:xfrm>
          <a:custGeom>
            <a:avLst/>
            <a:gdLst>
              <a:gd name="T0" fmla="*/ 136 w 1766"/>
              <a:gd name="T1" fmla="*/ 1835 h 1835"/>
              <a:gd name="T2" fmla="*/ 1766 w 1766"/>
              <a:gd name="T3" fmla="*/ 1792 h 1835"/>
              <a:gd name="T4" fmla="*/ 1734 w 1766"/>
              <a:gd name="T5" fmla="*/ 0 h 1835"/>
              <a:gd name="T6" fmla="*/ 950 w 1766"/>
              <a:gd name="T7" fmla="*/ 192 h 1835"/>
              <a:gd name="T8" fmla="*/ 272 w 1766"/>
              <a:gd name="T9" fmla="*/ 656 h 1835"/>
              <a:gd name="T10" fmla="*/ 0 w 1766"/>
              <a:gd name="T11" fmla="*/ 1064 h 1835"/>
              <a:gd name="T12" fmla="*/ 0 w 1766"/>
              <a:gd name="T13" fmla="*/ 1381 h 1835"/>
              <a:gd name="T14" fmla="*/ 0 w 1766"/>
              <a:gd name="T15" fmla="*/ 1835 h 183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66"/>
              <a:gd name="T25" fmla="*/ 0 h 1835"/>
              <a:gd name="T26" fmla="*/ 1766 w 1766"/>
              <a:gd name="T27" fmla="*/ 1835 h 183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66" h="1835">
                <a:moveTo>
                  <a:pt x="136" y="1835"/>
                </a:moveTo>
                <a:lnTo>
                  <a:pt x="1766" y="1792"/>
                </a:lnTo>
                <a:lnTo>
                  <a:pt x="1734" y="0"/>
                </a:lnTo>
                <a:lnTo>
                  <a:pt x="950" y="192"/>
                </a:lnTo>
                <a:lnTo>
                  <a:pt x="272" y="656"/>
                </a:lnTo>
                <a:lnTo>
                  <a:pt x="0" y="1064"/>
                </a:lnTo>
                <a:lnTo>
                  <a:pt x="0" y="1381"/>
                </a:lnTo>
                <a:lnTo>
                  <a:pt x="0" y="1835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2295" name="Freeform 8"/>
          <p:cNvSpPr>
            <a:spLocks/>
          </p:cNvSpPr>
          <p:nvPr/>
        </p:nvSpPr>
        <p:spPr bwMode="auto">
          <a:xfrm rot="2734878" flipH="1">
            <a:off x="3174111" y="3062942"/>
            <a:ext cx="4141427" cy="3810305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53" name="AutoShape 9"/>
          <p:cNvSpPr>
            <a:spLocks noChangeArrowheads="1"/>
          </p:cNvSpPr>
          <p:nvPr/>
        </p:nvSpPr>
        <p:spPr bwMode="auto">
          <a:xfrm rot="5565513" flipV="1">
            <a:off x="5044758" y="4018746"/>
            <a:ext cx="520064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4362181" y="1981200"/>
            <a:ext cx="755918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M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298" name="Freeform 11"/>
          <p:cNvSpPr>
            <a:spLocks/>
          </p:cNvSpPr>
          <p:nvPr/>
        </p:nvSpPr>
        <p:spPr bwMode="auto">
          <a:xfrm>
            <a:off x="1905000" y="4931558"/>
            <a:ext cx="6705600" cy="45719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5476241" y="7049918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N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1259255" y="4777969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K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8282334" y="4712797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P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4325620" y="4912508"/>
            <a:ext cx="80010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O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85360" name="Text Box 16"/>
          <p:cNvSpPr txBox="1">
            <a:spLocks noChangeArrowheads="1"/>
          </p:cNvSpPr>
          <p:nvPr/>
        </p:nvSpPr>
        <p:spPr bwMode="auto">
          <a:xfrm>
            <a:off x="5709920" y="5091578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5707380" y="5083958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2" name="Text Box 18"/>
          <p:cNvSpPr txBox="1">
            <a:spLocks noChangeArrowheads="1"/>
          </p:cNvSpPr>
          <p:nvPr/>
        </p:nvSpPr>
        <p:spPr bwMode="auto">
          <a:xfrm>
            <a:off x="5364480" y="3961914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3" name="Text Box 19"/>
          <p:cNvSpPr txBox="1">
            <a:spLocks noChangeArrowheads="1"/>
          </p:cNvSpPr>
          <p:nvPr/>
        </p:nvSpPr>
        <p:spPr bwMode="auto">
          <a:xfrm>
            <a:off x="5361940" y="3961914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6"/>
              <p:cNvSpPr txBox="1">
                <a:spLocks noChangeArrowheads="1"/>
              </p:cNvSpPr>
              <p:nvPr/>
            </p:nvSpPr>
            <p:spPr bwMode="auto">
              <a:xfrm>
                <a:off x="1" y="228600"/>
                <a:ext cx="14630400" cy="2360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 lIns="130622" tIns="65311" rIns="130622" bIns="65311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Прямые пересекающиеся под прямым углом, называются </a:t>
                </a:r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перпендикулярными.</a:t>
                </a:r>
              </a:p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                                              Перпендикулярные прямые </a:t>
                </a:r>
              </a:p>
              <a:p>
                <a:pPr algn="ctr" eaLnBrk="1" hangingPunct="1"/>
                <a:r>
                  <a:rPr lang="ru-RU" sz="3600" b="1" dirty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                                                пересекаются под углом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" y="228600"/>
                <a:ext cx="14630400" cy="2360456"/>
              </a:xfrm>
              <a:prstGeom prst="rect">
                <a:avLst/>
              </a:prstGeom>
              <a:blipFill rotWithShape="1">
                <a:blip r:embed="rId3"/>
                <a:stretch>
                  <a:fillRect t="-3101" b="-801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344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-0.14948 -0.130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-65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8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-0.14149 0.163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814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 animBg="1"/>
      <p:bldP spid="185346" grpId="1" animBg="1"/>
      <p:bldP spid="185347" grpId="0" animBg="1"/>
      <p:bldP spid="185347" grpId="1" animBg="1"/>
      <p:bldP spid="185349" grpId="0" animBg="1"/>
      <p:bldP spid="185350" grpId="0" animBg="1"/>
      <p:bldP spid="185350" grpId="1" animBg="1"/>
      <p:bldP spid="185353" grpId="0" animBg="1"/>
      <p:bldP spid="185361" grpId="0"/>
      <p:bldP spid="185362" grpId="0"/>
      <p:bldP spid="185363" grpId="0"/>
      <p:bldP spid="18536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7724" y="44471"/>
            <a:ext cx="3358728" cy="1009020"/>
          </a:xfrm>
          <a:prstGeom prst="rect">
            <a:avLst/>
          </a:prstGeom>
          <a:noFill/>
        </p:spPr>
        <p:txBody>
          <a:bodyPr wrap="none" lIns="130582" tIns="65291" rIns="130582" bIns="6529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700" b="1" i="1" spc="7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</a:t>
            </a:r>
            <a:endParaRPr lang="ru-RU" sz="5700" b="1" i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490161" y="2698914"/>
                <a:ext cx="3910366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</a:t>
                </a:r>
                <a:r>
                  <a:rPr lang="ru-RU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+х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0161" y="2698914"/>
                <a:ext cx="3910366" cy="737510"/>
              </a:xfrm>
              <a:prstGeom prst="rect">
                <a:avLst/>
              </a:prstGeom>
              <a:blipFill rotWithShape="1">
                <a:blip r:embed="rId2"/>
                <a:stretch>
                  <a:fillRect l="-5772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637250" y="3278795"/>
                <a:ext cx="3602589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7250" y="3278795"/>
                <a:ext cx="3602589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6261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8867015" y="3891072"/>
                <a:ext cx="3921202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7015" y="3891072"/>
                <a:ext cx="3921202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5754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940217" y="4494958"/>
                <a:ext cx="2392963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2х=1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0217" y="4494958"/>
                <a:ext cx="2392963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9439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 3"/>
          <p:cNvSpPr>
            <a:spLocks/>
          </p:cNvSpPr>
          <p:nvPr/>
        </p:nvSpPr>
        <p:spPr bwMode="auto">
          <a:xfrm>
            <a:off x="3536611" y="2704349"/>
            <a:ext cx="2447380" cy="2815097"/>
          </a:xfrm>
          <a:custGeom>
            <a:avLst/>
            <a:gdLst>
              <a:gd name="T0" fmla="*/ 0 w 544"/>
              <a:gd name="T1" fmla="*/ 2601913 h 1639"/>
              <a:gd name="T2" fmla="*/ 863600 w 544"/>
              <a:gd name="T3" fmla="*/ 0 h 16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4" h="1639">
                <a:moveTo>
                  <a:pt x="0" y="1639"/>
                </a:moveTo>
                <a:lnTo>
                  <a:pt x="544" y="0"/>
                </a:lnTo>
              </a:path>
            </a:pathLst>
          </a:custGeom>
          <a:noFill/>
          <a:ln w="762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1" name="Freeform 4"/>
          <p:cNvSpPr>
            <a:spLocks/>
          </p:cNvSpPr>
          <p:nvPr/>
        </p:nvSpPr>
        <p:spPr bwMode="auto">
          <a:xfrm>
            <a:off x="824263" y="5471818"/>
            <a:ext cx="2712348" cy="45719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6" name="Freeform 10"/>
          <p:cNvSpPr>
            <a:spLocks/>
          </p:cNvSpPr>
          <p:nvPr/>
        </p:nvSpPr>
        <p:spPr bwMode="auto">
          <a:xfrm>
            <a:off x="3521371" y="5449054"/>
            <a:ext cx="3647127" cy="45931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9" name="Text Box 19">
            <a:extLst>
              <a:ext uri="{FF2B5EF4-FFF2-40B4-BE49-F238E27FC236}">
                <a16:creationId xmlns:a16="http://schemas.microsoft.com/office/drawing/2014/main" xmlns="" id="{C9D50534-7B2D-4B4C-AC6F-1DE25E59F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0301" y="4061797"/>
            <a:ext cx="712636" cy="110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63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х</a:t>
            </a:r>
            <a:endParaRPr lang="ru-RU" altLang="ru-RU" sz="63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7668" y="978882"/>
                <a:ext cx="13757600" cy="1337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Один из смежных углов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градусов больше другого. Найти эти углы.</a:t>
                </a:r>
                <a:endParaRPr lang="uz-Latn-UZ" sz="40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68" y="978882"/>
                <a:ext cx="13757600" cy="1337354"/>
              </a:xfrm>
              <a:prstGeom prst="rect">
                <a:avLst/>
              </a:prstGeom>
              <a:blipFill rotWithShape="0">
                <a:blip r:embed="rId6"/>
                <a:stretch>
                  <a:fillRect l="-1596" t="-7306" b="-18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359697" y="5813594"/>
                <a:ext cx="4245136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𝟕𝟓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9697" y="5813594"/>
                <a:ext cx="4245136" cy="737510"/>
              </a:xfrm>
              <a:prstGeom prst="rect">
                <a:avLst/>
              </a:prstGeom>
              <a:blipFill rotWithShape="1">
                <a:blip r:embed="rId7"/>
                <a:stretch>
                  <a:fillRect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Дуга 3"/>
          <p:cNvSpPr/>
          <p:nvPr/>
        </p:nvSpPr>
        <p:spPr>
          <a:xfrm rot="16392502">
            <a:off x="3171641" y="5025233"/>
            <a:ext cx="914400" cy="914400"/>
          </a:xfrm>
          <a:prstGeom prst="arc">
            <a:avLst>
              <a:gd name="adj1" fmla="val 16200000"/>
              <a:gd name="adj2" fmla="val 1591515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7" name="Дуга 26"/>
          <p:cNvSpPr/>
          <p:nvPr/>
        </p:nvSpPr>
        <p:spPr>
          <a:xfrm>
            <a:off x="3352800" y="5087412"/>
            <a:ext cx="914400" cy="914400"/>
          </a:xfrm>
          <a:prstGeom prst="arc">
            <a:avLst>
              <a:gd name="adj1" fmla="val 16610566"/>
              <a:gd name="adj2" fmla="val 0"/>
            </a:avLst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Дуга 27"/>
          <p:cNvSpPr/>
          <p:nvPr/>
        </p:nvSpPr>
        <p:spPr>
          <a:xfrm>
            <a:off x="3489583" y="5037785"/>
            <a:ext cx="914400" cy="914400"/>
          </a:xfrm>
          <a:prstGeom prst="arc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19">
                <a:extLst>
                  <a:ext uri="{FF2B5EF4-FFF2-40B4-BE49-F238E27FC236}">
                    <a16:creationId xmlns:a16="http://schemas.microsoft.com/office/drawing/2014/main" xmlns="" id="{C9D50534-7B2D-4B4C-AC6F-1DE25E59FE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0804" y="3732212"/>
                <a:ext cx="2205979" cy="10552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 wrap="square" lIns="130622" tIns="65311" rIns="130622" bIns="65311">
                <a:spAutoFit/>
              </a:bodyPr>
              <a:lstStyle/>
              <a:p>
                <a:pPr>
                  <a:defRPr/>
                </a:pPr>
                <a:r>
                  <a:rPr lang="ru-RU" altLang="ru-RU" sz="6000" b="1" dirty="0" smtClean="0">
                    <a:solidFill>
                      <a:srgbClr val="002060"/>
                    </a:solidFill>
                    <a:effectLst/>
                    <a:latin typeface="Arial" panose="020B0604020202020204" pitchFamily="34" charset="0"/>
                  </a:rPr>
                  <a:t>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800" b="1" i="1">
                            <a:solidFill>
                              <a:srgbClr val="002060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4800" b="1" i="1">
                            <a:solidFill>
                              <a:srgbClr val="002060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6000" b="1" dirty="0">
                  <a:solidFill>
                    <a:srgbClr val="002060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 Box 1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C9D50534-7B2D-4B4C-AC6F-1DE25E59F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40804" y="3732212"/>
                <a:ext cx="2205979" cy="1055227"/>
              </a:xfrm>
              <a:prstGeom prst="rect">
                <a:avLst/>
              </a:prstGeom>
              <a:blipFill rotWithShape="1">
                <a:blip r:embed="rId8"/>
                <a:stretch>
                  <a:fillRect l="-15235" t="-15607" b="-36416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018146" y="5044333"/>
                <a:ext cx="1809470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𝟕𝟓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8146" y="5044333"/>
                <a:ext cx="1809470" cy="737510"/>
              </a:xfrm>
              <a:prstGeom prst="rect">
                <a:avLst/>
              </a:prstGeom>
              <a:blipFill rotWithShape="1">
                <a:blip r:embed="rId9"/>
                <a:stretch>
                  <a:fillRect l="-12121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43000" y="7086600"/>
                <a:ext cx="4720459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𝟕𝟓</m:t>
                        </m:r>
                      </m:e>
                      <m:sup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𝟏𝟎𝟓</m:t>
                        </m:r>
                      </m:e>
                      <m:sup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086600"/>
                <a:ext cx="4720459" cy="737510"/>
              </a:xfrm>
              <a:prstGeom prst="rect">
                <a:avLst/>
              </a:prstGeom>
              <a:blipFill rotWithShape="1">
                <a:blip r:embed="rId10"/>
                <a:stretch>
                  <a:fillRect l="-4645" t="-12397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54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6" grpId="0" animBg="1"/>
      <p:bldP spid="39" grpId="0"/>
      <p:bldP spid="6" grpId="0" animBg="1"/>
      <p:bldP spid="43" grpId="0" animBg="1"/>
      <p:bldP spid="30" grpId="0" animBg="1"/>
      <p:bldP spid="37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7724" y="44471"/>
            <a:ext cx="3358728" cy="1009020"/>
          </a:xfrm>
          <a:prstGeom prst="rect">
            <a:avLst/>
          </a:prstGeom>
          <a:noFill/>
        </p:spPr>
        <p:txBody>
          <a:bodyPr wrap="none" lIns="130582" tIns="65291" rIns="130582" bIns="6529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700" b="1" i="1" spc="7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</a:t>
            </a:r>
            <a:endParaRPr lang="ru-RU" sz="5700" b="1" i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0311" y="1041986"/>
            <a:ext cx="1101038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смежные</a:t>
            </a:r>
            <a:r>
              <a:rPr lang="uz-Latn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z-Latn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один из котор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ых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трое меньше другого.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8867670" y="4620418"/>
            <a:ext cx="2997200" cy="233362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4950990" y="6948328"/>
            <a:ext cx="3992880" cy="5714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8781628" y="6060281"/>
            <a:ext cx="520064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639071" y="6866412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>
                <a:solidFill>
                  <a:srgbClr val="FF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3246630" y="6866412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FF0000"/>
                </a:solidFill>
                <a:latin typeface="Times New Roman" pitchFamily="18" charset="0"/>
              </a:rPr>
              <a:t>D</a:t>
            </a:r>
            <a:endParaRPr lang="ru-RU" altLang="ru-RU" sz="46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1748030" y="4102258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>
                <a:solidFill>
                  <a:srgbClr val="FF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4491252" y="6866412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>
                <a:solidFill>
                  <a:srgbClr val="FF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>
            <a:off x="8984510" y="6917848"/>
            <a:ext cx="4917440" cy="15240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4" name="Text Box 27">
            <a:extLst>
              <a:ext uri="{FF2B5EF4-FFF2-40B4-BE49-F238E27FC236}">
                <a16:creationId xmlns:a16="http://schemas.microsoft.com/office/drawing/2014/main" xmlns="" id="{CA39E624-B6EE-4492-B334-3D7B63E68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9691" y="6068218"/>
            <a:ext cx="648516" cy="96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sz="5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х</a:t>
            </a:r>
            <a:endParaRPr lang="ru-RU" altLang="ru-RU" sz="54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5" name="Text Box 28">
            <a:extLst>
              <a:ext uri="{FF2B5EF4-FFF2-40B4-BE49-F238E27FC236}">
                <a16:creationId xmlns:a16="http://schemas.microsoft.com/office/drawing/2014/main" xmlns="" id="{56BEDD06-FD90-49E6-9D94-0E515283B527}"/>
              </a:ext>
            </a:extLst>
          </p:cNvPr>
          <p:cNvSpPr txBox="1">
            <a:spLocks noChangeArrowheads="1"/>
          </p:cNvSpPr>
          <p:nvPr/>
        </p:nvSpPr>
        <p:spPr bwMode="auto">
          <a:xfrm rot="-1811273">
            <a:off x="7912151" y="5657203"/>
            <a:ext cx="991559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sz="5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3х</a:t>
            </a:r>
            <a:endParaRPr lang="ru-RU" altLang="ru-RU" sz="51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733997" y="2396203"/>
                <a:ext cx="6652260" cy="14618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АВС+</a:t>
                </a:r>
                <a:r>
                  <a:rPr lang="ru-RU" sz="4400" b="1" i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</a:t>
                </a:r>
                <a:r>
                  <a:rPr lang="ru-RU" sz="44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СВ</a:t>
                </a:r>
                <a:r>
                  <a:rPr lang="uz-Latn-UZ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</a:t>
                </a:r>
                <a:r>
                  <a:rPr lang="ru-RU" sz="44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А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В</a:t>
                </a:r>
                <a:r>
                  <a:rPr lang="uz-Latn-UZ" sz="44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  <a:endParaRPr lang="ru-RU" sz="44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400" b="1" dirty="0" smtClean="0">
                    <a:solidFill>
                      <a:srgbClr val="002060"/>
                    </a:solidFill>
                    <a:cs typeface="Arial" pitchFamily="34" charset="0"/>
                  </a:rPr>
                  <a:t>3х+х=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𝟖</m:t>
                        </m:r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4400" b="1" i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997" y="2396203"/>
                <a:ext cx="6652260" cy="1461875"/>
              </a:xfrm>
              <a:prstGeom prst="rect">
                <a:avLst/>
              </a:prstGeom>
              <a:blipFill rotWithShape="1">
                <a:blip r:embed="rId2"/>
                <a:stretch>
                  <a:fillRect l="-3663" t="-8750" b="-191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14400" y="3785926"/>
                <a:ext cx="2099101" cy="13512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cs typeface="Arial" pitchFamily="34" charset="0"/>
                  </a:rPr>
                  <a:t>4х</a:t>
                </a:r>
                <a:r>
                  <a:rPr lang="ru-RU" sz="4000" b="1" dirty="0">
                    <a:solidFill>
                      <a:srgbClr val="002060"/>
                    </a:solidFill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i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0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</a:t>
                </a:r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0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785926"/>
                <a:ext cx="2099101" cy="1351267"/>
              </a:xfrm>
              <a:prstGeom prst="rect">
                <a:avLst/>
              </a:prstGeom>
              <a:blipFill rotWithShape="1">
                <a:blip r:embed="rId3"/>
                <a:stretch>
                  <a:fillRect l="-10174" t="-6757" b="-1846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33997" y="5187992"/>
                <a:ext cx="3030958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i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</a:t>
                </a:r>
                <a:r>
                  <a:rPr lang="ru-RU" sz="40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СВ</a:t>
                </a:r>
                <a:r>
                  <a:rPr lang="uz-Latn-UZ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997" y="5187992"/>
                <a:ext cx="3030958" cy="784767"/>
              </a:xfrm>
              <a:prstGeom prst="rect">
                <a:avLst/>
              </a:prstGeom>
              <a:blipFill rotWithShape="1">
                <a:blip r:embed="rId4"/>
                <a:stretch>
                  <a:fillRect l="-7028" t="-7752" b="-2868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33997" y="5810455"/>
                <a:ext cx="5159169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 pitchFamily="18" charset="2"/>
                  </a:rPr>
                  <a:t>∠</a:t>
                </a:r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АВ</a:t>
                </a:r>
                <a:r>
                  <a:rPr lang="ru-RU" sz="4000" b="1" i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С</a:t>
                </a:r>
                <a:r>
                  <a:rPr lang="ru-RU" sz="40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∙3=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</m:t>
                        </m:r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997" y="5810455"/>
                <a:ext cx="5159169" cy="784767"/>
              </a:xfrm>
              <a:prstGeom prst="rect">
                <a:avLst/>
              </a:prstGeom>
              <a:blipFill rotWithShape="1">
                <a:blip r:embed="rId5"/>
                <a:stretch>
                  <a:fillRect l="-4132" t="-13953" b="-356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8215" y="7492090"/>
                <a:ext cx="4720459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𝟒𝟓</m:t>
                        </m:r>
                      </m:e>
                      <m:sup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15" y="7492090"/>
                <a:ext cx="4720459" cy="737510"/>
              </a:xfrm>
              <a:prstGeom prst="rect">
                <a:avLst/>
              </a:prstGeom>
              <a:blipFill rotWithShape="1">
                <a:blip r:embed="rId6"/>
                <a:stretch>
                  <a:fillRect l="-4645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47161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" grpId="0"/>
      <p:bldP spid="3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/>
          <p:cNvSpPr>
            <a:spLocks/>
          </p:cNvSpPr>
          <p:nvPr/>
        </p:nvSpPr>
        <p:spPr bwMode="auto">
          <a:xfrm>
            <a:off x="593470" y="3417287"/>
            <a:ext cx="4027386" cy="2000710"/>
          </a:xfrm>
          <a:custGeom>
            <a:avLst/>
            <a:gdLst>
              <a:gd name="T0" fmla="*/ 0 w 4256"/>
              <a:gd name="T1" fmla="*/ 1884 h 1884"/>
              <a:gd name="T2" fmla="*/ 2888 w 4256"/>
              <a:gd name="T3" fmla="*/ 1844 h 1884"/>
              <a:gd name="T4" fmla="*/ 4256 w 4256"/>
              <a:gd name="T5" fmla="*/ 460 h 1884"/>
              <a:gd name="T6" fmla="*/ 4120 w 4256"/>
              <a:gd name="T7" fmla="*/ 532 h 1884"/>
              <a:gd name="T8" fmla="*/ 3775 w 4256"/>
              <a:gd name="T9" fmla="*/ 303 h 1884"/>
              <a:gd name="T10" fmla="*/ 3464 w 4256"/>
              <a:gd name="T11" fmla="*/ 84 h 1884"/>
              <a:gd name="T12" fmla="*/ 3011 w 4256"/>
              <a:gd name="T13" fmla="*/ 0 h 1884"/>
              <a:gd name="T14" fmla="*/ 2144 w 4256"/>
              <a:gd name="T15" fmla="*/ 92 h 1884"/>
              <a:gd name="T16" fmla="*/ 1216 w 4256"/>
              <a:gd name="T17" fmla="*/ 316 h 1884"/>
              <a:gd name="T18" fmla="*/ 944 w 4256"/>
              <a:gd name="T19" fmla="*/ 332 h 1884"/>
              <a:gd name="T20" fmla="*/ 688 w 4256"/>
              <a:gd name="T21" fmla="*/ 396 h 1884"/>
              <a:gd name="T22" fmla="*/ 432 w 4256"/>
              <a:gd name="T23" fmla="*/ 540 h 1884"/>
              <a:gd name="T24" fmla="*/ 112 w 4256"/>
              <a:gd name="T25" fmla="*/ 1116 h 18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256"/>
              <a:gd name="T40" fmla="*/ 0 h 1884"/>
              <a:gd name="T41" fmla="*/ 4256 w 4256"/>
              <a:gd name="T42" fmla="*/ 1884 h 18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256" h="1884">
                <a:moveTo>
                  <a:pt x="0" y="1884"/>
                </a:moveTo>
                <a:lnTo>
                  <a:pt x="2888" y="1844"/>
                </a:lnTo>
                <a:lnTo>
                  <a:pt x="4256" y="460"/>
                </a:lnTo>
                <a:lnTo>
                  <a:pt x="4120" y="532"/>
                </a:lnTo>
                <a:lnTo>
                  <a:pt x="3775" y="303"/>
                </a:lnTo>
                <a:lnTo>
                  <a:pt x="3464" y="84"/>
                </a:lnTo>
                <a:lnTo>
                  <a:pt x="3011" y="0"/>
                </a:lnTo>
                <a:lnTo>
                  <a:pt x="2144" y="92"/>
                </a:lnTo>
                <a:lnTo>
                  <a:pt x="1216" y="316"/>
                </a:lnTo>
                <a:lnTo>
                  <a:pt x="944" y="332"/>
                </a:lnTo>
                <a:lnTo>
                  <a:pt x="688" y="396"/>
                </a:lnTo>
                <a:lnTo>
                  <a:pt x="432" y="540"/>
                </a:lnTo>
                <a:lnTo>
                  <a:pt x="112" y="1116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0" name="Freeform 8"/>
          <p:cNvSpPr>
            <a:spLocks/>
          </p:cNvSpPr>
          <p:nvPr/>
        </p:nvSpPr>
        <p:spPr bwMode="auto">
          <a:xfrm rot="421223">
            <a:off x="3432892" y="3587083"/>
            <a:ext cx="2224014" cy="1966499"/>
          </a:xfrm>
          <a:custGeom>
            <a:avLst/>
            <a:gdLst>
              <a:gd name="T0" fmla="*/ 1081087 w 1089"/>
              <a:gd name="T1" fmla="*/ 0 h 590"/>
              <a:gd name="T2" fmla="*/ 0 w 1089"/>
              <a:gd name="T3" fmla="*/ 936625 h 590"/>
              <a:gd name="T4" fmla="*/ 1512887 w 1089"/>
              <a:gd name="T5" fmla="*/ 792163 h 590"/>
              <a:gd name="T6" fmla="*/ 1728787 w 1089"/>
              <a:gd name="T7" fmla="*/ 431800 h 590"/>
              <a:gd name="T8" fmla="*/ 1584325 w 1089"/>
              <a:gd name="T9" fmla="*/ 144463 h 590"/>
              <a:gd name="T10" fmla="*/ 1439862 w 1089"/>
              <a:gd name="T11" fmla="*/ 0 h 590"/>
              <a:gd name="T12" fmla="*/ 1081087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681" y="0"/>
                </a:moveTo>
                <a:lnTo>
                  <a:pt x="0" y="590"/>
                </a:lnTo>
                <a:lnTo>
                  <a:pt x="953" y="499"/>
                </a:lnTo>
                <a:lnTo>
                  <a:pt x="1089" y="272"/>
                </a:lnTo>
                <a:lnTo>
                  <a:pt x="998" y="91"/>
                </a:lnTo>
                <a:lnTo>
                  <a:pt x="907" y="0"/>
                </a:lnTo>
                <a:lnTo>
                  <a:pt x="681" y="0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17724" y="44471"/>
            <a:ext cx="3358728" cy="1009020"/>
          </a:xfrm>
          <a:prstGeom prst="rect">
            <a:avLst/>
          </a:prstGeom>
          <a:noFill/>
        </p:spPr>
        <p:txBody>
          <a:bodyPr wrap="none" lIns="130582" tIns="65291" rIns="130582" bIns="6529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700" b="1" i="1" spc="7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Задание</a:t>
            </a:r>
            <a:endParaRPr lang="ru-RU" sz="5700" b="1" i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103" y="1053491"/>
            <a:ext cx="13790897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Отношение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углов, образованных при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пересечении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двух прямых равно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7:3. Найдите меньший из этих углов.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69894" y="4006980"/>
                <a:ext cx="3160802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uz-Latn-UZ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7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9894" y="4006980"/>
                <a:ext cx="3160802" cy="737510"/>
              </a:xfrm>
              <a:prstGeom prst="rect">
                <a:avLst/>
              </a:prstGeom>
              <a:blipFill rotWithShape="1">
                <a:blip r:embed="rId2"/>
                <a:stretch>
                  <a:fillRect l="-6936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516983" y="4586861"/>
                <a:ext cx="2707151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10х=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6983" y="4586861"/>
                <a:ext cx="2707151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8108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746748" y="5199138"/>
                <a:ext cx="3027752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: 10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6748" y="5199138"/>
                <a:ext cx="3027752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7445" t="-13223" r="-6036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819950" y="5803024"/>
                <a:ext cx="1663597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</m:e>
                      <m:sup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9950" y="5803024"/>
                <a:ext cx="1663597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13553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 3"/>
          <p:cNvSpPr>
            <a:spLocks/>
          </p:cNvSpPr>
          <p:nvPr/>
        </p:nvSpPr>
        <p:spPr bwMode="auto">
          <a:xfrm>
            <a:off x="3282954" y="2879999"/>
            <a:ext cx="2285161" cy="2575868"/>
          </a:xfrm>
          <a:custGeom>
            <a:avLst/>
            <a:gdLst>
              <a:gd name="T0" fmla="*/ 0 w 544"/>
              <a:gd name="T1" fmla="*/ 2601913 h 1639"/>
              <a:gd name="T2" fmla="*/ 863600 w 544"/>
              <a:gd name="T3" fmla="*/ 0 h 16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4" h="1639">
                <a:moveTo>
                  <a:pt x="0" y="1639"/>
                </a:moveTo>
                <a:lnTo>
                  <a:pt x="544" y="0"/>
                </a:lnTo>
              </a:path>
            </a:pathLst>
          </a:custGeom>
          <a:noFill/>
          <a:ln w="381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1" name="Freeform 4"/>
          <p:cNvSpPr>
            <a:spLocks/>
          </p:cNvSpPr>
          <p:nvPr/>
        </p:nvSpPr>
        <p:spPr bwMode="auto">
          <a:xfrm>
            <a:off x="570606" y="5408239"/>
            <a:ext cx="2712348" cy="45719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381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2" name="AutoShape 5"/>
          <p:cNvSpPr>
            <a:spLocks noChangeArrowheads="1"/>
          </p:cNvSpPr>
          <p:nvPr/>
        </p:nvSpPr>
        <p:spPr bwMode="auto">
          <a:xfrm rot="5400000">
            <a:off x="3196912" y="4560201"/>
            <a:ext cx="520064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224646" y="5317954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 smtClean="0">
                <a:solidFill>
                  <a:srgbClr val="FF0000"/>
                </a:solidFill>
                <a:latin typeface="Times New Roman" pitchFamily="18" charset="0"/>
              </a:rPr>
              <a:t>С</a:t>
            </a:r>
            <a:endParaRPr lang="ru-RU" altLang="ru-RU" sz="4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5568115" y="2618758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 smtClean="0">
                <a:solidFill>
                  <a:srgbClr val="FF0000"/>
                </a:solidFill>
                <a:latin typeface="Times New Roman" pitchFamily="18" charset="0"/>
              </a:rPr>
              <a:t>В</a:t>
            </a:r>
            <a:endParaRPr lang="ru-RU" altLang="ru-RU" sz="4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2446" y="5385474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FF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36" name="Freeform 10"/>
          <p:cNvSpPr>
            <a:spLocks/>
          </p:cNvSpPr>
          <p:nvPr/>
        </p:nvSpPr>
        <p:spPr bwMode="auto">
          <a:xfrm>
            <a:off x="3267714" y="5385475"/>
            <a:ext cx="3647127" cy="45931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381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9" name="Text Box 19">
            <a:extLst>
              <a:ext uri="{FF2B5EF4-FFF2-40B4-BE49-F238E27FC236}">
                <a16:creationId xmlns:a16="http://schemas.microsoft.com/office/drawing/2014/main" xmlns="" id="{C9D50534-7B2D-4B4C-AC6F-1DE25E59F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546" y="4417642"/>
            <a:ext cx="1161477" cy="110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63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ru-RU" altLang="ru-RU" sz="63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х</a:t>
            </a:r>
            <a:endParaRPr lang="ru-RU" altLang="ru-RU" sz="63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xmlns="" id="{C2EB0B57-72E5-4C09-8F86-07A34E3B4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8655" y="4330012"/>
            <a:ext cx="1161477" cy="110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63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7</a:t>
            </a:r>
            <a:r>
              <a:rPr lang="ru-RU" altLang="ru-RU" sz="63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х</a:t>
            </a:r>
            <a:endParaRPr lang="ru-RU" altLang="ru-RU" sz="51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014057" y="5481033"/>
            <a:ext cx="72225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FF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59750" y="2495279"/>
            <a:ext cx="55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Пусть 1 часть угла-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8347" y="3316654"/>
            <a:ext cx="271715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ВОС=3х,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194035" y="3314935"/>
            <a:ext cx="257743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АОВ=7х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791497" y="6444970"/>
                <a:ext cx="4637873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ВОС=3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𝟓𝟒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497" y="6444970"/>
                <a:ext cx="4637873" cy="737510"/>
              </a:xfrm>
              <a:prstGeom prst="rect">
                <a:avLst/>
              </a:prstGeom>
              <a:blipFill rotWithShape="1">
                <a:blip r:embed="rId6"/>
                <a:stretch>
                  <a:fillRect l="-4731" t="-13223" r="-3811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8831257" y="7189943"/>
                <a:ext cx="4812343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АОВ=7</a:t>
                </a:r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𝟏𝟐𝟔</m:t>
                        </m:r>
                      </m:e>
                      <m:sup>
                        <m:r>
                          <a:rPr lang="ru-RU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1257" y="7189943"/>
                <a:ext cx="4812343" cy="737510"/>
              </a:xfrm>
              <a:prstGeom prst="rect">
                <a:avLst/>
              </a:prstGeom>
              <a:blipFill rotWithShape="1">
                <a:blip r:embed="rId7"/>
                <a:stretch>
                  <a:fillRect l="-4689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Freeform 3"/>
          <p:cNvSpPr>
            <a:spLocks/>
          </p:cNvSpPr>
          <p:nvPr/>
        </p:nvSpPr>
        <p:spPr bwMode="auto">
          <a:xfrm>
            <a:off x="1238250" y="5317955"/>
            <a:ext cx="2137248" cy="2397296"/>
          </a:xfrm>
          <a:custGeom>
            <a:avLst/>
            <a:gdLst>
              <a:gd name="T0" fmla="*/ 0 w 544"/>
              <a:gd name="T1" fmla="*/ 2601913 h 1639"/>
              <a:gd name="T2" fmla="*/ 863600 w 544"/>
              <a:gd name="T3" fmla="*/ 0 h 16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4" h="1639">
                <a:moveTo>
                  <a:pt x="0" y="1639"/>
                </a:moveTo>
                <a:lnTo>
                  <a:pt x="544" y="0"/>
                </a:lnTo>
              </a:path>
            </a:pathLst>
          </a:custGeom>
          <a:noFill/>
          <a:ln w="381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208461" y="7389816"/>
            <a:ext cx="691797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 smtClean="0">
                <a:solidFill>
                  <a:srgbClr val="FF0000"/>
                </a:solidFill>
                <a:latin typeface="Times New Roman" pitchFamily="18" charset="0"/>
              </a:rPr>
              <a:t>К</a:t>
            </a:r>
            <a:endParaRPr lang="ru-RU" altLang="ru-RU" sz="4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39904" y="7072198"/>
                <a:ext cx="3057184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𝟓𝟒</m:t>
                        </m:r>
                      </m:e>
                      <m:sup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9904" y="7072198"/>
                <a:ext cx="3057184" cy="737510"/>
              </a:xfrm>
              <a:prstGeom prst="rect">
                <a:avLst/>
              </a:prstGeom>
              <a:blipFill rotWithShape="1">
                <a:blip r:embed="rId8"/>
                <a:stretch>
                  <a:fillRect l="-7385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Freeform 8"/>
          <p:cNvSpPr>
            <a:spLocks/>
          </p:cNvSpPr>
          <p:nvPr/>
        </p:nvSpPr>
        <p:spPr bwMode="auto">
          <a:xfrm rot="421223" flipH="1" flipV="1">
            <a:off x="442470" y="5268293"/>
            <a:ext cx="2617163" cy="2392021"/>
          </a:xfrm>
          <a:custGeom>
            <a:avLst/>
            <a:gdLst>
              <a:gd name="T0" fmla="*/ 1081087 w 1089"/>
              <a:gd name="T1" fmla="*/ 0 h 590"/>
              <a:gd name="T2" fmla="*/ 0 w 1089"/>
              <a:gd name="T3" fmla="*/ 936625 h 590"/>
              <a:gd name="T4" fmla="*/ 1512887 w 1089"/>
              <a:gd name="T5" fmla="*/ 792163 h 590"/>
              <a:gd name="T6" fmla="*/ 1728787 w 1089"/>
              <a:gd name="T7" fmla="*/ 431800 h 590"/>
              <a:gd name="T8" fmla="*/ 1584325 w 1089"/>
              <a:gd name="T9" fmla="*/ 144463 h 590"/>
              <a:gd name="T10" fmla="*/ 1439862 w 1089"/>
              <a:gd name="T11" fmla="*/ 0 h 590"/>
              <a:gd name="T12" fmla="*/ 1081087 w 1089"/>
              <a:gd name="T13" fmla="*/ 0 h 5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89" h="590">
                <a:moveTo>
                  <a:pt x="681" y="0"/>
                </a:moveTo>
                <a:lnTo>
                  <a:pt x="0" y="590"/>
                </a:lnTo>
                <a:lnTo>
                  <a:pt x="953" y="499"/>
                </a:lnTo>
                <a:lnTo>
                  <a:pt x="1089" y="272"/>
                </a:lnTo>
                <a:lnTo>
                  <a:pt x="998" y="91"/>
                </a:lnTo>
                <a:lnTo>
                  <a:pt x="907" y="0"/>
                </a:lnTo>
                <a:lnTo>
                  <a:pt x="681" y="0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8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30" grpId="0" animBg="1"/>
      <p:bldP spid="22" grpId="0" animBg="1"/>
      <p:bldP spid="23" grpId="0" animBg="1"/>
      <p:bldP spid="24" grpId="0" animBg="1"/>
      <p:bldP spid="26" grpId="0" animBg="1"/>
      <p:bldP spid="39" grpId="0"/>
      <p:bldP spid="40" grpId="0"/>
      <p:bldP spid="6" grpId="0"/>
      <p:bldP spid="8" grpId="0"/>
      <p:bldP spid="42" grpId="0"/>
      <p:bldP spid="43" grpId="0" animBg="1"/>
      <p:bldP spid="44" grpId="0" animBg="1"/>
      <p:bldP spid="29" grpId="0"/>
      <p:bldP spid="37" grpId="0" animBg="1"/>
      <p:bldP spid="3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46" name="Freeform 34"/>
          <p:cNvSpPr>
            <a:spLocks/>
          </p:cNvSpPr>
          <p:nvPr/>
        </p:nvSpPr>
        <p:spPr bwMode="auto">
          <a:xfrm>
            <a:off x="5295902" y="2213611"/>
            <a:ext cx="5905498" cy="2506980"/>
          </a:xfrm>
          <a:custGeom>
            <a:avLst/>
            <a:gdLst>
              <a:gd name="T0" fmla="*/ 0 w 3039"/>
              <a:gd name="T1" fmla="*/ 603250 h 1766"/>
              <a:gd name="T2" fmla="*/ 1843088 w 3039"/>
              <a:gd name="T3" fmla="*/ 2803525 h 1766"/>
              <a:gd name="T4" fmla="*/ 4649788 w 3039"/>
              <a:gd name="T5" fmla="*/ 2736850 h 1766"/>
              <a:gd name="T6" fmla="*/ 4824413 w 3039"/>
              <a:gd name="T7" fmla="*/ 2195513 h 1766"/>
              <a:gd name="T8" fmla="*/ 4624388 w 3039"/>
              <a:gd name="T9" fmla="*/ 1443038 h 1766"/>
              <a:gd name="T10" fmla="*/ 4246563 w 3039"/>
              <a:gd name="T11" fmla="*/ 1109663 h 1766"/>
              <a:gd name="T12" fmla="*/ 3594100 w 3039"/>
              <a:gd name="T13" fmla="*/ 388938 h 1766"/>
              <a:gd name="T14" fmla="*/ 2644775 w 3039"/>
              <a:gd name="T15" fmla="*/ 0 h 1766"/>
              <a:gd name="T16" fmla="*/ 1054100 w 3039"/>
              <a:gd name="T17" fmla="*/ 136525 h 17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39" h="1766">
                <a:moveTo>
                  <a:pt x="0" y="380"/>
                </a:moveTo>
                <a:lnTo>
                  <a:pt x="1161" y="1766"/>
                </a:lnTo>
                <a:lnTo>
                  <a:pt x="2929" y="1724"/>
                </a:lnTo>
                <a:lnTo>
                  <a:pt x="3039" y="1383"/>
                </a:lnTo>
                <a:lnTo>
                  <a:pt x="2913" y="909"/>
                </a:lnTo>
                <a:lnTo>
                  <a:pt x="2675" y="699"/>
                </a:lnTo>
                <a:lnTo>
                  <a:pt x="2264" y="245"/>
                </a:lnTo>
                <a:lnTo>
                  <a:pt x="1666" y="0"/>
                </a:lnTo>
                <a:lnTo>
                  <a:pt x="664" y="86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2542" name="Freeform 30"/>
          <p:cNvSpPr>
            <a:spLocks/>
          </p:cNvSpPr>
          <p:nvPr/>
        </p:nvSpPr>
        <p:spPr bwMode="auto">
          <a:xfrm>
            <a:off x="4114799" y="4693920"/>
            <a:ext cx="6309361" cy="3230880"/>
          </a:xfrm>
          <a:custGeom>
            <a:avLst/>
            <a:gdLst>
              <a:gd name="T0" fmla="*/ 4822825 w 3038"/>
              <a:gd name="T1" fmla="*/ 2200275 h 1696"/>
              <a:gd name="T2" fmla="*/ 2981325 w 3038"/>
              <a:gd name="T3" fmla="*/ 0 h 1696"/>
              <a:gd name="T4" fmla="*/ 174625 w 3038"/>
              <a:gd name="T5" fmla="*/ 66675 h 1696"/>
              <a:gd name="T6" fmla="*/ 0 w 3038"/>
              <a:gd name="T7" fmla="*/ 606425 h 1696"/>
              <a:gd name="T8" fmla="*/ 200025 w 3038"/>
              <a:gd name="T9" fmla="*/ 1358900 h 1696"/>
              <a:gd name="T10" fmla="*/ 577850 w 3038"/>
              <a:gd name="T11" fmla="*/ 1692275 h 1696"/>
              <a:gd name="T12" fmla="*/ 1228725 w 3038"/>
              <a:gd name="T13" fmla="*/ 2413000 h 1696"/>
              <a:gd name="T14" fmla="*/ 2143125 w 3038"/>
              <a:gd name="T15" fmla="*/ 2692400 h 1696"/>
              <a:gd name="T16" fmla="*/ 3768725 w 3038"/>
              <a:gd name="T17" fmla="*/ 2667000 h 1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38" h="1696">
                <a:moveTo>
                  <a:pt x="3038" y="1386"/>
                </a:moveTo>
                <a:lnTo>
                  <a:pt x="1878" y="0"/>
                </a:lnTo>
                <a:lnTo>
                  <a:pt x="110" y="42"/>
                </a:lnTo>
                <a:lnTo>
                  <a:pt x="0" y="382"/>
                </a:lnTo>
                <a:lnTo>
                  <a:pt x="126" y="856"/>
                </a:lnTo>
                <a:lnTo>
                  <a:pt x="364" y="1066"/>
                </a:lnTo>
                <a:lnTo>
                  <a:pt x="774" y="1520"/>
                </a:lnTo>
                <a:lnTo>
                  <a:pt x="1350" y="1696"/>
                </a:lnTo>
                <a:lnTo>
                  <a:pt x="2374" y="1680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192548" name="Group 36"/>
          <p:cNvGrpSpPr>
            <a:grpSpLocks/>
          </p:cNvGrpSpPr>
          <p:nvPr/>
        </p:nvGrpSpPr>
        <p:grpSpPr bwMode="auto">
          <a:xfrm>
            <a:off x="3053081" y="2213611"/>
            <a:ext cx="8978901" cy="5101590"/>
            <a:chOff x="1202" y="1162"/>
            <a:chExt cx="3535" cy="2678"/>
          </a:xfrm>
        </p:grpSpPr>
        <p:sp>
          <p:nvSpPr>
            <p:cNvPr id="18451" name="Freeform 28"/>
            <p:cNvSpPr>
              <a:spLocks/>
            </p:cNvSpPr>
            <p:nvPr/>
          </p:nvSpPr>
          <p:spPr bwMode="auto">
            <a:xfrm>
              <a:off x="2970" y="2433"/>
              <a:ext cx="1767" cy="1407"/>
            </a:xfrm>
            <a:custGeom>
              <a:avLst/>
              <a:gdLst>
                <a:gd name="T0" fmla="*/ 1630 w 1767"/>
                <a:gd name="T1" fmla="*/ 0 h 1407"/>
                <a:gd name="T2" fmla="*/ 0 w 1767"/>
                <a:gd name="T3" fmla="*/ 43 h 1407"/>
                <a:gd name="T4" fmla="*/ 1134 w 1767"/>
                <a:gd name="T5" fmla="*/ 1407 h 1407"/>
                <a:gd name="T6" fmla="*/ 1495 w 1767"/>
                <a:gd name="T7" fmla="*/ 1179 h 1407"/>
                <a:gd name="T8" fmla="*/ 1767 w 1767"/>
                <a:gd name="T9" fmla="*/ 771 h 1407"/>
                <a:gd name="T10" fmla="*/ 1767 w 1767"/>
                <a:gd name="T11" fmla="*/ 454 h 1407"/>
                <a:gd name="T12" fmla="*/ 1766 w 1767"/>
                <a:gd name="T13" fmla="*/ 0 h 14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67" h="1407">
                  <a:moveTo>
                    <a:pt x="1630" y="0"/>
                  </a:moveTo>
                  <a:lnTo>
                    <a:pt x="0" y="43"/>
                  </a:lnTo>
                  <a:lnTo>
                    <a:pt x="1134" y="1407"/>
                  </a:lnTo>
                  <a:lnTo>
                    <a:pt x="1495" y="1179"/>
                  </a:lnTo>
                  <a:lnTo>
                    <a:pt x="1767" y="771"/>
                  </a:lnTo>
                  <a:lnTo>
                    <a:pt x="1767" y="454"/>
                  </a:lnTo>
                  <a:lnTo>
                    <a:pt x="1766" y="0"/>
                  </a:lnTo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8452" name="Freeform 27"/>
            <p:cNvSpPr>
              <a:spLocks/>
            </p:cNvSpPr>
            <p:nvPr/>
          </p:nvSpPr>
          <p:spPr bwMode="auto">
            <a:xfrm>
              <a:off x="1202" y="1162"/>
              <a:ext cx="1766" cy="1361"/>
            </a:xfrm>
            <a:custGeom>
              <a:avLst/>
              <a:gdLst>
                <a:gd name="T0" fmla="*/ 136 w 1766"/>
                <a:gd name="T1" fmla="*/ 1361 h 1361"/>
                <a:gd name="T2" fmla="*/ 1766 w 1766"/>
                <a:gd name="T3" fmla="*/ 1318 h 1361"/>
                <a:gd name="T4" fmla="*/ 635 w 1766"/>
                <a:gd name="T5" fmla="*/ 0 h 1361"/>
                <a:gd name="T6" fmla="*/ 272 w 1766"/>
                <a:gd name="T7" fmla="*/ 182 h 1361"/>
                <a:gd name="T8" fmla="*/ 0 w 1766"/>
                <a:gd name="T9" fmla="*/ 590 h 1361"/>
                <a:gd name="T10" fmla="*/ 0 w 1766"/>
                <a:gd name="T11" fmla="*/ 907 h 1361"/>
                <a:gd name="T12" fmla="*/ 0 w 1766"/>
                <a:gd name="T13" fmla="*/ 1361 h 13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66" h="1361">
                  <a:moveTo>
                    <a:pt x="136" y="1361"/>
                  </a:moveTo>
                  <a:lnTo>
                    <a:pt x="1766" y="1318"/>
                  </a:lnTo>
                  <a:lnTo>
                    <a:pt x="635" y="0"/>
                  </a:lnTo>
                  <a:lnTo>
                    <a:pt x="272" y="182"/>
                  </a:lnTo>
                  <a:lnTo>
                    <a:pt x="0" y="590"/>
                  </a:lnTo>
                  <a:lnTo>
                    <a:pt x="0" y="907"/>
                  </a:lnTo>
                  <a:lnTo>
                    <a:pt x="0" y="1361"/>
                  </a:lnTo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8437" name="Text Box 2"/>
          <p:cNvSpPr txBox="1">
            <a:spLocks noChangeArrowheads="1"/>
          </p:cNvSpPr>
          <p:nvPr/>
        </p:nvSpPr>
        <p:spPr bwMode="auto">
          <a:xfrm>
            <a:off x="609600" y="809462"/>
            <a:ext cx="13258800" cy="1701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3400" b="1" dirty="0">
                <a:solidFill>
                  <a:srgbClr val="000066"/>
                </a:solidFill>
              </a:rPr>
              <a:t>Прямые </a:t>
            </a:r>
            <a:r>
              <a:rPr lang="en-US" altLang="ru-RU" sz="3400" b="1" dirty="0">
                <a:solidFill>
                  <a:srgbClr val="000066"/>
                </a:solidFill>
              </a:rPr>
              <a:t>MN </a:t>
            </a:r>
            <a:r>
              <a:rPr lang="ru-RU" altLang="ru-RU" sz="3400" b="1" dirty="0">
                <a:solidFill>
                  <a:srgbClr val="000066"/>
                </a:solidFill>
              </a:rPr>
              <a:t>и КР пересекаются в точке О, </a:t>
            </a:r>
          </a:p>
          <a:p>
            <a:pPr algn="ctr" eaLnBrk="1" hangingPunct="1"/>
            <a:r>
              <a:rPr lang="ru-RU" altLang="ru-RU" sz="3400" b="1" dirty="0">
                <a:solidFill>
                  <a:srgbClr val="000066"/>
                </a:solidFill>
              </a:rPr>
              <a:t>причем сумма углов КОМ и </a:t>
            </a:r>
            <a:r>
              <a:rPr lang="en-US" altLang="ru-RU" sz="3400" b="1" dirty="0">
                <a:solidFill>
                  <a:srgbClr val="000066"/>
                </a:solidFill>
              </a:rPr>
              <a:t>N</a:t>
            </a:r>
            <a:r>
              <a:rPr lang="ru-RU" altLang="ru-RU" sz="3400" b="1" dirty="0">
                <a:solidFill>
                  <a:srgbClr val="000066"/>
                </a:solidFill>
              </a:rPr>
              <a:t>ОР равна 134</a:t>
            </a:r>
            <a:r>
              <a:rPr lang="ru-RU" altLang="ru-RU" sz="3400" b="1" baseline="30000" dirty="0">
                <a:solidFill>
                  <a:srgbClr val="000066"/>
                </a:solidFill>
              </a:rPr>
              <a:t>0</a:t>
            </a:r>
            <a:r>
              <a:rPr lang="ru-RU" altLang="ru-RU" sz="3400" b="1" dirty="0">
                <a:solidFill>
                  <a:srgbClr val="000066"/>
                </a:solidFill>
              </a:rPr>
              <a:t>. </a:t>
            </a:r>
          </a:p>
          <a:p>
            <a:pPr algn="ctr" eaLnBrk="1" hangingPunct="1"/>
            <a:r>
              <a:rPr lang="ru-RU" altLang="ru-RU" sz="3400" b="1" dirty="0">
                <a:solidFill>
                  <a:srgbClr val="000066"/>
                </a:solidFill>
              </a:rPr>
              <a:t>Найдите величину угла КО</a:t>
            </a:r>
            <a:r>
              <a:rPr lang="en-US" altLang="ru-RU" sz="3400" b="1" dirty="0" smtClean="0">
                <a:solidFill>
                  <a:srgbClr val="000066"/>
                </a:solidFill>
              </a:rPr>
              <a:t>N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. </a:t>
            </a:r>
            <a:endParaRPr lang="ru-RU" altLang="ru-RU" sz="3400" b="1" dirty="0">
              <a:solidFill>
                <a:srgbClr val="000066"/>
              </a:solidFill>
            </a:endParaRPr>
          </a:p>
        </p:txBody>
      </p:sp>
      <p:sp>
        <p:nvSpPr>
          <p:cNvPr id="18438" name="Freeform 3"/>
          <p:cNvSpPr>
            <a:spLocks/>
          </p:cNvSpPr>
          <p:nvPr/>
        </p:nvSpPr>
        <p:spPr bwMode="auto">
          <a:xfrm flipH="1">
            <a:off x="5471161" y="2895600"/>
            <a:ext cx="4511039" cy="4038600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2517" name="AutoShape 5"/>
          <p:cNvSpPr>
            <a:spLocks noChangeArrowheads="1"/>
          </p:cNvSpPr>
          <p:nvPr/>
        </p:nvSpPr>
        <p:spPr bwMode="auto">
          <a:xfrm rot="-5565513">
            <a:off x="7343458" y="4346892"/>
            <a:ext cx="520066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4546601" y="2774573"/>
            <a:ext cx="84667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M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18441" name="Freeform 9"/>
          <p:cNvSpPr>
            <a:spLocks/>
          </p:cNvSpPr>
          <p:nvPr/>
        </p:nvSpPr>
        <p:spPr bwMode="auto">
          <a:xfrm>
            <a:off x="4343400" y="4632960"/>
            <a:ext cx="7010400" cy="95250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442" name="Text Box 23"/>
          <p:cNvSpPr txBox="1">
            <a:spLocks noChangeArrowheads="1"/>
          </p:cNvSpPr>
          <p:nvPr/>
        </p:nvSpPr>
        <p:spPr bwMode="auto">
          <a:xfrm>
            <a:off x="9982200" y="6707506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N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18443" name="Text Box 24"/>
          <p:cNvSpPr txBox="1">
            <a:spLocks noChangeArrowheads="1"/>
          </p:cNvSpPr>
          <p:nvPr/>
        </p:nvSpPr>
        <p:spPr bwMode="auto">
          <a:xfrm>
            <a:off x="3653206" y="4816317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K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18444" name="Text Box 25"/>
          <p:cNvSpPr txBox="1">
            <a:spLocks noChangeArrowheads="1"/>
          </p:cNvSpPr>
          <p:nvPr/>
        </p:nvSpPr>
        <p:spPr bwMode="auto">
          <a:xfrm>
            <a:off x="11353800" y="4490434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P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18445" name="Text Box 26"/>
          <p:cNvSpPr txBox="1">
            <a:spLocks noChangeArrowheads="1"/>
          </p:cNvSpPr>
          <p:nvPr/>
        </p:nvSpPr>
        <p:spPr bwMode="auto">
          <a:xfrm>
            <a:off x="7269479" y="3952994"/>
            <a:ext cx="800099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O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192543" name="Text Box 31">
            <a:extLst>
              <a:ext uri="{FF2B5EF4-FFF2-40B4-BE49-F238E27FC236}">
                <a16:creationId xmlns="" xmlns:a16="http://schemas.microsoft.com/office/drawing/2014/main" id="{8ADC95A6-F41E-4308-AD1C-D0B7B807C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2921" y="4728210"/>
            <a:ext cx="123361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67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2544" name="Text Box 32">
            <a:extLst>
              <a:ext uri="{FF2B5EF4-FFF2-40B4-BE49-F238E27FC236}">
                <a16:creationId xmlns="" xmlns:a16="http://schemas.microsoft.com/office/drawing/2014/main" id="{BA82FBF4-A661-4417-A1C5-BF4F08187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2921" y="4728210"/>
            <a:ext cx="123361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67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2545" name="Text Box 33">
            <a:extLst>
              <a:ext uri="{FF2B5EF4-FFF2-40B4-BE49-F238E27FC236}">
                <a16:creationId xmlns="" xmlns:a16="http://schemas.microsoft.com/office/drawing/2014/main" id="{FBC7E8BD-D44C-491E-8BA7-40A9CBA8F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161" y="5065396"/>
            <a:ext cx="1561395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113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2547" name="Text Box 35">
            <a:extLst>
              <a:ext uri="{FF2B5EF4-FFF2-40B4-BE49-F238E27FC236}">
                <a16:creationId xmlns="" xmlns:a16="http://schemas.microsoft.com/office/drawing/2014/main" id="{E7E6E55A-7802-4421-B9F1-CB4F37DA0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161" y="5065396"/>
            <a:ext cx="1561395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113</a:t>
            </a:r>
            <a:r>
              <a:rPr lang="ru-RU" altLang="ru-RU" sz="51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19530" y="95562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143000" y="7086600"/>
                <a:ext cx="5398144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KON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srgbClr val="002060"/>
                        </a:solidFill>
                        <a:latin typeface="Cambria Math"/>
                      </a:rPr>
                      <m:t>𝟏𝟏</m:t>
                    </m:r>
                    <m:sSup>
                      <m:sSupPr>
                        <m:ctrlP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e>
                      <m:sup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086600"/>
                <a:ext cx="5398144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4633" t="-14063" b="-3671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38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107 -0.09445 " pathEditMode="relative" ptsTypes="AA">
                                      <p:cBhvr>
                                        <p:cTn id="23" dur="2000" fill="hold"/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9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9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85 -0.18889 " pathEditMode="relative" ptsTypes="AA">
                                      <p:cBhvr>
                                        <p:cTn id="65" dur="20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46" grpId="0" animBg="1"/>
      <p:bldP spid="192542" grpId="0" animBg="1"/>
      <p:bldP spid="192543" grpId="0"/>
      <p:bldP spid="192544" grpId="0"/>
      <p:bldP spid="192544" grpId="1"/>
      <p:bldP spid="192545" grpId="0"/>
      <p:bldP spid="192547" grpId="0"/>
      <p:bldP spid="192547" grpId="1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830144" y="1600200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13, 14, 15, 16, 25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52-153).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4" name="Picture 8" descr="Весёлые геометрические фигур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2047874"/>
            <a:ext cx="5286375" cy="526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reeform 24"/>
          <p:cNvSpPr>
            <a:spLocks/>
          </p:cNvSpPr>
          <p:nvPr/>
        </p:nvSpPr>
        <p:spPr bwMode="auto">
          <a:xfrm>
            <a:off x="1410800" y="435374"/>
            <a:ext cx="8351520" cy="362712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grpSp>
        <p:nvGrpSpPr>
          <p:cNvPr id="5124" name="Group 13"/>
          <p:cNvGrpSpPr>
            <a:grpSpLocks/>
          </p:cNvGrpSpPr>
          <p:nvPr/>
        </p:nvGrpSpPr>
        <p:grpSpPr bwMode="auto">
          <a:xfrm>
            <a:off x="1339680" y="3965340"/>
            <a:ext cx="10139680" cy="1815464"/>
            <a:chOff x="884" y="2341"/>
            <a:chExt cx="3992" cy="953"/>
          </a:xfrm>
        </p:grpSpPr>
        <p:sp>
          <p:nvSpPr>
            <p:cNvPr id="5143" name="Line 14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44" name="Oval 15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</p:grpSp>
      <p:sp>
        <p:nvSpPr>
          <p:cNvPr id="5126" name="Text Box 17"/>
          <p:cNvSpPr txBox="1">
            <a:spLocks noChangeArrowheads="1"/>
          </p:cNvSpPr>
          <p:nvPr/>
        </p:nvSpPr>
        <p:spPr bwMode="auto">
          <a:xfrm>
            <a:off x="994240" y="4138694"/>
            <a:ext cx="771940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О</a:t>
            </a:r>
          </a:p>
        </p:txBody>
      </p:sp>
      <p:sp>
        <p:nvSpPr>
          <p:cNvPr id="5127" name="Text Box 18"/>
          <p:cNvSpPr txBox="1">
            <a:spLocks noChangeArrowheads="1"/>
          </p:cNvSpPr>
          <p:nvPr/>
        </p:nvSpPr>
        <p:spPr bwMode="auto">
          <a:xfrm>
            <a:off x="10557341" y="5607450"/>
            <a:ext cx="69980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В</a:t>
            </a:r>
          </a:p>
        </p:txBody>
      </p:sp>
      <p:sp>
        <p:nvSpPr>
          <p:cNvPr id="5129" name="Text Box 26"/>
          <p:cNvSpPr txBox="1">
            <a:spLocks noChangeArrowheads="1"/>
          </p:cNvSpPr>
          <p:nvPr/>
        </p:nvSpPr>
        <p:spPr bwMode="auto">
          <a:xfrm>
            <a:off x="9058741" y="-181846"/>
            <a:ext cx="73667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latin typeface="Times New Roman" pitchFamily="18" charset="0"/>
              </a:rPr>
              <a:t>А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 rot="-1660345">
            <a:off x="4708586" y="941976"/>
            <a:ext cx="2611930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 dirty="0">
                <a:cs typeface="Arial" pitchFamily="34" charset="0"/>
              </a:rPr>
              <a:t>Луч ОА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 rot="623214">
            <a:off x="6755303" y="4408042"/>
            <a:ext cx="2628217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5100" b="1">
                <a:cs typeface="Arial" pitchFamily="34" charset="0"/>
              </a:rPr>
              <a:t>Луч 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8500" y="5904949"/>
            <a:ext cx="10056120" cy="1932760"/>
          </a:xfrm>
          <a:prstGeom prst="rect">
            <a:avLst/>
          </a:prstGeom>
        </p:spPr>
        <p:txBody>
          <a:bodyPr wrap="square" lIns="39548" tIns="19774" rIns="39548" bIns="19774">
            <a:spAutoFit/>
          </a:bodyPr>
          <a:lstStyle/>
          <a:p>
            <a:r>
              <a:rPr lang="ru-RU" b="1" i="1" dirty="0">
                <a:latin typeface="Arial" pitchFamily="34" charset="0"/>
                <a:cs typeface="Arial" pitchFamily="34" charset="0"/>
              </a:rPr>
              <a:t>Углом называется фигура,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состоящая из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точки и двух лучей, исходящих из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неё.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4240" y="1015617"/>
            <a:ext cx="18020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AОВ</a:t>
            </a:r>
            <a:endParaRPr lang="uz-Latn-UZ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5190" y="1864213"/>
            <a:ext cx="21964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Arial" pitchFamily="34" charset="0"/>
                <a:ea typeface="Cambria Math"/>
                <a:cs typeface="Arial" pitchFamily="34" charset="0"/>
              </a:rPr>
              <a:t>и</a:t>
            </a:r>
            <a:r>
              <a:rPr lang="ru-RU" sz="4400" b="1" dirty="0" smtClean="0">
                <a:latin typeface="Arial" pitchFamily="34" charset="0"/>
                <a:ea typeface="Cambria Math"/>
                <a:cs typeface="Arial" pitchFamily="34" charset="0"/>
              </a:rPr>
              <a:t>ли </a:t>
            </a:r>
            <a:r>
              <a:rPr lang="uz-Latn-UZ" sz="44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172641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4" grpId="0"/>
      <p:bldP spid="50205" grpId="0"/>
      <p:bldP spid="3" grpId="0"/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191000" y="1524000"/>
            <a:ext cx="7797799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6900" b="1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Развёрнутый</a:t>
            </a:r>
            <a:endParaRPr lang="ru-RU" sz="69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856998" y="3124200"/>
            <a:ext cx="7653528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69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Прямой</a:t>
            </a:r>
            <a:endParaRPr lang="ru-RU" sz="69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5753098" y="4317927"/>
            <a:ext cx="7165341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6900" b="1" dirty="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Тупой</a:t>
            </a:r>
            <a:endParaRPr lang="ru-RU" sz="6900" b="1" dirty="0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334819" y="6096000"/>
            <a:ext cx="8196579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6900" b="1" dirty="0" smtClean="0">
                <a:solidFill>
                  <a:srgbClr val="99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Острый</a:t>
            </a:r>
            <a:endParaRPr lang="ru-RU" sz="6900" b="1" dirty="0">
              <a:solidFill>
                <a:srgbClr val="99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4478629" y="228600"/>
            <a:ext cx="4818953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</a:t>
            </a:r>
            <a:r>
              <a:rPr lang="ru-RU" sz="57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углов:</a:t>
            </a:r>
            <a:endParaRPr lang="ru-RU" sz="57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709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64"/>
          <p:cNvSpPr>
            <a:spLocks noChangeShapeType="1"/>
          </p:cNvSpPr>
          <p:nvPr/>
        </p:nvSpPr>
        <p:spPr bwMode="auto">
          <a:xfrm>
            <a:off x="2253815" y="1748349"/>
            <a:ext cx="8531139" cy="352703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sp>
        <p:nvSpPr>
          <p:cNvPr id="3076" name="Text Box 67"/>
          <p:cNvSpPr txBox="1">
            <a:spLocks noChangeArrowheads="1"/>
          </p:cNvSpPr>
          <p:nvPr/>
        </p:nvSpPr>
        <p:spPr bwMode="auto">
          <a:xfrm>
            <a:off x="6745573" y="2612593"/>
            <a:ext cx="771940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sz="5100" b="1" dirty="0"/>
              <a:t>О</a:t>
            </a:r>
          </a:p>
        </p:txBody>
      </p:sp>
      <p:sp>
        <p:nvSpPr>
          <p:cNvPr id="3077" name="Oval 62"/>
          <p:cNvSpPr>
            <a:spLocks noChangeArrowheads="1"/>
          </p:cNvSpPr>
          <p:nvPr/>
        </p:nvSpPr>
        <p:spPr bwMode="auto">
          <a:xfrm>
            <a:off x="6631273" y="3511867"/>
            <a:ext cx="228600" cy="173354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sp>
        <p:nvSpPr>
          <p:cNvPr id="3078" name="Text Box 66"/>
          <p:cNvSpPr txBox="1">
            <a:spLocks noChangeArrowheads="1"/>
          </p:cNvSpPr>
          <p:nvPr/>
        </p:nvSpPr>
        <p:spPr bwMode="auto">
          <a:xfrm>
            <a:off x="10784954" y="4610077"/>
            <a:ext cx="69980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sz="5100" b="1"/>
              <a:t>В</a:t>
            </a:r>
          </a:p>
        </p:txBody>
      </p:sp>
      <p:sp>
        <p:nvSpPr>
          <p:cNvPr id="3079" name="Text Box 68"/>
          <p:cNvSpPr txBox="1">
            <a:spLocks noChangeArrowheads="1"/>
          </p:cNvSpPr>
          <p:nvPr/>
        </p:nvSpPr>
        <p:spPr bwMode="auto">
          <a:xfrm>
            <a:off x="2476643" y="1028700"/>
            <a:ext cx="736674" cy="91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sz="5100" b="1"/>
              <a:t>А</a:t>
            </a:r>
          </a:p>
        </p:txBody>
      </p:sp>
      <p:sp>
        <p:nvSpPr>
          <p:cNvPr id="3081" name="Text Box 20"/>
          <p:cNvSpPr txBox="1">
            <a:spLocks noChangeArrowheads="1"/>
          </p:cNvSpPr>
          <p:nvPr/>
        </p:nvSpPr>
        <p:spPr bwMode="auto">
          <a:xfrm>
            <a:off x="6449060" y="857251"/>
            <a:ext cx="6993812" cy="145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9548" tIns="19774" rIns="39548" bIns="1977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Луч ОА, луч ОВ</a:t>
            </a:r>
          </a:p>
          <a:p>
            <a:pPr eaLnBrk="1" hangingPunct="1"/>
            <a:r>
              <a:rPr lang="ru-RU" sz="46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ru-RU" sz="46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600" b="1" dirty="0">
                <a:latin typeface="Arial" pitchFamily="34" charset="0"/>
                <a:cs typeface="Arial" pitchFamily="34" charset="0"/>
              </a:rPr>
              <a:t>АОВ- развёрнутый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95328" y="5627077"/>
            <a:ext cx="11080940" cy="1301818"/>
          </a:xfrm>
          <a:prstGeom prst="rect">
            <a:avLst/>
          </a:prstGeom>
        </p:spPr>
        <p:txBody>
          <a:bodyPr wrap="square" lIns="39548" tIns="19774" rIns="39548" bIns="19774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Развернутый угол </a:t>
            </a:r>
            <a:r>
              <a:rPr lang="ru-RU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это 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угол,  </a:t>
            </a:r>
            <a:r>
              <a:rPr lang="ru-RU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стороны 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которого лежат на одной прямой.</a:t>
            </a:r>
            <a:endParaRPr lang="uz-Latn-UZ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49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618" name="Group 106"/>
          <p:cNvGrpSpPr>
            <a:grpSpLocks/>
          </p:cNvGrpSpPr>
          <p:nvPr/>
        </p:nvGrpSpPr>
        <p:grpSpPr bwMode="auto">
          <a:xfrm>
            <a:off x="1534164" y="2653671"/>
            <a:ext cx="9464037" cy="3552824"/>
            <a:chOff x="551" y="754"/>
            <a:chExt cx="3726" cy="1865"/>
          </a:xfrm>
        </p:grpSpPr>
        <p:sp>
          <p:nvSpPr>
            <p:cNvPr id="5145" name="Freeform 5"/>
            <p:cNvSpPr>
              <a:spLocks/>
            </p:cNvSpPr>
            <p:nvPr/>
          </p:nvSpPr>
          <p:spPr bwMode="auto">
            <a:xfrm>
              <a:off x="612" y="2548"/>
              <a:ext cx="3662" cy="3"/>
            </a:xfrm>
            <a:custGeom>
              <a:avLst/>
              <a:gdLst>
                <a:gd name="T0" fmla="*/ 3662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6350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46" name="Oval 6"/>
            <p:cNvSpPr>
              <a:spLocks noChangeArrowheads="1"/>
            </p:cNvSpPr>
            <p:nvPr/>
          </p:nvSpPr>
          <p:spPr bwMode="auto">
            <a:xfrm>
              <a:off x="2436" y="2478"/>
              <a:ext cx="36" cy="14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47" name="Text Box 7"/>
            <p:cNvSpPr txBox="1">
              <a:spLocks noChangeArrowheads="1"/>
            </p:cNvSpPr>
            <p:nvPr/>
          </p:nvSpPr>
          <p:spPr bwMode="auto">
            <a:xfrm>
              <a:off x="4040" y="209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5148" name="Text Box 8"/>
            <p:cNvSpPr txBox="1">
              <a:spLocks noChangeArrowheads="1"/>
            </p:cNvSpPr>
            <p:nvPr/>
          </p:nvSpPr>
          <p:spPr bwMode="auto">
            <a:xfrm>
              <a:off x="3872" y="1846"/>
              <a:ext cx="3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5149" name="Text Box 9"/>
            <p:cNvSpPr txBox="1">
              <a:spLocks noChangeArrowheads="1"/>
            </p:cNvSpPr>
            <p:nvPr/>
          </p:nvSpPr>
          <p:spPr bwMode="auto">
            <a:xfrm>
              <a:off x="3512" y="119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5150" name="Text Box 10"/>
            <p:cNvSpPr txBox="1">
              <a:spLocks noChangeArrowheads="1"/>
            </p:cNvSpPr>
            <p:nvPr/>
          </p:nvSpPr>
          <p:spPr bwMode="auto">
            <a:xfrm>
              <a:off x="3272" y="102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5151" name="Text Box 11"/>
            <p:cNvSpPr txBox="1">
              <a:spLocks noChangeArrowheads="1"/>
            </p:cNvSpPr>
            <p:nvPr/>
          </p:nvSpPr>
          <p:spPr bwMode="auto">
            <a:xfrm>
              <a:off x="2997" y="8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5152" name="Text Box 12"/>
            <p:cNvSpPr txBox="1">
              <a:spLocks noChangeArrowheads="1"/>
            </p:cNvSpPr>
            <p:nvPr/>
          </p:nvSpPr>
          <p:spPr bwMode="auto">
            <a:xfrm>
              <a:off x="2629" y="760"/>
              <a:ext cx="345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5153" name="Text Box 13"/>
            <p:cNvSpPr txBox="1">
              <a:spLocks noChangeArrowheads="1"/>
            </p:cNvSpPr>
            <p:nvPr/>
          </p:nvSpPr>
          <p:spPr bwMode="auto">
            <a:xfrm>
              <a:off x="2347" y="956"/>
              <a:ext cx="27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300" b="1">
                  <a:solidFill>
                    <a:srgbClr val="FF0000"/>
                  </a:solidFill>
                  <a:latin typeface="Batang" pitchFamily="18" charset="-127"/>
                </a:rPr>
                <a:t>90</a:t>
              </a:r>
            </a:p>
          </p:txBody>
        </p:sp>
        <p:sp>
          <p:nvSpPr>
            <p:cNvPr id="5154" name="Text Box 14"/>
            <p:cNvSpPr txBox="1">
              <a:spLocks noChangeArrowheads="1"/>
            </p:cNvSpPr>
            <p:nvPr/>
          </p:nvSpPr>
          <p:spPr bwMode="auto">
            <a:xfrm>
              <a:off x="2070" y="760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5155" name="Text Box 15"/>
            <p:cNvSpPr txBox="1">
              <a:spLocks noChangeArrowheads="1"/>
            </p:cNvSpPr>
            <p:nvPr/>
          </p:nvSpPr>
          <p:spPr bwMode="auto">
            <a:xfrm>
              <a:off x="1759" y="836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5156" name="Text Box 16"/>
            <p:cNvSpPr txBox="1">
              <a:spLocks noChangeArrowheads="1"/>
            </p:cNvSpPr>
            <p:nvPr/>
          </p:nvSpPr>
          <p:spPr bwMode="auto">
            <a:xfrm>
              <a:off x="1524" y="947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5157" name="Text Box 17"/>
            <p:cNvSpPr txBox="1">
              <a:spLocks noChangeArrowheads="1"/>
            </p:cNvSpPr>
            <p:nvPr/>
          </p:nvSpPr>
          <p:spPr bwMode="auto">
            <a:xfrm>
              <a:off x="1279" y="114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5158" name="Text Box 18"/>
            <p:cNvSpPr txBox="1">
              <a:spLocks noChangeArrowheads="1"/>
            </p:cNvSpPr>
            <p:nvPr/>
          </p:nvSpPr>
          <p:spPr bwMode="auto">
            <a:xfrm>
              <a:off x="1077" y="1298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5159" name="Text Box 19"/>
            <p:cNvSpPr txBox="1">
              <a:spLocks noChangeArrowheads="1"/>
            </p:cNvSpPr>
            <p:nvPr/>
          </p:nvSpPr>
          <p:spPr bwMode="auto">
            <a:xfrm>
              <a:off x="912" y="1534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5160" name="Text Box 20"/>
            <p:cNvSpPr txBox="1">
              <a:spLocks noChangeArrowheads="1"/>
            </p:cNvSpPr>
            <p:nvPr/>
          </p:nvSpPr>
          <p:spPr bwMode="auto">
            <a:xfrm>
              <a:off x="735" y="1809"/>
              <a:ext cx="28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5161" name="Text Box 21"/>
            <p:cNvSpPr txBox="1">
              <a:spLocks noChangeArrowheads="1"/>
            </p:cNvSpPr>
            <p:nvPr/>
          </p:nvSpPr>
          <p:spPr bwMode="auto">
            <a:xfrm>
              <a:off x="612" y="2073"/>
              <a:ext cx="40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5162" name="Text Box 22"/>
            <p:cNvSpPr txBox="1">
              <a:spLocks noChangeArrowheads="1"/>
            </p:cNvSpPr>
            <p:nvPr/>
          </p:nvSpPr>
          <p:spPr bwMode="auto">
            <a:xfrm>
              <a:off x="551" y="2365"/>
              <a:ext cx="300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   180</a:t>
              </a:r>
            </a:p>
          </p:txBody>
        </p:sp>
        <p:sp>
          <p:nvSpPr>
            <p:cNvPr id="5163" name="Text Box 23"/>
            <p:cNvSpPr txBox="1">
              <a:spLocks noChangeArrowheads="1"/>
            </p:cNvSpPr>
            <p:nvPr/>
          </p:nvSpPr>
          <p:spPr bwMode="auto">
            <a:xfrm>
              <a:off x="3717" y="2356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180</a:t>
              </a:r>
            </a:p>
          </p:txBody>
        </p:sp>
        <p:sp>
          <p:nvSpPr>
            <p:cNvPr id="5164" name="Text Box 24"/>
            <p:cNvSpPr txBox="1">
              <a:spLocks noChangeArrowheads="1"/>
            </p:cNvSpPr>
            <p:nvPr/>
          </p:nvSpPr>
          <p:spPr bwMode="auto">
            <a:xfrm>
              <a:off x="3671" y="215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5165" name="Text Box 25"/>
            <p:cNvSpPr txBox="1">
              <a:spLocks noChangeArrowheads="1"/>
            </p:cNvSpPr>
            <p:nvPr/>
          </p:nvSpPr>
          <p:spPr bwMode="auto">
            <a:xfrm>
              <a:off x="3592" y="1959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5166" name="Text Box 26"/>
            <p:cNvSpPr txBox="1">
              <a:spLocks noChangeArrowheads="1"/>
            </p:cNvSpPr>
            <p:nvPr/>
          </p:nvSpPr>
          <p:spPr bwMode="auto">
            <a:xfrm>
              <a:off x="3502" y="182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5167" name="Text Box 27"/>
            <p:cNvSpPr txBox="1">
              <a:spLocks noChangeArrowheads="1"/>
            </p:cNvSpPr>
            <p:nvPr/>
          </p:nvSpPr>
          <p:spPr bwMode="auto">
            <a:xfrm>
              <a:off x="3399" y="1652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5168" name="Text Box 28"/>
            <p:cNvSpPr txBox="1">
              <a:spLocks noChangeArrowheads="1"/>
            </p:cNvSpPr>
            <p:nvPr/>
          </p:nvSpPr>
          <p:spPr bwMode="auto">
            <a:xfrm>
              <a:off x="3230" y="147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5169" name="Text Box 29"/>
            <p:cNvSpPr txBox="1">
              <a:spLocks noChangeArrowheads="1"/>
            </p:cNvSpPr>
            <p:nvPr/>
          </p:nvSpPr>
          <p:spPr bwMode="auto">
            <a:xfrm>
              <a:off x="3048" y="1335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5170" name="Text Box 30"/>
            <p:cNvSpPr txBox="1">
              <a:spLocks noChangeArrowheads="1"/>
            </p:cNvSpPr>
            <p:nvPr/>
          </p:nvSpPr>
          <p:spPr bwMode="auto">
            <a:xfrm>
              <a:off x="2813" y="1233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5171" name="Text Box 31"/>
            <p:cNvSpPr txBox="1">
              <a:spLocks noChangeArrowheads="1"/>
            </p:cNvSpPr>
            <p:nvPr/>
          </p:nvSpPr>
          <p:spPr bwMode="auto">
            <a:xfrm>
              <a:off x="2583" y="115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5172" name="Text Box 32"/>
            <p:cNvSpPr txBox="1">
              <a:spLocks noChangeArrowheads="1"/>
            </p:cNvSpPr>
            <p:nvPr/>
          </p:nvSpPr>
          <p:spPr bwMode="auto">
            <a:xfrm>
              <a:off x="2180" y="118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5173" name="Text Box 33"/>
            <p:cNvSpPr txBox="1">
              <a:spLocks noChangeArrowheads="1"/>
            </p:cNvSpPr>
            <p:nvPr/>
          </p:nvSpPr>
          <p:spPr bwMode="auto">
            <a:xfrm>
              <a:off x="1054" y="2378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5174" name="Text Box 34"/>
            <p:cNvSpPr txBox="1">
              <a:spLocks noChangeArrowheads="1"/>
            </p:cNvSpPr>
            <p:nvPr/>
          </p:nvSpPr>
          <p:spPr bwMode="auto">
            <a:xfrm>
              <a:off x="1046" y="2183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5175" name="Text Box 35"/>
            <p:cNvSpPr txBox="1">
              <a:spLocks noChangeArrowheads="1"/>
            </p:cNvSpPr>
            <p:nvPr/>
          </p:nvSpPr>
          <p:spPr bwMode="auto">
            <a:xfrm>
              <a:off x="1138" y="19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5176" name="Text Box 36"/>
            <p:cNvSpPr txBox="1">
              <a:spLocks noChangeArrowheads="1"/>
            </p:cNvSpPr>
            <p:nvPr/>
          </p:nvSpPr>
          <p:spPr bwMode="auto">
            <a:xfrm>
              <a:off x="1202" y="1788"/>
              <a:ext cx="28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5177" name="Text Box 37"/>
            <p:cNvSpPr txBox="1">
              <a:spLocks noChangeArrowheads="1"/>
            </p:cNvSpPr>
            <p:nvPr/>
          </p:nvSpPr>
          <p:spPr bwMode="auto">
            <a:xfrm>
              <a:off x="1409" y="160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5178" name="Text Box 38"/>
            <p:cNvSpPr txBox="1">
              <a:spLocks noChangeArrowheads="1"/>
            </p:cNvSpPr>
            <p:nvPr/>
          </p:nvSpPr>
          <p:spPr bwMode="auto">
            <a:xfrm>
              <a:off x="1545" y="147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5179" name="Text Box 39"/>
            <p:cNvSpPr txBox="1">
              <a:spLocks noChangeArrowheads="1"/>
            </p:cNvSpPr>
            <p:nvPr/>
          </p:nvSpPr>
          <p:spPr bwMode="auto">
            <a:xfrm>
              <a:off x="1726" y="1335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5180" name="Text Box 40"/>
            <p:cNvSpPr txBox="1">
              <a:spLocks noChangeArrowheads="1"/>
            </p:cNvSpPr>
            <p:nvPr/>
          </p:nvSpPr>
          <p:spPr bwMode="auto">
            <a:xfrm>
              <a:off x="1953" y="125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5181" name="Text Box 41"/>
            <p:cNvSpPr txBox="1">
              <a:spLocks noChangeArrowheads="1"/>
            </p:cNvSpPr>
            <p:nvPr/>
          </p:nvSpPr>
          <p:spPr bwMode="auto">
            <a:xfrm>
              <a:off x="4093" y="2349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5182" name="Text Box 42"/>
            <p:cNvSpPr txBox="1">
              <a:spLocks noChangeArrowheads="1"/>
            </p:cNvSpPr>
            <p:nvPr/>
          </p:nvSpPr>
          <p:spPr bwMode="auto">
            <a:xfrm>
              <a:off x="3686" y="141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5183" name="Text Box 43"/>
            <p:cNvSpPr txBox="1">
              <a:spLocks noChangeArrowheads="1"/>
            </p:cNvSpPr>
            <p:nvPr/>
          </p:nvSpPr>
          <p:spPr bwMode="auto">
            <a:xfrm>
              <a:off x="3837" y="163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5184" name="Freeform 44"/>
            <p:cNvSpPr>
              <a:spLocks/>
            </p:cNvSpPr>
            <p:nvPr/>
          </p:nvSpPr>
          <p:spPr bwMode="auto">
            <a:xfrm>
              <a:off x="622" y="754"/>
              <a:ext cx="3637" cy="1801"/>
            </a:xfrm>
            <a:custGeom>
              <a:avLst/>
              <a:gdLst>
                <a:gd name="T0" fmla="*/ 0 w 4524"/>
                <a:gd name="T1" fmla="*/ 1796 h 2319"/>
                <a:gd name="T2" fmla="*/ 64 w 4524"/>
                <a:gd name="T3" fmla="*/ 1406 h 2319"/>
                <a:gd name="T4" fmla="*/ 154 w 4524"/>
                <a:gd name="T5" fmla="*/ 1111 h 2319"/>
                <a:gd name="T6" fmla="*/ 285 w 4524"/>
                <a:gd name="T7" fmla="*/ 864 h 2319"/>
                <a:gd name="T8" fmla="*/ 487 w 4524"/>
                <a:gd name="T9" fmla="*/ 594 h 2319"/>
                <a:gd name="T10" fmla="*/ 720 w 4524"/>
                <a:gd name="T11" fmla="*/ 385 h 2319"/>
                <a:gd name="T12" fmla="*/ 979 w 4524"/>
                <a:gd name="T13" fmla="*/ 212 h 2319"/>
                <a:gd name="T14" fmla="*/ 1230 w 4524"/>
                <a:gd name="T15" fmla="*/ 103 h 2319"/>
                <a:gd name="T16" fmla="*/ 1563 w 4524"/>
                <a:gd name="T17" fmla="*/ 21 h 2319"/>
                <a:gd name="T18" fmla="*/ 1857 w 4524"/>
                <a:gd name="T19" fmla="*/ 2 h 2319"/>
                <a:gd name="T20" fmla="*/ 2185 w 4524"/>
                <a:gd name="T21" fmla="*/ 35 h 2319"/>
                <a:gd name="T22" fmla="*/ 2513 w 4524"/>
                <a:gd name="T23" fmla="*/ 137 h 2319"/>
                <a:gd name="T24" fmla="*/ 2835 w 4524"/>
                <a:gd name="T25" fmla="*/ 315 h 2319"/>
                <a:gd name="T26" fmla="*/ 3053 w 4524"/>
                <a:gd name="T27" fmla="*/ 491 h 2319"/>
                <a:gd name="T28" fmla="*/ 3285 w 4524"/>
                <a:gd name="T29" fmla="*/ 743 h 2319"/>
                <a:gd name="T30" fmla="*/ 3434 w 4524"/>
                <a:gd name="T31" fmla="*/ 986 h 2319"/>
                <a:gd name="T32" fmla="*/ 3528 w 4524"/>
                <a:gd name="T33" fmla="*/ 1195 h 2319"/>
                <a:gd name="T34" fmla="*/ 3601 w 4524"/>
                <a:gd name="T35" fmla="*/ 1477 h 2319"/>
                <a:gd name="T36" fmla="*/ 3637 w 4524"/>
                <a:gd name="T37" fmla="*/ 1801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85" name="Freeform 45"/>
            <p:cNvSpPr>
              <a:spLocks/>
            </p:cNvSpPr>
            <p:nvPr/>
          </p:nvSpPr>
          <p:spPr bwMode="auto">
            <a:xfrm>
              <a:off x="1172" y="1344"/>
              <a:ext cx="2561" cy="1225"/>
            </a:xfrm>
            <a:custGeom>
              <a:avLst/>
              <a:gdLst>
                <a:gd name="T0" fmla="*/ 0 w 3186"/>
                <a:gd name="T1" fmla="*/ 1225 h 1577"/>
                <a:gd name="T2" fmla="*/ 111 w 3186"/>
                <a:gd name="T3" fmla="*/ 833 h 1577"/>
                <a:gd name="T4" fmla="*/ 294 w 3186"/>
                <a:gd name="T5" fmla="*/ 526 h 1577"/>
                <a:gd name="T6" fmla="*/ 506 w 3186"/>
                <a:gd name="T7" fmla="*/ 298 h 1577"/>
                <a:gd name="T8" fmla="*/ 733 w 3186"/>
                <a:gd name="T9" fmla="*/ 134 h 1577"/>
                <a:gd name="T10" fmla="*/ 1051 w 3186"/>
                <a:gd name="T11" fmla="*/ 23 h 1577"/>
                <a:gd name="T12" fmla="*/ 1317 w 3186"/>
                <a:gd name="T13" fmla="*/ 4 h 1577"/>
                <a:gd name="T14" fmla="*/ 1616 w 3186"/>
                <a:gd name="T15" fmla="*/ 46 h 1577"/>
                <a:gd name="T16" fmla="*/ 1920 w 3186"/>
                <a:gd name="T17" fmla="*/ 182 h 1577"/>
                <a:gd name="T18" fmla="*/ 2185 w 3186"/>
                <a:gd name="T19" fmla="*/ 400 h 1577"/>
                <a:gd name="T20" fmla="*/ 2378 w 3186"/>
                <a:gd name="T21" fmla="*/ 666 h 1577"/>
                <a:gd name="T22" fmla="*/ 2503 w 3186"/>
                <a:gd name="T23" fmla="*/ 936 h 1577"/>
                <a:gd name="T24" fmla="*/ 2561 w 3186"/>
                <a:gd name="T25" fmla="*/ 1192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86" name="Freeform 46"/>
            <p:cNvSpPr>
              <a:spLocks/>
            </p:cNvSpPr>
            <p:nvPr/>
          </p:nvSpPr>
          <p:spPr bwMode="auto">
            <a:xfrm>
              <a:off x="3713" y="2546"/>
              <a:ext cx="564" cy="2"/>
            </a:xfrm>
            <a:custGeom>
              <a:avLst/>
              <a:gdLst>
                <a:gd name="T0" fmla="*/ 564 w 702"/>
                <a:gd name="T1" fmla="*/ 0 h 3"/>
                <a:gd name="T2" fmla="*/ 0 w 702"/>
                <a:gd name="T3" fmla="*/ 2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87" name="Freeform 47"/>
            <p:cNvSpPr>
              <a:spLocks/>
            </p:cNvSpPr>
            <p:nvPr/>
          </p:nvSpPr>
          <p:spPr bwMode="auto">
            <a:xfrm>
              <a:off x="2469" y="1240"/>
              <a:ext cx="3" cy="106"/>
            </a:xfrm>
            <a:custGeom>
              <a:avLst/>
              <a:gdLst>
                <a:gd name="T0" fmla="*/ 0 w 3"/>
                <a:gd name="T1" fmla="*/ 0 h 106"/>
                <a:gd name="T2" fmla="*/ 3 w 3"/>
                <a:gd name="T3" fmla="*/ 106 h 10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106">
                  <a:moveTo>
                    <a:pt x="0" y="0"/>
                  </a:moveTo>
                  <a:lnTo>
                    <a:pt x="3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88" name="Freeform 53"/>
            <p:cNvSpPr>
              <a:spLocks/>
            </p:cNvSpPr>
            <p:nvPr/>
          </p:nvSpPr>
          <p:spPr bwMode="auto">
            <a:xfrm>
              <a:off x="2469" y="754"/>
              <a:ext cx="2" cy="110"/>
            </a:xfrm>
            <a:custGeom>
              <a:avLst/>
              <a:gdLst>
                <a:gd name="T0" fmla="*/ 2 w 2"/>
                <a:gd name="T1" fmla="*/ 0 h 110"/>
                <a:gd name="T2" fmla="*/ 0 w 2"/>
                <a:gd name="T3" fmla="*/ 110 h 1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" h="110">
                  <a:moveTo>
                    <a:pt x="2" y="0"/>
                  </a:moveTo>
                  <a:lnTo>
                    <a:pt x="0" y="1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89" name="Freeform 65"/>
            <p:cNvSpPr>
              <a:spLocks/>
            </p:cNvSpPr>
            <p:nvPr/>
          </p:nvSpPr>
          <p:spPr bwMode="auto">
            <a:xfrm>
              <a:off x="4105" y="2046"/>
              <a:ext cx="77" cy="24"/>
            </a:xfrm>
            <a:custGeom>
              <a:avLst/>
              <a:gdLst>
                <a:gd name="T0" fmla="*/ 0 w 77"/>
                <a:gd name="T1" fmla="*/ 24 h 24"/>
                <a:gd name="T2" fmla="*/ 77 w 77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7" h="24">
                  <a:moveTo>
                    <a:pt x="0" y="24"/>
                  </a:moveTo>
                  <a:lnTo>
                    <a:pt x="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0" name="Freeform 66"/>
            <p:cNvSpPr>
              <a:spLocks/>
            </p:cNvSpPr>
            <p:nvPr/>
          </p:nvSpPr>
          <p:spPr bwMode="auto">
            <a:xfrm>
              <a:off x="4014" y="1788"/>
              <a:ext cx="78" cy="33"/>
            </a:xfrm>
            <a:custGeom>
              <a:avLst/>
              <a:gdLst>
                <a:gd name="T0" fmla="*/ 0 w 78"/>
                <a:gd name="T1" fmla="*/ 33 h 33"/>
                <a:gd name="T2" fmla="*/ 78 w 78"/>
                <a:gd name="T3" fmla="*/ 0 h 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8" h="33">
                  <a:moveTo>
                    <a:pt x="0" y="33"/>
                  </a:moveTo>
                  <a:lnTo>
                    <a:pt x="7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1" name="Freeform 67"/>
            <p:cNvSpPr>
              <a:spLocks/>
            </p:cNvSpPr>
            <p:nvPr/>
          </p:nvSpPr>
          <p:spPr bwMode="auto">
            <a:xfrm>
              <a:off x="3882" y="1563"/>
              <a:ext cx="63" cy="39"/>
            </a:xfrm>
            <a:custGeom>
              <a:avLst/>
              <a:gdLst>
                <a:gd name="T0" fmla="*/ 0 w 63"/>
                <a:gd name="T1" fmla="*/ 39 h 39"/>
                <a:gd name="T2" fmla="*/ 63 w 63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39">
                  <a:moveTo>
                    <a:pt x="0" y="39"/>
                  </a:moveTo>
                  <a:lnTo>
                    <a:pt x="6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2" name="Freeform 68"/>
            <p:cNvSpPr>
              <a:spLocks/>
            </p:cNvSpPr>
            <p:nvPr/>
          </p:nvSpPr>
          <p:spPr bwMode="auto">
            <a:xfrm>
              <a:off x="4144" y="2336"/>
              <a:ext cx="88" cy="16"/>
            </a:xfrm>
            <a:custGeom>
              <a:avLst/>
              <a:gdLst>
                <a:gd name="T0" fmla="*/ 0 w 88"/>
                <a:gd name="T1" fmla="*/ 16 h 16"/>
                <a:gd name="T2" fmla="*/ 88 w 88"/>
                <a:gd name="T3" fmla="*/ 0 h 1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8" h="16">
                  <a:moveTo>
                    <a:pt x="0" y="16"/>
                  </a:moveTo>
                  <a:lnTo>
                    <a:pt x="8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3" name="Freeform 69"/>
            <p:cNvSpPr>
              <a:spLocks/>
            </p:cNvSpPr>
            <p:nvPr/>
          </p:nvSpPr>
          <p:spPr bwMode="auto">
            <a:xfrm>
              <a:off x="3813" y="1446"/>
              <a:ext cx="54" cy="42"/>
            </a:xfrm>
            <a:custGeom>
              <a:avLst/>
              <a:gdLst>
                <a:gd name="T0" fmla="*/ 0 w 54"/>
                <a:gd name="T1" fmla="*/ 42 h 42"/>
                <a:gd name="T2" fmla="*/ 54 w 54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42">
                  <a:moveTo>
                    <a:pt x="0" y="42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4" name="Freeform 70"/>
            <p:cNvSpPr>
              <a:spLocks/>
            </p:cNvSpPr>
            <p:nvPr/>
          </p:nvSpPr>
          <p:spPr bwMode="auto">
            <a:xfrm>
              <a:off x="3966" y="1689"/>
              <a:ext cx="54" cy="27"/>
            </a:xfrm>
            <a:custGeom>
              <a:avLst/>
              <a:gdLst>
                <a:gd name="T0" fmla="*/ 0 w 54"/>
                <a:gd name="T1" fmla="*/ 27 h 27"/>
                <a:gd name="T2" fmla="*/ 54 w 54"/>
                <a:gd name="T3" fmla="*/ 0 h 2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27">
                  <a:moveTo>
                    <a:pt x="0" y="27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5" name="Freeform 71"/>
            <p:cNvSpPr>
              <a:spLocks/>
            </p:cNvSpPr>
            <p:nvPr/>
          </p:nvSpPr>
          <p:spPr bwMode="auto">
            <a:xfrm>
              <a:off x="4077" y="1933"/>
              <a:ext cx="59" cy="17"/>
            </a:xfrm>
            <a:custGeom>
              <a:avLst/>
              <a:gdLst>
                <a:gd name="T0" fmla="*/ 0 w 59"/>
                <a:gd name="T1" fmla="*/ 17 h 17"/>
                <a:gd name="T2" fmla="*/ 59 w 59"/>
                <a:gd name="T3" fmla="*/ 0 h 1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9" h="17">
                  <a:moveTo>
                    <a:pt x="0" y="17"/>
                  </a:moveTo>
                  <a:lnTo>
                    <a:pt x="5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6" name="Freeform 72"/>
            <p:cNvSpPr>
              <a:spLocks/>
            </p:cNvSpPr>
            <p:nvPr/>
          </p:nvSpPr>
          <p:spPr bwMode="auto">
            <a:xfrm>
              <a:off x="4155" y="2190"/>
              <a:ext cx="60" cy="12"/>
            </a:xfrm>
            <a:custGeom>
              <a:avLst/>
              <a:gdLst>
                <a:gd name="T0" fmla="*/ 0 w 60"/>
                <a:gd name="T1" fmla="*/ 12 h 12"/>
                <a:gd name="T2" fmla="*/ 60 w 60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0" h="12">
                  <a:moveTo>
                    <a:pt x="0" y="12"/>
                  </a:moveTo>
                  <a:lnTo>
                    <a:pt x="6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7" name="Freeform 73"/>
            <p:cNvSpPr>
              <a:spLocks/>
            </p:cNvSpPr>
            <p:nvPr/>
          </p:nvSpPr>
          <p:spPr bwMode="auto">
            <a:xfrm>
              <a:off x="3723" y="1344"/>
              <a:ext cx="57" cy="45"/>
            </a:xfrm>
            <a:custGeom>
              <a:avLst/>
              <a:gdLst>
                <a:gd name="T0" fmla="*/ 0 w 57"/>
                <a:gd name="T1" fmla="*/ 45 h 45"/>
                <a:gd name="T2" fmla="*/ 57 w 57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45">
                  <a:moveTo>
                    <a:pt x="0" y="45"/>
                  </a:moveTo>
                  <a:lnTo>
                    <a:pt x="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8" name="Freeform 74"/>
            <p:cNvSpPr>
              <a:spLocks/>
            </p:cNvSpPr>
            <p:nvPr/>
          </p:nvSpPr>
          <p:spPr bwMode="auto">
            <a:xfrm>
              <a:off x="3639" y="1253"/>
              <a:ext cx="30" cy="25"/>
            </a:xfrm>
            <a:custGeom>
              <a:avLst/>
              <a:gdLst>
                <a:gd name="T0" fmla="*/ 0 w 30"/>
                <a:gd name="T1" fmla="*/ 25 h 25"/>
                <a:gd name="T2" fmla="*/ 30 w 30"/>
                <a:gd name="T3" fmla="*/ 0 h 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" h="25">
                  <a:moveTo>
                    <a:pt x="0" y="25"/>
                  </a:moveTo>
                  <a:lnTo>
                    <a:pt x="3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99" name="Freeform 75"/>
            <p:cNvSpPr>
              <a:spLocks/>
            </p:cNvSpPr>
            <p:nvPr/>
          </p:nvSpPr>
          <p:spPr bwMode="auto">
            <a:xfrm>
              <a:off x="3516" y="1162"/>
              <a:ext cx="29" cy="41"/>
            </a:xfrm>
            <a:custGeom>
              <a:avLst/>
              <a:gdLst>
                <a:gd name="T0" fmla="*/ 0 w 29"/>
                <a:gd name="T1" fmla="*/ 41 h 41"/>
                <a:gd name="T2" fmla="*/ 29 w 29"/>
                <a:gd name="T3" fmla="*/ 0 h 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41">
                  <a:moveTo>
                    <a:pt x="0" y="41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0" name="Freeform 76"/>
            <p:cNvSpPr>
              <a:spLocks/>
            </p:cNvSpPr>
            <p:nvPr/>
          </p:nvSpPr>
          <p:spPr bwMode="auto">
            <a:xfrm>
              <a:off x="3402" y="1062"/>
              <a:ext cx="36" cy="51"/>
            </a:xfrm>
            <a:custGeom>
              <a:avLst/>
              <a:gdLst>
                <a:gd name="T0" fmla="*/ 0 w 36"/>
                <a:gd name="T1" fmla="*/ 51 h 51"/>
                <a:gd name="T2" fmla="*/ 36 w 36"/>
                <a:gd name="T3" fmla="*/ 0 h 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51">
                  <a:moveTo>
                    <a:pt x="0" y="51"/>
                  </a:move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1" name="Freeform 77"/>
            <p:cNvSpPr>
              <a:spLocks/>
            </p:cNvSpPr>
            <p:nvPr/>
          </p:nvSpPr>
          <p:spPr bwMode="auto">
            <a:xfrm>
              <a:off x="3258" y="984"/>
              <a:ext cx="33" cy="60"/>
            </a:xfrm>
            <a:custGeom>
              <a:avLst/>
              <a:gdLst>
                <a:gd name="T0" fmla="*/ 0 w 33"/>
                <a:gd name="T1" fmla="*/ 60 h 60"/>
                <a:gd name="T2" fmla="*/ 33 w 33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3" h="60">
                  <a:moveTo>
                    <a:pt x="0" y="60"/>
                  </a:moveTo>
                  <a:lnTo>
                    <a:pt x="3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2" name="Freeform 78"/>
            <p:cNvSpPr>
              <a:spLocks/>
            </p:cNvSpPr>
            <p:nvPr/>
          </p:nvSpPr>
          <p:spPr bwMode="auto">
            <a:xfrm>
              <a:off x="3114" y="885"/>
              <a:ext cx="29" cy="66"/>
            </a:xfrm>
            <a:custGeom>
              <a:avLst/>
              <a:gdLst>
                <a:gd name="T0" fmla="*/ 0 w 29"/>
                <a:gd name="T1" fmla="*/ 66 h 66"/>
                <a:gd name="T2" fmla="*/ 29 w 29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66">
                  <a:moveTo>
                    <a:pt x="0" y="66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3" name="Freeform 79"/>
            <p:cNvSpPr>
              <a:spLocks/>
            </p:cNvSpPr>
            <p:nvPr/>
          </p:nvSpPr>
          <p:spPr bwMode="auto">
            <a:xfrm>
              <a:off x="2949" y="837"/>
              <a:ext cx="21" cy="66"/>
            </a:xfrm>
            <a:custGeom>
              <a:avLst/>
              <a:gdLst>
                <a:gd name="T0" fmla="*/ 0 w 21"/>
                <a:gd name="T1" fmla="*/ 66 h 66"/>
                <a:gd name="T2" fmla="*/ 21 w 21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66">
                  <a:moveTo>
                    <a:pt x="0" y="66"/>
                  </a:moveTo>
                  <a:lnTo>
                    <a:pt x="2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4" name="Freeform 80"/>
            <p:cNvSpPr>
              <a:spLocks/>
            </p:cNvSpPr>
            <p:nvPr/>
          </p:nvSpPr>
          <p:spPr bwMode="auto">
            <a:xfrm>
              <a:off x="2781" y="780"/>
              <a:ext cx="6" cy="57"/>
            </a:xfrm>
            <a:custGeom>
              <a:avLst/>
              <a:gdLst>
                <a:gd name="T0" fmla="*/ 0 w 6"/>
                <a:gd name="T1" fmla="*/ 57 h 57"/>
                <a:gd name="T2" fmla="*/ 6 w 6"/>
                <a:gd name="T3" fmla="*/ 0 h 5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57">
                  <a:moveTo>
                    <a:pt x="0" y="57"/>
                  </a:moveTo>
                  <a:lnTo>
                    <a:pt x="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5" name="Freeform 81"/>
            <p:cNvSpPr>
              <a:spLocks/>
            </p:cNvSpPr>
            <p:nvPr/>
          </p:nvSpPr>
          <p:spPr bwMode="auto">
            <a:xfrm>
              <a:off x="2610" y="756"/>
              <a:ext cx="3" cy="87"/>
            </a:xfrm>
            <a:custGeom>
              <a:avLst/>
              <a:gdLst>
                <a:gd name="T0" fmla="*/ 0 w 3"/>
                <a:gd name="T1" fmla="*/ 87 h 87"/>
                <a:gd name="T2" fmla="*/ 3 w 3"/>
                <a:gd name="T3" fmla="*/ 0 h 8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87">
                  <a:moveTo>
                    <a:pt x="0" y="87"/>
                  </a:moveTo>
                  <a:lnTo>
                    <a:pt x="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6" name="Freeform 82"/>
            <p:cNvSpPr>
              <a:spLocks/>
            </p:cNvSpPr>
            <p:nvPr/>
          </p:nvSpPr>
          <p:spPr bwMode="auto">
            <a:xfrm>
              <a:off x="2013" y="813"/>
              <a:ext cx="18" cy="78"/>
            </a:xfrm>
            <a:custGeom>
              <a:avLst/>
              <a:gdLst>
                <a:gd name="T0" fmla="*/ 18 w 18"/>
                <a:gd name="T1" fmla="*/ 78 h 78"/>
                <a:gd name="T2" fmla="*/ 0 w 18"/>
                <a:gd name="T3" fmla="*/ 0 h 7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" h="78">
                  <a:moveTo>
                    <a:pt x="18" y="7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7" name="Freeform 83"/>
            <p:cNvSpPr>
              <a:spLocks/>
            </p:cNvSpPr>
            <p:nvPr/>
          </p:nvSpPr>
          <p:spPr bwMode="auto">
            <a:xfrm>
              <a:off x="1854" y="864"/>
              <a:ext cx="15" cy="60"/>
            </a:xfrm>
            <a:custGeom>
              <a:avLst/>
              <a:gdLst>
                <a:gd name="T0" fmla="*/ 15 w 15"/>
                <a:gd name="T1" fmla="*/ 60 h 60"/>
                <a:gd name="T2" fmla="*/ 0 w 15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" h="60">
                  <a:moveTo>
                    <a:pt x="15" y="6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8" name="Freeform 84"/>
            <p:cNvSpPr>
              <a:spLocks/>
            </p:cNvSpPr>
            <p:nvPr/>
          </p:nvSpPr>
          <p:spPr bwMode="auto">
            <a:xfrm>
              <a:off x="2337" y="774"/>
              <a:ext cx="3" cy="69"/>
            </a:xfrm>
            <a:custGeom>
              <a:avLst/>
              <a:gdLst>
                <a:gd name="T0" fmla="*/ 3 w 3"/>
                <a:gd name="T1" fmla="*/ 69 h 69"/>
                <a:gd name="T2" fmla="*/ 0 w 3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69">
                  <a:moveTo>
                    <a:pt x="3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09" name="Freeform 85"/>
            <p:cNvSpPr>
              <a:spLocks/>
            </p:cNvSpPr>
            <p:nvPr/>
          </p:nvSpPr>
          <p:spPr bwMode="auto">
            <a:xfrm>
              <a:off x="2178" y="792"/>
              <a:ext cx="6" cy="42"/>
            </a:xfrm>
            <a:custGeom>
              <a:avLst/>
              <a:gdLst>
                <a:gd name="T0" fmla="*/ 6 w 6"/>
                <a:gd name="T1" fmla="*/ 42 h 42"/>
                <a:gd name="T2" fmla="*/ 0 w 6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42">
                  <a:moveTo>
                    <a:pt x="6" y="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0" name="Freeform 86"/>
            <p:cNvSpPr>
              <a:spLocks/>
            </p:cNvSpPr>
            <p:nvPr/>
          </p:nvSpPr>
          <p:spPr bwMode="auto">
            <a:xfrm>
              <a:off x="1701" y="935"/>
              <a:ext cx="21" cy="46"/>
            </a:xfrm>
            <a:custGeom>
              <a:avLst/>
              <a:gdLst>
                <a:gd name="T0" fmla="*/ 21 w 21"/>
                <a:gd name="T1" fmla="*/ 46 h 46"/>
                <a:gd name="T2" fmla="*/ 0 w 21"/>
                <a:gd name="T3" fmla="*/ 0 h 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46">
                  <a:moveTo>
                    <a:pt x="21" y="4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1" name="Freeform 87"/>
            <p:cNvSpPr>
              <a:spLocks/>
            </p:cNvSpPr>
            <p:nvPr/>
          </p:nvSpPr>
          <p:spPr bwMode="auto">
            <a:xfrm>
              <a:off x="1578" y="984"/>
              <a:ext cx="24" cy="54"/>
            </a:xfrm>
            <a:custGeom>
              <a:avLst/>
              <a:gdLst>
                <a:gd name="T0" fmla="*/ 24 w 24"/>
                <a:gd name="T1" fmla="*/ 54 h 54"/>
                <a:gd name="T2" fmla="*/ 0 w 24"/>
                <a:gd name="T3" fmla="*/ 0 h 5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4" h="54">
                  <a:moveTo>
                    <a:pt x="24" y="5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2" name="Freeform 88"/>
            <p:cNvSpPr>
              <a:spLocks/>
            </p:cNvSpPr>
            <p:nvPr/>
          </p:nvSpPr>
          <p:spPr bwMode="auto">
            <a:xfrm>
              <a:off x="1429" y="1071"/>
              <a:ext cx="44" cy="69"/>
            </a:xfrm>
            <a:custGeom>
              <a:avLst/>
              <a:gdLst>
                <a:gd name="T0" fmla="*/ 44 w 44"/>
                <a:gd name="T1" fmla="*/ 69 h 69"/>
                <a:gd name="T2" fmla="*/ 0 w 44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" h="69">
                  <a:moveTo>
                    <a:pt x="44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3" name="Freeform 89"/>
            <p:cNvSpPr>
              <a:spLocks/>
            </p:cNvSpPr>
            <p:nvPr/>
          </p:nvSpPr>
          <p:spPr bwMode="auto">
            <a:xfrm>
              <a:off x="1290" y="1188"/>
              <a:ext cx="36" cy="39"/>
            </a:xfrm>
            <a:custGeom>
              <a:avLst/>
              <a:gdLst>
                <a:gd name="T0" fmla="*/ 36 w 36"/>
                <a:gd name="T1" fmla="*/ 39 h 39"/>
                <a:gd name="T2" fmla="*/ 0 w 36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9">
                  <a:moveTo>
                    <a:pt x="36" y="3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4" name="Freeform 90"/>
            <p:cNvSpPr>
              <a:spLocks/>
            </p:cNvSpPr>
            <p:nvPr/>
          </p:nvSpPr>
          <p:spPr bwMode="auto">
            <a:xfrm>
              <a:off x="1200" y="1278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0 w 36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6">
                  <a:moveTo>
                    <a:pt x="36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5" name="Freeform 91"/>
            <p:cNvSpPr>
              <a:spLocks/>
            </p:cNvSpPr>
            <p:nvPr/>
          </p:nvSpPr>
          <p:spPr bwMode="auto">
            <a:xfrm>
              <a:off x="1104" y="1365"/>
              <a:ext cx="36" cy="45"/>
            </a:xfrm>
            <a:custGeom>
              <a:avLst/>
              <a:gdLst>
                <a:gd name="T0" fmla="*/ 36 w 36"/>
                <a:gd name="T1" fmla="*/ 45 h 45"/>
                <a:gd name="T2" fmla="*/ 0 w 36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45">
                  <a:moveTo>
                    <a:pt x="36" y="4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6" name="Freeform 92"/>
            <p:cNvSpPr>
              <a:spLocks/>
            </p:cNvSpPr>
            <p:nvPr/>
          </p:nvSpPr>
          <p:spPr bwMode="auto">
            <a:xfrm>
              <a:off x="1020" y="1480"/>
              <a:ext cx="48" cy="35"/>
            </a:xfrm>
            <a:custGeom>
              <a:avLst/>
              <a:gdLst>
                <a:gd name="T0" fmla="*/ 48 w 48"/>
                <a:gd name="T1" fmla="*/ 35 h 35"/>
                <a:gd name="T2" fmla="*/ 0 w 48"/>
                <a:gd name="T3" fmla="*/ 0 h 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" h="35">
                  <a:moveTo>
                    <a:pt x="48" y="3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7" name="Freeform 93"/>
            <p:cNvSpPr>
              <a:spLocks/>
            </p:cNvSpPr>
            <p:nvPr/>
          </p:nvSpPr>
          <p:spPr bwMode="auto">
            <a:xfrm>
              <a:off x="915" y="1605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8" name="Freeform 94"/>
            <p:cNvSpPr>
              <a:spLocks/>
            </p:cNvSpPr>
            <p:nvPr/>
          </p:nvSpPr>
          <p:spPr bwMode="auto">
            <a:xfrm>
              <a:off x="839" y="1752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19" name="Freeform 95"/>
            <p:cNvSpPr>
              <a:spLocks/>
            </p:cNvSpPr>
            <p:nvPr/>
          </p:nvSpPr>
          <p:spPr bwMode="auto">
            <a:xfrm>
              <a:off x="759" y="1887"/>
              <a:ext cx="63" cy="24"/>
            </a:xfrm>
            <a:custGeom>
              <a:avLst/>
              <a:gdLst>
                <a:gd name="T0" fmla="*/ 63 w 63"/>
                <a:gd name="T1" fmla="*/ 24 h 24"/>
                <a:gd name="T2" fmla="*/ 0 w 63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24">
                  <a:moveTo>
                    <a:pt x="63" y="2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20" name="Freeform 96"/>
            <p:cNvSpPr>
              <a:spLocks/>
            </p:cNvSpPr>
            <p:nvPr/>
          </p:nvSpPr>
          <p:spPr bwMode="auto">
            <a:xfrm>
              <a:off x="735" y="2037"/>
              <a:ext cx="57" cy="21"/>
            </a:xfrm>
            <a:custGeom>
              <a:avLst/>
              <a:gdLst>
                <a:gd name="T0" fmla="*/ 57 w 57"/>
                <a:gd name="T1" fmla="*/ 21 h 21"/>
                <a:gd name="T2" fmla="*/ 0 w 57"/>
                <a:gd name="T3" fmla="*/ 0 h 2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21">
                  <a:moveTo>
                    <a:pt x="57" y="2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21" name="Freeform 97"/>
            <p:cNvSpPr>
              <a:spLocks/>
            </p:cNvSpPr>
            <p:nvPr/>
          </p:nvSpPr>
          <p:spPr bwMode="auto">
            <a:xfrm>
              <a:off x="681" y="2178"/>
              <a:ext cx="79" cy="18"/>
            </a:xfrm>
            <a:custGeom>
              <a:avLst/>
              <a:gdLst>
                <a:gd name="T0" fmla="*/ 79 w 79"/>
                <a:gd name="T1" fmla="*/ 18 h 18"/>
                <a:gd name="T2" fmla="*/ 0 w 79"/>
                <a:gd name="T3" fmla="*/ 0 h 1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9" h="18">
                  <a:moveTo>
                    <a:pt x="79" y="1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222" name="Freeform 98"/>
            <p:cNvSpPr>
              <a:spLocks/>
            </p:cNvSpPr>
            <p:nvPr/>
          </p:nvSpPr>
          <p:spPr bwMode="auto">
            <a:xfrm>
              <a:off x="651" y="2340"/>
              <a:ext cx="69" cy="12"/>
            </a:xfrm>
            <a:custGeom>
              <a:avLst/>
              <a:gdLst>
                <a:gd name="T0" fmla="*/ 69 w 69"/>
                <a:gd name="T1" fmla="*/ 12 h 12"/>
                <a:gd name="T2" fmla="*/ 0 w 69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9" h="12">
                  <a:moveTo>
                    <a:pt x="69" y="1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5123" name="Group 107"/>
          <p:cNvGrpSpPr>
            <a:grpSpLocks/>
          </p:cNvGrpSpPr>
          <p:nvPr/>
        </p:nvGrpSpPr>
        <p:grpSpPr bwMode="auto">
          <a:xfrm>
            <a:off x="6162040" y="1617352"/>
            <a:ext cx="6555741" cy="5196841"/>
            <a:chOff x="2426" y="210"/>
            <a:chExt cx="2581" cy="2728"/>
          </a:xfrm>
        </p:grpSpPr>
        <p:sp>
          <p:nvSpPr>
            <p:cNvPr id="5141" name="Freeform 63"/>
            <p:cNvSpPr>
              <a:spLocks/>
            </p:cNvSpPr>
            <p:nvPr/>
          </p:nvSpPr>
          <p:spPr bwMode="auto">
            <a:xfrm>
              <a:off x="2472" y="216"/>
              <a:ext cx="2535" cy="2352"/>
            </a:xfrm>
            <a:custGeom>
              <a:avLst/>
              <a:gdLst>
                <a:gd name="T0" fmla="*/ 2535 w 2535"/>
                <a:gd name="T1" fmla="*/ 2331 h 2352"/>
                <a:gd name="T2" fmla="*/ 0 w 2535"/>
                <a:gd name="T3" fmla="*/ 2352 h 2352"/>
                <a:gd name="T4" fmla="*/ 1584 w 2535"/>
                <a:gd name="T5" fmla="*/ 0 h 23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35" h="2352">
                  <a:moveTo>
                    <a:pt x="2535" y="2331"/>
                  </a:moveTo>
                  <a:lnTo>
                    <a:pt x="0" y="2352"/>
                  </a:lnTo>
                  <a:lnTo>
                    <a:pt x="1584" y="0"/>
                  </a:lnTo>
                </a:path>
              </a:pathLst>
            </a:custGeom>
            <a:noFill/>
            <a:ln w="6350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5142" name="Text Box 99"/>
            <p:cNvSpPr txBox="1">
              <a:spLocks noChangeArrowheads="1"/>
            </p:cNvSpPr>
            <p:nvPr/>
          </p:nvSpPr>
          <p:spPr bwMode="auto">
            <a:xfrm>
              <a:off x="4014" y="210"/>
              <a:ext cx="259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А</a:t>
              </a:r>
            </a:p>
          </p:txBody>
        </p:sp>
        <p:sp>
          <p:nvSpPr>
            <p:cNvPr id="5143" name="Text Box 100"/>
            <p:cNvSpPr txBox="1">
              <a:spLocks noChangeArrowheads="1"/>
            </p:cNvSpPr>
            <p:nvPr/>
          </p:nvSpPr>
          <p:spPr bwMode="auto">
            <a:xfrm>
              <a:off x="4694" y="2478"/>
              <a:ext cx="244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В</a:t>
              </a:r>
            </a:p>
          </p:txBody>
        </p:sp>
        <p:sp>
          <p:nvSpPr>
            <p:cNvPr id="5144" name="Text Box 101"/>
            <p:cNvSpPr txBox="1">
              <a:spLocks noChangeArrowheads="1"/>
            </p:cNvSpPr>
            <p:nvPr/>
          </p:nvSpPr>
          <p:spPr bwMode="auto">
            <a:xfrm>
              <a:off x="2426" y="2478"/>
              <a:ext cx="273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О</a:t>
              </a:r>
            </a:p>
          </p:txBody>
        </p:sp>
      </p:grpSp>
      <p:grpSp>
        <p:nvGrpSpPr>
          <p:cNvPr id="64617" name="Group 105"/>
          <p:cNvGrpSpPr>
            <a:grpSpLocks/>
          </p:cNvGrpSpPr>
          <p:nvPr/>
        </p:nvGrpSpPr>
        <p:grpSpPr bwMode="auto">
          <a:xfrm>
            <a:off x="1676401" y="2353829"/>
            <a:ext cx="3716022" cy="876301"/>
            <a:chOff x="2562" y="3203"/>
            <a:chExt cx="1463" cy="460"/>
          </a:xfrm>
        </p:grpSpPr>
        <p:sp>
          <p:nvSpPr>
            <p:cNvPr id="5139" name="Text Box 102"/>
            <p:cNvSpPr txBox="1">
              <a:spLocks noChangeArrowheads="1"/>
            </p:cNvSpPr>
            <p:nvPr/>
          </p:nvSpPr>
          <p:spPr bwMode="auto">
            <a:xfrm>
              <a:off x="2789" y="3203"/>
              <a:ext cx="123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 dirty="0"/>
                <a:t>АОВ = 60</a:t>
              </a:r>
              <a:r>
                <a:rPr lang="ru-RU" sz="5100" b="1" baseline="30000" dirty="0"/>
                <a:t>0</a:t>
              </a:r>
            </a:p>
          </p:txBody>
        </p:sp>
        <p:graphicFrame>
          <p:nvGraphicFramePr>
            <p:cNvPr id="5140" name="Object 104"/>
            <p:cNvGraphicFramePr>
              <a:graphicFrameLocks noChangeAspect="1"/>
            </p:cNvGraphicFramePr>
            <p:nvPr/>
          </p:nvGraphicFramePr>
          <p:xfrm>
            <a:off x="2562" y="3294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Формула" r:id="rId3" imgW="164957" imgH="152268" progId="Equation.3">
                    <p:embed/>
                  </p:oleObj>
                </mc:Choice>
                <mc:Fallback>
                  <p:oleObj name="Формула" r:id="rId3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2" y="3294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711" name="Group 199"/>
          <p:cNvGrpSpPr>
            <a:grpSpLocks/>
          </p:cNvGrpSpPr>
          <p:nvPr/>
        </p:nvGrpSpPr>
        <p:grpSpPr bwMode="auto">
          <a:xfrm>
            <a:off x="6047747" y="3070867"/>
            <a:ext cx="5184139" cy="3112770"/>
            <a:chOff x="2381" y="1612"/>
            <a:chExt cx="2041" cy="1634"/>
          </a:xfrm>
        </p:grpSpPr>
        <p:sp>
          <p:nvSpPr>
            <p:cNvPr id="5137" name="Arc 197"/>
            <p:cNvSpPr>
              <a:spLocks/>
            </p:cNvSpPr>
            <p:nvPr/>
          </p:nvSpPr>
          <p:spPr bwMode="auto">
            <a:xfrm>
              <a:off x="2381" y="1612"/>
              <a:ext cx="2041" cy="1632"/>
            </a:xfrm>
            <a:custGeom>
              <a:avLst/>
              <a:gdLst>
                <a:gd name="T0" fmla="*/ 1176 w 21585"/>
                <a:gd name="T1" fmla="*/ 0 h 17659"/>
                <a:gd name="T2" fmla="*/ 2041 w 21585"/>
                <a:gd name="T3" fmla="*/ 1558 h 17659"/>
                <a:gd name="T4" fmla="*/ 0 w 21585"/>
                <a:gd name="T5" fmla="*/ 1632 h 1765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85" h="17659" fill="none" extrusionOk="0">
                  <a:moveTo>
                    <a:pt x="12438" y="0"/>
                  </a:moveTo>
                  <a:cubicBezTo>
                    <a:pt x="17951" y="3883"/>
                    <a:pt x="21334" y="10117"/>
                    <a:pt x="21585" y="16854"/>
                  </a:cubicBezTo>
                </a:path>
                <a:path w="21585" h="17659" stroke="0" extrusionOk="0">
                  <a:moveTo>
                    <a:pt x="12438" y="0"/>
                  </a:moveTo>
                  <a:cubicBezTo>
                    <a:pt x="17951" y="3883"/>
                    <a:pt x="21334" y="10117"/>
                    <a:pt x="21585" y="16854"/>
                  </a:cubicBezTo>
                  <a:lnTo>
                    <a:pt x="0" y="17659"/>
                  </a:lnTo>
                  <a:lnTo>
                    <a:pt x="12438" y="0"/>
                  </a:lnTo>
                  <a:close/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5138" name="Oval 198"/>
            <p:cNvSpPr>
              <a:spLocks noChangeArrowheads="1"/>
            </p:cNvSpPr>
            <p:nvPr/>
          </p:nvSpPr>
          <p:spPr bwMode="auto">
            <a:xfrm>
              <a:off x="4059" y="2928"/>
              <a:ext cx="318" cy="318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</p:grpSp>
      <p:sp>
        <p:nvSpPr>
          <p:cNvPr id="93" name="Text Box 89"/>
          <p:cNvSpPr txBox="1">
            <a:spLocks noChangeArrowheads="1"/>
          </p:cNvSpPr>
          <p:nvPr/>
        </p:nvSpPr>
        <p:spPr bwMode="auto">
          <a:xfrm>
            <a:off x="2222504" y="348625"/>
            <a:ext cx="5058305" cy="131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6" tIns="65292" rIns="130586" bIns="6529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7700" dirty="0" smtClean="0">
                <a:solidFill>
                  <a:srgbClr val="0000FF"/>
                </a:solidFill>
                <a:latin typeface="Monotype Corsiva" pitchFamily="66" charset="0"/>
              </a:rPr>
              <a:t>Острый </a:t>
            </a:r>
            <a:r>
              <a:rPr lang="ru-RU" sz="7700" dirty="0">
                <a:solidFill>
                  <a:srgbClr val="0000FF"/>
                </a:solidFill>
                <a:latin typeface="Monotype Corsiva" pitchFamily="66" charset="0"/>
              </a:rPr>
              <a:t>угол</a:t>
            </a:r>
          </a:p>
        </p:txBody>
      </p:sp>
      <p:sp>
        <p:nvSpPr>
          <p:cNvPr id="2" name="Дуга 1"/>
          <p:cNvSpPr/>
          <p:nvPr/>
        </p:nvSpPr>
        <p:spPr>
          <a:xfrm>
            <a:off x="6269738" y="5619755"/>
            <a:ext cx="914400" cy="914400"/>
          </a:xfrm>
          <a:prstGeom prst="arc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Прямоугольник 2"/>
          <p:cNvSpPr/>
          <p:nvPr/>
        </p:nvSpPr>
        <p:spPr>
          <a:xfrm>
            <a:off x="7244338" y="5117787"/>
            <a:ext cx="9460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/>
              <a:t>60</a:t>
            </a:r>
            <a:r>
              <a:rPr lang="ru-RU" sz="4400" b="1" baseline="30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43825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4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4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4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60161" y="5577840"/>
            <a:ext cx="619759" cy="506730"/>
          </a:xfrm>
          <a:prstGeom prst="rect">
            <a:avLst/>
          </a:prstGeom>
          <a:ln w="63500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1531621" y="2653666"/>
            <a:ext cx="9471659" cy="3552824"/>
            <a:chOff x="548" y="754"/>
            <a:chExt cx="3729" cy="1865"/>
          </a:xfrm>
        </p:grpSpPr>
        <p:sp>
          <p:nvSpPr>
            <p:cNvPr id="3097" name="Freeform 3"/>
            <p:cNvSpPr>
              <a:spLocks/>
            </p:cNvSpPr>
            <p:nvPr/>
          </p:nvSpPr>
          <p:spPr bwMode="auto">
            <a:xfrm>
              <a:off x="612" y="2548"/>
              <a:ext cx="3662" cy="3"/>
            </a:xfrm>
            <a:custGeom>
              <a:avLst/>
              <a:gdLst>
                <a:gd name="T0" fmla="*/ 3662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098" name="Oval 4"/>
            <p:cNvSpPr>
              <a:spLocks noChangeArrowheads="1"/>
            </p:cNvSpPr>
            <p:nvPr/>
          </p:nvSpPr>
          <p:spPr bwMode="auto">
            <a:xfrm>
              <a:off x="2436" y="2478"/>
              <a:ext cx="36" cy="14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099" name="Text Box 5"/>
            <p:cNvSpPr txBox="1">
              <a:spLocks noChangeArrowheads="1"/>
            </p:cNvSpPr>
            <p:nvPr/>
          </p:nvSpPr>
          <p:spPr bwMode="auto">
            <a:xfrm>
              <a:off x="4040" y="209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100" name="Text Box 6"/>
            <p:cNvSpPr txBox="1">
              <a:spLocks noChangeArrowheads="1"/>
            </p:cNvSpPr>
            <p:nvPr/>
          </p:nvSpPr>
          <p:spPr bwMode="auto">
            <a:xfrm>
              <a:off x="3872" y="1846"/>
              <a:ext cx="3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3101" name="Text Box 7"/>
            <p:cNvSpPr txBox="1">
              <a:spLocks noChangeArrowheads="1"/>
            </p:cNvSpPr>
            <p:nvPr/>
          </p:nvSpPr>
          <p:spPr bwMode="auto">
            <a:xfrm>
              <a:off x="3512" y="119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3102" name="Text Box 8"/>
            <p:cNvSpPr txBox="1">
              <a:spLocks noChangeArrowheads="1"/>
            </p:cNvSpPr>
            <p:nvPr/>
          </p:nvSpPr>
          <p:spPr bwMode="auto">
            <a:xfrm>
              <a:off x="3272" y="102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3103" name="Text Box 9"/>
            <p:cNvSpPr txBox="1">
              <a:spLocks noChangeArrowheads="1"/>
            </p:cNvSpPr>
            <p:nvPr/>
          </p:nvSpPr>
          <p:spPr bwMode="auto">
            <a:xfrm>
              <a:off x="2997" y="8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3104" name="Text Box 10"/>
            <p:cNvSpPr txBox="1">
              <a:spLocks noChangeArrowheads="1"/>
            </p:cNvSpPr>
            <p:nvPr/>
          </p:nvSpPr>
          <p:spPr bwMode="auto">
            <a:xfrm>
              <a:off x="2629" y="760"/>
              <a:ext cx="345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3105" name="Text Box 11"/>
            <p:cNvSpPr txBox="1">
              <a:spLocks noChangeArrowheads="1"/>
            </p:cNvSpPr>
            <p:nvPr/>
          </p:nvSpPr>
          <p:spPr bwMode="auto">
            <a:xfrm>
              <a:off x="2347" y="956"/>
              <a:ext cx="27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300" b="1">
                  <a:solidFill>
                    <a:srgbClr val="FF0000"/>
                  </a:solidFill>
                  <a:latin typeface="Batang" pitchFamily="18" charset="-127"/>
                </a:rPr>
                <a:t>90</a:t>
              </a:r>
            </a:p>
          </p:txBody>
        </p:sp>
        <p:sp>
          <p:nvSpPr>
            <p:cNvPr id="3106" name="Text Box 12"/>
            <p:cNvSpPr txBox="1">
              <a:spLocks noChangeArrowheads="1"/>
            </p:cNvSpPr>
            <p:nvPr/>
          </p:nvSpPr>
          <p:spPr bwMode="auto">
            <a:xfrm>
              <a:off x="2068" y="760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3107" name="Text Box 13"/>
            <p:cNvSpPr txBox="1">
              <a:spLocks noChangeArrowheads="1"/>
            </p:cNvSpPr>
            <p:nvPr/>
          </p:nvSpPr>
          <p:spPr bwMode="auto">
            <a:xfrm>
              <a:off x="1756" y="836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3108" name="Text Box 14"/>
            <p:cNvSpPr txBox="1">
              <a:spLocks noChangeArrowheads="1"/>
            </p:cNvSpPr>
            <p:nvPr/>
          </p:nvSpPr>
          <p:spPr bwMode="auto">
            <a:xfrm>
              <a:off x="1522" y="947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3109" name="Text Box 15"/>
            <p:cNvSpPr txBox="1">
              <a:spLocks noChangeArrowheads="1"/>
            </p:cNvSpPr>
            <p:nvPr/>
          </p:nvSpPr>
          <p:spPr bwMode="auto">
            <a:xfrm>
              <a:off x="1277" y="114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3110" name="Text Box 16"/>
            <p:cNvSpPr txBox="1">
              <a:spLocks noChangeArrowheads="1"/>
            </p:cNvSpPr>
            <p:nvPr/>
          </p:nvSpPr>
          <p:spPr bwMode="auto">
            <a:xfrm>
              <a:off x="1075" y="1298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3111" name="Text Box 17"/>
            <p:cNvSpPr txBox="1">
              <a:spLocks noChangeArrowheads="1"/>
            </p:cNvSpPr>
            <p:nvPr/>
          </p:nvSpPr>
          <p:spPr bwMode="auto">
            <a:xfrm>
              <a:off x="910" y="1534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3112" name="Text Box 18"/>
            <p:cNvSpPr txBox="1">
              <a:spLocks noChangeArrowheads="1"/>
            </p:cNvSpPr>
            <p:nvPr/>
          </p:nvSpPr>
          <p:spPr bwMode="auto">
            <a:xfrm>
              <a:off x="735" y="1809"/>
              <a:ext cx="28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3113" name="Text Box 19"/>
            <p:cNvSpPr txBox="1">
              <a:spLocks noChangeArrowheads="1"/>
            </p:cNvSpPr>
            <p:nvPr/>
          </p:nvSpPr>
          <p:spPr bwMode="auto">
            <a:xfrm>
              <a:off x="612" y="2073"/>
              <a:ext cx="40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3114" name="Text Box 20"/>
            <p:cNvSpPr txBox="1">
              <a:spLocks noChangeArrowheads="1"/>
            </p:cNvSpPr>
            <p:nvPr/>
          </p:nvSpPr>
          <p:spPr bwMode="auto">
            <a:xfrm>
              <a:off x="548" y="2365"/>
              <a:ext cx="300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   180</a:t>
              </a:r>
            </a:p>
          </p:txBody>
        </p:sp>
        <p:sp>
          <p:nvSpPr>
            <p:cNvPr id="3115" name="Text Box 21"/>
            <p:cNvSpPr txBox="1">
              <a:spLocks noChangeArrowheads="1"/>
            </p:cNvSpPr>
            <p:nvPr/>
          </p:nvSpPr>
          <p:spPr bwMode="auto">
            <a:xfrm>
              <a:off x="3715" y="2356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180</a:t>
              </a:r>
            </a:p>
          </p:txBody>
        </p:sp>
        <p:sp>
          <p:nvSpPr>
            <p:cNvPr id="3116" name="Text Box 22"/>
            <p:cNvSpPr txBox="1">
              <a:spLocks noChangeArrowheads="1"/>
            </p:cNvSpPr>
            <p:nvPr/>
          </p:nvSpPr>
          <p:spPr bwMode="auto">
            <a:xfrm>
              <a:off x="3669" y="215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3117" name="Text Box 23"/>
            <p:cNvSpPr txBox="1">
              <a:spLocks noChangeArrowheads="1"/>
            </p:cNvSpPr>
            <p:nvPr/>
          </p:nvSpPr>
          <p:spPr bwMode="auto">
            <a:xfrm>
              <a:off x="3590" y="1959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3118" name="Text Box 24"/>
            <p:cNvSpPr txBox="1">
              <a:spLocks noChangeArrowheads="1"/>
            </p:cNvSpPr>
            <p:nvPr/>
          </p:nvSpPr>
          <p:spPr bwMode="auto">
            <a:xfrm>
              <a:off x="3500" y="182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3119" name="Text Box 25"/>
            <p:cNvSpPr txBox="1">
              <a:spLocks noChangeArrowheads="1"/>
            </p:cNvSpPr>
            <p:nvPr/>
          </p:nvSpPr>
          <p:spPr bwMode="auto">
            <a:xfrm>
              <a:off x="3397" y="1652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3120" name="Text Box 26"/>
            <p:cNvSpPr txBox="1">
              <a:spLocks noChangeArrowheads="1"/>
            </p:cNvSpPr>
            <p:nvPr/>
          </p:nvSpPr>
          <p:spPr bwMode="auto">
            <a:xfrm>
              <a:off x="3228" y="147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3121" name="Text Box 27"/>
            <p:cNvSpPr txBox="1">
              <a:spLocks noChangeArrowheads="1"/>
            </p:cNvSpPr>
            <p:nvPr/>
          </p:nvSpPr>
          <p:spPr bwMode="auto">
            <a:xfrm>
              <a:off x="3046" y="1335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3122" name="Text Box 28"/>
            <p:cNvSpPr txBox="1">
              <a:spLocks noChangeArrowheads="1"/>
            </p:cNvSpPr>
            <p:nvPr/>
          </p:nvSpPr>
          <p:spPr bwMode="auto">
            <a:xfrm>
              <a:off x="2810" y="1233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3123" name="Text Box 29"/>
            <p:cNvSpPr txBox="1">
              <a:spLocks noChangeArrowheads="1"/>
            </p:cNvSpPr>
            <p:nvPr/>
          </p:nvSpPr>
          <p:spPr bwMode="auto">
            <a:xfrm>
              <a:off x="2581" y="115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3124" name="Text Box 30"/>
            <p:cNvSpPr txBox="1">
              <a:spLocks noChangeArrowheads="1"/>
            </p:cNvSpPr>
            <p:nvPr/>
          </p:nvSpPr>
          <p:spPr bwMode="auto">
            <a:xfrm>
              <a:off x="2180" y="118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3125" name="Text Box 31"/>
            <p:cNvSpPr txBox="1">
              <a:spLocks noChangeArrowheads="1"/>
            </p:cNvSpPr>
            <p:nvPr/>
          </p:nvSpPr>
          <p:spPr bwMode="auto">
            <a:xfrm>
              <a:off x="1054" y="2378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126" name="Text Box 32"/>
            <p:cNvSpPr txBox="1">
              <a:spLocks noChangeArrowheads="1"/>
            </p:cNvSpPr>
            <p:nvPr/>
          </p:nvSpPr>
          <p:spPr bwMode="auto">
            <a:xfrm>
              <a:off x="1046" y="2183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127" name="Text Box 33"/>
            <p:cNvSpPr txBox="1">
              <a:spLocks noChangeArrowheads="1"/>
            </p:cNvSpPr>
            <p:nvPr/>
          </p:nvSpPr>
          <p:spPr bwMode="auto">
            <a:xfrm>
              <a:off x="1138" y="19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3128" name="Text Box 34"/>
            <p:cNvSpPr txBox="1">
              <a:spLocks noChangeArrowheads="1"/>
            </p:cNvSpPr>
            <p:nvPr/>
          </p:nvSpPr>
          <p:spPr bwMode="auto">
            <a:xfrm>
              <a:off x="1202" y="1788"/>
              <a:ext cx="28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3129" name="Text Box 35"/>
            <p:cNvSpPr txBox="1">
              <a:spLocks noChangeArrowheads="1"/>
            </p:cNvSpPr>
            <p:nvPr/>
          </p:nvSpPr>
          <p:spPr bwMode="auto">
            <a:xfrm>
              <a:off x="1409" y="160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3130" name="Text Box 36"/>
            <p:cNvSpPr txBox="1">
              <a:spLocks noChangeArrowheads="1"/>
            </p:cNvSpPr>
            <p:nvPr/>
          </p:nvSpPr>
          <p:spPr bwMode="auto">
            <a:xfrm>
              <a:off x="1545" y="147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3131" name="Text Box 37"/>
            <p:cNvSpPr txBox="1">
              <a:spLocks noChangeArrowheads="1"/>
            </p:cNvSpPr>
            <p:nvPr/>
          </p:nvSpPr>
          <p:spPr bwMode="auto">
            <a:xfrm>
              <a:off x="1726" y="1335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3132" name="Text Box 38"/>
            <p:cNvSpPr txBox="1">
              <a:spLocks noChangeArrowheads="1"/>
            </p:cNvSpPr>
            <p:nvPr/>
          </p:nvSpPr>
          <p:spPr bwMode="auto">
            <a:xfrm>
              <a:off x="1953" y="125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3133" name="Text Box 39"/>
            <p:cNvSpPr txBox="1">
              <a:spLocks noChangeArrowheads="1"/>
            </p:cNvSpPr>
            <p:nvPr/>
          </p:nvSpPr>
          <p:spPr bwMode="auto">
            <a:xfrm>
              <a:off x="4093" y="2349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134" name="Text Box 40"/>
            <p:cNvSpPr txBox="1">
              <a:spLocks noChangeArrowheads="1"/>
            </p:cNvSpPr>
            <p:nvPr/>
          </p:nvSpPr>
          <p:spPr bwMode="auto">
            <a:xfrm>
              <a:off x="3686" y="141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3135" name="Text Box 41"/>
            <p:cNvSpPr txBox="1">
              <a:spLocks noChangeArrowheads="1"/>
            </p:cNvSpPr>
            <p:nvPr/>
          </p:nvSpPr>
          <p:spPr bwMode="auto">
            <a:xfrm>
              <a:off x="3837" y="163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3136" name="Freeform 42"/>
            <p:cNvSpPr>
              <a:spLocks/>
            </p:cNvSpPr>
            <p:nvPr/>
          </p:nvSpPr>
          <p:spPr bwMode="auto">
            <a:xfrm>
              <a:off x="622" y="754"/>
              <a:ext cx="3637" cy="1801"/>
            </a:xfrm>
            <a:custGeom>
              <a:avLst/>
              <a:gdLst>
                <a:gd name="T0" fmla="*/ 0 w 4524"/>
                <a:gd name="T1" fmla="*/ 1796 h 2319"/>
                <a:gd name="T2" fmla="*/ 64 w 4524"/>
                <a:gd name="T3" fmla="*/ 1406 h 2319"/>
                <a:gd name="T4" fmla="*/ 154 w 4524"/>
                <a:gd name="T5" fmla="*/ 1111 h 2319"/>
                <a:gd name="T6" fmla="*/ 285 w 4524"/>
                <a:gd name="T7" fmla="*/ 864 h 2319"/>
                <a:gd name="T8" fmla="*/ 487 w 4524"/>
                <a:gd name="T9" fmla="*/ 594 h 2319"/>
                <a:gd name="T10" fmla="*/ 720 w 4524"/>
                <a:gd name="T11" fmla="*/ 385 h 2319"/>
                <a:gd name="T12" fmla="*/ 979 w 4524"/>
                <a:gd name="T13" fmla="*/ 212 h 2319"/>
                <a:gd name="T14" fmla="*/ 1230 w 4524"/>
                <a:gd name="T15" fmla="*/ 103 h 2319"/>
                <a:gd name="T16" fmla="*/ 1563 w 4524"/>
                <a:gd name="T17" fmla="*/ 21 h 2319"/>
                <a:gd name="T18" fmla="*/ 1857 w 4524"/>
                <a:gd name="T19" fmla="*/ 2 h 2319"/>
                <a:gd name="T20" fmla="*/ 2185 w 4524"/>
                <a:gd name="T21" fmla="*/ 35 h 2319"/>
                <a:gd name="T22" fmla="*/ 2513 w 4524"/>
                <a:gd name="T23" fmla="*/ 137 h 2319"/>
                <a:gd name="T24" fmla="*/ 2835 w 4524"/>
                <a:gd name="T25" fmla="*/ 315 h 2319"/>
                <a:gd name="T26" fmla="*/ 3053 w 4524"/>
                <a:gd name="T27" fmla="*/ 491 h 2319"/>
                <a:gd name="T28" fmla="*/ 3285 w 4524"/>
                <a:gd name="T29" fmla="*/ 743 h 2319"/>
                <a:gd name="T30" fmla="*/ 3434 w 4524"/>
                <a:gd name="T31" fmla="*/ 986 h 2319"/>
                <a:gd name="T32" fmla="*/ 3528 w 4524"/>
                <a:gd name="T33" fmla="*/ 1195 h 2319"/>
                <a:gd name="T34" fmla="*/ 3601 w 4524"/>
                <a:gd name="T35" fmla="*/ 1477 h 2319"/>
                <a:gd name="T36" fmla="*/ 3637 w 4524"/>
                <a:gd name="T37" fmla="*/ 1801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137" name="Freeform 43"/>
            <p:cNvSpPr>
              <a:spLocks/>
            </p:cNvSpPr>
            <p:nvPr/>
          </p:nvSpPr>
          <p:spPr bwMode="auto">
            <a:xfrm>
              <a:off x="1172" y="1344"/>
              <a:ext cx="2561" cy="1225"/>
            </a:xfrm>
            <a:custGeom>
              <a:avLst/>
              <a:gdLst>
                <a:gd name="T0" fmla="*/ 0 w 3186"/>
                <a:gd name="T1" fmla="*/ 1225 h 1577"/>
                <a:gd name="T2" fmla="*/ 111 w 3186"/>
                <a:gd name="T3" fmla="*/ 833 h 1577"/>
                <a:gd name="T4" fmla="*/ 294 w 3186"/>
                <a:gd name="T5" fmla="*/ 526 h 1577"/>
                <a:gd name="T6" fmla="*/ 506 w 3186"/>
                <a:gd name="T7" fmla="*/ 298 h 1577"/>
                <a:gd name="T8" fmla="*/ 733 w 3186"/>
                <a:gd name="T9" fmla="*/ 134 h 1577"/>
                <a:gd name="T10" fmla="*/ 1051 w 3186"/>
                <a:gd name="T11" fmla="*/ 23 h 1577"/>
                <a:gd name="T12" fmla="*/ 1317 w 3186"/>
                <a:gd name="T13" fmla="*/ 4 h 1577"/>
                <a:gd name="T14" fmla="*/ 1616 w 3186"/>
                <a:gd name="T15" fmla="*/ 46 h 1577"/>
                <a:gd name="T16" fmla="*/ 1920 w 3186"/>
                <a:gd name="T17" fmla="*/ 182 h 1577"/>
                <a:gd name="T18" fmla="*/ 2185 w 3186"/>
                <a:gd name="T19" fmla="*/ 400 h 1577"/>
                <a:gd name="T20" fmla="*/ 2378 w 3186"/>
                <a:gd name="T21" fmla="*/ 666 h 1577"/>
                <a:gd name="T22" fmla="*/ 2503 w 3186"/>
                <a:gd name="T23" fmla="*/ 936 h 1577"/>
                <a:gd name="T24" fmla="*/ 2561 w 3186"/>
                <a:gd name="T25" fmla="*/ 1192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138" name="Freeform 44"/>
            <p:cNvSpPr>
              <a:spLocks/>
            </p:cNvSpPr>
            <p:nvPr/>
          </p:nvSpPr>
          <p:spPr bwMode="auto">
            <a:xfrm>
              <a:off x="3713" y="2546"/>
              <a:ext cx="564" cy="2"/>
            </a:xfrm>
            <a:custGeom>
              <a:avLst/>
              <a:gdLst>
                <a:gd name="T0" fmla="*/ 564 w 702"/>
                <a:gd name="T1" fmla="*/ 0 h 3"/>
                <a:gd name="T2" fmla="*/ 0 w 702"/>
                <a:gd name="T3" fmla="*/ 2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139" name="Freeform 45"/>
            <p:cNvSpPr>
              <a:spLocks/>
            </p:cNvSpPr>
            <p:nvPr/>
          </p:nvSpPr>
          <p:spPr bwMode="auto">
            <a:xfrm>
              <a:off x="2469" y="1240"/>
              <a:ext cx="3" cy="106"/>
            </a:xfrm>
            <a:custGeom>
              <a:avLst/>
              <a:gdLst>
                <a:gd name="T0" fmla="*/ 0 w 3"/>
                <a:gd name="T1" fmla="*/ 0 h 106"/>
                <a:gd name="T2" fmla="*/ 3 w 3"/>
                <a:gd name="T3" fmla="*/ 106 h 10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106">
                  <a:moveTo>
                    <a:pt x="0" y="0"/>
                  </a:moveTo>
                  <a:lnTo>
                    <a:pt x="3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0" name="Freeform 46"/>
            <p:cNvSpPr>
              <a:spLocks/>
            </p:cNvSpPr>
            <p:nvPr/>
          </p:nvSpPr>
          <p:spPr bwMode="auto">
            <a:xfrm>
              <a:off x="2469" y="754"/>
              <a:ext cx="2" cy="110"/>
            </a:xfrm>
            <a:custGeom>
              <a:avLst/>
              <a:gdLst>
                <a:gd name="T0" fmla="*/ 2 w 2"/>
                <a:gd name="T1" fmla="*/ 0 h 110"/>
                <a:gd name="T2" fmla="*/ 0 w 2"/>
                <a:gd name="T3" fmla="*/ 110 h 1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" h="110">
                  <a:moveTo>
                    <a:pt x="2" y="0"/>
                  </a:moveTo>
                  <a:lnTo>
                    <a:pt x="0" y="1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1" name="Freeform 47"/>
            <p:cNvSpPr>
              <a:spLocks/>
            </p:cNvSpPr>
            <p:nvPr/>
          </p:nvSpPr>
          <p:spPr bwMode="auto">
            <a:xfrm>
              <a:off x="4105" y="2046"/>
              <a:ext cx="77" cy="24"/>
            </a:xfrm>
            <a:custGeom>
              <a:avLst/>
              <a:gdLst>
                <a:gd name="T0" fmla="*/ 0 w 77"/>
                <a:gd name="T1" fmla="*/ 24 h 24"/>
                <a:gd name="T2" fmla="*/ 77 w 77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7" h="24">
                  <a:moveTo>
                    <a:pt x="0" y="24"/>
                  </a:moveTo>
                  <a:lnTo>
                    <a:pt x="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2" name="Freeform 48"/>
            <p:cNvSpPr>
              <a:spLocks/>
            </p:cNvSpPr>
            <p:nvPr/>
          </p:nvSpPr>
          <p:spPr bwMode="auto">
            <a:xfrm>
              <a:off x="4014" y="1788"/>
              <a:ext cx="78" cy="33"/>
            </a:xfrm>
            <a:custGeom>
              <a:avLst/>
              <a:gdLst>
                <a:gd name="T0" fmla="*/ 0 w 78"/>
                <a:gd name="T1" fmla="*/ 33 h 33"/>
                <a:gd name="T2" fmla="*/ 78 w 78"/>
                <a:gd name="T3" fmla="*/ 0 h 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8" h="33">
                  <a:moveTo>
                    <a:pt x="0" y="33"/>
                  </a:moveTo>
                  <a:lnTo>
                    <a:pt x="7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3" name="Freeform 49"/>
            <p:cNvSpPr>
              <a:spLocks/>
            </p:cNvSpPr>
            <p:nvPr/>
          </p:nvSpPr>
          <p:spPr bwMode="auto">
            <a:xfrm>
              <a:off x="3882" y="1563"/>
              <a:ext cx="63" cy="39"/>
            </a:xfrm>
            <a:custGeom>
              <a:avLst/>
              <a:gdLst>
                <a:gd name="T0" fmla="*/ 0 w 63"/>
                <a:gd name="T1" fmla="*/ 39 h 39"/>
                <a:gd name="T2" fmla="*/ 63 w 63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39">
                  <a:moveTo>
                    <a:pt x="0" y="39"/>
                  </a:moveTo>
                  <a:lnTo>
                    <a:pt x="6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4" name="Freeform 50"/>
            <p:cNvSpPr>
              <a:spLocks/>
            </p:cNvSpPr>
            <p:nvPr/>
          </p:nvSpPr>
          <p:spPr bwMode="auto">
            <a:xfrm>
              <a:off x="4144" y="2336"/>
              <a:ext cx="88" cy="16"/>
            </a:xfrm>
            <a:custGeom>
              <a:avLst/>
              <a:gdLst>
                <a:gd name="T0" fmla="*/ 0 w 88"/>
                <a:gd name="T1" fmla="*/ 16 h 16"/>
                <a:gd name="T2" fmla="*/ 88 w 88"/>
                <a:gd name="T3" fmla="*/ 0 h 1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8" h="16">
                  <a:moveTo>
                    <a:pt x="0" y="16"/>
                  </a:moveTo>
                  <a:lnTo>
                    <a:pt x="8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5" name="Freeform 51"/>
            <p:cNvSpPr>
              <a:spLocks/>
            </p:cNvSpPr>
            <p:nvPr/>
          </p:nvSpPr>
          <p:spPr bwMode="auto">
            <a:xfrm>
              <a:off x="3813" y="1446"/>
              <a:ext cx="54" cy="42"/>
            </a:xfrm>
            <a:custGeom>
              <a:avLst/>
              <a:gdLst>
                <a:gd name="T0" fmla="*/ 0 w 54"/>
                <a:gd name="T1" fmla="*/ 42 h 42"/>
                <a:gd name="T2" fmla="*/ 54 w 54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42">
                  <a:moveTo>
                    <a:pt x="0" y="42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6" name="Freeform 52"/>
            <p:cNvSpPr>
              <a:spLocks/>
            </p:cNvSpPr>
            <p:nvPr/>
          </p:nvSpPr>
          <p:spPr bwMode="auto">
            <a:xfrm>
              <a:off x="3966" y="1689"/>
              <a:ext cx="54" cy="27"/>
            </a:xfrm>
            <a:custGeom>
              <a:avLst/>
              <a:gdLst>
                <a:gd name="T0" fmla="*/ 0 w 54"/>
                <a:gd name="T1" fmla="*/ 27 h 27"/>
                <a:gd name="T2" fmla="*/ 54 w 54"/>
                <a:gd name="T3" fmla="*/ 0 h 2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27">
                  <a:moveTo>
                    <a:pt x="0" y="27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7" name="Freeform 53"/>
            <p:cNvSpPr>
              <a:spLocks/>
            </p:cNvSpPr>
            <p:nvPr/>
          </p:nvSpPr>
          <p:spPr bwMode="auto">
            <a:xfrm>
              <a:off x="4077" y="1933"/>
              <a:ext cx="59" cy="17"/>
            </a:xfrm>
            <a:custGeom>
              <a:avLst/>
              <a:gdLst>
                <a:gd name="T0" fmla="*/ 0 w 59"/>
                <a:gd name="T1" fmla="*/ 17 h 17"/>
                <a:gd name="T2" fmla="*/ 59 w 59"/>
                <a:gd name="T3" fmla="*/ 0 h 1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9" h="17">
                  <a:moveTo>
                    <a:pt x="0" y="17"/>
                  </a:moveTo>
                  <a:lnTo>
                    <a:pt x="5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8" name="Freeform 54"/>
            <p:cNvSpPr>
              <a:spLocks/>
            </p:cNvSpPr>
            <p:nvPr/>
          </p:nvSpPr>
          <p:spPr bwMode="auto">
            <a:xfrm>
              <a:off x="4155" y="2190"/>
              <a:ext cx="60" cy="12"/>
            </a:xfrm>
            <a:custGeom>
              <a:avLst/>
              <a:gdLst>
                <a:gd name="T0" fmla="*/ 0 w 60"/>
                <a:gd name="T1" fmla="*/ 12 h 12"/>
                <a:gd name="T2" fmla="*/ 60 w 60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0" h="12">
                  <a:moveTo>
                    <a:pt x="0" y="12"/>
                  </a:moveTo>
                  <a:lnTo>
                    <a:pt x="6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49" name="Freeform 55"/>
            <p:cNvSpPr>
              <a:spLocks/>
            </p:cNvSpPr>
            <p:nvPr/>
          </p:nvSpPr>
          <p:spPr bwMode="auto">
            <a:xfrm>
              <a:off x="3723" y="1344"/>
              <a:ext cx="57" cy="45"/>
            </a:xfrm>
            <a:custGeom>
              <a:avLst/>
              <a:gdLst>
                <a:gd name="T0" fmla="*/ 0 w 57"/>
                <a:gd name="T1" fmla="*/ 45 h 45"/>
                <a:gd name="T2" fmla="*/ 57 w 57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45">
                  <a:moveTo>
                    <a:pt x="0" y="45"/>
                  </a:moveTo>
                  <a:lnTo>
                    <a:pt x="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0" name="Freeform 56"/>
            <p:cNvSpPr>
              <a:spLocks/>
            </p:cNvSpPr>
            <p:nvPr/>
          </p:nvSpPr>
          <p:spPr bwMode="auto">
            <a:xfrm>
              <a:off x="3639" y="1253"/>
              <a:ext cx="30" cy="25"/>
            </a:xfrm>
            <a:custGeom>
              <a:avLst/>
              <a:gdLst>
                <a:gd name="T0" fmla="*/ 0 w 30"/>
                <a:gd name="T1" fmla="*/ 25 h 25"/>
                <a:gd name="T2" fmla="*/ 30 w 30"/>
                <a:gd name="T3" fmla="*/ 0 h 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" h="25">
                  <a:moveTo>
                    <a:pt x="0" y="25"/>
                  </a:moveTo>
                  <a:lnTo>
                    <a:pt x="3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1" name="Freeform 57"/>
            <p:cNvSpPr>
              <a:spLocks/>
            </p:cNvSpPr>
            <p:nvPr/>
          </p:nvSpPr>
          <p:spPr bwMode="auto">
            <a:xfrm>
              <a:off x="3516" y="1162"/>
              <a:ext cx="29" cy="41"/>
            </a:xfrm>
            <a:custGeom>
              <a:avLst/>
              <a:gdLst>
                <a:gd name="T0" fmla="*/ 0 w 29"/>
                <a:gd name="T1" fmla="*/ 41 h 41"/>
                <a:gd name="T2" fmla="*/ 29 w 29"/>
                <a:gd name="T3" fmla="*/ 0 h 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41">
                  <a:moveTo>
                    <a:pt x="0" y="41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2" name="Freeform 58"/>
            <p:cNvSpPr>
              <a:spLocks/>
            </p:cNvSpPr>
            <p:nvPr/>
          </p:nvSpPr>
          <p:spPr bwMode="auto">
            <a:xfrm>
              <a:off x="3402" y="1062"/>
              <a:ext cx="36" cy="51"/>
            </a:xfrm>
            <a:custGeom>
              <a:avLst/>
              <a:gdLst>
                <a:gd name="T0" fmla="*/ 0 w 36"/>
                <a:gd name="T1" fmla="*/ 51 h 51"/>
                <a:gd name="T2" fmla="*/ 36 w 36"/>
                <a:gd name="T3" fmla="*/ 0 h 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51">
                  <a:moveTo>
                    <a:pt x="0" y="51"/>
                  </a:move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3" name="Freeform 59"/>
            <p:cNvSpPr>
              <a:spLocks/>
            </p:cNvSpPr>
            <p:nvPr/>
          </p:nvSpPr>
          <p:spPr bwMode="auto">
            <a:xfrm>
              <a:off x="3258" y="984"/>
              <a:ext cx="33" cy="60"/>
            </a:xfrm>
            <a:custGeom>
              <a:avLst/>
              <a:gdLst>
                <a:gd name="T0" fmla="*/ 0 w 33"/>
                <a:gd name="T1" fmla="*/ 60 h 60"/>
                <a:gd name="T2" fmla="*/ 33 w 33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3" h="60">
                  <a:moveTo>
                    <a:pt x="0" y="60"/>
                  </a:moveTo>
                  <a:lnTo>
                    <a:pt x="3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4" name="Freeform 60"/>
            <p:cNvSpPr>
              <a:spLocks/>
            </p:cNvSpPr>
            <p:nvPr/>
          </p:nvSpPr>
          <p:spPr bwMode="auto">
            <a:xfrm>
              <a:off x="3114" y="885"/>
              <a:ext cx="29" cy="66"/>
            </a:xfrm>
            <a:custGeom>
              <a:avLst/>
              <a:gdLst>
                <a:gd name="T0" fmla="*/ 0 w 29"/>
                <a:gd name="T1" fmla="*/ 66 h 66"/>
                <a:gd name="T2" fmla="*/ 29 w 29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66">
                  <a:moveTo>
                    <a:pt x="0" y="66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5" name="Freeform 61"/>
            <p:cNvSpPr>
              <a:spLocks/>
            </p:cNvSpPr>
            <p:nvPr/>
          </p:nvSpPr>
          <p:spPr bwMode="auto">
            <a:xfrm>
              <a:off x="2949" y="837"/>
              <a:ext cx="21" cy="66"/>
            </a:xfrm>
            <a:custGeom>
              <a:avLst/>
              <a:gdLst>
                <a:gd name="T0" fmla="*/ 0 w 21"/>
                <a:gd name="T1" fmla="*/ 66 h 66"/>
                <a:gd name="T2" fmla="*/ 21 w 21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66">
                  <a:moveTo>
                    <a:pt x="0" y="66"/>
                  </a:moveTo>
                  <a:lnTo>
                    <a:pt x="2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6" name="Freeform 62"/>
            <p:cNvSpPr>
              <a:spLocks/>
            </p:cNvSpPr>
            <p:nvPr/>
          </p:nvSpPr>
          <p:spPr bwMode="auto">
            <a:xfrm>
              <a:off x="2781" y="780"/>
              <a:ext cx="6" cy="57"/>
            </a:xfrm>
            <a:custGeom>
              <a:avLst/>
              <a:gdLst>
                <a:gd name="T0" fmla="*/ 0 w 6"/>
                <a:gd name="T1" fmla="*/ 57 h 57"/>
                <a:gd name="T2" fmla="*/ 6 w 6"/>
                <a:gd name="T3" fmla="*/ 0 h 5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57">
                  <a:moveTo>
                    <a:pt x="0" y="57"/>
                  </a:moveTo>
                  <a:lnTo>
                    <a:pt x="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7" name="Freeform 63"/>
            <p:cNvSpPr>
              <a:spLocks/>
            </p:cNvSpPr>
            <p:nvPr/>
          </p:nvSpPr>
          <p:spPr bwMode="auto">
            <a:xfrm>
              <a:off x="2610" y="756"/>
              <a:ext cx="3" cy="87"/>
            </a:xfrm>
            <a:custGeom>
              <a:avLst/>
              <a:gdLst>
                <a:gd name="T0" fmla="*/ 0 w 3"/>
                <a:gd name="T1" fmla="*/ 87 h 87"/>
                <a:gd name="T2" fmla="*/ 3 w 3"/>
                <a:gd name="T3" fmla="*/ 0 h 8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87">
                  <a:moveTo>
                    <a:pt x="0" y="87"/>
                  </a:moveTo>
                  <a:lnTo>
                    <a:pt x="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8" name="Freeform 64"/>
            <p:cNvSpPr>
              <a:spLocks/>
            </p:cNvSpPr>
            <p:nvPr/>
          </p:nvSpPr>
          <p:spPr bwMode="auto">
            <a:xfrm>
              <a:off x="2013" y="813"/>
              <a:ext cx="18" cy="78"/>
            </a:xfrm>
            <a:custGeom>
              <a:avLst/>
              <a:gdLst>
                <a:gd name="T0" fmla="*/ 18 w 18"/>
                <a:gd name="T1" fmla="*/ 78 h 78"/>
                <a:gd name="T2" fmla="*/ 0 w 18"/>
                <a:gd name="T3" fmla="*/ 0 h 7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" h="78">
                  <a:moveTo>
                    <a:pt x="18" y="7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59" name="Freeform 65"/>
            <p:cNvSpPr>
              <a:spLocks/>
            </p:cNvSpPr>
            <p:nvPr/>
          </p:nvSpPr>
          <p:spPr bwMode="auto">
            <a:xfrm>
              <a:off x="1854" y="864"/>
              <a:ext cx="15" cy="60"/>
            </a:xfrm>
            <a:custGeom>
              <a:avLst/>
              <a:gdLst>
                <a:gd name="T0" fmla="*/ 15 w 15"/>
                <a:gd name="T1" fmla="*/ 60 h 60"/>
                <a:gd name="T2" fmla="*/ 0 w 15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" h="60">
                  <a:moveTo>
                    <a:pt x="15" y="6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0" name="Freeform 66"/>
            <p:cNvSpPr>
              <a:spLocks/>
            </p:cNvSpPr>
            <p:nvPr/>
          </p:nvSpPr>
          <p:spPr bwMode="auto">
            <a:xfrm>
              <a:off x="2337" y="774"/>
              <a:ext cx="3" cy="69"/>
            </a:xfrm>
            <a:custGeom>
              <a:avLst/>
              <a:gdLst>
                <a:gd name="T0" fmla="*/ 3 w 3"/>
                <a:gd name="T1" fmla="*/ 69 h 69"/>
                <a:gd name="T2" fmla="*/ 0 w 3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69">
                  <a:moveTo>
                    <a:pt x="3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1" name="Freeform 67"/>
            <p:cNvSpPr>
              <a:spLocks/>
            </p:cNvSpPr>
            <p:nvPr/>
          </p:nvSpPr>
          <p:spPr bwMode="auto">
            <a:xfrm>
              <a:off x="2178" y="792"/>
              <a:ext cx="6" cy="42"/>
            </a:xfrm>
            <a:custGeom>
              <a:avLst/>
              <a:gdLst>
                <a:gd name="T0" fmla="*/ 6 w 6"/>
                <a:gd name="T1" fmla="*/ 42 h 42"/>
                <a:gd name="T2" fmla="*/ 0 w 6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42">
                  <a:moveTo>
                    <a:pt x="6" y="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2" name="Freeform 68"/>
            <p:cNvSpPr>
              <a:spLocks/>
            </p:cNvSpPr>
            <p:nvPr/>
          </p:nvSpPr>
          <p:spPr bwMode="auto">
            <a:xfrm>
              <a:off x="1701" y="935"/>
              <a:ext cx="21" cy="46"/>
            </a:xfrm>
            <a:custGeom>
              <a:avLst/>
              <a:gdLst>
                <a:gd name="T0" fmla="*/ 21 w 21"/>
                <a:gd name="T1" fmla="*/ 46 h 46"/>
                <a:gd name="T2" fmla="*/ 0 w 21"/>
                <a:gd name="T3" fmla="*/ 0 h 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46">
                  <a:moveTo>
                    <a:pt x="21" y="4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3" name="Freeform 69"/>
            <p:cNvSpPr>
              <a:spLocks/>
            </p:cNvSpPr>
            <p:nvPr/>
          </p:nvSpPr>
          <p:spPr bwMode="auto">
            <a:xfrm>
              <a:off x="1578" y="984"/>
              <a:ext cx="24" cy="54"/>
            </a:xfrm>
            <a:custGeom>
              <a:avLst/>
              <a:gdLst>
                <a:gd name="T0" fmla="*/ 24 w 24"/>
                <a:gd name="T1" fmla="*/ 54 h 54"/>
                <a:gd name="T2" fmla="*/ 0 w 24"/>
                <a:gd name="T3" fmla="*/ 0 h 5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4" h="54">
                  <a:moveTo>
                    <a:pt x="24" y="5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4" name="Freeform 70"/>
            <p:cNvSpPr>
              <a:spLocks/>
            </p:cNvSpPr>
            <p:nvPr/>
          </p:nvSpPr>
          <p:spPr bwMode="auto">
            <a:xfrm>
              <a:off x="1429" y="1071"/>
              <a:ext cx="44" cy="69"/>
            </a:xfrm>
            <a:custGeom>
              <a:avLst/>
              <a:gdLst>
                <a:gd name="T0" fmla="*/ 44 w 44"/>
                <a:gd name="T1" fmla="*/ 69 h 69"/>
                <a:gd name="T2" fmla="*/ 0 w 44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" h="69">
                  <a:moveTo>
                    <a:pt x="44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5" name="Freeform 71"/>
            <p:cNvSpPr>
              <a:spLocks/>
            </p:cNvSpPr>
            <p:nvPr/>
          </p:nvSpPr>
          <p:spPr bwMode="auto">
            <a:xfrm>
              <a:off x="1290" y="1188"/>
              <a:ext cx="36" cy="39"/>
            </a:xfrm>
            <a:custGeom>
              <a:avLst/>
              <a:gdLst>
                <a:gd name="T0" fmla="*/ 36 w 36"/>
                <a:gd name="T1" fmla="*/ 39 h 39"/>
                <a:gd name="T2" fmla="*/ 0 w 36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9">
                  <a:moveTo>
                    <a:pt x="36" y="3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6" name="Freeform 72"/>
            <p:cNvSpPr>
              <a:spLocks/>
            </p:cNvSpPr>
            <p:nvPr/>
          </p:nvSpPr>
          <p:spPr bwMode="auto">
            <a:xfrm>
              <a:off x="1200" y="1278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0 w 36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6">
                  <a:moveTo>
                    <a:pt x="36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7" name="Freeform 73"/>
            <p:cNvSpPr>
              <a:spLocks/>
            </p:cNvSpPr>
            <p:nvPr/>
          </p:nvSpPr>
          <p:spPr bwMode="auto">
            <a:xfrm>
              <a:off x="1104" y="1365"/>
              <a:ext cx="36" cy="45"/>
            </a:xfrm>
            <a:custGeom>
              <a:avLst/>
              <a:gdLst>
                <a:gd name="T0" fmla="*/ 36 w 36"/>
                <a:gd name="T1" fmla="*/ 45 h 45"/>
                <a:gd name="T2" fmla="*/ 0 w 36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45">
                  <a:moveTo>
                    <a:pt x="36" y="4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8" name="Freeform 74"/>
            <p:cNvSpPr>
              <a:spLocks/>
            </p:cNvSpPr>
            <p:nvPr/>
          </p:nvSpPr>
          <p:spPr bwMode="auto">
            <a:xfrm>
              <a:off x="1020" y="1480"/>
              <a:ext cx="48" cy="35"/>
            </a:xfrm>
            <a:custGeom>
              <a:avLst/>
              <a:gdLst>
                <a:gd name="T0" fmla="*/ 48 w 48"/>
                <a:gd name="T1" fmla="*/ 35 h 35"/>
                <a:gd name="T2" fmla="*/ 0 w 48"/>
                <a:gd name="T3" fmla="*/ 0 h 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" h="35">
                  <a:moveTo>
                    <a:pt x="48" y="3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69" name="Freeform 75"/>
            <p:cNvSpPr>
              <a:spLocks/>
            </p:cNvSpPr>
            <p:nvPr/>
          </p:nvSpPr>
          <p:spPr bwMode="auto">
            <a:xfrm>
              <a:off x="915" y="1605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70" name="Freeform 76"/>
            <p:cNvSpPr>
              <a:spLocks/>
            </p:cNvSpPr>
            <p:nvPr/>
          </p:nvSpPr>
          <p:spPr bwMode="auto">
            <a:xfrm>
              <a:off x="839" y="1752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71" name="Freeform 77"/>
            <p:cNvSpPr>
              <a:spLocks/>
            </p:cNvSpPr>
            <p:nvPr/>
          </p:nvSpPr>
          <p:spPr bwMode="auto">
            <a:xfrm>
              <a:off x="759" y="1887"/>
              <a:ext cx="63" cy="24"/>
            </a:xfrm>
            <a:custGeom>
              <a:avLst/>
              <a:gdLst>
                <a:gd name="T0" fmla="*/ 63 w 63"/>
                <a:gd name="T1" fmla="*/ 24 h 24"/>
                <a:gd name="T2" fmla="*/ 0 w 63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24">
                  <a:moveTo>
                    <a:pt x="63" y="2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72" name="Freeform 78"/>
            <p:cNvSpPr>
              <a:spLocks/>
            </p:cNvSpPr>
            <p:nvPr/>
          </p:nvSpPr>
          <p:spPr bwMode="auto">
            <a:xfrm>
              <a:off x="735" y="2037"/>
              <a:ext cx="57" cy="21"/>
            </a:xfrm>
            <a:custGeom>
              <a:avLst/>
              <a:gdLst>
                <a:gd name="T0" fmla="*/ 57 w 57"/>
                <a:gd name="T1" fmla="*/ 21 h 21"/>
                <a:gd name="T2" fmla="*/ 0 w 57"/>
                <a:gd name="T3" fmla="*/ 0 h 2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21">
                  <a:moveTo>
                    <a:pt x="57" y="2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73" name="Freeform 79"/>
            <p:cNvSpPr>
              <a:spLocks/>
            </p:cNvSpPr>
            <p:nvPr/>
          </p:nvSpPr>
          <p:spPr bwMode="auto">
            <a:xfrm>
              <a:off x="681" y="2178"/>
              <a:ext cx="79" cy="18"/>
            </a:xfrm>
            <a:custGeom>
              <a:avLst/>
              <a:gdLst>
                <a:gd name="T0" fmla="*/ 79 w 79"/>
                <a:gd name="T1" fmla="*/ 18 h 18"/>
                <a:gd name="T2" fmla="*/ 0 w 79"/>
                <a:gd name="T3" fmla="*/ 0 h 1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9" h="18">
                  <a:moveTo>
                    <a:pt x="79" y="1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174" name="Freeform 80"/>
            <p:cNvSpPr>
              <a:spLocks/>
            </p:cNvSpPr>
            <p:nvPr/>
          </p:nvSpPr>
          <p:spPr bwMode="auto">
            <a:xfrm>
              <a:off x="651" y="2340"/>
              <a:ext cx="69" cy="12"/>
            </a:xfrm>
            <a:custGeom>
              <a:avLst/>
              <a:gdLst>
                <a:gd name="T0" fmla="*/ 69 w 69"/>
                <a:gd name="T1" fmla="*/ 12 h 12"/>
                <a:gd name="T2" fmla="*/ 0 w 69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9" h="12">
                  <a:moveTo>
                    <a:pt x="69" y="1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3075" name="Freeform 82"/>
          <p:cNvSpPr>
            <a:spLocks/>
          </p:cNvSpPr>
          <p:nvPr/>
        </p:nvSpPr>
        <p:spPr bwMode="auto">
          <a:xfrm>
            <a:off x="6360161" y="1188720"/>
            <a:ext cx="6357621" cy="4907280"/>
          </a:xfrm>
          <a:custGeom>
            <a:avLst/>
            <a:gdLst>
              <a:gd name="T0" fmla="*/ 3973513 w 2503"/>
              <a:gd name="T1" fmla="*/ 4067175 h 2576"/>
              <a:gd name="T2" fmla="*/ 0 w 2503"/>
              <a:gd name="T3" fmla="*/ 4089400 h 2576"/>
              <a:gd name="T4" fmla="*/ 50800 w 2503"/>
              <a:gd name="T5" fmla="*/ 0 h 25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03" h="2576">
                <a:moveTo>
                  <a:pt x="2503" y="2562"/>
                </a:moveTo>
                <a:lnTo>
                  <a:pt x="0" y="2576"/>
                </a:lnTo>
                <a:lnTo>
                  <a:pt x="32" y="0"/>
                </a:lnTo>
              </a:path>
            </a:pathLst>
          </a:custGeom>
          <a:noFill/>
          <a:ln w="762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3076" name="Text Box 83"/>
          <p:cNvSpPr txBox="1">
            <a:spLocks noChangeArrowheads="1"/>
          </p:cNvSpPr>
          <p:nvPr/>
        </p:nvSpPr>
        <p:spPr bwMode="auto">
          <a:xfrm>
            <a:off x="6393181" y="744856"/>
            <a:ext cx="73668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5100" b="1"/>
              <a:t>А</a:t>
            </a:r>
          </a:p>
        </p:txBody>
      </p:sp>
      <p:sp>
        <p:nvSpPr>
          <p:cNvPr id="3077" name="Text Box 84"/>
          <p:cNvSpPr txBox="1">
            <a:spLocks noChangeArrowheads="1"/>
          </p:cNvSpPr>
          <p:nvPr/>
        </p:nvSpPr>
        <p:spPr bwMode="auto">
          <a:xfrm>
            <a:off x="11922760" y="5937886"/>
            <a:ext cx="699812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5100" b="1"/>
              <a:t>В</a:t>
            </a:r>
          </a:p>
        </p:txBody>
      </p:sp>
      <p:sp>
        <p:nvSpPr>
          <p:cNvPr id="3078" name="Text Box 85"/>
          <p:cNvSpPr txBox="1">
            <a:spLocks noChangeArrowheads="1"/>
          </p:cNvSpPr>
          <p:nvPr/>
        </p:nvSpPr>
        <p:spPr bwMode="auto">
          <a:xfrm>
            <a:off x="6162040" y="5937886"/>
            <a:ext cx="77194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5100" b="1"/>
              <a:t>О</a:t>
            </a:r>
          </a:p>
        </p:txBody>
      </p:sp>
      <p:grpSp>
        <p:nvGrpSpPr>
          <p:cNvPr id="68694" name="Group 86"/>
          <p:cNvGrpSpPr>
            <a:grpSpLocks/>
          </p:cNvGrpSpPr>
          <p:nvPr/>
        </p:nvGrpSpPr>
        <p:grpSpPr bwMode="auto">
          <a:xfrm>
            <a:off x="9504681" y="1350646"/>
            <a:ext cx="3716021" cy="876300"/>
            <a:chOff x="2562" y="3203"/>
            <a:chExt cx="1463" cy="460"/>
          </a:xfrm>
        </p:grpSpPr>
        <p:sp>
          <p:nvSpPr>
            <p:cNvPr id="3095" name="Text Box 87"/>
            <p:cNvSpPr txBox="1">
              <a:spLocks noChangeArrowheads="1"/>
            </p:cNvSpPr>
            <p:nvPr/>
          </p:nvSpPr>
          <p:spPr bwMode="auto">
            <a:xfrm>
              <a:off x="2789" y="3203"/>
              <a:ext cx="123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АОВ = </a:t>
              </a:r>
              <a:r>
                <a:rPr lang="en-US" sz="5100" b="1"/>
                <a:t>9</a:t>
              </a:r>
              <a:r>
                <a:rPr lang="ru-RU" sz="5100" b="1"/>
                <a:t>0</a:t>
              </a:r>
              <a:r>
                <a:rPr lang="ru-RU" sz="5100" b="1" baseline="30000"/>
                <a:t>0</a:t>
              </a:r>
            </a:p>
          </p:txBody>
        </p:sp>
        <p:graphicFrame>
          <p:nvGraphicFramePr>
            <p:cNvPr id="3096" name="Object 88"/>
            <p:cNvGraphicFramePr>
              <a:graphicFrameLocks noChangeAspect="1"/>
            </p:cNvGraphicFramePr>
            <p:nvPr/>
          </p:nvGraphicFramePr>
          <p:xfrm>
            <a:off x="2562" y="3294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4" name="Формула" r:id="rId3" imgW="164957" imgH="152268" progId="Equation.3">
                    <p:embed/>
                  </p:oleObj>
                </mc:Choice>
                <mc:Fallback>
                  <p:oleObj name="Формула" r:id="rId3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2" y="3294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1" name="Text Box 90"/>
          <p:cNvSpPr txBox="1">
            <a:spLocks noChangeArrowheads="1"/>
          </p:cNvSpPr>
          <p:nvPr/>
        </p:nvSpPr>
        <p:spPr bwMode="auto">
          <a:xfrm>
            <a:off x="749301" y="344747"/>
            <a:ext cx="5056774" cy="131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7700" dirty="0">
                <a:solidFill>
                  <a:srgbClr val="0000FF"/>
                </a:solidFill>
                <a:latin typeface="Monotype Corsiva" pitchFamily="66" charset="0"/>
              </a:rPr>
              <a:t>Прямой угол</a:t>
            </a:r>
          </a:p>
        </p:txBody>
      </p:sp>
      <p:grpSp>
        <p:nvGrpSpPr>
          <p:cNvPr id="68701" name="Group 93"/>
          <p:cNvGrpSpPr>
            <a:grpSpLocks/>
          </p:cNvGrpSpPr>
          <p:nvPr/>
        </p:nvGrpSpPr>
        <p:grpSpPr bwMode="auto">
          <a:xfrm>
            <a:off x="6047742" y="2386966"/>
            <a:ext cx="5184139" cy="3796664"/>
            <a:chOff x="2381" y="1256"/>
            <a:chExt cx="2041" cy="1993"/>
          </a:xfrm>
        </p:grpSpPr>
        <p:sp>
          <p:nvSpPr>
            <p:cNvPr id="3093" name="Arc 91"/>
            <p:cNvSpPr>
              <a:spLocks/>
            </p:cNvSpPr>
            <p:nvPr/>
          </p:nvSpPr>
          <p:spPr bwMode="auto">
            <a:xfrm>
              <a:off x="2381" y="1256"/>
              <a:ext cx="2041" cy="1991"/>
            </a:xfrm>
            <a:custGeom>
              <a:avLst/>
              <a:gdLst>
                <a:gd name="T0" fmla="*/ 146 w 21585"/>
                <a:gd name="T1" fmla="*/ 0 h 21544"/>
                <a:gd name="T2" fmla="*/ 2041 w 21585"/>
                <a:gd name="T3" fmla="*/ 1917 h 21544"/>
                <a:gd name="T4" fmla="*/ 0 w 21585"/>
                <a:gd name="T5" fmla="*/ 1991 h 215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85" h="21544" fill="none" extrusionOk="0">
                  <a:moveTo>
                    <a:pt x="1549" y="-1"/>
                  </a:moveTo>
                  <a:cubicBezTo>
                    <a:pt x="12540" y="789"/>
                    <a:pt x="21174" y="9727"/>
                    <a:pt x="21585" y="20739"/>
                  </a:cubicBezTo>
                </a:path>
                <a:path w="21585" h="21544" stroke="0" extrusionOk="0">
                  <a:moveTo>
                    <a:pt x="1549" y="-1"/>
                  </a:moveTo>
                  <a:cubicBezTo>
                    <a:pt x="12540" y="789"/>
                    <a:pt x="21174" y="9727"/>
                    <a:pt x="21585" y="20739"/>
                  </a:cubicBezTo>
                  <a:lnTo>
                    <a:pt x="0" y="21544"/>
                  </a:lnTo>
                  <a:lnTo>
                    <a:pt x="1549" y="-1"/>
                  </a:lnTo>
                  <a:close/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094" name="Oval 92"/>
            <p:cNvSpPr>
              <a:spLocks noChangeArrowheads="1"/>
            </p:cNvSpPr>
            <p:nvPr/>
          </p:nvSpPr>
          <p:spPr bwMode="auto">
            <a:xfrm>
              <a:off x="4059" y="2931"/>
              <a:ext cx="318" cy="31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218534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8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89"/>
          <p:cNvGrpSpPr>
            <a:grpSpLocks/>
          </p:cNvGrpSpPr>
          <p:nvPr/>
        </p:nvGrpSpPr>
        <p:grpSpPr bwMode="auto">
          <a:xfrm>
            <a:off x="2915924" y="485782"/>
            <a:ext cx="9857741" cy="5974081"/>
            <a:chOff x="792" y="981"/>
            <a:chExt cx="3881" cy="3136"/>
          </a:xfrm>
        </p:grpSpPr>
        <p:sp>
          <p:nvSpPr>
            <p:cNvPr id="7267" name="Freeform 90"/>
            <p:cNvSpPr>
              <a:spLocks/>
            </p:cNvSpPr>
            <p:nvPr/>
          </p:nvSpPr>
          <p:spPr bwMode="auto">
            <a:xfrm>
              <a:off x="792" y="1256"/>
              <a:ext cx="3881" cy="2391"/>
            </a:xfrm>
            <a:custGeom>
              <a:avLst/>
              <a:gdLst>
                <a:gd name="T0" fmla="*/ 3881 w 3881"/>
                <a:gd name="T1" fmla="*/ 2370 h 2391"/>
                <a:gd name="T2" fmla="*/ 1346 w 3881"/>
                <a:gd name="T3" fmla="*/ 2391 h 2391"/>
                <a:gd name="T4" fmla="*/ 0 w 3881"/>
                <a:gd name="T5" fmla="*/ 0 h 239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81" h="2391">
                  <a:moveTo>
                    <a:pt x="3881" y="2370"/>
                  </a:moveTo>
                  <a:lnTo>
                    <a:pt x="1346" y="2391"/>
                  </a:lnTo>
                  <a:lnTo>
                    <a:pt x="0" y="0"/>
                  </a:lnTo>
                </a:path>
              </a:pathLst>
            </a:custGeom>
            <a:noFill/>
            <a:ln w="635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8" name="Text Box 91"/>
            <p:cNvSpPr txBox="1">
              <a:spLocks noChangeArrowheads="1"/>
            </p:cNvSpPr>
            <p:nvPr/>
          </p:nvSpPr>
          <p:spPr bwMode="auto">
            <a:xfrm>
              <a:off x="793" y="981"/>
              <a:ext cx="31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М</a:t>
              </a:r>
            </a:p>
          </p:txBody>
        </p:sp>
        <p:sp>
          <p:nvSpPr>
            <p:cNvPr id="7269" name="Text Box 92"/>
            <p:cNvSpPr txBox="1">
              <a:spLocks noChangeArrowheads="1"/>
            </p:cNvSpPr>
            <p:nvPr/>
          </p:nvSpPr>
          <p:spPr bwMode="auto">
            <a:xfrm>
              <a:off x="4377" y="3657"/>
              <a:ext cx="259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5100" b="1"/>
                <a:t>D</a:t>
              </a:r>
              <a:endParaRPr lang="ru-RU" sz="5100" b="1"/>
            </a:p>
          </p:txBody>
        </p:sp>
        <p:sp>
          <p:nvSpPr>
            <p:cNvPr id="7270" name="Text Box 93"/>
            <p:cNvSpPr txBox="1">
              <a:spLocks noChangeArrowheads="1"/>
            </p:cNvSpPr>
            <p:nvPr/>
          </p:nvSpPr>
          <p:spPr bwMode="auto">
            <a:xfrm>
              <a:off x="2018" y="3657"/>
              <a:ext cx="230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5100" b="1"/>
                <a:t>Р</a:t>
              </a:r>
            </a:p>
          </p:txBody>
        </p:sp>
      </p:grpSp>
      <p:grpSp>
        <p:nvGrpSpPr>
          <p:cNvPr id="67678" name="Group 94"/>
          <p:cNvGrpSpPr>
            <a:grpSpLocks/>
          </p:cNvGrpSpPr>
          <p:nvPr/>
        </p:nvGrpSpPr>
        <p:grpSpPr bwMode="auto">
          <a:xfrm>
            <a:off x="1516387" y="2125980"/>
            <a:ext cx="9464043" cy="3552826"/>
            <a:chOff x="551" y="754"/>
            <a:chExt cx="3726" cy="1865"/>
          </a:xfrm>
        </p:grpSpPr>
        <p:sp>
          <p:nvSpPr>
            <p:cNvPr id="7189" name="Freeform 95"/>
            <p:cNvSpPr>
              <a:spLocks/>
            </p:cNvSpPr>
            <p:nvPr/>
          </p:nvSpPr>
          <p:spPr bwMode="auto">
            <a:xfrm>
              <a:off x="612" y="2548"/>
              <a:ext cx="3662" cy="3"/>
            </a:xfrm>
            <a:custGeom>
              <a:avLst/>
              <a:gdLst>
                <a:gd name="T0" fmla="*/ 3662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6350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190" name="Oval 96"/>
            <p:cNvSpPr>
              <a:spLocks noChangeArrowheads="1"/>
            </p:cNvSpPr>
            <p:nvPr/>
          </p:nvSpPr>
          <p:spPr bwMode="auto">
            <a:xfrm>
              <a:off x="2436" y="2478"/>
              <a:ext cx="36" cy="14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191" name="Text Box 97"/>
            <p:cNvSpPr txBox="1">
              <a:spLocks noChangeArrowheads="1"/>
            </p:cNvSpPr>
            <p:nvPr/>
          </p:nvSpPr>
          <p:spPr bwMode="auto">
            <a:xfrm>
              <a:off x="4040" y="209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7192" name="Text Box 98"/>
            <p:cNvSpPr txBox="1">
              <a:spLocks noChangeArrowheads="1"/>
            </p:cNvSpPr>
            <p:nvPr/>
          </p:nvSpPr>
          <p:spPr bwMode="auto">
            <a:xfrm>
              <a:off x="3872" y="1846"/>
              <a:ext cx="3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7193" name="Text Box 99"/>
            <p:cNvSpPr txBox="1">
              <a:spLocks noChangeArrowheads="1"/>
            </p:cNvSpPr>
            <p:nvPr/>
          </p:nvSpPr>
          <p:spPr bwMode="auto">
            <a:xfrm>
              <a:off x="3512" y="119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7194" name="Text Box 100"/>
            <p:cNvSpPr txBox="1">
              <a:spLocks noChangeArrowheads="1"/>
            </p:cNvSpPr>
            <p:nvPr/>
          </p:nvSpPr>
          <p:spPr bwMode="auto">
            <a:xfrm>
              <a:off x="3272" y="102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7195" name="Text Box 101"/>
            <p:cNvSpPr txBox="1">
              <a:spLocks noChangeArrowheads="1"/>
            </p:cNvSpPr>
            <p:nvPr/>
          </p:nvSpPr>
          <p:spPr bwMode="auto">
            <a:xfrm>
              <a:off x="2997" y="8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7196" name="Text Box 102"/>
            <p:cNvSpPr txBox="1">
              <a:spLocks noChangeArrowheads="1"/>
            </p:cNvSpPr>
            <p:nvPr/>
          </p:nvSpPr>
          <p:spPr bwMode="auto">
            <a:xfrm>
              <a:off x="2629" y="760"/>
              <a:ext cx="345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7197" name="Text Box 103"/>
            <p:cNvSpPr txBox="1">
              <a:spLocks noChangeArrowheads="1"/>
            </p:cNvSpPr>
            <p:nvPr/>
          </p:nvSpPr>
          <p:spPr bwMode="auto">
            <a:xfrm>
              <a:off x="2347" y="956"/>
              <a:ext cx="27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300" b="1">
                  <a:solidFill>
                    <a:srgbClr val="FF0000"/>
                  </a:solidFill>
                  <a:latin typeface="Batang" pitchFamily="18" charset="-127"/>
                </a:rPr>
                <a:t>90</a:t>
              </a:r>
            </a:p>
          </p:txBody>
        </p:sp>
        <p:sp>
          <p:nvSpPr>
            <p:cNvPr id="7198" name="Text Box 104"/>
            <p:cNvSpPr txBox="1">
              <a:spLocks noChangeArrowheads="1"/>
            </p:cNvSpPr>
            <p:nvPr/>
          </p:nvSpPr>
          <p:spPr bwMode="auto">
            <a:xfrm>
              <a:off x="2070" y="760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7199" name="Text Box 105"/>
            <p:cNvSpPr txBox="1">
              <a:spLocks noChangeArrowheads="1"/>
            </p:cNvSpPr>
            <p:nvPr/>
          </p:nvSpPr>
          <p:spPr bwMode="auto">
            <a:xfrm>
              <a:off x="1759" y="836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7200" name="Text Box 106"/>
            <p:cNvSpPr txBox="1">
              <a:spLocks noChangeArrowheads="1"/>
            </p:cNvSpPr>
            <p:nvPr/>
          </p:nvSpPr>
          <p:spPr bwMode="auto">
            <a:xfrm>
              <a:off x="1524" y="947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7201" name="Text Box 107"/>
            <p:cNvSpPr txBox="1">
              <a:spLocks noChangeArrowheads="1"/>
            </p:cNvSpPr>
            <p:nvPr/>
          </p:nvSpPr>
          <p:spPr bwMode="auto">
            <a:xfrm>
              <a:off x="1279" y="114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7202" name="Text Box 108"/>
            <p:cNvSpPr txBox="1">
              <a:spLocks noChangeArrowheads="1"/>
            </p:cNvSpPr>
            <p:nvPr/>
          </p:nvSpPr>
          <p:spPr bwMode="auto">
            <a:xfrm>
              <a:off x="1077" y="1298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7203" name="Text Box 109"/>
            <p:cNvSpPr txBox="1">
              <a:spLocks noChangeArrowheads="1"/>
            </p:cNvSpPr>
            <p:nvPr/>
          </p:nvSpPr>
          <p:spPr bwMode="auto">
            <a:xfrm>
              <a:off x="912" y="1534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7204" name="Text Box 110"/>
            <p:cNvSpPr txBox="1">
              <a:spLocks noChangeArrowheads="1"/>
            </p:cNvSpPr>
            <p:nvPr/>
          </p:nvSpPr>
          <p:spPr bwMode="auto">
            <a:xfrm>
              <a:off x="735" y="1809"/>
              <a:ext cx="28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7205" name="Text Box 111"/>
            <p:cNvSpPr txBox="1">
              <a:spLocks noChangeArrowheads="1"/>
            </p:cNvSpPr>
            <p:nvPr/>
          </p:nvSpPr>
          <p:spPr bwMode="auto">
            <a:xfrm>
              <a:off x="612" y="2073"/>
              <a:ext cx="40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7206" name="Text Box 112"/>
            <p:cNvSpPr txBox="1">
              <a:spLocks noChangeArrowheads="1"/>
            </p:cNvSpPr>
            <p:nvPr/>
          </p:nvSpPr>
          <p:spPr bwMode="auto">
            <a:xfrm>
              <a:off x="551" y="2365"/>
              <a:ext cx="300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   180</a:t>
              </a:r>
            </a:p>
          </p:txBody>
        </p:sp>
        <p:sp>
          <p:nvSpPr>
            <p:cNvPr id="7207" name="Text Box 113"/>
            <p:cNvSpPr txBox="1">
              <a:spLocks noChangeArrowheads="1"/>
            </p:cNvSpPr>
            <p:nvPr/>
          </p:nvSpPr>
          <p:spPr bwMode="auto">
            <a:xfrm>
              <a:off x="3717" y="2356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180</a:t>
              </a:r>
            </a:p>
          </p:txBody>
        </p:sp>
        <p:sp>
          <p:nvSpPr>
            <p:cNvPr id="7208" name="Text Box 114"/>
            <p:cNvSpPr txBox="1">
              <a:spLocks noChangeArrowheads="1"/>
            </p:cNvSpPr>
            <p:nvPr/>
          </p:nvSpPr>
          <p:spPr bwMode="auto">
            <a:xfrm>
              <a:off x="3671" y="215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7209" name="Text Box 115"/>
            <p:cNvSpPr txBox="1">
              <a:spLocks noChangeArrowheads="1"/>
            </p:cNvSpPr>
            <p:nvPr/>
          </p:nvSpPr>
          <p:spPr bwMode="auto">
            <a:xfrm>
              <a:off x="3592" y="1959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7210" name="Text Box 116"/>
            <p:cNvSpPr txBox="1">
              <a:spLocks noChangeArrowheads="1"/>
            </p:cNvSpPr>
            <p:nvPr/>
          </p:nvSpPr>
          <p:spPr bwMode="auto">
            <a:xfrm>
              <a:off x="3502" y="182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7211" name="Text Box 117"/>
            <p:cNvSpPr txBox="1">
              <a:spLocks noChangeArrowheads="1"/>
            </p:cNvSpPr>
            <p:nvPr/>
          </p:nvSpPr>
          <p:spPr bwMode="auto">
            <a:xfrm>
              <a:off x="3399" y="1652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7212" name="Text Box 118"/>
            <p:cNvSpPr txBox="1">
              <a:spLocks noChangeArrowheads="1"/>
            </p:cNvSpPr>
            <p:nvPr/>
          </p:nvSpPr>
          <p:spPr bwMode="auto">
            <a:xfrm>
              <a:off x="3230" y="147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7213" name="Text Box 119"/>
            <p:cNvSpPr txBox="1">
              <a:spLocks noChangeArrowheads="1"/>
            </p:cNvSpPr>
            <p:nvPr/>
          </p:nvSpPr>
          <p:spPr bwMode="auto">
            <a:xfrm>
              <a:off x="3048" y="1335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7214" name="Text Box 120"/>
            <p:cNvSpPr txBox="1">
              <a:spLocks noChangeArrowheads="1"/>
            </p:cNvSpPr>
            <p:nvPr/>
          </p:nvSpPr>
          <p:spPr bwMode="auto">
            <a:xfrm>
              <a:off x="2813" y="1233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7215" name="Text Box 121"/>
            <p:cNvSpPr txBox="1">
              <a:spLocks noChangeArrowheads="1"/>
            </p:cNvSpPr>
            <p:nvPr/>
          </p:nvSpPr>
          <p:spPr bwMode="auto">
            <a:xfrm>
              <a:off x="2583" y="115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7216" name="Text Box 122"/>
            <p:cNvSpPr txBox="1">
              <a:spLocks noChangeArrowheads="1"/>
            </p:cNvSpPr>
            <p:nvPr/>
          </p:nvSpPr>
          <p:spPr bwMode="auto">
            <a:xfrm>
              <a:off x="2180" y="118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7217" name="Text Box 123"/>
            <p:cNvSpPr txBox="1">
              <a:spLocks noChangeArrowheads="1"/>
            </p:cNvSpPr>
            <p:nvPr/>
          </p:nvSpPr>
          <p:spPr bwMode="auto">
            <a:xfrm>
              <a:off x="1054" y="2378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218" name="Text Box 124"/>
            <p:cNvSpPr txBox="1">
              <a:spLocks noChangeArrowheads="1"/>
            </p:cNvSpPr>
            <p:nvPr/>
          </p:nvSpPr>
          <p:spPr bwMode="auto">
            <a:xfrm>
              <a:off x="1046" y="2183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7219" name="Text Box 125"/>
            <p:cNvSpPr txBox="1">
              <a:spLocks noChangeArrowheads="1"/>
            </p:cNvSpPr>
            <p:nvPr/>
          </p:nvSpPr>
          <p:spPr bwMode="auto">
            <a:xfrm>
              <a:off x="1138" y="19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7220" name="Text Box 126"/>
            <p:cNvSpPr txBox="1">
              <a:spLocks noChangeArrowheads="1"/>
            </p:cNvSpPr>
            <p:nvPr/>
          </p:nvSpPr>
          <p:spPr bwMode="auto">
            <a:xfrm>
              <a:off x="1202" y="1788"/>
              <a:ext cx="28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7221" name="Text Box 127"/>
            <p:cNvSpPr txBox="1">
              <a:spLocks noChangeArrowheads="1"/>
            </p:cNvSpPr>
            <p:nvPr/>
          </p:nvSpPr>
          <p:spPr bwMode="auto">
            <a:xfrm>
              <a:off x="1409" y="160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7222" name="Text Box 128"/>
            <p:cNvSpPr txBox="1">
              <a:spLocks noChangeArrowheads="1"/>
            </p:cNvSpPr>
            <p:nvPr/>
          </p:nvSpPr>
          <p:spPr bwMode="auto">
            <a:xfrm>
              <a:off x="1545" y="147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7223" name="Text Box 129"/>
            <p:cNvSpPr txBox="1">
              <a:spLocks noChangeArrowheads="1"/>
            </p:cNvSpPr>
            <p:nvPr/>
          </p:nvSpPr>
          <p:spPr bwMode="auto">
            <a:xfrm>
              <a:off x="1726" y="1335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7224" name="Text Box 130"/>
            <p:cNvSpPr txBox="1">
              <a:spLocks noChangeArrowheads="1"/>
            </p:cNvSpPr>
            <p:nvPr/>
          </p:nvSpPr>
          <p:spPr bwMode="auto">
            <a:xfrm>
              <a:off x="1953" y="125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7225" name="Text Box 131"/>
            <p:cNvSpPr txBox="1">
              <a:spLocks noChangeArrowheads="1"/>
            </p:cNvSpPr>
            <p:nvPr/>
          </p:nvSpPr>
          <p:spPr bwMode="auto">
            <a:xfrm>
              <a:off x="4093" y="2349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7226" name="Text Box 132"/>
            <p:cNvSpPr txBox="1">
              <a:spLocks noChangeArrowheads="1"/>
            </p:cNvSpPr>
            <p:nvPr/>
          </p:nvSpPr>
          <p:spPr bwMode="auto">
            <a:xfrm>
              <a:off x="3686" y="141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7227" name="Text Box 133"/>
            <p:cNvSpPr txBox="1">
              <a:spLocks noChangeArrowheads="1"/>
            </p:cNvSpPr>
            <p:nvPr/>
          </p:nvSpPr>
          <p:spPr bwMode="auto">
            <a:xfrm>
              <a:off x="3837" y="163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7228" name="Freeform 134"/>
            <p:cNvSpPr>
              <a:spLocks/>
            </p:cNvSpPr>
            <p:nvPr/>
          </p:nvSpPr>
          <p:spPr bwMode="auto">
            <a:xfrm>
              <a:off x="622" y="754"/>
              <a:ext cx="3637" cy="1801"/>
            </a:xfrm>
            <a:custGeom>
              <a:avLst/>
              <a:gdLst>
                <a:gd name="T0" fmla="*/ 0 w 4524"/>
                <a:gd name="T1" fmla="*/ 1796 h 2319"/>
                <a:gd name="T2" fmla="*/ 64 w 4524"/>
                <a:gd name="T3" fmla="*/ 1406 h 2319"/>
                <a:gd name="T4" fmla="*/ 154 w 4524"/>
                <a:gd name="T5" fmla="*/ 1111 h 2319"/>
                <a:gd name="T6" fmla="*/ 285 w 4524"/>
                <a:gd name="T7" fmla="*/ 864 h 2319"/>
                <a:gd name="T8" fmla="*/ 487 w 4524"/>
                <a:gd name="T9" fmla="*/ 594 h 2319"/>
                <a:gd name="T10" fmla="*/ 720 w 4524"/>
                <a:gd name="T11" fmla="*/ 385 h 2319"/>
                <a:gd name="T12" fmla="*/ 979 w 4524"/>
                <a:gd name="T13" fmla="*/ 212 h 2319"/>
                <a:gd name="T14" fmla="*/ 1230 w 4524"/>
                <a:gd name="T15" fmla="*/ 103 h 2319"/>
                <a:gd name="T16" fmla="*/ 1563 w 4524"/>
                <a:gd name="T17" fmla="*/ 21 h 2319"/>
                <a:gd name="T18" fmla="*/ 1857 w 4524"/>
                <a:gd name="T19" fmla="*/ 2 h 2319"/>
                <a:gd name="T20" fmla="*/ 2185 w 4524"/>
                <a:gd name="T21" fmla="*/ 35 h 2319"/>
                <a:gd name="T22" fmla="*/ 2513 w 4524"/>
                <a:gd name="T23" fmla="*/ 137 h 2319"/>
                <a:gd name="T24" fmla="*/ 2835 w 4524"/>
                <a:gd name="T25" fmla="*/ 315 h 2319"/>
                <a:gd name="T26" fmla="*/ 3053 w 4524"/>
                <a:gd name="T27" fmla="*/ 491 h 2319"/>
                <a:gd name="T28" fmla="*/ 3285 w 4524"/>
                <a:gd name="T29" fmla="*/ 743 h 2319"/>
                <a:gd name="T30" fmla="*/ 3434 w 4524"/>
                <a:gd name="T31" fmla="*/ 986 h 2319"/>
                <a:gd name="T32" fmla="*/ 3528 w 4524"/>
                <a:gd name="T33" fmla="*/ 1195 h 2319"/>
                <a:gd name="T34" fmla="*/ 3601 w 4524"/>
                <a:gd name="T35" fmla="*/ 1477 h 2319"/>
                <a:gd name="T36" fmla="*/ 3637 w 4524"/>
                <a:gd name="T37" fmla="*/ 1801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229" name="Freeform 135"/>
            <p:cNvSpPr>
              <a:spLocks/>
            </p:cNvSpPr>
            <p:nvPr/>
          </p:nvSpPr>
          <p:spPr bwMode="auto">
            <a:xfrm>
              <a:off x="1172" y="1344"/>
              <a:ext cx="2561" cy="1225"/>
            </a:xfrm>
            <a:custGeom>
              <a:avLst/>
              <a:gdLst>
                <a:gd name="T0" fmla="*/ 0 w 3186"/>
                <a:gd name="T1" fmla="*/ 1225 h 1577"/>
                <a:gd name="T2" fmla="*/ 111 w 3186"/>
                <a:gd name="T3" fmla="*/ 833 h 1577"/>
                <a:gd name="T4" fmla="*/ 294 w 3186"/>
                <a:gd name="T5" fmla="*/ 526 h 1577"/>
                <a:gd name="T6" fmla="*/ 506 w 3186"/>
                <a:gd name="T7" fmla="*/ 298 h 1577"/>
                <a:gd name="T8" fmla="*/ 733 w 3186"/>
                <a:gd name="T9" fmla="*/ 134 h 1577"/>
                <a:gd name="T10" fmla="*/ 1051 w 3186"/>
                <a:gd name="T11" fmla="*/ 23 h 1577"/>
                <a:gd name="T12" fmla="*/ 1317 w 3186"/>
                <a:gd name="T13" fmla="*/ 4 h 1577"/>
                <a:gd name="T14" fmla="*/ 1616 w 3186"/>
                <a:gd name="T15" fmla="*/ 46 h 1577"/>
                <a:gd name="T16" fmla="*/ 1920 w 3186"/>
                <a:gd name="T17" fmla="*/ 182 h 1577"/>
                <a:gd name="T18" fmla="*/ 2185 w 3186"/>
                <a:gd name="T19" fmla="*/ 400 h 1577"/>
                <a:gd name="T20" fmla="*/ 2378 w 3186"/>
                <a:gd name="T21" fmla="*/ 666 h 1577"/>
                <a:gd name="T22" fmla="*/ 2503 w 3186"/>
                <a:gd name="T23" fmla="*/ 936 h 1577"/>
                <a:gd name="T24" fmla="*/ 2561 w 3186"/>
                <a:gd name="T25" fmla="*/ 1192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230" name="Freeform 136"/>
            <p:cNvSpPr>
              <a:spLocks/>
            </p:cNvSpPr>
            <p:nvPr/>
          </p:nvSpPr>
          <p:spPr bwMode="auto">
            <a:xfrm>
              <a:off x="3713" y="2546"/>
              <a:ext cx="564" cy="2"/>
            </a:xfrm>
            <a:custGeom>
              <a:avLst/>
              <a:gdLst>
                <a:gd name="T0" fmla="*/ 564 w 702"/>
                <a:gd name="T1" fmla="*/ 0 h 3"/>
                <a:gd name="T2" fmla="*/ 0 w 702"/>
                <a:gd name="T3" fmla="*/ 2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231" name="Freeform 137"/>
            <p:cNvSpPr>
              <a:spLocks/>
            </p:cNvSpPr>
            <p:nvPr/>
          </p:nvSpPr>
          <p:spPr bwMode="auto">
            <a:xfrm>
              <a:off x="2469" y="1240"/>
              <a:ext cx="3" cy="106"/>
            </a:xfrm>
            <a:custGeom>
              <a:avLst/>
              <a:gdLst>
                <a:gd name="T0" fmla="*/ 0 w 3"/>
                <a:gd name="T1" fmla="*/ 0 h 106"/>
                <a:gd name="T2" fmla="*/ 3 w 3"/>
                <a:gd name="T3" fmla="*/ 106 h 10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106">
                  <a:moveTo>
                    <a:pt x="0" y="0"/>
                  </a:moveTo>
                  <a:lnTo>
                    <a:pt x="3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2" name="Freeform 138"/>
            <p:cNvSpPr>
              <a:spLocks/>
            </p:cNvSpPr>
            <p:nvPr/>
          </p:nvSpPr>
          <p:spPr bwMode="auto">
            <a:xfrm>
              <a:off x="2469" y="754"/>
              <a:ext cx="2" cy="110"/>
            </a:xfrm>
            <a:custGeom>
              <a:avLst/>
              <a:gdLst>
                <a:gd name="T0" fmla="*/ 2 w 2"/>
                <a:gd name="T1" fmla="*/ 0 h 110"/>
                <a:gd name="T2" fmla="*/ 0 w 2"/>
                <a:gd name="T3" fmla="*/ 110 h 1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" h="110">
                  <a:moveTo>
                    <a:pt x="2" y="0"/>
                  </a:moveTo>
                  <a:lnTo>
                    <a:pt x="0" y="1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3" name="Freeform 139"/>
            <p:cNvSpPr>
              <a:spLocks/>
            </p:cNvSpPr>
            <p:nvPr/>
          </p:nvSpPr>
          <p:spPr bwMode="auto">
            <a:xfrm>
              <a:off x="4105" y="2046"/>
              <a:ext cx="77" cy="24"/>
            </a:xfrm>
            <a:custGeom>
              <a:avLst/>
              <a:gdLst>
                <a:gd name="T0" fmla="*/ 0 w 77"/>
                <a:gd name="T1" fmla="*/ 24 h 24"/>
                <a:gd name="T2" fmla="*/ 77 w 77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7" h="24">
                  <a:moveTo>
                    <a:pt x="0" y="24"/>
                  </a:moveTo>
                  <a:lnTo>
                    <a:pt x="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4" name="Freeform 140"/>
            <p:cNvSpPr>
              <a:spLocks/>
            </p:cNvSpPr>
            <p:nvPr/>
          </p:nvSpPr>
          <p:spPr bwMode="auto">
            <a:xfrm>
              <a:off x="4014" y="1788"/>
              <a:ext cx="78" cy="33"/>
            </a:xfrm>
            <a:custGeom>
              <a:avLst/>
              <a:gdLst>
                <a:gd name="T0" fmla="*/ 0 w 78"/>
                <a:gd name="T1" fmla="*/ 33 h 33"/>
                <a:gd name="T2" fmla="*/ 78 w 78"/>
                <a:gd name="T3" fmla="*/ 0 h 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8" h="33">
                  <a:moveTo>
                    <a:pt x="0" y="33"/>
                  </a:moveTo>
                  <a:lnTo>
                    <a:pt x="7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5" name="Freeform 141"/>
            <p:cNvSpPr>
              <a:spLocks/>
            </p:cNvSpPr>
            <p:nvPr/>
          </p:nvSpPr>
          <p:spPr bwMode="auto">
            <a:xfrm>
              <a:off x="3882" y="1563"/>
              <a:ext cx="63" cy="39"/>
            </a:xfrm>
            <a:custGeom>
              <a:avLst/>
              <a:gdLst>
                <a:gd name="T0" fmla="*/ 0 w 63"/>
                <a:gd name="T1" fmla="*/ 39 h 39"/>
                <a:gd name="T2" fmla="*/ 63 w 63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39">
                  <a:moveTo>
                    <a:pt x="0" y="39"/>
                  </a:moveTo>
                  <a:lnTo>
                    <a:pt x="6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6" name="Freeform 142"/>
            <p:cNvSpPr>
              <a:spLocks/>
            </p:cNvSpPr>
            <p:nvPr/>
          </p:nvSpPr>
          <p:spPr bwMode="auto">
            <a:xfrm>
              <a:off x="4144" y="2336"/>
              <a:ext cx="88" cy="16"/>
            </a:xfrm>
            <a:custGeom>
              <a:avLst/>
              <a:gdLst>
                <a:gd name="T0" fmla="*/ 0 w 88"/>
                <a:gd name="T1" fmla="*/ 16 h 16"/>
                <a:gd name="T2" fmla="*/ 88 w 88"/>
                <a:gd name="T3" fmla="*/ 0 h 1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8" h="16">
                  <a:moveTo>
                    <a:pt x="0" y="16"/>
                  </a:moveTo>
                  <a:lnTo>
                    <a:pt x="8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7" name="Freeform 143"/>
            <p:cNvSpPr>
              <a:spLocks/>
            </p:cNvSpPr>
            <p:nvPr/>
          </p:nvSpPr>
          <p:spPr bwMode="auto">
            <a:xfrm>
              <a:off x="3813" y="1446"/>
              <a:ext cx="54" cy="42"/>
            </a:xfrm>
            <a:custGeom>
              <a:avLst/>
              <a:gdLst>
                <a:gd name="T0" fmla="*/ 0 w 54"/>
                <a:gd name="T1" fmla="*/ 42 h 42"/>
                <a:gd name="T2" fmla="*/ 54 w 54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42">
                  <a:moveTo>
                    <a:pt x="0" y="42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8" name="Freeform 144"/>
            <p:cNvSpPr>
              <a:spLocks/>
            </p:cNvSpPr>
            <p:nvPr/>
          </p:nvSpPr>
          <p:spPr bwMode="auto">
            <a:xfrm>
              <a:off x="3966" y="1689"/>
              <a:ext cx="54" cy="27"/>
            </a:xfrm>
            <a:custGeom>
              <a:avLst/>
              <a:gdLst>
                <a:gd name="T0" fmla="*/ 0 w 54"/>
                <a:gd name="T1" fmla="*/ 27 h 27"/>
                <a:gd name="T2" fmla="*/ 54 w 54"/>
                <a:gd name="T3" fmla="*/ 0 h 2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27">
                  <a:moveTo>
                    <a:pt x="0" y="27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39" name="Freeform 145"/>
            <p:cNvSpPr>
              <a:spLocks/>
            </p:cNvSpPr>
            <p:nvPr/>
          </p:nvSpPr>
          <p:spPr bwMode="auto">
            <a:xfrm>
              <a:off x="4077" y="1933"/>
              <a:ext cx="59" cy="17"/>
            </a:xfrm>
            <a:custGeom>
              <a:avLst/>
              <a:gdLst>
                <a:gd name="T0" fmla="*/ 0 w 59"/>
                <a:gd name="T1" fmla="*/ 17 h 17"/>
                <a:gd name="T2" fmla="*/ 59 w 59"/>
                <a:gd name="T3" fmla="*/ 0 h 1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9" h="17">
                  <a:moveTo>
                    <a:pt x="0" y="17"/>
                  </a:moveTo>
                  <a:lnTo>
                    <a:pt x="5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0" name="Freeform 146"/>
            <p:cNvSpPr>
              <a:spLocks/>
            </p:cNvSpPr>
            <p:nvPr/>
          </p:nvSpPr>
          <p:spPr bwMode="auto">
            <a:xfrm>
              <a:off x="4155" y="2190"/>
              <a:ext cx="60" cy="12"/>
            </a:xfrm>
            <a:custGeom>
              <a:avLst/>
              <a:gdLst>
                <a:gd name="T0" fmla="*/ 0 w 60"/>
                <a:gd name="T1" fmla="*/ 12 h 12"/>
                <a:gd name="T2" fmla="*/ 60 w 60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0" h="12">
                  <a:moveTo>
                    <a:pt x="0" y="12"/>
                  </a:moveTo>
                  <a:lnTo>
                    <a:pt x="6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1" name="Freeform 147"/>
            <p:cNvSpPr>
              <a:spLocks/>
            </p:cNvSpPr>
            <p:nvPr/>
          </p:nvSpPr>
          <p:spPr bwMode="auto">
            <a:xfrm>
              <a:off x="3723" y="1344"/>
              <a:ext cx="57" cy="45"/>
            </a:xfrm>
            <a:custGeom>
              <a:avLst/>
              <a:gdLst>
                <a:gd name="T0" fmla="*/ 0 w 57"/>
                <a:gd name="T1" fmla="*/ 45 h 45"/>
                <a:gd name="T2" fmla="*/ 57 w 57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45">
                  <a:moveTo>
                    <a:pt x="0" y="45"/>
                  </a:moveTo>
                  <a:lnTo>
                    <a:pt x="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2" name="Freeform 148"/>
            <p:cNvSpPr>
              <a:spLocks/>
            </p:cNvSpPr>
            <p:nvPr/>
          </p:nvSpPr>
          <p:spPr bwMode="auto">
            <a:xfrm>
              <a:off x="3639" y="1253"/>
              <a:ext cx="30" cy="25"/>
            </a:xfrm>
            <a:custGeom>
              <a:avLst/>
              <a:gdLst>
                <a:gd name="T0" fmla="*/ 0 w 30"/>
                <a:gd name="T1" fmla="*/ 25 h 25"/>
                <a:gd name="T2" fmla="*/ 30 w 30"/>
                <a:gd name="T3" fmla="*/ 0 h 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" h="25">
                  <a:moveTo>
                    <a:pt x="0" y="25"/>
                  </a:moveTo>
                  <a:lnTo>
                    <a:pt x="3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3" name="Freeform 149"/>
            <p:cNvSpPr>
              <a:spLocks/>
            </p:cNvSpPr>
            <p:nvPr/>
          </p:nvSpPr>
          <p:spPr bwMode="auto">
            <a:xfrm>
              <a:off x="3516" y="1162"/>
              <a:ext cx="29" cy="41"/>
            </a:xfrm>
            <a:custGeom>
              <a:avLst/>
              <a:gdLst>
                <a:gd name="T0" fmla="*/ 0 w 29"/>
                <a:gd name="T1" fmla="*/ 41 h 41"/>
                <a:gd name="T2" fmla="*/ 29 w 29"/>
                <a:gd name="T3" fmla="*/ 0 h 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41">
                  <a:moveTo>
                    <a:pt x="0" y="41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4" name="Freeform 150"/>
            <p:cNvSpPr>
              <a:spLocks/>
            </p:cNvSpPr>
            <p:nvPr/>
          </p:nvSpPr>
          <p:spPr bwMode="auto">
            <a:xfrm>
              <a:off x="3402" y="1062"/>
              <a:ext cx="36" cy="51"/>
            </a:xfrm>
            <a:custGeom>
              <a:avLst/>
              <a:gdLst>
                <a:gd name="T0" fmla="*/ 0 w 36"/>
                <a:gd name="T1" fmla="*/ 51 h 51"/>
                <a:gd name="T2" fmla="*/ 36 w 36"/>
                <a:gd name="T3" fmla="*/ 0 h 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51">
                  <a:moveTo>
                    <a:pt x="0" y="51"/>
                  </a:move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5" name="Freeform 151"/>
            <p:cNvSpPr>
              <a:spLocks/>
            </p:cNvSpPr>
            <p:nvPr/>
          </p:nvSpPr>
          <p:spPr bwMode="auto">
            <a:xfrm>
              <a:off x="3258" y="984"/>
              <a:ext cx="33" cy="60"/>
            </a:xfrm>
            <a:custGeom>
              <a:avLst/>
              <a:gdLst>
                <a:gd name="T0" fmla="*/ 0 w 33"/>
                <a:gd name="T1" fmla="*/ 60 h 60"/>
                <a:gd name="T2" fmla="*/ 33 w 33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3" h="60">
                  <a:moveTo>
                    <a:pt x="0" y="60"/>
                  </a:moveTo>
                  <a:lnTo>
                    <a:pt x="3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6" name="Freeform 152"/>
            <p:cNvSpPr>
              <a:spLocks/>
            </p:cNvSpPr>
            <p:nvPr/>
          </p:nvSpPr>
          <p:spPr bwMode="auto">
            <a:xfrm>
              <a:off x="3114" y="885"/>
              <a:ext cx="29" cy="66"/>
            </a:xfrm>
            <a:custGeom>
              <a:avLst/>
              <a:gdLst>
                <a:gd name="T0" fmla="*/ 0 w 29"/>
                <a:gd name="T1" fmla="*/ 66 h 66"/>
                <a:gd name="T2" fmla="*/ 29 w 29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66">
                  <a:moveTo>
                    <a:pt x="0" y="66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7" name="Freeform 153"/>
            <p:cNvSpPr>
              <a:spLocks/>
            </p:cNvSpPr>
            <p:nvPr/>
          </p:nvSpPr>
          <p:spPr bwMode="auto">
            <a:xfrm>
              <a:off x="2949" y="837"/>
              <a:ext cx="21" cy="66"/>
            </a:xfrm>
            <a:custGeom>
              <a:avLst/>
              <a:gdLst>
                <a:gd name="T0" fmla="*/ 0 w 21"/>
                <a:gd name="T1" fmla="*/ 66 h 66"/>
                <a:gd name="T2" fmla="*/ 21 w 21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66">
                  <a:moveTo>
                    <a:pt x="0" y="66"/>
                  </a:moveTo>
                  <a:lnTo>
                    <a:pt x="2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8" name="Freeform 154"/>
            <p:cNvSpPr>
              <a:spLocks/>
            </p:cNvSpPr>
            <p:nvPr/>
          </p:nvSpPr>
          <p:spPr bwMode="auto">
            <a:xfrm>
              <a:off x="2781" y="780"/>
              <a:ext cx="6" cy="57"/>
            </a:xfrm>
            <a:custGeom>
              <a:avLst/>
              <a:gdLst>
                <a:gd name="T0" fmla="*/ 0 w 6"/>
                <a:gd name="T1" fmla="*/ 57 h 57"/>
                <a:gd name="T2" fmla="*/ 6 w 6"/>
                <a:gd name="T3" fmla="*/ 0 h 5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57">
                  <a:moveTo>
                    <a:pt x="0" y="57"/>
                  </a:moveTo>
                  <a:lnTo>
                    <a:pt x="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49" name="Freeform 155"/>
            <p:cNvSpPr>
              <a:spLocks/>
            </p:cNvSpPr>
            <p:nvPr/>
          </p:nvSpPr>
          <p:spPr bwMode="auto">
            <a:xfrm>
              <a:off x="2610" y="756"/>
              <a:ext cx="3" cy="87"/>
            </a:xfrm>
            <a:custGeom>
              <a:avLst/>
              <a:gdLst>
                <a:gd name="T0" fmla="*/ 0 w 3"/>
                <a:gd name="T1" fmla="*/ 87 h 87"/>
                <a:gd name="T2" fmla="*/ 3 w 3"/>
                <a:gd name="T3" fmla="*/ 0 h 8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87">
                  <a:moveTo>
                    <a:pt x="0" y="87"/>
                  </a:moveTo>
                  <a:lnTo>
                    <a:pt x="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0" name="Freeform 156"/>
            <p:cNvSpPr>
              <a:spLocks/>
            </p:cNvSpPr>
            <p:nvPr/>
          </p:nvSpPr>
          <p:spPr bwMode="auto">
            <a:xfrm>
              <a:off x="2013" y="813"/>
              <a:ext cx="18" cy="78"/>
            </a:xfrm>
            <a:custGeom>
              <a:avLst/>
              <a:gdLst>
                <a:gd name="T0" fmla="*/ 18 w 18"/>
                <a:gd name="T1" fmla="*/ 78 h 78"/>
                <a:gd name="T2" fmla="*/ 0 w 18"/>
                <a:gd name="T3" fmla="*/ 0 h 7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" h="78">
                  <a:moveTo>
                    <a:pt x="18" y="7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1" name="Freeform 157"/>
            <p:cNvSpPr>
              <a:spLocks/>
            </p:cNvSpPr>
            <p:nvPr/>
          </p:nvSpPr>
          <p:spPr bwMode="auto">
            <a:xfrm>
              <a:off x="1854" y="864"/>
              <a:ext cx="15" cy="60"/>
            </a:xfrm>
            <a:custGeom>
              <a:avLst/>
              <a:gdLst>
                <a:gd name="T0" fmla="*/ 15 w 15"/>
                <a:gd name="T1" fmla="*/ 60 h 60"/>
                <a:gd name="T2" fmla="*/ 0 w 15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" h="60">
                  <a:moveTo>
                    <a:pt x="15" y="6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2" name="Freeform 158"/>
            <p:cNvSpPr>
              <a:spLocks/>
            </p:cNvSpPr>
            <p:nvPr/>
          </p:nvSpPr>
          <p:spPr bwMode="auto">
            <a:xfrm>
              <a:off x="2337" y="774"/>
              <a:ext cx="3" cy="69"/>
            </a:xfrm>
            <a:custGeom>
              <a:avLst/>
              <a:gdLst>
                <a:gd name="T0" fmla="*/ 3 w 3"/>
                <a:gd name="T1" fmla="*/ 69 h 69"/>
                <a:gd name="T2" fmla="*/ 0 w 3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69">
                  <a:moveTo>
                    <a:pt x="3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3" name="Freeform 159"/>
            <p:cNvSpPr>
              <a:spLocks/>
            </p:cNvSpPr>
            <p:nvPr/>
          </p:nvSpPr>
          <p:spPr bwMode="auto">
            <a:xfrm>
              <a:off x="2178" y="792"/>
              <a:ext cx="6" cy="42"/>
            </a:xfrm>
            <a:custGeom>
              <a:avLst/>
              <a:gdLst>
                <a:gd name="T0" fmla="*/ 6 w 6"/>
                <a:gd name="T1" fmla="*/ 42 h 42"/>
                <a:gd name="T2" fmla="*/ 0 w 6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42">
                  <a:moveTo>
                    <a:pt x="6" y="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4" name="Freeform 160"/>
            <p:cNvSpPr>
              <a:spLocks/>
            </p:cNvSpPr>
            <p:nvPr/>
          </p:nvSpPr>
          <p:spPr bwMode="auto">
            <a:xfrm>
              <a:off x="1701" y="935"/>
              <a:ext cx="21" cy="46"/>
            </a:xfrm>
            <a:custGeom>
              <a:avLst/>
              <a:gdLst>
                <a:gd name="T0" fmla="*/ 21 w 21"/>
                <a:gd name="T1" fmla="*/ 46 h 46"/>
                <a:gd name="T2" fmla="*/ 0 w 21"/>
                <a:gd name="T3" fmla="*/ 0 h 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46">
                  <a:moveTo>
                    <a:pt x="21" y="4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5" name="Freeform 161"/>
            <p:cNvSpPr>
              <a:spLocks/>
            </p:cNvSpPr>
            <p:nvPr/>
          </p:nvSpPr>
          <p:spPr bwMode="auto">
            <a:xfrm>
              <a:off x="1578" y="984"/>
              <a:ext cx="24" cy="54"/>
            </a:xfrm>
            <a:custGeom>
              <a:avLst/>
              <a:gdLst>
                <a:gd name="T0" fmla="*/ 24 w 24"/>
                <a:gd name="T1" fmla="*/ 54 h 54"/>
                <a:gd name="T2" fmla="*/ 0 w 24"/>
                <a:gd name="T3" fmla="*/ 0 h 5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4" h="54">
                  <a:moveTo>
                    <a:pt x="24" y="5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6" name="Freeform 162"/>
            <p:cNvSpPr>
              <a:spLocks/>
            </p:cNvSpPr>
            <p:nvPr/>
          </p:nvSpPr>
          <p:spPr bwMode="auto">
            <a:xfrm>
              <a:off x="1429" y="1071"/>
              <a:ext cx="44" cy="69"/>
            </a:xfrm>
            <a:custGeom>
              <a:avLst/>
              <a:gdLst>
                <a:gd name="T0" fmla="*/ 44 w 44"/>
                <a:gd name="T1" fmla="*/ 69 h 69"/>
                <a:gd name="T2" fmla="*/ 0 w 44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" h="69">
                  <a:moveTo>
                    <a:pt x="44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7" name="Freeform 163"/>
            <p:cNvSpPr>
              <a:spLocks/>
            </p:cNvSpPr>
            <p:nvPr/>
          </p:nvSpPr>
          <p:spPr bwMode="auto">
            <a:xfrm>
              <a:off x="1290" y="1188"/>
              <a:ext cx="36" cy="39"/>
            </a:xfrm>
            <a:custGeom>
              <a:avLst/>
              <a:gdLst>
                <a:gd name="T0" fmla="*/ 36 w 36"/>
                <a:gd name="T1" fmla="*/ 39 h 39"/>
                <a:gd name="T2" fmla="*/ 0 w 36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9">
                  <a:moveTo>
                    <a:pt x="36" y="3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8" name="Freeform 164"/>
            <p:cNvSpPr>
              <a:spLocks/>
            </p:cNvSpPr>
            <p:nvPr/>
          </p:nvSpPr>
          <p:spPr bwMode="auto">
            <a:xfrm>
              <a:off x="1200" y="1278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0 w 36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6">
                  <a:moveTo>
                    <a:pt x="36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59" name="Freeform 165"/>
            <p:cNvSpPr>
              <a:spLocks/>
            </p:cNvSpPr>
            <p:nvPr/>
          </p:nvSpPr>
          <p:spPr bwMode="auto">
            <a:xfrm>
              <a:off x="1104" y="1365"/>
              <a:ext cx="36" cy="45"/>
            </a:xfrm>
            <a:custGeom>
              <a:avLst/>
              <a:gdLst>
                <a:gd name="T0" fmla="*/ 36 w 36"/>
                <a:gd name="T1" fmla="*/ 45 h 45"/>
                <a:gd name="T2" fmla="*/ 0 w 36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45">
                  <a:moveTo>
                    <a:pt x="36" y="4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0" name="Freeform 166"/>
            <p:cNvSpPr>
              <a:spLocks/>
            </p:cNvSpPr>
            <p:nvPr/>
          </p:nvSpPr>
          <p:spPr bwMode="auto">
            <a:xfrm>
              <a:off x="1020" y="1480"/>
              <a:ext cx="48" cy="35"/>
            </a:xfrm>
            <a:custGeom>
              <a:avLst/>
              <a:gdLst>
                <a:gd name="T0" fmla="*/ 48 w 48"/>
                <a:gd name="T1" fmla="*/ 35 h 35"/>
                <a:gd name="T2" fmla="*/ 0 w 48"/>
                <a:gd name="T3" fmla="*/ 0 h 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" h="35">
                  <a:moveTo>
                    <a:pt x="48" y="3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1" name="Freeform 167"/>
            <p:cNvSpPr>
              <a:spLocks/>
            </p:cNvSpPr>
            <p:nvPr/>
          </p:nvSpPr>
          <p:spPr bwMode="auto">
            <a:xfrm>
              <a:off x="915" y="1605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2" name="Freeform 168"/>
            <p:cNvSpPr>
              <a:spLocks/>
            </p:cNvSpPr>
            <p:nvPr/>
          </p:nvSpPr>
          <p:spPr bwMode="auto">
            <a:xfrm>
              <a:off x="839" y="1752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3" name="Freeform 169"/>
            <p:cNvSpPr>
              <a:spLocks/>
            </p:cNvSpPr>
            <p:nvPr/>
          </p:nvSpPr>
          <p:spPr bwMode="auto">
            <a:xfrm>
              <a:off x="759" y="1887"/>
              <a:ext cx="63" cy="24"/>
            </a:xfrm>
            <a:custGeom>
              <a:avLst/>
              <a:gdLst>
                <a:gd name="T0" fmla="*/ 63 w 63"/>
                <a:gd name="T1" fmla="*/ 24 h 24"/>
                <a:gd name="T2" fmla="*/ 0 w 63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24">
                  <a:moveTo>
                    <a:pt x="63" y="2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4" name="Freeform 170"/>
            <p:cNvSpPr>
              <a:spLocks/>
            </p:cNvSpPr>
            <p:nvPr/>
          </p:nvSpPr>
          <p:spPr bwMode="auto">
            <a:xfrm>
              <a:off x="735" y="2037"/>
              <a:ext cx="57" cy="21"/>
            </a:xfrm>
            <a:custGeom>
              <a:avLst/>
              <a:gdLst>
                <a:gd name="T0" fmla="*/ 57 w 57"/>
                <a:gd name="T1" fmla="*/ 21 h 21"/>
                <a:gd name="T2" fmla="*/ 0 w 57"/>
                <a:gd name="T3" fmla="*/ 0 h 2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21">
                  <a:moveTo>
                    <a:pt x="57" y="2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5" name="Freeform 171"/>
            <p:cNvSpPr>
              <a:spLocks/>
            </p:cNvSpPr>
            <p:nvPr/>
          </p:nvSpPr>
          <p:spPr bwMode="auto">
            <a:xfrm>
              <a:off x="681" y="2178"/>
              <a:ext cx="79" cy="18"/>
            </a:xfrm>
            <a:custGeom>
              <a:avLst/>
              <a:gdLst>
                <a:gd name="T0" fmla="*/ 79 w 79"/>
                <a:gd name="T1" fmla="*/ 18 h 18"/>
                <a:gd name="T2" fmla="*/ 0 w 79"/>
                <a:gd name="T3" fmla="*/ 0 h 1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9" h="18">
                  <a:moveTo>
                    <a:pt x="79" y="1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7266" name="Freeform 172"/>
            <p:cNvSpPr>
              <a:spLocks/>
            </p:cNvSpPr>
            <p:nvPr/>
          </p:nvSpPr>
          <p:spPr bwMode="auto">
            <a:xfrm>
              <a:off x="651" y="2340"/>
              <a:ext cx="69" cy="12"/>
            </a:xfrm>
            <a:custGeom>
              <a:avLst/>
              <a:gdLst>
                <a:gd name="T0" fmla="*/ 69 w 69"/>
                <a:gd name="T1" fmla="*/ 12 h 12"/>
                <a:gd name="T2" fmla="*/ 0 w 69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9" h="12">
                  <a:moveTo>
                    <a:pt x="69" y="1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67757" name="Group 173"/>
          <p:cNvGrpSpPr>
            <a:grpSpLocks/>
          </p:cNvGrpSpPr>
          <p:nvPr/>
        </p:nvGrpSpPr>
        <p:grpSpPr bwMode="auto">
          <a:xfrm>
            <a:off x="8928104" y="1522106"/>
            <a:ext cx="4147818" cy="876301"/>
            <a:chOff x="2562" y="3203"/>
            <a:chExt cx="1633" cy="460"/>
          </a:xfrm>
        </p:grpSpPr>
        <p:sp>
          <p:nvSpPr>
            <p:cNvPr id="7187" name="Text Box 174"/>
            <p:cNvSpPr txBox="1">
              <a:spLocks noChangeArrowheads="1"/>
            </p:cNvSpPr>
            <p:nvPr/>
          </p:nvSpPr>
          <p:spPr bwMode="auto">
            <a:xfrm>
              <a:off x="2789" y="3203"/>
              <a:ext cx="140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5100" b="1"/>
                <a:t>MPD</a:t>
              </a:r>
              <a:r>
                <a:rPr lang="ru-RU" sz="5100" b="1"/>
                <a:t> = </a:t>
              </a:r>
              <a:r>
                <a:rPr lang="en-US" sz="5100" b="1"/>
                <a:t>12</a:t>
              </a:r>
              <a:r>
                <a:rPr lang="ru-RU" sz="5100" b="1"/>
                <a:t>0</a:t>
              </a:r>
              <a:r>
                <a:rPr lang="ru-RU" sz="5100" b="1" baseline="30000"/>
                <a:t>0</a:t>
              </a:r>
              <a:endParaRPr lang="ru-RU" sz="5100" b="1"/>
            </a:p>
          </p:txBody>
        </p:sp>
        <p:graphicFrame>
          <p:nvGraphicFramePr>
            <p:cNvPr id="7188" name="Object 175"/>
            <p:cNvGraphicFramePr>
              <a:graphicFrameLocks noChangeAspect="1"/>
            </p:cNvGraphicFramePr>
            <p:nvPr/>
          </p:nvGraphicFramePr>
          <p:xfrm>
            <a:off x="2562" y="3294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Формула" r:id="rId3" imgW="164957" imgH="152268" progId="Equation.3">
                    <p:embed/>
                  </p:oleObj>
                </mc:Choice>
                <mc:Fallback>
                  <p:oleObj name="Формула" r:id="rId3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2" y="3294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763" name="Group 179"/>
          <p:cNvGrpSpPr>
            <a:grpSpLocks/>
          </p:cNvGrpSpPr>
          <p:nvPr/>
        </p:nvGrpSpPr>
        <p:grpSpPr bwMode="auto">
          <a:xfrm>
            <a:off x="3967480" y="1865001"/>
            <a:ext cx="7378701" cy="3804284"/>
            <a:chOff x="1562" y="979"/>
            <a:chExt cx="2905" cy="1997"/>
          </a:xfrm>
        </p:grpSpPr>
        <p:sp>
          <p:nvSpPr>
            <p:cNvPr id="7185" name="Arc 177"/>
            <p:cNvSpPr>
              <a:spLocks/>
            </p:cNvSpPr>
            <p:nvPr/>
          </p:nvSpPr>
          <p:spPr bwMode="auto">
            <a:xfrm>
              <a:off x="1562" y="979"/>
              <a:ext cx="2905" cy="1996"/>
            </a:xfrm>
            <a:custGeom>
              <a:avLst/>
              <a:gdLst>
                <a:gd name="T0" fmla="*/ 0 w 30727"/>
                <a:gd name="T1" fmla="*/ 188 h 21600"/>
                <a:gd name="T2" fmla="*/ 2905 w 30727"/>
                <a:gd name="T3" fmla="*/ 1922 h 21600"/>
                <a:gd name="T4" fmla="*/ 864 w 30727"/>
                <a:gd name="T5" fmla="*/ 19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727" h="21600" fill="none" extrusionOk="0">
                  <a:moveTo>
                    <a:pt x="0" y="2030"/>
                  </a:moveTo>
                  <a:cubicBezTo>
                    <a:pt x="2862" y="692"/>
                    <a:pt x="5982" y="-1"/>
                    <a:pt x="9142" y="0"/>
                  </a:cubicBezTo>
                  <a:cubicBezTo>
                    <a:pt x="20758" y="0"/>
                    <a:pt x="30294" y="9187"/>
                    <a:pt x="30727" y="20795"/>
                  </a:cubicBezTo>
                </a:path>
                <a:path w="30727" h="21600" stroke="0" extrusionOk="0">
                  <a:moveTo>
                    <a:pt x="0" y="2030"/>
                  </a:moveTo>
                  <a:cubicBezTo>
                    <a:pt x="2862" y="692"/>
                    <a:pt x="5982" y="-1"/>
                    <a:pt x="9142" y="0"/>
                  </a:cubicBezTo>
                  <a:cubicBezTo>
                    <a:pt x="20758" y="0"/>
                    <a:pt x="30294" y="9187"/>
                    <a:pt x="30727" y="20795"/>
                  </a:cubicBezTo>
                  <a:lnTo>
                    <a:pt x="9142" y="21600"/>
                  </a:lnTo>
                  <a:lnTo>
                    <a:pt x="0" y="2030"/>
                  </a:lnTo>
                  <a:close/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7186" name="Oval 178"/>
            <p:cNvSpPr>
              <a:spLocks noChangeArrowheads="1"/>
            </p:cNvSpPr>
            <p:nvPr/>
          </p:nvSpPr>
          <p:spPr bwMode="auto">
            <a:xfrm>
              <a:off x="4104" y="2658"/>
              <a:ext cx="318" cy="318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</p:grpSp>
      <p:sp>
        <p:nvSpPr>
          <p:cNvPr id="93" name="Text Box 89"/>
          <p:cNvSpPr txBox="1">
            <a:spLocks noChangeArrowheads="1"/>
          </p:cNvSpPr>
          <p:nvPr/>
        </p:nvSpPr>
        <p:spPr bwMode="auto">
          <a:xfrm>
            <a:off x="4715179" y="265532"/>
            <a:ext cx="4644730" cy="131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6" tIns="65292" rIns="130586" bIns="6529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7700" dirty="0" smtClean="0">
                <a:solidFill>
                  <a:srgbClr val="0000FF"/>
                </a:solidFill>
                <a:latin typeface="Monotype Corsiva" pitchFamily="66" charset="0"/>
              </a:rPr>
              <a:t>Тупой </a:t>
            </a:r>
            <a:r>
              <a:rPr lang="ru-RU" sz="7700" dirty="0">
                <a:solidFill>
                  <a:srgbClr val="0000FF"/>
                </a:solidFill>
                <a:latin typeface="Monotype Corsiva" pitchFamily="66" charset="0"/>
              </a:rPr>
              <a:t>угол</a:t>
            </a:r>
          </a:p>
        </p:txBody>
      </p:sp>
      <p:sp>
        <p:nvSpPr>
          <p:cNvPr id="94" name="Дуга 93"/>
          <p:cNvSpPr/>
          <p:nvPr/>
        </p:nvSpPr>
        <p:spPr>
          <a:xfrm>
            <a:off x="6047749" y="5143510"/>
            <a:ext cx="914400" cy="914400"/>
          </a:xfrm>
          <a:prstGeom prst="arc">
            <a:avLst>
              <a:gd name="adj1" fmla="val 13105083"/>
              <a:gd name="adj2" fmla="val 0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51701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7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7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Группа 58"/>
          <p:cNvGrpSpPr/>
          <p:nvPr/>
        </p:nvGrpSpPr>
        <p:grpSpPr>
          <a:xfrm rot="19706906">
            <a:off x="66145" y="3044620"/>
            <a:ext cx="5014188" cy="3845474"/>
            <a:chOff x="5148079" y="4298697"/>
            <a:chExt cx="3203963" cy="2706572"/>
          </a:xfrm>
        </p:grpSpPr>
        <p:sp>
          <p:nvSpPr>
            <p:cNvPr id="60" name="Равнобедренный треугольник 59"/>
            <p:cNvSpPr/>
            <p:nvPr/>
          </p:nvSpPr>
          <p:spPr>
            <a:xfrm>
              <a:off x="5148079" y="4298697"/>
              <a:ext cx="3203963" cy="1343760"/>
            </a:xfrm>
            <a:prstGeom prst="triangle">
              <a:avLst>
                <a:gd name="adj" fmla="val 54537"/>
              </a:avLst>
            </a:prstGeom>
            <a:gradFill>
              <a:gsLst>
                <a:gs pos="51000">
                  <a:schemeClr val="accent2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Дуга 60"/>
            <p:cNvSpPr/>
            <p:nvPr/>
          </p:nvSpPr>
          <p:spPr>
            <a:xfrm>
              <a:off x="6403020" y="4318417"/>
              <a:ext cx="1164747" cy="2686852"/>
            </a:xfrm>
            <a:prstGeom prst="arc">
              <a:avLst>
                <a:gd name="adj1" fmla="val 15459661"/>
                <a:gd name="adj2" fmla="val 21401896"/>
              </a:avLst>
            </a:prstGeom>
            <a:ln w="50800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486368" y="462516"/>
            <a:ext cx="3026704" cy="1658418"/>
            <a:chOff x="15940" y="260560"/>
            <a:chExt cx="1891690" cy="1382015"/>
          </a:xfrm>
        </p:grpSpPr>
        <p:sp useBgFill="1">
          <p:nvSpPr>
            <p:cNvPr id="6" name="TextBox 5"/>
            <p:cNvSpPr txBox="1"/>
            <p:nvPr/>
          </p:nvSpPr>
          <p:spPr>
            <a:xfrm>
              <a:off x="35370" y="260560"/>
              <a:ext cx="1872260" cy="589905"/>
            </a:xfrm>
            <a:prstGeom prst="rect">
              <a:avLst/>
            </a:prstGeom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Дано: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5940" y="1052670"/>
              <a:ext cx="1872260" cy="58990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Найти:</a:t>
              </a: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3636511" y="497438"/>
            <a:ext cx="5842666" cy="646342"/>
            <a:chOff x="2728187" y="518696"/>
            <a:chExt cx="3651666" cy="538618"/>
          </a:xfrm>
        </p:grpSpPr>
        <p:sp>
          <p:nvSpPr>
            <p:cNvPr id="10" name="Text Box 86"/>
            <p:cNvSpPr txBox="1">
              <a:spLocks noChangeArrowheads="1"/>
            </p:cNvSpPr>
            <p:nvPr/>
          </p:nvSpPr>
          <p:spPr bwMode="auto">
            <a:xfrm>
              <a:off x="2728187" y="518705"/>
              <a:ext cx="1787548" cy="538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3600" b="1" i="1" dirty="0" smtClean="0">
                  <a:solidFill>
                    <a:srgbClr val="002060"/>
                  </a:solidFill>
                  <a:latin typeface="Cambria Math"/>
                  <a:ea typeface="Cambria Math"/>
                  <a:cs typeface="Arial" pitchFamily="34" charset="0"/>
                </a:rPr>
                <a:t>∠</a:t>
              </a:r>
              <a:r>
                <a:rPr lang="en-US" sz="3600" b="1" i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AOC </a:t>
              </a:r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72°</a:t>
              </a:r>
              <a:r>
                <a:rPr lang="ru-RU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,</a:t>
              </a:r>
              <a:endParaRPr lang="ru-RU" sz="3600" b="1" i="1" spc="71" baseline="30000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86"/>
            <p:cNvSpPr txBox="1">
              <a:spLocks noChangeArrowheads="1"/>
            </p:cNvSpPr>
            <p:nvPr/>
          </p:nvSpPr>
          <p:spPr bwMode="auto">
            <a:xfrm>
              <a:off x="4672454" y="518696"/>
              <a:ext cx="1707399" cy="538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3600" b="1" i="1" dirty="0" smtClean="0">
                  <a:solidFill>
                    <a:srgbClr val="002060"/>
                  </a:solidFill>
                  <a:latin typeface="Cambria Math"/>
                  <a:ea typeface="Cambria Math"/>
                  <a:cs typeface="Arial" pitchFamily="34" charset="0"/>
                </a:rPr>
                <a:t>∠</a:t>
              </a:r>
              <a:r>
                <a:rPr lang="ru-RU" sz="3600" b="1" i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СОВ </a:t>
              </a:r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 </a:t>
              </a:r>
              <a:r>
                <a:rPr lang="ru-RU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37</a:t>
              </a:r>
              <a:r>
                <a:rPr lang="en-US" sz="36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°</a:t>
              </a:r>
              <a:endParaRPr lang="ru-RU" sz="3600" b="1" i="1" spc="71" baseline="30000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 Box 86"/>
          <p:cNvSpPr txBox="1">
            <a:spLocks noChangeArrowheads="1"/>
          </p:cNvSpPr>
          <p:nvPr/>
        </p:nvSpPr>
        <p:spPr bwMode="auto">
          <a:xfrm>
            <a:off x="6910699" y="3320562"/>
            <a:ext cx="307488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i="1" dirty="0" smtClean="0">
                <a:solidFill>
                  <a:srgbClr val="1F497D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400" b="1" i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AO</a:t>
            </a:r>
            <a:r>
              <a:rPr lang="ru-RU" sz="4400" b="1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4400" b="1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ru-RU" sz="4400" b="1" i="1" spc="71" baseline="3000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692390" y="1526375"/>
            <a:ext cx="2239400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046648" y="0"/>
            <a:ext cx="2047617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p:sp>
        <p:nvSpPr>
          <p:cNvPr id="25" name="Line 41"/>
          <p:cNvSpPr>
            <a:spLocks noChangeShapeType="1"/>
          </p:cNvSpPr>
          <p:nvPr/>
        </p:nvSpPr>
        <p:spPr bwMode="auto">
          <a:xfrm flipV="1">
            <a:off x="473951" y="3251075"/>
            <a:ext cx="4639742" cy="310045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013512" y="2779570"/>
            <a:ext cx="5774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grpSp>
        <p:nvGrpSpPr>
          <p:cNvPr id="55" name="Группа 54"/>
          <p:cNvGrpSpPr/>
          <p:nvPr/>
        </p:nvGrpSpPr>
        <p:grpSpPr>
          <a:xfrm>
            <a:off x="446740" y="4377479"/>
            <a:ext cx="5527674" cy="3729414"/>
            <a:chOff x="5220089" y="3985091"/>
            <a:chExt cx="2769432" cy="1371477"/>
          </a:xfrm>
        </p:grpSpPr>
        <p:sp>
          <p:nvSpPr>
            <p:cNvPr id="56" name="Равнобедренный треугольник 55"/>
            <p:cNvSpPr/>
            <p:nvPr/>
          </p:nvSpPr>
          <p:spPr>
            <a:xfrm>
              <a:off x="5220089" y="3985091"/>
              <a:ext cx="2769432" cy="759371"/>
            </a:xfrm>
            <a:prstGeom prst="triangle">
              <a:avLst>
                <a:gd name="adj" fmla="val 54537"/>
              </a:avLst>
            </a:prstGeom>
            <a:gradFill>
              <a:gsLst>
                <a:gs pos="51000">
                  <a:schemeClr val="accent1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Дуга 56"/>
            <p:cNvSpPr/>
            <p:nvPr/>
          </p:nvSpPr>
          <p:spPr>
            <a:xfrm>
              <a:off x="6286713" y="4024996"/>
              <a:ext cx="808746" cy="1331572"/>
            </a:xfrm>
            <a:prstGeom prst="arc">
              <a:avLst>
                <a:gd name="adj1" fmla="val 15926156"/>
                <a:gd name="adj2" fmla="val 126165"/>
              </a:avLst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Text Box 36"/>
            <p:cNvSpPr txBox="1">
              <a:spLocks noChangeArrowheads="1"/>
            </p:cNvSpPr>
            <p:nvPr/>
          </p:nvSpPr>
          <p:spPr bwMode="auto">
            <a:xfrm>
              <a:off x="7019117" y="4258976"/>
              <a:ext cx="633623" cy="294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4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37</a:t>
              </a:r>
              <a:r>
                <a:rPr lang="ru-RU" sz="4600" b="1" i="1" dirty="0">
                  <a:solidFill>
                    <a:srgbClr val="002060"/>
                  </a:solidFill>
                  <a:latin typeface="Verdana"/>
                  <a:cs typeface="Times New Roman" pitchFamily="18" charset="0"/>
                </a:rPr>
                <a:t>°</a:t>
              </a:r>
              <a:endParaRPr lang="ru-RU" sz="4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4" name="Группа 53"/>
          <p:cNvGrpSpPr/>
          <p:nvPr/>
        </p:nvGrpSpPr>
        <p:grpSpPr>
          <a:xfrm>
            <a:off x="255786" y="3289175"/>
            <a:ext cx="2411215" cy="4073888"/>
            <a:chOff x="5012716" y="3555099"/>
            <a:chExt cx="3066939" cy="1699350"/>
          </a:xfrm>
        </p:grpSpPr>
        <p:sp>
          <p:nvSpPr>
            <p:cNvPr id="51" name="Равнобедренный треугольник 50"/>
            <p:cNvSpPr/>
            <p:nvPr/>
          </p:nvSpPr>
          <p:spPr>
            <a:xfrm>
              <a:off x="5220089" y="3555099"/>
              <a:ext cx="2859566" cy="1290247"/>
            </a:xfrm>
            <a:prstGeom prst="triangle">
              <a:avLst>
                <a:gd name="adj" fmla="val 54537"/>
              </a:avLst>
            </a:prstGeom>
            <a:gradFill>
              <a:gsLst>
                <a:gs pos="51000">
                  <a:schemeClr val="accent4">
                    <a:lumMod val="60000"/>
                    <a:lumOff val="40000"/>
                    <a:alpha val="6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Дуга 51"/>
            <p:cNvSpPr/>
            <p:nvPr/>
          </p:nvSpPr>
          <p:spPr>
            <a:xfrm>
              <a:off x="5012716" y="4416183"/>
              <a:ext cx="1362905" cy="838266"/>
            </a:xfrm>
            <a:prstGeom prst="arc">
              <a:avLst>
                <a:gd name="adj1" fmla="val 16237346"/>
                <a:gd name="adj2" fmla="val 488057"/>
              </a:avLst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Text Box 36"/>
            <p:cNvSpPr txBox="1">
              <a:spLocks noChangeArrowheads="1"/>
            </p:cNvSpPr>
            <p:nvPr/>
          </p:nvSpPr>
          <p:spPr bwMode="auto">
            <a:xfrm>
              <a:off x="6186922" y="4272124"/>
              <a:ext cx="1773473" cy="333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46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72</a:t>
              </a:r>
              <a:r>
                <a:rPr lang="ru-RU" sz="4600" b="1" i="1" dirty="0">
                  <a:solidFill>
                    <a:srgbClr val="002060"/>
                  </a:solidFill>
                  <a:latin typeface="Verdana"/>
                  <a:cs typeface="Times New Roman" pitchFamily="18" charset="0"/>
                </a:rPr>
                <a:t>°</a:t>
              </a:r>
              <a:endParaRPr lang="ru-RU" sz="4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35071" y="2469426"/>
            <a:ext cx="6856578" cy="3977331"/>
            <a:chOff x="899490" y="1656749"/>
            <a:chExt cx="4285361" cy="3314442"/>
          </a:xfrm>
        </p:grpSpPr>
        <p:grpSp>
          <p:nvGrpSpPr>
            <p:cNvPr id="27" name="Группа 5"/>
            <p:cNvGrpSpPr/>
            <p:nvPr/>
          </p:nvGrpSpPr>
          <p:grpSpPr>
            <a:xfrm>
              <a:off x="899490" y="4149100"/>
              <a:ext cx="4285361" cy="747267"/>
              <a:chOff x="611450" y="3630040"/>
              <a:chExt cx="4285361" cy="747267"/>
            </a:xfrm>
          </p:grpSpPr>
          <p:sp>
            <p:nvSpPr>
              <p:cNvPr id="33" name="Line 41"/>
              <p:cNvSpPr>
                <a:spLocks noChangeShapeType="1"/>
              </p:cNvSpPr>
              <p:nvPr/>
            </p:nvSpPr>
            <p:spPr bwMode="auto">
              <a:xfrm flipV="1">
                <a:off x="827481" y="4350139"/>
                <a:ext cx="4069330" cy="27168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36"/>
              <p:cNvSpPr txBox="1">
                <a:spLocks noChangeArrowheads="1"/>
              </p:cNvSpPr>
              <p:nvPr/>
            </p:nvSpPr>
            <p:spPr bwMode="auto">
              <a:xfrm>
                <a:off x="611450" y="3630040"/>
                <a:ext cx="115457" cy="666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4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8" name="Группа 10"/>
            <p:cNvGrpSpPr/>
            <p:nvPr/>
          </p:nvGrpSpPr>
          <p:grpSpPr>
            <a:xfrm>
              <a:off x="899490" y="1656749"/>
              <a:ext cx="1237621" cy="3314442"/>
              <a:chOff x="611450" y="1107708"/>
              <a:chExt cx="1237621" cy="3314442"/>
            </a:xfrm>
          </p:grpSpPr>
          <p:sp>
            <p:nvSpPr>
              <p:cNvPr id="29" name="Line 41"/>
              <p:cNvSpPr>
                <a:spLocks noChangeShapeType="1"/>
              </p:cNvSpPr>
              <p:nvPr/>
            </p:nvSpPr>
            <p:spPr bwMode="auto">
              <a:xfrm flipV="1">
                <a:off x="827480" y="1107708"/>
                <a:ext cx="1021591" cy="3269600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0" name="Группа 12"/>
              <p:cNvGrpSpPr/>
              <p:nvPr/>
            </p:nvGrpSpPr>
            <p:grpSpPr>
              <a:xfrm>
                <a:off x="611450" y="3630040"/>
                <a:ext cx="332570" cy="792110"/>
                <a:chOff x="1143000" y="1296988"/>
                <a:chExt cx="332570" cy="792110"/>
              </a:xfrm>
            </p:grpSpPr>
            <p:sp>
              <p:nvSpPr>
                <p:cNvPr id="31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143000" y="1296988"/>
                  <a:ext cx="115457" cy="6668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ru-RU" sz="46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Oval 14"/>
                <p:cNvSpPr>
                  <a:spLocks noChangeArrowheads="1"/>
                </p:cNvSpPr>
                <p:nvPr/>
              </p:nvSpPr>
              <p:spPr bwMode="auto">
                <a:xfrm>
                  <a:off x="1359030" y="1951476"/>
                  <a:ext cx="116540" cy="137622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40" name="Text Box 36"/>
          <p:cNvSpPr txBox="1">
            <a:spLocks noChangeArrowheads="1"/>
          </p:cNvSpPr>
          <p:nvPr/>
        </p:nvSpPr>
        <p:spPr bwMode="auto">
          <a:xfrm>
            <a:off x="1489245" y="1954308"/>
            <a:ext cx="5774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6891649" y="5903414"/>
            <a:ext cx="790124" cy="80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600" b="1" i="1" dirty="0"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grpSp>
        <p:nvGrpSpPr>
          <p:cNvPr id="35" name="Группа 34"/>
          <p:cNvGrpSpPr/>
          <p:nvPr/>
        </p:nvGrpSpPr>
        <p:grpSpPr>
          <a:xfrm>
            <a:off x="4900" y="5460246"/>
            <a:ext cx="611065" cy="986254"/>
            <a:chOff x="1143000" y="1296988"/>
            <a:chExt cx="381916" cy="821878"/>
          </a:xfrm>
        </p:grpSpPr>
        <p:sp>
          <p:nvSpPr>
            <p:cNvPr id="36" name="Oval 14"/>
            <p:cNvSpPr>
              <a:spLocks noChangeArrowheads="1"/>
            </p:cNvSpPr>
            <p:nvPr/>
          </p:nvSpPr>
          <p:spPr bwMode="auto">
            <a:xfrm>
              <a:off x="1323170" y="1966466"/>
              <a:ext cx="152400" cy="15240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1143000" y="1296988"/>
              <a:ext cx="381916" cy="6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4600" b="1" i="1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4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4" name="Text Box 86"/>
          <p:cNvSpPr txBox="1">
            <a:spLocks noChangeArrowheads="1"/>
          </p:cNvSpPr>
          <p:nvPr/>
        </p:nvSpPr>
        <p:spPr bwMode="auto">
          <a:xfrm>
            <a:off x="3773465" y="1446485"/>
            <a:ext cx="25010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AO</a:t>
            </a:r>
            <a:r>
              <a: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3600" b="1" i="1" spc="71" baseline="30000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3" name="Группа 72"/>
          <p:cNvGrpSpPr/>
          <p:nvPr/>
        </p:nvGrpSpPr>
        <p:grpSpPr>
          <a:xfrm>
            <a:off x="9069731" y="3196856"/>
            <a:ext cx="4319133" cy="807540"/>
            <a:chOff x="2547887" y="486957"/>
            <a:chExt cx="2453839" cy="672950"/>
          </a:xfrm>
        </p:grpSpPr>
        <p:sp>
          <p:nvSpPr>
            <p:cNvPr id="78" name="Text Box 86"/>
            <p:cNvSpPr txBox="1">
              <a:spLocks noChangeArrowheads="1"/>
            </p:cNvSpPr>
            <p:nvPr/>
          </p:nvSpPr>
          <p:spPr bwMode="auto">
            <a:xfrm>
              <a:off x="2547887" y="518706"/>
              <a:ext cx="1308884" cy="641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4400" b="1" i="1" dirty="0" smtClean="0">
                  <a:solidFill>
                    <a:srgbClr val="1F497D"/>
                  </a:solidFill>
                  <a:latin typeface="Arial" pitchFamily="34" charset="0"/>
                  <a:ea typeface="Cambria Math"/>
                  <a:cs typeface="Arial" pitchFamily="34" charset="0"/>
                </a:rPr>
                <a:t>∠</a:t>
              </a:r>
              <a:r>
                <a:rPr lang="en-US" sz="4400" b="1" i="1" dirty="0" smtClean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rPr>
                <a:t>AOC </a:t>
              </a:r>
              <a:r>
                <a:rPr lang="ru-RU" sz="4400" b="1" i="1" dirty="0" smtClean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400" b="1" i="1" dirty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rPr>
                <a:t>-</a:t>
              </a:r>
              <a:endParaRPr lang="ru-RU" sz="4400" b="1" i="1" spc="71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 Box 86"/>
            <p:cNvSpPr txBox="1">
              <a:spLocks noChangeArrowheads="1"/>
            </p:cNvSpPr>
            <p:nvPr/>
          </p:nvSpPr>
          <p:spPr bwMode="auto">
            <a:xfrm>
              <a:off x="3888646" y="486957"/>
              <a:ext cx="1113080" cy="641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ru-RU" sz="4400" b="1" i="1" dirty="0" smtClean="0">
                  <a:solidFill>
                    <a:srgbClr val="1F497D"/>
                  </a:solidFill>
                  <a:latin typeface="Arial" pitchFamily="34" charset="0"/>
                  <a:ea typeface="Cambria Math"/>
                  <a:cs typeface="Arial" pitchFamily="34" charset="0"/>
                </a:rPr>
                <a:t>∠</a:t>
              </a:r>
              <a:r>
                <a:rPr lang="ru-RU" sz="4400" b="1" i="1" dirty="0" smtClean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rPr>
                <a:t>СОВ </a:t>
              </a:r>
              <a:endParaRPr lang="ru-RU" sz="4400" b="1" i="1" spc="71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1" name="Text Box 86"/>
          <p:cNvSpPr txBox="1">
            <a:spLocks noChangeArrowheads="1"/>
          </p:cNvSpPr>
          <p:nvPr/>
        </p:nvSpPr>
        <p:spPr bwMode="auto">
          <a:xfrm>
            <a:off x="7032356" y="4520767"/>
            <a:ext cx="694132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i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AO</a:t>
            </a:r>
            <a:r>
              <a:rPr lang="ru-RU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72° - 37° = 35°</a:t>
            </a:r>
            <a:r>
              <a:rPr lang="en-US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ru-RU" sz="4400" b="1" i="1" spc="71" baseline="30000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143000" y="7086600"/>
                <a:ext cx="5479898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4400" b="1" i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∠АОВ=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𝟑𝟓</m:t>
                        </m:r>
                      </m:e>
                      <m:sup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400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086600"/>
                <a:ext cx="5479898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4449" t="-13178" b="-364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225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 animBg="1"/>
      <p:bldP spid="43" grpId="0"/>
      <p:bldP spid="40" grpId="0"/>
      <p:bldP spid="46" grpId="0"/>
      <p:bldP spid="64" grpId="0"/>
      <p:bldP spid="8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 descr="Контурные ромбики"/>
          <p:cNvSpPr>
            <a:spLocks/>
          </p:cNvSpPr>
          <p:nvPr/>
        </p:nvSpPr>
        <p:spPr bwMode="auto">
          <a:xfrm>
            <a:off x="1899921" y="1234440"/>
            <a:ext cx="6913880" cy="2794636"/>
          </a:xfrm>
          <a:custGeom>
            <a:avLst/>
            <a:gdLst>
              <a:gd name="T0" fmla="*/ 4321175 w 2722"/>
              <a:gd name="T1" fmla="*/ 384175 h 1467"/>
              <a:gd name="T2" fmla="*/ 2447925 w 2722"/>
              <a:gd name="T3" fmla="*/ 2328863 h 1467"/>
              <a:gd name="T4" fmla="*/ 0 w 2722"/>
              <a:gd name="T5" fmla="*/ 2328863 h 1467"/>
              <a:gd name="T6" fmla="*/ 71438 w 2722"/>
              <a:gd name="T7" fmla="*/ 2039938 h 1467"/>
              <a:gd name="T8" fmla="*/ 120650 w 2722"/>
              <a:gd name="T9" fmla="*/ 1828800 h 1467"/>
              <a:gd name="T10" fmla="*/ 158750 w 2722"/>
              <a:gd name="T11" fmla="*/ 1549400 h 1467"/>
              <a:gd name="T12" fmla="*/ 234950 w 2722"/>
              <a:gd name="T13" fmla="*/ 1282700 h 1467"/>
              <a:gd name="T14" fmla="*/ 412750 w 2722"/>
              <a:gd name="T15" fmla="*/ 1041400 h 1467"/>
              <a:gd name="T16" fmla="*/ 654050 w 2722"/>
              <a:gd name="T17" fmla="*/ 762000 h 1467"/>
              <a:gd name="T18" fmla="*/ 869950 w 2722"/>
              <a:gd name="T19" fmla="*/ 495300 h 1467"/>
              <a:gd name="T20" fmla="*/ 1212850 w 2722"/>
              <a:gd name="T21" fmla="*/ 381000 h 1467"/>
              <a:gd name="T22" fmla="*/ 1619250 w 2722"/>
              <a:gd name="T23" fmla="*/ 114300 h 1467"/>
              <a:gd name="T24" fmla="*/ 2063750 w 2722"/>
              <a:gd name="T25" fmla="*/ 101600 h 1467"/>
              <a:gd name="T26" fmla="*/ 2393950 w 2722"/>
              <a:gd name="T27" fmla="*/ 0 h 1467"/>
              <a:gd name="T28" fmla="*/ 2749550 w 2722"/>
              <a:gd name="T29" fmla="*/ 0 h 1467"/>
              <a:gd name="T30" fmla="*/ 3168650 w 2722"/>
              <a:gd name="T31" fmla="*/ 96838 h 1467"/>
              <a:gd name="T32" fmla="*/ 3422650 w 2722"/>
              <a:gd name="T33" fmla="*/ 165100 h 1467"/>
              <a:gd name="T34" fmla="*/ 3744913 w 2722"/>
              <a:gd name="T35" fmla="*/ 96838 h 1467"/>
              <a:gd name="T36" fmla="*/ 3917950 w 2722"/>
              <a:gd name="T37" fmla="*/ 203200 h 1467"/>
              <a:gd name="T38" fmla="*/ 4176713 w 2722"/>
              <a:gd name="T39" fmla="*/ 168275 h 1467"/>
              <a:gd name="T40" fmla="*/ 4321175 w 2722"/>
              <a:gd name="T41" fmla="*/ 384175 h 146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722" h="1467">
                <a:moveTo>
                  <a:pt x="2722" y="242"/>
                </a:moveTo>
                <a:lnTo>
                  <a:pt x="1542" y="1467"/>
                </a:lnTo>
                <a:lnTo>
                  <a:pt x="0" y="1467"/>
                </a:lnTo>
                <a:lnTo>
                  <a:pt x="45" y="1285"/>
                </a:lnTo>
                <a:lnTo>
                  <a:pt x="76" y="1152"/>
                </a:lnTo>
                <a:lnTo>
                  <a:pt x="100" y="976"/>
                </a:lnTo>
                <a:lnTo>
                  <a:pt x="148" y="808"/>
                </a:lnTo>
                <a:lnTo>
                  <a:pt x="260" y="656"/>
                </a:lnTo>
                <a:lnTo>
                  <a:pt x="412" y="480"/>
                </a:lnTo>
                <a:lnTo>
                  <a:pt x="548" y="312"/>
                </a:lnTo>
                <a:lnTo>
                  <a:pt x="764" y="240"/>
                </a:lnTo>
                <a:lnTo>
                  <a:pt x="1020" y="72"/>
                </a:lnTo>
                <a:lnTo>
                  <a:pt x="1300" y="64"/>
                </a:lnTo>
                <a:lnTo>
                  <a:pt x="1508" y="0"/>
                </a:lnTo>
                <a:lnTo>
                  <a:pt x="1732" y="0"/>
                </a:lnTo>
                <a:lnTo>
                  <a:pt x="1996" y="61"/>
                </a:lnTo>
                <a:lnTo>
                  <a:pt x="2156" y="104"/>
                </a:lnTo>
                <a:lnTo>
                  <a:pt x="2359" y="61"/>
                </a:lnTo>
                <a:lnTo>
                  <a:pt x="2468" y="128"/>
                </a:lnTo>
                <a:lnTo>
                  <a:pt x="2631" y="106"/>
                </a:lnTo>
                <a:lnTo>
                  <a:pt x="2722" y="242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Freeform 3" descr="Контурные ромбики"/>
          <p:cNvSpPr>
            <a:spLocks/>
          </p:cNvSpPr>
          <p:nvPr/>
        </p:nvSpPr>
        <p:spPr bwMode="auto">
          <a:xfrm>
            <a:off x="5816600" y="1695450"/>
            <a:ext cx="4838701" cy="2333626"/>
          </a:xfrm>
          <a:custGeom>
            <a:avLst/>
            <a:gdLst>
              <a:gd name="T0" fmla="*/ 1873250 w 1905"/>
              <a:gd name="T1" fmla="*/ 0 h 1225"/>
              <a:gd name="T2" fmla="*/ 2181225 w 1905"/>
              <a:gd name="T3" fmla="*/ 98425 h 1225"/>
              <a:gd name="T4" fmla="*/ 2305050 w 1905"/>
              <a:gd name="T5" fmla="*/ 287338 h 1225"/>
              <a:gd name="T6" fmla="*/ 2524125 w 1905"/>
              <a:gd name="T7" fmla="*/ 542925 h 1225"/>
              <a:gd name="T8" fmla="*/ 2520950 w 1905"/>
              <a:gd name="T9" fmla="*/ 863600 h 1225"/>
              <a:gd name="T10" fmla="*/ 2752725 w 1905"/>
              <a:gd name="T11" fmla="*/ 1101725 h 1225"/>
              <a:gd name="T12" fmla="*/ 2740025 w 1905"/>
              <a:gd name="T13" fmla="*/ 1457325 h 1225"/>
              <a:gd name="T14" fmla="*/ 3024188 w 1905"/>
              <a:gd name="T15" fmla="*/ 1871663 h 1225"/>
              <a:gd name="T16" fmla="*/ 2736850 w 1905"/>
              <a:gd name="T17" fmla="*/ 1944688 h 1225"/>
              <a:gd name="T18" fmla="*/ 0 w 1905"/>
              <a:gd name="T19" fmla="*/ 1944688 h 1225"/>
              <a:gd name="T20" fmla="*/ 1873250 w 1905"/>
              <a:gd name="T21" fmla="*/ 0 h 122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905" h="1225">
                <a:moveTo>
                  <a:pt x="1180" y="0"/>
                </a:moveTo>
                <a:lnTo>
                  <a:pt x="1374" y="62"/>
                </a:lnTo>
                <a:lnTo>
                  <a:pt x="1452" y="181"/>
                </a:lnTo>
                <a:lnTo>
                  <a:pt x="1590" y="342"/>
                </a:lnTo>
                <a:lnTo>
                  <a:pt x="1588" y="544"/>
                </a:lnTo>
                <a:lnTo>
                  <a:pt x="1734" y="694"/>
                </a:lnTo>
                <a:lnTo>
                  <a:pt x="1726" y="918"/>
                </a:lnTo>
                <a:lnTo>
                  <a:pt x="1905" y="1179"/>
                </a:lnTo>
                <a:lnTo>
                  <a:pt x="1724" y="1225"/>
                </a:lnTo>
                <a:lnTo>
                  <a:pt x="0" y="1225"/>
                </a:lnTo>
                <a:lnTo>
                  <a:pt x="1180" y="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179204" name="Line 4"/>
          <p:cNvSpPr>
            <a:spLocks noChangeShapeType="1"/>
          </p:cNvSpPr>
          <p:nvPr/>
        </p:nvSpPr>
        <p:spPr bwMode="auto">
          <a:xfrm flipV="1">
            <a:off x="5816600" y="1695450"/>
            <a:ext cx="2997200" cy="233362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179205" name="Rectangle 5">
            <a:extLst>
              <a:ext uri="{FF2B5EF4-FFF2-40B4-BE49-F238E27FC236}">
                <a16:creationId xmlns:a16="http://schemas.microsoft.com/office/drawing/2014/main" xmlns="" id="{E0574E4A-83BC-4EB9-90BE-0755F10AE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29839"/>
            <a:ext cx="103682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>
            <a:spAutoFit/>
          </a:bodyPr>
          <a:lstStyle/>
          <a:p>
            <a:pPr eaLnBrk="1" hangingPunct="1">
              <a:buClr>
                <a:srgbClr val="000066"/>
              </a:buClr>
              <a:buSzPts val="2400"/>
              <a:buFont typeface="Wingdings" panose="05000000000000000000" pitchFamily="2" charset="2"/>
              <a:buNone/>
              <a:defRPr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Смежные углы и их </a:t>
            </a:r>
            <a:r>
              <a:rPr lang="ru-RU" alt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свойства </a:t>
            </a:r>
            <a:endParaRPr lang="ru-RU" alt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9209" name="Freeform 9"/>
          <p:cNvSpPr>
            <a:spLocks/>
          </p:cNvSpPr>
          <p:nvPr/>
        </p:nvSpPr>
        <p:spPr bwMode="auto">
          <a:xfrm>
            <a:off x="1899920" y="4023360"/>
            <a:ext cx="3992880" cy="5716"/>
          </a:xfrm>
          <a:custGeom>
            <a:avLst/>
            <a:gdLst>
              <a:gd name="T0" fmla="*/ 0 w 1572"/>
              <a:gd name="T1" fmla="*/ 4763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179210" name="AutoShape 10"/>
          <p:cNvSpPr>
            <a:spLocks noChangeArrowheads="1"/>
          </p:cNvSpPr>
          <p:nvPr/>
        </p:nvSpPr>
        <p:spPr bwMode="auto">
          <a:xfrm rot="5400000">
            <a:off x="5730557" y="3135313"/>
            <a:ext cx="520066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eaLnBrk="1" hangingPunct="1"/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5588001" y="4029076"/>
            <a:ext cx="755918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10195560" y="3941446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8696961" y="1177290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1440182" y="3941446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79215" name="Text Box 15">
            <a:extLst>
              <a:ext uri="{FF2B5EF4-FFF2-40B4-BE49-F238E27FC236}">
                <a16:creationId xmlns:a16="http://schemas.microsoft.com/office/drawing/2014/main" xmlns="" id="{FB85E109-59AA-4191-A7CB-9D737BE68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32" y="4640580"/>
            <a:ext cx="12773068" cy="2224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eaLnBrk="1" hangingPunct="1">
              <a:defRPr/>
            </a:pPr>
            <a:r>
              <a:rPr lang="ru-RU" altLang="ru-RU" sz="3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     Два </a:t>
            </a:r>
            <a:r>
              <a:rPr lang="ru-RU" altLang="ru-RU" sz="3400" b="1" dirty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угла, у которых одна сторона общая,</a:t>
            </a:r>
          </a:p>
          <a:p>
            <a:pPr eaLnBrk="1" hangingPunct="1">
              <a:defRPr/>
            </a:pPr>
            <a:r>
              <a:rPr lang="ru-RU" altLang="ru-RU" sz="3400" b="1" dirty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а две другие </a:t>
            </a:r>
            <a:r>
              <a:rPr lang="ru-RU" altLang="ru-RU" sz="3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лежат на одной прямой, называются </a:t>
            </a:r>
            <a:r>
              <a:rPr lang="ru-RU" altLang="ru-RU" sz="3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смежными.</a:t>
            </a:r>
            <a:endParaRPr lang="ru-RU" altLang="ru-RU" sz="34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ru-RU" altLang="ru-RU" sz="3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Углы </a:t>
            </a:r>
            <a:r>
              <a:rPr lang="ru-RU" altLang="ru-RU" sz="3400" b="1" dirty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АМВ и СМВ – </a:t>
            </a:r>
            <a:r>
              <a:rPr lang="ru-RU" altLang="ru-RU" sz="34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itchFamily="34" charset="0"/>
              </a:rPr>
              <a:t>смежные</a:t>
            </a:r>
            <a:endParaRPr lang="ru-RU" altLang="ru-RU" sz="3400" b="1" dirty="0">
              <a:solidFill>
                <a:srgbClr val="000066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9216" name="Freeform 16"/>
          <p:cNvSpPr>
            <a:spLocks/>
          </p:cNvSpPr>
          <p:nvPr/>
        </p:nvSpPr>
        <p:spPr bwMode="auto">
          <a:xfrm>
            <a:off x="5933440" y="3992880"/>
            <a:ext cx="4917440" cy="15240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rgbClr val="008000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179217" name="Rectangle 17">
            <a:extLst>
              <a:ext uri="{FF2B5EF4-FFF2-40B4-BE49-F238E27FC236}">
                <a16:creationId xmlns:a16="http://schemas.microsoft.com/office/drawing/2014/main" xmlns="" id="{3B8FFF12-4669-48F4-A68B-1749916D4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1062" y="7115196"/>
            <a:ext cx="1059941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>
            <a:spAutoFit/>
          </a:bodyPr>
          <a:lstStyle/>
          <a:p>
            <a:pPr eaLnBrk="1" hangingPunct="1">
              <a:buClr>
                <a:srgbClr val="000066"/>
              </a:buClr>
              <a:buSzPts val="2400"/>
              <a:buFont typeface="Wingdings" panose="05000000000000000000" pitchFamily="2" charset="2"/>
              <a:buNone/>
              <a:defRPr/>
            </a:pP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Сумма смежных углов равна 180</a:t>
            </a:r>
            <a:r>
              <a:rPr lang="ru-RU" altLang="ru-RU" sz="40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023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79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79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79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1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7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18706</TotalTime>
  <Words>747</Words>
  <Application>Microsoft Office PowerPoint</Application>
  <PresentationFormat>Произвольный</PresentationFormat>
  <Paragraphs>269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1287</cp:revision>
  <dcterms:created xsi:type="dcterms:W3CDTF">2020-04-09T07:32:19Z</dcterms:created>
  <dcterms:modified xsi:type="dcterms:W3CDTF">2021-03-18T12:54:42Z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