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511" r:id="rId2"/>
    <p:sldId id="512" r:id="rId3"/>
    <p:sldId id="513" r:id="rId4"/>
    <p:sldId id="514" r:id="rId5"/>
    <p:sldId id="515" r:id="rId6"/>
    <p:sldId id="516" r:id="rId7"/>
    <p:sldId id="517" r:id="rId8"/>
    <p:sldId id="518" r:id="rId9"/>
    <p:sldId id="519" r:id="rId10"/>
    <p:sldId id="520" r:id="rId11"/>
    <p:sldId id="522" r:id="rId12"/>
    <p:sldId id="523" r:id="rId13"/>
    <p:sldId id="524" r:id="rId14"/>
    <p:sldId id="525" r:id="rId15"/>
    <p:sldId id="404" r:id="rId16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512"/>
            <p14:sldId id="513"/>
            <p14:sldId id="514"/>
            <p14:sldId id="515"/>
            <p14:sldId id="516"/>
            <p14:sldId id="517"/>
            <p14:sldId id="518"/>
            <p14:sldId id="519"/>
            <p14:sldId id="520"/>
            <p14:sldId id="522"/>
            <p14:sldId id="523"/>
            <p14:sldId id="524"/>
            <p14:sldId id="525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29AD3"/>
    <a:srgbClr val="65F913"/>
    <a:srgbClr val="CCFFFF"/>
    <a:srgbClr val="B1EB21"/>
    <a:srgbClr val="FF6B6B"/>
    <a:srgbClr val="FF99FF"/>
    <a:srgbClr val="1A0A5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98696" autoAdjust="0"/>
  </p:normalViewPr>
  <p:slideViewPr>
    <p:cSldViewPr>
      <p:cViewPr>
        <p:scale>
          <a:sx n="50" d="100"/>
          <a:sy n="50" d="100"/>
        </p:scale>
        <p:origin x="-720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FB1360-88E7-4A8D-9C31-0E5239EBEAD4}" type="slidenum">
              <a:rPr lang="ru-RU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0225" y="242888"/>
            <a:ext cx="2165350" cy="1217612"/>
          </a:xfrm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2327576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Тесты, Геометрия 7-9 классы. Учебно-методическое пособие. П.И. Алтынов.</a:t>
            </a:r>
          </a:p>
        </p:txBody>
      </p:sp>
    </p:spTree>
    <p:extLst>
      <p:ext uri="{BB962C8B-B14F-4D97-AF65-F5344CB8AC3E}">
        <p14:creationId xmlns:p14="http://schemas.microsoft.com/office/powerpoint/2010/main" val="3714612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0225" y="242888"/>
            <a:ext cx="2165350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1512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0225" y="242888"/>
            <a:ext cx="2165350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0588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0225" y="242888"/>
            <a:ext cx="2165350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3101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0225" y="242888"/>
            <a:ext cx="2165350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2949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0144471-34AF-4C7C-B076-B790865F62BB}" type="slidenum">
              <a:rPr lang="ru-RU" smtClean="0"/>
              <a:pPr>
                <a:defRPr/>
              </a:pPr>
              <a:t>13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665139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13D58A5-C874-455C-AD57-C9018E5AADA3}" type="slidenum">
              <a:rPr lang="ru-RU" smtClean="0"/>
              <a:pPr>
                <a:defRPr/>
              </a:pPr>
              <a:t>14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128998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731520" y="7653529"/>
            <a:ext cx="3364992" cy="63094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974336" y="7653529"/>
            <a:ext cx="4681728" cy="63094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533888" y="7653529"/>
            <a:ext cx="3364992" cy="63094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582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 algn="ctr"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1929383" y="1374492"/>
            <a:ext cx="1531745" cy="520864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2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830940" y="342899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830940" y="5450245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400300" y="3461058"/>
            <a:ext cx="8229601" cy="3449234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endParaRPr lang="ru-RU" sz="6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Прямая. Отрезок.</a:t>
            </a:r>
          </a:p>
          <a:p>
            <a:pPr lvl="0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Луч. Окружность.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sp>
        <p:nvSpPr>
          <p:cNvPr id="4" name="AutoShape 2" descr="Геометрия — Википед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17" name="Picture 4" descr="Amour d'Enfants et IEF: Maths - Géométr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077" y="3515980"/>
            <a:ext cx="4097156" cy="3015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3"/>
          <p:cNvSpPr txBox="1"/>
          <p:nvPr/>
        </p:nvSpPr>
        <p:spPr>
          <a:xfrm>
            <a:off x="2103982" y="6910654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Line 9"/>
          <p:cNvSpPr>
            <a:spLocks noChangeShapeType="1"/>
          </p:cNvSpPr>
          <p:nvPr/>
        </p:nvSpPr>
        <p:spPr bwMode="auto">
          <a:xfrm flipH="1">
            <a:off x="3020746" y="3867601"/>
            <a:ext cx="2019969" cy="1351204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7" name="Oval 37"/>
          <p:cNvSpPr>
            <a:spLocks noChangeArrowheads="1"/>
          </p:cNvSpPr>
          <p:nvPr/>
        </p:nvSpPr>
        <p:spPr bwMode="auto">
          <a:xfrm>
            <a:off x="904073" y="2816416"/>
            <a:ext cx="4490280" cy="4447838"/>
          </a:xfrm>
          <a:prstGeom prst="ellipse">
            <a:avLst/>
          </a:pr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 anchor="ctr"/>
          <a:lstStyle/>
          <a:p>
            <a:endParaRPr lang="uz-Latn-UZ"/>
          </a:p>
        </p:txBody>
      </p:sp>
      <p:sp>
        <p:nvSpPr>
          <p:cNvPr id="225282" name="Text Box 2"/>
          <p:cNvSpPr txBox="1">
            <a:spLocks noChangeArrowheads="1"/>
          </p:cNvSpPr>
          <p:nvPr/>
        </p:nvSpPr>
        <p:spPr bwMode="auto">
          <a:xfrm>
            <a:off x="534854" y="433053"/>
            <a:ext cx="13528859" cy="1747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>
            <a:spAutoFit/>
          </a:bodyPr>
          <a:lstStyle/>
          <a:p>
            <a:r>
              <a:rPr lang="ru-RU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Окружностью </a:t>
            </a:r>
            <a:r>
              <a:rPr lang="ru-RU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называется геометрическая фигура, состоящая из всех точек, расположенных на заданном  расстоянии от данной точки.</a:t>
            </a:r>
          </a:p>
        </p:txBody>
      </p:sp>
      <p:sp>
        <p:nvSpPr>
          <p:cNvPr id="225283" name="Oval 3"/>
          <p:cNvSpPr>
            <a:spLocks noChangeArrowheads="1"/>
          </p:cNvSpPr>
          <p:nvPr/>
        </p:nvSpPr>
        <p:spPr bwMode="auto">
          <a:xfrm flipH="1">
            <a:off x="3030635" y="5054815"/>
            <a:ext cx="154476" cy="163990"/>
          </a:xfrm>
          <a:prstGeom prst="ellipse">
            <a:avLst/>
          </a:prstGeom>
          <a:solidFill>
            <a:srgbClr val="00CCFF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 anchor="ctr"/>
          <a:lstStyle/>
          <a:p>
            <a:endParaRPr lang="uz-Latn-UZ"/>
          </a:p>
        </p:txBody>
      </p:sp>
      <p:sp>
        <p:nvSpPr>
          <p:cNvPr id="74" name="Line 9"/>
          <p:cNvSpPr>
            <a:spLocks noChangeShapeType="1"/>
          </p:cNvSpPr>
          <p:nvPr/>
        </p:nvSpPr>
        <p:spPr bwMode="auto">
          <a:xfrm flipH="1">
            <a:off x="1407204" y="5155316"/>
            <a:ext cx="1703395" cy="1187943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Line 9"/>
          <p:cNvSpPr>
            <a:spLocks noChangeShapeType="1"/>
          </p:cNvSpPr>
          <p:nvPr/>
        </p:nvSpPr>
        <p:spPr bwMode="auto">
          <a:xfrm flipH="1" flipV="1">
            <a:off x="2144854" y="3125948"/>
            <a:ext cx="1004358" cy="2025909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Oval 5"/>
          <p:cNvSpPr>
            <a:spLocks noChangeArrowheads="1"/>
          </p:cNvSpPr>
          <p:nvPr/>
        </p:nvSpPr>
        <p:spPr bwMode="auto">
          <a:xfrm>
            <a:off x="2977751" y="5063269"/>
            <a:ext cx="207360" cy="155536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 Box 6"/>
          <p:cNvSpPr txBox="1">
            <a:spLocks noChangeArrowheads="1"/>
          </p:cNvSpPr>
          <p:nvPr/>
        </p:nvSpPr>
        <p:spPr bwMode="auto">
          <a:xfrm>
            <a:off x="3185111" y="4296699"/>
            <a:ext cx="691200" cy="855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700" b="1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78" name="Text Box 11"/>
          <p:cNvSpPr txBox="1">
            <a:spLocks noChangeArrowheads="1"/>
          </p:cNvSpPr>
          <p:nvPr/>
        </p:nvSpPr>
        <p:spPr bwMode="auto">
          <a:xfrm>
            <a:off x="1327238" y="2396948"/>
            <a:ext cx="919297" cy="855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700" b="1" dirty="0"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79" name="Oval 12"/>
          <p:cNvSpPr>
            <a:spLocks noChangeArrowheads="1"/>
          </p:cNvSpPr>
          <p:nvPr/>
        </p:nvSpPr>
        <p:spPr bwMode="auto">
          <a:xfrm>
            <a:off x="2030807" y="3040404"/>
            <a:ext cx="228095" cy="17109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 Box 17"/>
          <p:cNvSpPr txBox="1">
            <a:spLocks noChangeArrowheads="1"/>
          </p:cNvSpPr>
          <p:nvPr/>
        </p:nvSpPr>
        <p:spPr bwMode="auto">
          <a:xfrm>
            <a:off x="655251" y="5979168"/>
            <a:ext cx="806400" cy="855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700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81" name="Oval 19"/>
          <p:cNvSpPr>
            <a:spLocks noChangeArrowheads="1"/>
          </p:cNvSpPr>
          <p:nvPr/>
        </p:nvSpPr>
        <p:spPr bwMode="auto">
          <a:xfrm>
            <a:off x="1223558" y="6251212"/>
            <a:ext cx="207360" cy="155536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 Box 10"/>
          <p:cNvSpPr txBox="1">
            <a:spLocks noChangeArrowheads="1"/>
          </p:cNvSpPr>
          <p:nvPr/>
        </p:nvSpPr>
        <p:spPr bwMode="auto">
          <a:xfrm>
            <a:off x="9754343" y="5571532"/>
            <a:ext cx="1610497" cy="762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3" name="Text Box 13"/>
          <p:cNvSpPr txBox="1">
            <a:spLocks noChangeArrowheads="1"/>
          </p:cNvSpPr>
          <p:nvPr/>
        </p:nvSpPr>
        <p:spPr bwMode="auto">
          <a:xfrm>
            <a:off x="5217767" y="2130068"/>
            <a:ext cx="4944384" cy="1801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100" b="1" dirty="0">
                <a:latin typeface="Arial" pitchFamily="34" charset="0"/>
                <a:cs typeface="Arial" pitchFamily="34" charset="0"/>
              </a:rPr>
              <a:t>точка О –называется </a:t>
            </a:r>
            <a:r>
              <a:rPr lang="ru-RU" sz="31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центром окружности</a:t>
            </a:r>
          </a:p>
          <a:p>
            <a:pPr algn="ctr">
              <a:spcBef>
                <a:spcPct val="50000"/>
              </a:spcBef>
            </a:pPr>
            <a:endParaRPr lang="ru-RU" sz="3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6400800" y="3252956"/>
            <a:ext cx="6725091" cy="1073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8489" tIns="59245" rIns="118489" bIns="59245">
            <a:spAutoFit/>
          </a:bodyPr>
          <a:lstStyle/>
          <a:p>
            <a:r>
              <a:rPr lang="ru-RU" sz="3100" b="1" dirty="0">
                <a:latin typeface="Arial" pitchFamily="34" charset="0"/>
                <a:cs typeface="Arial" pitchFamily="34" charset="0"/>
              </a:rPr>
              <a:t>Отрезки ОА и ОМ – </a:t>
            </a:r>
            <a:r>
              <a:rPr lang="ru-RU" sz="3100" b="1" dirty="0" smtClean="0">
                <a:latin typeface="Arial" pitchFamily="34" charset="0"/>
                <a:cs typeface="Arial" pitchFamily="34" charset="0"/>
              </a:rPr>
              <a:t>называются </a:t>
            </a:r>
            <a:r>
              <a:rPr lang="ru-RU" sz="31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радиусами </a:t>
            </a:r>
            <a:r>
              <a:rPr lang="ru-RU" sz="3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окружности</a:t>
            </a:r>
            <a:r>
              <a:rPr lang="ru-RU" sz="31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6" name="Line 9"/>
          <p:cNvSpPr>
            <a:spLocks noChangeShapeType="1"/>
          </p:cNvSpPr>
          <p:nvPr/>
        </p:nvSpPr>
        <p:spPr bwMode="auto">
          <a:xfrm flipH="1">
            <a:off x="2039968" y="5679854"/>
            <a:ext cx="3261745" cy="132681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Text Box 17"/>
          <p:cNvSpPr txBox="1">
            <a:spLocks noChangeArrowheads="1"/>
          </p:cNvSpPr>
          <p:nvPr/>
        </p:nvSpPr>
        <p:spPr bwMode="auto">
          <a:xfrm>
            <a:off x="4980010" y="2888040"/>
            <a:ext cx="828686" cy="1043601"/>
          </a:xfrm>
          <a:prstGeom prst="rect">
            <a:avLst/>
          </a:prstGeom>
          <a:noFill/>
          <a:ln w="152400">
            <a:noFill/>
            <a:miter lim="800000"/>
            <a:headEnd/>
            <a:tailEnd/>
          </a:ln>
        </p:spPr>
        <p:txBody>
          <a:bodyPr wrap="square" lIns="301989" tIns="150994" rIns="301989" bIns="15099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К</a:t>
            </a:r>
          </a:p>
        </p:txBody>
      </p:sp>
      <p:sp>
        <p:nvSpPr>
          <p:cNvPr id="99" name="Oval 19"/>
          <p:cNvSpPr>
            <a:spLocks noChangeArrowheads="1"/>
          </p:cNvSpPr>
          <p:nvPr/>
        </p:nvSpPr>
        <p:spPr bwMode="auto">
          <a:xfrm>
            <a:off x="4954698" y="3789833"/>
            <a:ext cx="207360" cy="155536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7198411" y="4203350"/>
            <a:ext cx="5927480" cy="132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3963" tIns="136982" rIns="273963" bIns="136982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Отрезок  АК – называется </a:t>
            </a:r>
            <a:r>
              <a:rPr lang="ru-RU" sz="3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диаметром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окружности.</a:t>
            </a:r>
          </a:p>
        </p:txBody>
      </p:sp>
      <p:sp>
        <p:nvSpPr>
          <p:cNvPr id="101" name="Text Box 17"/>
          <p:cNvSpPr txBox="1">
            <a:spLocks noChangeArrowheads="1"/>
          </p:cNvSpPr>
          <p:nvPr/>
        </p:nvSpPr>
        <p:spPr bwMode="auto">
          <a:xfrm>
            <a:off x="1383686" y="6834328"/>
            <a:ext cx="806400" cy="855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700" b="1" dirty="0" smtClean="0">
                <a:latin typeface="Arial" pitchFamily="34" charset="0"/>
                <a:cs typeface="Arial" pitchFamily="34" charset="0"/>
              </a:rPr>
              <a:t>С</a:t>
            </a:r>
            <a:endParaRPr lang="ru-RU" sz="4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Text Box 17"/>
          <p:cNvSpPr txBox="1">
            <a:spLocks noChangeArrowheads="1"/>
          </p:cNvSpPr>
          <p:nvPr/>
        </p:nvSpPr>
        <p:spPr bwMode="auto">
          <a:xfrm>
            <a:off x="5292552" y="5274338"/>
            <a:ext cx="806400" cy="855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z-Latn-UZ" sz="47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4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TextBox 102"/>
          <p:cNvSpPr txBox="1">
            <a:spLocks noChangeArrowheads="1"/>
          </p:cNvSpPr>
          <p:nvPr/>
        </p:nvSpPr>
        <p:spPr bwMode="auto">
          <a:xfrm>
            <a:off x="7198411" y="5583093"/>
            <a:ext cx="6474048" cy="1261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3963" tIns="136982" rIns="273963" bIns="136982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Отрезок 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CD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называется </a:t>
            </a:r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хордой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окружности.</a:t>
            </a:r>
          </a:p>
        </p:txBody>
      </p:sp>
    </p:spTree>
    <p:extLst>
      <p:ext uri="{BB962C8B-B14F-4D97-AF65-F5344CB8AC3E}">
        <p14:creationId xmlns:p14="http://schemas.microsoft.com/office/powerpoint/2010/main" val="164149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22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225317" grpId="0" animBg="1"/>
      <p:bldP spid="225283" grpId="0" animBg="1"/>
      <p:bldP spid="74" grpId="0" animBg="1"/>
      <p:bldP spid="75" grpId="0" animBg="1"/>
      <p:bldP spid="76" grpId="0" animBg="1"/>
      <p:bldP spid="78" grpId="0"/>
      <p:bldP spid="79" grpId="0" animBg="1"/>
      <p:bldP spid="80" grpId="0"/>
      <p:bldP spid="81" grpId="0" animBg="1"/>
      <p:bldP spid="83" grpId="0"/>
      <p:bldP spid="85" grpId="0"/>
      <p:bldP spid="96" grpId="0" animBg="1"/>
      <p:bldP spid="97" grpId="0"/>
      <p:bldP spid="99" grpId="0" animBg="1"/>
      <p:bldP spid="100" grpId="0"/>
      <p:bldP spid="101" grpId="0"/>
      <p:bldP spid="102" grpId="0"/>
      <p:bldP spid="10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Line 18"/>
          <p:cNvSpPr>
            <a:spLocks noChangeShapeType="1"/>
          </p:cNvSpPr>
          <p:nvPr/>
        </p:nvSpPr>
        <p:spPr bwMode="auto">
          <a:xfrm flipV="1">
            <a:off x="2253815" y="4357134"/>
            <a:ext cx="5522186" cy="2015405"/>
          </a:xfrm>
          <a:prstGeom prst="line">
            <a:avLst/>
          </a:prstGeom>
          <a:noFill/>
          <a:ln w="57150">
            <a:solidFill>
              <a:srgbClr val="666633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>
            <a:off x="4521503" y="743118"/>
            <a:ext cx="0" cy="6568818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Line 20"/>
          <p:cNvSpPr>
            <a:spLocks noChangeShapeType="1"/>
          </p:cNvSpPr>
          <p:nvPr/>
        </p:nvSpPr>
        <p:spPr bwMode="auto">
          <a:xfrm>
            <a:off x="2886570" y="1310695"/>
            <a:ext cx="3314489" cy="5419968"/>
          </a:xfrm>
          <a:prstGeom prst="line">
            <a:avLst/>
          </a:prstGeom>
          <a:noFill/>
          <a:ln w="57150">
            <a:solidFill>
              <a:srgbClr val="00CC00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1267004" y="4037032"/>
            <a:ext cx="3254498" cy="3456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 flipH="1">
            <a:off x="2253815" y="1310695"/>
            <a:ext cx="632754" cy="5102975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V="1">
            <a:off x="6201059" y="1351438"/>
            <a:ext cx="161280" cy="544522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Oval 7"/>
          <p:cNvSpPr>
            <a:spLocks noChangeArrowheads="1"/>
          </p:cNvSpPr>
          <p:nvPr/>
        </p:nvSpPr>
        <p:spPr bwMode="auto">
          <a:xfrm>
            <a:off x="2772522" y="1197891"/>
            <a:ext cx="228095" cy="174546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7" name="Oval 8"/>
          <p:cNvSpPr>
            <a:spLocks noChangeArrowheads="1"/>
          </p:cNvSpPr>
          <p:nvPr/>
        </p:nvSpPr>
        <p:spPr bwMode="auto">
          <a:xfrm>
            <a:off x="2138616" y="6252866"/>
            <a:ext cx="230400" cy="174547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8" name="Oval 9"/>
          <p:cNvSpPr>
            <a:spLocks noChangeArrowheads="1"/>
          </p:cNvSpPr>
          <p:nvPr/>
        </p:nvSpPr>
        <p:spPr bwMode="auto">
          <a:xfrm>
            <a:off x="4376351" y="750171"/>
            <a:ext cx="228095" cy="174546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9" name="Oval 14"/>
          <p:cNvSpPr>
            <a:spLocks noChangeArrowheads="1"/>
          </p:cNvSpPr>
          <p:nvPr/>
        </p:nvSpPr>
        <p:spPr bwMode="auto">
          <a:xfrm>
            <a:off x="6248290" y="1310695"/>
            <a:ext cx="228097" cy="174546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20" name="Oval 21"/>
          <p:cNvSpPr>
            <a:spLocks noChangeArrowheads="1"/>
          </p:cNvSpPr>
          <p:nvPr/>
        </p:nvSpPr>
        <p:spPr bwMode="auto">
          <a:xfrm>
            <a:off x="4407455" y="7224663"/>
            <a:ext cx="228095" cy="174546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21" name="Oval 4"/>
          <p:cNvSpPr>
            <a:spLocks noChangeArrowheads="1"/>
          </p:cNvSpPr>
          <p:nvPr/>
        </p:nvSpPr>
        <p:spPr bwMode="auto">
          <a:xfrm>
            <a:off x="1267004" y="831257"/>
            <a:ext cx="6508997" cy="6480680"/>
          </a:xfrm>
          <a:prstGeom prst="ellips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22" name="Oval 5"/>
          <p:cNvSpPr>
            <a:spLocks noChangeArrowheads="1"/>
          </p:cNvSpPr>
          <p:nvPr/>
        </p:nvSpPr>
        <p:spPr bwMode="auto">
          <a:xfrm>
            <a:off x="4376351" y="3986915"/>
            <a:ext cx="290304" cy="259227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23" name="Oval 6"/>
          <p:cNvSpPr>
            <a:spLocks noChangeArrowheads="1"/>
          </p:cNvSpPr>
          <p:nvPr/>
        </p:nvSpPr>
        <p:spPr bwMode="auto">
          <a:xfrm>
            <a:off x="1219341" y="3974817"/>
            <a:ext cx="228095" cy="174546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24" name="Oval 11"/>
          <p:cNvSpPr>
            <a:spLocks noChangeArrowheads="1"/>
          </p:cNvSpPr>
          <p:nvPr/>
        </p:nvSpPr>
        <p:spPr bwMode="auto">
          <a:xfrm>
            <a:off x="6134243" y="6708528"/>
            <a:ext cx="228095" cy="176274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25" name="Oval 12"/>
          <p:cNvSpPr>
            <a:spLocks noChangeArrowheads="1"/>
          </p:cNvSpPr>
          <p:nvPr/>
        </p:nvSpPr>
        <p:spPr bwMode="auto">
          <a:xfrm>
            <a:off x="7661953" y="4291669"/>
            <a:ext cx="228097" cy="174546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26" name="Text Box 22"/>
          <p:cNvSpPr txBox="1">
            <a:spLocks noChangeArrowheads="1"/>
          </p:cNvSpPr>
          <p:nvPr/>
        </p:nvSpPr>
        <p:spPr bwMode="auto">
          <a:xfrm>
            <a:off x="312026" y="3449320"/>
            <a:ext cx="806400" cy="808994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7427" name="Text Box 23"/>
          <p:cNvSpPr txBox="1">
            <a:spLocks noChangeArrowheads="1"/>
          </p:cNvSpPr>
          <p:nvPr/>
        </p:nvSpPr>
        <p:spPr bwMode="auto">
          <a:xfrm>
            <a:off x="2122596" y="377350"/>
            <a:ext cx="806400" cy="808994"/>
          </a:xfrm>
          <a:prstGeom prst="rect">
            <a:avLst/>
          </a:prstGeom>
          <a:noFill/>
          <a:ln w="139700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 dirty="0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7428" name="Text Box 24"/>
          <p:cNvSpPr txBox="1">
            <a:spLocks noChangeArrowheads="1"/>
          </p:cNvSpPr>
          <p:nvPr/>
        </p:nvSpPr>
        <p:spPr bwMode="auto">
          <a:xfrm>
            <a:off x="4201083" y="16903"/>
            <a:ext cx="693505" cy="808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7429" name="Text Box 25"/>
          <p:cNvSpPr txBox="1">
            <a:spLocks noChangeArrowheads="1"/>
          </p:cNvSpPr>
          <p:nvPr/>
        </p:nvSpPr>
        <p:spPr bwMode="auto">
          <a:xfrm>
            <a:off x="6248291" y="409842"/>
            <a:ext cx="576000" cy="808994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latin typeface="Arial" pitchFamily="34" charset="0"/>
                <a:cs typeface="Arial" pitchFamily="34" charset="0"/>
              </a:rPr>
              <a:t>D</a:t>
            </a:r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30" name="Text Box 26"/>
          <p:cNvSpPr txBox="1">
            <a:spLocks noChangeArrowheads="1"/>
          </p:cNvSpPr>
          <p:nvPr/>
        </p:nvSpPr>
        <p:spPr bwMode="auto">
          <a:xfrm>
            <a:off x="7513344" y="3639666"/>
            <a:ext cx="1149697" cy="808994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latin typeface="Arial" pitchFamily="34" charset="0"/>
                <a:cs typeface="Arial" pitchFamily="34" charset="0"/>
              </a:rPr>
              <a:t>E</a:t>
            </a:r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31" name="Text Box 27"/>
          <p:cNvSpPr txBox="1">
            <a:spLocks noChangeArrowheads="1"/>
          </p:cNvSpPr>
          <p:nvPr/>
        </p:nvSpPr>
        <p:spPr bwMode="auto">
          <a:xfrm>
            <a:off x="6201059" y="6898458"/>
            <a:ext cx="691200" cy="808994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latin typeface="Arial" pitchFamily="34" charset="0"/>
                <a:cs typeface="Arial" pitchFamily="34" charset="0"/>
              </a:rPr>
              <a:t>F</a:t>
            </a:r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32" name="Text Box 28"/>
          <p:cNvSpPr txBox="1">
            <a:spLocks noChangeArrowheads="1"/>
          </p:cNvSpPr>
          <p:nvPr/>
        </p:nvSpPr>
        <p:spPr bwMode="auto">
          <a:xfrm>
            <a:off x="4143483" y="7224663"/>
            <a:ext cx="808705" cy="808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latin typeface="Arial" pitchFamily="34" charset="0"/>
                <a:cs typeface="Arial" pitchFamily="34" charset="0"/>
              </a:rPr>
              <a:t>K</a:t>
            </a:r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33" name="Text Box 29"/>
          <p:cNvSpPr txBox="1">
            <a:spLocks noChangeArrowheads="1"/>
          </p:cNvSpPr>
          <p:nvPr/>
        </p:nvSpPr>
        <p:spPr bwMode="auto">
          <a:xfrm>
            <a:off x="1447437" y="6276756"/>
            <a:ext cx="458495" cy="808994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latin typeface="Arial" pitchFamily="34" charset="0"/>
                <a:cs typeface="Arial" pitchFamily="34" charset="0"/>
              </a:rPr>
              <a:t>L</a:t>
            </a:r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434" name="Text Box 30"/>
          <p:cNvSpPr txBox="1">
            <a:spLocks noChangeArrowheads="1"/>
          </p:cNvSpPr>
          <p:nvPr/>
        </p:nvSpPr>
        <p:spPr bwMode="auto">
          <a:xfrm>
            <a:off x="4491388" y="3558401"/>
            <a:ext cx="921600" cy="808994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latin typeface="Arial" pitchFamily="34" charset="0"/>
                <a:cs typeface="Arial" pitchFamily="34" charset="0"/>
              </a:rPr>
              <a:t>O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8472158" y="924717"/>
            <a:ext cx="5967360" cy="174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500" b="1" dirty="0">
                <a:latin typeface="Arial" pitchFamily="34" charset="0"/>
                <a:cs typeface="Arial" pitchFamily="34" charset="0"/>
              </a:rPr>
              <a:t>   Перечислите все радиусы, диаметры и хорды окружности.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767622" y="3138652"/>
            <a:ext cx="5596122" cy="1301818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Радиусы: АО, ОС, ОК</a:t>
            </a: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ОВ, О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96523" y="5002607"/>
            <a:ext cx="4924721" cy="6708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Диаметры: КС, В</a:t>
            </a:r>
            <a:r>
              <a:rPr lang="uz-Latn-UZ" b="1" dirty="0">
                <a:latin typeface="Arial" pitchFamily="34" charset="0"/>
                <a:cs typeface="Arial" pitchFamily="34" charset="0"/>
              </a:rPr>
              <a:t>F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63040" y="6340139"/>
            <a:ext cx="4957037" cy="6708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uz-Cyrl-UZ" b="1" dirty="0" smtClean="0">
                <a:latin typeface="Arial" pitchFamily="34" charset="0"/>
                <a:cs typeface="Arial" pitchFamily="34" charset="0"/>
              </a:rPr>
              <a:t>Хорд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ы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 В</a:t>
            </a:r>
            <a:r>
              <a:rPr lang="uz-Latn-UZ" b="1" dirty="0">
                <a:latin typeface="Arial" pitchFamily="34" charset="0"/>
                <a:cs typeface="Arial" pitchFamily="34" charset="0"/>
              </a:rPr>
              <a:t>L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LE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DF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723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3" grpId="0"/>
      <p:bldP spid="2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473223" y="349318"/>
            <a:ext cx="13528859" cy="1301818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1) Найдите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радиус окружности, диаметр 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которой равен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18 м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.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609600" y="2122924"/>
            <a:ext cx="3376556" cy="3395478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cxnSp>
        <p:nvCxnSpPr>
          <p:cNvPr id="4" name="Прямая соединительная линия 3"/>
          <p:cNvCxnSpPr>
            <a:stCxn id="2" idx="2"/>
            <a:endCxn id="2" idx="6"/>
          </p:cNvCxnSpPr>
          <p:nvPr/>
        </p:nvCxnSpPr>
        <p:spPr>
          <a:xfrm>
            <a:off x="609600" y="3820663"/>
            <a:ext cx="337655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2202380" y="3715155"/>
            <a:ext cx="190996" cy="211015"/>
          </a:xfrm>
          <a:prstGeom prst="ellipse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6" name="Правая фигурная скобка 5"/>
          <p:cNvSpPr/>
          <p:nvPr/>
        </p:nvSpPr>
        <p:spPr>
          <a:xfrm rot="5400000">
            <a:off x="1983444" y="2537570"/>
            <a:ext cx="576133" cy="3265142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11" name="TextBox 10"/>
          <p:cNvSpPr txBox="1"/>
          <p:nvPr/>
        </p:nvSpPr>
        <p:spPr>
          <a:xfrm>
            <a:off x="1517932" y="4480201"/>
            <a:ext cx="1198764" cy="670876"/>
          </a:xfrm>
          <a:prstGeom prst="rect">
            <a:avLst/>
          </a:prstGeom>
          <a:noFill/>
          <a:ln w="57150">
            <a:noFill/>
          </a:ln>
        </p:spPr>
        <p:txBody>
          <a:bodyPr wrap="none" lIns="39548" tIns="19774" rIns="39548" bIns="19774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18 м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05206" y="1819330"/>
            <a:ext cx="5331306" cy="1301818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18 </a:t>
            </a:r>
            <a:r>
              <a:rPr lang="uz-Cyrl-UZ" b="1" dirty="0" smtClean="0">
                <a:latin typeface="Arial" pitchFamily="34" charset="0"/>
                <a:cs typeface="Arial" pitchFamily="34" charset="0"/>
              </a:rPr>
              <a:t>м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: 2 =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 18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9 м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авая фигурная скобка 14"/>
          <p:cNvSpPr/>
          <p:nvPr/>
        </p:nvSpPr>
        <p:spPr>
          <a:xfrm rot="16200000">
            <a:off x="2827583" y="2744164"/>
            <a:ext cx="576133" cy="1576865"/>
          </a:xfrm>
          <a:prstGeom prst="rightBrac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2799257" y="2798731"/>
            <a:ext cx="285053" cy="670876"/>
          </a:xfrm>
          <a:prstGeom prst="rect">
            <a:avLst/>
          </a:prstGeom>
          <a:noFill/>
          <a:ln w="57150">
            <a:noFill/>
          </a:ln>
        </p:spPr>
        <p:txBody>
          <a:bodyPr wrap="none" lIns="39548" tIns="19774" rIns="39548" bIns="19774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r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8939" y="5943600"/>
            <a:ext cx="13210743" cy="1301818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2) Найдите диаметр окружности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, радиус 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которой равен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7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см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.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0134600" y="1907999"/>
            <a:ext cx="3376556" cy="3395478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cxnSp>
        <p:nvCxnSpPr>
          <p:cNvPr id="18" name="Прямая соединительная линия 17"/>
          <p:cNvCxnSpPr>
            <a:stCxn id="17" idx="2"/>
            <a:endCxn id="17" idx="6"/>
          </p:cNvCxnSpPr>
          <p:nvPr/>
        </p:nvCxnSpPr>
        <p:spPr>
          <a:xfrm>
            <a:off x="10134600" y="3605738"/>
            <a:ext cx="337655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11727380" y="3500230"/>
            <a:ext cx="190996" cy="211015"/>
          </a:xfrm>
          <a:prstGeom prst="ellipse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20" name="Правая фигурная скобка 19"/>
          <p:cNvSpPr/>
          <p:nvPr/>
        </p:nvSpPr>
        <p:spPr>
          <a:xfrm rot="5400000">
            <a:off x="11508444" y="2322645"/>
            <a:ext cx="576133" cy="3265142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21" name="TextBox 20"/>
          <p:cNvSpPr txBox="1"/>
          <p:nvPr/>
        </p:nvSpPr>
        <p:spPr>
          <a:xfrm>
            <a:off x="11622643" y="4458208"/>
            <a:ext cx="400469" cy="670876"/>
          </a:xfrm>
          <a:prstGeom prst="rect">
            <a:avLst/>
          </a:prstGeom>
          <a:noFill/>
          <a:ln w="57150">
            <a:noFill/>
          </a:ln>
        </p:spPr>
        <p:txBody>
          <a:bodyPr wrap="none" lIns="39548" tIns="19774" rIns="39548" bIns="19774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d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авая фигурная скобка 21"/>
          <p:cNvSpPr/>
          <p:nvPr/>
        </p:nvSpPr>
        <p:spPr>
          <a:xfrm rot="16200000">
            <a:off x="12352583" y="2529239"/>
            <a:ext cx="576133" cy="1576865"/>
          </a:xfrm>
          <a:prstGeom prst="rightBrac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23" name="TextBox 22"/>
          <p:cNvSpPr txBox="1"/>
          <p:nvPr/>
        </p:nvSpPr>
        <p:spPr>
          <a:xfrm>
            <a:off x="12324257" y="2583806"/>
            <a:ext cx="1198764" cy="670876"/>
          </a:xfrm>
          <a:prstGeom prst="rect">
            <a:avLst/>
          </a:prstGeom>
          <a:noFill/>
          <a:ln w="57150">
            <a:noFill/>
          </a:ln>
        </p:spPr>
        <p:txBody>
          <a:bodyPr wrap="none" lIns="39548" tIns="19774" rIns="39548" bIns="19774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7 </a:t>
            </a:r>
            <a:r>
              <a:rPr lang="uz-Cyrl-UZ" b="1" dirty="0" smtClean="0">
                <a:latin typeface="Arial" pitchFamily="34" charset="0"/>
                <a:cs typeface="Arial" pitchFamily="34" charset="0"/>
              </a:rPr>
              <a:t>см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19599" y="3998791"/>
            <a:ext cx="5530078" cy="1301818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uz-Cyrl-U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7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Cyrl-UZ" b="1" dirty="0" smtClean="0">
                <a:latin typeface="Arial" pitchFamily="34" charset="0"/>
                <a:cs typeface="Arial" pitchFamily="34" charset="0"/>
              </a:rPr>
              <a:t>см</a:t>
            </a:r>
          </a:p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uz-Cyrl-U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∙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2 =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 7 </a:t>
            </a:r>
            <a:r>
              <a:rPr lang="uz-Latn-UZ" b="1" dirty="0" smtClean="0">
                <a:latin typeface="Cambria Math"/>
                <a:ea typeface="Cambria Math"/>
                <a:cs typeface="Arial" pitchFamily="34" charset="0"/>
              </a:rPr>
              <a:t>∙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м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348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5" grpId="0" animBg="1"/>
      <p:bldP spid="3" grpId="0"/>
      <p:bldP spid="20" grpId="0" animBg="1"/>
      <p:bldP spid="21" grpId="0"/>
      <p:bldP spid="22" grpId="0" animBg="1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4378961" y="304799"/>
            <a:ext cx="4952999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/>
          <a:lstStyle/>
          <a:p>
            <a:pPr algn="ctr"/>
            <a:r>
              <a:rPr lang="ru-RU" altLang="ru-RU" sz="5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ru-RU" altLang="ru-RU" sz="5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AutoShape 7"/>
          <p:cNvCxnSpPr>
            <a:cxnSpLocks noChangeShapeType="1"/>
            <a:endCxn id="7" idx="5"/>
          </p:cNvCxnSpPr>
          <p:nvPr/>
        </p:nvCxnSpPr>
        <p:spPr bwMode="auto">
          <a:xfrm>
            <a:off x="1257301" y="2400300"/>
            <a:ext cx="6483790" cy="7190"/>
          </a:xfrm>
          <a:prstGeom prst="straightConnector1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7543800" y="2259521"/>
            <a:ext cx="231141" cy="17335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863600" y="2484121"/>
            <a:ext cx="69088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3600" b="1"/>
              <a:t>K</a:t>
            </a:r>
            <a:endParaRPr lang="ru-RU" altLang="ru-RU" sz="3600" b="1"/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7313930" y="2588957"/>
            <a:ext cx="69088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3600" b="1" dirty="0"/>
              <a:t>E</a:t>
            </a:r>
            <a:endParaRPr lang="ru-RU" altLang="ru-RU" sz="3600" b="1" dirty="0"/>
          </a:p>
        </p:txBody>
      </p:sp>
      <p:sp>
        <p:nvSpPr>
          <p:cNvPr id="9224" name="TextBox 12"/>
          <p:cNvSpPr txBox="1">
            <a:spLocks noChangeArrowheads="1"/>
          </p:cNvSpPr>
          <p:nvPr/>
        </p:nvSpPr>
        <p:spPr bwMode="auto">
          <a:xfrm>
            <a:off x="4686302" y="2486026"/>
            <a:ext cx="571572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sz="3600" b="1"/>
              <a:t>P</a:t>
            </a:r>
            <a:endParaRPr lang="ru-RU" altLang="ru-RU" sz="3600" b="1"/>
          </a:p>
        </p:txBody>
      </p:sp>
      <p:sp>
        <p:nvSpPr>
          <p:cNvPr id="9225" name="Прямоугольник 13"/>
          <p:cNvSpPr>
            <a:spLocks noChangeArrowheads="1"/>
          </p:cNvSpPr>
          <p:nvPr/>
        </p:nvSpPr>
        <p:spPr bwMode="auto">
          <a:xfrm>
            <a:off x="8229600" y="2314576"/>
            <a:ext cx="5791200" cy="310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/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ru-RU" altLang="ru-RU" sz="4600" b="1" dirty="0">
                <a:latin typeface="Arial" pitchFamily="34" charset="0"/>
                <a:cs typeface="Arial" pitchFamily="34" charset="0"/>
              </a:rPr>
              <a:t>Дано:</a:t>
            </a:r>
            <a:endParaRPr lang="en-US" altLang="ru-RU" sz="4600" b="1" dirty="0">
              <a:latin typeface="Arial" pitchFamily="34" charset="0"/>
              <a:cs typeface="Arial" pitchFamily="34" charset="0"/>
            </a:endParaRPr>
          </a:p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en-US" altLang="ru-RU" sz="4600" b="1" dirty="0">
                <a:latin typeface="Arial" pitchFamily="34" charset="0"/>
                <a:cs typeface="Arial" pitchFamily="34" charset="0"/>
              </a:rPr>
              <a:t>KP-PE = 3c</a:t>
            </a:r>
            <a:r>
              <a:rPr lang="ru-RU" altLang="ru-RU" sz="4600" b="1" dirty="0">
                <a:latin typeface="Arial" pitchFamily="34" charset="0"/>
                <a:cs typeface="Arial" pitchFamily="34" charset="0"/>
              </a:rPr>
              <a:t>м</a:t>
            </a:r>
          </a:p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en-US" altLang="ru-RU" sz="4600" b="1" dirty="0" smtClean="0">
                <a:latin typeface="Arial" pitchFamily="34" charset="0"/>
                <a:cs typeface="Arial" pitchFamily="34" charset="0"/>
              </a:rPr>
              <a:t>KE</a:t>
            </a:r>
            <a:r>
              <a:rPr lang="ru-RU" altLang="ru-RU" sz="4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6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altLang="ru-RU" sz="4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600" b="1" dirty="0" smtClean="0">
                <a:latin typeface="Arial" pitchFamily="34" charset="0"/>
                <a:cs typeface="Arial" pitchFamily="34" charset="0"/>
              </a:rPr>
              <a:t>21</a:t>
            </a:r>
            <a:r>
              <a:rPr lang="ru-RU" altLang="ru-RU" sz="4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600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altLang="ru-RU" sz="4600" b="1" dirty="0">
                <a:latin typeface="Arial" pitchFamily="34" charset="0"/>
                <a:cs typeface="Arial" pitchFamily="34" charset="0"/>
              </a:rPr>
              <a:t>м</a:t>
            </a:r>
          </a:p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ru-RU" altLang="ru-RU" sz="4600" b="1" dirty="0">
                <a:latin typeface="Arial" pitchFamily="34" charset="0"/>
                <a:cs typeface="Arial" pitchFamily="34" charset="0"/>
              </a:rPr>
              <a:t>Найти</a:t>
            </a:r>
            <a:r>
              <a:rPr lang="en-US" altLang="ru-RU" sz="4600" b="1" dirty="0">
                <a:latin typeface="Arial" pitchFamily="34" charset="0"/>
                <a:cs typeface="Arial" pitchFamily="34" charset="0"/>
              </a:rPr>
              <a:t> : KP</a:t>
            </a:r>
            <a:r>
              <a:rPr lang="en-US" altLang="ru-RU" sz="46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altLang="ru-RU" sz="4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600" b="1" dirty="0" smtClean="0">
                <a:latin typeface="Arial" pitchFamily="34" charset="0"/>
                <a:cs typeface="Arial" pitchFamily="34" charset="0"/>
              </a:rPr>
              <a:t>PE</a:t>
            </a:r>
            <a:endParaRPr lang="ru-RU" alt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Дуга 14"/>
          <p:cNvSpPr/>
          <p:nvPr/>
        </p:nvSpPr>
        <p:spPr>
          <a:xfrm rot="10800000">
            <a:off x="5143502" y="1800226"/>
            <a:ext cx="2515868" cy="1200150"/>
          </a:xfrm>
          <a:prstGeom prst="arc">
            <a:avLst>
              <a:gd name="adj1" fmla="val 10927179"/>
              <a:gd name="adj2" fmla="val 0"/>
            </a:avLst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27" name="TextBox 15"/>
          <p:cNvSpPr txBox="1">
            <a:spLocks noChangeArrowheads="1"/>
          </p:cNvSpPr>
          <p:nvPr/>
        </p:nvSpPr>
        <p:spPr bwMode="auto">
          <a:xfrm>
            <a:off x="6191886" y="2931904"/>
            <a:ext cx="41909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7" name="Дуга 16"/>
          <p:cNvSpPr/>
          <p:nvPr/>
        </p:nvSpPr>
        <p:spPr>
          <a:xfrm rot="10800000">
            <a:off x="1257302" y="1800226"/>
            <a:ext cx="3771899" cy="1200150"/>
          </a:xfrm>
          <a:prstGeom prst="arc">
            <a:avLst>
              <a:gd name="adj1" fmla="val 10927179"/>
              <a:gd name="adj2" fmla="val 0"/>
            </a:avLst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29" name="TextBox 17"/>
          <p:cNvSpPr txBox="1">
            <a:spLocks noChangeArrowheads="1"/>
          </p:cNvSpPr>
          <p:nvPr/>
        </p:nvSpPr>
        <p:spPr bwMode="auto">
          <a:xfrm>
            <a:off x="2677161" y="3000376"/>
            <a:ext cx="990600" cy="747451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4914901" y="2314576"/>
            <a:ext cx="231139" cy="1733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1094741" y="2312670"/>
            <a:ext cx="231139" cy="17335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911851" y="1567125"/>
            <a:ext cx="800101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 smtClean="0"/>
              <a:t>х</a:t>
            </a:r>
            <a:endParaRPr lang="fr-FR" altLang="ru-RU" sz="4000" b="1" dirty="0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343151" y="1575125"/>
            <a:ext cx="160020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 smtClean="0"/>
              <a:t>х + </a:t>
            </a:r>
            <a:r>
              <a:rPr lang="ru-RU" altLang="ru-RU" sz="4000" b="1" dirty="0"/>
              <a:t>3</a:t>
            </a:r>
            <a:endParaRPr lang="fr-FR" altLang="ru-RU" sz="4000" b="1" dirty="0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334765" y="4267200"/>
            <a:ext cx="4375498" cy="3332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3600" b="1" dirty="0" smtClean="0"/>
              <a:t>х + х + 3 = 21</a:t>
            </a:r>
            <a:endParaRPr lang="ru-RU" altLang="ru-RU" sz="3600" b="1" dirty="0"/>
          </a:p>
          <a:p>
            <a:r>
              <a:rPr lang="ru-RU" altLang="ru-RU" sz="3600" b="1" dirty="0" smtClean="0"/>
              <a:t>2х = 21 - 3</a:t>
            </a:r>
            <a:endParaRPr lang="ru-RU" altLang="ru-RU" sz="3600" b="1" dirty="0"/>
          </a:p>
          <a:p>
            <a:r>
              <a:rPr lang="ru-RU" altLang="ru-RU" sz="3600" b="1" dirty="0" smtClean="0"/>
              <a:t>2х = 18</a:t>
            </a:r>
            <a:endParaRPr lang="ru-RU" altLang="ru-RU" sz="3600" b="1" dirty="0"/>
          </a:p>
          <a:p>
            <a:r>
              <a:rPr lang="ru-RU" altLang="ru-RU" sz="3600" b="1" dirty="0" smtClean="0"/>
              <a:t>х = 9 </a:t>
            </a:r>
            <a:r>
              <a:rPr lang="ru-RU" altLang="ru-RU" sz="3600" b="1" dirty="0"/>
              <a:t>(см</a:t>
            </a:r>
            <a:r>
              <a:rPr lang="ru-RU" altLang="ru-RU" sz="3600" b="1" dirty="0" smtClean="0"/>
              <a:t>) - </a:t>
            </a:r>
            <a:r>
              <a:rPr lang="ru-RU" altLang="ru-RU" sz="3600" b="1" dirty="0"/>
              <a:t>РЕ</a:t>
            </a:r>
          </a:p>
          <a:p>
            <a:r>
              <a:rPr lang="ru-RU" altLang="ru-RU" sz="3600" b="1" dirty="0" smtClean="0"/>
              <a:t>9 + 3 = 12 (</a:t>
            </a:r>
            <a:r>
              <a:rPr lang="ru-RU" altLang="ru-RU" sz="3600" b="1" dirty="0"/>
              <a:t>см) - КР</a:t>
            </a:r>
          </a:p>
          <a:p>
            <a:endParaRPr lang="fr-FR" alt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6401436" y="6553200"/>
            <a:ext cx="7202716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5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КР=12 см, РЕ=9 см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781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9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92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9224" grpId="0"/>
      <p:bldP spid="9227" grpId="0"/>
      <p:bldP spid="9229" grpId="0"/>
      <p:bldP spid="11" grpId="0" animBg="1"/>
      <p:bldP spid="6" grpId="0" animBg="1"/>
      <p:bldP spid="16" grpId="0"/>
      <p:bldP spid="18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4044950" y="228600"/>
            <a:ext cx="46418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/>
          <a:lstStyle/>
          <a:p>
            <a:pPr algn="ctr"/>
            <a:r>
              <a:rPr lang="ru-RU" altLang="ru-RU" sz="5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ru-RU" altLang="ru-RU" sz="5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AutoShape 7"/>
          <p:cNvCxnSpPr>
            <a:cxnSpLocks noChangeShapeType="1"/>
          </p:cNvCxnSpPr>
          <p:nvPr/>
        </p:nvCxnSpPr>
        <p:spPr bwMode="auto">
          <a:xfrm>
            <a:off x="1107441" y="2565988"/>
            <a:ext cx="5646419" cy="0"/>
          </a:xfrm>
          <a:prstGeom prst="straightConnector1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993141" y="2480262"/>
            <a:ext cx="231141" cy="17335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6639561" y="2480262"/>
            <a:ext cx="231139" cy="17335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863601" y="1796273"/>
            <a:ext cx="69088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3600" b="1" dirty="0"/>
              <a:t>D</a:t>
            </a:r>
            <a:endParaRPr lang="ru-RU" altLang="ru-RU" sz="3600" b="1" dirty="0"/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6525260" y="1806084"/>
            <a:ext cx="69088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3600" b="1" dirty="0"/>
              <a:t>F</a:t>
            </a:r>
            <a:endParaRPr lang="ru-RU" altLang="ru-RU" sz="3600" b="1" dirty="0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2527301" y="2482168"/>
            <a:ext cx="231141" cy="1733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10250" name="TextBox 11"/>
          <p:cNvSpPr txBox="1">
            <a:spLocks noChangeArrowheads="1"/>
          </p:cNvSpPr>
          <p:nvPr/>
        </p:nvSpPr>
        <p:spPr bwMode="auto">
          <a:xfrm>
            <a:off x="2365214" y="1806084"/>
            <a:ext cx="571572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sz="3600" b="1"/>
              <a:t>E</a:t>
            </a:r>
            <a:endParaRPr lang="ru-RU" altLang="ru-RU" sz="3600" b="1"/>
          </a:p>
        </p:txBody>
      </p:sp>
      <p:sp>
        <p:nvSpPr>
          <p:cNvPr id="10251" name="Прямоугольник 13"/>
          <p:cNvSpPr>
            <a:spLocks noChangeArrowheads="1"/>
          </p:cNvSpPr>
          <p:nvPr/>
        </p:nvSpPr>
        <p:spPr bwMode="auto">
          <a:xfrm>
            <a:off x="8248650" y="1524000"/>
            <a:ext cx="5791200" cy="310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/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ru-RU" altLang="ru-RU" sz="4600" b="1" dirty="0">
                <a:latin typeface="Arial" pitchFamily="34" charset="0"/>
                <a:cs typeface="Arial" pitchFamily="34" charset="0"/>
              </a:rPr>
              <a:t>Дано:</a:t>
            </a:r>
            <a:endParaRPr lang="en-US" altLang="ru-RU" sz="4600" b="1" dirty="0">
              <a:latin typeface="Arial" pitchFamily="34" charset="0"/>
              <a:cs typeface="Arial" pitchFamily="34" charset="0"/>
            </a:endParaRPr>
          </a:p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en-US" altLang="ru-RU" sz="4600" b="1" dirty="0">
                <a:latin typeface="Arial" pitchFamily="34" charset="0"/>
                <a:cs typeface="Arial" pitchFamily="34" charset="0"/>
              </a:rPr>
              <a:t>DF= </a:t>
            </a:r>
            <a:r>
              <a:rPr lang="en-US" altLang="ru-RU" sz="4600" b="1" dirty="0" smtClean="0">
                <a:latin typeface="Arial" pitchFamily="34" charset="0"/>
                <a:cs typeface="Arial" pitchFamily="34" charset="0"/>
              </a:rPr>
              <a:t>24c</a:t>
            </a:r>
            <a:r>
              <a:rPr lang="ru-RU" altLang="ru-RU" sz="4600" b="1" dirty="0" smtClean="0">
                <a:latin typeface="Arial" pitchFamily="34" charset="0"/>
                <a:cs typeface="Arial" pitchFamily="34" charset="0"/>
              </a:rPr>
              <a:t>м</a:t>
            </a:r>
            <a:endParaRPr lang="ru-RU" altLang="ru-RU" sz="4600" b="1" dirty="0">
              <a:latin typeface="Arial" pitchFamily="34" charset="0"/>
              <a:cs typeface="Arial" pitchFamily="34" charset="0"/>
            </a:endParaRPr>
          </a:p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en-US" altLang="ru-RU" sz="4600" b="1" dirty="0">
                <a:latin typeface="Arial" pitchFamily="34" charset="0"/>
                <a:cs typeface="Arial" pitchFamily="34" charset="0"/>
              </a:rPr>
              <a:t>FE=3DE</a:t>
            </a:r>
            <a:endParaRPr lang="ru-RU" altLang="ru-RU" sz="4600" b="1" dirty="0">
              <a:latin typeface="Arial" pitchFamily="34" charset="0"/>
              <a:cs typeface="Arial" pitchFamily="34" charset="0"/>
            </a:endParaRPr>
          </a:p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ru-RU" altLang="ru-RU" sz="4600" b="1" dirty="0">
                <a:latin typeface="Arial" pitchFamily="34" charset="0"/>
                <a:cs typeface="Arial" pitchFamily="34" charset="0"/>
              </a:rPr>
              <a:t>Найти</a:t>
            </a:r>
            <a:r>
              <a:rPr lang="en-US" altLang="ru-RU" sz="4600" b="1" dirty="0">
                <a:latin typeface="Arial" pitchFamily="34" charset="0"/>
                <a:cs typeface="Arial" pitchFamily="34" charset="0"/>
              </a:rPr>
              <a:t> : FE</a:t>
            </a:r>
            <a:r>
              <a:rPr lang="en-US" altLang="ru-RU" sz="46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altLang="ru-RU" sz="4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600" b="1" dirty="0" smtClean="0">
                <a:latin typeface="Arial" pitchFamily="34" charset="0"/>
                <a:cs typeface="Arial" pitchFamily="34" charset="0"/>
              </a:rPr>
              <a:t>DE</a:t>
            </a:r>
            <a:endParaRPr lang="ru-RU" alt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Дуга 14"/>
          <p:cNvSpPr>
            <a:spLocks noChangeArrowheads="1"/>
          </p:cNvSpPr>
          <p:nvPr/>
        </p:nvSpPr>
        <p:spPr bwMode="auto">
          <a:xfrm rot="10800000">
            <a:off x="1107442" y="2051638"/>
            <a:ext cx="1485899" cy="1200150"/>
          </a:xfrm>
          <a:custGeom>
            <a:avLst/>
            <a:gdLst>
              <a:gd name="T0" fmla="*/ 274 w 928687"/>
              <a:gd name="T1" fmla="*/ 482886 h 1000125"/>
              <a:gd name="T2" fmla="*/ 464344 w 928687"/>
              <a:gd name="T3" fmla="*/ 500063 h 1000125"/>
              <a:gd name="T4" fmla="*/ 928687 w 928687"/>
              <a:gd name="T5" fmla="*/ 500063 h 1000125"/>
              <a:gd name="T6" fmla="*/ 5898240 60000 65536"/>
              <a:gd name="T7" fmla="*/ 5898240 60000 65536"/>
              <a:gd name="T8" fmla="*/ 5898240 60000 65536"/>
              <a:gd name="T9" fmla="*/ 274 w 928687"/>
              <a:gd name="T10" fmla="*/ 0 h 1000125"/>
              <a:gd name="T11" fmla="*/ 928687 w 928687"/>
              <a:gd name="T12" fmla="*/ 500063 h 10001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28687" h="1000125" stroke="0">
                <a:moveTo>
                  <a:pt x="274" y="482886"/>
                </a:moveTo>
                <a:lnTo>
                  <a:pt x="273" y="482885"/>
                </a:lnTo>
                <a:cubicBezTo>
                  <a:pt x="8869" y="213553"/>
                  <a:pt x="214101" y="-2"/>
                  <a:pt x="464344" y="-1"/>
                </a:cubicBezTo>
                <a:cubicBezTo>
                  <a:pt x="720794" y="-1"/>
                  <a:pt x="928688" y="223884"/>
                  <a:pt x="928688" y="500062"/>
                </a:cubicBezTo>
                <a:cubicBezTo>
                  <a:pt x="928688" y="500062"/>
                  <a:pt x="928687" y="500062"/>
                  <a:pt x="928687" y="500062"/>
                </a:cubicBezTo>
                <a:lnTo>
                  <a:pt x="464344" y="500063"/>
                </a:lnTo>
                <a:close/>
              </a:path>
              <a:path w="928687" h="1000125" fill="none">
                <a:moveTo>
                  <a:pt x="274" y="482886"/>
                </a:moveTo>
                <a:lnTo>
                  <a:pt x="273" y="482885"/>
                </a:lnTo>
                <a:cubicBezTo>
                  <a:pt x="8869" y="213553"/>
                  <a:pt x="214101" y="-2"/>
                  <a:pt x="464344" y="-1"/>
                </a:cubicBezTo>
                <a:cubicBezTo>
                  <a:pt x="720794" y="-1"/>
                  <a:pt x="928688" y="223884"/>
                  <a:pt x="928688" y="500062"/>
                </a:cubicBezTo>
                <a:cubicBezTo>
                  <a:pt x="928688" y="500062"/>
                  <a:pt x="928687" y="500062"/>
                  <a:pt x="928687" y="500062"/>
                </a:cubicBezTo>
              </a:path>
            </a:pathLst>
          </a:custGeom>
          <a:noFill/>
          <a:ln w="50800" algn="ctr">
            <a:solidFill>
              <a:srgbClr val="FF0000"/>
            </a:solidFill>
            <a:miter lim="800000"/>
            <a:headEnd/>
            <a:tailEnd/>
          </a:ln>
        </p:spPr>
        <p:txBody>
          <a:bodyPr rot="10800000" lIns="130622" tIns="65311" rIns="130622" bIns="65311" anchor="ctr"/>
          <a:lstStyle/>
          <a:p>
            <a:pPr algn="ctr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53" name="TextBox 15"/>
          <p:cNvSpPr txBox="1">
            <a:spLocks noChangeArrowheads="1"/>
          </p:cNvSpPr>
          <p:nvPr/>
        </p:nvSpPr>
        <p:spPr bwMode="auto">
          <a:xfrm>
            <a:off x="1518922" y="3244168"/>
            <a:ext cx="576381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7" name="Дуга 16"/>
          <p:cNvSpPr>
            <a:spLocks noChangeArrowheads="1"/>
          </p:cNvSpPr>
          <p:nvPr/>
        </p:nvSpPr>
        <p:spPr bwMode="auto">
          <a:xfrm rot="10800000">
            <a:off x="2707641" y="2051638"/>
            <a:ext cx="4000499" cy="1200150"/>
          </a:xfrm>
          <a:custGeom>
            <a:avLst/>
            <a:gdLst>
              <a:gd name="T0" fmla="*/ 5318 w 2500312"/>
              <a:gd name="T1" fmla="*/ 453988 h 1000125"/>
              <a:gd name="T2" fmla="*/ 1250156 w 2500312"/>
              <a:gd name="T3" fmla="*/ 500063 h 1000125"/>
              <a:gd name="T4" fmla="*/ 2500312 w 2500312"/>
              <a:gd name="T5" fmla="*/ 500063 h 1000125"/>
              <a:gd name="T6" fmla="*/ 5898240 60000 65536"/>
              <a:gd name="T7" fmla="*/ 5898240 60000 65536"/>
              <a:gd name="T8" fmla="*/ 5898240 60000 65536"/>
              <a:gd name="T9" fmla="*/ 5318 w 2500312"/>
              <a:gd name="T10" fmla="*/ 0 h 1000125"/>
              <a:gd name="T11" fmla="*/ 2500312 w 2500312"/>
              <a:gd name="T12" fmla="*/ 500063 h 10001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00312" h="1000125" stroke="0">
                <a:moveTo>
                  <a:pt x="5318" y="453988"/>
                </a:moveTo>
                <a:lnTo>
                  <a:pt x="5317" y="453987"/>
                </a:lnTo>
                <a:cubicBezTo>
                  <a:pt x="64820" y="196760"/>
                  <a:pt x="604341" y="-2"/>
                  <a:pt x="1250156" y="-1"/>
                </a:cubicBezTo>
                <a:cubicBezTo>
                  <a:pt x="1940598" y="-1"/>
                  <a:pt x="2500312" y="223884"/>
                  <a:pt x="2500312" y="500062"/>
                </a:cubicBezTo>
                <a:cubicBezTo>
                  <a:pt x="2500312" y="500062"/>
                  <a:pt x="2500311" y="500063"/>
                  <a:pt x="2500311" y="500064"/>
                </a:cubicBezTo>
                <a:lnTo>
                  <a:pt x="1250156" y="500063"/>
                </a:lnTo>
                <a:close/>
              </a:path>
              <a:path w="2500312" h="1000125" fill="none">
                <a:moveTo>
                  <a:pt x="5318" y="453988"/>
                </a:moveTo>
                <a:lnTo>
                  <a:pt x="5317" y="453987"/>
                </a:lnTo>
                <a:cubicBezTo>
                  <a:pt x="64820" y="196760"/>
                  <a:pt x="604341" y="-2"/>
                  <a:pt x="1250156" y="-1"/>
                </a:cubicBezTo>
                <a:cubicBezTo>
                  <a:pt x="1940598" y="-1"/>
                  <a:pt x="2500312" y="223884"/>
                  <a:pt x="2500312" y="500062"/>
                </a:cubicBezTo>
                <a:cubicBezTo>
                  <a:pt x="2500312" y="500062"/>
                  <a:pt x="2500311" y="500063"/>
                  <a:pt x="2500311" y="500064"/>
                </a:cubicBezTo>
              </a:path>
            </a:pathLst>
          </a:custGeom>
          <a:noFill/>
          <a:ln w="50800" algn="ctr">
            <a:solidFill>
              <a:srgbClr val="FF0000"/>
            </a:solidFill>
            <a:miter lim="800000"/>
            <a:headEnd/>
            <a:tailEnd/>
          </a:ln>
        </p:spPr>
        <p:txBody>
          <a:bodyPr rot="10800000" lIns="130622" tIns="65311" rIns="130622" bIns="65311" anchor="ctr"/>
          <a:lstStyle/>
          <a:p>
            <a:pPr algn="ctr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55" name="TextBox 17"/>
          <p:cNvSpPr txBox="1">
            <a:spLocks noChangeArrowheads="1"/>
          </p:cNvSpPr>
          <p:nvPr/>
        </p:nvSpPr>
        <p:spPr bwMode="auto">
          <a:xfrm>
            <a:off x="4211322" y="3251788"/>
            <a:ext cx="105156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00201" y="1887808"/>
            <a:ext cx="54913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/>
              <a:t>х</a:t>
            </a:r>
            <a:endParaRPr lang="fr-FR" altLang="ru-RU" sz="4000" b="1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645660" y="1901142"/>
            <a:ext cx="834464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/>
              <a:t>3х</a:t>
            </a:r>
            <a:endParaRPr lang="fr-FR" altLang="ru-RU" sz="4000" b="1" dirty="0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993141" y="4876800"/>
            <a:ext cx="4516562" cy="2347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3600" b="1" dirty="0"/>
              <a:t>3х+х = 24</a:t>
            </a:r>
          </a:p>
          <a:p>
            <a:r>
              <a:rPr lang="ru-RU" altLang="ru-RU" sz="3600" b="1" dirty="0"/>
              <a:t>4х </a:t>
            </a:r>
            <a:r>
              <a:rPr lang="ru-RU" altLang="ru-RU" sz="3600" b="1" dirty="0" smtClean="0"/>
              <a:t>= 24</a:t>
            </a:r>
            <a:endParaRPr lang="ru-RU" altLang="ru-RU" sz="3600" b="1" dirty="0"/>
          </a:p>
          <a:p>
            <a:r>
              <a:rPr lang="ru-RU" altLang="ru-RU" sz="3600" b="1" dirty="0" smtClean="0"/>
              <a:t>х = 6 </a:t>
            </a:r>
            <a:r>
              <a:rPr lang="ru-RU" altLang="ru-RU" sz="3600" b="1" dirty="0"/>
              <a:t>(см</a:t>
            </a:r>
            <a:r>
              <a:rPr lang="ru-RU" altLang="ru-RU" sz="3600" b="1" dirty="0" smtClean="0"/>
              <a:t>) - </a:t>
            </a:r>
            <a:r>
              <a:rPr lang="en-US" altLang="ru-RU" sz="3600" b="1" dirty="0"/>
              <a:t>DE</a:t>
            </a:r>
            <a:endParaRPr lang="ru-RU" altLang="ru-RU" sz="3600" b="1" dirty="0"/>
          </a:p>
          <a:p>
            <a:r>
              <a:rPr lang="ru-RU" altLang="ru-RU" sz="3600" b="1" dirty="0" smtClean="0"/>
              <a:t>24 - 6 = 18 (см</a:t>
            </a:r>
            <a:r>
              <a:rPr lang="ru-RU" altLang="ru-RU" sz="3600" b="1" dirty="0"/>
              <a:t>) - </a:t>
            </a:r>
            <a:r>
              <a:rPr lang="en-US" altLang="ru-RU" sz="3600" b="1" dirty="0"/>
              <a:t>FE</a:t>
            </a:r>
            <a:endParaRPr lang="fr-FR" altLang="ru-RU" sz="3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401436" y="6553200"/>
            <a:ext cx="7516904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5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=1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см,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Е=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см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75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 animBg="1"/>
      <p:bldP spid="10250" grpId="0"/>
      <p:bldP spid="10253" grpId="0"/>
      <p:bldP spid="10255" grpId="0"/>
      <p:bldP spid="16" grpId="0"/>
      <p:bldP spid="18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937"/>
            <a:ext cx="14630399" cy="9064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48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ЗАДАНИЯ ДЛЯ САМОСТОЯТЕЛЬНОЙ РАБОТЫ</a:t>
            </a:r>
            <a:endParaRPr lang="ru-RU" sz="48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5334000" y="1752600"/>
            <a:ext cx="8114456" cy="2994498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11, 12, 29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(стр. </a:t>
            </a:r>
            <a:r>
              <a:rPr lang="uz-Latn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52-153).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 descr="Раскраски Геометрические фигуры - распечатать в формате А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675" y="3317873"/>
            <a:ext cx="3692525" cy="3692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4630400" cy="1107996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Прямая</a:t>
            </a:r>
          </a:p>
        </p:txBody>
      </p:sp>
      <p:sp>
        <p:nvSpPr>
          <p:cNvPr id="106500" name="Line 4"/>
          <p:cNvSpPr>
            <a:spLocks noChangeShapeType="1"/>
          </p:cNvSpPr>
          <p:nvPr/>
        </p:nvSpPr>
        <p:spPr bwMode="auto">
          <a:xfrm>
            <a:off x="2131077" y="4720590"/>
            <a:ext cx="9908539" cy="189928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336" tIns="65168" rIns="130336" bIns="65168"/>
          <a:lstStyle/>
          <a:p>
            <a:pPr defTabSz="1303655" fontAlgn="base">
              <a:spcBef>
                <a:spcPct val="0"/>
              </a:spcBef>
              <a:spcAft>
                <a:spcPct val="0"/>
              </a:spcAft>
            </a:pPr>
            <a:endParaRPr lang="uz-Latn-UZ" sz="2600">
              <a:solidFill>
                <a:srgbClr val="000000"/>
              </a:solidFill>
            </a:endParaRP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2476506" y="4882521"/>
            <a:ext cx="790606" cy="1008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336" tIns="65168" rIns="130336" bIns="65168">
            <a:spAutoFit/>
          </a:bodyPr>
          <a:lstStyle/>
          <a:p>
            <a:pPr defTabSz="1303655" fontAlgn="base">
              <a:spcBef>
                <a:spcPct val="0"/>
              </a:spcBef>
              <a:spcAft>
                <a:spcPct val="0"/>
              </a:spcAft>
            </a:pPr>
            <a:r>
              <a:rPr lang="ru-RU" sz="5700" b="1" dirty="0">
                <a:solidFill>
                  <a:srgbClr val="7030A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10195565" y="6360801"/>
            <a:ext cx="750531" cy="1008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336" tIns="65168" rIns="130336" bIns="65168">
            <a:spAutoFit/>
          </a:bodyPr>
          <a:lstStyle/>
          <a:p>
            <a:pPr defTabSz="1303655" fontAlgn="base">
              <a:spcBef>
                <a:spcPct val="0"/>
              </a:spcBef>
              <a:spcAft>
                <a:spcPct val="0"/>
              </a:spcAft>
            </a:pPr>
            <a:r>
              <a:rPr lang="ru-RU" sz="5700" b="1" dirty="0">
                <a:solidFill>
                  <a:srgbClr val="7030A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106503" name="Text Box 7"/>
          <p:cNvSpPr txBox="1">
            <a:spLocks noChangeArrowheads="1"/>
          </p:cNvSpPr>
          <p:nvPr/>
        </p:nvSpPr>
        <p:spPr bwMode="auto">
          <a:xfrm>
            <a:off x="11117581" y="5669286"/>
            <a:ext cx="690880" cy="1008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336" tIns="65168" rIns="130336" bIns="65168">
            <a:spAutoFit/>
          </a:bodyPr>
          <a:lstStyle/>
          <a:p>
            <a:pPr defTabSz="1303655" fontAlgn="base">
              <a:spcBef>
                <a:spcPct val="50000"/>
              </a:spcBef>
              <a:spcAft>
                <a:spcPct val="0"/>
              </a:spcAft>
            </a:pPr>
            <a:r>
              <a:rPr lang="ru-RU" sz="5700" b="1" i="1" dirty="0">
                <a:solidFill>
                  <a:srgbClr val="7030A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06505" name="Text Box 9"/>
          <p:cNvSpPr txBox="1">
            <a:spLocks noChangeArrowheads="1"/>
          </p:cNvSpPr>
          <p:nvPr/>
        </p:nvSpPr>
        <p:spPr bwMode="auto">
          <a:xfrm>
            <a:off x="7334250" y="2081150"/>
            <a:ext cx="4838701" cy="1008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336" tIns="65168" rIns="130336" bIns="65168">
            <a:spAutoFit/>
          </a:bodyPr>
          <a:lstStyle/>
          <a:p>
            <a:pPr defTabSz="1303655" fontAlgn="base">
              <a:spcBef>
                <a:spcPct val="50000"/>
              </a:spcBef>
              <a:spcAft>
                <a:spcPct val="0"/>
              </a:spcAft>
            </a:pPr>
            <a:r>
              <a:rPr lang="ru-RU" sz="5700" b="1" dirty="0">
                <a:solidFill>
                  <a:srgbClr val="7030A0"/>
                </a:solidFill>
                <a:latin typeface="Times New Roman" pitchFamily="18" charset="0"/>
              </a:rPr>
              <a:t>АВ</a:t>
            </a:r>
            <a:r>
              <a:rPr lang="ru-RU" sz="5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5700" b="1" dirty="0">
                <a:solidFill>
                  <a:srgbClr val="000000"/>
                </a:solidFill>
              </a:rPr>
              <a:t>или</a:t>
            </a:r>
            <a:r>
              <a:rPr lang="ru-RU" sz="57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5700" b="1" dirty="0">
                <a:solidFill>
                  <a:srgbClr val="7030A0"/>
                </a:solidFill>
                <a:latin typeface="Times New Roman" pitchFamily="18" charset="0"/>
              </a:rPr>
              <a:t>ВА</a:t>
            </a:r>
          </a:p>
        </p:txBody>
      </p:sp>
      <p:sp>
        <p:nvSpPr>
          <p:cNvPr id="106506" name="Text Box 10"/>
          <p:cNvSpPr txBox="1">
            <a:spLocks noChangeArrowheads="1"/>
          </p:cNvSpPr>
          <p:nvPr/>
        </p:nvSpPr>
        <p:spPr bwMode="auto">
          <a:xfrm>
            <a:off x="11344927" y="2055364"/>
            <a:ext cx="1498600" cy="1008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336" tIns="65168" rIns="130336" bIns="65168">
            <a:spAutoFit/>
          </a:bodyPr>
          <a:lstStyle/>
          <a:p>
            <a:pPr defTabSz="1303655" fontAlgn="base">
              <a:spcBef>
                <a:spcPct val="50000"/>
              </a:spcBef>
              <a:spcAft>
                <a:spcPct val="0"/>
              </a:spcAft>
            </a:pPr>
            <a:r>
              <a:rPr lang="ru-RU" sz="5700" b="1" i="1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ru-RU" sz="5700" b="1" i="1" dirty="0">
                <a:solidFill>
                  <a:srgbClr val="7030A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06508" name="Text Box 12"/>
          <p:cNvSpPr txBox="1">
            <a:spLocks noChangeArrowheads="1"/>
          </p:cNvSpPr>
          <p:nvPr/>
        </p:nvSpPr>
        <p:spPr bwMode="auto">
          <a:xfrm>
            <a:off x="864870" y="2069714"/>
            <a:ext cx="6797040" cy="1008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336" tIns="65168" rIns="130336" bIns="65168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defTabSz="1303655" fontAlgn="base">
              <a:spcBef>
                <a:spcPct val="50000"/>
              </a:spcBef>
              <a:spcAft>
                <a:spcPct val="0"/>
              </a:spcAft>
            </a:pPr>
            <a:r>
              <a:rPr lang="ru-RU" sz="57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Обозначение:</a:t>
            </a:r>
          </a:p>
        </p:txBody>
      </p:sp>
    </p:spTree>
    <p:extLst>
      <p:ext uri="{BB962C8B-B14F-4D97-AF65-F5344CB8AC3E}">
        <p14:creationId xmlns:p14="http://schemas.microsoft.com/office/powerpoint/2010/main" val="219186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6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0" grpId="0" animBg="1"/>
      <p:bldP spid="106501" grpId="0"/>
      <p:bldP spid="106502" grpId="0"/>
      <p:bldP spid="106503" grpId="0"/>
      <p:bldP spid="106505" grpId="0"/>
      <p:bldP spid="106506" grpId="0"/>
      <p:bldP spid="10650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4630400" cy="1107996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Отрезок</a:t>
            </a:r>
          </a:p>
        </p:txBody>
      </p:sp>
      <p:sp>
        <p:nvSpPr>
          <p:cNvPr id="77828" name="Line 4"/>
          <p:cNvSpPr>
            <a:spLocks noChangeShapeType="1"/>
          </p:cNvSpPr>
          <p:nvPr/>
        </p:nvSpPr>
        <p:spPr bwMode="auto">
          <a:xfrm>
            <a:off x="3858261" y="5065396"/>
            <a:ext cx="5300979" cy="77724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493" tIns="65247" rIns="130493" bIns="65247"/>
          <a:lstStyle/>
          <a:p>
            <a:pPr defTabSz="1305234" fontAlgn="base">
              <a:spcBef>
                <a:spcPct val="0"/>
              </a:spcBef>
              <a:spcAft>
                <a:spcPct val="0"/>
              </a:spcAft>
            </a:pPr>
            <a:endParaRPr lang="uz-Latn-UZ" sz="2600">
              <a:solidFill>
                <a:srgbClr val="000000"/>
              </a:solidFill>
            </a:endParaRP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3512828" y="5000630"/>
            <a:ext cx="807720" cy="1008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493" tIns="65247" rIns="130493" bIns="65247">
            <a:spAutoFit/>
          </a:bodyPr>
          <a:lstStyle/>
          <a:p>
            <a:pPr defTabSz="1305234" fontAlgn="base">
              <a:spcBef>
                <a:spcPct val="0"/>
              </a:spcBef>
              <a:spcAft>
                <a:spcPct val="0"/>
              </a:spcAft>
            </a:pPr>
            <a:r>
              <a:rPr lang="en-US" sz="5700" b="1">
                <a:solidFill>
                  <a:srgbClr val="FF0000"/>
                </a:solidFill>
                <a:latin typeface="Times New Roman" pitchFamily="18" charset="0"/>
              </a:rPr>
              <a:t>C</a:t>
            </a:r>
            <a:endParaRPr lang="ru-RU" sz="57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8582665" y="5756914"/>
            <a:ext cx="790923" cy="1008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493" tIns="65247" rIns="130493" bIns="65247">
            <a:spAutoFit/>
          </a:bodyPr>
          <a:lstStyle/>
          <a:p>
            <a:pPr defTabSz="1305234" fontAlgn="base">
              <a:spcBef>
                <a:spcPct val="0"/>
              </a:spcBef>
              <a:spcAft>
                <a:spcPct val="0"/>
              </a:spcAft>
            </a:pPr>
            <a:r>
              <a:rPr lang="en-US" sz="5700" b="1">
                <a:solidFill>
                  <a:srgbClr val="FF0000"/>
                </a:solidFill>
                <a:latin typeface="Times New Roman" pitchFamily="18" charset="0"/>
              </a:rPr>
              <a:t>D</a:t>
            </a:r>
            <a:endParaRPr lang="ru-RU" sz="57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3737661" y="6835166"/>
            <a:ext cx="4838701" cy="1008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493" tIns="65247" rIns="130493" bIns="65247">
            <a:spAutoFit/>
          </a:bodyPr>
          <a:lstStyle/>
          <a:p>
            <a:pPr defTabSz="1305234" fontAlgn="base">
              <a:spcBef>
                <a:spcPct val="50000"/>
              </a:spcBef>
              <a:spcAft>
                <a:spcPct val="0"/>
              </a:spcAft>
            </a:pPr>
            <a:r>
              <a:rPr lang="en-US" sz="5700" b="1" dirty="0">
                <a:solidFill>
                  <a:srgbClr val="FF0000"/>
                </a:solidFill>
                <a:latin typeface="Times New Roman" pitchFamily="18" charset="0"/>
              </a:rPr>
              <a:t>CD</a:t>
            </a:r>
            <a:r>
              <a:rPr lang="ru-RU" sz="5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5700" b="1" dirty="0">
                <a:solidFill>
                  <a:srgbClr val="000000"/>
                </a:solidFill>
              </a:rPr>
              <a:t>или</a:t>
            </a:r>
            <a:r>
              <a:rPr lang="ru-RU" sz="57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5700" b="1" dirty="0">
                <a:solidFill>
                  <a:srgbClr val="FF0000"/>
                </a:solidFill>
                <a:latin typeface="Times New Roman" pitchFamily="18" charset="0"/>
              </a:rPr>
              <a:t>DC</a:t>
            </a:r>
            <a:endParaRPr lang="ru-RU" sz="57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7836" name="Oval 12"/>
          <p:cNvSpPr>
            <a:spLocks noChangeArrowheads="1"/>
          </p:cNvSpPr>
          <p:nvPr/>
        </p:nvSpPr>
        <p:spPr bwMode="auto">
          <a:xfrm>
            <a:off x="3858265" y="5031106"/>
            <a:ext cx="116840" cy="85724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493" tIns="65247" rIns="130493" bIns="65247" anchor="ctr"/>
          <a:lstStyle/>
          <a:p>
            <a:pPr defTabSz="1305234" fontAlgn="base">
              <a:spcBef>
                <a:spcPct val="0"/>
              </a:spcBef>
              <a:spcAft>
                <a:spcPct val="0"/>
              </a:spcAft>
            </a:pPr>
            <a:endParaRPr lang="uz-Latn-UZ" sz="2600">
              <a:solidFill>
                <a:srgbClr val="000000"/>
              </a:solidFill>
            </a:endParaRPr>
          </a:p>
        </p:txBody>
      </p:sp>
      <p:sp>
        <p:nvSpPr>
          <p:cNvPr id="77838" name="Oval 14"/>
          <p:cNvSpPr>
            <a:spLocks noChangeArrowheads="1"/>
          </p:cNvSpPr>
          <p:nvPr/>
        </p:nvSpPr>
        <p:spPr bwMode="auto">
          <a:xfrm>
            <a:off x="9042402" y="5791200"/>
            <a:ext cx="116840" cy="85726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493" tIns="65247" rIns="130493" bIns="65247" anchor="ctr"/>
          <a:lstStyle/>
          <a:p>
            <a:pPr defTabSz="1305234" fontAlgn="base">
              <a:spcBef>
                <a:spcPct val="0"/>
              </a:spcBef>
              <a:spcAft>
                <a:spcPct val="0"/>
              </a:spcAft>
            </a:pPr>
            <a:endParaRPr lang="uz-Latn-UZ" sz="260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3861" y="2074988"/>
            <a:ext cx="13954912" cy="2348212"/>
          </a:xfrm>
          <a:prstGeom prst="rect">
            <a:avLst/>
          </a:prstGeom>
          <a:noFill/>
        </p:spPr>
        <p:txBody>
          <a:bodyPr wrap="none" lIns="39498" tIns="19751" rIns="39498" bIns="19751" rtlCol="0">
            <a:spAutoFit/>
          </a:bodyPr>
          <a:lstStyle/>
          <a:p>
            <a:r>
              <a:rPr lang="ru-RU" sz="5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Отрезком</a:t>
            </a:r>
            <a:r>
              <a:rPr lang="ru-RU" sz="5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5000" b="1" i="1" dirty="0">
                <a:latin typeface="Arial" pitchFamily="34" charset="0"/>
                <a:cs typeface="Arial" pitchFamily="34" charset="0"/>
              </a:rPr>
              <a:t>называется часть прямой,</a:t>
            </a:r>
          </a:p>
          <a:p>
            <a:r>
              <a:rPr lang="ru-RU" sz="5000" b="1" i="1" dirty="0">
                <a:latin typeface="Arial" pitchFamily="34" charset="0"/>
                <a:cs typeface="Arial" pitchFamily="34" charset="0"/>
              </a:rPr>
              <a:t>состоящая из двух её точек и</a:t>
            </a:r>
            <a:r>
              <a:rPr lang="ru-RU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5000" b="1" i="1" dirty="0">
                <a:latin typeface="Arial" pitchFamily="34" charset="0"/>
                <a:cs typeface="Arial" pitchFamily="34" charset="0"/>
              </a:rPr>
              <a:t>всех точек,</a:t>
            </a:r>
          </a:p>
          <a:p>
            <a:r>
              <a:rPr lang="ru-RU" sz="5000" b="1" i="1" dirty="0">
                <a:latin typeface="Arial" pitchFamily="34" charset="0"/>
                <a:cs typeface="Arial" pitchFamily="34" charset="0"/>
              </a:rPr>
              <a:t>лежащих между ними.</a:t>
            </a:r>
            <a:r>
              <a:rPr lang="ru-RU" sz="5000" b="1" dirty="0">
                <a:latin typeface="Arial" pitchFamily="34" charset="0"/>
                <a:cs typeface="Arial" pitchFamily="34" charset="0"/>
              </a:rPr>
              <a:t> </a:t>
            </a:r>
            <a:endParaRPr lang="uz-Latn-UZ" sz="5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9100823" y="5728555"/>
            <a:ext cx="190995" cy="21101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39518" tIns="19760" rIns="39518" bIns="19760" spcCol="0" rtlCol="0" anchor="ctr"/>
          <a:lstStyle/>
          <a:p>
            <a:pPr algn="ctr"/>
            <a:endParaRPr lang="uz-Latn-UZ"/>
          </a:p>
        </p:txBody>
      </p:sp>
      <p:sp>
        <p:nvSpPr>
          <p:cNvPr id="16" name="Овал 15"/>
          <p:cNvSpPr/>
          <p:nvPr/>
        </p:nvSpPr>
        <p:spPr>
          <a:xfrm>
            <a:off x="3777808" y="4955052"/>
            <a:ext cx="190995" cy="21101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39518" tIns="19760" rIns="39518" bIns="19760" spcCol="0"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306466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  <p:bldP spid="77829" grpId="0"/>
      <p:bldP spid="77830" grpId="0"/>
      <p:bldP spid="77832" grpId="0"/>
      <p:bldP spid="77836" grpId="0" animBg="1"/>
      <p:bldP spid="778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4630400" cy="1231106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pPr algn="ctr"/>
            <a:r>
              <a:rPr lang="ru-RU" sz="8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Луч</a:t>
            </a:r>
          </a:p>
        </p:txBody>
      </p:sp>
      <p:sp>
        <p:nvSpPr>
          <p:cNvPr id="107524" name="Line 4"/>
          <p:cNvSpPr>
            <a:spLocks noChangeShapeType="1"/>
          </p:cNvSpPr>
          <p:nvPr/>
        </p:nvSpPr>
        <p:spPr bwMode="auto">
          <a:xfrm>
            <a:off x="2949040" y="4318658"/>
            <a:ext cx="8755379" cy="164211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587" tIns="65294" rIns="130587" bIns="65294"/>
          <a:lstStyle/>
          <a:p>
            <a:pPr defTabSz="1306185" fontAlgn="base">
              <a:spcBef>
                <a:spcPct val="0"/>
              </a:spcBef>
              <a:spcAft>
                <a:spcPct val="0"/>
              </a:spcAft>
            </a:pPr>
            <a:endParaRPr lang="uz-Latn-UZ" sz="2600">
              <a:solidFill>
                <a:srgbClr val="000000"/>
              </a:solidFill>
            </a:endParaRP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2878760" y="4459638"/>
            <a:ext cx="832791" cy="100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587" tIns="65294" rIns="130587" bIns="65294">
            <a:spAutoFit/>
          </a:bodyPr>
          <a:lstStyle/>
          <a:p>
            <a:pPr defTabSz="1306185" fontAlgn="base">
              <a:spcBef>
                <a:spcPct val="0"/>
              </a:spcBef>
              <a:spcAft>
                <a:spcPct val="0"/>
              </a:spcAft>
            </a:pPr>
            <a:r>
              <a:rPr lang="ru-RU" sz="5700" b="1" dirty="0">
                <a:solidFill>
                  <a:srgbClr val="C00000"/>
                </a:solidFill>
                <a:latin typeface="Times New Roman" pitchFamily="18" charset="0"/>
              </a:rPr>
              <a:t>О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10195561" y="6002700"/>
            <a:ext cx="791113" cy="100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587" tIns="65294" rIns="130587" bIns="65294">
            <a:spAutoFit/>
          </a:bodyPr>
          <a:lstStyle/>
          <a:p>
            <a:pPr defTabSz="1306185" fontAlgn="base">
              <a:spcBef>
                <a:spcPct val="0"/>
              </a:spcBef>
              <a:spcAft>
                <a:spcPct val="0"/>
              </a:spcAft>
            </a:pPr>
            <a:r>
              <a:rPr lang="ru-RU" sz="5700" b="1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07528" name="Text Box 8"/>
          <p:cNvSpPr txBox="1">
            <a:spLocks noChangeArrowheads="1"/>
          </p:cNvSpPr>
          <p:nvPr/>
        </p:nvSpPr>
        <p:spPr bwMode="auto">
          <a:xfrm>
            <a:off x="4851422" y="5570926"/>
            <a:ext cx="3024098" cy="100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587" tIns="65294" rIns="130587" bIns="65294">
            <a:spAutoFit/>
          </a:bodyPr>
          <a:lstStyle/>
          <a:p>
            <a:pPr defTabSz="1306185" fontAlgn="base">
              <a:spcBef>
                <a:spcPct val="50000"/>
              </a:spcBef>
              <a:spcAft>
                <a:spcPct val="0"/>
              </a:spcAft>
            </a:pPr>
            <a:r>
              <a:rPr lang="ru-RU" sz="5700" b="1" dirty="0">
                <a:solidFill>
                  <a:srgbClr val="002060"/>
                </a:solidFill>
                <a:latin typeface="Times New Roman" pitchFamily="18" charset="0"/>
              </a:rPr>
              <a:t>Луч</a:t>
            </a:r>
            <a:r>
              <a:rPr lang="ru-RU" sz="5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5700" b="1" dirty="0">
                <a:solidFill>
                  <a:srgbClr val="C00000"/>
                </a:solidFill>
                <a:latin typeface="Times New Roman" pitchFamily="18" charset="0"/>
              </a:rPr>
              <a:t>ОА</a:t>
            </a:r>
          </a:p>
        </p:txBody>
      </p:sp>
      <p:sp>
        <p:nvSpPr>
          <p:cNvPr id="107530" name="Text Box 10"/>
          <p:cNvSpPr txBox="1">
            <a:spLocks noChangeArrowheads="1"/>
          </p:cNvSpPr>
          <p:nvPr/>
        </p:nvSpPr>
        <p:spPr bwMode="auto">
          <a:xfrm>
            <a:off x="630352" y="1515923"/>
            <a:ext cx="13390448" cy="1932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587" tIns="65294" rIns="130587" bIns="65294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 i="1" dirty="0" smtClean="0">
                <a:solidFill>
                  <a:srgbClr val="C00000"/>
                </a:solidFill>
              </a:rPr>
              <a:t>     Лучом</a:t>
            </a:r>
            <a:r>
              <a:rPr lang="ru-RU" sz="3800" b="1" i="1" dirty="0" smtClean="0"/>
              <a:t> </a:t>
            </a:r>
            <a:r>
              <a:rPr lang="ru-RU" sz="3800" b="1" i="1" dirty="0"/>
              <a:t>называется часть прямой, состоящая</a:t>
            </a:r>
          </a:p>
          <a:p>
            <a:r>
              <a:rPr lang="ru-RU" sz="3800" b="1" i="1" dirty="0"/>
              <a:t>из всех точек, лежащих по одну сторону от</a:t>
            </a:r>
          </a:p>
          <a:p>
            <a:r>
              <a:rPr lang="ru-RU" sz="3800" b="1" i="1" dirty="0"/>
              <a:t>некоторой точки этой прямой</a:t>
            </a:r>
            <a:r>
              <a:rPr lang="ru-RU" sz="3800" b="1" i="1" dirty="0" smtClean="0"/>
              <a:t>.  </a:t>
            </a:r>
            <a:endParaRPr lang="ru-RU" sz="3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7532" name="Oval 12"/>
          <p:cNvSpPr>
            <a:spLocks noChangeArrowheads="1"/>
          </p:cNvSpPr>
          <p:nvPr/>
        </p:nvSpPr>
        <p:spPr bwMode="auto">
          <a:xfrm>
            <a:off x="3257813" y="4255409"/>
            <a:ext cx="323187" cy="281961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587" tIns="65294" rIns="130587" bIns="65294" anchor="ctr"/>
          <a:lstStyle/>
          <a:p>
            <a:pPr defTabSz="1306185" fontAlgn="base">
              <a:spcBef>
                <a:spcPct val="0"/>
              </a:spcBef>
              <a:spcAft>
                <a:spcPct val="0"/>
              </a:spcAft>
            </a:pPr>
            <a:endParaRPr lang="uz-Latn-UZ" sz="260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89710" y="6649176"/>
            <a:ext cx="5883317" cy="1147930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Точка </a:t>
            </a:r>
            <a:r>
              <a:rPr lang="ru-RU" sz="6000" b="1" dirty="0">
                <a:solidFill>
                  <a:srgbClr val="C00000"/>
                </a:solidFill>
                <a:latin typeface="Times New Roman" pitchFamily="18" charset="0"/>
              </a:rPr>
              <a:t>О</a:t>
            </a:r>
            <a:r>
              <a:rPr lang="ru-RU" sz="7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-начало луча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41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 animBg="1"/>
      <p:bldP spid="107525" grpId="0"/>
      <p:bldP spid="107526" grpId="0"/>
      <p:bldP spid="107528" grpId="0"/>
      <p:bldP spid="107530" grpId="0"/>
      <p:bldP spid="10753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2"/>
          <p:cNvSpPr txBox="1">
            <a:spLocks noChangeArrowheads="1"/>
          </p:cNvSpPr>
          <p:nvPr/>
        </p:nvSpPr>
        <p:spPr bwMode="auto">
          <a:xfrm>
            <a:off x="1298837" y="386862"/>
            <a:ext cx="12573881" cy="1424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sz="4200" b="1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ru-RU" sz="4200" b="1" dirty="0">
                <a:latin typeface="Arial" pitchFamily="34" charset="0"/>
                <a:cs typeface="Arial" pitchFamily="34" charset="0"/>
              </a:rPr>
              <a:t>сколько частей разбивают плоскость две  прямые, принадлежащие ей?</a:t>
            </a:r>
            <a:endParaRPr lang="ru-RU" sz="5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Freeform 31" descr="Букет"/>
          <p:cNvSpPr>
            <a:spLocks/>
          </p:cNvSpPr>
          <p:nvPr/>
        </p:nvSpPr>
        <p:spPr bwMode="auto">
          <a:xfrm>
            <a:off x="808154" y="2630073"/>
            <a:ext cx="11917680" cy="4560570"/>
          </a:xfrm>
          <a:custGeom>
            <a:avLst/>
            <a:gdLst>
              <a:gd name="T0" fmla="*/ 58738 w 4692"/>
              <a:gd name="T1" fmla="*/ 3771900 h 2394"/>
              <a:gd name="T2" fmla="*/ 652463 w 4692"/>
              <a:gd name="T3" fmla="*/ 2592388 h 2394"/>
              <a:gd name="T4" fmla="*/ 2030413 w 4692"/>
              <a:gd name="T5" fmla="*/ 34925 h 2394"/>
              <a:gd name="T6" fmla="*/ 7448550 w 4692"/>
              <a:gd name="T7" fmla="*/ 0 h 2394"/>
              <a:gd name="T8" fmla="*/ 5595938 w 4692"/>
              <a:gd name="T9" fmla="*/ 3771900 h 2394"/>
              <a:gd name="T10" fmla="*/ 58738 w 4692"/>
              <a:gd name="T11" fmla="*/ 3797300 h 2394"/>
              <a:gd name="T12" fmla="*/ 58738 w 4692"/>
              <a:gd name="T13" fmla="*/ 3771900 h 23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692" h="2394">
                <a:moveTo>
                  <a:pt x="37" y="2376"/>
                </a:moveTo>
                <a:cubicBezTo>
                  <a:pt x="0" y="2394"/>
                  <a:pt x="439" y="1633"/>
                  <a:pt x="411" y="1633"/>
                </a:cubicBezTo>
                <a:lnTo>
                  <a:pt x="1279" y="22"/>
                </a:lnTo>
                <a:lnTo>
                  <a:pt x="4692" y="0"/>
                </a:lnTo>
                <a:lnTo>
                  <a:pt x="3525" y="2376"/>
                </a:lnTo>
                <a:lnTo>
                  <a:pt x="37" y="2392"/>
                </a:lnTo>
                <a:lnTo>
                  <a:pt x="37" y="2376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/>
          <a:lstStyle/>
          <a:p>
            <a:endParaRPr lang="uz-Latn-UZ"/>
          </a:p>
        </p:txBody>
      </p:sp>
      <p:grpSp>
        <p:nvGrpSpPr>
          <p:cNvPr id="221224" name="Group 40"/>
          <p:cNvGrpSpPr>
            <a:grpSpLocks/>
          </p:cNvGrpSpPr>
          <p:nvPr/>
        </p:nvGrpSpPr>
        <p:grpSpPr bwMode="auto">
          <a:xfrm>
            <a:off x="6149729" y="2859061"/>
            <a:ext cx="937260" cy="4031679"/>
            <a:chOff x="2200" y="1253"/>
            <a:chExt cx="369" cy="1613"/>
          </a:xfrm>
        </p:grpSpPr>
        <p:sp>
          <p:nvSpPr>
            <p:cNvPr id="221220" name="Text Box 36"/>
            <p:cNvSpPr txBox="1">
              <a:spLocks noChangeArrowheads="1"/>
            </p:cNvSpPr>
            <p:nvPr/>
          </p:nvSpPr>
          <p:spPr bwMode="auto">
            <a:xfrm>
              <a:off x="2200" y="1253"/>
              <a:ext cx="233" cy="388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57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221221" name="Text Box 37"/>
            <p:cNvSpPr txBox="1">
              <a:spLocks noChangeArrowheads="1"/>
            </p:cNvSpPr>
            <p:nvPr/>
          </p:nvSpPr>
          <p:spPr bwMode="auto">
            <a:xfrm>
              <a:off x="2245" y="1888"/>
              <a:ext cx="233" cy="388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57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221222" name="Text Box 38"/>
            <p:cNvSpPr txBox="1">
              <a:spLocks noChangeArrowheads="1"/>
            </p:cNvSpPr>
            <p:nvPr/>
          </p:nvSpPr>
          <p:spPr bwMode="auto">
            <a:xfrm>
              <a:off x="2336" y="2478"/>
              <a:ext cx="233" cy="388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57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3</a:t>
              </a:r>
            </a:p>
          </p:txBody>
        </p:sp>
      </p:grpSp>
      <p:grpSp>
        <p:nvGrpSpPr>
          <p:cNvPr id="221231" name="Group 47"/>
          <p:cNvGrpSpPr>
            <a:grpSpLocks/>
          </p:cNvGrpSpPr>
          <p:nvPr/>
        </p:nvGrpSpPr>
        <p:grpSpPr bwMode="auto">
          <a:xfrm>
            <a:off x="3051318" y="2768036"/>
            <a:ext cx="7383780" cy="4423410"/>
            <a:chOff x="800" y="1247"/>
            <a:chExt cx="2907" cy="2322"/>
          </a:xfrm>
        </p:grpSpPr>
        <p:sp>
          <p:nvSpPr>
            <p:cNvPr id="14365" name="Line 48"/>
            <p:cNvSpPr>
              <a:spLocks noChangeShapeType="1"/>
            </p:cNvSpPr>
            <p:nvPr/>
          </p:nvSpPr>
          <p:spPr bwMode="auto">
            <a:xfrm>
              <a:off x="800" y="1990"/>
              <a:ext cx="2907" cy="865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4366" name="Freeform 49"/>
            <p:cNvSpPr>
              <a:spLocks/>
            </p:cNvSpPr>
            <p:nvPr/>
          </p:nvSpPr>
          <p:spPr bwMode="auto">
            <a:xfrm>
              <a:off x="828" y="1247"/>
              <a:ext cx="2691" cy="2322"/>
            </a:xfrm>
            <a:custGeom>
              <a:avLst/>
              <a:gdLst>
                <a:gd name="T0" fmla="*/ 0 w 1456"/>
                <a:gd name="T1" fmla="*/ 2368 h 2368"/>
                <a:gd name="T2" fmla="*/ 1456 w 1456"/>
                <a:gd name="T3" fmla="*/ 0 h 236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456" h="2368">
                  <a:moveTo>
                    <a:pt x="0" y="2368"/>
                  </a:moveTo>
                  <a:lnTo>
                    <a:pt x="1456" y="0"/>
                  </a:ln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21246" name="Group 62"/>
          <p:cNvGrpSpPr>
            <a:grpSpLocks/>
          </p:cNvGrpSpPr>
          <p:nvPr/>
        </p:nvGrpSpPr>
        <p:grpSpPr bwMode="auto">
          <a:xfrm>
            <a:off x="3839980" y="3229583"/>
            <a:ext cx="5130801" cy="3569971"/>
            <a:chOff x="968" y="1363"/>
            <a:chExt cx="2020" cy="1874"/>
          </a:xfrm>
        </p:grpSpPr>
        <p:sp>
          <p:nvSpPr>
            <p:cNvPr id="221248" name="Text Box 64"/>
            <p:cNvSpPr txBox="1">
              <a:spLocks noChangeArrowheads="1"/>
            </p:cNvSpPr>
            <p:nvPr/>
          </p:nvSpPr>
          <p:spPr bwMode="auto">
            <a:xfrm>
              <a:off x="2755" y="1795"/>
              <a:ext cx="233" cy="509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57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221249" name="Text Box 65"/>
            <p:cNvSpPr txBox="1">
              <a:spLocks noChangeArrowheads="1"/>
            </p:cNvSpPr>
            <p:nvPr/>
          </p:nvSpPr>
          <p:spPr bwMode="auto">
            <a:xfrm>
              <a:off x="1867" y="1363"/>
              <a:ext cx="233" cy="509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57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221250" name="Text Box 66"/>
            <p:cNvSpPr txBox="1">
              <a:spLocks noChangeArrowheads="1"/>
            </p:cNvSpPr>
            <p:nvPr/>
          </p:nvSpPr>
          <p:spPr bwMode="auto">
            <a:xfrm>
              <a:off x="2074" y="2728"/>
              <a:ext cx="233" cy="509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57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221251" name="Text Box 67"/>
            <p:cNvSpPr txBox="1">
              <a:spLocks noChangeArrowheads="1"/>
            </p:cNvSpPr>
            <p:nvPr/>
          </p:nvSpPr>
          <p:spPr bwMode="auto">
            <a:xfrm>
              <a:off x="968" y="2229"/>
              <a:ext cx="233" cy="509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57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4</a:t>
              </a:r>
            </a:p>
          </p:txBody>
        </p:sp>
      </p:grpSp>
      <p:grpSp>
        <p:nvGrpSpPr>
          <p:cNvPr id="221256" name="Group 72"/>
          <p:cNvGrpSpPr>
            <a:grpSpLocks/>
          </p:cNvGrpSpPr>
          <p:nvPr/>
        </p:nvGrpSpPr>
        <p:grpSpPr bwMode="auto">
          <a:xfrm>
            <a:off x="1557797" y="3812928"/>
            <a:ext cx="10370821" cy="2333625"/>
            <a:chOff x="884" y="1344"/>
            <a:chExt cx="4083" cy="1225"/>
          </a:xfrm>
        </p:grpSpPr>
        <p:sp>
          <p:nvSpPr>
            <p:cNvPr id="14346" name="Line 33"/>
            <p:cNvSpPr>
              <a:spLocks noChangeShapeType="1"/>
            </p:cNvSpPr>
            <p:nvPr/>
          </p:nvSpPr>
          <p:spPr bwMode="auto">
            <a:xfrm flipV="1">
              <a:off x="1202" y="1344"/>
              <a:ext cx="3765" cy="636"/>
            </a:xfrm>
            <a:prstGeom prst="line">
              <a:avLst/>
            </a:prstGeom>
            <a:noFill/>
            <a:ln w="57150">
              <a:solidFill>
                <a:srgbClr val="2A2E5C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4347" name="Line 70"/>
            <p:cNvSpPr>
              <a:spLocks noChangeShapeType="1"/>
            </p:cNvSpPr>
            <p:nvPr/>
          </p:nvSpPr>
          <p:spPr bwMode="auto">
            <a:xfrm flipV="1">
              <a:off x="884" y="1933"/>
              <a:ext cx="3765" cy="636"/>
            </a:xfrm>
            <a:prstGeom prst="line">
              <a:avLst/>
            </a:prstGeom>
            <a:noFill/>
            <a:ln w="57150">
              <a:solidFill>
                <a:srgbClr val="2A2E5C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</p:spTree>
    <p:extLst>
      <p:ext uri="{BB962C8B-B14F-4D97-AF65-F5344CB8AC3E}">
        <p14:creationId xmlns:p14="http://schemas.microsoft.com/office/powerpoint/2010/main" val="82251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2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21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21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1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1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1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 flipV="1">
            <a:off x="953902" y="4882374"/>
            <a:ext cx="3066160" cy="538205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458745" y="732092"/>
            <a:ext cx="9376003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5000" b="1" dirty="0" smtClean="0">
                <a:latin typeface="Arial" pitchFamily="34" charset="0"/>
                <a:cs typeface="Arial" pitchFamily="34" charset="0"/>
              </a:rPr>
              <a:t>Сколько </a:t>
            </a:r>
            <a:r>
              <a:rPr lang="ru-RU" sz="5000" b="1" dirty="0">
                <a:latin typeface="Arial" pitchFamily="34" charset="0"/>
                <a:cs typeface="Arial" pitchFamily="34" charset="0"/>
              </a:rPr>
              <a:t>лучей на рисунке </a:t>
            </a:r>
            <a:r>
              <a:rPr lang="ru-RU" sz="5000" b="1" dirty="0" smtClean="0">
                <a:latin typeface="Arial" pitchFamily="34" charset="0"/>
                <a:cs typeface="Arial" pitchFamily="34" charset="0"/>
              </a:rPr>
              <a:t>?</a:t>
            </a:r>
            <a:endParaRPr lang="uz-Latn-UZ" sz="5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235077" y="2918680"/>
            <a:ext cx="5569835" cy="3901089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 flipV="1">
            <a:off x="2538174" y="2430311"/>
            <a:ext cx="3121731" cy="4955228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1131675" y="3812157"/>
            <a:ext cx="6127507" cy="2076039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3844949" y="4684881"/>
            <a:ext cx="350092" cy="330591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25" name="TextBox 24"/>
          <p:cNvSpPr txBox="1"/>
          <p:nvPr/>
        </p:nvSpPr>
        <p:spPr>
          <a:xfrm>
            <a:off x="713281" y="2860014"/>
            <a:ext cx="543137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5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74923" y="5458492"/>
            <a:ext cx="507871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uz-Latn-UZ" sz="5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43567" y="1570904"/>
            <a:ext cx="543137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5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56282" y="2430311"/>
            <a:ext cx="543137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uz-Latn-UZ" sz="5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96558" y="3812156"/>
            <a:ext cx="543137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5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1439" y="4990875"/>
            <a:ext cx="435735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uz-Latn-UZ" sz="5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084668" y="6682154"/>
            <a:ext cx="4919591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5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 </a:t>
            </a:r>
            <a:r>
              <a:rPr lang="ru-RU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sz="5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лучей</a:t>
            </a:r>
            <a:endParaRPr lang="uz-Latn-UZ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35301" y="6919859"/>
            <a:ext cx="471001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uz-Latn-UZ" sz="5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04930" y="6526132"/>
            <a:ext cx="543137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uz-Latn-UZ" sz="5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94963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52"/>
          <p:cNvGrpSpPr>
            <a:grpSpLocks/>
          </p:cNvGrpSpPr>
          <p:nvPr/>
        </p:nvGrpSpPr>
        <p:grpSpPr bwMode="auto">
          <a:xfrm>
            <a:off x="1900060" y="3321863"/>
            <a:ext cx="11242043" cy="1051561"/>
            <a:chOff x="912" y="1504"/>
            <a:chExt cx="4426" cy="552"/>
          </a:xfrm>
        </p:grpSpPr>
        <p:sp>
          <p:nvSpPr>
            <p:cNvPr id="8" name="Line 41"/>
            <p:cNvSpPr>
              <a:spLocks noChangeShapeType="1"/>
            </p:cNvSpPr>
            <p:nvPr/>
          </p:nvSpPr>
          <p:spPr bwMode="auto">
            <a:xfrm flipV="1">
              <a:off x="912" y="1504"/>
              <a:ext cx="4309" cy="552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 Box 42"/>
            <p:cNvSpPr txBox="1">
              <a:spLocks noChangeArrowheads="1"/>
            </p:cNvSpPr>
            <p:nvPr/>
          </p:nvSpPr>
          <p:spPr bwMode="auto">
            <a:xfrm>
              <a:off x="5085" y="1558"/>
              <a:ext cx="253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4600" b="1" i="1" dirty="0">
                  <a:latin typeface="Times New Roman" pitchFamily="18" charset="0"/>
                  <a:cs typeface="Times New Roman" pitchFamily="18" charset="0"/>
                </a:rPr>
                <a:t>m</a:t>
              </a:r>
              <a:endParaRPr lang="ru-RU" sz="4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9231120" y="2696761"/>
            <a:ext cx="849264" cy="1036690"/>
            <a:chOff x="1143000" y="1254958"/>
            <a:chExt cx="530790" cy="863908"/>
          </a:xfrm>
        </p:grpSpPr>
        <p:sp>
          <p:nvSpPr>
            <p:cNvPr id="21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 Box 36"/>
            <p:cNvSpPr txBox="1">
              <a:spLocks noChangeArrowheads="1"/>
            </p:cNvSpPr>
            <p:nvPr/>
          </p:nvSpPr>
          <p:spPr bwMode="auto">
            <a:xfrm>
              <a:off x="1143000" y="1254958"/>
              <a:ext cx="530790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4600" b="1" i="1" dirty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WordArt 4"/>
          <p:cNvSpPr>
            <a:spLocks noChangeArrowheads="1" noChangeShapeType="1" noTextEdit="1"/>
          </p:cNvSpPr>
          <p:nvPr/>
        </p:nvSpPr>
        <p:spPr bwMode="auto">
          <a:xfrm>
            <a:off x="632672" y="5065332"/>
            <a:ext cx="4839075" cy="691296"/>
          </a:xfrm>
          <a:prstGeom prst="rect">
            <a:avLst/>
          </a:prstGeom>
        </p:spPr>
        <p:txBody>
          <a:bodyPr wrap="none" lIns="130367" tIns="65183" rIns="130367" bIns="65183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100" b="1" i="1" kern="10" spc="71" dirty="0">
                <a:ln w="11430"/>
                <a:latin typeface="Arial" pitchFamily="34" charset="0"/>
                <a:cs typeface="Arial" pitchFamily="34" charset="0"/>
              </a:rPr>
              <a:t> Отрезки: </a:t>
            </a:r>
            <a:r>
              <a:rPr lang="en-US" sz="5100" b="1" i="1" kern="10" spc="71" dirty="0">
                <a:ln w="11430"/>
                <a:latin typeface="Arial" pitchFamily="34" charset="0"/>
                <a:cs typeface="Arial" pitchFamily="34" charset="0"/>
              </a:rPr>
              <a:t> </a:t>
            </a:r>
            <a:r>
              <a:rPr lang="en-US" sz="5100" b="1" i="1" kern="10" spc="71" dirty="0" smtClean="0">
                <a:ln w="11430"/>
                <a:latin typeface="Arial" pitchFamily="34" charset="0"/>
                <a:cs typeface="Arial" pitchFamily="34" charset="0"/>
              </a:rPr>
              <a:t>AB</a:t>
            </a:r>
            <a:r>
              <a:rPr lang="en-US" sz="5100" b="1" i="1" kern="10" spc="71" dirty="0">
                <a:ln w="11430"/>
                <a:latin typeface="Arial" pitchFamily="34" charset="0"/>
                <a:cs typeface="Arial" pitchFamily="34" charset="0"/>
              </a:rPr>
              <a:t>, </a:t>
            </a:r>
            <a:endParaRPr lang="ru-RU" sz="5100" b="1" i="1" kern="10" spc="71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9908" y="792703"/>
            <a:ext cx="14125167" cy="2255297"/>
          </a:xfrm>
          <a:prstGeom prst="rect">
            <a:avLst/>
          </a:prstGeom>
          <a:noFill/>
        </p:spPr>
        <p:txBody>
          <a:bodyPr wrap="square" lIns="130367" tIns="65183" rIns="130367" bIns="65183" rtlCol="0">
            <a:spAutoFit/>
          </a:bodyPr>
          <a:lstStyle/>
          <a:p>
            <a:r>
              <a:rPr lang="ru-RU" sz="4600" b="1" i="1" dirty="0" smtClean="0">
                <a:latin typeface="Arial" pitchFamily="34" charset="0"/>
                <a:cs typeface="Arial" pitchFamily="34" charset="0"/>
              </a:rPr>
              <a:t>     На </a:t>
            </a:r>
            <a:r>
              <a:rPr lang="ru-RU" sz="4600" b="1" i="1" dirty="0">
                <a:latin typeface="Arial" pitchFamily="34" charset="0"/>
                <a:cs typeface="Arial" pitchFamily="34" charset="0"/>
              </a:rPr>
              <a:t>прямой </a:t>
            </a:r>
            <a:r>
              <a:rPr lang="ru-RU" sz="4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sz="4600" b="1" i="1" dirty="0">
                <a:latin typeface="Arial" pitchFamily="34" charset="0"/>
                <a:cs typeface="Arial" pitchFamily="34" charset="0"/>
              </a:rPr>
              <a:t> отметьте последовательно точки </a:t>
            </a:r>
            <a:r>
              <a:rPr lang="en-US" sz="4600" b="1" i="1" dirty="0">
                <a:latin typeface="Arial" pitchFamily="34" charset="0"/>
                <a:cs typeface="Arial" pitchFamily="34" charset="0"/>
              </a:rPr>
              <a:t>A, B, C, D </a:t>
            </a:r>
            <a:r>
              <a:rPr lang="ru-RU" sz="4600" b="1" i="1" dirty="0">
                <a:latin typeface="Arial" pitchFamily="34" charset="0"/>
                <a:cs typeface="Arial" pitchFamily="34" charset="0"/>
              </a:rPr>
              <a:t>запишите все получившиеся отрезки.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094724" y="5929458"/>
            <a:ext cx="1417507" cy="916469"/>
          </a:xfrm>
          <a:prstGeom prst="rect">
            <a:avLst/>
          </a:prstGeom>
        </p:spPr>
        <p:txBody>
          <a:bodyPr wrap="none" lIns="130367" tIns="65183" rIns="130367" bIns="6518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100" b="1" i="1" kern="10" spc="71" dirty="0">
                <a:ln w="11430"/>
                <a:latin typeface="Arial" pitchFamily="34" charset="0"/>
                <a:cs typeface="Arial" pitchFamily="34" charset="0"/>
              </a:rPr>
              <a:t>BC,</a:t>
            </a:r>
            <a:endParaRPr lang="ru-RU" b="1" spc="71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52212" y="6015870"/>
            <a:ext cx="1607751" cy="916469"/>
          </a:xfrm>
          <a:prstGeom prst="rect">
            <a:avLst/>
          </a:prstGeom>
        </p:spPr>
        <p:txBody>
          <a:bodyPr wrap="none" lIns="130367" tIns="65183" rIns="130367" bIns="6518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100" b="1" i="1" kern="10" spc="71" dirty="0">
                <a:ln w="11430"/>
                <a:latin typeface="Arial" pitchFamily="34" charset="0"/>
                <a:cs typeface="Arial" pitchFamily="34" charset="0"/>
              </a:rPr>
              <a:t>СD</a:t>
            </a:r>
            <a:r>
              <a:rPr lang="en-US" sz="5100" b="1" i="1" kern="10" spc="71" dirty="0">
                <a:ln w="11430"/>
                <a:latin typeface="Arial" pitchFamily="34" charset="0"/>
                <a:cs typeface="Arial" pitchFamily="34" charset="0"/>
              </a:rPr>
              <a:t>, </a:t>
            </a:r>
            <a:endParaRPr lang="ru-RU" b="1" spc="71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471748" y="5929458"/>
            <a:ext cx="1607751" cy="916469"/>
          </a:xfrm>
          <a:prstGeom prst="rect">
            <a:avLst/>
          </a:prstGeom>
        </p:spPr>
        <p:txBody>
          <a:bodyPr wrap="none" lIns="130367" tIns="65183" rIns="130367" bIns="6518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100" b="1" i="1" kern="10" spc="71" dirty="0">
                <a:ln w="11430"/>
                <a:latin typeface="Arial" pitchFamily="34" charset="0"/>
                <a:cs typeface="Arial" pitchFamily="34" charset="0"/>
              </a:rPr>
              <a:t>AC, </a:t>
            </a:r>
            <a:endParaRPr lang="ru-RU" b="1" spc="71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545635" y="5843046"/>
            <a:ext cx="1417507" cy="916469"/>
          </a:xfrm>
          <a:prstGeom prst="rect">
            <a:avLst/>
          </a:prstGeom>
        </p:spPr>
        <p:txBody>
          <a:bodyPr wrap="none" lIns="130367" tIns="65183" rIns="130367" bIns="6518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100" b="1" i="1" kern="10" spc="71" dirty="0">
                <a:ln w="11430"/>
                <a:latin typeface="Arial" pitchFamily="34" charset="0"/>
                <a:cs typeface="Arial" pitchFamily="34" charset="0"/>
              </a:rPr>
              <a:t>AD</a:t>
            </a:r>
            <a:r>
              <a:rPr lang="ru-RU" sz="5100" b="1" i="1" kern="10" spc="71" dirty="0">
                <a:ln w="11430"/>
                <a:latin typeface="Arial" pitchFamily="34" charset="0"/>
                <a:cs typeface="Arial" pitchFamily="34" charset="0"/>
              </a:rPr>
              <a:t>,</a:t>
            </a:r>
            <a:endParaRPr lang="ru-RU" b="1" spc="71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849957" y="5843046"/>
            <a:ext cx="1227262" cy="916469"/>
          </a:xfrm>
          <a:prstGeom prst="rect">
            <a:avLst/>
          </a:prstGeom>
        </p:spPr>
        <p:txBody>
          <a:bodyPr wrap="none" lIns="130367" tIns="65183" rIns="130367" bIns="6518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100" b="1" i="1" kern="10" spc="71" dirty="0">
                <a:ln w="11430"/>
                <a:latin typeface="Arial" pitchFamily="34" charset="0"/>
                <a:cs typeface="Arial" pitchFamily="34" charset="0"/>
              </a:rPr>
              <a:t>BD</a:t>
            </a:r>
            <a:endParaRPr lang="ru-RU" b="1" spc="71" dirty="0">
              <a:ln w="11430"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2245697" y="3424033"/>
            <a:ext cx="577402" cy="986254"/>
            <a:chOff x="1143000" y="1296988"/>
            <a:chExt cx="360876" cy="821878"/>
          </a:xfrm>
        </p:grpSpPr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 Box 36"/>
            <p:cNvSpPr txBox="1">
              <a:spLocks noChangeArrowheads="1"/>
            </p:cNvSpPr>
            <p:nvPr/>
          </p:nvSpPr>
          <p:spPr bwMode="auto">
            <a:xfrm>
              <a:off x="1143000" y="1296988"/>
              <a:ext cx="360876" cy="666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4600" b="1" i="1" dirty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ru-RU" sz="4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047824" y="2991973"/>
            <a:ext cx="849264" cy="1036690"/>
            <a:chOff x="1143000" y="1254958"/>
            <a:chExt cx="530790" cy="863908"/>
          </a:xfrm>
        </p:grpSpPr>
        <p:sp>
          <p:nvSpPr>
            <p:cNvPr id="17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 Box 36"/>
            <p:cNvSpPr txBox="1">
              <a:spLocks noChangeArrowheads="1"/>
            </p:cNvSpPr>
            <p:nvPr/>
          </p:nvSpPr>
          <p:spPr bwMode="auto">
            <a:xfrm>
              <a:off x="1143000" y="1254958"/>
              <a:ext cx="530790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4600" b="1" i="1" dirty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ru-RU" sz="4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3743504" y="3251209"/>
            <a:ext cx="577402" cy="986254"/>
            <a:chOff x="1143000" y="1296988"/>
            <a:chExt cx="360876" cy="821878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 Box 36"/>
            <p:cNvSpPr txBox="1">
              <a:spLocks noChangeArrowheads="1"/>
            </p:cNvSpPr>
            <p:nvPr/>
          </p:nvSpPr>
          <p:spPr bwMode="auto">
            <a:xfrm>
              <a:off x="1143000" y="1296988"/>
              <a:ext cx="360876" cy="666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4600" b="1" i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4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8" name="Прямоугольник 47"/>
          <p:cNvSpPr/>
          <p:nvPr/>
        </p:nvSpPr>
        <p:spPr>
          <a:xfrm rot="21126211">
            <a:off x="2664007" y="3996994"/>
            <a:ext cx="1476251" cy="337879"/>
          </a:xfrm>
          <a:prstGeom prst="rect">
            <a:avLst/>
          </a:prstGeom>
          <a:solidFill>
            <a:schemeClr val="accent3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367" tIns="65183" rIns="130367" bIns="65183"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 rot="21126211">
            <a:off x="4192083" y="3815254"/>
            <a:ext cx="2227312" cy="350923"/>
          </a:xfrm>
          <a:prstGeom prst="rect">
            <a:avLst/>
          </a:prstGeom>
          <a:solidFill>
            <a:srgbClr val="FFFF00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367" tIns="65183" rIns="130367" bIns="65183"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 rot="21126211">
            <a:off x="6407634" y="3557969"/>
            <a:ext cx="3219091" cy="321254"/>
          </a:xfrm>
          <a:prstGeom prst="rect">
            <a:avLst/>
          </a:prstGeom>
          <a:solidFill>
            <a:schemeClr val="accent4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367" tIns="65183" rIns="130367" bIns="65183"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 rot="21126211">
            <a:off x="2719396" y="3888921"/>
            <a:ext cx="3776457" cy="335627"/>
          </a:xfrm>
          <a:prstGeom prst="rect">
            <a:avLst/>
          </a:prstGeom>
          <a:solidFill>
            <a:schemeClr val="accent2">
              <a:lumMod val="60000"/>
              <a:lumOff val="4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367" tIns="65183" rIns="130367" bIns="65183"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 rot="21126211">
            <a:off x="2663857" y="3768504"/>
            <a:ext cx="7019400" cy="311884"/>
          </a:xfrm>
          <a:prstGeom prst="rect">
            <a:avLst/>
          </a:prstGeom>
          <a:solidFill>
            <a:srgbClr val="FFFF00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367" tIns="65183" rIns="130367" bIns="65183"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 rot="21126211">
            <a:off x="4209518" y="3689090"/>
            <a:ext cx="5469160" cy="362650"/>
          </a:xfrm>
          <a:prstGeom prst="rect">
            <a:avLst/>
          </a:prstGeom>
          <a:solidFill>
            <a:srgbClr val="92D050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367" tIns="65183" rIns="130367" bIns="65183"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6532379" y="44769"/>
            <a:ext cx="2578950" cy="717043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12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  <p:bldP spid="28" grpId="0"/>
      <p:bldP spid="29" grpId="0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1676400" y="0"/>
            <a:ext cx="9299550" cy="2057400"/>
          </a:xfrm>
          <a:prstGeom prst="cloudCallout">
            <a:avLst>
              <a:gd name="adj1" fmla="val -46326"/>
              <a:gd name="adj2" fmla="val -18551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 lIns="130367" tIns="65183" rIns="130367" bIns="65183"/>
          <a:lstStyle/>
          <a:p>
            <a:pPr algn="ctr"/>
            <a:r>
              <a:rPr lang="ru-RU" sz="5000" b="1" i="1" dirty="0">
                <a:latin typeface="Arial" pitchFamily="34" charset="0"/>
                <a:cs typeface="Arial" pitchFamily="34" charset="0"/>
              </a:rPr>
              <a:t>Пересекаются ли?</a:t>
            </a:r>
          </a:p>
        </p:txBody>
      </p:sp>
      <p:sp>
        <p:nvSpPr>
          <p:cNvPr id="19462" name="WordArt 6"/>
          <p:cNvSpPr>
            <a:spLocks noChangeArrowheads="1" noChangeShapeType="1" noTextEdit="1"/>
          </p:cNvSpPr>
          <p:nvPr/>
        </p:nvSpPr>
        <p:spPr bwMode="auto">
          <a:xfrm>
            <a:off x="7187869" y="3630920"/>
            <a:ext cx="6740224" cy="617220"/>
          </a:xfrm>
          <a:prstGeom prst="rect">
            <a:avLst/>
          </a:prstGeom>
        </p:spPr>
        <p:txBody>
          <a:bodyPr wrap="none" lIns="130367" tIns="65183" rIns="130367" bIns="65183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100" b="1" i="1" kern="10" spc="71" dirty="0">
                <a:ln w="11430"/>
                <a:latin typeface="Arial" pitchFamily="34" charset="0"/>
                <a:cs typeface="Arial" pitchFamily="34" charset="0"/>
              </a:rPr>
              <a:t>Прямые АВ и С</a:t>
            </a:r>
            <a:r>
              <a:rPr lang="en-US" sz="5100" b="1" i="1" kern="10" spc="71" dirty="0">
                <a:ln w="11430"/>
                <a:latin typeface="Arial" pitchFamily="34" charset="0"/>
                <a:cs typeface="Arial" pitchFamily="34" charset="0"/>
              </a:rPr>
              <a:t>D:</a:t>
            </a:r>
            <a:endParaRPr lang="ru-RU" sz="5100" b="1" i="1" kern="10" spc="71" dirty="0">
              <a:ln w="11430"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571457" y="2743191"/>
            <a:ext cx="6911339" cy="5257801"/>
            <a:chOff x="295" y="1616"/>
            <a:chExt cx="2721" cy="2760"/>
          </a:xfrm>
        </p:grpSpPr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 flipV="1">
              <a:off x="385" y="1797"/>
              <a:ext cx="2087" cy="1497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>
              <a:off x="1292" y="3022"/>
              <a:ext cx="1724" cy="117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65" name="Oval 9"/>
            <p:cNvSpPr>
              <a:spLocks noChangeArrowheads="1"/>
            </p:cNvSpPr>
            <p:nvPr/>
          </p:nvSpPr>
          <p:spPr bwMode="auto">
            <a:xfrm>
              <a:off x="521" y="3113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9466" name="Oval 10"/>
            <p:cNvSpPr>
              <a:spLocks noChangeArrowheads="1"/>
            </p:cNvSpPr>
            <p:nvPr/>
          </p:nvSpPr>
          <p:spPr bwMode="auto">
            <a:xfrm>
              <a:off x="2154" y="1933"/>
              <a:ext cx="99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9467" name="Oval 11"/>
            <p:cNvSpPr>
              <a:spLocks noChangeArrowheads="1"/>
            </p:cNvSpPr>
            <p:nvPr/>
          </p:nvSpPr>
          <p:spPr bwMode="auto">
            <a:xfrm>
              <a:off x="1565" y="3203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9468" name="Oval 12"/>
            <p:cNvSpPr>
              <a:spLocks noChangeArrowheads="1"/>
            </p:cNvSpPr>
            <p:nvPr/>
          </p:nvSpPr>
          <p:spPr bwMode="auto">
            <a:xfrm>
              <a:off x="2653" y="3929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9480" name="Text Box 24"/>
            <p:cNvSpPr txBox="1">
              <a:spLocks noChangeArrowheads="1"/>
            </p:cNvSpPr>
            <p:nvPr/>
          </p:nvSpPr>
          <p:spPr bwMode="auto">
            <a:xfrm>
              <a:off x="295" y="2795"/>
              <a:ext cx="244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5100" b="1" i="1" dirty="0">
                  <a:latin typeface="Times New Roman" pitchFamily="18" charset="0"/>
                </a:rPr>
                <a:t>А</a:t>
              </a:r>
            </a:p>
          </p:txBody>
        </p:sp>
        <p:sp>
          <p:nvSpPr>
            <p:cNvPr id="19481" name="Text Box 25"/>
            <p:cNvSpPr txBox="1">
              <a:spLocks noChangeArrowheads="1"/>
            </p:cNvSpPr>
            <p:nvPr/>
          </p:nvSpPr>
          <p:spPr bwMode="auto">
            <a:xfrm>
              <a:off x="1927" y="1616"/>
              <a:ext cx="244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5100" b="1" i="1" dirty="0">
                  <a:latin typeface="Times New Roman" pitchFamily="18" charset="0"/>
                </a:rPr>
                <a:t>В</a:t>
              </a:r>
            </a:p>
          </p:txBody>
        </p:sp>
        <p:sp>
          <p:nvSpPr>
            <p:cNvPr id="19482" name="Text Box 26"/>
            <p:cNvSpPr txBox="1">
              <a:spLocks noChangeArrowheads="1"/>
            </p:cNvSpPr>
            <p:nvPr/>
          </p:nvSpPr>
          <p:spPr bwMode="auto">
            <a:xfrm>
              <a:off x="1292" y="3203"/>
              <a:ext cx="244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5100" b="1" i="1" dirty="0">
                  <a:latin typeface="Times New Roman" pitchFamily="18" charset="0"/>
                </a:rPr>
                <a:t>С</a:t>
              </a:r>
            </a:p>
          </p:txBody>
        </p:sp>
        <p:sp>
          <p:nvSpPr>
            <p:cNvPr id="19483" name="Text Box 27"/>
            <p:cNvSpPr txBox="1">
              <a:spLocks noChangeArrowheads="1"/>
            </p:cNvSpPr>
            <p:nvPr/>
          </p:nvSpPr>
          <p:spPr bwMode="auto">
            <a:xfrm>
              <a:off x="2381" y="3916"/>
              <a:ext cx="259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100" b="1" i="1" dirty="0">
                  <a:latin typeface="Times New Roman" pitchFamily="18" charset="0"/>
                </a:rPr>
                <a:t>D</a:t>
              </a:r>
              <a:endParaRPr lang="ru-RU" sz="5100" b="1" i="1" dirty="0">
                <a:latin typeface="Times New Roman" pitchFamily="18" charset="0"/>
              </a:endParaRPr>
            </a:p>
          </p:txBody>
        </p:sp>
      </p:grpSp>
      <p:sp>
        <p:nvSpPr>
          <p:cNvPr id="19485" name="Rectangle 29"/>
          <p:cNvSpPr>
            <a:spLocks noChangeArrowheads="1"/>
          </p:cNvSpPr>
          <p:nvPr/>
        </p:nvSpPr>
        <p:spPr bwMode="auto">
          <a:xfrm>
            <a:off x="7187871" y="5285716"/>
            <a:ext cx="5760720" cy="6896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130367" tIns="65183" rIns="130367" bIns="65183" anchor="ctr"/>
          <a:lstStyle/>
          <a:p>
            <a:pPr algn="ctr"/>
            <a:r>
              <a:rPr lang="ru-RU" sz="5100" b="1" i="1" dirty="0">
                <a:latin typeface="Arial" pitchFamily="34" charset="0"/>
                <a:cs typeface="Arial" pitchFamily="34" charset="0"/>
              </a:rPr>
              <a:t>Пересекаются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 flipV="1">
            <a:off x="1261062" y="4378266"/>
            <a:ext cx="1842771" cy="1036320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70434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/>
      <p:bldP spid="1948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3205470" y="422032"/>
            <a:ext cx="9672330" cy="1935399"/>
          </a:xfrm>
          <a:prstGeom prst="cloudCallout">
            <a:avLst>
              <a:gd name="adj1" fmla="val -40256"/>
              <a:gd name="adj2" fmla="val -22376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 lIns="130367" tIns="65183" rIns="130367" bIns="65183"/>
          <a:lstStyle/>
          <a:p>
            <a:pPr algn="ctr"/>
            <a:r>
              <a:rPr lang="ru-RU" sz="5000" b="1" i="1" dirty="0">
                <a:latin typeface="Arial" pitchFamily="34" charset="0"/>
                <a:cs typeface="Arial" pitchFamily="34" charset="0"/>
              </a:rPr>
              <a:t>Пересекаются ли?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5491464" y="4509126"/>
            <a:ext cx="8803786" cy="617220"/>
          </a:xfrm>
          <a:prstGeom prst="rect">
            <a:avLst/>
          </a:prstGeom>
        </p:spPr>
        <p:txBody>
          <a:bodyPr wrap="none" lIns="130367" tIns="65183" rIns="130367" bIns="65183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100" b="1" i="1" kern="10" spc="71" dirty="0">
                <a:ln w="11430"/>
                <a:latin typeface="Arial" pitchFamily="34" charset="0"/>
                <a:cs typeface="Arial" pitchFamily="34" charset="0"/>
              </a:rPr>
              <a:t>Прямая АВ и отрезок СD: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26380" y="2357431"/>
            <a:ext cx="6911339" cy="5257801"/>
            <a:chOff x="295" y="1616"/>
            <a:chExt cx="2721" cy="2760"/>
          </a:xfrm>
        </p:grpSpPr>
        <p:sp>
          <p:nvSpPr>
            <p:cNvPr id="20486" name="Line 6"/>
            <p:cNvSpPr>
              <a:spLocks noChangeShapeType="1"/>
            </p:cNvSpPr>
            <p:nvPr/>
          </p:nvSpPr>
          <p:spPr bwMode="auto">
            <a:xfrm flipV="1">
              <a:off x="385" y="1797"/>
              <a:ext cx="2087" cy="149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0487" name="Line 7"/>
            <p:cNvSpPr>
              <a:spLocks noChangeShapeType="1"/>
            </p:cNvSpPr>
            <p:nvPr/>
          </p:nvSpPr>
          <p:spPr bwMode="auto">
            <a:xfrm>
              <a:off x="1292" y="3022"/>
              <a:ext cx="1724" cy="117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0488" name="Oval 8"/>
            <p:cNvSpPr>
              <a:spLocks noChangeArrowheads="1"/>
            </p:cNvSpPr>
            <p:nvPr/>
          </p:nvSpPr>
          <p:spPr bwMode="auto">
            <a:xfrm>
              <a:off x="521" y="3113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0489" name="Oval 9"/>
            <p:cNvSpPr>
              <a:spLocks noChangeArrowheads="1"/>
            </p:cNvSpPr>
            <p:nvPr/>
          </p:nvSpPr>
          <p:spPr bwMode="auto">
            <a:xfrm>
              <a:off x="2154" y="1933"/>
              <a:ext cx="99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0490" name="Oval 10"/>
            <p:cNvSpPr>
              <a:spLocks noChangeArrowheads="1"/>
            </p:cNvSpPr>
            <p:nvPr/>
          </p:nvSpPr>
          <p:spPr bwMode="auto">
            <a:xfrm>
              <a:off x="1565" y="3203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0491" name="Oval 11"/>
            <p:cNvSpPr>
              <a:spLocks noChangeArrowheads="1"/>
            </p:cNvSpPr>
            <p:nvPr/>
          </p:nvSpPr>
          <p:spPr bwMode="auto">
            <a:xfrm>
              <a:off x="2653" y="3929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0492" name="Text Box 12"/>
            <p:cNvSpPr txBox="1">
              <a:spLocks noChangeArrowheads="1"/>
            </p:cNvSpPr>
            <p:nvPr/>
          </p:nvSpPr>
          <p:spPr bwMode="auto">
            <a:xfrm>
              <a:off x="295" y="2795"/>
              <a:ext cx="244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5100" b="1" i="1" dirty="0">
                  <a:latin typeface="Times New Roman" pitchFamily="18" charset="0"/>
                </a:rPr>
                <a:t>А</a:t>
              </a:r>
            </a:p>
          </p:txBody>
        </p:sp>
        <p:sp>
          <p:nvSpPr>
            <p:cNvPr id="20493" name="Text Box 13"/>
            <p:cNvSpPr txBox="1">
              <a:spLocks noChangeArrowheads="1"/>
            </p:cNvSpPr>
            <p:nvPr/>
          </p:nvSpPr>
          <p:spPr bwMode="auto">
            <a:xfrm>
              <a:off x="1927" y="1616"/>
              <a:ext cx="244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5100" b="1" i="1" dirty="0">
                  <a:latin typeface="Times New Roman" pitchFamily="18" charset="0"/>
                </a:rPr>
                <a:t>В</a:t>
              </a:r>
            </a:p>
          </p:txBody>
        </p:sp>
        <p:sp>
          <p:nvSpPr>
            <p:cNvPr id="20494" name="Text Box 14"/>
            <p:cNvSpPr txBox="1">
              <a:spLocks noChangeArrowheads="1"/>
            </p:cNvSpPr>
            <p:nvPr/>
          </p:nvSpPr>
          <p:spPr bwMode="auto">
            <a:xfrm>
              <a:off x="1292" y="3203"/>
              <a:ext cx="244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5100" b="1" i="1" dirty="0">
                  <a:latin typeface="Times New Roman" pitchFamily="18" charset="0"/>
                </a:rPr>
                <a:t>С</a:t>
              </a:r>
            </a:p>
          </p:txBody>
        </p:sp>
        <p:sp>
          <p:nvSpPr>
            <p:cNvPr id="20495" name="Text Box 15"/>
            <p:cNvSpPr txBox="1">
              <a:spLocks noChangeArrowheads="1"/>
            </p:cNvSpPr>
            <p:nvPr/>
          </p:nvSpPr>
          <p:spPr bwMode="auto">
            <a:xfrm>
              <a:off x="2381" y="3916"/>
              <a:ext cx="259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100" b="1" i="1" dirty="0">
                  <a:latin typeface="Times New Roman" pitchFamily="18" charset="0"/>
                </a:rPr>
                <a:t>D</a:t>
              </a:r>
              <a:endParaRPr lang="ru-RU" sz="5100" b="1" i="1" dirty="0">
                <a:latin typeface="Times New Roman" pitchFamily="18" charset="0"/>
              </a:endParaRPr>
            </a:p>
          </p:txBody>
        </p:sp>
      </p:grp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7429483" y="5898823"/>
            <a:ext cx="6946947" cy="74309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130367" tIns="65183" rIns="130367" bIns="65183" anchor="ctr"/>
          <a:lstStyle/>
          <a:p>
            <a:pPr algn="ctr"/>
            <a:r>
              <a:rPr lang="ru-RU" sz="6100" b="1" i="1" dirty="0">
                <a:latin typeface="Arial" pitchFamily="34" charset="0"/>
                <a:cs typeface="Arial" pitchFamily="34" charset="0"/>
              </a:rPr>
              <a:t>Не пересекаются</a:t>
            </a:r>
          </a:p>
        </p:txBody>
      </p:sp>
    </p:spTree>
    <p:extLst>
      <p:ext uri="{BB962C8B-B14F-4D97-AF65-F5344CB8AC3E}">
        <p14:creationId xmlns:p14="http://schemas.microsoft.com/office/powerpoint/2010/main" val="11496930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9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18638</TotalTime>
  <Words>521</Words>
  <Application>Microsoft Office PowerPoint</Application>
  <PresentationFormat>Произвольный</PresentationFormat>
  <Paragraphs>161</Paragraphs>
  <Slides>15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 Геометрия</vt:lpstr>
      <vt:lpstr>Прямая</vt:lpstr>
      <vt:lpstr>Отрезок</vt:lpstr>
      <vt:lpstr>Луч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1279</cp:revision>
  <dcterms:created xsi:type="dcterms:W3CDTF">2020-04-09T07:32:19Z</dcterms:created>
  <dcterms:modified xsi:type="dcterms:W3CDTF">2021-03-18T12:54:30Z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