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511" r:id="rId2"/>
    <p:sldId id="534" r:id="rId3"/>
    <p:sldId id="535" r:id="rId4"/>
    <p:sldId id="540" r:id="rId5"/>
    <p:sldId id="537" r:id="rId6"/>
    <p:sldId id="538" r:id="rId7"/>
    <p:sldId id="539" r:id="rId8"/>
    <p:sldId id="541" r:id="rId9"/>
    <p:sldId id="404" r:id="rId10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34"/>
            <p14:sldId id="535"/>
            <p14:sldId id="540"/>
            <p14:sldId id="537"/>
            <p14:sldId id="538"/>
            <p14:sldId id="539"/>
            <p14:sldId id="541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50" d="100"/>
          <a:sy n="50" d="100"/>
        </p:scale>
        <p:origin x="-72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83" y="1374492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514599" y="3276600"/>
            <a:ext cx="8229601" cy="3726233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6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 </a:t>
            </a: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вычисление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4" name="AutoShape 2" descr="Геометрия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1031" name="Picture 7" descr="Контрпримеры в математик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3392948"/>
            <a:ext cx="4408509" cy="3159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"/>
          <p:cNvSpPr txBox="1"/>
          <p:nvPr/>
        </p:nvSpPr>
        <p:spPr>
          <a:xfrm>
            <a:off x="2286000" y="6858000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2080697"/>
            <a:ext cx="13182600" cy="4019891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Перечислите ступени решения задач.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понять задачу, планирование,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решение, проверка.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Какие виды задач вы знаете?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задачи на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вычисление,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 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доказательство, задачи на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построение.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5620" y="1602438"/>
            <a:ext cx="3061427" cy="2488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33800" y="457200"/>
            <a:ext cx="67312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Ответьте на вопросы</a:t>
            </a:r>
            <a:endParaRPr lang="uz-Latn-UZ" sz="4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53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1000" y="762000"/>
                <a:ext cx="13944599" cy="1908800"/>
              </a:xfrm>
              <a:prstGeom prst="rect">
                <a:avLst/>
              </a:prstGeom>
              <a:noFill/>
            </p:spPr>
            <p:txBody>
              <a:bodyPr wrap="square" lIns="231974" tIns="115987" rIns="231974" bIns="115987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Один из внешних углов треугольника равен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𝟏𝟑𝟓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а несмежные с ним углы относятся как 4:5. Найти углы треугольника.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762000"/>
                <a:ext cx="13944599" cy="1908800"/>
              </a:xfrm>
              <a:prstGeom prst="rect">
                <a:avLst/>
              </a:prstGeom>
              <a:blipFill rotWithShape="1">
                <a:blip r:embed="rId2"/>
                <a:stretch>
                  <a:fillRect l="-350" t="-319" b="-766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188314" y="-36200"/>
            <a:ext cx="2617208" cy="972903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64638" y="5642099"/>
            <a:ext cx="3945313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1216756" y="3352587"/>
            <a:ext cx="1119099" cy="228951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326667" y="3318721"/>
            <a:ext cx="1353473" cy="228951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73830" y="4620378"/>
                <a:ext cx="1620974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1" i="1">
                              <a:latin typeface="Cambria Math"/>
                            </a:rPr>
                            <m:t>𝟏𝟑𝟓</m:t>
                          </m:r>
                        </m:e>
                        <m:sup>
                          <m:r>
                            <a:rPr lang="ru-RU" sz="3600" b="1" i="1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830" y="4620378"/>
                <a:ext cx="1620974" cy="80080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20654" y="5173748"/>
            <a:ext cx="787477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 smtClean="0"/>
              <a:t>А</a:t>
            </a:r>
            <a:endParaRPr lang="uz-Latn-UZ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908592" y="2638326"/>
            <a:ext cx="763431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 smtClean="0"/>
              <a:t>В</a:t>
            </a:r>
            <a:endParaRPr lang="uz-Latn-UZ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189411" y="5436367"/>
            <a:ext cx="749005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 smtClean="0"/>
              <a:t>С</a:t>
            </a:r>
            <a:endParaRPr lang="uz-Latn-UZ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694654" y="5443007"/>
            <a:ext cx="800301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uz-Latn-UZ" b="1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16756" y="5012360"/>
            <a:ext cx="914114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uz-Latn-UZ" sz="3600" b="1" dirty="0"/>
              <a:t>5</a:t>
            </a:r>
            <a:r>
              <a:rPr lang="ru-RU" sz="3600" b="1" dirty="0"/>
              <a:t>х</a:t>
            </a:r>
            <a:endParaRPr lang="uz-Latn-UZ" sz="3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921145" y="3524795"/>
            <a:ext cx="914114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/>
              <a:t>4х</a:t>
            </a:r>
            <a:endParaRPr lang="uz-Latn-UZ" sz="3600" b="1" dirty="0"/>
          </a:p>
        </p:txBody>
      </p:sp>
      <p:sp>
        <p:nvSpPr>
          <p:cNvPr id="22" name="Дуга 21"/>
          <p:cNvSpPr/>
          <p:nvPr/>
        </p:nvSpPr>
        <p:spPr>
          <a:xfrm rot="20816594">
            <a:off x="3106714" y="5302318"/>
            <a:ext cx="914400" cy="914400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513967" y="2223069"/>
                <a:ext cx="6789183" cy="3016796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Дано:</a:t>
                </a:r>
              </a:p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△АВС</a:t>
                </a:r>
              </a:p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∠ВС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D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𝟏𝟑𝟓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(внешний угол)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∠В:∠А = 4 : 5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 lvl="0"/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Найти углы △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АВС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967" y="2223069"/>
                <a:ext cx="6789183" cy="3016796"/>
              </a:xfrm>
              <a:prstGeom prst="rect">
                <a:avLst/>
              </a:prstGeom>
              <a:blipFill rotWithShape="1">
                <a:blip r:embed="rId4"/>
                <a:stretch>
                  <a:fillRect l="-719" t="-808" b="-424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5638800" y="5173748"/>
            <a:ext cx="7319200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pPr lvl="0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3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Пусть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∠А=5х, ∠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В=4х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3173" y="6281833"/>
            <a:ext cx="10205311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pPr lvl="0"/>
            <a:r>
              <a:rPr lang="ru-RU" b="1" dirty="0">
                <a:solidFill>
                  <a:schemeClr val="accent2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А+∠В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=∠ВС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по свойству внешнего угла </a:t>
            </a:r>
          </a:p>
        </p:txBody>
      </p:sp>
    </p:spTree>
    <p:extLst>
      <p:ext uri="{BB962C8B-B14F-4D97-AF65-F5344CB8AC3E}">
        <p14:creationId xmlns:p14="http://schemas.microsoft.com/office/powerpoint/2010/main" val="107361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7" grpId="0"/>
      <p:bldP spid="18" grpId="0"/>
      <p:bldP spid="22" grpId="0" animBg="1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8314" y="-36200"/>
            <a:ext cx="2822393" cy="972903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Задача:</a:t>
            </a:r>
            <a:endParaRPr lang="uz-Latn-UZ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25257" y="3291296"/>
            <a:ext cx="3945313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1077375" y="1001784"/>
            <a:ext cx="1119099" cy="228951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187286" y="967918"/>
            <a:ext cx="1353473" cy="228951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334449" y="2269575"/>
                <a:ext cx="1620974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1" i="1">
                              <a:latin typeface="Cambria Math"/>
                            </a:rPr>
                            <m:t>𝟏𝟑𝟓</m:t>
                          </m:r>
                        </m:e>
                        <m:sup>
                          <m:r>
                            <a:rPr lang="ru-RU" sz="3600" b="1" i="1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4449" y="2269575"/>
                <a:ext cx="1620974" cy="8008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81273" y="2822945"/>
            <a:ext cx="787477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 smtClean="0"/>
              <a:t>А</a:t>
            </a:r>
            <a:endParaRPr lang="uz-Latn-UZ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69211" y="287523"/>
            <a:ext cx="763431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 smtClean="0"/>
              <a:t>В</a:t>
            </a:r>
            <a:endParaRPr lang="uz-Latn-UZ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50030" y="3085564"/>
            <a:ext cx="749005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 smtClean="0"/>
              <a:t>С</a:t>
            </a:r>
            <a:endParaRPr lang="uz-Latn-UZ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555273" y="3092204"/>
            <a:ext cx="800301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uz-Latn-UZ" b="1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7375" y="2661557"/>
            <a:ext cx="914114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uz-Latn-UZ" sz="3600" b="1" dirty="0"/>
              <a:t>5</a:t>
            </a:r>
            <a:r>
              <a:rPr lang="ru-RU" sz="3600" b="1" dirty="0"/>
              <a:t>х</a:t>
            </a:r>
            <a:endParaRPr lang="uz-Latn-UZ" sz="3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781764" y="1173992"/>
            <a:ext cx="914114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/>
              <a:t>4х</a:t>
            </a:r>
            <a:endParaRPr lang="uz-Latn-UZ" sz="3600" b="1" dirty="0"/>
          </a:p>
        </p:txBody>
      </p:sp>
      <p:sp>
        <p:nvSpPr>
          <p:cNvPr id="22" name="Дуга 21"/>
          <p:cNvSpPr/>
          <p:nvPr/>
        </p:nvSpPr>
        <p:spPr>
          <a:xfrm rot="20816594">
            <a:off x="2967333" y="2951515"/>
            <a:ext cx="914400" cy="914400"/>
          </a:xfrm>
          <a:prstGeom prst="arc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618560" y="894637"/>
                <a:ext cx="4639301" cy="3016796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Дано:</a:t>
                </a:r>
              </a:p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△АВС</a:t>
                </a:r>
              </a:p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∠ВС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D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𝟏𝟑𝟓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∠В:∠А = 4 : 5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 lvl="0"/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Найти углы △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АВС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8560" y="894637"/>
                <a:ext cx="4639301" cy="3016796"/>
              </a:xfrm>
              <a:prstGeom prst="rect">
                <a:avLst/>
              </a:prstGeom>
              <a:blipFill rotWithShape="1">
                <a:blip r:embed="rId3"/>
                <a:stretch>
                  <a:fillRect l="-1051" t="-808" b="-424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5355574" y="3688126"/>
            <a:ext cx="7319200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pPr lvl="0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3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Пусть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∠А=5х, ∠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В=4х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1273" y="4463600"/>
            <a:ext cx="10205311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pPr lvl="0"/>
            <a:r>
              <a:rPr lang="ru-RU" b="1" dirty="0">
                <a:solidFill>
                  <a:schemeClr val="accent2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А+∠В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=∠ВС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по свойству внешнего угла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81273" y="5105400"/>
                <a:ext cx="3444613" cy="2169769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pPr algn="ctr"/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5х+4х</a:t>
                </a:r>
                <a:r>
                  <a:rPr lang="ru-RU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𝟏𝟑𝟓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ru-RU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9х=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𝟏𝟑𝟓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ru-RU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73" y="5105400"/>
                <a:ext cx="3444613" cy="2169769"/>
              </a:xfrm>
              <a:prstGeom prst="rect">
                <a:avLst/>
              </a:prstGeom>
              <a:blipFill rotWithShape="1">
                <a:blip r:embed="rId4"/>
                <a:stretch>
                  <a:fillRect l="-1770" t="-1408" b="-816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85314" y="5505705"/>
                <a:ext cx="7098242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∠В=4</a:t>
                </a:r>
                <a:r>
                  <a:rPr lang="ru-RU" sz="3600" b="1" dirty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∠А=5</a:t>
                </a:r>
                <a14:m>
                  <m:oMath xmlns:m="http://schemas.openxmlformats.org/officeDocument/2006/math">
                    <m:r>
                      <a:rPr lang="ru-RU" sz="3600" b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𝟕𝟓</m:t>
                        </m:r>
                      </m:e>
                      <m:sup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314" y="5505705"/>
                <a:ext cx="7098242" cy="800805"/>
              </a:xfrm>
              <a:prstGeom prst="rect">
                <a:avLst/>
              </a:prstGeom>
              <a:blipFill rotWithShape="1">
                <a:blip r:embed="rId5"/>
                <a:stretch>
                  <a:fillRect l="-687" t="-758" b="-1893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3992252" y="6306510"/>
                <a:ext cx="6044877" cy="800805"/>
              </a:xfrm>
              <a:prstGeom prst="rect">
                <a:avLst/>
              </a:prstGeom>
            </p:spPr>
            <p:txBody>
              <a:bodyPr wrap="none" lIns="231974" tIns="115987" rIns="231974" bIns="115987">
                <a:spAutoFit/>
              </a:bodyPr>
              <a:lstStyle/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∠АСВ=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𝟏𝟑𝟓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252" y="6306510"/>
                <a:ext cx="6044877" cy="800805"/>
              </a:xfrm>
              <a:prstGeom prst="rect">
                <a:avLst/>
              </a:prstGeom>
              <a:blipFill rotWithShape="1">
                <a:blip r:embed="rId6"/>
                <a:stretch>
                  <a:fillRect l="-806" t="-1527" b="-1908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97913" y="7107315"/>
                <a:ext cx="7751370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pPr lvl="0"/>
                <a:r>
                  <a:rPr lang="ru-RU" sz="36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6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𝟕𝟓</m:t>
                        </m:r>
                      </m:e>
                      <m:sup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∠С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7913" y="7107315"/>
                <a:ext cx="7751370" cy="800805"/>
              </a:xfrm>
              <a:prstGeom prst="rect">
                <a:avLst/>
              </a:prstGeom>
              <a:blipFill rotWithShape="1">
                <a:blip r:embed="rId7"/>
                <a:stretch>
                  <a:fillRect l="-629" t="-1527" b="-1908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106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4" grpId="0"/>
      <p:bldP spid="25" grpId="0"/>
      <p:bldP spid="19" grpId="0"/>
      <p:bldP spid="20" grpId="0"/>
      <p:bldP spid="21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авнобедренный треугольник 8"/>
          <p:cNvSpPr/>
          <p:nvPr/>
        </p:nvSpPr>
        <p:spPr>
          <a:xfrm>
            <a:off x="714098" y="2665035"/>
            <a:ext cx="4146352" cy="2156709"/>
          </a:xfrm>
          <a:prstGeom prst="triangle">
            <a:avLst>
              <a:gd name="adj" fmla="val 63783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714098" y="1840292"/>
            <a:ext cx="4170487" cy="2981452"/>
          </a:xfrm>
          <a:prstGeom prst="triangle">
            <a:avLst>
              <a:gd name="adj" fmla="val 49977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" name="Равнобедренный треугольник 3"/>
          <p:cNvSpPr/>
          <p:nvPr/>
        </p:nvSpPr>
        <p:spPr>
          <a:xfrm rot="19246876">
            <a:off x="143690" y="2809541"/>
            <a:ext cx="3314888" cy="956988"/>
          </a:xfrm>
          <a:prstGeom prst="triangle">
            <a:avLst>
              <a:gd name="adj" fmla="val 100000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TextBox 1"/>
          <p:cNvSpPr txBox="1"/>
          <p:nvPr/>
        </p:nvSpPr>
        <p:spPr>
          <a:xfrm>
            <a:off x="5782505" y="0"/>
            <a:ext cx="2297249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519562"/>
            <a:ext cx="12280416" cy="849792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Найти угол х, если АВ=АС,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ВК=ВС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рисунке.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695622" y="1777007"/>
            <a:ext cx="2109213" cy="308359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714098" y="4825344"/>
            <a:ext cx="4253773" cy="25304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804835" y="1836943"/>
            <a:ext cx="2094273" cy="296441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50578" y="2648819"/>
            <a:ext cx="2637184" cy="2126693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286441" y="3399932"/>
                <a:ext cx="1095766" cy="627617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5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500" b="1" i="1">
                              <a:latin typeface="Cambria Math"/>
                            </a:rPr>
                            <m:t>𝟏𝟓</m:t>
                          </m:r>
                        </m:e>
                        <m:sup>
                          <m:r>
                            <a:rPr lang="ru-RU" sz="2500" b="1" i="1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5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6441" y="3399932"/>
                <a:ext cx="1095766" cy="62761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Прямоугольник 40"/>
          <p:cNvSpPr/>
          <p:nvPr/>
        </p:nvSpPr>
        <p:spPr>
          <a:xfrm>
            <a:off x="2464797" y="1816353"/>
            <a:ext cx="680075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</a:rPr>
              <a:t>х</a:t>
            </a:r>
            <a:endParaRPr lang="uz-Latn-UZ" sz="3600" b="1" dirty="0">
              <a:solidFill>
                <a:prstClr val="black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4992" y="4447701"/>
            <a:ext cx="720151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/>
              <a:t>В</a:t>
            </a:r>
            <a:endParaRPr lang="uz-Latn-UZ" sz="36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2224396" y="1161141"/>
            <a:ext cx="801903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841975" y="4447701"/>
            <a:ext cx="715341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/>
              <a:t>С</a:t>
            </a:r>
            <a:endParaRPr lang="uz-Latn-UZ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3452854" y="4013390"/>
                <a:ext cx="1390719" cy="688018"/>
              </a:xfrm>
              <a:prstGeom prst="rect">
                <a:avLst/>
              </a:prstGeom>
            </p:spPr>
            <p:txBody>
              <a:bodyPr wrap="none" lIns="231974" tIns="115987" rIns="231974" bIns="115987">
                <a:spAutoFit/>
              </a:bodyPr>
              <a:lstStyle/>
              <a:p>
                <a:r>
                  <a:rPr lang="ru-RU" sz="2500" b="1" dirty="0">
                    <a:solidFill>
                      <a:prstClr val="black"/>
                    </a:solidFill>
                  </a:rPr>
                  <a:t>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25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e>
                      <m:sup>
                        <m:r>
                          <a:rPr lang="ru-RU" sz="25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2500" b="1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854" y="4013390"/>
                <a:ext cx="1390719" cy="688018"/>
              </a:xfrm>
              <a:prstGeom prst="rect">
                <a:avLst/>
              </a:prstGeom>
              <a:blipFill rotWithShape="1">
                <a:blip r:embed="rId3"/>
                <a:stretch>
                  <a:fillRect b="-265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2625347" y="2965544"/>
                <a:ext cx="1390719" cy="688018"/>
              </a:xfrm>
              <a:prstGeom prst="rect">
                <a:avLst/>
              </a:prstGeom>
            </p:spPr>
            <p:txBody>
              <a:bodyPr wrap="none" lIns="231974" tIns="115987" rIns="231974" bIns="115987">
                <a:spAutoFit/>
              </a:bodyPr>
              <a:lstStyle/>
              <a:p>
                <a:r>
                  <a:rPr lang="ru-RU" sz="2500" b="1" dirty="0">
                    <a:solidFill>
                      <a:prstClr val="black"/>
                    </a:solidFill>
                  </a:rPr>
                  <a:t>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5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25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e>
                      <m:sup>
                        <m:r>
                          <a:rPr lang="ru-RU" sz="25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2500" b="1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347" y="2965544"/>
                <a:ext cx="1390719" cy="688018"/>
              </a:xfrm>
              <a:prstGeom prst="rect">
                <a:avLst/>
              </a:prstGeom>
              <a:blipFill rotWithShape="1">
                <a:blip r:embed="rId4"/>
                <a:stretch>
                  <a:fillRect b="-265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1389095" y="4078496"/>
            <a:ext cx="680075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/>
              <a:t>х</a:t>
            </a:r>
            <a:endParaRPr lang="uz-Latn-UZ" sz="36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3188142" y="2025178"/>
            <a:ext cx="728165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 smtClean="0"/>
              <a:t>К</a:t>
            </a:r>
            <a:endParaRPr lang="uz-Latn-UZ" sz="3600" b="1" dirty="0"/>
          </a:p>
        </p:txBody>
      </p:sp>
      <p:cxnSp>
        <p:nvCxnSpPr>
          <p:cNvPr id="54" name="Прямая соединительная линия 53"/>
          <p:cNvCxnSpPr>
            <a:stCxn id="36" idx="0"/>
            <a:endCxn id="36" idx="0"/>
          </p:cNvCxnSpPr>
          <p:nvPr/>
        </p:nvCxnSpPr>
        <p:spPr>
          <a:xfrm>
            <a:off x="1834324" y="339993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224396" y="3379587"/>
            <a:ext cx="232854" cy="2161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2762765" y="4719788"/>
            <a:ext cx="0" cy="251972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967871" y="1249787"/>
                <a:ext cx="8549858" cy="1354803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Решение:</a:t>
                </a:r>
                <a:r>
                  <a:rPr lang="ru-RU" sz="36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1.Рассмотрим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АВК.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ВКС-внешний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угол. 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ВКС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7871" y="1249787"/>
                <a:ext cx="8549858" cy="1354803"/>
              </a:xfrm>
              <a:prstGeom prst="rect">
                <a:avLst/>
              </a:prstGeom>
              <a:blipFill rotWithShape="1">
                <a:blip r:embed="rId5"/>
                <a:stretch>
                  <a:fillRect l="-571" t="-1351" b="-1126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Box 67"/>
          <p:cNvSpPr txBox="1"/>
          <p:nvPr/>
        </p:nvSpPr>
        <p:spPr>
          <a:xfrm>
            <a:off x="4950496" y="2419296"/>
            <a:ext cx="9522624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2.Рассмотрим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ВКС-равнобедренный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683128" y="2948302"/>
                <a:ext cx="3517327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∠К=∠С=х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3128" y="2948302"/>
                <a:ext cx="3517327" cy="800805"/>
              </a:xfrm>
              <a:prstGeom prst="rect">
                <a:avLst/>
              </a:prstGeom>
              <a:blipFill rotWithShape="1">
                <a:blip r:embed="rId6"/>
                <a:stretch>
                  <a:fillRect l="-1213" t="-1527" b="-1908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Прямоугольник 70"/>
          <p:cNvSpPr/>
          <p:nvPr/>
        </p:nvSpPr>
        <p:spPr>
          <a:xfrm>
            <a:off x="5134095" y="3565419"/>
            <a:ext cx="5625041" cy="788237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3.Рассмотрим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△ВАС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9644740" y="3520496"/>
            <a:ext cx="4615448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-равнобедренный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826436" y="4170955"/>
                <a:ext cx="4983946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∠АВС=∠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ВСА=х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436" y="4170955"/>
                <a:ext cx="4983946" cy="800805"/>
              </a:xfrm>
              <a:prstGeom prst="rect">
                <a:avLst/>
              </a:prstGeom>
              <a:blipFill rotWithShape="1">
                <a:blip r:embed="rId7"/>
                <a:stretch>
                  <a:fillRect l="-979" t="-758" r="-122" b="-1893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/>
          <p:cNvSpPr txBox="1"/>
          <p:nvPr/>
        </p:nvSpPr>
        <p:spPr>
          <a:xfrm>
            <a:off x="10663886" y="4072242"/>
            <a:ext cx="2352071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∠КВС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0" y="5578502"/>
                <a:ext cx="9157700" cy="800805"/>
              </a:xfrm>
              <a:prstGeom prst="rect">
                <a:avLst/>
              </a:prstGeom>
              <a:noFill/>
            </p:spPr>
            <p:txBody>
              <a:bodyPr wrap="square" lIns="231974" tIns="115987" rIns="231974" bIns="115987" rtlCol="0">
                <a:spAutoFit/>
              </a:bodyPr>
              <a:lstStyle/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 треугольнике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ВКС 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∠В+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∠К+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  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78502"/>
                <a:ext cx="9157700" cy="800805"/>
              </a:xfrm>
              <a:prstGeom prst="rect">
                <a:avLst/>
              </a:prstGeom>
              <a:blipFill rotWithShape="1">
                <a:blip r:embed="rId8"/>
                <a:stretch>
                  <a:fillRect l="-466" t="-763" b="-1984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8915398" y="4866733"/>
                <a:ext cx="5177908" cy="3067066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pPr algn="ctr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х+х+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e>
                      <m:sup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algn="ctr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3х=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𝟏𝟓𝟎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</a:p>
              <a:p>
                <a:pPr algn="ctr"/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х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5398" y="4866733"/>
                <a:ext cx="5177908" cy="3067066"/>
              </a:xfrm>
              <a:prstGeom prst="rect">
                <a:avLst/>
              </a:prstGeom>
              <a:blipFill rotWithShape="1">
                <a:blip r:embed="rId9"/>
                <a:stretch>
                  <a:fillRect l="-588" t="-199" b="-437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2224396" y="6825831"/>
                <a:ext cx="3763227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6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𝟓𝟎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396" y="6825831"/>
                <a:ext cx="3763227" cy="800805"/>
              </a:xfrm>
              <a:prstGeom prst="rect">
                <a:avLst/>
              </a:prstGeom>
              <a:blipFill rotWithShape="1">
                <a:blip r:embed="rId10"/>
                <a:stretch>
                  <a:fillRect l="-1297" t="-1527" b="-1908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Дуга 36"/>
          <p:cNvSpPr/>
          <p:nvPr/>
        </p:nvSpPr>
        <p:spPr>
          <a:xfrm rot="8008388">
            <a:off x="2995654" y="2063268"/>
            <a:ext cx="914400" cy="914400"/>
          </a:xfrm>
          <a:prstGeom prst="arc">
            <a:avLst>
              <a:gd name="adj1" fmla="val 17901908"/>
              <a:gd name="adj2" fmla="val 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8" name="Дуга 37"/>
          <p:cNvSpPr/>
          <p:nvPr/>
        </p:nvSpPr>
        <p:spPr>
          <a:xfrm rot="14496432">
            <a:off x="4384775" y="4384619"/>
            <a:ext cx="914400" cy="914400"/>
          </a:xfrm>
          <a:prstGeom prst="arc">
            <a:avLst>
              <a:gd name="adj1" fmla="val 18012186"/>
              <a:gd name="adj2" fmla="val 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2" name="Дуга 41"/>
          <p:cNvSpPr/>
          <p:nvPr/>
        </p:nvSpPr>
        <p:spPr>
          <a:xfrm rot="1205207">
            <a:off x="434012" y="4302982"/>
            <a:ext cx="914400" cy="914400"/>
          </a:xfrm>
          <a:prstGeom prst="arc">
            <a:avLst>
              <a:gd name="adj1" fmla="val 16299672"/>
              <a:gd name="adj2" fmla="val 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6" name="Дуга 45"/>
          <p:cNvSpPr/>
          <p:nvPr/>
        </p:nvSpPr>
        <p:spPr>
          <a:xfrm rot="20454786">
            <a:off x="669765" y="4346581"/>
            <a:ext cx="914400" cy="914400"/>
          </a:xfrm>
          <a:prstGeom prst="arc">
            <a:avLst>
              <a:gd name="adj1" fmla="val 18456495"/>
              <a:gd name="adj2" fmla="val 1913077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03088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8" grpId="1" animBg="1"/>
      <p:bldP spid="4" grpId="0" animBg="1"/>
      <p:bldP spid="48" grpId="0"/>
      <p:bldP spid="49" grpId="0"/>
      <p:bldP spid="50" grpId="0"/>
      <p:bldP spid="68" grpId="0"/>
      <p:bldP spid="69" grpId="0"/>
      <p:bldP spid="71" grpId="0"/>
      <p:bldP spid="72" grpId="0"/>
      <p:bldP spid="75" grpId="0"/>
      <p:bldP spid="76" grpId="0"/>
      <p:bldP spid="80" grpId="0"/>
      <p:bldP spid="83" grpId="0"/>
      <p:bldP spid="37" grpId="0" animBg="1"/>
      <p:bldP spid="38" grpId="0" animBg="1"/>
      <p:bldP spid="42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3818" y="632567"/>
            <a:ext cx="587101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dirty="0" smtClean="0"/>
              <a:t> </a:t>
            </a:r>
            <a:endParaRPr lang="uz-Latn-UZ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75022" y="249626"/>
            <a:ext cx="2617208" cy="972903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0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0669" y="1008610"/>
            <a:ext cx="13728085" cy="2450231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pPr algn="just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 АВ разбит на части отрезками, длины которых  относятся  как 1:2:3:8 и которые следуют в том же порядке. Найдите длину отрезка АВ, если расстояние между серединами крайних отрезков равно 19 см.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 descr="C:\Users\dilyorbek\Desktop\Исломбек\Железный человек\shkola-animatsionnaya-kartinka-008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2927" y="5956718"/>
            <a:ext cx="5625581" cy="217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1197557" y="5086650"/>
            <a:ext cx="12366043" cy="2724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Блок-схема: узел 6"/>
          <p:cNvSpPr/>
          <p:nvPr/>
        </p:nvSpPr>
        <p:spPr>
          <a:xfrm>
            <a:off x="1090118" y="5006921"/>
            <a:ext cx="137694" cy="144944"/>
          </a:xfrm>
          <a:prstGeom prst="flowChartConnector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 b="1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01" y="5006921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46882" y="4606023"/>
            <a:ext cx="801903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12714" y="5172143"/>
            <a:ext cx="853199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60017" y="4163137"/>
            <a:ext cx="801903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813810" y="5210083"/>
            <a:ext cx="827551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596170" y="4584530"/>
            <a:ext cx="801903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114476" y="4195557"/>
            <a:ext cx="776255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447391" y="4163136"/>
            <a:ext cx="750607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авая круглая скобка 16"/>
          <p:cNvSpPr/>
          <p:nvPr/>
        </p:nvSpPr>
        <p:spPr>
          <a:xfrm rot="5400000">
            <a:off x="6465730" y="1413735"/>
            <a:ext cx="215207" cy="9308504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16882" y="6255559"/>
            <a:ext cx="1707601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19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Блок-схема: узел 18"/>
          <p:cNvSpPr/>
          <p:nvPr/>
        </p:nvSpPr>
        <p:spPr>
          <a:xfrm>
            <a:off x="13426059" y="4992407"/>
            <a:ext cx="137694" cy="144944"/>
          </a:xfrm>
          <a:prstGeom prst="flowChartConnector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 b="1"/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782" y="4992407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159" y="5011297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314" y="5029500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8050" y="5009645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800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099007" y="2712348"/>
            <a:ext cx="3886200" cy="3004228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Дано: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АС=х, СЕ=2х, ЕК=3х,КВ=8х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МО=19 см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АВ=? см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882" y="3331200"/>
            <a:ext cx="10192038" cy="275800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МО=МС+СЕ+ЕК+КО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МС=0,5х,  КО=4х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0,5х+2х+3х+4х=19    х=2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АС=2 см, СЕ=4 см, ЕК=6 см, КВ=16 см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1440" y="5955241"/>
            <a:ext cx="5309291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АВ=АС+СЕ+ЕК+КВ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4979" y="6744744"/>
            <a:ext cx="13807643" cy="86518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2см+4см+6см+16см=28 см            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АВ=28 см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1197557" y="1183667"/>
            <a:ext cx="12366043" cy="2724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Блок-схема: узел 24"/>
          <p:cNvSpPr/>
          <p:nvPr/>
        </p:nvSpPr>
        <p:spPr>
          <a:xfrm>
            <a:off x="1090118" y="1103938"/>
            <a:ext cx="137694" cy="144944"/>
          </a:xfrm>
          <a:prstGeom prst="flowChartConnector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 b="1"/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01" y="1103938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146882" y="703040"/>
            <a:ext cx="801903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412714" y="1269160"/>
            <a:ext cx="853199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360017" y="260154"/>
            <a:ext cx="801903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0813810" y="1307100"/>
            <a:ext cx="827551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3596170" y="681547"/>
            <a:ext cx="801903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114476" y="292574"/>
            <a:ext cx="776255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447391" y="260153"/>
            <a:ext cx="750607" cy="788237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авая круглая скобка 33"/>
          <p:cNvSpPr/>
          <p:nvPr/>
        </p:nvSpPr>
        <p:spPr>
          <a:xfrm rot="5400000">
            <a:off x="6465730" y="-2489248"/>
            <a:ext cx="215207" cy="9308504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16882" y="2352576"/>
            <a:ext cx="1707601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19 см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Блок-схема: узел 35"/>
          <p:cNvSpPr/>
          <p:nvPr/>
        </p:nvSpPr>
        <p:spPr>
          <a:xfrm>
            <a:off x="13426059" y="1089424"/>
            <a:ext cx="137694" cy="144944"/>
          </a:xfrm>
          <a:prstGeom prst="flowChartConnector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 b="1"/>
          </a:p>
        </p:txBody>
      </p: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782" y="1089424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159" y="1108314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314" y="1126517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8050" y="1106662"/>
            <a:ext cx="159536" cy="159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496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Равнобедренный треугольник 38"/>
          <p:cNvSpPr/>
          <p:nvPr/>
        </p:nvSpPr>
        <p:spPr>
          <a:xfrm rot="1851881" flipH="1">
            <a:off x="2983831" y="2118940"/>
            <a:ext cx="1742045" cy="2674761"/>
          </a:xfrm>
          <a:prstGeom prst="triangle">
            <a:avLst>
              <a:gd name="adj" fmla="val 93429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5" name="Равнобедренный треугольник 34"/>
          <p:cNvSpPr/>
          <p:nvPr/>
        </p:nvSpPr>
        <p:spPr>
          <a:xfrm rot="19670558">
            <a:off x="3115828" y="2209369"/>
            <a:ext cx="1612768" cy="2577542"/>
          </a:xfrm>
          <a:prstGeom prst="triangle">
            <a:avLst>
              <a:gd name="adj" fmla="val 100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004782" y="894153"/>
                <a:ext cx="9468683" cy="2382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Угол при основании равнобедренного треугольника равен </a:t>
                </a:r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Найдите угол между высотами, опущенными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боковые стороны этого треугольника.</a:t>
                </a:r>
                <a:endParaRPr lang="uz-Latn-UZ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782" y="894153"/>
                <a:ext cx="9468683" cy="2382447"/>
              </a:xfrm>
              <a:prstGeom prst="rect">
                <a:avLst/>
              </a:prstGeom>
              <a:blipFill rotWithShape="0">
                <a:blip r:embed="rId2"/>
                <a:stretch>
                  <a:fillRect l="-1996" t="-2813" r="-773"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3758759" y="50031"/>
            <a:ext cx="6106945" cy="972903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4 (стр. 147)</a:t>
            </a:r>
            <a:endParaRPr lang="uz-Latn-UZ" sz="4000" b="1" dirty="0">
              <a:solidFill>
                <a:srgbClr val="C00000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09600" y="5038416"/>
            <a:ext cx="6553200" cy="1864869"/>
          </a:xfrm>
          <a:prstGeom prst="triangle">
            <a:avLst>
              <a:gd name="adj" fmla="val 49128"/>
            </a:avLst>
          </a:prstGeom>
          <a:solidFill>
            <a:schemeClr val="accent3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609600" y="1491277"/>
            <a:ext cx="3611168" cy="54120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endCxn id="4" idx="4"/>
          </p:cNvCxnSpPr>
          <p:nvPr/>
        </p:nvCxnSpPr>
        <p:spPr>
          <a:xfrm>
            <a:off x="2014232" y="3962400"/>
            <a:ext cx="5148568" cy="294088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61537" y="1058669"/>
            <a:ext cx="750607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23553" y="3389214"/>
            <a:ext cx="776255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773" y="3274512"/>
            <a:ext cx="750607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3296" y="6597231"/>
            <a:ext cx="701135" cy="788237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41497" y="3759604"/>
            <a:ext cx="801903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803" y="6552297"/>
            <a:ext cx="801903" cy="788237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609600" y="3810000"/>
            <a:ext cx="5257800" cy="30932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3418865" y="1235885"/>
            <a:ext cx="3743935" cy="5653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 rot="18215397">
            <a:off x="2362740" y="4212909"/>
            <a:ext cx="217753" cy="24729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6" name="Прямоугольник 35"/>
          <p:cNvSpPr/>
          <p:nvPr/>
        </p:nvSpPr>
        <p:spPr>
          <a:xfrm rot="19773816">
            <a:off x="5124239" y="4182599"/>
            <a:ext cx="266848" cy="26363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670517" y="6350484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𝟑𝟎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517" y="6350484"/>
                <a:ext cx="964751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199974" y="6338268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𝟑𝟎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974" y="6338268"/>
                <a:ext cx="964751" cy="5959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3189017" y="5293709"/>
                <a:ext cx="1337161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𝟏𝟐</m:t>
                          </m:r>
                          <m:r>
                            <a:rPr lang="ru-RU" sz="36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ru-RU" sz="36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017" y="5293709"/>
                <a:ext cx="1337161" cy="6588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ирог 30"/>
          <p:cNvSpPr/>
          <p:nvPr/>
        </p:nvSpPr>
        <p:spPr>
          <a:xfrm>
            <a:off x="3429000" y="1491277"/>
            <a:ext cx="914400" cy="914400"/>
          </a:xfrm>
          <a:prstGeom prst="pie">
            <a:avLst>
              <a:gd name="adj1" fmla="val 3573893"/>
              <a:gd name="adj2" fmla="val 739895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72039" y="2421911"/>
            <a:ext cx="42832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?</a:t>
            </a:r>
            <a:endParaRPr lang="uz-Latn-U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259918" y="3475187"/>
                <a:ext cx="5211572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𝟏𝟖𝟎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  <m:r>
                      <a:rPr lang="uz-Latn-UZ" sz="36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𝟔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𝟐𝟎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9918" y="3475187"/>
                <a:ext cx="5211572" cy="800805"/>
              </a:xfrm>
              <a:prstGeom prst="rect">
                <a:avLst/>
              </a:prstGeom>
              <a:blipFill rotWithShape="1">
                <a:blip r:embed="rId6"/>
                <a:stretch>
                  <a:fillRect l="-936" t="-763" b="-1984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Дуга 32"/>
          <p:cNvSpPr/>
          <p:nvPr/>
        </p:nvSpPr>
        <p:spPr>
          <a:xfrm rot="18750991">
            <a:off x="3400396" y="4710313"/>
            <a:ext cx="914400" cy="91440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3344801" y="4262041"/>
                <a:ext cx="108279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𝟏𝟐</m:t>
                          </m:r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801" y="4262041"/>
                <a:ext cx="1082797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597168" y="4209079"/>
                <a:ext cx="7509317" cy="1293247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∠КВР= ∠АВС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𝟐𝟎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так как</a:t>
                </a:r>
              </a:p>
              <a:p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                           вертикальные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7168" y="4209079"/>
                <a:ext cx="7509317" cy="1293247"/>
              </a:xfrm>
              <a:prstGeom prst="rect">
                <a:avLst/>
              </a:prstGeom>
              <a:blipFill rotWithShape="1">
                <a:blip r:embed="rId8"/>
                <a:stretch>
                  <a:fillRect l="-568" t="-469" b="-892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812231" y="5386075"/>
            <a:ext cx="7546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четырёхугольник КВРТ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8187041" y="6110024"/>
                <a:ext cx="4708277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К+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В+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Р+∠Т=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𝟑𝟔𝟎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7041" y="6110024"/>
                <a:ext cx="4708277" cy="658898"/>
              </a:xfrm>
              <a:prstGeom prst="rect">
                <a:avLst/>
              </a:prstGeom>
              <a:blipFill rotWithShape="1">
                <a:blip r:embed="rId9"/>
                <a:stretch>
                  <a:fillRect l="-3886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532496" y="7303003"/>
                <a:ext cx="7870744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∠Т=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− 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𝟏𝟐𝟎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𝟔𝟎</m:t>
                        </m:r>
                      </m:e>
                      <m:sup>
                        <m:r>
                          <a:rPr lang="ru-RU" sz="3600" b="1" dirty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96" y="7303003"/>
                <a:ext cx="7870744" cy="658898"/>
              </a:xfrm>
              <a:prstGeom prst="rect">
                <a:avLst/>
              </a:prstGeom>
              <a:blipFill rotWithShape="1">
                <a:blip r:embed="rId10"/>
                <a:stretch>
                  <a:fillRect l="-2324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8495860" y="6825401"/>
                <a:ext cx="3711931" cy="800805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</a:t>
                </a:r>
                <a:r>
                  <a:rPr lang="ru-RU" sz="36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ru-RU" sz="36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∠Т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860" y="6825401"/>
                <a:ext cx="3711931" cy="800805"/>
              </a:xfrm>
              <a:prstGeom prst="rect">
                <a:avLst/>
              </a:prstGeom>
              <a:blipFill rotWithShape="1">
                <a:blip r:embed="rId11"/>
                <a:stretch>
                  <a:fillRect l="-1314" t="-1527" b="-1908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824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5" grpId="0" animBg="1"/>
      <p:bldP spid="4" grpId="0" animBg="1"/>
      <p:bldP spid="9" grpId="0"/>
      <p:bldP spid="10" grpId="0"/>
      <p:bldP spid="11" grpId="0"/>
      <p:bldP spid="12" grpId="0"/>
      <p:bldP spid="13" grpId="0"/>
      <p:bldP spid="14" grpId="0"/>
      <p:bldP spid="27" grpId="0" animBg="1"/>
      <p:bldP spid="36" grpId="0" animBg="1"/>
      <p:bldP spid="28" grpId="0"/>
      <p:bldP spid="29" grpId="0"/>
      <p:bldP spid="30" grpId="0"/>
      <p:bldP spid="31" grpId="0" animBg="1"/>
      <p:bldP spid="32" grpId="0"/>
      <p:bldP spid="34" grpId="0"/>
      <p:bldP spid="33" grpId="0" animBg="1"/>
      <p:bldP spid="37" grpId="0"/>
      <p:bldP spid="38" grpId="0"/>
      <p:bldP spid="5" grpId="0"/>
      <p:bldP spid="40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937"/>
            <a:ext cx="14630399" cy="9064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48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ЗАДАНИЯ ДЛЯ САМОСТОЯТЕЛЬНОЙ РАБОТЫ</a:t>
            </a:r>
            <a:endParaRPr lang="ru-RU" sz="48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5068144" y="1729902"/>
            <a:ext cx="8114456" cy="2994498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12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(стр. 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Раскраски Геометрические фигуры - распечатать в формате А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581400"/>
            <a:ext cx="3692525" cy="369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18155</TotalTime>
  <Words>728</Words>
  <Application>Microsoft Office PowerPoint</Application>
  <PresentationFormat>Произвольный</PresentationFormat>
  <Paragraphs>133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1259</cp:revision>
  <dcterms:created xsi:type="dcterms:W3CDTF">2020-04-09T07:32:19Z</dcterms:created>
  <dcterms:modified xsi:type="dcterms:W3CDTF">2021-03-18T12:53:55Z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