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511" r:id="rId2"/>
    <p:sldId id="519" r:id="rId3"/>
    <p:sldId id="521" r:id="rId4"/>
    <p:sldId id="522" r:id="rId5"/>
    <p:sldId id="523" r:id="rId6"/>
    <p:sldId id="524" r:id="rId7"/>
    <p:sldId id="525" r:id="rId8"/>
    <p:sldId id="526" r:id="rId9"/>
    <p:sldId id="527" r:id="rId10"/>
    <p:sldId id="528" r:id="rId11"/>
    <p:sldId id="529" r:id="rId12"/>
    <p:sldId id="531" r:id="rId13"/>
    <p:sldId id="532" r:id="rId14"/>
    <p:sldId id="533" r:id="rId15"/>
    <p:sldId id="404" r:id="rId16"/>
  </p:sldIdLst>
  <p:sldSz cx="14630400" cy="8229600"/>
  <p:notesSz cx="5765800" cy="3244850"/>
  <p:defaultTextStyle>
    <a:defPPr>
      <a:defRPr lang="ru-RU"/>
    </a:defPPr>
    <a:lvl1pPr marL="0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1pPr>
    <a:lvl2pPr marL="1067082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2pPr>
    <a:lvl3pPr marL="2134152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3pPr>
    <a:lvl4pPr marL="3201231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4pPr>
    <a:lvl5pPr marL="4268308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5pPr>
    <a:lvl6pPr marL="5335389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6pPr>
    <a:lvl7pPr marL="6402464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7pPr>
    <a:lvl8pPr marL="7469542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8pPr>
    <a:lvl9pPr marL="8536619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EDC9EA0-A7E8-46A4-ABD9-3915CBF643D2}">
          <p14:sldIdLst>
            <p14:sldId id="511"/>
            <p14:sldId id="519"/>
            <p14:sldId id="521"/>
            <p14:sldId id="522"/>
            <p14:sldId id="523"/>
            <p14:sldId id="524"/>
            <p14:sldId id="525"/>
            <p14:sldId id="526"/>
            <p14:sldId id="527"/>
            <p14:sldId id="528"/>
            <p14:sldId id="529"/>
            <p14:sldId id="531"/>
            <p14:sldId id="532"/>
            <p14:sldId id="533"/>
          </p14:sldIdLst>
        </p14:section>
        <p14:section name="Раздел без заголовка" id="{67AF348A-95E5-4FA6-B08C-FB3DF7B22B4F}">
          <p14:sldIdLst>
            <p14:sldId id="404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15826">
          <p15:clr>
            <a:srgbClr val="A4A3A4"/>
          </p15:clr>
        </p15:guide>
        <p15:guide id="4" pos="13119">
          <p15:clr>
            <a:srgbClr val="A4A3A4"/>
          </p15:clr>
        </p15:guide>
        <p15:guide id="5" orient="horz" pos="1330">
          <p15:clr>
            <a:srgbClr val="A4A3A4"/>
          </p15:clr>
        </p15:guide>
        <p15:guide id="6" orient="horz" pos="7304">
          <p15:clr>
            <a:srgbClr val="A4A3A4"/>
          </p15:clr>
        </p15:guide>
        <p15:guide id="7" pos="902">
          <p15:clr>
            <a:srgbClr val="A4A3A4"/>
          </p15:clr>
        </p15:guide>
        <p15:guide id="8" pos="54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  <a:srgbClr val="E29AD3"/>
    <a:srgbClr val="65F913"/>
    <a:srgbClr val="CCFFFF"/>
    <a:srgbClr val="B1EB21"/>
    <a:srgbClr val="FF6B6B"/>
    <a:srgbClr val="FF99FF"/>
    <a:srgbClr val="1A0A5E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279" autoAdjust="0"/>
    <p:restoredTop sz="98696" autoAdjust="0"/>
  </p:normalViewPr>
  <p:slideViewPr>
    <p:cSldViewPr>
      <p:cViewPr>
        <p:scale>
          <a:sx n="61" d="100"/>
          <a:sy n="61" d="100"/>
        </p:scale>
        <p:origin x="-192" y="-18"/>
      </p:cViewPr>
      <p:guideLst>
        <p:guide orient="horz" pos="2880"/>
        <p:guide orient="horz" pos="15826"/>
        <p:guide orient="horz" pos="1330"/>
        <p:guide orient="horz" pos="7304"/>
        <p:guide pos="2160"/>
        <p:guide pos="13119"/>
        <p:guide pos="902"/>
        <p:guide pos="54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B3280D-DA47-4F16-B0EB-68F87F7C7C01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DCEBC4-7F60-46A9-8417-0DDF722E94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602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1067082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2134152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3201231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4268308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5335389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6402464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7469542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8536619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97280" y="2551175"/>
            <a:ext cx="12435840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194562" y="4608576"/>
            <a:ext cx="1024128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4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79" y="2491493"/>
            <a:ext cx="10096045" cy="784830"/>
          </a:xfrm>
        </p:spPr>
        <p:txBody>
          <a:bodyPr lIns="0" tIns="0" rIns="0" bIns="0"/>
          <a:lstStyle>
            <a:lvl1pPr>
              <a:defRPr sz="51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7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69624" y="180473"/>
            <a:ext cx="14338758" cy="108868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4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29570" y="1828019"/>
            <a:ext cx="4629200" cy="5078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3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534658" y="1892808"/>
            <a:ext cx="6364224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013038" y="2679033"/>
            <a:ext cx="6652965" cy="2623487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4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8" y="335953"/>
            <a:ext cx="12435843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97290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318162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9539028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97290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24" indent="-168224">
              <a:buFont typeface="Arial" panose="020B0604020202020204" pitchFamily="34" charset="0"/>
              <a:buChar char="•"/>
              <a:defRPr sz="1700"/>
            </a:lvl2pPr>
            <a:lvl3pPr marL="336456" indent="-168224">
              <a:defRPr sz="1700"/>
            </a:lvl3pPr>
            <a:lvl4pPr marL="588792" indent="-252340">
              <a:defRPr sz="1700"/>
            </a:lvl4pPr>
            <a:lvl5pPr marL="841134" indent="-252340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5318162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24" indent="-168224">
              <a:buFont typeface="Arial" panose="020B0604020202020204" pitchFamily="34" charset="0"/>
              <a:buChar char="•"/>
              <a:defRPr sz="1700"/>
            </a:lvl2pPr>
            <a:lvl3pPr marL="336456" indent="-168224">
              <a:defRPr sz="1700"/>
            </a:lvl3pPr>
            <a:lvl4pPr marL="588792" indent="-252340">
              <a:defRPr sz="1700"/>
            </a:lvl4pPr>
            <a:lvl5pPr marL="841134" indent="-252340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539028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24" indent="-168224">
              <a:buFont typeface="Arial" panose="020B0604020202020204" pitchFamily="34" charset="0"/>
              <a:buChar char="•"/>
              <a:defRPr sz="1700"/>
            </a:lvl2pPr>
            <a:lvl3pPr marL="336456" indent="-168224">
              <a:defRPr sz="1700"/>
            </a:lvl3pPr>
            <a:lvl4pPr marL="588792" indent="-252340">
              <a:defRPr sz="1700"/>
            </a:lvl4pPr>
            <a:lvl5pPr marL="841134" indent="-252340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97288" y="1120163"/>
            <a:ext cx="12435843" cy="48767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1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4095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7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2"/>
            <a:ext cx="4088003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79" y="2491493"/>
            <a:ext cx="10096045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974336" y="7653527"/>
            <a:ext cx="4681728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31520" y="7653527"/>
            <a:ext cx="3364992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533888" y="7653527"/>
            <a:ext cx="3364992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67082">
        <a:defRPr>
          <a:latin typeface="+mn-lt"/>
          <a:ea typeface="+mn-ea"/>
          <a:cs typeface="+mn-cs"/>
        </a:defRPr>
      </a:lvl2pPr>
      <a:lvl3pPr marL="2134152">
        <a:defRPr>
          <a:latin typeface="+mn-lt"/>
          <a:ea typeface="+mn-ea"/>
          <a:cs typeface="+mn-cs"/>
        </a:defRPr>
      </a:lvl3pPr>
      <a:lvl4pPr marL="3201231">
        <a:defRPr>
          <a:latin typeface="+mn-lt"/>
          <a:ea typeface="+mn-ea"/>
          <a:cs typeface="+mn-cs"/>
        </a:defRPr>
      </a:lvl4pPr>
      <a:lvl5pPr marL="4268308">
        <a:defRPr>
          <a:latin typeface="+mn-lt"/>
          <a:ea typeface="+mn-ea"/>
          <a:cs typeface="+mn-cs"/>
        </a:defRPr>
      </a:lvl5pPr>
      <a:lvl6pPr marL="5335389">
        <a:defRPr>
          <a:latin typeface="+mn-lt"/>
          <a:ea typeface="+mn-ea"/>
          <a:cs typeface="+mn-cs"/>
        </a:defRPr>
      </a:lvl6pPr>
      <a:lvl7pPr marL="6402464">
        <a:defRPr>
          <a:latin typeface="+mn-lt"/>
          <a:ea typeface="+mn-ea"/>
          <a:cs typeface="+mn-cs"/>
        </a:defRPr>
      </a:lvl7pPr>
      <a:lvl8pPr marL="7469542">
        <a:defRPr>
          <a:latin typeface="+mn-lt"/>
          <a:ea typeface="+mn-ea"/>
          <a:cs typeface="+mn-cs"/>
        </a:defRPr>
      </a:lvl8pPr>
      <a:lvl9pPr marL="853661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67082">
        <a:defRPr>
          <a:latin typeface="+mn-lt"/>
          <a:ea typeface="+mn-ea"/>
          <a:cs typeface="+mn-cs"/>
        </a:defRPr>
      </a:lvl2pPr>
      <a:lvl3pPr marL="2134152">
        <a:defRPr>
          <a:latin typeface="+mn-lt"/>
          <a:ea typeface="+mn-ea"/>
          <a:cs typeface="+mn-cs"/>
        </a:defRPr>
      </a:lvl3pPr>
      <a:lvl4pPr marL="3201231">
        <a:defRPr>
          <a:latin typeface="+mn-lt"/>
          <a:ea typeface="+mn-ea"/>
          <a:cs typeface="+mn-cs"/>
        </a:defRPr>
      </a:lvl4pPr>
      <a:lvl5pPr marL="4268308">
        <a:defRPr>
          <a:latin typeface="+mn-lt"/>
          <a:ea typeface="+mn-ea"/>
          <a:cs typeface="+mn-cs"/>
        </a:defRPr>
      </a:lvl5pPr>
      <a:lvl6pPr marL="5335389">
        <a:defRPr>
          <a:latin typeface="+mn-lt"/>
          <a:ea typeface="+mn-ea"/>
          <a:cs typeface="+mn-cs"/>
        </a:defRPr>
      </a:lvl6pPr>
      <a:lvl7pPr marL="6402464">
        <a:defRPr>
          <a:latin typeface="+mn-lt"/>
          <a:ea typeface="+mn-ea"/>
          <a:cs typeface="+mn-cs"/>
        </a:defRPr>
      </a:lvl7pPr>
      <a:lvl8pPr marL="7469542">
        <a:defRPr>
          <a:latin typeface="+mn-lt"/>
          <a:ea typeface="+mn-ea"/>
          <a:cs typeface="+mn-cs"/>
        </a:defRPr>
      </a:lvl8pPr>
      <a:lvl9pPr marL="8536619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9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.jpe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688" y="3905"/>
            <a:ext cx="14610538" cy="258966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5675" y="607714"/>
            <a:ext cx="7997539" cy="1265513"/>
          </a:xfrm>
          <a:prstGeom prst="rect">
            <a:avLst/>
          </a:prstGeom>
        </p:spPr>
        <p:txBody>
          <a:bodyPr vert="horz" wrap="square" lIns="0" tIns="34074" rIns="0" bIns="0" rtlCol="0" anchor="ctr">
            <a:spAutoFit/>
          </a:bodyPr>
          <a:lstStyle/>
          <a:p>
            <a:pPr marL="29633" algn="ctr">
              <a:spcBef>
                <a:spcPts val="267"/>
              </a:spcBef>
            </a:pPr>
            <a:r>
              <a:rPr lang="ru-RU" sz="8000" spc="1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8000" spc="1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Геометрия</a:t>
            </a:r>
            <a:endParaRPr sz="8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11929383" y="578531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11929383" y="578531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2493011" y="631572"/>
            <a:ext cx="439718" cy="822237"/>
          </a:xfrm>
          <a:prstGeom prst="rect">
            <a:avLst/>
          </a:prstGeom>
        </p:spPr>
        <p:txBody>
          <a:bodyPr vert="horz" wrap="square" lIns="0" tIns="37045" rIns="0" bIns="0" rtlCol="0">
            <a:spAutoFit/>
          </a:bodyPr>
          <a:lstStyle/>
          <a:p>
            <a:pPr algn="ctr">
              <a:spcBef>
                <a:spcPts val="293"/>
              </a:spcBef>
            </a:pPr>
            <a:r>
              <a:rPr lang="uz-Latn-UZ" sz="5100" b="1" spc="23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51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1929383" y="1374492"/>
            <a:ext cx="1531745" cy="520864"/>
          </a:xfrm>
          <a:prstGeom prst="rect">
            <a:avLst/>
          </a:prstGeom>
        </p:spPr>
        <p:txBody>
          <a:bodyPr vert="horz" wrap="square" lIns="0" tIns="28147" rIns="0" bIns="0" rtlCol="0">
            <a:spAutoFit/>
          </a:bodyPr>
          <a:lstStyle/>
          <a:p>
            <a:pPr algn="ctr">
              <a:spcBef>
                <a:spcPts val="223"/>
              </a:spcBef>
            </a:pPr>
            <a:r>
              <a:rPr lang="ru-RU" sz="32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3200" b="1" dirty="0">
              <a:latin typeface="Arial"/>
              <a:cs typeface="Arial"/>
            </a:endParaRPr>
          </a:p>
        </p:txBody>
      </p:sp>
      <p:sp>
        <p:nvSpPr>
          <p:cNvPr id="12" name="object 11">
            <a:extLst>
              <a:ext uri="{FF2B5EF4-FFF2-40B4-BE49-F238E27FC236}">
                <a16:creationId xmlns:a16="http://schemas.microsoft.com/office/drawing/2014/main" xmlns="" id="{335AFAA3-FF4F-462D-A908-93D09B272E70}"/>
              </a:ext>
            </a:extLst>
          </p:cNvPr>
          <p:cNvSpPr/>
          <p:nvPr/>
        </p:nvSpPr>
        <p:spPr>
          <a:xfrm>
            <a:off x="830940" y="610666"/>
            <a:ext cx="924280" cy="1274156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435"/>
            <a:endParaRPr sz="46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1113142" y="3173309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19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1113142" y="5325731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16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2666999" y="3276600"/>
            <a:ext cx="8229601" cy="3356901"/>
          </a:xfrm>
          <a:prstGeom prst="rect">
            <a:avLst/>
          </a:prstGeom>
        </p:spPr>
        <p:txBody>
          <a:bodyPr vert="horz" wrap="square" lIns="0" tIns="32596" rIns="0" bIns="0" rtlCol="0">
            <a:spAutoFit/>
          </a:bodyPr>
          <a:lstStyle/>
          <a:p>
            <a:pPr lvl="0"/>
            <a:r>
              <a:rPr lang="uz-Cyrl-UZ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Тема:</a:t>
            </a:r>
          </a:p>
          <a:p>
            <a:pPr lvl="0"/>
            <a:endParaRPr lang="ru-RU" sz="5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0"/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Ступени решения </a:t>
            </a:r>
          </a:p>
          <a:p>
            <a:pPr lvl="0"/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геометрических задач</a:t>
            </a:r>
          </a:p>
        </p:txBody>
      </p:sp>
      <p:sp>
        <p:nvSpPr>
          <p:cNvPr id="2" name="AutoShape 4" descr="Презентация урока математики по теме: &quot; Замкнутая ломаная и многоугольник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3" name="TextBox 2"/>
          <p:cNvSpPr txBox="1"/>
          <p:nvPr/>
        </p:nvSpPr>
        <p:spPr>
          <a:xfrm>
            <a:off x="9448800" y="3067362"/>
            <a:ext cx="754757" cy="7232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uz-Latn-UZ" dirty="0"/>
          </a:p>
        </p:txBody>
      </p:sp>
      <p:pic>
        <p:nvPicPr>
          <p:cNvPr id="1028" name="Picture 4" descr="Amour d'Enfants et IEF: Maths - Géométri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0077" y="3515980"/>
            <a:ext cx="4097156" cy="3015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3"/>
          <p:cNvSpPr txBox="1"/>
          <p:nvPr/>
        </p:nvSpPr>
        <p:spPr>
          <a:xfrm>
            <a:off x="2485557" y="6781800"/>
            <a:ext cx="73638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59038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18076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477112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636148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795186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954224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13261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72295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Яшнабадский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район. Школа № 161.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Учитель математики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Наралиева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Ш.Ш.</a:t>
            </a:r>
            <a:endParaRPr lang="uz-Latn-UZ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9981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/>
          <p:cNvSpPr txBox="1"/>
          <p:nvPr/>
        </p:nvSpPr>
        <p:spPr>
          <a:xfrm>
            <a:off x="736764" y="4110166"/>
            <a:ext cx="12230545" cy="1603845"/>
          </a:xfrm>
          <a:prstGeom prst="rect">
            <a:avLst/>
          </a:prstGeom>
          <a:noFill/>
        </p:spPr>
        <p:txBody>
          <a:bodyPr wrap="none" lIns="231974" tIns="115987" rIns="231974" bIns="115987" rtlCol="0">
            <a:spAutoFit/>
          </a:bodyPr>
          <a:lstStyle/>
          <a:p>
            <a:r>
              <a:rPr lang="ru-RU" sz="4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Решение:</a:t>
            </a:r>
            <a:r>
              <a:rPr lang="ru-RU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Так как </a:t>
            </a:r>
            <a:r>
              <a:rPr lang="uz-Latn-UZ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В=</a:t>
            </a:r>
            <a:r>
              <a:rPr lang="uz-Latn-UZ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А+АВ,  то </a:t>
            </a:r>
            <a:r>
              <a:rPr lang="uz-Latn-UZ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А=</a:t>
            </a:r>
            <a:r>
              <a:rPr lang="uz-Latn-UZ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В-АВ=2,4-1,7=0,7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42697" y="5562600"/>
            <a:ext cx="8659439" cy="865181"/>
          </a:xfrm>
          <a:prstGeom prst="rect">
            <a:avLst/>
          </a:prstGeom>
          <a:noFill/>
        </p:spPr>
        <p:txBody>
          <a:bodyPr wrap="square" lIns="231974" tIns="115987" rIns="231974" bIns="115987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uz-Latn-UZ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С=</a:t>
            </a:r>
            <a:r>
              <a:rPr lang="uz-Latn-UZ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А+АС=0,7+0,8=1,5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85800" y="6678374"/>
            <a:ext cx="4442067" cy="972903"/>
          </a:xfrm>
          <a:prstGeom prst="rect">
            <a:avLst/>
          </a:prstGeom>
          <a:noFill/>
        </p:spPr>
        <p:txBody>
          <a:bodyPr wrap="none" lIns="231974" tIns="115987" rIns="231974" bIns="115987" rtlCol="0">
            <a:spAutoFit/>
          </a:bodyPr>
          <a:lstStyle/>
          <a:p>
            <a:r>
              <a:rPr lang="ru-RU" sz="4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Ответ:</a:t>
            </a:r>
            <a:r>
              <a:rPr lang="ru-RU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uz-Latn-UZ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С=1,5</a:t>
            </a:r>
            <a:endParaRPr lang="uz-Latn-UZ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 flipV="1">
            <a:off x="579749" y="1776897"/>
            <a:ext cx="10547393" cy="15965"/>
          </a:xfrm>
          <a:prstGeom prst="line">
            <a:avLst/>
          </a:prstGeom>
          <a:ln w="381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8" name="Овал 27"/>
          <p:cNvSpPr/>
          <p:nvPr/>
        </p:nvSpPr>
        <p:spPr>
          <a:xfrm>
            <a:off x="1488116" y="1670065"/>
            <a:ext cx="116009" cy="17455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31974" tIns="115987" rIns="231974" bIns="115987" rtlCol="0" anchor="ctr"/>
          <a:lstStyle/>
          <a:p>
            <a:pPr algn="ctr"/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385331" y="1826013"/>
            <a:ext cx="848391" cy="865181"/>
          </a:xfrm>
          <a:prstGeom prst="rect">
            <a:avLst/>
          </a:prstGeom>
          <a:noFill/>
        </p:spPr>
        <p:txBody>
          <a:bodyPr wrap="none" lIns="231974" tIns="115987" rIns="231974" bIns="115987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А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9733638" y="1874624"/>
            <a:ext cx="848391" cy="865181"/>
          </a:xfrm>
          <a:prstGeom prst="rect">
            <a:avLst/>
          </a:prstGeom>
          <a:noFill/>
        </p:spPr>
        <p:txBody>
          <a:bodyPr wrap="none" lIns="231974" tIns="115987" rIns="231974" bIns="115987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В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090755" y="1749224"/>
            <a:ext cx="848391" cy="865181"/>
          </a:xfrm>
          <a:prstGeom prst="rect">
            <a:avLst/>
          </a:prstGeom>
          <a:noFill/>
        </p:spPr>
        <p:txBody>
          <a:bodyPr wrap="none" lIns="231974" tIns="115987" rIns="231974" bIns="115987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С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188828" y="1915663"/>
            <a:ext cx="848391" cy="865181"/>
          </a:xfrm>
          <a:prstGeom prst="rect">
            <a:avLst/>
          </a:prstGeom>
          <a:noFill/>
        </p:spPr>
        <p:txBody>
          <a:bodyPr wrap="none" lIns="231974" tIns="115987" rIns="231974" bIns="115987" rtlCol="0">
            <a:spAutoFit/>
          </a:bodyPr>
          <a:lstStyle/>
          <a:p>
            <a:r>
              <a:rPr lang="uz-Latn-UZ" b="1" dirty="0" smtClean="0">
                <a:latin typeface="Arial" pitchFamily="34" charset="0"/>
                <a:cs typeface="Arial" pitchFamily="34" charset="0"/>
              </a:rPr>
              <a:t>D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Овал 32"/>
          <p:cNvSpPr/>
          <p:nvPr/>
        </p:nvSpPr>
        <p:spPr>
          <a:xfrm>
            <a:off x="4672417" y="1689620"/>
            <a:ext cx="116009" cy="17455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31974" tIns="115987" rIns="231974" bIns="115987" rtlCol="0" anchor="ctr"/>
          <a:lstStyle/>
          <a:p>
            <a:pPr algn="ctr"/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627413" y="1654096"/>
            <a:ext cx="1197846" cy="865181"/>
          </a:xfrm>
          <a:prstGeom prst="rect">
            <a:avLst/>
          </a:prstGeom>
          <a:noFill/>
        </p:spPr>
        <p:txBody>
          <a:bodyPr wrap="none" lIns="231974" tIns="115987" rIns="231974" bIns="115987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0,8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Правая фигурная скобка 34"/>
          <p:cNvSpPr/>
          <p:nvPr/>
        </p:nvSpPr>
        <p:spPr>
          <a:xfrm rot="5400000">
            <a:off x="5854340" y="1250376"/>
            <a:ext cx="562289" cy="2634579"/>
          </a:xfrm>
          <a:prstGeom prst="rightBrace">
            <a:avLst/>
          </a:prstGeom>
          <a:ln w="38100">
            <a:solidFill>
              <a:srgbClr val="0070C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lIns="231974" tIns="115987" rIns="231974" bIns="115987" rtlCol="0" anchor="ctr"/>
          <a:lstStyle/>
          <a:p>
            <a:pPr algn="ctr"/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155578" y="286712"/>
            <a:ext cx="1197846" cy="865181"/>
          </a:xfrm>
          <a:prstGeom prst="rect">
            <a:avLst/>
          </a:prstGeom>
          <a:noFill/>
        </p:spPr>
        <p:txBody>
          <a:bodyPr wrap="none" lIns="231974" tIns="115987" rIns="231974" bIns="115987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2,4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969861" y="3275877"/>
            <a:ext cx="1197846" cy="865181"/>
          </a:xfrm>
          <a:prstGeom prst="rect">
            <a:avLst/>
          </a:prstGeom>
          <a:noFill/>
        </p:spPr>
        <p:txBody>
          <a:bodyPr wrap="none" lIns="231974" tIns="115987" rIns="231974" bIns="115987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1,7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630285" y="2952214"/>
            <a:ext cx="902808" cy="1065236"/>
          </a:xfrm>
          <a:prstGeom prst="rect">
            <a:avLst/>
          </a:prstGeom>
          <a:noFill/>
        </p:spPr>
        <p:txBody>
          <a:bodyPr wrap="square" lIns="231974" tIns="115987" rIns="231974" bIns="115987" rtlCol="0">
            <a:spAutoFit/>
          </a:bodyPr>
          <a:lstStyle/>
          <a:p>
            <a:r>
              <a:rPr lang="ru-RU" sz="5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uz-Latn-UZ" sz="5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Овал 38"/>
          <p:cNvSpPr/>
          <p:nvPr/>
        </p:nvSpPr>
        <p:spPr>
          <a:xfrm>
            <a:off x="9975906" y="1670065"/>
            <a:ext cx="116009" cy="17455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31974" tIns="115987" rIns="231974" bIns="115987" rtlCol="0" anchor="ctr"/>
          <a:lstStyle/>
          <a:p>
            <a:pPr algn="ctr"/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Овал 39"/>
          <p:cNvSpPr/>
          <p:nvPr/>
        </p:nvSpPr>
        <p:spPr>
          <a:xfrm>
            <a:off x="7452775" y="1710339"/>
            <a:ext cx="116009" cy="17455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31974" tIns="115987" rIns="231974" bIns="115987" rtlCol="0" anchor="ctr"/>
          <a:lstStyle/>
          <a:p>
            <a:pPr algn="ctr"/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Правая фигурная скобка 40"/>
          <p:cNvSpPr/>
          <p:nvPr/>
        </p:nvSpPr>
        <p:spPr>
          <a:xfrm rot="5400000">
            <a:off x="7122149" y="367114"/>
            <a:ext cx="562289" cy="5170199"/>
          </a:xfrm>
          <a:prstGeom prst="rightBrace">
            <a:avLst/>
          </a:prstGeom>
          <a:ln w="38100">
            <a:solidFill>
              <a:srgbClr val="7030A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lIns="231974" tIns="115987" rIns="231974" bIns="115987" rtlCol="0" anchor="ctr"/>
          <a:lstStyle/>
          <a:p>
            <a:pPr algn="ctr"/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Правая фигурная скобка 41"/>
          <p:cNvSpPr/>
          <p:nvPr/>
        </p:nvSpPr>
        <p:spPr>
          <a:xfrm rot="5400000" flipH="1">
            <a:off x="5555945" y="-2914602"/>
            <a:ext cx="480629" cy="8384269"/>
          </a:xfrm>
          <a:prstGeom prst="rightBrace">
            <a:avLst/>
          </a:prstGeom>
          <a:ln w="38100">
            <a:solidFill>
              <a:srgbClr val="00206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lIns="231974" tIns="115987" rIns="231974" bIns="115987" rtlCol="0" anchor="ctr"/>
          <a:lstStyle/>
          <a:p>
            <a:pPr algn="ctr"/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Дуга 42"/>
          <p:cNvSpPr/>
          <p:nvPr/>
        </p:nvSpPr>
        <p:spPr>
          <a:xfrm rot="10800000">
            <a:off x="1214043" y="369011"/>
            <a:ext cx="6638102" cy="2760426"/>
          </a:xfrm>
          <a:prstGeom prst="arc">
            <a:avLst>
              <a:gd name="adj1" fmla="val 11541266"/>
              <a:gd name="adj2" fmla="val 20847234"/>
            </a:avLst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</p:spTree>
    <p:extLst>
      <p:ext uri="{BB962C8B-B14F-4D97-AF65-F5344CB8AC3E}">
        <p14:creationId xmlns:p14="http://schemas.microsoft.com/office/powerpoint/2010/main" val="271222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5" grpId="0"/>
      <p:bldP spid="2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Заголовок 23"/>
          <p:cNvSpPr>
            <a:spLocks noGrp="1"/>
          </p:cNvSpPr>
          <p:nvPr>
            <p:ph type="ctrTitle"/>
          </p:nvPr>
        </p:nvSpPr>
        <p:spPr>
          <a:xfrm>
            <a:off x="1050586" y="145033"/>
            <a:ext cx="12435840" cy="407804"/>
          </a:xfrm>
        </p:spPr>
        <p:txBody>
          <a:bodyPr/>
          <a:lstStyle/>
          <a:p>
            <a:pPr algn="l"/>
            <a:r>
              <a:rPr lang="ru-RU" dirty="0"/>
              <a:t> </a:t>
            </a:r>
            <a:r>
              <a:rPr lang="ru-RU" dirty="0" smtClean="0"/>
              <a:t>     </a:t>
            </a:r>
            <a:endParaRPr lang="uz-Latn-UZ" dirty="0"/>
          </a:p>
        </p:txBody>
      </p:sp>
      <p:sp>
        <p:nvSpPr>
          <p:cNvPr id="9" name="Заголовок 23"/>
          <p:cNvSpPr txBox="1">
            <a:spLocks/>
          </p:cNvSpPr>
          <p:nvPr/>
        </p:nvSpPr>
        <p:spPr>
          <a:xfrm>
            <a:off x="354481" y="1873916"/>
            <a:ext cx="13921438" cy="10928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ru-RU" dirty="0" smtClean="0"/>
              <a:t> </a:t>
            </a:r>
            <a:r>
              <a:rPr lang="ru-RU" sz="7100" b="0" dirty="0">
                <a:solidFill>
                  <a:srgbClr val="0070C0"/>
                </a:solidFill>
              </a:rPr>
              <a:t>  </a:t>
            </a:r>
            <a:endParaRPr lang="uz-Latn-UZ" dirty="0"/>
          </a:p>
        </p:txBody>
      </p:sp>
      <p:sp>
        <p:nvSpPr>
          <p:cNvPr id="2" name="TextBox 1"/>
          <p:cNvSpPr txBox="1"/>
          <p:nvPr/>
        </p:nvSpPr>
        <p:spPr>
          <a:xfrm>
            <a:off x="5188314" y="-36200"/>
            <a:ext cx="2617208" cy="972903"/>
          </a:xfrm>
          <a:prstGeom prst="rect">
            <a:avLst/>
          </a:prstGeom>
          <a:noFill/>
        </p:spPr>
        <p:txBody>
          <a:bodyPr wrap="none" lIns="231974" tIns="115987" rIns="231974" bIns="115987" rtlCol="0">
            <a:spAutoFit/>
          </a:bodyPr>
          <a:lstStyle/>
          <a:p>
            <a:r>
              <a:rPr lang="ru-RU" sz="4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Задача</a:t>
            </a:r>
            <a:endParaRPr lang="uz-Latn-UZ" sz="4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92581" y="782085"/>
                <a:ext cx="13691609" cy="2464145"/>
              </a:xfrm>
              <a:prstGeom prst="rect">
                <a:avLst/>
              </a:prstGeom>
              <a:noFill/>
            </p:spPr>
            <p:txBody>
              <a:bodyPr wrap="square" lIns="231974" tIns="115987" rIns="231974" bIns="115987" rtlCol="0">
                <a:spAutoFit/>
              </a:bodyPr>
              <a:lstStyle/>
              <a:p>
                <a:r>
                  <a:rPr lang="ru-RU" sz="4000" b="1" dirty="0">
                    <a:latin typeface="Arial" pitchFamily="34" charset="0"/>
                    <a:cs typeface="Arial" pitchFamily="34" charset="0"/>
                  </a:rPr>
                  <a:t>   Найдите угол между биссектрисами </a:t>
                </a:r>
                <a:r>
                  <a:rPr lang="ru-RU" sz="4000" b="1" dirty="0" smtClean="0">
                    <a:latin typeface="Arial" pitchFamily="34" charset="0"/>
                    <a:cs typeface="Arial" pitchFamily="34" charset="0"/>
                  </a:rPr>
                  <a:t>углов </a:t>
                </a:r>
                <a:r>
                  <a:rPr lang="ru-RU" sz="4000" b="1" dirty="0">
                    <a:latin typeface="Arial" pitchFamily="34" charset="0"/>
                    <a:cs typeface="Arial" pitchFamily="34" charset="0"/>
                  </a:rPr>
                  <a:t>АОВ и ВОС, если </a:t>
                </a:r>
                <a:r>
                  <a:rPr lang="ru-RU" sz="4000" b="1" dirty="0">
                    <a:latin typeface="Arial" pitchFamily="34" charset="0"/>
                    <a:ea typeface="Cambria Math"/>
                    <a:cs typeface="Arial" pitchFamily="34" charset="0"/>
                  </a:rPr>
                  <a:t>∠АОВ=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000" b="1" i="1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ru-RU" sz="4000" b="1" i="1">
                            <a:latin typeface="Cambria Math"/>
                            <a:ea typeface="Cambria Math"/>
                          </a:rPr>
                          <m:t>𝟒𝟎</m:t>
                        </m:r>
                      </m:e>
                      <m:sup>
                        <m:r>
                          <a:rPr lang="ru-RU" sz="4000" b="1" i="1">
                            <a:latin typeface="Cambria Math"/>
                            <a:ea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4000" b="1" dirty="0"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ru-RU" sz="4000" b="1" dirty="0">
                    <a:solidFill>
                      <a:prstClr val="black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∠СОВ=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0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ru-RU" sz="40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𝟕𝟎</m:t>
                        </m:r>
                      </m:e>
                      <m:sup>
                        <m:r>
                          <a:rPr lang="ru-RU" sz="40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4000" b="1" dirty="0">
                    <a:latin typeface="Arial" pitchFamily="34" charset="0"/>
                    <a:cs typeface="Arial" pitchFamily="34" charset="0"/>
                  </a:rPr>
                  <a:t>. </a:t>
                </a:r>
                <a:r>
                  <a:rPr lang="ru-RU" sz="4000" b="1" dirty="0" smtClean="0">
                    <a:latin typeface="Arial" pitchFamily="34" charset="0"/>
                    <a:cs typeface="Arial" pitchFamily="34" charset="0"/>
                  </a:rPr>
                  <a:t>Сколько </a:t>
                </a:r>
                <a:r>
                  <a:rPr lang="ru-RU" sz="4000" b="1" dirty="0">
                    <a:latin typeface="Arial" pitchFamily="34" charset="0"/>
                    <a:cs typeface="Arial" pitchFamily="34" charset="0"/>
                  </a:rPr>
                  <a:t>решений имеет задача?</a:t>
                </a:r>
              </a:p>
              <a:p>
                <a:endParaRPr lang="uz-Latn-UZ" sz="24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581" y="782085"/>
                <a:ext cx="13691609" cy="2464145"/>
              </a:xfrm>
              <a:prstGeom prst="rect">
                <a:avLst/>
              </a:prstGeom>
              <a:blipFill rotWithShape="1">
                <a:blip r:embed="rId2"/>
                <a:stretch>
                  <a:fillRect l="-534" t="-1481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Прямая соединительная линия 6"/>
          <p:cNvCxnSpPr/>
          <p:nvPr/>
        </p:nvCxnSpPr>
        <p:spPr>
          <a:xfrm flipV="1">
            <a:off x="1035383" y="3008424"/>
            <a:ext cx="693851" cy="2686416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1035383" y="5661807"/>
            <a:ext cx="3184800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1095822" y="5655824"/>
            <a:ext cx="3218736" cy="1252707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1014412" y="5655824"/>
            <a:ext cx="2648355" cy="2172744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V="1">
            <a:off x="1014412" y="3615891"/>
            <a:ext cx="2566945" cy="2078949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014412" y="2722007"/>
            <a:ext cx="848391" cy="865181"/>
          </a:xfrm>
          <a:prstGeom prst="rect">
            <a:avLst/>
          </a:prstGeom>
          <a:noFill/>
        </p:spPr>
        <p:txBody>
          <a:bodyPr wrap="none" lIns="231974" tIns="115987" rIns="231974" bIns="115987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С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662766" y="3005524"/>
            <a:ext cx="928541" cy="865181"/>
          </a:xfrm>
          <a:prstGeom prst="rect">
            <a:avLst/>
          </a:prstGeom>
          <a:noFill/>
        </p:spPr>
        <p:txBody>
          <a:bodyPr wrap="none" lIns="231974" tIns="115987" rIns="231974" bIns="115987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М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220182" y="6440181"/>
            <a:ext cx="848391" cy="865181"/>
          </a:xfrm>
          <a:prstGeom prst="rect">
            <a:avLst/>
          </a:prstGeom>
          <a:noFill/>
        </p:spPr>
        <p:txBody>
          <a:bodyPr wrap="none" lIns="231974" tIns="115987" rIns="231974" bIns="115987" rtlCol="0">
            <a:spAutoFit/>
          </a:bodyPr>
          <a:lstStyle/>
          <a:p>
            <a:r>
              <a:rPr lang="uz-Latn-UZ" b="1" dirty="0">
                <a:latin typeface="Arial" pitchFamily="34" charset="0"/>
                <a:cs typeface="Arial" pitchFamily="34" charset="0"/>
              </a:rPr>
              <a:t>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283052" y="5124198"/>
            <a:ext cx="848391" cy="865181"/>
          </a:xfrm>
          <a:prstGeom prst="rect">
            <a:avLst/>
          </a:prstGeom>
          <a:noFill/>
        </p:spPr>
        <p:txBody>
          <a:bodyPr wrap="none" lIns="231974" tIns="115987" rIns="231974" bIns="115987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В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56677" y="5382073"/>
            <a:ext cx="877245" cy="865181"/>
          </a:xfrm>
          <a:prstGeom prst="rect">
            <a:avLst/>
          </a:prstGeom>
          <a:noFill/>
        </p:spPr>
        <p:txBody>
          <a:bodyPr wrap="none" lIns="231974" tIns="115987" rIns="231974" bIns="115987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О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463883" y="7364419"/>
            <a:ext cx="848391" cy="865181"/>
          </a:xfrm>
          <a:prstGeom prst="rect">
            <a:avLst/>
          </a:prstGeom>
          <a:noFill/>
        </p:spPr>
        <p:txBody>
          <a:bodyPr wrap="none" lIns="231974" tIns="115987" rIns="231974" bIns="115987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А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олилиния 19"/>
          <p:cNvSpPr/>
          <p:nvPr/>
        </p:nvSpPr>
        <p:spPr>
          <a:xfrm>
            <a:off x="1228584" y="5220501"/>
            <a:ext cx="176720" cy="441307"/>
          </a:xfrm>
          <a:custGeom>
            <a:avLst/>
            <a:gdLst>
              <a:gd name="connsiteX0" fmla="*/ 0 w 144805"/>
              <a:gd name="connsiteY0" fmla="*/ 0 h 347958"/>
              <a:gd name="connsiteX1" fmla="*/ 137564 w 144805"/>
              <a:gd name="connsiteY1" fmla="*/ 137565 h 347958"/>
              <a:gd name="connsiteX2" fmla="*/ 113288 w 144805"/>
              <a:gd name="connsiteY2" fmla="*/ 347958 h 347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4805" h="347958">
                <a:moveTo>
                  <a:pt x="0" y="0"/>
                </a:moveTo>
                <a:cubicBezTo>
                  <a:pt x="59341" y="39786"/>
                  <a:pt x="118683" y="79572"/>
                  <a:pt x="137564" y="137565"/>
                </a:cubicBezTo>
                <a:cubicBezTo>
                  <a:pt x="156445" y="195558"/>
                  <a:pt x="134866" y="271758"/>
                  <a:pt x="113288" y="347958"/>
                </a:cubicBezTo>
              </a:path>
            </a:pathLst>
          </a:custGeom>
          <a:ln w="38100">
            <a:solidFill>
              <a:srgbClr val="00206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lIns="231974" tIns="115987" rIns="231974" bIns="115987" rtlCol="0" anchor="ctr"/>
          <a:lstStyle/>
          <a:p>
            <a:pPr algn="ctr"/>
            <a:endParaRPr lang="uz-Latn-UZ" b="1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Полилиния 20"/>
          <p:cNvSpPr/>
          <p:nvPr/>
        </p:nvSpPr>
        <p:spPr>
          <a:xfrm>
            <a:off x="1622875" y="5193942"/>
            <a:ext cx="212718" cy="725692"/>
          </a:xfrm>
          <a:custGeom>
            <a:avLst/>
            <a:gdLst>
              <a:gd name="connsiteX0" fmla="*/ 0 w 113490"/>
              <a:gd name="connsiteY0" fmla="*/ 0 h 275129"/>
              <a:gd name="connsiteX1" fmla="*/ 89012 w 113490"/>
              <a:gd name="connsiteY1" fmla="*/ 56644 h 275129"/>
              <a:gd name="connsiteX2" fmla="*/ 113288 w 113490"/>
              <a:gd name="connsiteY2" fmla="*/ 145656 h 275129"/>
              <a:gd name="connsiteX3" fmla="*/ 97104 w 113490"/>
              <a:gd name="connsiteY3" fmla="*/ 210393 h 275129"/>
              <a:gd name="connsiteX4" fmla="*/ 40460 w 113490"/>
              <a:gd name="connsiteY4" fmla="*/ 275129 h 275129"/>
              <a:gd name="connsiteX5" fmla="*/ 40460 w 113490"/>
              <a:gd name="connsiteY5" fmla="*/ 275129 h 275129"/>
              <a:gd name="connsiteX6" fmla="*/ 40460 w 113490"/>
              <a:gd name="connsiteY6" fmla="*/ 267037 h 2751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3490" h="275129">
                <a:moveTo>
                  <a:pt x="0" y="0"/>
                </a:moveTo>
                <a:cubicBezTo>
                  <a:pt x="35065" y="16184"/>
                  <a:pt x="70131" y="32368"/>
                  <a:pt x="89012" y="56644"/>
                </a:cubicBezTo>
                <a:cubicBezTo>
                  <a:pt x="107893" y="80920"/>
                  <a:pt x="111939" y="120031"/>
                  <a:pt x="113288" y="145656"/>
                </a:cubicBezTo>
                <a:cubicBezTo>
                  <a:pt x="114637" y="171281"/>
                  <a:pt x="109242" y="188814"/>
                  <a:pt x="97104" y="210393"/>
                </a:cubicBezTo>
                <a:cubicBezTo>
                  <a:pt x="84966" y="231972"/>
                  <a:pt x="40460" y="275129"/>
                  <a:pt x="40460" y="275129"/>
                </a:cubicBezTo>
                <a:lnTo>
                  <a:pt x="40460" y="275129"/>
                </a:lnTo>
                <a:lnTo>
                  <a:pt x="40460" y="267037"/>
                </a:lnTo>
              </a:path>
            </a:pathLst>
          </a:custGeom>
          <a:ln w="38100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lIns="231974" tIns="115987" rIns="231974" bIns="115987" rtlCol="0" anchor="ctr"/>
          <a:lstStyle/>
          <a:p>
            <a:pPr algn="ctr"/>
            <a:endParaRPr lang="uz-Latn-UZ" b="1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370818" y="4595440"/>
                <a:ext cx="1061444" cy="6588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36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ru-RU" sz="3600" b="1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𝟕𝟎</m:t>
                          </m:r>
                        </m:e>
                        <m:sup>
                          <m:r>
                            <a:rPr lang="ru-RU" sz="3600" b="1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uz-Latn-UZ" sz="36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0818" y="4595440"/>
                <a:ext cx="1061444" cy="65889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1502711" y="5694840"/>
                <a:ext cx="1061444" cy="6588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36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uz-Latn-UZ" sz="36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𝟒</m:t>
                          </m:r>
                          <m:r>
                            <a:rPr lang="ru-RU" sz="3600" b="1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𝟎</m:t>
                          </m:r>
                        </m:e>
                        <m:sup>
                          <m:r>
                            <a:rPr lang="ru-RU" sz="3600" b="1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uz-Latn-UZ" sz="40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2711" y="5694840"/>
                <a:ext cx="1061444" cy="65889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Полилиния 22"/>
          <p:cNvSpPr/>
          <p:nvPr/>
        </p:nvSpPr>
        <p:spPr>
          <a:xfrm rot="1967828">
            <a:off x="1407640" y="5653840"/>
            <a:ext cx="190142" cy="392101"/>
          </a:xfrm>
          <a:custGeom>
            <a:avLst/>
            <a:gdLst>
              <a:gd name="connsiteX0" fmla="*/ 0 w 113490"/>
              <a:gd name="connsiteY0" fmla="*/ 0 h 275129"/>
              <a:gd name="connsiteX1" fmla="*/ 89012 w 113490"/>
              <a:gd name="connsiteY1" fmla="*/ 56644 h 275129"/>
              <a:gd name="connsiteX2" fmla="*/ 113288 w 113490"/>
              <a:gd name="connsiteY2" fmla="*/ 145656 h 275129"/>
              <a:gd name="connsiteX3" fmla="*/ 97104 w 113490"/>
              <a:gd name="connsiteY3" fmla="*/ 210393 h 275129"/>
              <a:gd name="connsiteX4" fmla="*/ 40460 w 113490"/>
              <a:gd name="connsiteY4" fmla="*/ 275129 h 275129"/>
              <a:gd name="connsiteX5" fmla="*/ 40460 w 113490"/>
              <a:gd name="connsiteY5" fmla="*/ 275129 h 275129"/>
              <a:gd name="connsiteX6" fmla="*/ 40460 w 113490"/>
              <a:gd name="connsiteY6" fmla="*/ 267037 h 2751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3490" h="275129">
                <a:moveTo>
                  <a:pt x="0" y="0"/>
                </a:moveTo>
                <a:cubicBezTo>
                  <a:pt x="35065" y="16184"/>
                  <a:pt x="70131" y="32368"/>
                  <a:pt x="89012" y="56644"/>
                </a:cubicBezTo>
                <a:cubicBezTo>
                  <a:pt x="107893" y="80920"/>
                  <a:pt x="111939" y="120031"/>
                  <a:pt x="113288" y="145656"/>
                </a:cubicBezTo>
                <a:cubicBezTo>
                  <a:pt x="114637" y="171281"/>
                  <a:pt x="109242" y="188814"/>
                  <a:pt x="97104" y="210393"/>
                </a:cubicBezTo>
                <a:cubicBezTo>
                  <a:pt x="84966" y="231972"/>
                  <a:pt x="40460" y="275129"/>
                  <a:pt x="40460" y="275129"/>
                </a:cubicBezTo>
                <a:lnTo>
                  <a:pt x="40460" y="275129"/>
                </a:lnTo>
                <a:lnTo>
                  <a:pt x="40460" y="267037"/>
                </a:lnTo>
              </a:path>
            </a:pathLst>
          </a:custGeom>
          <a:ln w="38100">
            <a:solidFill>
              <a:srgbClr val="00206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lIns="231974" tIns="115987" rIns="231974" bIns="115987" rtlCol="0" anchor="ctr"/>
          <a:lstStyle/>
          <a:p>
            <a:pPr algn="ctr"/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Полилиния 24"/>
          <p:cNvSpPr/>
          <p:nvPr/>
        </p:nvSpPr>
        <p:spPr>
          <a:xfrm>
            <a:off x="1217118" y="5112335"/>
            <a:ext cx="285593" cy="563359"/>
          </a:xfrm>
          <a:custGeom>
            <a:avLst/>
            <a:gdLst>
              <a:gd name="connsiteX0" fmla="*/ 0 w 144805"/>
              <a:gd name="connsiteY0" fmla="*/ 0 h 347958"/>
              <a:gd name="connsiteX1" fmla="*/ 137564 w 144805"/>
              <a:gd name="connsiteY1" fmla="*/ 137565 h 347958"/>
              <a:gd name="connsiteX2" fmla="*/ 113288 w 144805"/>
              <a:gd name="connsiteY2" fmla="*/ 347958 h 347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4805" h="347958">
                <a:moveTo>
                  <a:pt x="0" y="0"/>
                </a:moveTo>
                <a:cubicBezTo>
                  <a:pt x="59341" y="39786"/>
                  <a:pt x="118683" y="79572"/>
                  <a:pt x="137564" y="137565"/>
                </a:cubicBezTo>
                <a:cubicBezTo>
                  <a:pt x="156445" y="195558"/>
                  <a:pt x="134866" y="271758"/>
                  <a:pt x="113288" y="347958"/>
                </a:cubicBezTo>
              </a:path>
            </a:pathLst>
          </a:custGeom>
          <a:ln w="38100">
            <a:solidFill>
              <a:srgbClr val="00206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lIns="231974" tIns="115987" rIns="231974" bIns="115987" rtlCol="0" anchor="ctr"/>
          <a:lstStyle/>
          <a:p>
            <a:pPr algn="ctr"/>
            <a:endParaRPr lang="uz-Latn-UZ" b="1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6599510" y="2173563"/>
                <a:ext cx="6484485" cy="4878716"/>
              </a:xfrm>
              <a:prstGeom prst="rect">
                <a:avLst/>
              </a:prstGeom>
              <a:noFill/>
            </p:spPr>
            <p:txBody>
              <a:bodyPr wrap="none" lIns="231974" tIns="115987" rIns="231974" bIns="115987" rtlCol="0">
                <a:spAutoFit/>
              </a:bodyPr>
              <a:lstStyle/>
              <a:p>
                <a:r>
                  <a:rPr lang="ru-RU" sz="4000" b="1" dirty="0" smtClean="0">
                    <a:solidFill>
                      <a:srgbClr val="7030A0"/>
                    </a:solidFill>
                    <a:latin typeface="Arial" pitchFamily="34" charset="0"/>
                    <a:cs typeface="Arial" pitchFamily="34" charset="0"/>
                  </a:rPr>
                  <a:t>1-случай</a:t>
                </a:r>
              </a:p>
              <a:p>
                <a:r>
                  <a:rPr lang="ru-RU" sz="40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Дано:</a:t>
                </a:r>
              </a:p>
              <a:p>
                <a:r>
                  <a:rPr lang="ru-RU" sz="40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∠АОВ=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0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ru-RU" sz="40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𝟒𝟎</m:t>
                        </m:r>
                      </m:e>
                      <m:sup>
                        <m:r>
                          <a:rPr lang="ru-RU" sz="40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𝟎</m:t>
                        </m:r>
                      </m:sup>
                    </m:sSup>
                  </m:oMath>
                </a14:m>
                <a:endParaRPr lang="ru-RU" sz="40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  <a:p>
                <a:r>
                  <a:rPr lang="ru-RU" sz="40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∠СОВ=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0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ru-RU" sz="40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𝟕𝟎</m:t>
                        </m:r>
                      </m:e>
                      <m:sup>
                        <m:r>
                          <a:rPr lang="ru-RU" sz="40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𝟎</m:t>
                        </m:r>
                      </m:sup>
                    </m:sSup>
                  </m:oMath>
                </a14:m>
                <a:endParaRPr lang="uz-Latn-UZ" sz="40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  <a:p>
                <a:r>
                  <a:rPr lang="ru-RU" sz="40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ОМ-биссектриса</a:t>
                </a:r>
                <a:r>
                  <a:rPr lang="ru-RU" sz="60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 </a:t>
                </a:r>
                <a:r>
                  <a:rPr lang="ru-RU" sz="40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∠СОВ </a:t>
                </a:r>
                <a:endParaRPr lang="ru-RU" sz="4000" b="1" dirty="0" smtClean="0">
                  <a:solidFill>
                    <a:srgbClr val="002060"/>
                  </a:solidFill>
                  <a:latin typeface="Arial" pitchFamily="34" charset="0"/>
                  <a:ea typeface="Cambria Math"/>
                  <a:cs typeface="Arial" pitchFamily="34" charset="0"/>
                </a:endParaRPr>
              </a:p>
              <a:p>
                <a:r>
                  <a:rPr lang="ru-RU" sz="40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О</a:t>
                </a:r>
                <a:r>
                  <a:rPr lang="uz-Latn-UZ" sz="40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N</a:t>
                </a:r>
                <a:r>
                  <a:rPr lang="ru-RU" sz="40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-биссектриса </a:t>
                </a:r>
                <a:r>
                  <a:rPr lang="ru-RU" sz="40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ru-RU" sz="40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АОВ</a:t>
                </a:r>
                <a:endParaRPr lang="ru-RU" sz="40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lvl="0"/>
                <a:r>
                  <a:rPr lang="ru-RU" sz="40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∠МО</a:t>
                </a:r>
                <a:r>
                  <a:rPr lang="uz-Latn-UZ" sz="40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N</a:t>
                </a:r>
                <a:r>
                  <a:rPr lang="ru-RU" sz="40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=?</a:t>
                </a:r>
                <a:endParaRPr lang="uz-Latn-UZ" sz="40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9510" y="2173563"/>
                <a:ext cx="6484485" cy="4878716"/>
              </a:xfrm>
              <a:prstGeom prst="rect">
                <a:avLst/>
              </a:prstGeom>
              <a:blipFill rotWithShape="1">
                <a:blip r:embed="rId5"/>
                <a:stretch>
                  <a:fillRect l="-1223" t="-875" r="-188" b="-3000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TextBox 27"/>
          <p:cNvSpPr txBox="1"/>
          <p:nvPr/>
        </p:nvSpPr>
        <p:spPr>
          <a:xfrm>
            <a:off x="1800858" y="4972962"/>
            <a:ext cx="902808" cy="911348"/>
          </a:xfrm>
          <a:prstGeom prst="rect">
            <a:avLst/>
          </a:prstGeom>
          <a:noFill/>
        </p:spPr>
        <p:txBody>
          <a:bodyPr wrap="square" lIns="231974" tIns="115987" rIns="231974" bIns="115987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uz-Latn-UZ" sz="4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6599510" y="6982196"/>
            <a:ext cx="479810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C00000"/>
                </a:solidFill>
                <a:latin typeface="Arial" pitchFamily="34" charset="0"/>
                <a:ea typeface="Cambria Math"/>
                <a:cs typeface="Arial" pitchFamily="34" charset="0"/>
              </a:rPr>
              <a:t>∠МО</a:t>
            </a:r>
            <a:r>
              <a:rPr lang="uz-Latn-UZ" sz="3600" b="1" dirty="0" smtClean="0">
                <a:solidFill>
                  <a:srgbClr val="C00000"/>
                </a:solidFill>
                <a:latin typeface="Arial" pitchFamily="34" charset="0"/>
                <a:ea typeface="Cambria Math"/>
                <a:cs typeface="Arial" pitchFamily="34" charset="0"/>
              </a:rPr>
              <a:t>N=∠MOB+∠BON</a:t>
            </a:r>
            <a:endParaRPr lang="uz-Latn-UZ" sz="40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8628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  <p:bldP spid="18" grpId="0"/>
      <p:bldP spid="19" grpId="0"/>
      <p:bldP spid="20" grpId="0" animBg="1"/>
      <p:bldP spid="21" grpId="0" animBg="1"/>
      <p:bldP spid="3" grpId="0"/>
      <p:bldP spid="5" grpId="0"/>
      <p:bldP spid="23" grpId="0" animBg="1"/>
      <p:bldP spid="25" grpId="0" animBg="1"/>
      <p:bldP spid="26" grpId="0"/>
      <p:bldP spid="28" grpId="0"/>
      <p:bldP spid="2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1039" y="51971"/>
            <a:ext cx="3361002" cy="972903"/>
          </a:xfrm>
          <a:prstGeom prst="rect">
            <a:avLst/>
          </a:prstGeom>
          <a:noFill/>
        </p:spPr>
        <p:txBody>
          <a:bodyPr wrap="none" lIns="231974" tIns="115987" rIns="231974" bIns="115987" rtlCol="0">
            <a:spAutoFit/>
          </a:bodyPr>
          <a:lstStyle/>
          <a:p>
            <a:r>
              <a:rPr lang="ru-RU" sz="4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Решение:</a:t>
            </a:r>
            <a:endParaRPr lang="uz-Latn-UZ" sz="4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867400" y="844101"/>
                <a:ext cx="8177962" cy="1354803"/>
              </a:xfrm>
              <a:prstGeom prst="rect">
                <a:avLst/>
              </a:prstGeom>
              <a:noFill/>
            </p:spPr>
            <p:txBody>
              <a:bodyPr wrap="none" lIns="231974" tIns="115987" rIns="231974" bIns="115987" rtlCol="0">
                <a:spAutoFit/>
              </a:bodyPr>
              <a:lstStyle/>
              <a:p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Так как ОМ-биссектриса</a:t>
                </a:r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 ∠СОВ, то</a:t>
                </a:r>
              </a:p>
              <a:p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 ∠МОВ= ∠СОВ:2=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𝟕𝟎</m:t>
                        </m:r>
                      </m:e>
                      <m:sup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:2=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𝟑𝟓</m:t>
                        </m:r>
                      </m:e>
                      <m:sup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uz-Latn-UZ" sz="36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7400" y="844101"/>
                <a:ext cx="8177962" cy="1354803"/>
              </a:xfrm>
              <a:prstGeom prst="rect">
                <a:avLst/>
              </a:prstGeom>
              <a:blipFill rotWithShape="1">
                <a:blip r:embed="rId2"/>
                <a:stretch>
                  <a:fillRect l="-597" t="-1345" b="-10762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410200" y="2469590"/>
                <a:ext cx="8132052" cy="1847245"/>
              </a:xfrm>
              <a:prstGeom prst="rect">
                <a:avLst/>
              </a:prstGeom>
              <a:noFill/>
            </p:spPr>
            <p:txBody>
              <a:bodyPr wrap="none" lIns="231974" tIns="115987" rIns="231974" bIns="115987" rtlCol="0">
                <a:spAutoFit/>
              </a:bodyPr>
              <a:lstStyle/>
              <a:p>
                <a:pPr lvl="0"/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Так </a:t>
                </a:r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как О</a:t>
                </a:r>
                <a:r>
                  <a:rPr lang="uz-Latn-UZ" sz="36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N</a:t>
                </a:r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-биссектриса</a:t>
                </a:r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 ∠АОВ, то</a:t>
                </a:r>
              </a:p>
              <a:p>
                <a:pPr lvl="0"/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 ∠ВО</a:t>
                </a:r>
                <a:r>
                  <a:rPr lang="uz-Latn-UZ" sz="36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N</a:t>
                </a:r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= ∠АОВ:2=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𝟒𝟎</m:t>
                        </m:r>
                      </m:e>
                      <m:sup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:2=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𝟐𝟎</m:t>
                        </m:r>
                      </m:e>
                      <m:sup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uz-Latn-UZ" sz="36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  <a:p>
                <a:endParaRPr lang="uz-Latn-UZ" sz="28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0200" y="2469590"/>
                <a:ext cx="8132052" cy="1847245"/>
              </a:xfrm>
              <a:prstGeom prst="rect">
                <a:avLst/>
              </a:prstGeom>
              <a:blipFill rotWithShape="1">
                <a:blip r:embed="rId3"/>
                <a:stretch>
                  <a:fillRect l="-600" t="-990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5418757" y="4605164"/>
                <a:ext cx="8709068" cy="800805"/>
              </a:xfrm>
              <a:prstGeom prst="rect">
                <a:avLst/>
              </a:prstGeom>
              <a:noFill/>
            </p:spPr>
            <p:txBody>
              <a:bodyPr wrap="none" lIns="231974" tIns="115987" rIns="231974" bIns="115987" rtlCol="0">
                <a:spAutoFit/>
              </a:bodyPr>
              <a:lstStyle/>
              <a:p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∠МО</a:t>
                </a:r>
                <a:r>
                  <a:rPr lang="uz-Latn-UZ" sz="36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N</a:t>
                </a:r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= ∠МОВ+∠ВО</a:t>
                </a:r>
                <a:r>
                  <a:rPr lang="uz-Latn-UZ" sz="36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N</a:t>
                </a:r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𝟑𝟓</m:t>
                        </m:r>
                      </m:e>
                      <m:sup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+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𝟐𝟎</m:t>
                        </m:r>
                      </m:e>
                      <m:sup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𝟓𝟓</m:t>
                        </m:r>
                      </m:e>
                      <m:sup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36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endParaRPr lang="uz-Latn-UZ" sz="36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8757" y="4605164"/>
                <a:ext cx="8709068" cy="800805"/>
              </a:xfrm>
              <a:prstGeom prst="rect">
                <a:avLst/>
              </a:prstGeom>
              <a:blipFill rotWithShape="1">
                <a:blip r:embed="rId4"/>
                <a:stretch>
                  <a:fillRect l="-560" t="-758" b="-18939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631094" y="6797842"/>
                <a:ext cx="5575326" cy="972903"/>
              </a:xfrm>
              <a:prstGeom prst="rect">
                <a:avLst/>
              </a:prstGeom>
              <a:noFill/>
            </p:spPr>
            <p:txBody>
              <a:bodyPr wrap="none" lIns="231974" tIns="115987" rIns="231974" bIns="115987" rtlCol="0">
                <a:spAutoFit/>
              </a:bodyPr>
              <a:lstStyle/>
              <a:p>
                <a:r>
                  <a:rPr lang="ru-RU" sz="4800" b="1" dirty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Ответ:</a:t>
                </a:r>
                <a:r>
                  <a:rPr lang="ru-RU" sz="2800" b="1" dirty="0" smtClean="0">
                    <a:latin typeface="Arial" pitchFamily="34" charset="0"/>
                    <a:cs typeface="Arial" pitchFamily="34" charset="0"/>
                  </a:rPr>
                  <a:t>     </a:t>
                </a:r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МО</a:t>
                </a:r>
                <a:r>
                  <a:rPr lang="uz-Latn-UZ" sz="36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N</a:t>
                </a:r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𝟓𝟓</m:t>
                        </m:r>
                      </m:e>
                      <m:sup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36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endParaRPr lang="uz-Latn-UZ" sz="36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1094" y="6797842"/>
                <a:ext cx="5575326" cy="972903"/>
              </a:xfrm>
              <a:prstGeom prst="rect">
                <a:avLst/>
              </a:prstGeom>
              <a:blipFill rotWithShape="1">
                <a:blip r:embed="rId5"/>
                <a:stretch>
                  <a:fillRect l="-2516" t="-7500" b="-24375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единительная линия 7"/>
          <p:cNvCxnSpPr/>
          <p:nvPr/>
        </p:nvCxnSpPr>
        <p:spPr>
          <a:xfrm flipV="1">
            <a:off x="942237" y="1259850"/>
            <a:ext cx="693851" cy="2686416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942237" y="3913233"/>
            <a:ext cx="3184800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1002676" y="3907250"/>
            <a:ext cx="3218736" cy="1252707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921266" y="3907250"/>
            <a:ext cx="2648355" cy="2172744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V="1">
            <a:off x="921266" y="1867317"/>
            <a:ext cx="2566945" cy="2078949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921266" y="973433"/>
            <a:ext cx="848391" cy="865181"/>
          </a:xfrm>
          <a:prstGeom prst="rect">
            <a:avLst/>
          </a:prstGeom>
          <a:noFill/>
        </p:spPr>
        <p:txBody>
          <a:bodyPr wrap="none" lIns="231974" tIns="115987" rIns="231974" bIns="115987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С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569620" y="1256950"/>
            <a:ext cx="928541" cy="865181"/>
          </a:xfrm>
          <a:prstGeom prst="rect">
            <a:avLst/>
          </a:prstGeom>
          <a:noFill/>
        </p:spPr>
        <p:txBody>
          <a:bodyPr wrap="none" lIns="231974" tIns="115987" rIns="231974" bIns="115987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М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127036" y="4691607"/>
            <a:ext cx="848391" cy="865181"/>
          </a:xfrm>
          <a:prstGeom prst="rect">
            <a:avLst/>
          </a:prstGeom>
          <a:noFill/>
        </p:spPr>
        <p:txBody>
          <a:bodyPr wrap="none" lIns="231974" tIns="115987" rIns="231974" bIns="115987" rtlCol="0">
            <a:spAutoFit/>
          </a:bodyPr>
          <a:lstStyle/>
          <a:p>
            <a:r>
              <a:rPr lang="uz-Latn-UZ" b="1" dirty="0">
                <a:latin typeface="Arial" pitchFamily="34" charset="0"/>
                <a:cs typeface="Arial" pitchFamily="34" charset="0"/>
              </a:rPr>
              <a:t>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189906" y="3375624"/>
            <a:ext cx="848391" cy="865181"/>
          </a:xfrm>
          <a:prstGeom prst="rect">
            <a:avLst/>
          </a:prstGeom>
          <a:noFill/>
        </p:spPr>
        <p:txBody>
          <a:bodyPr wrap="none" lIns="231974" tIns="115987" rIns="231974" bIns="115987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В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63531" y="3633499"/>
            <a:ext cx="877245" cy="865181"/>
          </a:xfrm>
          <a:prstGeom prst="rect">
            <a:avLst/>
          </a:prstGeom>
          <a:noFill/>
        </p:spPr>
        <p:txBody>
          <a:bodyPr wrap="none" lIns="231974" tIns="115987" rIns="231974" bIns="115987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О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370737" y="5615845"/>
            <a:ext cx="848391" cy="865181"/>
          </a:xfrm>
          <a:prstGeom prst="rect">
            <a:avLst/>
          </a:prstGeom>
          <a:noFill/>
        </p:spPr>
        <p:txBody>
          <a:bodyPr wrap="none" lIns="231974" tIns="115987" rIns="231974" bIns="115987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А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олилиния 19"/>
          <p:cNvSpPr/>
          <p:nvPr/>
        </p:nvSpPr>
        <p:spPr>
          <a:xfrm>
            <a:off x="1090048" y="3471927"/>
            <a:ext cx="176720" cy="441307"/>
          </a:xfrm>
          <a:custGeom>
            <a:avLst/>
            <a:gdLst>
              <a:gd name="connsiteX0" fmla="*/ 0 w 144805"/>
              <a:gd name="connsiteY0" fmla="*/ 0 h 347958"/>
              <a:gd name="connsiteX1" fmla="*/ 137564 w 144805"/>
              <a:gd name="connsiteY1" fmla="*/ 137565 h 347958"/>
              <a:gd name="connsiteX2" fmla="*/ 113288 w 144805"/>
              <a:gd name="connsiteY2" fmla="*/ 347958 h 347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4805" h="347958">
                <a:moveTo>
                  <a:pt x="0" y="0"/>
                </a:moveTo>
                <a:cubicBezTo>
                  <a:pt x="59341" y="39786"/>
                  <a:pt x="118683" y="79572"/>
                  <a:pt x="137564" y="137565"/>
                </a:cubicBezTo>
                <a:cubicBezTo>
                  <a:pt x="156445" y="195558"/>
                  <a:pt x="134866" y="271758"/>
                  <a:pt x="113288" y="347958"/>
                </a:cubicBezTo>
              </a:path>
            </a:pathLst>
          </a:custGeom>
          <a:ln w="38100">
            <a:solidFill>
              <a:srgbClr val="00206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lIns="231974" tIns="115987" rIns="231974" bIns="115987" rtlCol="0" anchor="ctr"/>
          <a:lstStyle/>
          <a:p>
            <a:pPr algn="ctr"/>
            <a:endParaRPr lang="uz-Latn-UZ" b="1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Полилиния 20"/>
          <p:cNvSpPr/>
          <p:nvPr/>
        </p:nvSpPr>
        <p:spPr>
          <a:xfrm>
            <a:off x="1529729" y="3445368"/>
            <a:ext cx="212718" cy="725692"/>
          </a:xfrm>
          <a:custGeom>
            <a:avLst/>
            <a:gdLst>
              <a:gd name="connsiteX0" fmla="*/ 0 w 113490"/>
              <a:gd name="connsiteY0" fmla="*/ 0 h 275129"/>
              <a:gd name="connsiteX1" fmla="*/ 89012 w 113490"/>
              <a:gd name="connsiteY1" fmla="*/ 56644 h 275129"/>
              <a:gd name="connsiteX2" fmla="*/ 113288 w 113490"/>
              <a:gd name="connsiteY2" fmla="*/ 145656 h 275129"/>
              <a:gd name="connsiteX3" fmla="*/ 97104 w 113490"/>
              <a:gd name="connsiteY3" fmla="*/ 210393 h 275129"/>
              <a:gd name="connsiteX4" fmla="*/ 40460 w 113490"/>
              <a:gd name="connsiteY4" fmla="*/ 275129 h 275129"/>
              <a:gd name="connsiteX5" fmla="*/ 40460 w 113490"/>
              <a:gd name="connsiteY5" fmla="*/ 275129 h 275129"/>
              <a:gd name="connsiteX6" fmla="*/ 40460 w 113490"/>
              <a:gd name="connsiteY6" fmla="*/ 267037 h 2751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3490" h="275129">
                <a:moveTo>
                  <a:pt x="0" y="0"/>
                </a:moveTo>
                <a:cubicBezTo>
                  <a:pt x="35065" y="16184"/>
                  <a:pt x="70131" y="32368"/>
                  <a:pt x="89012" y="56644"/>
                </a:cubicBezTo>
                <a:cubicBezTo>
                  <a:pt x="107893" y="80920"/>
                  <a:pt x="111939" y="120031"/>
                  <a:pt x="113288" y="145656"/>
                </a:cubicBezTo>
                <a:cubicBezTo>
                  <a:pt x="114637" y="171281"/>
                  <a:pt x="109242" y="188814"/>
                  <a:pt x="97104" y="210393"/>
                </a:cubicBezTo>
                <a:cubicBezTo>
                  <a:pt x="84966" y="231972"/>
                  <a:pt x="40460" y="275129"/>
                  <a:pt x="40460" y="275129"/>
                </a:cubicBezTo>
                <a:lnTo>
                  <a:pt x="40460" y="275129"/>
                </a:lnTo>
                <a:lnTo>
                  <a:pt x="40460" y="267037"/>
                </a:lnTo>
              </a:path>
            </a:pathLst>
          </a:custGeom>
          <a:ln w="38100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lIns="231974" tIns="115987" rIns="231974" bIns="115987" rtlCol="0" anchor="ctr"/>
          <a:lstStyle/>
          <a:p>
            <a:pPr algn="ctr"/>
            <a:endParaRPr lang="uz-Latn-UZ" b="1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1277672" y="2846866"/>
                <a:ext cx="1061444" cy="6588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36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ru-RU" sz="3600" b="1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𝟕𝟎</m:t>
                          </m:r>
                        </m:e>
                        <m:sup>
                          <m:r>
                            <a:rPr lang="ru-RU" sz="3600" b="1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uz-Latn-UZ" sz="36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7672" y="2846866"/>
                <a:ext cx="1061444" cy="658898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1409565" y="3946266"/>
                <a:ext cx="1061444" cy="6588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36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uz-Latn-UZ" sz="36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𝟒</m:t>
                          </m:r>
                          <m:r>
                            <a:rPr lang="ru-RU" sz="3600" b="1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𝟎</m:t>
                          </m:r>
                        </m:e>
                        <m:sup>
                          <m:r>
                            <a:rPr lang="ru-RU" sz="3600" b="1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uz-Latn-UZ" sz="40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9565" y="3946266"/>
                <a:ext cx="1061444" cy="658898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Полилиния 23"/>
          <p:cNvSpPr/>
          <p:nvPr/>
        </p:nvSpPr>
        <p:spPr>
          <a:xfrm rot="1967828">
            <a:off x="1314494" y="3905266"/>
            <a:ext cx="190142" cy="392101"/>
          </a:xfrm>
          <a:custGeom>
            <a:avLst/>
            <a:gdLst>
              <a:gd name="connsiteX0" fmla="*/ 0 w 113490"/>
              <a:gd name="connsiteY0" fmla="*/ 0 h 275129"/>
              <a:gd name="connsiteX1" fmla="*/ 89012 w 113490"/>
              <a:gd name="connsiteY1" fmla="*/ 56644 h 275129"/>
              <a:gd name="connsiteX2" fmla="*/ 113288 w 113490"/>
              <a:gd name="connsiteY2" fmla="*/ 145656 h 275129"/>
              <a:gd name="connsiteX3" fmla="*/ 97104 w 113490"/>
              <a:gd name="connsiteY3" fmla="*/ 210393 h 275129"/>
              <a:gd name="connsiteX4" fmla="*/ 40460 w 113490"/>
              <a:gd name="connsiteY4" fmla="*/ 275129 h 275129"/>
              <a:gd name="connsiteX5" fmla="*/ 40460 w 113490"/>
              <a:gd name="connsiteY5" fmla="*/ 275129 h 275129"/>
              <a:gd name="connsiteX6" fmla="*/ 40460 w 113490"/>
              <a:gd name="connsiteY6" fmla="*/ 267037 h 2751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3490" h="275129">
                <a:moveTo>
                  <a:pt x="0" y="0"/>
                </a:moveTo>
                <a:cubicBezTo>
                  <a:pt x="35065" y="16184"/>
                  <a:pt x="70131" y="32368"/>
                  <a:pt x="89012" y="56644"/>
                </a:cubicBezTo>
                <a:cubicBezTo>
                  <a:pt x="107893" y="80920"/>
                  <a:pt x="111939" y="120031"/>
                  <a:pt x="113288" y="145656"/>
                </a:cubicBezTo>
                <a:cubicBezTo>
                  <a:pt x="114637" y="171281"/>
                  <a:pt x="109242" y="188814"/>
                  <a:pt x="97104" y="210393"/>
                </a:cubicBezTo>
                <a:cubicBezTo>
                  <a:pt x="84966" y="231972"/>
                  <a:pt x="40460" y="275129"/>
                  <a:pt x="40460" y="275129"/>
                </a:cubicBezTo>
                <a:lnTo>
                  <a:pt x="40460" y="275129"/>
                </a:lnTo>
                <a:lnTo>
                  <a:pt x="40460" y="267037"/>
                </a:lnTo>
              </a:path>
            </a:pathLst>
          </a:custGeom>
          <a:ln w="38100">
            <a:solidFill>
              <a:srgbClr val="00206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lIns="231974" tIns="115987" rIns="231974" bIns="115987" rtlCol="0" anchor="ctr"/>
          <a:lstStyle/>
          <a:p>
            <a:pPr algn="ctr"/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Полилиния 24"/>
          <p:cNvSpPr/>
          <p:nvPr/>
        </p:nvSpPr>
        <p:spPr>
          <a:xfrm>
            <a:off x="1123972" y="3363761"/>
            <a:ext cx="285593" cy="563359"/>
          </a:xfrm>
          <a:custGeom>
            <a:avLst/>
            <a:gdLst>
              <a:gd name="connsiteX0" fmla="*/ 0 w 144805"/>
              <a:gd name="connsiteY0" fmla="*/ 0 h 347958"/>
              <a:gd name="connsiteX1" fmla="*/ 137564 w 144805"/>
              <a:gd name="connsiteY1" fmla="*/ 137565 h 347958"/>
              <a:gd name="connsiteX2" fmla="*/ 113288 w 144805"/>
              <a:gd name="connsiteY2" fmla="*/ 347958 h 347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4805" h="347958">
                <a:moveTo>
                  <a:pt x="0" y="0"/>
                </a:moveTo>
                <a:cubicBezTo>
                  <a:pt x="59341" y="39786"/>
                  <a:pt x="118683" y="79572"/>
                  <a:pt x="137564" y="137565"/>
                </a:cubicBezTo>
                <a:cubicBezTo>
                  <a:pt x="156445" y="195558"/>
                  <a:pt x="134866" y="271758"/>
                  <a:pt x="113288" y="347958"/>
                </a:cubicBezTo>
              </a:path>
            </a:pathLst>
          </a:custGeom>
          <a:ln w="38100">
            <a:solidFill>
              <a:srgbClr val="00206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lIns="231974" tIns="115987" rIns="231974" bIns="115987" rtlCol="0" anchor="ctr"/>
          <a:lstStyle/>
          <a:p>
            <a:pPr algn="ctr"/>
            <a:endParaRPr lang="uz-Latn-UZ" b="1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707712" y="3224388"/>
            <a:ext cx="902808" cy="911348"/>
          </a:xfrm>
          <a:prstGeom prst="rect">
            <a:avLst/>
          </a:prstGeom>
          <a:noFill/>
        </p:spPr>
        <p:txBody>
          <a:bodyPr wrap="square" lIns="231974" tIns="115987" rIns="231974" bIns="115987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uz-Latn-UZ" sz="4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7217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7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Заголовок 23"/>
          <p:cNvSpPr>
            <a:spLocks noGrp="1"/>
          </p:cNvSpPr>
          <p:nvPr>
            <p:ph type="ctrTitle"/>
          </p:nvPr>
        </p:nvSpPr>
        <p:spPr>
          <a:xfrm>
            <a:off x="1050586" y="145033"/>
            <a:ext cx="12435840" cy="407804"/>
          </a:xfrm>
        </p:spPr>
        <p:txBody>
          <a:bodyPr/>
          <a:lstStyle/>
          <a:p>
            <a:pPr algn="l"/>
            <a:r>
              <a:rPr lang="ru-RU" dirty="0"/>
              <a:t> </a:t>
            </a:r>
            <a:r>
              <a:rPr lang="ru-RU" dirty="0" smtClean="0"/>
              <a:t>     </a:t>
            </a:r>
            <a:endParaRPr lang="uz-Latn-UZ" dirty="0"/>
          </a:p>
        </p:txBody>
      </p:sp>
      <p:sp>
        <p:nvSpPr>
          <p:cNvPr id="9" name="Заголовок 23"/>
          <p:cNvSpPr txBox="1">
            <a:spLocks/>
          </p:cNvSpPr>
          <p:nvPr/>
        </p:nvSpPr>
        <p:spPr>
          <a:xfrm>
            <a:off x="354481" y="1873916"/>
            <a:ext cx="13921438" cy="10928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ru-RU" dirty="0" smtClean="0"/>
              <a:t> </a:t>
            </a:r>
            <a:r>
              <a:rPr lang="ru-RU" sz="7100" b="0" dirty="0">
                <a:solidFill>
                  <a:srgbClr val="0070C0"/>
                </a:solidFill>
              </a:rPr>
              <a:t>  </a:t>
            </a:r>
            <a:endParaRPr lang="uz-Latn-UZ" dirty="0"/>
          </a:p>
        </p:txBody>
      </p:sp>
      <p:sp>
        <p:nvSpPr>
          <p:cNvPr id="2" name="TextBox 1"/>
          <p:cNvSpPr txBox="1"/>
          <p:nvPr/>
        </p:nvSpPr>
        <p:spPr>
          <a:xfrm>
            <a:off x="5188314" y="-36200"/>
            <a:ext cx="2617208" cy="972903"/>
          </a:xfrm>
          <a:prstGeom prst="rect">
            <a:avLst/>
          </a:prstGeom>
          <a:noFill/>
        </p:spPr>
        <p:txBody>
          <a:bodyPr wrap="none" lIns="231974" tIns="115987" rIns="231974" bIns="115987" rtlCol="0">
            <a:spAutoFit/>
          </a:bodyPr>
          <a:lstStyle/>
          <a:p>
            <a:r>
              <a:rPr lang="ru-RU" sz="4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Задача</a:t>
            </a:r>
            <a:endParaRPr lang="uz-Latn-UZ" sz="4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35431" y="813207"/>
                <a:ext cx="13691609" cy="1908800"/>
              </a:xfrm>
              <a:prstGeom prst="rect">
                <a:avLst/>
              </a:prstGeom>
              <a:noFill/>
            </p:spPr>
            <p:txBody>
              <a:bodyPr wrap="square" lIns="231974" tIns="115987" rIns="231974" bIns="115987" rtlCol="0">
                <a:spAutoFit/>
              </a:bodyPr>
              <a:lstStyle/>
              <a:p>
                <a:r>
                  <a:rPr lang="ru-RU" sz="3600" b="1" dirty="0">
                    <a:latin typeface="Arial" pitchFamily="34" charset="0"/>
                    <a:cs typeface="Arial" pitchFamily="34" charset="0"/>
                  </a:rPr>
                  <a:t>   Найдите угол между биссектрисами </a:t>
                </a:r>
                <a:r>
                  <a:rPr lang="ru-RU" sz="3600" b="1" dirty="0" smtClean="0">
                    <a:latin typeface="Arial" pitchFamily="34" charset="0"/>
                    <a:cs typeface="Arial" pitchFamily="34" charset="0"/>
                  </a:rPr>
                  <a:t>углов </a:t>
                </a:r>
                <a:r>
                  <a:rPr lang="ru-RU" sz="3600" b="1" dirty="0">
                    <a:latin typeface="Arial" pitchFamily="34" charset="0"/>
                    <a:cs typeface="Arial" pitchFamily="34" charset="0"/>
                  </a:rPr>
                  <a:t>АОВ и ВОС, если </a:t>
                </a:r>
                <a:r>
                  <a:rPr lang="ru-RU" sz="3600" b="1" dirty="0">
                    <a:latin typeface="Arial" pitchFamily="34" charset="0"/>
                    <a:ea typeface="Cambria Math"/>
                    <a:cs typeface="Arial" pitchFamily="34" charset="0"/>
                  </a:rPr>
                  <a:t>∠АОВ=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ru-RU" sz="3600" b="1" i="1">
                            <a:latin typeface="Cambria Math"/>
                            <a:ea typeface="Cambria Math"/>
                          </a:rPr>
                          <m:t>𝟒𝟎</m:t>
                        </m:r>
                      </m:e>
                      <m:sup>
                        <m:r>
                          <a:rPr lang="ru-RU" sz="3600" b="1" i="1">
                            <a:latin typeface="Cambria Math"/>
                            <a:ea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3600" b="1" dirty="0"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ru-RU" sz="3600" b="1" dirty="0">
                    <a:solidFill>
                      <a:prstClr val="black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∠СОВ=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ru-RU" sz="36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𝟕𝟎</m:t>
                        </m:r>
                      </m:e>
                      <m:sup>
                        <m:r>
                          <a:rPr lang="ru-RU" sz="36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3600" b="1" dirty="0">
                    <a:latin typeface="Arial" pitchFamily="34" charset="0"/>
                    <a:cs typeface="Arial" pitchFamily="34" charset="0"/>
                  </a:rPr>
                  <a:t>. </a:t>
                </a:r>
                <a:r>
                  <a:rPr lang="ru-RU" sz="3600" b="1" dirty="0" smtClean="0">
                    <a:latin typeface="Arial" pitchFamily="34" charset="0"/>
                    <a:cs typeface="Arial" pitchFamily="34" charset="0"/>
                  </a:rPr>
                  <a:t>Сколько </a:t>
                </a:r>
                <a:r>
                  <a:rPr lang="ru-RU" sz="3600" b="1" dirty="0">
                    <a:latin typeface="Arial" pitchFamily="34" charset="0"/>
                    <a:cs typeface="Arial" pitchFamily="34" charset="0"/>
                  </a:rPr>
                  <a:t>решений имеет задача</a:t>
                </a:r>
                <a:r>
                  <a:rPr lang="ru-RU" sz="3600" b="1" dirty="0" smtClean="0">
                    <a:latin typeface="Arial" pitchFamily="34" charset="0"/>
                    <a:cs typeface="Arial" pitchFamily="34" charset="0"/>
                  </a:rPr>
                  <a:t>?</a:t>
                </a:r>
                <a:endParaRPr lang="ru-RU" sz="36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431" y="813207"/>
                <a:ext cx="13691609" cy="1908800"/>
              </a:xfrm>
              <a:prstGeom prst="rect">
                <a:avLst/>
              </a:prstGeom>
              <a:blipFill rotWithShape="1">
                <a:blip r:embed="rId2"/>
                <a:stretch>
                  <a:fillRect l="-312" t="-955" b="-7325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Прямая соединительная линия 6"/>
          <p:cNvCxnSpPr/>
          <p:nvPr/>
        </p:nvCxnSpPr>
        <p:spPr>
          <a:xfrm flipV="1">
            <a:off x="841230" y="3005524"/>
            <a:ext cx="661481" cy="3976672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841230" y="6982196"/>
            <a:ext cx="4347084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807314" y="5182828"/>
            <a:ext cx="4381000" cy="181842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V="1">
            <a:off x="841230" y="3587188"/>
            <a:ext cx="3285806" cy="3395009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V="1">
            <a:off x="816872" y="3927656"/>
            <a:ext cx="3763603" cy="3096956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618825" y="2722007"/>
            <a:ext cx="848391" cy="865181"/>
          </a:xfrm>
          <a:prstGeom prst="rect">
            <a:avLst/>
          </a:prstGeom>
          <a:noFill/>
        </p:spPr>
        <p:txBody>
          <a:bodyPr wrap="none" lIns="231974" tIns="115987" rIns="231974" bIns="115987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С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340851" y="3396443"/>
            <a:ext cx="928541" cy="865181"/>
          </a:xfrm>
          <a:prstGeom prst="rect">
            <a:avLst/>
          </a:prstGeom>
          <a:noFill/>
        </p:spPr>
        <p:txBody>
          <a:bodyPr wrap="none" lIns="231974" tIns="115987" rIns="231974" bIns="115987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М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013529" y="4792837"/>
            <a:ext cx="848391" cy="865181"/>
          </a:xfrm>
          <a:prstGeom prst="rect">
            <a:avLst/>
          </a:prstGeom>
          <a:noFill/>
        </p:spPr>
        <p:txBody>
          <a:bodyPr wrap="none" lIns="231974" tIns="115987" rIns="231974" bIns="115987" rtlCol="0">
            <a:spAutoFit/>
          </a:bodyPr>
          <a:lstStyle/>
          <a:p>
            <a:r>
              <a:rPr lang="uz-Latn-UZ" b="1" dirty="0">
                <a:latin typeface="Arial" pitchFamily="34" charset="0"/>
                <a:cs typeface="Arial" pitchFamily="34" charset="0"/>
              </a:rPr>
              <a:t>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580475" y="7001247"/>
            <a:ext cx="848391" cy="865181"/>
          </a:xfrm>
          <a:prstGeom prst="rect">
            <a:avLst/>
          </a:prstGeom>
          <a:noFill/>
        </p:spPr>
        <p:txBody>
          <a:bodyPr wrap="none" lIns="231974" tIns="115987" rIns="231974" bIns="115987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В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15111" y="6734121"/>
            <a:ext cx="877245" cy="865181"/>
          </a:xfrm>
          <a:prstGeom prst="rect">
            <a:avLst/>
          </a:prstGeom>
          <a:noFill/>
        </p:spPr>
        <p:txBody>
          <a:bodyPr wrap="none" lIns="231974" tIns="115987" rIns="231974" bIns="115987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О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101242" y="2528982"/>
            <a:ext cx="848391" cy="865181"/>
          </a:xfrm>
          <a:prstGeom prst="rect">
            <a:avLst/>
          </a:prstGeom>
          <a:noFill/>
        </p:spPr>
        <p:txBody>
          <a:bodyPr wrap="none" lIns="231974" tIns="115987" rIns="231974" bIns="115987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А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807314" y="6119651"/>
                <a:ext cx="1061444" cy="6588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36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ru-RU" sz="3600" b="1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𝟕𝟎</m:t>
                          </m:r>
                        </m:e>
                        <m:sup>
                          <m:r>
                            <a:rPr lang="ru-RU" sz="3600" b="1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uz-Latn-UZ" sz="36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314" y="6119651"/>
                <a:ext cx="1061444" cy="65889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1541162" y="6436155"/>
                <a:ext cx="964751" cy="5959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32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uz-Latn-UZ" sz="32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𝟒</m:t>
                          </m:r>
                          <m:r>
                            <a:rPr lang="ru-RU" sz="3200" b="1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𝟎</m:t>
                          </m:r>
                        </m:e>
                        <m:sup>
                          <m:r>
                            <a:rPr lang="ru-RU" sz="3200" b="1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uz-Latn-UZ" sz="36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1162" y="6436155"/>
                <a:ext cx="964751" cy="5959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6705600" y="2092963"/>
                <a:ext cx="6484485" cy="4878716"/>
              </a:xfrm>
              <a:prstGeom prst="rect">
                <a:avLst/>
              </a:prstGeom>
              <a:noFill/>
            </p:spPr>
            <p:txBody>
              <a:bodyPr wrap="none" lIns="231974" tIns="115987" rIns="231974" bIns="115987" rtlCol="0">
                <a:spAutoFit/>
              </a:bodyPr>
              <a:lstStyle/>
              <a:p>
                <a:r>
                  <a:rPr lang="ru-RU" sz="4000" b="1" dirty="0" smtClean="0">
                    <a:solidFill>
                      <a:srgbClr val="7030A0"/>
                    </a:solidFill>
                    <a:latin typeface="Arial" pitchFamily="34" charset="0"/>
                    <a:cs typeface="Arial" pitchFamily="34" charset="0"/>
                  </a:rPr>
                  <a:t>2-случай</a:t>
                </a:r>
              </a:p>
              <a:p>
                <a:r>
                  <a:rPr lang="ru-RU" sz="40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Дано:</a:t>
                </a:r>
              </a:p>
              <a:p>
                <a:r>
                  <a:rPr lang="ru-RU" sz="40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∠АОВ=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0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ru-RU" sz="40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𝟒𝟎</m:t>
                        </m:r>
                      </m:e>
                      <m:sup>
                        <m:r>
                          <a:rPr lang="ru-RU" sz="40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𝟎</m:t>
                        </m:r>
                      </m:sup>
                    </m:sSup>
                  </m:oMath>
                </a14:m>
                <a:endParaRPr lang="ru-RU" sz="40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  <a:p>
                <a:r>
                  <a:rPr lang="ru-RU" sz="40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∠СОВ=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0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ru-RU" sz="40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𝟕𝟎</m:t>
                        </m:r>
                      </m:e>
                      <m:sup>
                        <m:r>
                          <a:rPr lang="ru-RU" sz="40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𝟎</m:t>
                        </m:r>
                      </m:sup>
                    </m:sSup>
                  </m:oMath>
                </a14:m>
                <a:endParaRPr lang="uz-Latn-UZ" sz="40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  <a:p>
                <a:r>
                  <a:rPr lang="ru-RU" sz="40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ОМ-биссектриса</a:t>
                </a:r>
                <a:r>
                  <a:rPr lang="ru-RU" sz="60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 </a:t>
                </a:r>
                <a:r>
                  <a:rPr lang="ru-RU" sz="40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∠СОВ </a:t>
                </a:r>
                <a:endParaRPr lang="ru-RU" sz="4000" b="1" dirty="0" smtClean="0">
                  <a:solidFill>
                    <a:srgbClr val="002060"/>
                  </a:solidFill>
                  <a:latin typeface="Arial" pitchFamily="34" charset="0"/>
                  <a:ea typeface="Cambria Math"/>
                  <a:cs typeface="Arial" pitchFamily="34" charset="0"/>
                </a:endParaRPr>
              </a:p>
              <a:p>
                <a:r>
                  <a:rPr lang="ru-RU" sz="40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О</a:t>
                </a:r>
                <a:r>
                  <a:rPr lang="uz-Latn-UZ" sz="40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N</a:t>
                </a:r>
                <a:r>
                  <a:rPr lang="ru-RU" sz="40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-биссектриса </a:t>
                </a:r>
                <a:r>
                  <a:rPr lang="ru-RU" sz="40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ru-RU" sz="40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АОВ</a:t>
                </a:r>
                <a:endParaRPr lang="ru-RU" sz="40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lvl="0"/>
                <a:r>
                  <a:rPr lang="ru-RU" sz="40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∠МО</a:t>
                </a:r>
                <a:r>
                  <a:rPr lang="uz-Latn-UZ" sz="40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N</a:t>
                </a:r>
                <a:r>
                  <a:rPr lang="ru-RU" sz="40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=?</a:t>
                </a:r>
                <a:endParaRPr lang="uz-Latn-UZ" sz="40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5600" y="2092963"/>
                <a:ext cx="6484485" cy="4878716"/>
              </a:xfrm>
              <a:prstGeom prst="rect">
                <a:avLst/>
              </a:prstGeom>
              <a:blipFill rotWithShape="1">
                <a:blip r:embed="rId5"/>
                <a:stretch>
                  <a:fillRect l="-1128" t="-749" r="-188" b="-2996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TextBox 27"/>
          <p:cNvSpPr txBox="1"/>
          <p:nvPr/>
        </p:nvSpPr>
        <p:spPr>
          <a:xfrm>
            <a:off x="2247269" y="5457252"/>
            <a:ext cx="902808" cy="911348"/>
          </a:xfrm>
          <a:prstGeom prst="rect">
            <a:avLst/>
          </a:prstGeom>
          <a:noFill/>
        </p:spPr>
        <p:txBody>
          <a:bodyPr wrap="square" lIns="231974" tIns="115987" rIns="231974" bIns="115987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uz-Latn-UZ" sz="4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6599510" y="6928974"/>
            <a:ext cx="468269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C00000"/>
                </a:solidFill>
                <a:latin typeface="Arial" pitchFamily="34" charset="0"/>
                <a:ea typeface="Cambria Math"/>
                <a:cs typeface="Arial" pitchFamily="34" charset="0"/>
              </a:rPr>
              <a:t>∠МО</a:t>
            </a:r>
            <a:r>
              <a:rPr lang="uz-Latn-UZ" sz="3600" b="1" dirty="0" smtClean="0">
                <a:solidFill>
                  <a:srgbClr val="C00000"/>
                </a:solidFill>
                <a:latin typeface="Arial" pitchFamily="34" charset="0"/>
                <a:ea typeface="Cambria Math"/>
                <a:cs typeface="Arial" pitchFamily="34" charset="0"/>
              </a:rPr>
              <a:t>N=∠MOB-∠BON</a:t>
            </a:r>
            <a:endParaRPr lang="uz-Latn-UZ" sz="40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Дуга 26"/>
          <p:cNvSpPr/>
          <p:nvPr/>
        </p:nvSpPr>
        <p:spPr>
          <a:xfrm>
            <a:off x="423636" y="6544047"/>
            <a:ext cx="914400" cy="914400"/>
          </a:xfrm>
          <a:prstGeom prst="arc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30" name="Дуга 29"/>
          <p:cNvSpPr/>
          <p:nvPr/>
        </p:nvSpPr>
        <p:spPr>
          <a:xfrm rot="1340713">
            <a:off x="585820" y="6545410"/>
            <a:ext cx="914400" cy="914400"/>
          </a:xfrm>
          <a:prstGeom prst="arc">
            <a:avLst>
              <a:gd name="adj1" fmla="val 16200000"/>
              <a:gd name="adj2" fmla="val 19969521"/>
            </a:avLst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33" name="Дуга 32"/>
          <p:cNvSpPr/>
          <p:nvPr/>
        </p:nvSpPr>
        <p:spPr>
          <a:xfrm rot="539640">
            <a:off x="1525659" y="5948720"/>
            <a:ext cx="914400" cy="914400"/>
          </a:xfrm>
          <a:prstGeom prst="arc">
            <a:avLst>
              <a:gd name="adj1" fmla="val 16767739"/>
              <a:gd name="adj2" fmla="val 20146483"/>
            </a:avLst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39" name="Дуга 38"/>
          <p:cNvSpPr/>
          <p:nvPr/>
        </p:nvSpPr>
        <p:spPr>
          <a:xfrm rot="539640">
            <a:off x="1427368" y="5459325"/>
            <a:ext cx="1820497" cy="3410592"/>
          </a:xfrm>
          <a:prstGeom prst="arc">
            <a:avLst>
              <a:gd name="adj1" fmla="val 16290566"/>
              <a:gd name="adj2" fmla="val 20514983"/>
            </a:avLst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40" name="Дуга 39"/>
          <p:cNvSpPr/>
          <p:nvPr/>
        </p:nvSpPr>
        <p:spPr>
          <a:xfrm rot="539640">
            <a:off x="2653075" y="5939955"/>
            <a:ext cx="914400" cy="2340226"/>
          </a:xfrm>
          <a:prstGeom prst="arc">
            <a:avLst>
              <a:gd name="adj1" fmla="val 16287674"/>
              <a:gd name="adj2" fmla="val 20146483"/>
            </a:avLst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</p:spTree>
    <p:extLst>
      <p:ext uri="{BB962C8B-B14F-4D97-AF65-F5344CB8AC3E}">
        <p14:creationId xmlns:p14="http://schemas.microsoft.com/office/powerpoint/2010/main" val="2793258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  <p:bldP spid="18" grpId="0"/>
      <p:bldP spid="19" grpId="0"/>
      <p:bldP spid="3" grpId="0"/>
      <p:bldP spid="5" grpId="0"/>
      <p:bldP spid="28" grpId="0"/>
      <p:bldP spid="29" grpId="0"/>
      <p:bldP spid="27" grpId="0" animBg="1"/>
      <p:bldP spid="30" grpId="0" animBg="1"/>
      <p:bldP spid="33" grpId="0" animBg="1"/>
      <p:bldP spid="39" grpId="0" animBg="1"/>
      <p:bldP spid="4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Заголовок 23"/>
          <p:cNvSpPr>
            <a:spLocks noGrp="1"/>
          </p:cNvSpPr>
          <p:nvPr>
            <p:ph type="ctrTitle"/>
          </p:nvPr>
        </p:nvSpPr>
        <p:spPr>
          <a:xfrm>
            <a:off x="1050586" y="145033"/>
            <a:ext cx="12435840" cy="407804"/>
          </a:xfrm>
        </p:spPr>
        <p:txBody>
          <a:bodyPr/>
          <a:lstStyle/>
          <a:p>
            <a:pPr algn="l"/>
            <a:r>
              <a:rPr lang="ru-RU" dirty="0"/>
              <a:t> </a:t>
            </a:r>
            <a:r>
              <a:rPr lang="ru-RU" dirty="0" smtClean="0"/>
              <a:t>     </a:t>
            </a:r>
            <a:endParaRPr lang="uz-Latn-UZ" dirty="0"/>
          </a:p>
        </p:txBody>
      </p:sp>
      <p:sp>
        <p:nvSpPr>
          <p:cNvPr id="9" name="Заголовок 23"/>
          <p:cNvSpPr txBox="1">
            <a:spLocks/>
          </p:cNvSpPr>
          <p:nvPr/>
        </p:nvSpPr>
        <p:spPr>
          <a:xfrm>
            <a:off x="354481" y="1873916"/>
            <a:ext cx="13921438" cy="10928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ru-RU" dirty="0" smtClean="0"/>
              <a:t> </a:t>
            </a:r>
            <a:r>
              <a:rPr lang="ru-RU" sz="7100" b="0" dirty="0">
                <a:solidFill>
                  <a:srgbClr val="0070C0"/>
                </a:solidFill>
              </a:rPr>
              <a:t>  </a:t>
            </a:r>
            <a:endParaRPr lang="uz-Latn-UZ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V="1">
            <a:off x="841230" y="3005524"/>
            <a:ext cx="661481" cy="3976672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841230" y="6982196"/>
            <a:ext cx="4347084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807314" y="5182828"/>
            <a:ext cx="4381000" cy="181842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V="1">
            <a:off x="841230" y="3587188"/>
            <a:ext cx="3285806" cy="3395009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V="1">
            <a:off x="816872" y="3927656"/>
            <a:ext cx="3763603" cy="3096956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618825" y="2722007"/>
            <a:ext cx="848391" cy="865181"/>
          </a:xfrm>
          <a:prstGeom prst="rect">
            <a:avLst/>
          </a:prstGeom>
          <a:noFill/>
        </p:spPr>
        <p:txBody>
          <a:bodyPr wrap="none" lIns="231974" tIns="115987" rIns="231974" bIns="115987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С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340851" y="3396443"/>
            <a:ext cx="928541" cy="865181"/>
          </a:xfrm>
          <a:prstGeom prst="rect">
            <a:avLst/>
          </a:prstGeom>
          <a:noFill/>
        </p:spPr>
        <p:txBody>
          <a:bodyPr wrap="none" lIns="231974" tIns="115987" rIns="231974" bIns="115987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М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013529" y="4792837"/>
            <a:ext cx="848391" cy="865181"/>
          </a:xfrm>
          <a:prstGeom prst="rect">
            <a:avLst/>
          </a:prstGeom>
          <a:noFill/>
        </p:spPr>
        <p:txBody>
          <a:bodyPr wrap="none" lIns="231974" tIns="115987" rIns="231974" bIns="115987" rtlCol="0">
            <a:spAutoFit/>
          </a:bodyPr>
          <a:lstStyle/>
          <a:p>
            <a:r>
              <a:rPr lang="uz-Latn-UZ" b="1" dirty="0">
                <a:latin typeface="Arial" pitchFamily="34" charset="0"/>
                <a:cs typeface="Arial" pitchFamily="34" charset="0"/>
              </a:rPr>
              <a:t>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580475" y="7001247"/>
            <a:ext cx="848391" cy="865181"/>
          </a:xfrm>
          <a:prstGeom prst="rect">
            <a:avLst/>
          </a:prstGeom>
          <a:noFill/>
        </p:spPr>
        <p:txBody>
          <a:bodyPr wrap="none" lIns="231974" tIns="115987" rIns="231974" bIns="115987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В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15111" y="6734121"/>
            <a:ext cx="877245" cy="865181"/>
          </a:xfrm>
          <a:prstGeom prst="rect">
            <a:avLst/>
          </a:prstGeom>
          <a:noFill/>
        </p:spPr>
        <p:txBody>
          <a:bodyPr wrap="none" lIns="231974" tIns="115987" rIns="231974" bIns="115987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О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101242" y="2528982"/>
            <a:ext cx="848391" cy="865181"/>
          </a:xfrm>
          <a:prstGeom prst="rect">
            <a:avLst/>
          </a:prstGeom>
          <a:noFill/>
        </p:spPr>
        <p:txBody>
          <a:bodyPr wrap="none" lIns="231974" tIns="115987" rIns="231974" bIns="115987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А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807314" y="6119651"/>
                <a:ext cx="1061444" cy="6588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36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ru-RU" sz="3600" b="1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𝟕𝟎</m:t>
                          </m:r>
                        </m:e>
                        <m:sup>
                          <m:r>
                            <a:rPr lang="ru-RU" sz="3600" b="1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uz-Latn-UZ" sz="36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314" y="6119651"/>
                <a:ext cx="1061444" cy="658898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1541162" y="6436155"/>
                <a:ext cx="964751" cy="5959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32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uz-Latn-UZ" sz="32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𝟒</m:t>
                          </m:r>
                          <m:r>
                            <a:rPr lang="ru-RU" sz="3200" b="1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𝟎</m:t>
                          </m:r>
                        </m:e>
                        <m:sup>
                          <m:r>
                            <a:rPr lang="ru-RU" sz="3200" b="1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uz-Latn-UZ" sz="36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1162" y="6436155"/>
                <a:ext cx="964751" cy="59593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TextBox 27"/>
          <p:cNvSpPr txBox="1"/>
          <p:nvPr/>
        </p:nvSpPr>
        <p:spPr>
          <a:xfrm>
            <a:off x="2247269" y="5457252"/>
            <a:ext cx="902808" cy="911348"/>
          </a:xfrm>
          <a:prstGeom prst="rect">
            <a:avLst/>
          </a:prstGeom>
          <a:noFill/>
        </p:spPr>
        <p:txBody>
          <a:bodyPr wrap="square" lIns="231974" tIns="115987" rIns="231974" bIns="115987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uz-Latn-UZ" sz="4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Дуга 26"/>
          <p:cNvSpPr/>
          <p:nvPr/>
        </p:nvSpPr>
        <p:spPr>
          <a:xfrm>
            <a:off x="423636" y="6544047"/>
            <a:ext cx="914400" cy="914400"/>
          </a:xfrm>
          <a:prstGeom prst="arc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30" name="Дуга 29"/>
          <p:cNvSpPr/>
          <p:nvPr/>
        </p:nvSpPr>
        <p:spPr>
          <a:xfrm rot="1340713">
            <a:off x="585820" y="6545410"/>
            <a:ext cx="914400" cy="914400"/>
          </a:xfrm>
          <a:prstGeom prst="arc">
            <a:avLst>
              <a:gd name="adj1" fmla="val 16200000"/>
              <a:gd name="adj2" fmla="val 19969521"/>
            </a:avLst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33" name="Дуга 32"/>
          <p:cNvSpPr/>
          <p:nvPr/>
        </p:nvSpPr>
        <p:spPr>
          <a:xfrm rot="539640">
            <a:off x="1525659" y="5948720"/>
            <a:ext cx="914400" cy="914400"/>
          </a:xfrm>
          <a:prstGeom prst="arc">
            <a:avLst>
              <a:gd name="adj1" fmla="val 16767739"/>
              <a:gd name="adj2" fmla="val 20146483"/>
            </a:avLst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39" name="Дуга 38"/>
          <p:cNvSpPr/>
          <p:nvPr/>
        </p:nvSpPr>
        <p:spPr>
          <a:xfrm rot="539640">
            <a:off x="1427368" y="5459325"/>
            <a:ext cx="1820497" cy="3410592"/>
          </a:xfrm>
          <a:prstGeom prst="arc">
            <a:avLst>
              <a:gd name="adj1" fmla="val 16290566"/>
              <a:gd name="adj2" fmla="val 20514983"/>
            </a:avLst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40" name="Дуга 39"/>
          <p:cNvSpPr/>
          <p:nvPr/>
        </p:nvSpPr>
        <p:spPr>
          <a:xfrm rot="539640">
            <a:off x="2653075" y="5939955"/>
            <a:ext cx="914400" cy="2340226"/>
          </a:xfrm>
          <a:prstGeom prst="arc">
            <a:avLst>
              <a:gd name="adj1" fmla="val 16287674"/>
              <a:gd name="adj2" fmla="val 20146483"/>
            </a:avLst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31" name="TextBox 30"/>
          <p:cNvSpPr txBox="1"/>
          <p:nvPr/>
        </p:nvSpPr>
        <p:spPr>
          <a:xfrm>
            <a:off x="221039" y="51971"/>
            <a:ext cx="4218608" cy="972903"/>
          </a:xfrm>
          <a:prstGeom prst="rect">
            <a:avLst/>
          </a:prstGeom>
          <a:noFill/>
        </p:spPr>
        <p:txBody>
          <a:bodyPr wrap="none" lIns="231974" tIns="115987" rIns="231974" bIns="115987" rtlCol="0">
            <a:spAutoFit/>
          </a:bodyPr>
          <a:lstStyle/>
          <a:p>
            <a:r>
              <a:rPr lang="ru-RU" sz="4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   Решение</a:t>
            </a:r>
            <a:r>
              <a:rPr lang="ru-RU" sz="4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:</a:t>
            </a:r>
            <a:endParaRPr lang="uz-Latn-UZ" sz="4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6050490" y="500561"/>
                <a:ext cx="8177962" cy="1354803"/>
              </a:xfrm>
              <a:prstGeom prst="rect">
                <a:avLst/>
              </a:prstGeom>
              <a:noFill/>
            </p:spPr>
            <p:txBody>
              <a:bodyPr wrap="none" lIns="231974" tIns="115987" rIns="231974" bIns="115987" rtlCol="0">
                <a:spAutoFit/>
              </a:bodyPr>
              <a:lstStyle/>
              <a:p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Так как ОМ-биссектриса</a:t>
                </a:r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 ∠СОВ, то</a:t>
                </a:r>
              </a:p>
              <a:p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 ∠МОВ= ∠СОВ:2=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𝟕𝟎</m:t>
                        </m:r>
                      </m:e>
                      <m:sup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:2=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𝟑𝟓</m:t>
                        </m:r>
                      </m:e>
                      <m:sup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uz-Latn-UZ" sz="36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50490" y="500561"/>
                <a:ext cx="8177962" cy="1354803"/>
              </a:xfrm>
              <a:prstGeom prst="rect">
                <a:avLst/>
              </a:prstGeom>
              <a:blipFill rotWithShape="1">
                <a:blip r:embed="rId4"/>
                <a:stretch>
                  <a:fillRect l="-597" t="-1351" b="-11261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5593290" y="2126050"/>
                <a:ext cx="8132052" cy="1354803"/>
              </a:xfrm>
              <a:prstGeom prst="rect">
                <a:avLst/>
              </a:prstGeom>
              <a:noFill/>
            </p:spPr>
            <p:txBody>
              <a:bodyPr wrap="none" lIns="231974" tIns="115987" rIns="231974" bIns="115987" rtlCol="0">
                <a:spAutoFit/>
              </a:bodyPr>
              <a:lstStyle/>
              <a:p>
                <a:pPr lvl="0"/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Так </a:t>
                </a:r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как О</a:t>
                </a:r>
                <a:r>
                  <a:rPr lang="uz-Latn-UZ" sz="36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N</a:t>
                </a:r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-биссектриса</a:t>
                </a:r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 ∠АОВ, то</a:t>
                </a:r>
              </a:p>
              <a:p>
                <a:pPr lvl="0"/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 ∠ВО</a:t>
                </a:r>
                <a:r>
                  <a:rPr lang="uz-Latn-UZ" sz="36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N</a:t>
                </a:r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= ∠АОВ:2=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𝟒𝟎</m:t>
                        </m:r>
                      </m:e>
                      <m:sup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:2=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𝟐𝟎</m:t>
                        </m:r>
                      </m:e>
                      <m:sup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𝟎</m:t>
                        </m:r>
                      </m:sup>
                    </m:sSup>
                  </m:oMath>
                </a14:m>
                <a:endParaRPr lang="uz-Latn-UZ" sz="36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3290" y="2126050"/>
                <a:ext cx="8132052" cy="1354803"/>
              </a:xfrm>
              <a:prstGeom prst="rect">
                <a:avLst/>
              </a:prstGeom>
              <a:blipFill rotWithShape="1">
                <a:blip r:embed="rId5"/>
                <a:stretch>
                  <a:fillRect l="-600" t="-1802" b="-10811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5601847" y="3829033"/>
                <a:ext cx="8771586" cy="800805"/>
              </a:xfrm>
              <a:prstGeom prst="rect">
                <a:avLst/>
              </a:prstGeom>
              <a:noFill/>
            </p:spPr>
            <p:txBody>
              <a:bodyPr wrap="none" lIns="231974" tIns="115987" rIns="231974" bIns="115987" rtlCol="0">
                <a:spAutoFit/>
              </a:bodyPr>
              <a:lstStyle/>
              <a:p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∠МО</a:t>
                </a:r>
                <a:r>
                  <a:rPr lang="uz-Latn-UZ" sz="36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N</a:t>
                </a:r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= ∠</a:t>
                </a:r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МОВ</a:t>
                </a:r>
                <a:r>
                  <a:rPr lang="uz-Latn-UZ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-</a:t>
                </a:r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ВО</a:t>
                </a:r>
                <a:r>
                  <a:rPr lang="uz-Latn-UZ" sz="36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N</a:t>
                </a:r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𝟑𝟓</m:t>
                        </m:r>
                      </m:e>
                      <m:sup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𝟎</m:t>
                        </m:r>
                      </m:sup>
                    </m:sSup>
                    <m:r>
                      <a:rPr lang="uz-Latn-UZ" sz="3600" b="1" i="0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−</m:t>
                    </m:r>
                  </m:oMath>
                </a14:m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𝟐𝟎</m:t>
                        </m:r>
                      </m:e>
                      <m:sup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uz-Latn-UZ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𝟏</m:t>
                        </m:r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𝟓</m:t>
                        </m:r>
                      </m:e>
                      <m:sup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36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endParaRPr lang="uz-Latn-UZ" sz="36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1847" y="3829033"/>
                <a:ext cx="8771586" cy="800805"/>
              </a:xfrm>
              <a:prstGeom prst="rect">
                <a:avLst/>
              </a:prstGeom>
              <a:blipFill rotWithShape="1">
                <a:blip r:embed="rId6"/>
                <a:stretch>
                  <a:fillRect l="-556" t="-763" b="-19847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6248400" y="5394042"/>
                <a:ext cx="5503190" cy="972903"/>
              </a:xfrm>
              <a:prstGeom prst="rect">
                <a:avLst/>
              </a:prstGeom>
              <a:noFill/>
            </p:spPr>
            <p:txBody>
              <a:bodyPr wrap="none" lIns="231974" tIns="115987" rIns="231974" bIns="115987" rtlCol="0">
                <a:spAutoFit/>
              </a:bodyPr>
              <a:lstStyle/>
              <a:p>
                <a:r>
                  <a:rPr lang="ru-RU" sz="4800" b="1" dirty="0" smtClean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Ответ:</a:t>
                </a:r>
                <a:r>
                  <a:rPr lang="ru-RU" sz="2800" b="1" dirty="0" smtClean="0">
                    <a:latin typeface="Arial" pitchFamily="34" charset="0"/>
                    <a:cs typeface="Arial" pitchFamily="34" charset="0"/>
                  </a:rPr>
                  <a:t>     </a:t>
                </a:r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МО</a:t>
                </a:r>
                <a:r>
                  <a:rPr lang="uz-Latn-UZ" sz="36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N</a:t>
                </a:r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uz-Latn-UZ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𝟏</m:t>
                        </m:r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𝟓</m:t>
                        </m:r>
                      </m:e>
                      <m:sup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36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endParaRPr lang="uz-Latn-UZ" sz="36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8400" y="5394042"/>
                <a:ext cx="5503190" cy="972903"/>
              </a:xfrm>
              <a:prstGeom prst="rect">
                <a:avLst/>
              </a:prstGeom>
              <a:blipFill rotWithShape="1">
                <a:blip r:embed="rId7"/>
                <a:stretch>
                  <a:fillRect l="-2436" t="-8176" b="-24528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46818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  <p:bldP spid="34" grpId="0"/>
      <p:bldP spid="35" grpId="0"/>
      <p:bldP spid="3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7937"/>
            <a:ext cx="14630399" cy="906463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 defTabSz="2313116"/>
            <a:r>
              <a:rPr lang="ru-RU" sz="4800" b="1" spc="39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 ЗАДАНИЯ ДЛЯ САМОСТОЯТЕЛЬНОЙ РАБОТЫ</a:t>
            </a:r>
            <a:endParaRPr lang="ru-RU" sz="48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AutoShape 4" descr="Математическая вертикаль», тестирование учителей — Abitu.ne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3" name="AutoShape 4" descr="чтение векторные изображения, графика и иллюстрации - 123RF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8" name="AutoShape 6" descr="чтение векторные изображения, графика и иллюстрации - 123RF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9" name="AutoShape 8" descr="чтение векторные изображения, графика и иллюстрации - 123RF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12" name="TextBox 11"/>
          <p:cNvSpPr txBox="1"/>
          <p:nvPr/>
        </p:nvSpPr>
        <p:spPr>
          <a:xfrm>
            <a:off x="5257800" y="1899764"/>
            <a:ext cx="8114456" cy="2994498"/>
          </a:xfrm>
          <a:prstGeom prst="rect">
            <a:avLst/>
          </a:prstGeom>
          <a:noFill/>
        </p:spPr>
        <p:txBody>
          <a:bodyPr wrap="square" lIns="39454" tIns="19729" rIns="39454" bIns="19729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Выполнить </a:t>
            </a:r>
          </a:p>
          <a:p>
            <a:pPr algn="ctr"/>
            <a:r>
              <a:rPr lang="ru-RU" sz="4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</a:t>
            </a:r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исьменно задачи</a:t>
            </a:r>
          </a:p>
          <a:p>
            <a:pPr algn="ctr"/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№ </a:t>
            </a:r>
            <a:r>
              <a:rPr lang="uz-Latn-UZ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uz-Latn-UZ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3</a:t>
            </a:r>
            <a:r>
              <a:rPr lang="uz-Latn-UZ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4</a:t>
            </a:r>
            <a:endParaRPr lang="ru-RU" sz="4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(стр. </a:t>
            </a:r>
            <a:r>
              <a:rPr lang="uz-Latn-UZ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145</a:t>
            </a:r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). </a:t>
            </a:r>
            <a:endParaRPr lang="uz-Latn-UZ" sz="4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Les figures planes au CE2 - Lutin Baza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175" y="1371600"/>
            <a:ext cx="4873625" cy="4873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0107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Заголовок 23"/>
          <p:cNvSpPr>
            <a:spLocks noGrp="1"/>
          </p:cNvSpPr>
          <p:nvPr>
            <p:ph type="ctrTitle"/>
          </p:nvPr>
        </p:nvSpPr>
        <p:spPr>
          <a:xfrm>
            <a:off x="838200" y="533400"/>
            <a:ext cx="12405223" cy="2215991"/>
          </a:xfrm>
        </p:spPr>
        <p:txBody>
          <a:bodyPr/>
          <a:lstStyle/>
          <a:p>
            <a:pPr algn="ctr"/>
            <a:r>
              <a:rPr lang="ru-RU" sz="2400" dirty="0" smtClean="0">
                <a:solidFill>
                  <a:srgbClr val="C00000"/>
                </a:solidFill>
              </a:rPr>
              <a:t> </a:t>
            </a:r>
            <a:r>
              <a:rPr lang="ru-RU" sz="4800" dirty="0">
                <a:solidFill>
                  <a:srgbClr val="C00000"/>
                </a:solidFill>
              </a:rPr>
              <a:t>При решении геометрических задач следует обратить </a:t>
            </a:r>
            <a:r>
              <a:rPr lang="ru-RU" sz="4800" dirty="0" smtClean="0">
                <a:solidFill>
                  <a:srgbClr val="C00000"/>
                </a:solidFill>
              </a:rPr>
              <a:t>внимание</a:t>
            </a:r>
            <a:br>
              <a:rPr lang="ru-RU" sz="4800" dirty="0" smtClean="0">
                <a:solidFill>
                  <a:srgbClr val="C00000"/>
                </a:solidFill>
              </a:rPr>
            </a:br>
            <a:r>
              <a:rPr lang="ru-RU" sz="4800" dirty="0" smtClean="0">
                <a:solidFill>
                  <a:srgbClr val="C00000"/>
                </a:solidFill>
              </a:rPr>
              <a:t> </a:t>
            </a:r>
            <a:r>
              <a:rPr lang="ru-RU" sz="4800" dirty="0">
                <a:solidFill>
                  <a:srgbClr val="C00000"/>
                </a:solidFill>
              </a:rPr>
              <a:t>на следующее</a:t>
            </a:r>
            <a:r>
              <a:rPr lang="ru-RU" sz="4800" dirty="0" smtClean="0">
                <a:solidFill>
                  <a:srgbClr val="C00000"/>
                </a:solidFill>
              </a:rPr>
              <a:t>:</a:t>
            </a:r>
            <a:endParaRPr lang="uz-Latn-UZ" sz="2400" dirty="0">
              <a:solidFill>
                <a:srgbClr val="C00000"/>
              </a:solidFill>
            </a:endParaRPr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4"/>
          </p:nvPr>
        </p:nvSpPr>
        <p:spPr>
          <a:xfrm>
            <a:off x="533400" y="2895600"/>
            <a:ext cx="13411200" cy="1107996"/>
          </a:xfrm>
        </p:spPr>
        <p:txBody>
          <a:bodyPr/>
          <a:lstStyle/>
          <a:p>
            <a:r>
              <a:rPr lang="ru-RU" sz="3600" b="1" dirty="0" smtClean="0">
                <a:solidFill>
                  <a:srgbClr val="7030A0"/>
                </a:solidFill>
              </a:rPr>
              <a:t> - Хорошо знать и помнить основные понятия  геометрии и их свойства.</a:t>
            </a:r>
            <a:endParaRPr lang="uz-Latn-UZ" sz="3600" b="1" dirty="0">
              <a:solidFill>
                <a:srgbClr val="7030A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2400" y="3886200"/>
            <a:ext cx="13944600" cy="1342235"/>
          </a:xfrm>
          <a:prstGeom prst="rect">
            <a:avLst/>
          </a:prstGeom>
          <a:noFill/>
        </p:spPr>
        <p:txBody>
          <a:bodyPr wrap="square" lIns="231974" tIns="115987" rIns="231974" bIns="115987" rtlCol="0">
            <a:spAutoFit/>
          </a:bodyPr>
          <a:lstStyle/>
          <a:p>
            <a:r>
              <a:rPr lang="en-US" sz="3600" b="1" kern="0" dirty="0">
                <a:solidFill>
                  <a:srgbClr val="7030A0"/>
                </a:solidFill>
                <a:latin typeface="Arial" pitchFamily="34" charset="0"/>
                <a:ea typeface="+mj-ea"/>
                <a:cs typeface="Arial" pitchFamily="34" charset="0"/>
              </a:rPr>
              <a:t>  </a:t>
            </a:r>
            <a:r>
              <a:rPr lang="ru-RU" sz="3600" b="1" kern="0" dirty="0" smtClean="0">
                <a:solidFill>
                  <a:srgbClr val="7030A0"/>
                </a:solidFill>
                <a:latin typeface="Arial" pitchFamily="34" charset="0"/>
                <a:ea typeface="+mj-ea"/>
                <a:cs typeface="Arial" pitchFamily="34" charset="0"/>
              </a:rPr>
              <a:t>- Владеть </a:t>
            </a:r>
            <a:r>
              <a:rPr lang="ru-RU" sz="3600" b="1" kern="0" dirty="0">
                <a:solidFill>
                  <a:srgbClr val="7030A0"/>
                </a:solidFill>
                <a:latin typeface="Arial" pitchFamily="34" charset="0"/>
                <a:ea typeface="+mj-ea"/>
                <a:cs typeface="Arial" pitchFamily="34" charset="0"/>
              </a:rPr>
              <a:t>методами </a:t>
            </a:r>
            <a:r>
              <a:rPr lang="ru-RU" sz="3600" b="1" kern="0" dirty="0" smtClean="0">
                <a:solidFill>
                  <a:srgbClr val="7030A0"/>
                </a:solidFill>
                <a:latin typeface="Arial" pitchFamily="34" charset="0"/>
                <a:ea typeface="+mj-ea"/>
                <a:cs typeface="Arial" pitchFamily="34" charset="0"/>
              </a:rPr>
              <a:t>доказательства </a:t>
            </a:r>
            <a:r>
              <a:rPr lang="ru-RU" sz="3600" b="1" kern="0" dirty="0">
                <a:solidFill>
                  <a:srgbClr val="7030A0"/>
                </a:solidFill>
                <a:latin typeface="Arial" pitchFamily="34" charset="0"/>
                <a:ea typeface="+mj-ea"/>
                <a:cs typeface="Arial" pitchFamily="34" charset="0"/>
              </a:rPr>
              <a:t>теорем о свойствах </a:t>
            </a:r>
          </a:p>
          <a:p>
            <a:r>
              <a:rPr lang="ru-RU" sz="3600" b="1" kern="0" dirty="0">
                <a:solidFill>
                  <a:srgbClr val="7030A0"/>
                </a:solidFill>
                <a:latin typeface="Arial" pitchFamily="34" charset="0"/>
                <a:ea typeface="+mj-ea"/>
                <a:cs typeface="Arial" pitchFamily="34" charset="0"/>
              </a:rPr>
              <a:t>различных геометрических фигур. </a:t>
            </a:r>
            <a:endParaRPr lang="uz-Latn-UZ" sz="2800" b="1" dirty="0">
              <a:solidFill>
                <a:srgbClr val="7030A0"/>
              </a:solidFill>
            </a:endParaRPr>
          </a:p>
        </p:txBody>
      </p:sp>
      <p:sp>
        <p:nvSpPr>
          <p:cNvPr id="9" name="Подзаголовок 24"/>
          <p:cNvSpPr txBox="1">
            <a:spLocks/>
          </p:cNvSpPr>
          <p:nvPr/>
        </p:nvSpPr>
        <p:spPr>
          <a:xfrm>
            <a:off x="400050" y="5228435"/>
            <a:ext cx="13716000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373435"/>
                </a:solidFill>
                <a:latin typeface="Arial"/>
                <a:ea typeface="+mn-ea"/>
                <a:cs typeface="Arial"/>
              </a:defRPr>
            </a:lvl1pPr>
            <a:lvl2pPr marL="1067082">
              <a:defRPr>
                <a:latin typeface="+mn-lt"/>
                <a:ea typeface="+mn-ea"/>
                <a:cs typeface="+mn-cs"/>
              </a:defRPr>
            </a:lvl2pPr>
            <a:lvl3pPr marL="2134152">
              <a:defRPr>
                <a:latin typeface="+mn-lt"/>
                <a:ea typeface="+mn-ea"/>
                <a:cs typeface="+mn-cs"/>
              </a:defRPr>
            </a:lvl3pPr>
            <a:lvl4pPr marL="3201231">
              <a:defRPr>
                <a:latin typeface="+mn-lt"/>
                <a:ea typeface="+mn-ea"/>
                <a:cs typeface="+mn-cs"/>
              </a:defRPr>
            </a:lvl4pPr>
            <a:lvl5pPr marL="4268308">
              <a:defRPr>
                <a:latin typeface="+mn-lt"/>
                <a:ea typeface="+mn-ea"/>
                <a:cs typeface="+mn-cs"/>
              </a:defRPr>
            </a:lvl5pPr>
            <a:lvl6pPr marL="5335389">
              <a:defRPr>
                <a:latin typeface="+mn-lt"/>
                <a:ea typeface="+mn-ea"/>
                <a:cs typeface="+mn-cs"/>
              </a:defRPr>
            </a:lvl6pPr>
            <a:lvl7pPr marL="6402464">
              <a:defRPr>
                <a:latin typeface="+mn-lt"/>
                <a:ea typeface="+mn-ea"/>
                <a:cs typeface="+mn-cs"/>
              </a:defRPr>
            </a:lvl7pPr>
            <a:lvl8pPr marL="7469542">
              <a:defRPr>
                <a:latin typeface="+mn-lt"/>
                <a:ea typeface="+mn-ea"/>
                <a:cs typeface="+mn-cs"/>
              </a:defRPr>
            </a:lvl8pPr>
            <a:lvl9pPr marL="8536619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ru-RU" sz="3600" b="1" dirty="0" smtClean="0">
                <a:solidFill>
                  <a:srgbClr val="7030A0"/>
                </a:solidFill>
              </a:rPr>
              <a:t>  - Понимать смысл данной геометрической задачи.</a:t>
            </a:r>
            <a:endParaRPr lang="uz-Latn-UZ" sz="3600" b="1" dirty="0">
              <a:solidFill>
                <a:srgbClr val="7030A0"/>
              </a:solidFill>
            </a:endParaRPr>
          </a:p>
        </p:txBody>
      </p:sp>
      <p:pic>
        <p:nvPicPr>
          <p:cNvPr id="1026" name="Picture 2" descr="Занимательная геометрия». Непосредственно образовательная деятельность по  формированию элементарных математических представлений в средней группе ⋆  Планета Детств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6019800"/>
            <a:ext cx="2185988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Лекция «Неэвклидова геометрия» в Библиотека им. В. Г. Белинского — Афиша —  Вебург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2937" y="6195617"/>
            <a:ext cx="2659286" cy="1995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2141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 build="p"/>
      <p:bldP spid="8" grpId="0"/>
      <p:bldP spid="9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Заголовок 23"/>
          <p:cNvSpPr>
            <a:spLocks noGrp="1"/>
          </p:cNvSpPr>
          <p:nvPr>
            <p:ph type="ctrTitle" idx="4294967295"/>
          </p:nvPr>
        </p:nvSpPr>
        <p:spPr>
          <a:xfrm>
            <a:off x="535146" y="2277288"/>
            <a:ext cx="13695859" cy="3693319"/>
          </a:xfrm>
        </p:spPr>
        <p:txBody>
          <a:bodyPr/>
          <a:lstStyle/>
          <a:p>
            <a:pPr algn="l"/>
            <a:r>
              <a:rPr lang="ru-RU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На </a:t>
            </a:r>
            <a:r>
              <a:rPr lang="ru-RU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этой ступени разделяют содержание задачи на условие и заключение.</a:t>
            </a:r>
            <a:r>
              <a:rPr lang="en-US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Что </a:t>
            </a:r>
            <a:r>
              <a:rPr lang="ru-RU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дано, что надо найти, доказать или построить. Строится чертёж, соответствующий задаче. Все данные наносятся на чертеже.</a:t>
            </a:r>
            <a:br>
              <a:rPr lang="ru-RU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uz-Latn-UZ" sz="1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4294967295"/>
          </p:nvPr>
        </p:nvSpPr>
        <p:spPr>
          <a:xfrm>
            <a:off x="5123863" y="4610028"/>
            <a:ext cx="9506537" cy="677108"/>
          </a:xfrm>
        </p:spPr>
        <p:txBody>
          <a:bodyPr/>
          <a:lstStyle/>
          <a:p>
            <a:endParaRPr lang="ru-RU" dirty="0" smtClean="0"/>
          </a:p>
          <a:p>
            <a:endParaRPr lang="uz-Latn-UZ" dirty="0">
              <a:solidFill>
                <a:srgbClr val="FF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048000" y="133191"/>
            <a:ext cx="8930732" cy="1065236"/>
          </a:xfrm>
          <a:prstGeom prst="rect">
            <a:avLst/>
          </a:prstGeom>
          <a:noFill/>
        </p:spPr>
        <p:txBody>
          <a:bodyPr wrap="none" lIns="231974" tIns="115987" rIns="231974" bIns="115987" rtlCol="0">
            <a:spAutoFit/>
          </a:bodyPr>
          <a:lstStyle/>
          <a:p>
            <a:r>
              <a:rPr lang="ru-RU" sz="5400" b="1" kern="0" dirty="0">
                <a:solidFill>
                  <a:srgbClr val="C00000"/>
                </a:solidFill>
                <a:latin typeface="Arial" pitchFamily="34" charset="0"/>
                <a:ea typeface="+mj-ea"/>
                <a:cs typeface="Arial" pitchFamily="34" charset="0"/>
              </a:rPr>
              <a:t>Ступени решения задач</a:t>
            </a:r>
            <a:r>
              <a:rPr lang="ru-RU" sz="5400" b="1" kern="0" dirty="0" smtClean="0">
                <a:solidFill>
                  <a:srgbClr val="C00000"/>
                </a:solidFill>
                <a:latin typeface="Arial" pitchFamily="34" charset="0"/>
                <a:ea typeface="+mj-ea"/>
                <a:cs typeface="Arial" pitchFamily="34" charset="0"/>
              </a:rPr>
              <a:t>:</a:t>
            </a:r>
            <a:endParaRPr lang="uz-Latn-UZ" sz="4400" b="1" dirty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48000" y="1143597"/>
            <a:ext cx="9139122" cy="1019070"/>
          </a:xfrm>
          <a:prstGeom prst="rect">
            <a:avLst/>
          </a:prstGeom>
          <a:noFill/>
        </p:spPr>
        <p:txBody>
          <a:bodyPr wrap="none" lIns="231974" tIns="115987" rIns="231974" bIns="115987" rtlCol="0">
            <a:spAutoFit/>
          </a:bodyPr>
          <a:lstStyle/>
          <a:p>
            <a:r>
              <a:rPr lang="ru-RU" sz="5100" b="1" kern="0" dirty="0">
                <a:solidFill>
                  <a:srgbClr val="7030A0"/>
                </a:solidFill>
                <a:latin typeface="Arial" pitchFamily="34" charset="0"/>
                <a:ea typeface="+mj-ea"/>
                <a:cs typeface="Arial" pitchFamily="34" charset="0"/>
              </a:rPr>
              <a:t>1-ступень. </a:t>
            </a:r>
            <a:r>
              <a:rPr lang="ru-RU" sz="5100" b="1" kern="0" dirty="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>Понять задачу. 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7784" y="6590926"/>
            <a:ext cx="1856999" cy="16386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89623" l="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0252" y="6176163"/>
            <a:ext cx="1856999" cy="16386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89623" l="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8098" y="5821569"/>
            <a:ext cx="1856999" cy="16386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 descr="Откуда взялся карандаш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7571" y="5105400"/>
            <a:ext cx="1983618" cy="312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7548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53800" y="152400"/>
            <a:ext cx="3048000" cy="4191000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Заголовок 23"/>
          <p:cNvSpPr>
            <a:spLocks noGrp="1"/>
          </p:cNvSpPr>
          <p:nvPr>
            <p:ph type="ctrTitle" idx="4294967295"/>
          </p:nvPr>
        </p:nvSpPr>
        <p:spPr>
          <a:xfrm>
            <a:off x="533400" y="2286000"/>
            <a:ext cx="11877214" cy="3693319"/>
          </a:xfrm>
        </p:spPr>
        <p:txBody>
          <a:bodyPr/>
          <a:lstStyle/>
          <a:p>
            <a:pPr algn="l"/>
            <a:r>
              <a:rPr lang="ru-RU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На </a:t>
            </a:r>
            <a:r>
              <a:rPr lang="ru-RU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этой ступени выбирается </a:t>
            </a:r>
            <a:br>
              <a:rPr lang="ru-RU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метод решения задачи.</a:t>
            </a:r>
            <a:r>
              <a:rPr lang="en-US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Определяется,</a:t>
            </a:r>
            <a:br>
              <a:rPr lang="ru-RU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какие </a:t>
            </a:r>
            <a:r>
              <a:rPr lang="ru-RU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дополнительные сведения </a:t>
            </a:r>
            <a:r>
              <a:rPr lang="ru-RU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необходимы </a:t>
            </a:r>
            <a:r>
              <a:rPr lang="ru-RU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для его применения. Выполняются вспомогательные </a:t>
            </a:r>
            <a:r>
              <a:rPr lang="ru-RU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построения.</a:t>
            </a:r>
            <a:r>
              <a:rPr lang="ru-RU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endParaRPr lang="uz-Latn-UZ" sz="4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71700" y="887613"/>
            <a:ext cx="8983887" cy="1019070"/>
          </a:xfrm>
          <a:prstGeom prst="rect">
            <a:avLst/>
          </a:prstGeom>
          <a:noFill/>
        </p:spPr>
        <p:txBody>
          <a:bodyPr wrap="none" lIns="231974" tIns="115987" rIns="231974" bIns="115987" rtlCol="0">
            <a:spAutoFit/>
          </a:bodyPr>
          <a:lstStyle/>
          <a:p>
            <a:r>
              <a:rPr lang="ru-RU" sz="51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2-ступень</a:t>
            </a:r>
            <a:r>
              <a:rPr lang="ru-RU" sz="51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sz="51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Планирование</a:t>
            </a:r>
            <a:r>
              <a:rPr lang="ru-RU" sz="51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uz-Latn-UZ" sz="51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Cайт школы №7 г. Щекино Тульской области - Геометрия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5638800"/>
            <a:ext cx="3276600" cy="236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0454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Заголовок 23"/>
          <p:cNvSpPr>
            <a:spLocks noGrp="1"/>
          </p:cNvSpPr>
          <p:nvPr>
            <p:ph type="ctrTitle" idx="4294967295"/>
          </p:nvPr>
        </p:nvSpPr>
        <p:spPr>
          <a:xfrm>
            <a:off x="533400" y="1981200"/>
            <a:ext cx="9626691" cy="2831544"/>
          </a:xfrm>
        </p:spPr>
        <p:txBody>
          <a:bodyPr/>
          <a:lstStyle/>
          <a:p>
            <a:pPr algn="l"/>
            <a:r>
              <a:rPr lang="en-US" sz="4800" dirty="0">
                <a:solidFill>
                  <a:srgbClr val="002060"/>
                </a:solidFill>
              </a:rPr>
              <a:t>   </a:t>
            </a:r>
            <a:r>
              <a:rPr lang="ru-RU" sz="4800" dirty="0">
                <a:solidFill>
                  <a:srgbClr val="002060"/>
                </a:solidFill>
              </a:rPr>
              <a:t>На этой ступени задача непосредственно решается на основе данного плана.</a:t>
            </a:r>
            <a:br>
              <a:rPr lang="ru-RU" sz="4800" dirty="0">
                <a:solidFill>
                  <a:srgbClr val="002060"/>
                </a:solidFill>
              </a:rPr>
            </a:br>
            <a:r>
              <a:rPr lang="ru-RU" sz="1800" dirty="0" smtClean="0">
                <a:solidFill>
                  <a:srgbClr val="002060"/>
                </a:solidFill>
              </a:rPr>
              <a:t> </a:t>
            </a:r>
            <a:br>
              <a:rPr lang="ru-RU" sz="1800" dirty="0" smtClean="0">
                <a:solidFill>
                  <a:srgbClr val="002060"/>
                </a:solidFill>
              </a:rPr>
            </a:br>
            <a:endParaRPr lang="uz-Latn-UZ" sz="1800" dirty="0">
              <a:solidFill>
                <a:srgbClr val="00206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971800" y="600852"/>
            <a:ext cx="6869013" cy="1019070"/>
          </a:xfrm>
          <a:prstGeom prst="rect">
            <a:avLst/>
          </a:prstGeom>
          <a:noFill/>
        </p:spPr>
        <p:txBody>
          <a:bodyPr wrap="none" lIns="231974" tIns="115987" rIns="231974" bIns="115987" rtlCol="0">
            <a:spAutoFit/>
          </a:bodyPr>
          <a:lstStyle/>
          <a:p>
            <a:r>
              <a:rPr lang="ru-RU" sz="5100" b="1" kern="0" dirty="0">
                <a:solidFill>
                  <a:srgbClr val="7030A0"/>
                </a:solidFill>
                <a:latin typeface="Arial" pitchFamily="34" charset="0"/>
                <a:ea typeface="+mj-ea"/>
                <a:cs typeface="Arial" pitchFamily="34" charset="0"/>
              </a:rPr>
              <a:t>3-ступень</a:t>
            </a:r>
            <a:r>
              <a:rPr lang="ru-RU" sz="5100" b="1" kern="0" dirty="0" smtClean="0">
                <a:solidFill>
                  <a:srgbClr val="7030A0"/>
                </a:solidFill>
                <a:latin typeface="Arial" pitchFamily="34" charset="0"/>
                <a:ea typeface="+mj-ea"/>
                <a:cs typeface="Arial" pitchFamily="34" charset="0"/>
              </a:rPr>
              <a:t>.</a:t>
            </a:r>
            <a:r>
              <a:rPr lang="ru-RU" sz="51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5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Решение</a:t>
            </a:r>
            <a:endParaRPr lang="uz-Latn-UZ" sz="51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9200" y="4114800"/>
            <a:ext cx="4465876" cy="3247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 descr="Cайт школы №7 г. Щекино Тульской области - Геометри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7800" y="5272087"/>
            <a:ext cx="3302800" cy="2562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3205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Заголовок 23"/>
          <p:cNvSpPr>
            <a:spLocks noGrp="1"/>
          </p:cNvSpPr>
          <p:nvPr>
            <p:ph type="ctrTitle"/>
          </p:nvPr>
        </p:nvSpPr>
        <p:spPr>
          <a:xfrm>
            <a:off x="1828800" y="990600"/>
            <a:ext cx="11245105" cy="784830"/>
          </a:xfrm>
        </p:spPr>
        <p:txBody>
          <a:bodyPr/>
          <a:lstStyle/>
          <a:p>
            <a:pPr algn="l"/>
            <a:r>
              <a:rPr lang="ru-RU" dirty="0" smtClean="0"/>
              <a:t>      </a:t>
            </a:r>
            <a:r>
              <a:rPr lang="ru-RU" sz="5100" dirty="0">
                <a:solidFill>
                  <a:srgbClr val="7030A0"/>
                </a:solidFill>
              </a:rPr>
              <a:t>4-ступень</a:t>
            </a:r>
            <a:r>
              <a:rPr lang="ru-RU" sz="5100" dirty="0" smtClean="0">
                <a:solidFill>
                  <a:srgbClr val="7030A0"/>
                </a:solidFill>
              </a:rPr>
              <a:t>.</a:t>
            </a:r>
            <a:r>
              <a:rPr lang="ru-RU" sz="5100" dirty="0">
                <a:solidFill>
                  <a:srgbClr val="7030A0"/>
                </a:solidFill>
              </a:rPr>
              <a:t> </a:t>
            </a:r>
            <a:r>
              <a:rPr lang="ru-RU" sz="5100" dirty="0" smtClean="0">
                <a:solidFill>
                  <a:srgbClr val="002060"/>
                </a:solidFill>
              </a:rPr>
              <a:t>Проверка.</a:t>
            </a:r>
            <a:endParaRPr lang="uz-Latn-UZ" dirty="0"/>
          </a:p>
        </p:txBody>
      </p:sp>
      <p:sp>
        <p:nvSpPr>
          <p:cNvPr id="2" name="Подзаголовок 1"/>
          <p:cNvSpPr>
            <a:spLocks noGrp="1"/>
          </p:cNvSpPr>
          <p:nvPr>
            <p:ph type="subTitle" idx="4"/>
          </p:nvPr>
        </p:nvSpPr>
        <p:spPr>
          <a:xfrm>
            <a:off x="765356" y="2743200"/>
            <a:ext cx="12567965" cy="3693319"/>
          </a:xfrm>
        </p:spPr>
        <p:txBody>
          <a:bodyPr/>
          <a:lstStyle/>
          <a:p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smtClean="0">
                <a:solidFill>
                  <a:srgbClr val="002060"/>
                </a:solidFill>
              </a:rPr>
              <a:t>    </a:t>
            </a:r>
            <a:r>
              <a:rPr lang="ru-RU" sz="4000" b="1" dirty="0" smtClean="0">
                <a:solidFill>
                  <a:srgbClr val="002060"/>
                </a:solidFill>
              </a:rPr>
              <a:t>На </a:t>
            </a:r>
            <a:r>
              <a:rPr lang="ru-RU" sz="4000" b="1" dirty="0">
                <a:solidFill>
                  <a:srgbClr val="002060"/>
                </a:solidFill>
              </a:rPr>
              <a:t>этой ступени проверяется найденное решение задачи. Если обнаруживается ошибка, то она исправляется. Если нет возможности исправления, возвращаются к начальной ступени решения задачи и вся работа выполняется заново.</a:t>
            </a:r>
            <a:endParaRPr lang="uz-Latn-UZ" sz="4000" b="1" dirty="0">
              <a:solidFill>
                <a:srgbClr val="002060"/>
              </a:solidFill>
            </a:endParaRPr>
          </a:p>
        </p:txBody>
      </p:sp>
      <p:pic>
        <p:nvPicPr>
          <p:cNvPr id="4098" name="Picture 2" descr="Cайт школы №7 г. Щекино Тульской области - Геометр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2690" y="5105400"/>
            <a:ext cx="3331566" cy="289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Откуда взялся карандаш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47113" y="228600"/>
            <a:ext cx="1873687" cy="2951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9682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Заголовок 23"/>
          <p:cNvSpPr>
            <a:spLocks noGrp="1"/>
          </p:cNvSpPr>
          <p:nvPr>
            <p:ph type="ctrTitle"/>
          </p:nvPr>
        </p:nvSpPr>
        <p:spPr>
          <a:xfrm>
            <a:off x="685800" y="533400"/>
            <a:ext cx="12242487" cy="2400657"/>
          </a:xfrm>
        </p:spPr>
        <p:txBody>
          <a:bodyPr/>
          <a:lstStyle/>
          <a:p>
            <a:pPr algn="ctr"/>
            <a:r>
              <a:rPr lang="ru-RU" sz="5400" dirty="0" smtClean="0">
                <a:solidFill>
                  <a:srgbClr val="C00000"/>
                </a:solidFill>
              </a:rPr>
              <a:t>  Запомните!</a:t>
            </a:r>
            <a:r>
              <a:rPr lang="en-US" sz="5400" dirty="0" smtClean="0">
                <a:solidFill>
                  <a:srgbClr val="C00000"/>
                </a:solidFill>
              </a:rPr>
              <a:t/>
            </a:r>
            <a:br>
              <a:rPr lang="en-US" sz="5400" dirty="0" smtClean="0">
                <a:solidFill>
                  <a:srgbClr val="C00000"/>
                </a:solidFill>
              </a:rPr>
            </a:b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smtClean="0">
                <a:solidFill>
                  <a:srgbClr val="0070C0"/>
                </a:solidFill>
              </a:rPr>
              <a:t>   </a:t>
            </a:r>
            <a:r>
              <a:rPr lang="ru-RU" sz="5100" dirty="0">
                <a:solidFill>
                  <a:srgbClr val="002060"/>
                </a:solidFill>
              </a:rPr>
              <a:t>Для того чтобы научиться решать задачи, надо побольше их решать</a:t>
            </a:r>
            <a:r>
              <a:rPr lang="ru-RU" sz="5100" dirty="0" smtClean="0">
                <a:solidFill>
                  <a:srgbClr val="002060"/>
                </a:solidFill>
              </a:rPr>
              <a:t>!</a:t>
            </a:r>
            <a:endParaRPr lang="uz-Latn-UZ" dirty="0"/>
          </a:p>
        </p:txBody>
      </p:sp>
      <p:sp>
        <p:nvSpPr>
          <p:cNvPr id="2" name="Подзаголовок 1"/>
          <p:cNvSpPr>
            <a:spLocks noGrp="1"/>
          </p:cNvSpPr>
          <p:nvPr>
            <p:ph type="subTitle" idx="4"/>
          </p:nvPr>
        </p:nvSpPr>
        <p:spPr>
          <a:xfrm>
            <a:off x="5029200" y="3810000"/>
            <a:ext cx="9080836" cy="2031325"/>
          </a:xfrm>
        </p:spPr>
        <p:txBody>
          <a:bodyPr/>
          <a:lstStyle/>
          <a:p>
            <a:r>
              <a:rPr lang="ru-RU" sz="1800" b="1" dirty="0" smtClean="0">
                <a:solidFill>
                  <a:srgbClr val="C00000"/>
                </a:solidFill>
              </a:rPr>
              <a:t>     </a:t>
            </a:r>
            <a:r>
              <a:rPr lang="ru-RU" sz="4400" b="1" dirty="0" smtClean="0">
                <a:solidFill>
                  <a:srgbClr val="C00000"/>
                </a:solidFill>
              </a:rPr>
              <a:t>Начертить </a:t>
            </a:r>
            <a:r>
              <a:rPr lang="ru-RU" sz="4400" b="1" dirty="0">
                <a:solidFill>
                  <a:srgbClr val="C00000"/>
                </a:solidFill>
              </a:rPr>
              <a:t>правильный чертёж к задаче-это значит </a:t>
            </a:r>
            <a:r>
              <a:rPr lang="ru-RU" sz="4400" b="1" dirty="0" smtClean="0">
                <a:solidFill>
                  <a:srgbClr val="C00000"/>
                </a:solidFill>
              </a:rPr>
              <a:t>наполовину </a:t>
            </a:r>
            <a:r>
              <a:rPr lang="ru-RU" sz="4400" b="1" dirty="0">
                <a:solidFill>
                  <a:srgbClr val="C00000"/>
                </a:solidFill>
              </a:rPr>
              <a:t>решить задачу!</a:t>
            </a:r>
            <a:endParaRPr lang="uz-Latn-UZ" sz="4400" b="1" dirty="0">
              <a:solidFill>
                <a:srgbClr val="C0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53714">
            <a:off x="142198" y="3195635"/>
            <a:ext cx="4253773" cy="35932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83982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Заголовок 23"/>
          <p:cNvSpPr>
            <a:spLocks noGrp="1"/>
          </p:cNvSpPr>
          <p:nvPr>
            <p:ph type="ctrTitle"/>
          </p:nvPr>
        </p:nvSpPr>
        <p:spPr>
          <a:xfrm>
            <a:off x="1056296" y="381000"/>
            <a:ext cx="9459304" cy="830997"/>
          </a:xfrm>
        </p:spPr>
        <p:txBody>
          <a:bodyPr/>
          <a:lstStyle/>
          <a:p>
            <a:pPr algn="ctr"/>
            <a:r>
              <a:rPr lang="ru-RU" sz="2000" dirty="0" smtClean="0"/>
              <a:t>    </a:t>
            </a:r>
            <a:r>
              <a:rPr lang="ru-RU" sz="2000" dirty="0" smtClean="0">
                <a:solidFill>
                  <a:srgbClr val="0070C0"/>
                </a:solidFill>
              </a:rPr>
              <a:t>        </a:t>
            </a:r>
            <a:r>
              <a:rPr lang="ru-RU" sz="5400" dirty="0">
                <a:solidFill>
                  <a:srgbClr val="C00000"/>
                </a:solidFill>
              </a:rPr>
              <a:t>Категории задач: </a:t>
            </a:r>
            <a:endParaRPr lang="uz-Latn-UZ" sz="5400" dirty="0"/>
          </a:p>
        </p:txBody>
      </p:sp>
      <p:sp>
        <p:nvSpPr>
          <p:cNvPr id="2" name="Подзаголовок 1"/>
          <p:cNvSpPr>
            <a:spLocks noGrp="1"/>
          </p:cNvSpPr>
          <p:nvPr>
            <p:ph type="subTitle" idx="4"/>
          </p:nvPr>
        </p:nvSpPr>
        <p:spPr>
          <a:xfrm>
            <a:off x="1303020" y="4876800"/>
            <a:ext cx="10896600" cy="923330"/>
          </a:xfrm>
        </p:spPr>
        <p:txBody>
          <a:bodyPr/>
          <a:lstStyle/>
          <a:p>
            <a:r>
              <a:rPr lang="ru-RU" sz="6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60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3. Задачи на построение</a:t>
            </a:r>
            <a:endParaRPr lang="uz-Latn-UZ" sz="60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Заголовок 23"/>
          <p:cNvSpPr txBox="1">
            <a:spLocks/>
          </p:cNvSpPr>
          <p:nvPr/>
        </p:nvSpPr>
        <p:spPr>
          <a:xfrm>
            <a:off x="533400" y="1588165"/>
            <a:ext cx="12435840" cy="9233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ru-RU" sz="6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ru-RU" sz="60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1. Вычислительные  </a:t>
            </a:r>
            <a:endParaRPr lang="uz-Latn-UZ" sz="6000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56296" y="2971800"/>
            <a:ext cx="13344948" cy="1249902"/>
          </a:xfrm>
          <a:prstGeom prst="rect">
            <a:avLst/>
          </a:prstGeom>
        </p:spPr>
        <p:txBody>
          <a:bodyPr wrap="square" lIns="231974" tIns="115987" rIns="231974" bIns="115987">
            <a:spAutoFit/>
          </a:bodyPr>
          <a:lstStyle/>
          <a:p>
            <a:r>
              <a:rPr lang="ru-RU" sz="66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60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2. Задачи на доказательство</a:t>
            </a:r>
            <a:endParaRPr lang="uz-Latn-UZ" sz="60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 descr="Cайт школы №7 г. Щекино Тульской области - Геометр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2800" y="178465"/>
            <a:ext cx="3243893" cy="281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3714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23"/>
          <p:cNvSpPr txBox="1">
            <a:spLocks/>
          </p:cNvSpPr>
          <p:nvPr/>
        </p:nvSpPr>
        <p:spPr>
          <a:xfrm>
            <a:off x="304800" y="580314"/>
            <a:ext cx="14153595" cy="16004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ru-RU" sz="1600" dirty="0" smtClean="0">
                <a:solidFill>
                  <a:srgbClr val="002060"/>
                </a:solidFill>
              </a:rPr>
              <a:t> </a:t>
            </a:r>
          </a:p>
          <a:p>
            <a:r>
              <a:rPr lang="ru-RU" sz="4400" dirty="0">
                <a:solidFill>
                  <a:srgbClr val="002060"/>
                </a:solidFill>
              </a:rPr>
              <a:t>   На луче АВ выбрана точка </a:t>
            </a:r>
            <a:r>
              <a:rPr lang="ru-RU" sz="4400" dirty="0" smtClean="0">
                <a:solidFill>
                  <a:srgbClr val="002060"/>
                </a:solidFill>
              </a:rPr>
              <a:t>С, на </a:t>
            </a:r>
            <a:r>
              <a:rPr lang="ru-RU" sz="4400" dirty="0">
                <a:solidFill>
                  <a:srgbClr val="002060"/>
                </a:solidFill>
              </a:rPr>
              <a:t>луче ВА-точка </a:t>
            </a:r>
            <a:r>
              <a:rPr lang="uz-Latn-UZ" sz="4400" dirty="0">
                <a:solidFill>
                  <a:srgbClr val="002060"/>
                </a:solidFill>
              </a:rPr>
              <a:t>D</a:t>
            </a:r>
            <a:r>
              <a:rPr lang="ru-RU" sz="4400" dirty="0">
                <a:solidFill>
                  <a:srgbClr val="002060"/>
                </a:solidFill>
              </a:rPr>
              <a:t> так, что АС=0,8 и В</a:t>
            </a:r>
            <a:r>
              <a:rPr lang="uz-Latn-UZ" sz="4400" dirty="0">
                <a:solidFill>
                  <a:srgbClr val="002060"/>
                </a:solidFill>
              </a:rPr>
              <a:t>D</a:t>
            </a:r>
            <a:r>
              <a:rPr lang="ru-RU" sz="4400" dirty="0">
                <a:solidFill>
                  <a:srgbClr val="002060"/>
                </a:solidFill>
              </a:rPr>
              <a:t>=</a:t>
            </a:r>
            <a:r>
              <a:rPr lang="uz-Latn-UZ" sz="4400" dirty="0">
                <a:solidFill>
                  <a:srgbClr val="002060"/>
                </a:solidFill>
              </a:rPr>
              <a:t>2</a:t>
            </a:r>
            <a:r>
              <a:rPr lang="ru-RU" sz="4400" dirty="0" smtClean="0">
                <a:solidFill>
                  <a:srgbClr val="002060"/>
                </a:solidFill>
              </a:rPr>
              <a:t>,4. Найдите </a:t>
            </a:r>
            <a:r>
              <a:rPr lang="ru-RU" sz="4400" dirty="0">
                <a:solidFill>
                  <a:srgbClr val="002060"/>
                </a:solidFill>
              </a:rPr>
              <a:t>С</a:t>
            </a:r>
            <a:r>
              <a:rPr lang="uz-Latn-UZ" sz="4400" dirty="0">
                <a:solidFill>
                  <a:srgbClr val="002060"/>
                </a:solidFill>
              </a:rPr>
              <a:t>D</a:t>
            </a:r>
            <a:r>
              <a:rPr lang="ru-RU" sz="4400" dirty="0">
                <a:solidFill>
                  <a:srgbClr val="002060"/>
                </a:solidFill>
              </a:rPr>
              <a:t> если </a:t>
            </a:r>
            <a:r>
              <a:rPr lang="ru-RU" sz="4400" dirty="0" smtClean="0">
                <a:solidFill>
                  <a:srgbClr val="002060"/>
                </a:solidFill>
              </a:rPr>
              <a:t>АВ=1,7.  </a:t>
            </a:r>
            <a:endParaRPr lang="uz-Latn-UZ" sz="4400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378558" y="0"/>
            <a:ext cx="2074607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200" b="1" kern="0" dirty="0" smtClean="0">
                <a:solidFill>
                  <a:srgbClr val="A50021"/>
                </a:solidFill>
                <a:latin typeface="Arial" pitchFamily="34" charset="0"/>
                <a:cs typeface="Arial" pitchFamily="34" charset="0"/>
              </a:rPr>
              <a:t>Задача</a:t>
            </a:r>
            <a:endParaRPr lang="uz-Latn-UZ" dirty="0"/>
          </a:p>
        </p:txBody>
      </p:sp>
      <p:sp>
        <p:nvSpPr>
          <p:cNvPr id="8" name="TextBox 7"/>
          <p:cNvSpPr txBox="1"/>
          <p:nvPr/>
        </p:nvSpPr>
        <p:spPr>
          <a:xfrm>
            <a:off x="11582400" y="2748058"/>
            <a:ext cx="2265446" cy="3388949"/>
          </a:xfrm>
          <a:prstGeom prst="rect">
            <a:avLst/>
          </a:prstGeom>
          <a:noFill/>
        </p:spPr>
        <p:txBody>
          <a:bodyPr wrap="none" lIns="231974" tIns="115987" rIns="231974" bIns="115987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Дано: 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АС=0,8</a:t>
            </a:r>
          </a:p>
          <a:p>
            <a:r>
              <a:rPr lang="uz-Latn-UZ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В=2,4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АВ=1,7</a:t>
            </a:r>
          </a:p>
          <a:p>
            <a:r>
              <a:rPr lang="uz-Latn-UZ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С=?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flipV="1">
            <a:off x="180769" y="3869116"/>
            <a:ext cx="10547393" cy="15965"/>
          </a:xfrm>
          <a:prstGeom prst="line">
            <a:avLst/>
          </a:prstGeom>
          <a:ln w="381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1" name="Овал 10"/>
          <p:cNvSpPr/>
          <p:nvPr/>
        </p:nvSpPr>
        <p:spPr>
          <a:xfrm>
            <a:off x="1089136" y="3762284"/>
            <a:ext cx="116009" cy="17455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31974" tIns="115987" rIns="231974" bIns="115987" rtlCol="0" anchor="ctr"/>
          <a:lstStyle/>
          <a:p>
            <a:pPr algn="ctr"/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986351" y="3918232"/>
            <a:ext cx="848391" cy="865181"/>
          </a:xfrm>
          <a:prstGeom prst="rect">
            <a:avLst/>
          </a:prstGeom>
          <a:noFill/>
        </p:spPr>
        <p:txBody>
          <a:bodyPr wrap="none" lIns="231974" tIns="115987" rIns="231974" bIns="115987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А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334658" y="3966843"/>
            <a:ext cx="848391" cy="865181"/>
          </a:xfrm>
          <a:prstGeom prst="rect">
            <a:avLst/>
          </a:prstGeom>
          <a:noFill/>
        </p:spPr>
        <p:txBody>
          <a:bodyPr wrap="none" lIns="231974" tIns="115987" rIns="231974" bIns="115987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В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691775" y="3841443"/>
            <a:ext cx="848391" cy="865181"/>
          </a:xfrm>
          <a:prstGeom prst="rect">
            <a:avLst/>
          </a:prstGeom>
          <a:noFill/>
        </p:spPr>
        <p:txBody>
          <a:bodyPr wrap="none" lIns="231974" tIns="115987" rIns="231974" bIns="115987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С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89848" y="4007882"/>
            <a:ext cx="848391" cy="865181"/>
          </a:xfrm>
          <a:prstGeom prst="rect">
            <a:avLst/>
          </a:prstGeom>
          <a:noFill/>
        </p:spPr>
        <p:txBody>
          <a:bodyPr wrap="none" lIns="231974" tIns="115987" rIns="231974" bIns="115987" rtlCol="0">
            <a:spAutoFit/>
          </a:bodyPr>
          <a:lstStyle/>
          <a:p>
            <a:r>
              <a:rPr lang="uz-Latn-UZ" b="1" dirty="0" smtClean="0">
                <a:latin typeface="Arial" pitchFamily="34" charset="0"/>
                <a:cs typeface="Arial" pitchFamily="34" charset="0"/>
              </a:rPr>
              <a:t>D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4273437" y="3781839"/>
            <a:ext cx="116009" cy="17455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31974" tIns="115987" rIns="231974" bIns="115987" rtlCol="0" anchor="ctr"/>
          <a:lstStyle/>
          <a:p>
            <a:pPr algn="ctr"/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228433" y="3746315"/>
            <a:ext cx="1197846" cy="865181"/>
          </a:xfrm>
          <a:prstGeom prst="rect">
            <a:avLst/>
          </a:prstGeom>
          <a:noFill/>
        </p:spPr>
        <p:txBody>
          <a:bodyPr wrap="none" lIns="231974" tIns="115987" rIns="231974" bIns="115987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0,8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авая фигурная скобка 19"/>
          <p:cNvSpPr/>
          <p:nvPr/>
        </p:nvSpPr>
        <p:spPr>
          <a:xfrm rot="5400000">
            <a:off x="5455360" y="3342595"/>
            <a:ext cx="562289" cy="2634579"/>
          </a:xfrm>
          <a:prstGeom prst="rightBrace">
            <a:avLst/>
          </a:prstGeom>
          <a:ln w="38100">
            <a:solidFill>
              <a:srgbClr val="0070C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lIns="231974" tIns="115987" rIns="231974" bIns="115987" rtlCol="0" anchor="ctr"/>
          <a:lstStyle/>
          <a:p>
            <a:pPr algn="ctr"/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756598" y="2378931"/>
            <a:ext cx="1197846" cy="865181"/>
          </a:xfrm>
          <a:prstGeom prst="rect">
            <a:avLst/>
          </a:prstGeom>
          <a:noFill/>
        </p:spPr>
        <p:txBody>
          <a:bodyPr wrap="none" lIns="231974" tIns="115987" rIns="231974" bIns="115987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2,4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570881" y="5368096"/>
            <a:ext cx="1197846" cy="865181"/>
          </a:xfrm>
          <a:prstGeom prst="rect">
            <a:avLst/>
          </a:prstGeom>
          <a:noFill/>
        </p:spPr>
        <p:txBody>
          <a:bodyPr wrap="none" lIns="231974" tIns="115987" rIns="231974" bIns="115987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1,7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231305" y="5044433"/>
            <a:ext cx="902808" cy="1065236"/>
          </a:xfrm>
          <a:prstGeom prst="rect">
            <a:avLst/>
          </a:prstGeom>
          <a:noFill/>
        </p:spPr>
        <p:txBody>
          <a:bodyPr wrap="square" lIns="231974" tIns="115987" rIns="231974" bIns="115987" rtlCol="0">
            <a:spAutoFit/>
          </a:bodyPr>
          <a:lstStyle/>
          <a:p>
            <a:r>
              <a:rPr lang="ru-RU" sz="5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uz-Latn-UZ" sz="5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Овал 27"/>
          <p:cNvSpPr/>
          <p:nvPr/>
        </p:nvSpPr>
        <p:spPr>
          <a:xfrm>
            <a:off x="9576926" y="3762284"/>
            <a:ext cx="116009" cy="17455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31974" tIns="115987" rIns="231974" bIns="115987" rtlCol="0" anchor="ctr"/>
          <a:lstStyle/>
          <a:p>
            <a:pPr algn="ctr"/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Овал 28"/>
          <p:cNvSpPr/>
          <p:nvPr/>
        </p:nvSpPr>
        <p:spPr>
          <a:xfrm>
            <a:off x="7053795" y="3802558"/>
            <a:ext cx="116009" cy="17455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31974" tIns="115987" rIns="231974" bIns="115987" rtlCol="0" anchor="ctr"/>
          <a:lstStyle/>
          <a:p>
            <a:pPr algn="ctr"/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Правая фигурная скобка 31"/>
          <p:cNvSpPr/>
          <p:nvPr/>
        </p:nvSpPr>
        <p:spPr>
          <a:xfrm rot="5400000">
            <a:off x="6723169" y="2459333"/>
            <a:ext cx="562289" cy="5170199"/>
          </a:xfrm>
          <a:prstGeom prst="rightBrace">
            <a:avLst/>
          </a:prstGeom>
          <a:ln w="38100">
            <a:solidFill>
              <a:srgbClr val="7030A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lIns="231974" tIns="115987" rIns="231974" bIns="115987" rtlCol="0" anchor="ctr"/>
          <a:lstStyle/>
          <a:p>
            <a:pPr algn="ctr"/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Правая фигурная скобка 32"/>
          <p:cNvSpPr/>
          <p:nvPr/>
        </p:nvSpPr>
        <p:spPr>
          <a:xfrm rot="5400000" flipH="1">
            <a:off x="5156965" y="-822383"/>
            <a:ext cx="480629" cy="8384269"/>
          </a:xfrm>
          <a:prstGeom prst="rightBrace">
            <a:avLst/>
          </a:prstGeom>
          <a:ln w="38100">
            <a:solidFill>
              <a:srgbClr val="00206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lIns="231974" tIns="115987" rIns="231974" bIns="115987" rtlCol="0" anchor="ctr"/>
          <a:lstStyle/>
          <a:p>
            <a:pPr algn="ctr"/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Дуга 3"/>
          <p:cNvSpPr/>
          <p:nvPr/>
        </p:nvSpPr>
        <p:spPr>
          <a:xfrm rot="10800000">
            <a:off x="815063" y="2461230"/>
            <a:ext cx="6638102" cy="2760426"/>
          </a:xfrm>
          <a:prstGeom prst="arc">
            <a:avLst>
              <a:gd name="adj1" fmla="val 11541266"/>
              <a:gd name="adj2" fmla="val 20847234"/>
            </a:avLst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5" name="Прямоугольник 4"/>
          <p:cNvSpPr/>
          <p:nvPr/>
        </p:nvSpPr>
        <p:spPr>
          <a:xfrm>
            <a:off x="1089136" y="6400800"/>
            <a:ext cx="3079689" cy="7232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С=</a:t>
            </a:r>
            <a:r>
              <a:rPr lang="uz-Latn-UZ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DA+AC</a:t>
            </a:r>
            <a:endParaRPr lang="uz-Latn-UZ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2209389" y="7124074"/>
            <a:ext cx="2946640" cy="7232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А=</a:t>
            </a:r>
            <a:r>
              <a:rPr lang="uz-Latn-UZ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В-АВ</a:t>
            </a:r>
            <a:endParaRPr lang="uz-Latn-UZ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4491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8" grpId="0"/>
      <p:bldP spid="11" grpId="0" animBg="1"/>
      <p:bldP spid="12" grpId="0"/>
      <p:bldP spid="13" grpId="0"/>
      <p:bldP spid="14" grpId="0"/>
      <p:bldP spid="15" grpId="0"/>
      <p:bldP spid="16" grpId="0" animBg="1"/>
      <p:bldP spid="19" grpId="0"/>
      <p:bldP spid="20" grpId="0" animBg="1"/>
      <p:bldP spid="22" grpId="0"/>
      <p:bldP spid="25" grpId="0"/>
      <p:bldP spid="27" grpId="0"/>
      <p:bldP spid="28" grpId="0" animBg="1"/>
      <p:bldP spid="29" grpId="0" animBg="1"/>
      <p:bldP spid="32" grpId="0" animBg="1"/>
      <p:bldP spid="33" grpId="0" animBg="1"/>
      <p:bldP spid="4" grpId="0" animBg="1"/>
      <p:bldP spid="5" grpId="0"/>
      <p:bldP spid="3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17966</TotalTime>
  <Words>707</Words>
  <Application>Microsoft Office PowerPoint</Application>
  <PresentationFormat>Произвольный</PresentationFormat>
  <Paragraphs>140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Office Theme</vt:lpstr>
      <vt:lpstr> Геометрия</vt:lpstr>
      <vt:lpstr> При решении геометрических задач следует обратить внимание  на следующее:</vt:lpstr>
      <vt:lpstr>     На этой ступени разделяют содержание задачи на условие и заключение. Что дано, что надо найти, доказать или построить. Строится чертёж, соответствующий задаче. Все данные наносятся на чертеже.  </vt:lpstr>
      <vt:lpstr>     На этой ступени выбирается  метод решения задачи. Определяется, какие дополнительные сведения  необходимы для его применения. Выполняются вспомогательные построения. </vt:lpstr>
      <vt:lpstr>   На этой ступени задача непосредственно решается на основе данного плана.   </vt:lpstr>
      <vt:lpstr>      4-ступень. Проверка.</vt:lpstr>
      <vt:lpstr>  Запомните!     Для того чтобы научиться решать задачи, надо побольше их решать!</vt:lpstr>
      <vt:lpstr>            Категории задач: </vt:lpstr>
      <vt:lpstr>Презентация PowerPoint</vt:lpstr>
      <vt:lpstr>Презентация PowerPoint</vt:lpstr>
      <vt:lpstr>      </vt:lpstr>
      <vt:lpstr>Презентация PowerPoint</vt:lpstr>
      <vt:lpstr>      </vt:lpstr>
      <vt:lpstr>     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dilyorbek</cp:lastModifiedBy>
  <cp:revision>1240</cp:revision>
  <dcterms:created xsi:type="dcterms:W3CDTF">2020-04-09T07:32:19Z</dcterms:created>
  <dcterms:modified xsi:type="dcterms:W3CDTF">2021-03-18T12:53:38Z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