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11" r:id="rId2"/>
    <p:sldId id="519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1" r:id="rId13"/>
    <p:sldId id="532" r:id="rId14"/>
    <p:sldId id="533" r:id="rId15"/>
    <p:sldId id="404" r:id="rId16"/>
  </p:sldIdLst>
  <p:sldSz cx="14630400" cy="8229600"/>
  <p:notesSz cx="5765800" cy="3244850"/>
  <p:defaultTextStyle>
    <a:defPPr>
      <a:defRPr lang="ru-RU"/>
    </a:defPPr>
    <a:lvl1pPr marL="0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11"/>
            <p14:sldId id="519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1"/>
            <p14:sldId id="532"/>
            <p14:sldId id="533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  <p15:guide id="5" orient="horz" pos="1330">
          <p15:clr>
            <a:srgbClr val="A4A3A4"/>
          </p15:clr>
        </p15:guide>
        <p15:guide id="6" orient="horz" pos="7304">
          <p15:clr>
            <a:srgbClr val="A4A3A4"/>
          </p15:clr>
        </p15:guide>
        <p15:guide id="7" pos="902">
          <p15:clr>
            <a:srgbClr val="A4A3A4"/>
          </p15:clr>
        </p15:guide>
        <p15:guide id="8" pos="5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E29AD3"/>
    <a:srgbClr val="65F913"/>
    <a:srgbClr val="CCFFFF"/>
    <a:srgbClr val="B1EB21"/>
    <a:srgbClr val="FF6B6B"/>
    <a:srgbClr val="FF99FF"/>
    <a:srgbClr val="1A0A5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98696" autoAdjust="0"/>
  </p:normalViewPr>
  <p:slideViewPr>
    <p:cSldViewPr>
      <p:cViewPr>
        <p:scale>
          <a:sx n="61" d="100"/>
          <a:sy n="61" d="100"/>
        </p:scale>
        <p:origin x="-192" y="-18"/>
      </p:cViewPr>
      <p:guideLst>
        <p:guide orient="horz" pos="2880"/>
        <p:guide orient="horz" pos="15826"/>
        <p:guide orient="horz" pos="1330"/>
        <p:guide orient="horz" pos="7304"/>
        <p:guide pos="2160"/>
        <p:guide pos="13119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9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8" y="2679033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90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62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8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90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62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8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3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5" y="607714"/>
            <a:ext cx="7997539" cy="1265513"/>
          </a:xfrm>
          <a:prstGeom prst="rect">
            <a:avLst/>
          </a:prstGeom>
        </p:spPr>
        <p:txBody>
          <a:bodyPr vert="horz" wrap="square" lIns="0" tIns="34074" rIns="0" bIns="0" rtlCol="0" anchor="ctr">
            <a:spAutoFit/>
          </a:bodyPr>
          <a:lstStyle/>
          <a:p>
            <a:pPr marL="29633" algn="ctr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2"/>
            <a:ext cx="439718" cy="822237"/>
          </a:xfrm>
          <a:prstGeom prst="rect">
            <a:avLst/>
          </a:prstGeom>
        </p:spPr>
        <p:txBody>
          <a:bodyPr vert="horz" wrap="square" lIns="0" tIns="37045" rIns="0" bIns="0" rtlCol="0">
            <a:spAutoFit/>
          </a:bodyPr>
          <a:lstStyle/>
          <a:p>
            <a:pPr algn="ctr"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83" y="1374492"/>
            <a:ext cx="1531745" cy="520864"/>
          </a:xfrm>
          <a:prstGeom prst="rect">
            <a:avLst/>
          </a:prstGeom>
        </p:spPr>
        <p:txBody>
          <a:bodyPr vert="horz" wrap="square" lIns="0" tIns="28147" rIns="0" bIns="0" rtlCol="0">
            <a:spAutoFit/>
          </a:bodyPr>
          <a:lstStyle/>
          <a:p>
            <a:pPr algn="ctr">
              <a:spcBef>
                <a:spcPts val="223"/>
              </a:spcBef>
            </a:pPr>
            <a:r>
              <a:rPr lang="ru-RU" sz="32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830940" y="610666"/>
            <a:ext cx="924280" cy="1274156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435"/>
            <a:endParaRPr sz="4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666999" y="3276600"/>
            <a:ext cx="8229601" cy="3356901"/>
          </a:xfrm>
          <a:prstGeom prst="rect">
            <a:avLst/>
          </a:prstGeom>
        </p:spPr>
        <p:txBody>
          <a:bodyPr vert="horz" wrap="square" lIns="0" tIns="32596" rIns="0" bIns="0" rtlCol="0">
            <a:spAutoFit/>
          </a:bodyPr>
          <a:lstStyle/>
          <a:p>
            <a:pPr lvl="0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lvl="0"/>
            <a:endParaRPr lang="ru-RU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Ступени решения </a:t>
            </a:r>
          </a:p>
          <a:p>
            <a:pPr lvl="0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геометрических задач</a:t>
            </a:r>
          </a:p>
        </p:txBody>
      </p:sp>
      <p:sp>
        <p:nvSpPr>
          <p:cNvPr id="2" name="AutoShape 4" descr="Презентация урока математики по теме: &quot; Замкнутая ломаная и многоуголь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TextBox 2"/>
          <p:cNvSpPr txBox="1"/>
          <p:nvPr/>
        </p:nvSpPr>
        <p:spPr>
          <a:xfrm>
            <a:off x="9448800" y="3067362"/>
            <a:ext cx="754757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/>
          </a:p>
        </p:txBody>
      </p:sp>
      <p:pic>
        <p:nvPicPr>
          <p:cNvPr id="1028" name="Picture 4" descr="Amour d'Enfants et IEF: Maths - Géomét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77" y="3515980"/>
            <a:ext cx="4097156" cy="30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/>
        </p:nvSpPr>
        <p:spPr>
          <a:xfrm>
            <a:off x="2485557" y="6781800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36764" y="4110166"/>
            <a:ext cx="12230545" cy="1603845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как 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В=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А+АВ,  то 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А=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В-АВ=2,4-1,7=0,7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697" y="5562600"/>
            <a:ext cx="8659439" cy="865181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С=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А+АС=0,7+0,8=1,5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6678374"/>
            <a:ext cx="4442067" cy="972903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С=1,5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79749" y="1776897"/>
            <a:ext cx="10547393" cy="159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488116" y="1670065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5331" y="1826013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3638" y="1874624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0755" y="1749224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8828" y="1915663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672417" y="1689620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7413" y="1654096"/>
            <a:ext cx="1197846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5854340" y="1250376"/>
            <a:ext cx="562289" cy="2634579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5578" y="286712"/>
            <a:ext cx="1197846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2,4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9861" y="3275877"/>
            <a:ext cx="1197846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1,7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0285" y="2952214"/>
            <a:ext cx="902808" cy="1065236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975906" y="1670065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452775" y="1710339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 rot="5400000">
            <a:off x="7122149" y="367114"/>
            <a:ext cx="562289" cy="5170199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 rot="5400000" flipH="1">
            <a:off x="5555945" y="-2914602"/>
            <a:ext cx="480629" cy="838426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Дуга 42"/>
          <p:cNvSpPr/>
          <p:nvPr/>
        </p:nvSpPr>
        <p:spPr>
          <a:xfrm rot="10800000">
            <a:off x="1214043" y="369011"/>
            <a:ext cx="6638102" cy="2760426"/>
          </a:xfrm>
          <a:prstGeom prst="arc">
            <a:avLst>
              <a:gd name="adj1" fmla="val 11541266"/>
              <a:gd name="adj2" fmla="val 2084723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712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1050586" y="145033"/>
            <a:ext cx="12435840" cy="407804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</a:t>
            </a:r>
            <a:endParaRPr lang="uz-Latn-UZ" dirty="0"/>
          </a:p>
        </p:txBody>
      </p:sp>
      <p:sp>
        <p:nvSpPr>
          <p:cNvPr id="9" name="Заголовок 23"/>
          <p:cNvSpPr txBox="1">
            <a:spLocks/>
          </p:cNvSpPr>
          <p:nvPr/>
        </p:nvSpPr>
        <p:spPr>
          <a:xfrm>
            <a:off x="354481" y="1873916"/>
            <a:ext cx="13921438" cy="1092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 </a:t>
            </a:r>
            <a:r>
              <a:rPr lang="ru-RU" sz="7100" b="0" dirty="0">
                <a:solidFill>
                  <a:srgbClr val="0070C0"/>
                </a:solidFill>
              </a:rPr>
              <a:t>  </a:t>
            </a:r>
            <a:endParaRPr lang="uz-Latn-UZ" dirty="0"/>
          </a:p>
        </p:txBody>
      </p:sp>
      <p:sp>
        <p:nvSpPr>
          <p:cNvPr id="2" name="TextBox 1"/>
          <p:cNvSpPr txBox="1"/>
          <p:nvPr/>
        </p:nvSpPr>
        <p:spPr>
          <a:xfrm>
            <a:off x="5188314" y="-36200"/>
            <a:ext cx="2617208" cy="972903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uz-Latn-UZ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581" y="782085"/>
                <a:ext cx="13691609" cy="2464145"/>
              </a:xfrm>
              <a:prstGeom prst="rect">
                <a:avLst/>
              </a:prstGeom>
              <a:noFill/>
            </p:spPr>
            <p:txBody>
              <a:bodyPr wrap="square" lIns="231974" tIns="115987" rIns="231974" bIns="115987" rtlCol="0">
                <a:spAutoFit/>
              </a:bodyPr>
              <a:lstStyle/>
              <a:p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   Найдите угол между биссектрисами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углов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АОВ и ВОС, если </a:t>
                </a:r>
                <a:r>
                  <a:rPr lang="ru-RU" sz="4000" b="1" dirty="0">
                    <a:latin typeface="Arial" pitchFamily="34" charset="0"/>
                    <a:ea typeface="Cambria Math"/>
                    <a:cs typeface="Arial" pitchFamily="34" charset="0"/>
                  </a:rPr>
                  <a:t>∠АОВ=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  <a:ea typeface="Cambria Math"/>
                          </a:rPr>
                          <m:t>𝟒𝟎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4000" b="1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</m:e>
                      <m:sup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Сколько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решений имеет задача?</a:t>
                </a:r>
              </a:p>
              <a:p>
                <a:endParaRPr lang="uz-Latn-UZ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81" y="782085"/>
                <a:ext cx="13691609" cy="2464145"/>
              </a:xfrm>
              <a:prstGeom prst="rect">
                <a:avLst/>
              </a:prstGeom>
              <a:blipFill rotWithShape="1">
                <a:blip r:embed="rId2"/>
                <a:stretch>
                  <a:fillRect l="-534" t="-148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1035383" y="3008424"/>
            <a:ext cx="693851" cy="26864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35383" y="5661807"/>
            <a:ext cx="3184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95822" y="5655824"/>
            <a:ext cx="3218736" cy="12527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14412" y="5655824"/>
            <a:ext cx="2648355" cy="21727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014412" y="3615891"/>
            <a:ext cx="2566945" cy="20789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4412" y="272200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2766" y="3005524"/>
            <a:ext cx="92854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0182" y="6440181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052" y="5124198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677" y="5382073"/>
            <a:ext cx="877245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3883" y="7364419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228584" y="5220501"/>
            <a:ext cx="176720" cy="441307"/>
          </a:xfrm>
          <a:custGeom>
            <a:avLst/>
            <a:gdLst>
              <a:gd name="connsiteX0" fmla="*/ 0 w 144805"/>
              <a:gd name="connsiteY0" fmla="*/ 0 h 347958"/>
              <a:gd name="connsiteX1" fmla="*/ 137564 w 144805"/>
              <a:gd name="connsiteY1" fmla="*/ 137565 h 347958"/>
              <a:gd name="connsiteX2" fmla="*/ 113288 w 144805"/>
              <a:gd name="connsiteY2" fmla="*/ 347958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05" h="347958">
                <a:moveTo>
                  <a:pt x="0" y="0"/>
                </a:moveTo>
                <a:cubicBezTo>
                  <a:pt x="59341" y="39786"/>
                  <a:pt x="118683" y="79572"/>
                  <a:pt x="137564" y="137565"/>
                </a:cubicBezTo>
                <a:cubicBezTo>
                  <a:pt x="156445" y="195558"/>
                  <a:pt x="134866" y="271758"/>
                  <a:pt x="113288" y="3479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622875" y="5193942"/>
            <a:ext cx="212718" cy="725692"/>
          </a:xfrm>
          <a:custGeom>
            <a:avLst/>
            <a:gdLst>
              <a:gd name="connsiteX0" fmla="*/ 0 w 113490"/>
              <a:gd name="connsiteY0" fmla="*/ 0 h 275129"/>
              <a:gd name="connsiteX1" fmla="*/ 89012 w 113490"/>
              <a:gd name="connsiteY1" fmla="*/ 56644 h 275129"/>
              <a:gd name="connsiteX2" fmla="*/ 113288 w 113490"/>
              <a:gd name="connsiteY2" fmla="*/ 145656 h 275129"/>
              <a:gd name="connsiteX3" fmla="*/ 97104 w 113490"/>
              <a:gd name="connsiteY3" fmla="*/ 210393 h 275129"/>
              <a:gd name="connsiteX4" fmla="*/ 40460 w 113490"/>
              <a:gd name="connsiteY4" fmla="*/ 275129 h 275129"/>
              <a:gd name="connsiteX5" fmla="*/ 40460 w 113490"/>
              <a:gd name="connsiteY5" fmla="*/ 275129 h 275129"/>
              <a:gd name="connsiteX6" fmla="*/ 40460 w 113490"/>
              <a:gd name="connsiteY6" fmla="*/ 267037 h 2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90" h="275129">
                <a:moveTo>
                  <a:pt x="0" y="0"/>
                </a:moveTo>
                <a:cubicBezTo>
                  <a:pt x="35065" y="16184"/>
                  <a:pt x="70131" y="32368"/>
                  <a:pt x="89012" y="56644"/>
                </a:cubicBezTo>
                <a:cubicBezTo>
                  <a:pt x="107893" y="80920"/>
                  <a:pt x="111939" y="120031"/>
                  <a:pt x="113288" y="145656"/>
                </a:cubicBezTo>
                <a:cubicBezTo>
                  <a:pt x="114637" y="171281"/>
                  <a:pt x="109242" y="188814"/>
                  <a:pt x="97104" y="210393"/>
                </a:cubicBezTo>
                <a:cubicBezTo>
                  <a:pt x="84966" y="231972"/>
                  <a:pt x="40460" y="275129"/>
                  <a:pt x="40460" y="275129"/>
                </a:cubicBezTo>
                <a:lnTo>
                  <a:pt x="40460" y="275129"/>
                </a:lnTo>
                <a:lnTo>
                  <a:pt x="40460" y="2670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70818" y="4595440"/>
                <a:ext cx="106144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𝟕𝟎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18" y="4595440"/>
                <a:ext cx="1061444" cy="658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02711" y="5694840"/>
                <a:ext cx="106144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11" y="5694840"/>
                <a:ext cx="1061444" cy="6588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олилиния 22"/>
          <p:cNvSpPr/>
          <p:nvPr/>
        </p:nvSpPr>
        <p:spPr>
          <a:xfrm rot="1967828">
            <a:off x="1407640" y="5653840"/>
            <a:ext cx="190142" cy="392101"/>
          </a:xfrm>
          <a:custGeom>
            <a:avLst/>
            <a:gdLst>
              <a:gd name="connsiteX0" fmla="*/ 0 w 113490"/>
              <a:gd name="connsiteY0" fmla="*/ 0 h 275129"/>
              <a:gd name="connsiteX1" fmla="*/ 89012 w 113490"/>
              <a:gd name="connsiteY1" fmla="*/ 56644 h 275129"/>
              <a:gd name="connsiteX2" fmla="*/ 113288 w 113490"/>
              <a:gd name="connsiteY2" fmla="*/ 145656 h 275129"/>
              <a:gd name="connsiteX3" fmla="*/ 97104 w 113490"/>
              <a:gd name="connsiteY3" fmla="*/ 210393 h 275129"/>
              <a:gd name="connsiteX4" fmla="*/ 40460 w 113490"/>
              <a:gd name="connsiteY4" fmla="*/ 275129 h 275129"/>
              <a:gd name="connsiteX5" fmla="*/ 40460 w 113490"/>
              <a:gd name="connsiteY5" fmla="*/ 275129 h 275129"/>
              <a:gd name="connsiteX6" fmla="*/ 40460 w 113490"/>
              <a:gd name="connsiteY6" fmla="*/ 267037 h 2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90" h="275129">
                <a:moveTo>
                  <a:pt x="0" y="0"/>
                </a:moveTo>
                <a:cubicBezTo>
                  <a:pt x="35065" y="16184"/>
                  <a:pt x="70131" y="32368"/>
                  <a:pt x="89012" y="56644"/>
                </a:cubicBezTo>
                <a:cubicBezTo>
                  <a:pt x="107893" y="80920"/>
                  <a:pt x="111939" y="120031"/>
                  <a:pt x="113288" y="145656"/>
                </a:cubicBezTo>
                <a:cubicBezTo>
                  <a:pt x="114637" y="171281"/>
                  <a:pt x="109242" y="188814"/>
                  <a:pt x="97104" y="210393"/>
                </a:cubicBezTo>
                <a:cubicBezTo>
                  <a:pt x="84966" y="231972"/>
                  <a:pt x="40460" y="275129"/>
                  <a:pt x="40460" y="275129"/>
                </a:cubicBezTo>
                <a:lnTo>
                  <a:pt x="40460" y="275129"/>
                </a:lnTo>
                <a:lnTo>
                  <a:pt x="40460" y="267037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217118" y="5112335"/>
            <a:ext cx="285593" cy="563359"/>
          </a:xfrm>
          <a:custGeom>
            <a:avLst/>
            <a:gdLst>
              <a:gd name="connsiteX0" fmla="*/ 0 w 144805"/>
              <a:gd name="connsiteY0" fmla="*/ 0 h 347958"/>
              <a:gd name="connsiteX1" fmla="*/ 137564 w 144805"/>
              <a:gd name="connsiteY1" fmla="*/ 137565 h 347958"/>
              <a:gd name="connsiteX2" fmla="*/ 113288 w 144805"/>
              <a:gd name="connsiteY2" fmla="*/ 347958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05" h="347958">
                <a:moveTo>
                  <a:pt x="0" y="0"/>
                </a:moveTo>
                <a:cubicBezTo>
                  <a:pt x="59341" y="39786"/>
                  <a:pt x="118683" y="79572"/>
                  <a:pt x="137564" y="137565"/>
                </a:cubicBezTo>
                <a:cubicBezTo>
                  <a:pt x="156445" y="195558"/>
                  <a:pt x="134866" y="271758"/>
                  <a:pt x="113288" y="3479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99510" y="2173563"/>
                <a:ext cx="6484485" cy="4878716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1-случай</a:t>
                </a: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Дано:</a:t>
                </a: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ОМ-биссектриса</a:t>
                </a:r>
                <a:r>
                  <a:rPr lang="ru-RU" sz="6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 </a:t>
                </a:r>
                <a:endParaRPr lang="ru-RU" sz="4000" b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uz-Latn-UZ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-биссектриса 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АОВ</a:t>
                </a:r>
                <a:endPara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∠МО</a:t>
                </a:r>
                <a:r>
                  <a:rPr lang="uz-Latn-UZ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=?</a:t>
                </a:r>
                <a:endParaRPr lang="uz-Latn-UZ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10" y="2173563"/>
                <a:ext cx="6484485" cy="4878716"/>
              </a:xfrm>
              <a:prstGeom prst="rect">
                <a:avLst/>
              </a:prstGeom>
              <a:blipFill rotWithShape="1">
                <a:blip r:embed="rId5"/>
                <a:stretch>
                  <a:fillRect l="-1223" t="-875" r="-188" b="-30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800858" y="4972962"/>
            <a:ext cx="902808" cy="911348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99510" y="6982196"/>
            <a:ext cx="4798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∠МО</a:t>
            </a:r>
            <a:r>
              <a:rPr lang="uz-Latn-UZ" sz="3600" b="1" dirty="0" smtClean="0"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N=∠MOB+∠BON</a:t>
            </a:r>
            <a:endParaRPr lang="uz-Latn-UZ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3" grpId="0"/>
      <p:bldP spid="5" grpId="0"/>
      <p:bldP spid="23" grpId="0" animBg="1"/>
      <p:bldP spid="25" grpId="0" animBg="1"/>
      <p:bldP spid="2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39" y="51971"/>
            <a:ext cx="3361002" cy="972903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uz-Latn-UZ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7400" y="844101"/>
                <a:ext cx="8177962" cy="1354803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Так как ОМ-биссектриса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∠СОВ, то</a:t>
                </a:r>
              </a:p>
              <a:p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∠МОВ= ∠СОВ:2=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4101"/>
                <a:ext cx="8177962" cy="1354803"/>
              </a:xfrm>
              <a:prstGeom prst="rect">
                <a:avLst/>
              </a:prstGeom>
              <a:blipFill rotWithShape="1">
                <a:blip r:embed="rId2"/>
                <a:stretch>
                  <a:fillRect l="-597" t="-1345" b="-1076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200" y="2469590"/>
                <a:ext cx="8132052" cy="1847245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Так 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как 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-биссектриса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∠АОВ, то</a:t>
                </a:r>
              </a:p>
              <a:p>
                <a:pPr lvl="0"/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∠ВО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∠АОВ:2=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uz-Latn-UZ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469590"/>
                <a:ext cx="8132052" cy="1847245"/>
              </a:xfrm>
              <a:prstGeom prst="rect">
                <a:avLst/>
              </a:prstGeom>
              <a:blipFill rotWithShape="1">
                <a:blip r:embed="rId3"/>
                <a:stretch>
                  <a:fillRect l="-600" t="-99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8757" y="4605164"/>
                <a:ext cx="8709068" cy="800805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∠МО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∠МОВ+∠ВО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57" y="4605164"/>
                <a:ext cx="8709068" cy="800805"/>
              </a:xfrm>
              <a:prstGeom prst="rect">
                <a:avLst/>
              </a:prstGeom>
              <a:blipFill rotWithShape="1">
                <a:blip r:embed="rId4"/>
                <a:stretch>
                  <a:fillRect l="-560" t="-758" b="-189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1094" y="6797842"/>
                <a:ext cx="5575326" cy="972903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48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Ответ:</a:t>
                </a: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МО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94" y="6797842"/>
                <a:ext cx="5575326" cy="972903"/>
              </a:xfrm>
              <a:prstGeom prst="rect">
                <a:avLst/>
              </a:prstGeom>
              <a:blipFill rotWithShape="1">
                <a:blip r:embed="rId5"/>
                <a:stretch>
                  <a:fillRect l="-2516" t="-7500" b="-2437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942237" y="1259850"/>
            <a:ext cx="693851" cy="26864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42237" y="3913233"/>
            <a:ext cx="3184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02676" y="3907250"/>
            <a:ext cx="3218736" cy="12527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1266" y="3907250"/>
            <a:ext cx="2648355" cy="21727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21266" y="1867317"/>
            <a:ext cx="2566945" cy="20789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1266" y="973433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620" y="1256950"/>
            <a:ext cx="92854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7036" y="469160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9906" y="3375624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1" y="3633499"/>
            <a:ext cx="877245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0737" y="5615845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090048" y="3471927"/>
            <a:ext cx="176720" cy="441307"/>
          </a:xfrm>
          <a:custGeom>
            <a:avLst/>
            <a:gdLst>
              <a:gd name="connsiteX0" fmla="*/ 0 w 144805"/>
              <a:gd name="connsiteY0" fmla="*/ 0 h 347958"/>
              <a:gd name="connsiteX1" fmla="*/ 137564 w 144805"/>
              <a:gd name="connsiteY1" fmla="*/ 137565 h 347958"/>
              <a:gd name="connsiteX2" fmla="*/ 113288 w 144805"/>
              <a:gd name="connsiteY2" fmla="*/ 347958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05" h="347958">
                <a:moveTo>
                  <a:pt x="0" y="0"/>
                </a:moveTo>
                <a:cubicBezTo>
                  <a:pt x="59341" y="39786"/>
                  <a:pt x="118683" y="79572"/>
                  <a:pt x="137564" y="137565"/>
                </a:cubicBezTo>
                <a:cubicBezTo>
                  <a:pt x="156445" y="195558"/>
                  <a:pt x="134866" y="271758"/>
                  <a:pt x="113288" y="3479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529729" y="3445368"/>
            <a:ext cx="212718" cy="725692"/>
          </a:xfrm>
          <a:custGeom>
            <a:avLst/>
            <a:gdLst>
              <a:gd name="connsiteX0" fmla="*/ 0 w 113490"/>
              <a:gd name="connsiteY0" fmla="*/ 0 h 275129"/>
              <a:gd name="connsiteX1" fmla="*/ 89012 w 113490"/>
              <a:gd name="connsiteY1" fmla="*/ 56644 h 275129"/>
              <a:gd name="connsiteX2" fmla="*/ 113288 w 113490"/>
              <a:gd name="connsiteY2" fmla="*/ 145656 h 275129"/>
              <a:gd name="connsiteX3" fmla="*/ 97104 w 113490"/>
              <a:gd name="connsiteY3" fmla="*/ 210393 h 275129"/>
              <a:gd name="connsiteX4" fmla="*/ 40460 w 113490"/>
              <a:gd name="connsiteY4" fmla="*/ 275129 h 275129"/>
              <a:gd name="connsiteX5" fmla="*/ 40460 w 113490"/>
              <a:gd name="connsiteY5" fmla="*/ 275129 h 275129"/>
              <a:gd name="connsiteX6" fmla="*/ 40460 w 113490"/>
              <a:gd name="connsiteY6" fmla="*/ 267037 h 2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90" h="275129">
                <a:moveTo>
                  <a:pt x="0" y="0"/>
                </a:moveTo>
                <a:cubicBezTo>
                  <a:pt x="35065" y="16184"/>
                  <a:pt x="70131" y="32368"/>
                  <a:pt x="89012" y="56644"/>
                </a:cubicBezTo>
                <a:cubicBezTo>
                  <a:pt x="107893" y="80920"/>
                  <a:pt x="111939" y="120031"/>
                  <a:pt x="113288" y="145656"/>
                </a:cubicBezTo>
                <a:cubicBezTo>
                  <a:pt x="114637" y="171281"/>
                  <a:pt x="109242" y="188814"/>
                  <a:pt x="97104" y="210393"/>
                </a:cubicBezTo>
                <a:cubicBezTo>
                  <a:pt x="84966" y="231972"/>
                  <a:pt x="40460" y="275129"/>
                  <a:pt x="40460" y="275129"/>
                </a:cubicBezTo>
                <a:lnTo>
                  <a:pt x="40460" y="275129"/>
                </a:lnTo>
                <a:lnTo>
                  <a:pt x="40460" y="2670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277672" y="2846866"/>
                <a:ext cx="106144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𝟕𝟎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72" y="2846866"/>
                <a:ext cx="1061444" cy="658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409565" y="3946266"/>
                <a:ext cx="106144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65" y="3946266"/>
                <a:ext cx="1061444" cy="6588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олилиния 23"/>
          <p:cNvSpPr/>
          <p:nvPr/>
        </p:nvSpPr>
        <p:spPr>
          <a:xfrm rot="1967828">
            <a:off x="1314494" y="3905266"/>
            <a:ext cx="190142" cy="392101"/>
          </a:xfrm>
          <a:custGeom>
            <a:avLst/>
            <a:gdLst>
              <a:gd name="connsiteX0" fmla="*/ 0 w 113490"/>
              <a:gd name="connsiteY0" fmla="*/ 0 h 275129"/>
              <a:gd name="connsiteX1" fmla="*/ 89012 w 113490"/>
              <a:gd name="connsiteY1" fmla="*/ 56644 h 275129"/>
              <a:gd name="connsiteX2" fmla="*/ 113288 w 113490"/>
              <a:gd name="connsiteY2" fmla="*/ 145656 h 275129"/>
              <a:gd name="connsiteX3" fmla="*/ 97104 w 113490"/>
              <a:gd name="connsiteY3" fmla="*/ 210393 h 275129"/>
              <a:gd name="connsiteX4" fmla="*/ 40460 w 113490"/>
              <a:gd name="connsiteY4" fmla="*/ 275129 h 275129"/>
              <a:gd name="connsiteX5" fmla="*/ 40460 w 113490"/>
              <a:gd name="connsiteY5" fmla="*/ 275129 h 275129"/>
              <a:gd name="connsiteX6" fmla="*/ 40460 w 113490"/>
              <a:gd name="connsiteY6" fmla="*/ 267037 h 2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90" h="275129">
                <a:moveTo>
                  <a:pt x="0" y="0"/>
                </a:moveTo>
                <a:cubicBezTo>
                  <a:pt x="35065" y="16184"/>
                  <a:pt x="70131" y="32368"/>
                  <a:pt x="89012" y="56644"/>
                </a:cubicBezTo>
                <a:cubicBezTo>
                  <a:pt x="107893" y="80920"/>
                  <a:pt x="111939" y="120031"/>
                  <a:pt x="113288" y="145656"/>
                </a:cubicBezTo>
                <a:cubicBezTo>
                  <a:pt x="114637" y="171281"/>
                  <a:pt x="109242" y="188814"/>
                  <a:pt x="97104" y="210393"/>
                </a:cubicBezTo>
                <a:cubicBezTo>
                  <a:pt x="84966" y="231972"/>
                  <a:pt x="40460" y="275129"/>
                  <a:pt x="40460" y="275129"/>
                </a:cubicBezTo>
                <a:lnTo>
                  <a:pt x="40460" y="275129"/>
                </a:lnTo>
                <a:lnTo>
                  <a:pt x="40460" y="267037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123972" y="3363761"/>
            <a:ext cx="285593" cy="563359"/>
          </a:xfrm>
          <a:custGeom>
            <a:avLst/>
            <a:gdLst>
              <a:gd name="connsiteX0" fmla="*/ 0 w 144805"/>
              <a:gd name="connsiteY0" fmla="*/ 0 h 347958"/>
              <a:gd name="connsiteX1" fmla="*/ 137564 w 144805"/>
              <a:gd name="connsiteY1" fmla="*/ 137565 h 347958"/>
              <a:gd name="connsiteX2" fmla="*/ 113288 w 144805"/>
              <a:gd name="connsiteY2" fmla="*/ 347958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05" h="347958">
                <a:moveTo>
                  <a:pt x="0" y="0"/>
                </a:moveTo>
                <a:cubicBezTo>
                  <a:pt x="59341" y="39786"/>
                  <a:pt x="118683" y="79572"/>
                  <a:pt x="137564" y="137565"/>
                </a:cubicBezTo>
                <a:cubicBezTo>
                  <a:pt x="156445" y="195558"/>
                  <a:pt x="134866" y="271758"/>
                  <a:pt x="113288" y="3479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7712" y="3224388"/>
            <a:ext cx="902808" cy="911348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1050586" y="145033"/>
            <a:ext cx="12435840" cy="407804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</a:t>
            </a:r>
            <a:endParaRPr lang="uz-Latn-UZ" dirty="0"/>
          </a:p>
        </p:txBody>
      </p:sp>
      <p:sp>
        <p:nvSpPr>
          <p:cNvPr id="9" name="Заголовок 23"/>
          <p:cNvSpPr txBox="1">
            <a:spLocks/>
          </p:cNvSpPr>
          <p:nvPr/>
        </p:nvSpPr>
        <p:spPr>
          <a:xfrm>
            <a:off x="354481" y="1873916"/>
            <a:ext cx="13921438" cy="1092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 </a:t>
            </a:r>
            <a:r>
              <a:rPr lang="ru-RU" sz="7100" b="0" dirty="0">
                <a:solidFill>
                  <a:srgbClr val="0070C0"/>
                </a:solidFill>
              </a:rPr>
              <a:t>  </a:t>
            </a:r>
            <a:endParaRPr lang="uz-Latn-UZ" dirty="0"/>
          </a:p>
        </p:txBody>
      </p:sp>
      <p:sp>
        <p:nvSpPr>
          <p:cNvPr id="2" name="TextBox 1"/>
          <p:cNvSpPr txBox="1"/>
          <p:nvPr/>
        </p:nvSpPr>
        <p:spPr>
          <a:xfrm>
            <a:off x="5188314" y="-36200"/>
            <a:ext cx="2617208" cy="972903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uz-Latn-UZ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431" y="813207"/>
                <a:ext cx="13691609" cy="1908800"/>
              </a:xfrm>
              <a:prstGeom prst="rect">
                <a:avLst/>
              </a:prstGeom>
              <a:noFill/>
            </p:spPr>
            <p:txBody>
              <a:bodyPr wrap="square" lIns="231974" tIns="115987" rIns="231974" bIns="115987" rtlCol="0">
                <a:spAutoFit/>
              </a:bodyPr>
              <a:lstStyle/>
              <a:p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   Найдите угол между биссектрисами 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углов 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АОВ и ВОС, если </a:t>
                </a:r>
                <a:r>
                  <a:rPr lang="ru-RU" sz="3600" b="1" dirty="0">
                    <a:latin typeface="Arial" pitchFamily="34" charset="0"/>
                    <a:ea typeface="Cambria Math"/>
                    <a:cs typeface="Arial" pitchFamily="34" charset="0"/>
                  </a:rPr>
                  <a:t>∠АОВ=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latin typeface="Cambria Math"/>
                            <a:ea typeface="Cambria Math"/>
                          </a:rPr>
                          <m:t>𝟒𝟎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3600" b="1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</m:e>
                      <m:sup>
                        <m:r>
                          <a:rPr lang="ru-RU" sz="36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Сколько 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решений имеет задача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1" y="813207"/>
                <a:ext cx="13691609" cy="1908800"/>
              </a:xfrm>
              <a:prstGeom prst="rect">
                <a:avLst/>
              </a:prstGeom>
              <a:blipFill rotWithShape="1">
                <a:blip r:embed="rId2"/>
                <a:stretch>
                  <a:fillRect l="-312" t="-955" b="-732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841230" y="3005524"/>
            <a:ext cx="661481" cy="397667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1230" y="6982196"/>
            <a:ext cx="43470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07314" y="5182828"/>
            <a:ext cx="4381000" cy="18184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41230" y="3587188"/>
            <a:ext cx="3285806" cy="339500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16872" y="3927656"/>
            <a:ext cx="3763603" cy="30969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825" y="272200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0851" y="3396443"/>
            <a:ext cx="92854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3529" y="479283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0475" y="700124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11" y="6734121"/>
            <a:ext cx="877245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1242" y="2528982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07314" y="6119651"/>
                <a:ext cx="106144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𝟕𝟎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4" y="6119651"/>
                <a:ext cx="1061444" cy="658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41162" y="6436155"/>
                <a:ext cx="96475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32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62" y="6436155"/>
                <a:ext cx="964751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05600" y="2092963"/>
                <a:ext cx="6484485" cy="4878716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2-случай</a:t>
                </a: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Дано:</a:t>
                </a: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ОМ-биссектриса</a:t>
                </a:r>
                <a:r>
                  <a:rPr lang="ru-RU" sz="6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 </a:t>
                </a:r>
                <a:endParaRPr lang="ru-RU" sz="4000" b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uz-Latn-UZ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-биссектриса 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АОВ</a:t>
                </a:r>
                <a:endPara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∠МО</a:t>
                </a:r>
                <a:r>
                  <a:rPr lang="uz-Latn-UZ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=?</a:t>
                </a:r>
                <a:endParaRPr lang="uz-Latn-UZ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92963"/>
                <a:ext cx="6484485" cy="4878716"/>
              </a:xfrm>
              <a:prstGeom prst="rect">
                <a:avLst/>
              </a:prstGeom>
              <a:blipFill rotWithShape="1">
                <a:blip r:embed="rId5"/>
                <a:stretch>
                  <a:fillRect l="-1128" t="-749" r="-188" b="-299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47269" y="5457252"/>
            <a:ext cx="902808" cy="911348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99510" y="6928974"/>
            <a:ext cx="4682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∠МО</a:t>
            </a:r>
            <a:r>
              <a:rPr lang="uz-Latn-UZ" sz="3600" b="1" dirty="0" smtClean="0"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N=∠MOB-∠BON</a:t>
            </a:r>
            <a:endParaRPr lang="uz-Latn-UZ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Дуга 26"/>
          <p:cNvSpPr/>
          <p:nvPr/>
        </p:nvSpPr>
        <p:spPr>
          <a:xfrm>
            <a:off x="423636" y="6544047"/>
            <a:ext cx="914400" cy="914400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0" name="Дуга 29"/>
          <p:cNvSpPr/>
          <p:nvPr/>
        </p:nvSpPr>
        <p:spPr>
          <a:xfrm rot="1340713">
            <a:off x="585820" y="6545410"/>
            <a:ext cx="914400" cy="914400"/>
          </a:xfrm>
          <a:prstGeom prst="arc">
            <a:avLst>
              <a:gd name="adj1" fmla="val 16200000"/>
              <a:gd name="adj2" fmla="val 1996952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3" name="Дуга 32"/>
          <p:cNvSpPr/>
          <p:nvPr/>
        </p:nvSpPr>
        <p:spPr>
          <a:xfrm rot="539640">
            <a:off x="1525659" y="5948720"/>
            <a:ext cx="914400" cy="914400"/>
          </a:xfrm>
          <a:prstGeom prst="arc">
            <a:avLst>
              <a:gd name="adj1" fmla="val 16767739"/>
              <a:gd name="adj2" fmla="val 201464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9" name="Дуга 38"/>
          <p:cNvSpPr/>
          <p:nvPr/>
        </p:nvSpPr>
        <p:spPr>
          <a:xfrm rot="539640">
            <a:off x="1427368" y="5459325"/>
            <a:ext cx="1820497" cy="3410592"/>
          </a:xfrm>
          <a:prstGeom prst="arc">
            <a:avLst>
              <a:gd name="adj1" fmla="val 16290566"/>
              <a:gd name="adj2" fmla="val 205149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0" name="Дуга 39"/>
          <p:cNvSpPr/>
          <p:nvPr/>
        </p:nvSpPr>
        <p:spPr>
          <a:xfrm rot="539640">
            <a:off x="2653075" y="5939955"/>
            <a:ext cx="914400" cy="2340226"/>
          </a:xfrm>
          <a:prstGeom prst="arc">
            <a:avLst>
              <a:gd name="adj1" fmla="val 16287674"/>
              <a:gd name="adj2" fmla="val 201464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7932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3" grpId="0"/>
      <p:bldP spid="5" grpId="0"/>
      <p:bldP spid="28" grpId="0"/>
      <p:bldP spid="29" grpId="0"/>
      <p:bldP spid="27" grpId="0" animBg="1"/>
      <p:bldP spid="30" grpId="0" animBg="1"/>
      <p:bldP spid="33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1050586" y="145033"/>
            <a:ext cx="12435840" cy="407804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</a:t>
            </a:r>
            <a:endParaRPr lang="uz-Latn-UZ" dirty="0"/>
          </a:p>
        </p:txBody>
      </p:sp>
      <p:sp>
        <p:nvSpPr>
          <p:cNvPr id="9" name="Заголовок 23"/>
          <p:cNvSpPr txBox="1">
            <a:spLocks/>
          </p:cNvSpPr>
          <p:nvPr/>
        </p:nvSpPr>
        <p:spPr>
          <a:xfrm>
            <a:off x="354481" y="1873916"/>
            <a:ext cx="13921438" cy="1092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 </a:t>
            </a:r>
            <a:r>
              <a:rPr lang="ru-RU" sz="7100" b="0" dirty="0">
                <a:solidFill>
                  <a:srgbClr val="0070C0"/>
                </a:solidFill>
              </a:rPr>
              <a:t>  </a:t>
            </a:r>
            <a:endParaRPr lang="uz-Latn-UZ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41230" y="3005524"/>
            <a:ext cx="661481" cy="397667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1230" y="6982196"/>
            <a:ext cx="43470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07314" y="5182828"/>
            <a:ext cx="4381000" cy="18184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41230" y="3587188"/>
            <a:ext cx="3285806" cy="339500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16872" y="3927656"/>
            <a:ext cx="3763603" cy="30969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825" y="272200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0851" y="3396443"/>
            <a:ext cx="92854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3529" y="479283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0475" y="7001247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11" y="6734121"/>
            <a:ext cx="877245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1242" y="2528982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07314" y="6119651"/>
                <a:ext cx="106144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𝟕𝟎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4" y="6119651"/>
                <a:ext cx="1061444" cy="6588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41162" y="6436155"/>
                <a:ext cx="96475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32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62" y="6436155"/>
                <a:ext cx="964751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47269" y="5457252"/>
            <a:ext cx="902808" cy="911348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Дуга 26"/>
          <p:cNvSpPr/>
          <p:nvPr/>
        </p:nvSpPr>
        <p:spPr>
          <a:xfrm>
            <a:off x="423636" y="6544047"/>
            <a:ext cx="914400" cy="914400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0" name="Дуга 29"/>
          <p:cNvSpPr/>
          <p:nvPr/>
        </p:nvSpPr>
        <p:spPr>
          <a:xfrm rot="1340713">
            <a:off x="585820" y="6545410"/>
            <a:ext cx="914400" cy="914400"/>
          </a:xfrm>
          <a:prstGeom prst="arc">
            <a:avLst>
              <a:gd name="adj1" fmla="val 16200000"/>
              <a:gd name="adj2" fmla="val 1996952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3" name="Дуга 32"/>
          <p:cNvSpPr/>
          <p:nvPr/>
        </p:nvSpPr>
        <p:spPr>
          <a:xfrm rot="539640">
            <a:off x="1525659" y="5948720"/>
            <a:ext cx="914400" cy="914400"/>
          </a:xfrm>
          <a:prstGeom prst="arc">
            <a:avLst>
              <a:gd name="adj1" fmla="val 16767739"/>
              <a:gd name="adj2" fmla="val 201464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9" name="Дуга 38"/>
          <p:cNvSpPr/>
          <p:nvPr/>
        </p:nvSpPr>
        <p:spPr>
          <a:xfrm rot="539640">
            <a:off x="1427368" y="5459325"/>
            <a:ext cx="1820497" cy="3410592"/>
          </a:xfrm>
          <a:prstGeom prst="arc">
            <a:avLst>
              <a:gd name="adj1" fmla="val 16290566"/>
              <a:gd name="adj2" fmla="val 205149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0" name="Дуга 39"/>
          <p:cNvSpPr/>
          <p:nvPr/>
        </p:nvSpPr>
        <p:spPr>
          <a:xfrm rot="539640">
            <a:off x="2653075" y="5939955"/>
            <a:ext cx="914400" cy="2340226"/>
          </a:xfrm>
          <a:prstGeom prst="arc">
            <a:avLst>
              <a:gd name="adj1" fmla="val 16287674"/>
              <a:gd name="adj2" fmla="val 201464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1" name="TextBox 30"/>
          <p:cNvSpPr txBox="1"/>
          <p:nvPr/>
        </p:nvSpPr>
        <p:spPr>
          <a:xfrm>
            <a:off x="221039" y="51971"/>
            <a:ext cx="4218608" cy="972903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Решение</a:t>
            </a: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50490" y="500561"/>
                <a:ext cx="8177962" cy="1354803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Так как ОМ-биссектриса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∠СОВ, то</a:t>
                </a:r>
              </a:p>
              <a:p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∠МОВ= ∠СОВ:2=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90" y="500561"/>
                <a:ext cx="8177962" cy="1354803"/>
              </a:xfrm>
              <a:prstGeom prst="rect">
                <a:avLst/>
              </a:prstGeom>
              <a:blipFill rotWithShape="1">
                <a:blip r:embed="rId4"/>
                <a:stretch>
                  <a:fillRect l="-597" t="-1351" b="-1126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93290" y="2126050"/>
                <a:ext cx="8132052" cy="1354803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Так 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как 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-биссектриса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∠АОВ, то</a:t>
                </a:r>
              </a:p>
              <a:p>
                <a:pPr lvl="0"/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∠ВО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∠АОВ:2=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90" y="2126050"/>
                <a:ext cx="8132052" cy="1354803"/>
              </a:xfrm>
              <a:prstGeom prst="rect">
                <a:avLst/>
              </a:prstGeom>
              <a:blipFill rotWithShape="1">
                <a:blip r:embed="rId5"/>
                <a:stretch>
                  <a:fillRect l="-600" t="-1802" b="-108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01847" y="3829033"/>
                <a:ext cx="8771586" cy="800805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∠МО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∠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МОВ</a:t>
                </a:r>
                <a:r>
                  <a:rPr lang="uz-Latn-UZ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-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ВО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uz-Latn-UZ" sz="36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47" y="3829033"/>
                <a:ext cx="8771586" cy="800805"/>
              </a:xfrm>
              <a:prstGeom prst="rect">
                <a:avLst/>
              </a:prstGeom>
              <a:blipFill rotWithShape="1">
                <a:blip r:embed="rId6"/>
                <a:stretch>
                  <a:fillRect l="-556" t="-763" b="-1984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48400" y="5394042"/>
                <a:ext cx="5503190" cy="972903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Ответ:</a:t>
                </a: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МО</a:t>
                </a:r>
                <a:r>
                  <a:rPr lang="uz-Latn-UZ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394042"/>
                <a:ext cx="5503190" cy="972903"/>
              </a:xfrm>
              <a:prstGeom prst="rect">
                <a:avLst/>
              </a:prstGeom>
              <a:blipFill rotWithShape="1">
                <a:blip r:embed="rId7"/>
                <a:stretch>
                  <a:fillRect l="-2436" t="-8176" b="-2452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8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37"/>
            <a:ext cx="14630399" cy="9064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116"/>
            <a:r>
              <a:rPr lang="ru-RU" sz="48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ЗАДАНИЯ ДЛЯ САМОСТОЯТЕЛЬНОЙ РАБОТЫ</a:t>
            </a:r>
            <a:endParaRPr lang="ru-RU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Математическая вертикаль», тестирование учителей — Abit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чтение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8" name="AutoShape 6" descr="чтение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9" name="AutoShape 8" descr="чтение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2" name="TextBox 11"/>
          <p:cNvSpPr txBox="1"/>
          <p:nvPr/>
        </p:nvSpPr>
        <p:spPr>
          <a:xfrm>
            <a:off x="5257800" y="1899764"/>
            <a:ext cx="8114456" cy="2994498"/>
          </a:xfrm>
          <a:prstGeom prst="rect">
            <a:avLst/>
          </a:prstGeom>
          <a:noFill/>
        </p:spPr>
        <p:txBody>
          <a:bodyPr wrap="square" lIns="39454" tIns="19729" rIns="39454" bIns="19729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исьменно задачи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3</a:t>
            </a:r>
            <a:r>
              <a:rPr lang="uz-Latn-U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(стр. </a:t>
            </a:r>
            <a:r>
              <a:rPr lang="uz-Latn-U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145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uz-Latn-UZ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es figures planes au CE2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71600"/>
            <a:ext cx="4873625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12405223" cy="221599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4800" dirty="0">
                <a:solidFill>
                  <a:srgbClr val="C00000"/>
                </a:solidFill>
              </a:rPr>
              <a:t>При решении геометрических задач следует обратить </a:t>
            </a:r>
            <a:r>
              <a:rPr lang="ru-RU" sz="4800" dirty="0" smtClean="0">
                <a:solidFill>
                  <a:srgbClr val="C00000"/>
                </a:solidFill>
              </a:rPr>
              <a:t>внимание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>
                <a:solidFill>
                  <a:srgbClr val="C00000"/>
                </a:solidFill>
              </a:rPr>
              <a:t>на следующее</a:t>
            </a:r>
            <a:r>
              <a:rPr lang="ru-RU" sz="4800" dirty="0" smtClean="0">
                <a:solidFill>
                  <a:srgbClr val="C00000"/>
                </a:solidFill>
              </a:rPr>
              <a:t>:</a:t>
            </a:r>
            <a:endParaRPr lang="uz-Latn-UZ" sz="2400" dirty="0">
              <a:solidFill>
                <a:srgbClr val="C00000"/>
              </a:solidFill>
            </a:endParaRPr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4"/>
          </p:nvPr>
        </p:nvSpPr>
        <p:spPr>
          <a:xfrm>
            <a:off x="533400" y="2895600"/>
            <a:ext cx="13411200" cy="110799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- Хорошо знать и помнить основные понятия  геометрии и их свойства.</a:t>
            </a:r>
            <a:endParaRPr lang="uz-Latn-UZ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86200"/>
            <a:ext cx="13944600" cy="1342235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en-US" sz="3600" b="1" kern="0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3600" b="1" kern="0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- Владеть </a:t>
            </a:r>
            <a:r>
              <a:rPr lang="ru-RU" sz="3600" b="1" kern="0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методами </a:t>
            </a:r>
            <a:r>
              <a:rPr lang="ru-RU" sz="3600" b="1" kern="0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доказательства </a:t>
            </a:r>
            <a:r>
              <a:rPr lang="ru-RU" sz="3600" b="1" kern="0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теорем о свойствах </a:t>
            </a:r>
          </a:p>
          <a:p>
            <a:r>
              <a:rPr lang="ru-RU" sz="3600" b="1" kern="0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различных геометрических фигур. </a:t>
            </a:r>
            <a:endParaRPr lang="uz-Latn-UZ" sz="2800" b="1" dirty="0">
              <a:solidFill>
                <a:srgbClr val="7030A0"/>
              </a:solidFill>
            </a:endParaRPr>
          </a:p>
        </p:txBody>
      </p:sp>
      <p:sp>
        <p:nvSpPr>
          <p:cNvPr id="9" name="Подзаголовок 24"/>
          <p:cNvSpPr txBox="1">
            <a:spLocks/>
          </p:cNvSpPr>
          <p:nvPr/>
        </p:nvSpPr>
        <p:spPr>
          <a:xfrm>
            <a:off x="400050" y="5228435"/>
            <a:ext cx="13716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67082">
              <a:defRPr>
                <a:latin typeface="+mn-lt"/>
                <a:ea typeface="+mn-ea"/>
                <a:cs typeface="+mn-cs"/>
              </a:defRPr>
            </a:lvl2pPr>
            <a:lvl3pPr marL="2134152">
              <a:defRPr>
                <a:latin typeface="+mn-lt"/>
                <a:ea typeface="+mn-ea"/>
                <a:cs typeface="+mn-cs"/>
              </a:defRPr>
            </a:lvl3pPr>
            <a:lvl4pPr marL="3201231">
              <a:defRPr>
                <a:latin typeface="+mn-lt"/>
                <a:ea typeface="+mn-ea"/>
                <a:cs typeface="+mn-cs"/>
              </a:defRPr>
            </a:lvl4pPr>
            <a:lvl5pPr marL="4268308">
              <a:defRPr>
                <a:latin typeface="+mn-lt"/>
                <a:ea typeface="+mn-ea"/>
                <a:cs typeface="+mn-cs"/>
              </a:defRPr>
            </a:lvl5pPr>
            <a:lvl6pPr marL="5335389">
              <a:defRPr>
                <a:latin typeface="+mn-lt"/>
                <a:ea typeface="+mn-ea"/>
                <a:cs typeface="+mn-cs"/>
              </a:defRPr>
            </a:lvl6pPr>
            <a:lvl7pPr marL="6402464">
              <a:defRPr>
                <a:latin typeface="+mn-lt"/>
                <a:ea typeface="+mn-ea"/>
                <a:cs typeface="+mn-cs"/>
              </a:defRPr>
            </a:lvl7pPr>
            <a:lvl8pPr marL="7469542">
              <a:defRPr>
                <a:latin typeface="+mn-lt"/>
                <a:ea typeface="+mn-ea"/>
                <a:cs typeface="+mn-cs"/>
              </a:defRPr>
            </a:lvl8pPr>
            <a:lvl9pPr marL="853661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7030A0"/>
                </a:solidFill>
              </a:rPr>
              <a:t>  - Понимать смысл данной геометрической задачи.</a:t>
            </a:r>
            <a:endParaRPr lang="uz-Latn-UZ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Занимательная геометрия». Непосредственно образовательная деятельность по  формированию элементарных математических представлений в средней группе ⋆  Планета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21859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кция «Неэвклидова геометрия» в Библиотека им. В. Г. Белинского — Афиша —  Ве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937" y="6195617"/>
            <a:ext cx="2659286" cy="19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/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 idx="4294967295"/>
          </p:nvPr>
        </p:nvSpPr>
        <p:spPr>
          <a:xfrm>
            <a:off x="535146" y="2277288"/>
            <a:ext cx="13695859" cy="3693319"/>
          </a:xfrm>
        </p:spPr>
        <p:txBody>
          <a:bodyPr/>
          <a:lstStyle/>
          <a:p>
            <a:pPr algn="l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На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этой ступени разделяют содержание задачи на условие и заключение.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дано, что надо найти, доказать или построить. Строится чертёж, соответствующий задаче. Все данные наносятся на чертеже.</a:t>
            </a:r>
            <a:b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4294967295"/>
          </p:nvPr>
        </p:nvSpPr>
        <p:spPr>
          <a:xfrm>
            <a:off x="5123863" y="4610028"/>
            <a:ext cx="9506537" cy="677108"/>
          </a:xfrm>
        </p:spPr>
        <p:txBody>
          <a:bodyPr/>
          <a:lstStyle/>
          <a:p>
            <a:endParaRPr lang="ru-RU" dirty="0" smtClean="0"/>
          </a:p>
          <a:p>
            <a:endParaRPr lang="uz-Latn-UZ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33191"/>
            <a:ext cx="8930732" cy="1065236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5400" b="1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Ступени решения задач</a:t>
            </a:r>
            <a:r>
              <a:rPr lang="ru-RU" sz="5400" b="1" kern="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uz-Latn-UZ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143597"/>
            <a:ext cx="9139122" cy="1019070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5100" b="1" kern="0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1-ступень. </a:t>
            </a:r>
            <a:r>
              <a:rPr lang="ru-RU" sz="51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Понять задачу.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84" y="6590926"/>
            <a:ext cx="1856999" cy="16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2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52" y="6176163"/>
            <a:ext cx="1856999" cy="16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2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8" y="5821569"/>
            <a:ext cx="1856999" cy="16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Откуда взялся каранда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71" y="5105400"/>
            <a:ext cx="19836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52400"/>
            <a:ext cx="3048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Заголовок 23"/>
          <p:cNvSpPr>
            <a:spLocks noGrp="1"/>
          </p:cNvSpPr>
          <p:nvPr>
            <p:ph type="ctrTitle" idx="4294967295"/>
          </p:nvPr>
        </p:nvSpPr>
        <p:spPr>
          <a:xfrm>
            <a:off x="533400" y="2286000"/>
            <a:ext cx="11877214" cy="3693319"/>
          </a:xfrm>
        </p:spPr>
        <p:txBody>
          <a:bodyPr/>
          <a:lstStyle/>
          <a:p>
            <a:pPr algn="l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На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этой ступени выбирается </a:t>
            </a:r>
            <a:b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решения задачи.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Определяется,</a:t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дополнительные сведения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его применения. Выполняются вспомогательные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построения.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uz-Latn-UZ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887613"/>
            <a:ext cx="8983887" cy="1019070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5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2-ступень</a:t>
            </a:r>
            <a:r>
              <a:rPr lang="ru-RU" sz="5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5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</a:t>
            </a:r>
            <a:r>
              <a:rPr lang="ru-RU" sz="51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z-Latn-UZ" sz="5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айт школы №7 г. Щекино Тульской области - Геометр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38800"/>
            <a:ext cx="3276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 idx="4294967295"/>
          </p:nvPr>
        </p:nvSpPr>
        <p:spPr>
          <a:xfrm>
            <a:off x="533400" y="1981200"/>
            <a:ext cx="9626691" cy="2831544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2060"/>
                </a:solidFill>
              </a:rPr>
              <a:t>   </a:t>
            </a:r>
            <a:r>
              <a:rPr lang="ru-RU" sz="4800" dirty="0">
                <a:solidFill>
                  <a:srgbClr val="002060"/>
                </a:solidFill>
              </a:rPr>
              <a:t>На этой ступени задача непосредственно решается на основе данного плана.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uz-Latn-UZ" sz="1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600852"/>
            <a:ext cx="6869013" cy="1019070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sz="5100" b="1" kern="0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3-ступень</a:t>
            </a:r>
            <a:r>
              <a:rPr lang="ru-RU" sz="5100" b="1" kern="0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ru-RU" sz="5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uz-Latn-UZ" sz="5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114800"/>
            <a:ext cx="4465876" cy="324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айт школы №7 г. Щекино Тульской области - Геомет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0" y="5272087"/>
            <a:ext cx="33028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11245105" cy="784830"/>
          </a:xfrm>
        </p:spPr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sz="5100" dirty="0">
                <a:solidFill>
                  <a:srgbClr val="7030A0"/>
                </a:solidFill>
              </a:rPr>
              <a:t>4-ступень</a:t>
            </a:r>
            <a:r>
              <a:rPr lang="ru-RU" sz="5100" dirty="0" smtClean="0">
                <a:solidFill>
                  <a:srgbClr val="7030A0"/>
                </a:solidFill>
              </a:rPr>
              <a:t>.</a:t>
            </a:r>
            <a:r>
              <a:rPr lang="ru-RU" sz="5100" dirty="0">
                <a:solidFill>
                  <a:srgbClr val="7030A0"/>
                </a:solidFill>
              </a:rPr>
              <a:t> </a:t>
            </a:r>
            <a:r>
              <a:rPr lang="ru-RU" sz="5100" dirty="0" smtClean="0">
                <a:solidFill>
                  <a:srgbClr val="002060"/>
                </a:solidFill>
              </a:rPr>
              <a:t>Проверка.</a:t>
            </a:r>
            <a:endParaRPr lang="uz-Latn-UZ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765356" y="2743200"/>
            <a:ext cx="12567965" cy="3693319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</a:t>
            </a:r>
            <a:r>
              <a:rPr lang="ru-RU" sz="4000" b="1" dirty="0" smtClean="0">
                <a:solidFill>
                  <a:srgbClr val="002060"/>
                </a:solidFill>
              </a:rPr>
              <a:t>На </a:t>
            </a:r>
            <a:r>
              <a:rPr lang="ru-RU" sz="4000" b="1" dirty="0">
                <a:solidFill>
                  <a:srgbClr val="002060"/>
                </a:solidFill>
              </a:rPr>
              <a:t>этой ступени проверяется найденное решение задачи. Если обнаруживается ошибка, то она исправляется. Если нет возможности исправления, возвращаются к начальной ступени решения задачи и вся работа выполняется заново.</a:t>
            </a:r>
            <a:endParaRPr lang="uz-Latn-UZ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айт школы №7 г. Щекино Тульской области - Ге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90" y="5105400"/>
            <a:ext cx="333156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куда взялся каранда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13" y="228600"/>
            <a:ext cx="1873687" cy="29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12242487" cy="240065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  Запомните!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ru-RU" sz="5100" dirty="0">
                <a:solidFill>
                  <a:srgbClr val="002060"/>
                </a:solidFill>
              </a:rPr>
              <a:t>Для того чтобы научиться решать задачи, надо побольше их решать</a:t>
            </a:r>
            <a:r>
              <a:rPr lang="ru-RU" sz="5100" dirty="0" smtClean="0">
                <a:solidFill>
                  <a:srgbClr val="002060"/>
                </a:solidFill>
              </a:rPr>
              <a:t>!</a:t>
            </a:r>
            <a:endParaRPr lang="uz-Latn-UZ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5029200" y="3810000"/>
            <a:ext cx="9080836" cy="20313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Начертить </a:t>
            </a:r>
            <a:r>
              <a:rPr lang="ru-RU" sz="4400" b="1" dirty="0">
                <a:solidFill>
                  <a:srgbClr val="C00000"/>
                </a:solidFill>
              </a:rPr>
              <a:t>правильный чертёж к задаче-это значит </a:t>
            </a:r>
            <a:r>
              <a:rPr lang="ru-RU" sz="4400" b="1" dirty="0" smtClean="0">
                <a:solidFill>
                  <a:srgbClr val="C00000"/>
                </a:solidFill>
              </a:rPr>
              <a:t>наполовину </a:t>
            </a:r>
            <a:r>
              <a:rPr lang="ru-RU" sz="4400" b="1" dirty="0">
                <a:solidFill>
                  <a:srgbClr val="C00000"/>
                </a:solidFill>
              </a:rPr>
              <a:t>решить задачу!</a:t>
            </a:r>
            <a:endParaRPr lang="uz-Latn-UZ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714">
            <a:off x="142198" y="3195635"/>
            <a:ext cx="4253773" cy="35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1056296" y="381000"/>
            <a:ext cx="9459304" cy="830997"/>
          </a:xfrm>
        </p:spPr>
        <p:txBody>
          <a:bodyPr/>
          <a:lstStyle/>
          <a:p>
            <a:pPr algn="ctr"/>
            <a:r>
              <a:rPr lang="ru-RU" sz="2000" dirty="0" smtClean="0"/>
              <a:t>    </a:t>
            </a:r>
            <a:r>
              <a:rPr lang="ru-RU" sz="2000" dirty="0" smtClean="0">
                <a:solidFill>
                  <a:srgbClr val="0070C0"/>
                </a:solidFill>
              </a:rPr>
              <a:t>        </a:t>
            </a:r>
            <a:r>
              <a:rPr lang="ru-RU" sz="5400" dirty="0">
                <a:solidFill>
                  <a:srgbClr val="C00000"/>
                </a:solidFill>
              </a:rPr>
              <a:t>Категории задач: </a:t>
            </a:r>
            <a:endParaRPr lang="uz-Latn-UZ" sz="5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1303020" y="4876800"/>
            <a:ext cx="10896600" cy="92333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Задачи на построение</a:t>
            </a:r>
            <a:endParaRPr lang="uz-Latn-UZ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23"/>
          <p:cNvSpPr txBox="1">
            <a:spLocks/>
          </p:cNvSpPr>
          <p:nvPr/>
        </p:nvSpPr>
        <p:spPr>
          <a:xfrm>
            <a:off x="533400" y="1588165"/>
            <a:ext cx="124358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6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Вычислительные  </a:t>
            </a:r>
            <a:endParaRPr lang="uz-Latn-UZ" sz="6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296" y="2971800"/>
            <a:ext cx="13344948" cy="1249902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Задачи на доказательство</a:t>
            </a:r>
            <a:endParaRPr lang="uz-Latn-UZ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айт школы №7 г. Щекино Тульской области - Ге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8465"/>
            <a:ext cx="324389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3"/>
          <p:cNvSpPr txBox="1">
            <a:spLocks/>
          </p:cNvSpPr>
          <p:nvPr/>
        </p:nvSpPr>
        <p:spPr>
          <a:xfrm>
            <a:off x="304800" y="580314"/>
            <a:ext cx="14153595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4400" dirty="0">
                <a:solidFill>
                  <a:srgbClr val="002060"/>
                </a:solidFill>
              </a:rPr>
              <a:t>   На луче АВ выбрана точка </a:t>
            </a:r>
            <a:r>
              <a:rPr lang="ru-RU" sz="4400" dirty="0" smtClean="0">
                <a:solidFill>
                  <a:srgbClr val="002060"/>
                </a:solidFill>
              </a:rPr>
              <a:t>С, на </a:t>
            </a:r>
            <a:r>
              <a:rPr lang="ru-RU" sz="4400" dirty="0">
                <a:solidFill>
                  <a:srgbClr val="002060"/>
                </a:solidFill>
              </a:rPr>
              <a:t>луче ВА-точка </a:t>
            </a:r>
            <a:r>
              <a:rPr lang="uz-Latn-UZ" sz="4400" dirty="0">
                <a:solidFill>
                  <a:srgbClr val="002060"/>
                </a:solidFill>
              </a:rPr>
              <a:t>D</a:t>
            </a:r>
            <a:r>
              <a:rPr lang="ru-RU" sz="4400" dirty="0">
                <a:solidFill>
                  <a:srgbClr val="002060"/>
                </a:solidFill>
              </a:rPr>
              <a:t> так, что АС=0,8 и В</a:t>
            </a:r>
            <a:r>
              <a:rPr lang="uz-Latn-UZ" sz="4400" dirty="0">
                <a:solidFill>
                  <a:srgbClr val="002060"/>
                </a:solidFill>
              </a:rPr>
              <a:t>D</a:t>
            </a:r>
            <a:r>
              <a:rPr lang="ru-RU" sz="4400" dirty="0">
                <a:solidFill>
                  <a:srgbClr val="002060"/>
                </a:solidFill>
              </a:rPr>
              <a:t>=</a:t>
            </a:r>
            <a:r>
              <a:rPr lang="uz-Latn-UZ" sz="4400" dirty="0">
                <a:solidFill>
                  <a:srgbClr val="002060"/>
                </a:solidFill>
              </a:rPr>
              <a:t>2</a:t>
            </a:r>
            <a:r>
              <a:rPr lang="ru-RU" sz="4400" dirty="0" smtClean="0">
                <a:solidFill>
                  <a:srgbClr val="002060"/>
                </a:solidFill>
              </a:rPr>
              <a:t>,4. Найдите </a:t>
            </a:r>
            <a:r>
              <a:rPr lang="ru-RU" sz="4400" dirty="0">
                <a:solidFill>
                  <a:srgbClr val="002060"/>
                </a:solidFill>
              </a:rPr>
              <a:t>С</a:t>
            </a:r>
            <a:r>
              <a:rPr lang="uz-Latn-UZ" sz="4400" dirty="0">
                <a:solidFill>
                  <a:srgbClr val="002060"/>
                </a:solidFill>
              </a:rPr>
              <a:t>D</a:t>
            </a:r>
            <a:r>
              <a:rPr lang="ru-RU" sz="4400" dirty="0">
                <a:solidFill>
                  <a:srgbClr val="002060"/>
                </a:solidFill>
              </a:rPr>
              <a:t> если </a:t>
            </a:r>
            <a:r>
              <a:rPr lang="ru-RU" sz="4400" dirty="0" smtClean="0">
                <a:solidFill>
                  <a:srgbClr val="002060"/>
                </a:solidFill>
              </a:rPr>
              <a:t>АВ=1,7.  </a:t>
            </a:r>
            <a:endParaRPr lang="uz-Latn-UZ" sz="4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8558" y="0"/>
            <a:ext cx="20746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kern="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uz-Latn-UZ" dirty="0"/>
          </a:p>
        </p:txBody>
      </p:sp>
      <p:sp>
        <p:nvSpPr>
          <p:cNvPr id="8" name="TextBox 7"/>
          <p:cNvSpPr txBox="1"/>
          <p:nvPr/>
        </p:nvSpPr>
        <p:spPr>
          <a:xfrm>
            <a:off x="11582400" y="2748058"/>
            <a:ext cx="2265446" cy="3388949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Дано: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АС=0,8</a:t>
            </a:r>
          </a:p>
          <a:p>
            <a:r>
              <a:rPr lang="uz-Latn-U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В=2,4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АВ=1,7</a:t>
            </a:r>
          </a:p>
          <a:p>
            <a:r>
              <a:rPr lang="uz-Latn-U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С=?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0769" y="3869116"/>
            <a:ext cx="10547393" cy="159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89136" y="3762284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6351" y="3918232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658" y="3966843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1775" y="3841443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848" y="4007882"/>
            <a:ext cx="848391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73437" y="3781839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8433" y="3746315"/>
            <a:ext cx="1197846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5455360" y="3342595"/>
            <a:ext cx="562289" cy="2634579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6598" y="2378931"/>
            <a:ext cx="1197846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2,4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0881" y="5368096"/>
            <a:ext cx="1197846" cy="865181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1,7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1305" y="5044433"/>
            <a:ext cx="902808" cy="1065236"/>
          </a:xfrm>
          <a:prstGeom prst="rect">
            <a:avLst/>
          </a:prstGeom>
          <a:noFill/>
        </p:spPr>
        <p:txBody>
          <a:bodyPr wrap="square" lIns="231974" tIns="115987" rIns="231974" bIns="115987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576926" y="3762284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053795" y="3802558"/>
            <a:ext cx="116009" cy="174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6723169" y="2459333"/>
            <a:ext cx="562289" cy="5170199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 rot="5400000" flipH="1">
            <a:off x="5156965" y="-822383"/>
            <a:ext cx="480629" cy="838426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уга 3"/>
          <p:cNvSpPr/>
          <p:nvPr/>
        </p:nvSpPr>
        <p:spPr>
          <a:xfrm rot="10800000">
            <a:off x="815063" y="2461230"/>
            <a:ext cx="6638102" cy="2760426"/>
          </a:xfrm>
          <a:prstGeom prst="arc">
            <a:avLst>
              <a:gd name="adj1" fmla="val 11541266"/>
              <a:gd name="adj2" fmla="val 2084723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5" name="Прямоугольник 4"/>
          <p:cNvSpPr/>
          <p:nvPr/>
        </p:nvSpPr>
        <p:spPr>
          <a:xfrm>
            <a:off x="1089136" y="6400800"/>
            <a:ext cx="307968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С=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DA+AC</a:t>
            </a:r>
            <a:endParaRPr lang="uz-Latn-UZ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09389" y="7124074"/>
            <a:ext cx="294664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А=</a:t>
            </a:r>
            <a:r>
              <a:rPr lang="uz-Latn-U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В-АВ</a:t>
            </a:r>
            <a:endParaRPr lang="uz-Latn-U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 animBg="1"/>
      <p:bldP spid="12" grpId="0"/>
      <p:bldP spid="13" grpId="0"/>
      <p:bldP spid="14" grpId="0"/>
      <p:bldP spid="15" grpId="0"/>
      <p:bldP spid="16" grpId="0" animBg="1"/>
      <p:bldP spid="19" grpId="0"/>
      <p:bldP spid="20" grpId="0" animBg="1"/>
      <p:bldP spid="22" grpId="0"/>
      <p:bldP spid="25" grpId="0"/>
      <p:bldP spid="27" grpId="0"/>
      <p:bldP spid="28" grpId="0" animBg="1"/>
      <p:bldP spid="29" grpId="0" animBg="1"/>
      <p:bldP spid="32" grpId="0" animBg="1"/>
      <p:bldP spid="33" grpId="0" animBg="1"/>
      <p:bldP spid="4" grpId="0" animBg="1"/>
      <p:bldP spid="5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17966</TotalTime>
  <Words>707</Words>
  <Application>Microsoft Office PowerPoint</Application>
  <PresentationFormat>Произвольный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Геометрия</vt:lpstr>
      <vt:lpstr> При решении геометрических задач следует обратить внимание  на следующее:</vt:lpstr>
      <vt:lpstr>     На этой ступени разделяют содержание задачи на условие и заключение. Что дано, что надо найти, доказать или построить. Строится чертёж, соответствующий задаче. Все данные наносятся на чертеже.  </vt:lpstr>
      <vt:lpstr>     На этой ступени выбирается  метод решения задачи. Определяется, какие дополнительные сведения  необходимы для его применения. Выполняются вспомогательные построения. </vt:lpstr>
      <vt:lpstr>   На этой ступени задача непосредственно решается на основе данного плана.   </vt:lpstr>
      <vt:lpstr>      4-ступень. Проверка.</vt:lpstr>
      <vt:lpstr>  Запомните!     Для того чтобы научиться решать задачи, надо побольше их решать!</vt:lpstr>
      <vt:lpstr>            Категории задач: </vt:lpstr>
      <vt:lpstr>Презентация PowerPoint</vt:lpstr>
      <vt:lpstr>Презентация PowerPoint</vt:lpstr>
      <vt:lpstr>      </vt:lpstr>
      <vt:lpstr>Презентация PowerPoint</vt:lpstr>
      <vt:lpstr>      </vt:lpstr>
      <vt:lpstr>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1240</cp:revision>
  <dcterms:created xsi:type="dcterms:W3CDTF">2020-04-09T07:32:19Z</dcterms:created>
  <dcterms:modified xsi:type="dcterms:W3CDTF">2021-03-18T12:53:38Z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