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511" r:id="rId2"/>
    <p:sldId id="512" r:id="rId3"/>
    <p:sldId id="516" r:id="rId4"/>
    <p:sldId id="514" r:id="rId5"/>
    <p:sldId id="513" r:id="rId6"/>
    <p:sldId id="517" r:id="rId7"/>
    <p:sldId id="515" r:id="rId8"/>
    <p:sldId id="518" r:id="rId9"/>
    <p:sldId id="404" r:id="rId10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12"/>
            <p14:sldId id="516"/>
            <p14:sldId id="514"/>
            <p14:sldId id="513"/>
            <p14:sldId id="517"/>
            <p14:sldId id="515"/>
            <p14:sldId id="518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18584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828645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:a16="http://schemas.microsoft.com/office/drawing/2014/main" xmlns="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18.03.2021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:a16="http://schemas.microsoft.com/office/drawing/2014/main" xmlns="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xmlns="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338771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6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666999" y="3276600"/>
            <a:ext cx="8229601" cy="3726233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6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повторение 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028" name="Picture 4" descr="Amour d'Enfants et IEF: Maths - Géométr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3631894"/>
            <a:ext cx="5130781" cy="301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3"/>
          <p:cNvSpPr txBox="1"/>
          <p:nvPr/>
        </p:nvSpPr>
        <p:spPr>
          <a:xfrm>
            <a:off x="2462310" y="7002833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76253" y="1091301"/>
            <a:ext cx="13906497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Точки А,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В, С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лежат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одной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прямой. Найдите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длину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отрезка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ВС, если АВ = 2,7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 и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AС = 3,2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м. Сколько решений имеет задача?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6592" y="260312"/>
            <a:ext cx="5524956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 8 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стр. 138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AutoShape 9"/>
          <p:cNvCxnSpPr>
            <a:cxnSpLocks noChangeShapeType="1"/>
          </p:cNvCxnSpPr>
          <p:nvPr/>
        </p:nvCxnSpPr>
        <p:spPr bwMode="auto">
          <a:xfrm>
            <a:off x="882652" y="4169093"/>
            <a:ext cx="5646419" cy="0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768352" y="4083369"/>
            <a:ext cx="231141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4" name="Oval 11"/>
          <p:cNvSpPr>
            <a:spLocks noChangeArrowheads="1"/>
          </p:cNvSpPr>
          <p:nvPr/>
        </p:nvSpPr>
        <p:spPr bwMode="auto">
          <a:xfrm>
            <a:off x="5375912" y="4083369"/>
            <a:ext cx="231141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6414772" y="4083369"/>
            <a:ext cx="231139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37212" y="4254819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/>
              <a:t>А</a:t>
            </a:r>
            <a:endParaRPr lang="ru-RU" altLang="ru-RU" sz="3600" b="1" dirty="0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46041" y="4346637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/>
              <a:t>В</a:t>
            </a:r>
            <a:endParaRPr lang="ru-RU" altLang="ru-RU" sz="3600" b="1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300471" y="4223481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/>
              <a:t>С</a:t>
            </a:r>
            <a:endParaRPr lang="ru-RU" altLang="ru-RU" sz="3600" b="1" dirty="0"/>
          </a:p>
        </p:txBody>
      </p:sp>
      <p:pic>
        <p:nvPicPr>
          <p:cNvPr id="19" name="Picture 1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50" y="3563303"/>
            <a:ext cx="5959385" cy="586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362858" y="3045142"/>
            <a:ext cx="1347467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002060"/>
                </a:solidFill>
              </a:rPr>
              <a:t>3,2</a:t>
            </a:r>
            <a:endParaRPr lang="ru-RU" altLang="ru-RU" sz="4000" b="1" dirty="0">
              <a:solidFill>
                <a:srgbClr val="002060"/>
              </a:solidFill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305800" y="3925580"/>
            <a:ext cx="4907280" cy="366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/>
          <a:lstStyle/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latin typeface="Arial" pitchFamily="34" charset="0"/>
                <a:cs typeface="Arial" pitchFamily="34" charset="0"/>
              </a:rPr>
              <a:t>Дано:</a:t>
            </a:r>
            <a:r>
              <a:rPr lang="ru-RU" altLang="ru-RU" sz="4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i="1" dirty="0" smtClean="0">
                <a:latin typeface="Arial" pitchFamily="34" charset="0"/>
                <a:cs typeface="Arial" pitchFamily="34" charset="0"/>
              </a:rPr>
              <a:t>АС=3,2 м</a:t>
            </a:r>
            <a:r>
              <a:rPr lang="ru-RU" altLang="ru-RU" sz="4000" b="1" i="1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i="1" dirty="0" smtClean="0">
                <a:latin typeface="Arial" pitchFamily="34" charset="0"/>
                <a:cs typeface="Arial" pitchFamily="34" charset="0"/>
              </a:rPr>
              <a:t>АВ=2,7 м</a:t>
            </a:r>
            <a:r>
              <a:rPr lang="ru-RU" altLang="ru-RU" sz="40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latin typeface="Arial" pitchFamily="34" charset="0"/>
                <a:cs typeface="Arial" pitchFamily="34" charset="0"/>
              </a:rPr>
              <a:t>Найти:</a:t>
            </a:r>
            <a:r>
              <a:rPr lang="ru-RU" altLang="ru-RU" sz="4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000" b="1" i="1" dirty="0" smtClean="0">
                <a:latin typeface="Arial" pitchFamily="34" charset="0"/>
                <a:cs typeface="Arial" pitchFamily="34" charset="0"/>
              </a:rPr>
              <a:t>ВС.</a:t>
            </a:r>
            <a:endParaRPr lang="ru-RU" alt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76253" y="6019800"/>
            <a:ext cx="5707378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ВС </a:t>
            </a:r>
            <a:r>
              <a:rPr lang="ru-RU" altLang="ru-RU" sz="4000" b="1" dirty="0"/>
              <a:t>= </a:t>
            </a:r>
            <a:r>
              <a:rPr lang="ru-RU" altLang="ru-RU" sz="4000" b="1" dirty="0" smtClean="0"/>
              <a:t>АС </a:t>
            </a:r>
            <a:r>
              <a:rPr lang="ru-RU" altLang="ru-RU" sz="4000" b="1" dirty="0"/>
              <a:t>– </a:t>
            </a:r>
            <a:r>
              <a:rPr lang="ru-RU" altLang="ru-RU" sz="4000" b="1" dirty="0" smtClean="0"/>
              <a:t>АВ</a:t>
            </a:r>
            <a:endParaRPr lang="ru-RU" altLang="ru-RU" sz="4000" b="1" dirty="0"/>
          </a:p>
          <a:p>
            <a:r>
              <a:rPr lang="ru-RU" altLang="ru-RU" sz="4000" b="1" dirty="0" smtClean="0"/>
              <a:t>ВС </a:t>
            </a:r>
            <a:r>
              <a:rPr lang="ru-RU" altLang="ru-RU" sz="4000" b="1" dirty="0"/>
              <a:t>= </a:t>
            </a:r>
            <a:r>
              <a:rPr lang="ru-RU" altLang="ru-RU" sz="4000" b="1" dirty="0" smtClean="0"/>
              <a:t>3,2 - 2,7 </a:t>
            </a:r>
            <a:r>
              <a:rPr lang="ru-RU" altLang="ru-RU" sz="4000" b="1" dirty="0"/>
              <a:t>= </a:t>
            </a:r>
            <a:r>
              <a:rPr lang="ru-RU" altLang="ru-RU" sz="4000" b="1" dirty="0" smtClean="0"/>
              <a:t>0,5 (м</a:t>
            </a:r>
            <a:r>
              <a:rPr lang="ru-RU" altLang="ru-RU" sz="4000" b="1" dirty="0"/>
              <a:t>)</a:t>
            </a:r>
            <a:endParaRPr lang="fr-FR" altLang="ru-RU" sz="4000" b="1" dirty="0"/>
          </a:p>
        </p:txBody>
      </p:sp>
      <p:sp>
        <p:nvSpPr>
          <p:cNvPr id="23" name="Дуга 25"/>
          <p:cNvSpPr>
            <a:spLocks noChangeArrowheads="1"/>
          </p:cNvSpPr>
          <p:nvPr/>
        </p:nvSpPr>
        <p:spPr bwMode="auto">
          <a:xfrm rot="10800000">
            <a:off x="5491482" y="3915298"/>
            <a:ext cx="987336" cy="774286"/>
          </a:xfrm>
          <a:custGeom>
            <a:avLst/>
            <a:gdLst>
              <a:gd name="T0" fmla="*/ 1326 w 1571625"/>
              <a:gd name="T1" fmla="*/ 471027 h 1000125"/>
              <a:gd name="T2" fmla="*/ 785813 w 1571625"/>
              <a:gd name="T3" fmla="*/ 500063 h 1000125"/>
              <a:gd name="T4" fmla="*/ 1571625 w 1571625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1326 w 1571625"/>
              <a:gd name="T10" fmla="*/ 0 h 1000125"/>
              <a:gd name="T11" fmla="*/ 1571625 w 1571625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1000125" stroke="0">
                <a:moveTo>
                  <a:pt x="1326" y="471027"/>
                </a:moveTo>
                <a:lnTo>
                  <a:pt x="1325" y="471026"/>
                </a:lnTo>
                <a:cubicBezTo>
                  <a:pt x="25495" y="206574"/>
                  <a:pt x="369543" y="-2"/>
                  <a:pt x="785813" y="-1"/>
                </a:cubicBezTo>
                <a:cubicBezTo>
                  <a:pt x="1219805" y="-1"/>
                  <a:pt x="1571626" y="223884"/>
                  <a:pt x="1571626" y="500062"/>
                </a:cubicBezTo>
                <a:cubicBezTo>
                  <a:pt x="1571626" y="500062"/>
                  <a:pt x="1571625" y="500063"/>
                  <a:pt x="1571625" y="500063"/>
                </a:cubicBezTo>
                <a:lnTo>
                  <a:pt x="785813" y="500063"/>
                </a:lnTo>
                <a:close/>
              </a:path>
              <a:path w="1571625" h="1000125" fill="none">
                <a:moveTo>
                  <a:pt x="1326" y="471027"/>
                </a:moveTo>
                <a:lnTo>
                  <a:pt x="1325" y="471026"/>
                </a:lnTo>
                <a:cubicBezTo>
                  <a:pt x="25495" y="206574"/>
                  <a:pt x="369543" y="-2"/>
                  <a:pt x="785813" y="-1"/>
                </a:cubicBezTo>
                <a:cubicBezTo>
                  <a:pt x="1219805" y="-1"/>
                  <a:pt x="1571626" y="223884"/>
                  <a:pt x="1571626" y="500062"/>
                </a:cubicBezTo>
                <a:cubicBezTo>
                  <a:pt x="1571626" y="500062"/>
                  <a:pt x="1571625" y="500063"/>
                  <a:pt x="1571625" y="500063"/>
                </a:cubicBezTo>
              </a:path>
            </a:pathLst>
          </a:custGeom>
          <a:noFill/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pic>
        <p:nvPicPr>
          <p:cNvPr id="24" name="Picture 1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64814" y="4302441"/>
            <a:ext cx="4570732" cy="63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2656208" y="4691228"/>
            <a:ext cx="1347467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002060"/>
                </a:solidFill>
              </a:rPr>
              <a:t>2,7</a:t>
            </a:r>
            <a:endParaRPr lang="ru-RU" altLang="ru-RU" sz="4000" b="1" dirty="0">
              <a:solidFill>
                <a:srgbClr val="002060"/>
              </a:solidFill>
            </a:endParaRPr>
          </a:p>
        </p:txBody>
      </p:sp>
      <p:sp>
        <p:nvSpPr>
          <p:cNvPr id="26" name="TextBox 26"/>
          <p:cNvSpPr txBox="1">
            <a:spLocks noChangeArrowheads="1"/>
          </p:cNvSpPr>
          <p:nvPr/>
        </p:nvSpPr>
        <p:spPr bwMode="auto">
          <a:xfrm>
            <a:off x="5757111" y="4694560"/>
            <a:ext cx="57638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56273" y="2916972"/>
            <a:ext cx="220316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1-случай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3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53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9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18" grpId="0"/>
      <p:bldP spid="21" grpId="0"/>
      <p:bldP spid="22" grpId="0"/>
      <p:bldP spid="26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14350" y="1091301"/>
            <a:ext cx="138684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Точки А,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В, С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лежат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одной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прямой. Найдите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длину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отрезка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ВС, если АВ = 2,7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 и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AС = 3,2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м. Сколько решений имеет задача?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6592" y="260312"/>
            <a:ext cx="5524956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 8 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стр. 138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7924800" y="3587263"/>
            <a:ext cx="3864328" cy="279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/>
          <a:lstStyle/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latin typeface="Arial" pitchFamily="34" charset="0"/>
                <a:cs typeface="Arial" pitchFamily="34" charset="0"/>
              </a:rPr>
              <a:t>Дано:</a:t>
            </a:r>
            <a:r>
              <a:rPr lang="ru-RU" altLang="ru-RU" sz="4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i="1" dirty="0" smtClean="0">
                <a:latin typeface="Arial" pitchFamily="34" charset="0"/>
                <a:cs typeface="Arial" pitchFamily="34" charset="0"/>
              </a:rPr>
              <a:t>АС=3,2 м</a:t>
            </a:r>
            <a:r>
              <a:rPr lang="ru-RU" altLang="ru-RU" sz="4000" b="1" i="1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i="1" dirty="0" smtClean="0">
                <a:latin typeface="Arial" pitchFamily="34" charset="0"/>
                <a:cs typeface="Arial" pitchFamily="34" charset="0"/>
              </a:rPr>
              <a:t>АВ=2,7 м</a:t>
            </a:r>
            <a:r>
              <a:rPr lang="ru-RU" altLang="ru-RU" sz="40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61304" lvl="1" indent="-408194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latin typeface="Arial" pitchFamily="34" charset="0"/>
                <a:cs typeface="Arial" pitchFamily="34" charset="0"/>
              </a:rPr>
              <a:t>Найти:</a:t>
            </a:r>
            <a:r>
              <a:rPr lang="ru-RU" altLang="ru-RU" sz="4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000" b="1" i="1" dirty="0" smtClean="0">
                <a:latin typeface="Arial" pitchFamily="34" charset="0"/>
                <a:cs typeface="Arial" pitchFamily="34" charset="0"/>
              </a:rPr>
              <a:t>ВС.</a:t>
            </a:r>
            <a:endParaRPr lang="ru-RU" alt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76253" y="6019800"/>
            <a:ext cx="5707378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ВС </a:t>
            </a:r>
            <a:r>
              <a:rPr lang="ru-RU" altLang="ru-RU" sz="4000" b="1" dirty="0"/>
              <a:t>= </a:t>
            </a:r>
            <a:r>
              <a:rPr lang="ru-RU" altLang="ru-RU" sz="4000" b="1" dirty="0" smtClean="0"/>
              <a:t>АС </a:t>
            </a:r>
            <a:r>
              <a:rPr lang="ru-RU" altLang="ru-RU" sz="4000" b="1" dirty="0"/>
              <a:t>+</a:t>
            </a:r>
            <a:r>
              <a:rPr lang="ru-RU" altLang="ru-RU" sz="4000" b="1" dirty="0" smtClean="0"/>
              <a:t> АВ</a:t>
            </a:r>
            <a:endParaRPr lang="ru-RU" altLang="ru-RU" sz="4000" b="1" dirty="0"/>
          </a:p>
          <a:p>
            <a:r>
              <a:rPr lang="ru-RU" altLang="ru-RU" sz="4000" b="1" dirty="0" smtClean="0"/>
              <a:t>ВС </a:t>
            </a:r>
            <a:r>
              <a:rPr lang="ru-RU" altLang="ru-RU" sz="4000" b="1" dirty="0"/>
              <a:t>= </a:t>
            </a:r>
            <a:r>
              <a:rPr lang="ru-RU" altLang="ru-RU" sz="4000" b="1" dirty="0" smtClean="0"/>
              <a:t>3,2 + 2,7 </a:t>
            </a:r>
            <a:r>
              <a:rPr lang="ru-RU" altLang="ru-RU" sz="4000" b="1" dirty="0"/>
              <a:t>= </a:t>
            </a:r>
            <a:r>
              <a:rPr lang="ru-RU" altLang="ru-RU" sz="4000" b="1" dirty="0" smtClean="0"/>
              <a:t>5,9 (м</a:t>
            </a:r>
            <a:r>
              <a:rPr lang="ru-RU" altLang="ru-RU" sz="4000" b="1" dirty="0"/>
              <a:t>)</a:t>
            </a:r>
            <a:endParaRPr lang="fr-FR" altLang="ru-RU" sz="4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8556273" y="2916972"/>
            <a:ext cx="220316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-случай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Group 45"/>
          <p:cNvGrpSpPr>
            <a:grpSpLocks/>
          </p:cNvGrpSpPr>
          <p:nvPr/>
        </p:nvGrpSpPr>
        <p:grpSpPr bwMode="auto">
          <a:xfrm>
            <a:off x="364493" y="3900345"/>
            <a:ext cx="6106159" cy="828674"/>
            <a:chOff x="476" y="1974"/>
            <a:chExt cx="2404" cy="435"/>
          </a:xfrm>
        </p:grpSpPr>
        <p:cxnSp>
          <p:nvCxnSpPr>
            <p:cNvPr id="29" name="AutoShape 8"/>
            <p:cNvCxnSpPr>
              <a:cxnSpLocks noChangeShapeType="1"/>
            </p:cNvCxnSpPr>
            <p:nvPr/>
          </p:nvCxnSpPr>
          <p:spPr bwMode="auto">
            <a:xfrm>
              <a:off x="521" y="2024"/>
              <a:ext cx="2223" cy="0"/>
            </a:xfrm>
            <a:prstGeom prst="straightConnector1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Oval 14"/>
            <p:cNvSpPr>
              <a:spLocks noChangeArrowheads="1"/>
            </p:cNvSpPr>
            <p:nvPr/>
          </p:nvSpPr>
          <p:spPr bwMode="auto">
            <a:xfrm>
              <a:off x="476" y="1979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 altLang="ru-RU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1449" y="1974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 altLang="ru-RU"/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2699" y="1979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 altLang="ru-RU"/>
            </a:p>
          </p:txBody>
        </p:sp>
        <p:sp>
          <p:nvSpPr>
            <p:cNvPr id="33" name="Text Box 30"/>
            <p:cNvSpPr txBox="1">
              <a:spLocks noChangeArrowheads="1"/>
            </p:cNvSpPr>
            <p:nvPr/>
          </p:nvSpPr>
          <p:spPr bwMode="auto">
            <a:xfrm>
              <a:off x="1362" y="2070"/>
              <a:ext cx="27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/>
                <a:t>А</a:t>
              </a:r>
            </a:p>
          </p:txBody>
        </p:sp>
        <p:sp>
          <p:nvSpPr>
            <p:cNvPr id="34" name="Text Box 31"/>
            <p:cNvSpPr txBox="1">
              <a:spLocks noChangeArrowheads="1"/>
            </p:cNvSpPr>
            <p:nvPr/>
          </p:nvSpPr>
          <p:spPr bwMode="auto">
            <a:xfrm>
              <a:off x="476" y="2070"/>
              <a:ext cx="27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/>
                <a:t>В</a:t>
              </a:r>
            </a:p>
          </p:txBody>
        </p:sp>
        <p:sp>
          <p:nvSpPr>
            <p:cNvPr id="35" name="Text Box 32"/>
            <p:cNvSpPr txBox="1">
              <a:spLocks noChangeArrowheads="1"/>
            </p:cNvSpPr>
            <p:nvPr/>
          </p:nvSpPr>
          <p:spPr bwMode="auto">
            <a:xfrm>
              <a:off x="2608" y="2069"/>
              <a:ext cx="27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/>
                <a:t>С</a:t>
              </a:r>
            </a:p>
          </p:txBody>
        </p:sp>
      </p:grp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895352" y="3337559"/>
            <a:ext cx="1661160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800" b="1" dirty="0" smtClean="0"/>
              <a:t>2,7 м</a:t>
            </a:r>
            <a:endParaRPr lang="ru-RU" altLang="ru-RU" sz="2800" b="1" dirty="0"/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3769087" y="3305870"/>
            <a:ext cx="1524545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800" b="1" dirty="0" smtClean="0"/>
              <a:t>3,2 м</a:t>
            </a:r>
            <a:endParaRPr lang="ru-RU" altLang="ru-RU" sz="2800" b="1" dirty="0"/>
          </a:p>
        </p:txBody>
      </p:sp>
      <p:pic>
        <p:nvPicPr>
          <p:cNvPr id="38" name="Picture 4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2" y="4454404"/>
            <a:ext cx="5892800" cy="994670"/>
          </a:xfrm>
          <a:prstGeom prst="rect">
            <a:avLst/>
          </a:prstGeom>
          <a:noFill/>
          <a:ln w="50800" cmpd="sng">
            <a:noFill/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2533655" y="5044571"/>
            <a:ext cx="1038861" cy="809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400" b="1" dirty="0">
                <a:solidFill>
                  <a:srgbClr val="FF33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7947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7" grpId="0" animBg="1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 rot="3907095">
            <a:off x="4583770" y="2988857"/>
            <a:ext cx="2862015" cy="2681092"/>
          </a:xfrm>
          <a:prstGeom prst="pie">
            <a:avLst>
              <a:gd name="adj1" fmla="val 1996959"/>
              <a:gd name="adj2" fmla="val 1030533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7174" name="Freeform 5"/>
          <p:cNvSpPr>
            <a:spLocks/>
          </p:cNvSpPr>
          <p:nvPr/>
        </p:nvSpPr>
        <p:spPr bwMode="auto">
          <a:xfrm flipV="1">
            <a:off x="5436190" y="4329401"/>
            <a:ext cx="593951" cy="3501725"/>
          </a:xfrm>
          <a:custGeom>
            <a:avLst/>
            <a:gdLst>
              <a:gd name="T0" fmla="*/ 45 w 45"/>
              <a:gd name="T1" fmla="*/ 1823 h 1823"/>
              <a:gd name="T2" fmla="*/ 0 w 45"/>
              <a:gd name="T3" fmla="*/ 0 h 1823"/>
              <a:gd name="T4" fmla="*/ 0 60000 65536"/>
              <a:gd name="T5" fmla="*/ 0 60000 65536"/>
              <a:gd name="T6" fmla="*/ 0 w 45"/>
              <a:gd name="T7" fmla="*/ 0 h 1823"/>
              <a:gd name="T8" fmla="*/ 45 w 45"/>
              <a:gd name="T9" fmla="*/ 1823 h 182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" h="1823">
                <a:moveTo>
                  <a:pt x="45" y="1823"/>
                </a:moveTo>
                <a:lnTo>
                  <a:pt x="0" y="0"/>
                </a:lnTo>
              </a:path>
            </a:pathLst>
          </a:custGeom>
          <a:noFill/>
          <a:ln w="889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175" name="Freeform 6"/>
          <p:cNvSpPr>
            <a:spLocks/>
          </p:cNvSpPr>
          <p:nvPr/>
        </p:nvSpPr>
        <p:spPr bwMode="auto">
          <a:xfrm flipV="1">
            <a:off x="1752600" y="1676399"/>
            <a:ext cx="4258985" cy="2653003"/>
          </a:xfrm>
          <a:custGeom>
            <a:avLst/>
            <a:gdLst>
              <a:gd name="T0" fmla="*/ 1984 w 1984"/>
              <a:gd name="T1" fmla="*/ 0 h 40"/>
              <a:gd name="T2" fmla="*/ 0 w 1984"/>
              <a:gd name="T3" fmla="*/ 40 h 40"/>
              <a:gd name="T4" fmla="*/ 0 60000 65536"/>
              <a:gd name="T5" fmla="*/ 0 60000 65536"/>
              <a:gd name="T6" fmla="*/ 0 w 1984"/>
              <a:gd name="T7" fmla="*/ 0 h 40"/>
              <a:gd name="T8" fmla="*/ 1984 w 1984"/>
              <a:gd name="T9" fmla="*/ 40 h 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84" h="40">
                <a:moveTo>
                  <a:pt x="1984" y="0"/>
                </a:moveTo>
                <a:lnTo>
                  <a:pt x="0" y="40"/>
                </a:lnTo>
              </a:path>
            </a:pathLst>
          </a:custGeom>
          <a:noFill/>
          <a:ln w="889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1156465" y="109130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В</a:t>
            </a:r>
          </a:p>
        </p:txBody>
      </p:sp>
      <p:sp>
        <p:nvSpPr>
          <p:cNvPr id="7177" name="Freeform 8"/>
          <p:cNvSpPr>
            <a:spLocks/>
          </p:cNvSpPr>
          <p:nvPr/>
        </p:nvSpPr>
        <p:spPr bwMode="auto">
          <a:xfrm>
            <a:off x="3523980" y="675806"/>
            <a:ext cx="2551355" cy="3706937"/>
          </a:xfrm>
          <a:custGeom>
            <a:avLst/>
            <a:gdLst>
              <a:gd name="T0" fmla="*/ 0 w 1976"/>
              <a:gd name="T1" fmla="*/ 0 h 1193"/>
              <a:gd name="T2" fmla="*/ 1976 w 1976"/>
              <a:gd name="T3" fmla="*/ 1193 h 1193"/>
              <a:gd name="T4" fmla="*/ 0 60000 65536"/>
              <a:gd name="T5" fmla="*/ 0 60000 65536"/>
              <a:gd name="T6" fmla="*/ 0 w 1976"/>
              <a:gd name="T7" fmla="*/ 0 h 1193"/>
              <a:gd name="T8" fmla="*/ 1976 w 1976"/>
              <a:gd name="T9" fmla="*/ 1193 h 11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76" h="1193">
                <a:moveTo>
                  <a:pt x="0" y="0"/>
                </a:moveTo>
                <a:lnTo>
                  <a:pt x="1976" y="1193"/>
                </a:lnTo>
              </a:path>
            </a:pathLst>
          </a:custGeom>
          <a:noFill/>
          <a:ln w="889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6064365" y="3889719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А</a:t>
            </a:r>
          </a:p>
        </p:txBody>
      </p:sp>
      <p:sp>
        <p:nvSpPr>
          <p:cNvPr id="7179" name="Text Box 14"/>
          <p:cNvSpPr txBox="1">
            <a:spLocks noChangeArrowheads="1"/>
          </p:cNvSpPr>
          <p:nvPr/>
        </p:nvSpPr>
        <p:spPr bwMode="auto">
          <a:xfrm>
            <a:off x="5518084" y="7325415"/>
            <a:ext cx="825853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С</a:t>
            </a:r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3038132" y="6260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z-Latn-UZ" sz="4600" b="1" dirty="0" smtClean="0">
                <a:solidFill>
                  <a:srgbClr val="0000CC"/>
                </a:solidFill>
                <a:latin typeface="Arial" charset="0"/>
              </a:rPr>
              <a:t>D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08912" name="Text Box 16"/>
          <p:cNvSpPr txBox="1">
            <a:spLocks noChangeArrowheads="1"/>
          </p:cNvSpPr>
          <p:nvPr/>
        </p:nvSpPr>
        <p:spPr bwMode="auto">
          <a:xfrm>
            <a:off x="4179066" y="2629174"/>
            <a:ext cx="871334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3200" b="1" dirty="0" smtClean="0">
                <a:latin typeface="Arial" pitchFamily="34" charset="0"/>
              </a:rPr>
              <a:t>30</a:t>
            </a:r>
            <a:r>
              <a:rPr lang="ru-RU" sz="3200" b="1" baseline="30000" dirty="0" smtClean="0">
                <a:latin typeface="Arial" pitchFamily="34" charset="0"/>
              </a:rPr>
              <a:t>0</a:t>
            </a:r>
            <a:endParaRPr lang="ru-RU" sz="3200" b="1" dirty="0">
              <a:latin typeface="Arial" pitchFamily="34" charset="0"/>
            </a:endParaRPr>
          </a:p>
        </p:txBody>
      </p:sp>
      <p:sp>
        <p:nvSpPr>
          <p:cNvPr id="208908" name="Text Box 12"/>
          <p:cNvSpPr txBox="1">
            <a:spLocks noChangeArrowheads="1"/>
          </p:cNvSpPr>
          <p:nvPr/>
        </p:nvSpPr>
        <p:spPr bwMode="auto">
          <a:xfrm>
            <a:off x="4230215" y="4270080"/>
            <a:ext cx="1098960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</a:rPr>
              <a:t>140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32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" name="Дуга 3"/>
          <p:cNvSpPr/>
          <p:nvPr/>
        </p:nvSpPr>
        <p:spPr>
          <a:xfrm rot="13092473">
            <a:off x="5705324" y="2941537"/>
            <a:ext cx="1626623" cy="2183514"/>
          </a:xfrm>
          <a:prstGeom prst="arc">
            <a:avLst>
              <a:gd name="adj1" fmla="val 15759235"/>
              <a:gd name="adj2" fmla="val 19002370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7" name="Дуга 26"/>
          <p:cNvSpPr/>
          <p:nvPr/>
        </p:nvSpPr>
        <p:spPr>
          <a:xfrm rot="13665485">
            <a:off x="5376057" y="3748702"/>
            <a:ext cx="1935759" cy="1484808"/>
          </a:xfrm>
          <a:prstGeom prst="arc">
            <a:avLst>
              <a:gd name="adj1" fmla="val 15072600"/>
              <a:gd name="adj2" fmla="val 20555172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Дуга 27"/>
          <p:cNvSpPr/>
          <p:nvPr/>
        </p:nvSpPr>
        <p:spPr>
          <a:xfrm rot="15389907">
            <a:off x="5009810" y="3574441"/>
            <a:ext cx="978453" cy="778600"/>
          </a:xfrm>
          <a:prstGeom prst="arc">
            <a:avLst>
              <a:gd name="adj1" fmla="val 19111053"/>
              <a:gd name="adj2" fmla="val 488172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TextBox 31"/>
          <p:cNvSpPr txBox="1"/>
          <p:nvPr/>
        </p:nvSpPr>
        <p:spPr>
          <a:xfrm>
            <a:off x="4036592" y="260312"/>
            <a:ext cx="59606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11 (стр.138)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86"/>
          <p:cNvSpPr txBox="1">
            <a:spLocks noChangeArrowheads="1"/>
          </p:cNvSpPr>
          <p:nvPr/>
        </p:nvSpPr>
        <p:spPr bwMode="auto">
          <a:xfrm>
            <a:off x="6836435" y="5129784"/>
            <a:ext cx="69814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СА</a:t>
            </a:r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0°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30°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170°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b="1" spc="71" baseline="3000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858000" y="4080373"/>
            <a:ext cx="50867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СА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uz-Latn-UZ" sz="4000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B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АС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+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B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uz-Latn-UZ" sz="4000" b="1" dirty="0" smtClean="0">
                <a:latin typeface="Arial" pitchFamily="34" charset="0"/>
                <a:ea typeface="Cambria Math"/>
                <a:cs typeface="Arial" pitchFamily="34" charset="0"/>
              </a:rPr>
              <a:t>D</a:t>
            </a:r>
            <a:endParaRPr lang="uz-Latn-UZ" sz="4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6815823" y="6191613"/>
                <a:ext cx="6371429" cy="824331"/>
              </a:xfrm>
              <a:prstGeom prst="rect">
                <a:avLst/>
              </a:prstGeom>
            </p:spPr>
            <p:txBody>
              <a:bodyPr wrap="none" lIns="130622" tIns="65311" rIns="130622" bIns="65311">
                <a:spAutoFit/>
              </a:bodyPr>
              <a:lstStyle/>
              <a:p>
                <a:pPr algn="ctr"/>
                <a:r>
                  <a:rPr lang="uz-Cyrl-UZ" sz="4400" b="1" spc="71" dirty="0" smtClean="0">
                    <a:ln w="11430"/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Ответ:</a:t>
                </a:r>
                <a:r>
                  <a:rPr lang="uz-Latn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</a:t>
                </a:r>
                <a:r>
                  <a:rPr lang="ru-RU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СА</a:t>
                </a:r>
                <a:r>
                  <a:rPr lang="uz-Latn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</a:t>
                </a:r>
                <a:r>
                  <a:rPr lang="ru-RU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𝟏𝟕𝟎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4400" b="1" spc="71" dirty="0" smtClean="0">
                    <a:ln w="11430"/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400" b="1" spc="71" dirty="0">
                  <a:ln w="11430"/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823" y="6191613"/>
                <a:ext cx="6371429" cy="824331"/>
              </a:xfrm>
              <a:prstGeom prst="rect">
                <a:avLst/>
              </a:prstGeom>
              <a:blipFill rotWithShape="0">
                <a:blip r:embed="rId3"/>
                <a:stretch>
                  <a:fillRect l="-2775" t="-11852" b="-32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6343937" y="1340869"/>
            <a:ext cx="73152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На луче АВ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в разные полуплоскости отложены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углы ВАС и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BAD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 Найдите угол СА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если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∠ВАС=14</a:t>
            </a:r>
            <a:r>
              <a:rPr lang="pl-PL" sz="36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pl-PL" sz="3600" b="1" dirty="0">
                <a:latin typeface="Arial" pitchFamily="34" charset="0"/>
                <a:cs typeface="Arial" pitchFamily="34" charset="0"/>
              </a:rPr>
              <a:t>°,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 ∠ВА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=30°.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641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0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89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174" grpId="0" animBg="1"/>
      <p:bldP spid="7175" grpId="0" animBg="1"/>
      <p:bldP spid="7176" grpId="0"/>
      <p:bldP spid="7177" grpId="0" animBg="1"/>
      <p:bldP spid="7178" grpId="0"/>
      <p:bldP spid="7179" grpId="0"/>
      <p:bldP spid="7180" grpId="0"/>
      <p:bldP spid="208912" grpId="0"/>
      <p:bldP spid="208908" grpId="0"/>
      <p:bldP spid="4" grpId="0" animBg="1"/>
      <p:bldP spid="27" grpId="0" animBg="1"/>
      <p:bldP spid="28" grpId="0" animBg="1"/>
      <p:bldP spid="37" grpId="0"/>
      <p:bldP spid="30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89" name="Oval 21"/>
          <p:cNvSpPr>
            <a:spLocks noChangeArrowheads="1"/>
          </p:cNvSpPr>
          <p:nvPr/>
        </p:nvSpPr>
        <p:spPr bwMode="auto">
          <a:xfrm>
            <a:off x="228602" y="2317074"/>
            <a:ext cx="7018312" cy="5420443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11973" name="Freeform 5"/>
          <p:cNvSpPr>
            <a:spLocks/>
          </p:cNvSpPr>
          <p:nvPr/>
        </p:nvSpPr>
        <p:spPr bwMode="auto">
          <a:xfrm>
            <a:off x="3886954" y="5107306"/>
            <a:ext cx="4488181" cy="2680334"/>
          </a:xfrm>
          <a:custGeom>
            <a:avLst/>
            <a:gdLst>
              <a:gd name="T0" fmla="*/ 2587625 w 1767"/>
              <a:gd name="T1" fmla="*/ 0 h 1407"/>
              <a:gd name="T2" fmla="*/ 0 w 1767"/>
              <a:gd name="T3" fmla="*/ 68262 h 1407"/>
              <a:gd name="T4" fmla="*/ 1800225 w 1767"/>
              <a:gd name="T5" fmla="*/ 2233612 h 1407"/>
              <a:gd name="T6" fmla="*/ 2373313 w 1767"/>
              <a:gd name="T7" fmla="*/ 1871662 h 1407"/>
              <a:gd name="T8" fmla="*/ 2805113 w 1767"/>
              <a:gd name="T9" fmla="*/ 1223962 h 1407"/>
              <a:gd name="T10" fmla="*/ 2805113 w 1767"/>
              <a:gd name="T11" fmla="*/ 720725 h 1407"/>
              <a:gd name="T12" fmla="*/ 2803525 w 1767"/>
              <a:gd name="T13" fmla="*/ 0 h 140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767" h="1407">
                <a:moveTo>
                  <a:pt x="1630" y="0"/>
                </a:moveTo>
                <a:lnTo>
                  <a:pt x="0" y="43"/>
                </a:lnTo>
                <a:lnTo>
                  <a:pt x="1134" y="1407"/>
                </a:lnTo>
                <a:lnTo>
                  <a:pt x="1495" y="1179"/>
                </a:lnTo>
                <a:lnTo>
                  <a:pt x="1767" y="771"/>
                </a:lnTo>
                <a:lnTo>
                  <a:pt x="1767" y="454"/>
                </a:lnTo>
                <a:lnTo>
                  <a:pt x="1766" y="0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716782" y="811138"/>
            <a:ext cx="13248640" cy="170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400" b="1" dirty="0" smtClean="0">
                <a:solidFill>
                  <a:srgbClr val="000066"/>
                </a:solidFill>
              </a:rPr>
              <a:t>   Один </a:t>
            </a:r>
            <a:r>
              <a:rPr lang="ru-RU" altLang="ru-RU" sz="3400" b="1" dirty="0">
                <a:solidFill>
                  <a:srgbClr val="000066"/>
                </a:solidFill>
              </a:rPr>
              <a:t>из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углов</a:t>
            </a:r>
            <a:r>
              <a:rPr lang="ru-RU" altLang="ru-RU" sz="3400" b="1" dirty="0">
                <a:solidFill>
                  <a:srgbClr val="000066"/>
                </a:solidFill>
              </a:rPr>
              <a:t>,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образованный </a:t>
            </a:r>
            <a:r>
              <a:rPr lang="ru-RU" altLang="ru-RU" sz="3400" b="1" dirty="0">
                <a:solidFill>
                  <a:srgbClr val="000066"/>
                </a:solidFill>
              </a:rPr>
              <a:t>при пересечении двух прямых, в </a:t>
            </a:r>
            <a:r>
              <a:rPr lang="en-US" altLang="ru-RU" sz="3400" b="1" dirty="0" smtClean="0">
                <a:solidFill>
                  <a:srgbClr val="000066"/>
                </a:solidFill>
              </a:rPr>
              <a:t>8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 </a:t>
            </a:r>
            <a:r>
              <a:rPr lang="ru-RU" altLang="ru-RU" sz="3400" b="1" dirty="0">
                <a:solidFill>
                  <a:srgbClr val="000066"/>
                </a:solidFill>
              </a:rPr>
              <a:t>раз меньше суммы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остальных. </a:t>
            </a:r>
            <a:r>
              <a:rPr lang="ru-RU" altLang="ru-RU" sz="3400" b="1" dirty="0">
                <a:solidFill>
                  <a:srgbClr val="000066"/>
                </a:solidFill>
              </a:rPr>
              <a:t>Найдите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величину каждого из этих углов.  </a:t>
            </a:r>
            <a:endParaRPr lang="ru-RU" altLang="ru-RU" sz="3400" b="1" dirty="0">
              <a:solidFill>
                <a:srgbClr val="000066"/>
              </a:solidFill>
            </a:endParaRPr>
          </a:p>
        </p:txBody>
      </p:sp>
      <p:sp>
        <p:nvSpPr>
          <p:cNvPr id="36869" name="Text Box 10"/>
          <p:cNvSpPr txBox="1">
            <a:spLocks noChangeArrowheads="1"/>
          </p:cNvSpPr>
          <p:nvPr/>
        </p:nvSpPr>
        <p:spPr bwMode="auto">
          <a:xfrm>
            <a:off x="845032" y="2551168"/>
            <a:ext cx="755891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M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0" name="Text Box 12"/>
          <p:cNvSpPr txBox="1">
            <a:spLocks noChangeArrowheads="1"/>
          </p:cNvSpPr>
          <p:nvPr/>
        </p:nvSpPr>
        <p:spPr bwMode="auto">
          <a:xfrm>
            <a:off x="6125034" y="7088506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N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36871" name="Text Box 13"/>
          <p:cNvSpPr txBox="1">
            <a:spLocks noChangeArrowheads="1"/>
          </p:cNvSpPr>
          <p:nvPr/>
        </p:nvSpPr>
        <p:spPr bwMode="auto">
          <a:xfrm>
            <a:off x="371685" y="5300518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K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36872" name="Text Box 14"/>
          <p:cNvSpPr txBox="1">
            <a:spLocks noChangeArrowheads="1"/>
          </p:cNvSpPr>
          <p:nvPr/>
        </p:nvSpPr>
        <p:spPr bwMode="auto">
          <a:xfrm>
            <a:off x="7843063" y="4583432"/>
            <a:ext cx="656505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P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3" name="Text Box 15"/>
          <p:cNvSpPr txBox="1">
            <a:spLocks noChangeArrowheads="1"/>
          </p:cNvSpPr>
          <p:nvPr/>
        </p:nvSpPr>
        <p:spPr bwMode="auto">
          <a:xfrm>
            <a:off x="3719061" y="4438972"/>
            <a:ext cx="800099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O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465073" y="5105400"/>
            <a:ext cx="7308082" cy="152400"/>
          </a:xfrm>
          <a:custGeom>
            <a:avLst/>
            <a:gdLst>
              <a:gd name="T0" fmla="*/ 6451600 w 4064"/>
              <a:gd name="T1" fmla="*/ 0 h 80"/>
              <a:gd name="T2" fmla="*/ 0 w 4064"/>
              <a:gd name="T3" fmla="*/ 127000 h 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36876" name="Freeform 8"/>
          <p:cNvSpPr>
            <a:spLocks/>
          </p:cNvSpPr>
          <p:nvPr/>
        </p:nvSpPr>
        <p:spPr bwMode="auto">
          <a:xfrm flipH="1">
            <a:off x="1600950" y="3007676"/>
            <a:ext cx="4592320" cy="4322766"/>
          </a:xfrm>
          <a:custGeom>
            <a:avLst/>
            <a:gdLst>
              <a:gd name="T0" fmla="*/ 0 w 2336"/>
              <a:gd name="T1" fmla="*/ 4470400 h 2816"/>
              <a:gd name="T2" fmla="*/ 3708400 w 2336"/>
              <a:gd name="T3" fmla="*/ 0 h 28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grpSp>
        <p:nvGrpSpPr>
          <p:cNvPr id="211990" name="Group 22"/>
          <p:cNvGrpSpPr>
            <a:grpSpLocks/>
          </p:cNvGrpSpPr>
          <p:nvPr/>
        </p:nvGrpSpPr>
        <p:grpSpPr bwMode="auto">
          <a:xfrm>
            <a:off x="5502390" y="5278759"/>
            <a:ext cx="2997200" cy="1085849"/>
            <a:chOff x="3061" y="1570"/>
            <a:chExt cx="1180" cy="570"/>
          </a:xfrm>
        </p:grpSpPr>
        <p:sp>
          <p:nvSpPr>
            <p:cNvPr id="211991" name="Oval 23">
              <a:extLst>
                <a:ext uri="{FF2B5EF4-FFF2-40B4-BE49-F238E27FC236}">
                  <a16:creationId xmlns="" xmlns:a16="http://schemas.microsoft.com/office/drawing/2014/main" id="{AFE16215-B5F2-4EAC-A4AA-80BF0EA2F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570"/>
              <a:ext cx="363" cy="40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altLang="ru-RU" sz="63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&lt;</a:t>
              </a:r>
              <a:endParaRPr lang="ru-RU" altLang="ru-RU" sz="63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6885" name="Rectangle 24"/>
            <p:cNvSpPr>
              <a:spLocks noChangeArrowheads="1"/>
            </p:cNvSpPr>
            <p:nvPr/>
          </p:nvSpPr>
          <p:spPr bwMode="auto">
            <a:xfrm>
              <a:off x="3061" y="1768"/>
              <a:ext cx="66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altLang="ru-RU" sz="4000" b="1">
                  <a:solidFill>
                    <a:srgbClr val="000066"/>
                  </a:solidFill>
                </a:rPr>
                <a:t>в 8</a:t>
              </a:r>
              <a:r>
                <a:rPr lang="ru-RU" altLang="ru-RU" sz="4000" b="1" smtClean="0">
                  <a:solidFill>
                    <a:srgbClr val="000066"/>
                  </a:solidFill>
                </a:rPr>
                <a:t> </a:t>
              </a:r>
              <a:r>
                <a:rPr lang="ru-RU" altLang="ru-RU" sz="4000" b="1">
                  <a:solidFill>
                    <a:srgbClr val="000066"/>
                  </a:solidFill>
                </a:rPr>
                <a:t>раз</a:t>
              </a:r>
            </a:p>
          </p:txBody>
        </p:sp>
      </p:grpSp>
      <p:sp>
        <p:nvSpPr>
          <p:cNvPr id="211993" name="AutoShape 25"/>
          <p:cNvSpPr>
            <a:spLocks noChangeArrowheads="1"/>
          </p:cNvSpPr>
          <p:nvPr/>
        </p:nvSpPr>
        <p:spPr bwMode="auto">
          <a:xfrm rot="7560200" flipH="1">
            <a:off x="5962132" y="3118489"/>
            <a:ext cx="693420" cy="2766059"/>
          </a:xfrm>
          <a:prstGeom prst="curvedLeftArrow">
            <a:avLst>
              <a:gd name="adj1" fmla="val 59835"/>
              <a:gd name="adj2" fmla="val 119670"/>
              <a:gd name="adj3" fmla="val 33333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11994" name="Text Box 26">
            <a:extLst>
              <a:ext uri="{FF2B5EF4-FFF2-40B4-BE49-F238E27FC236}">
                <a16:creationId xmlns="" xmlns:a16="http://schemas.microsoft.com/office/drawing/2014/main" id="{072FE893-5056-4BE7-90B2-80DDE7F53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214" y="5027296"/>
            <a:ext cx="627651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1995" name="Text Box 27">
            <a:extLst>
              <a:ext uri="{FF2B5EF4-FFF2-40B4-BE49-F238E27FC236}">
                <a16:creationId xmlns="" xmlns:a16="http://schemas.microsoft.com/office/drawing/2014/main" id="{199F63D4-DD5D-43C4-9D15-E67EF6D1B14E}"/>
              </a:ext>
            </a:extLst>
          </p:cNvPr>
          <p:cNvSpPr txBox="1">
            <a:spLocks noChangeArrowheads="1"/>
          </p:cNvSpPr>
          <p:nvPr/>
        </p:nvSpPr>
        <p:spPr bwMode="auto">
          <a:xfrm rot="-2195260">
            <a:off x="2212124" y="3885804"/>
            <a:ext cx="991532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8x</a:t>
            </a:r>
            <a:endParaRPr lang="ru-RU" alt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1996" name="Oval 28"/>
          <p:cNvSpPr>
            <a:spLocks noChangeArrowheads="1"/>
          </p:cNvSpPr>
          <p:nvPr/>
        </p:nvSpPr>
        <p:spPr bwMode="auto">
          <a:xfrm>
            <a:off x="3198615" y="4587240"/>
            <a:ext cx="1498600" cy="1122046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1997" name="Text Box 29">
                <a:extLst>
                  <a:ext uri="{FF2B5EF4-FFF2-40B4-BE49-F238E27FC236}">
                    <a16:creationId xmlns="" xmlns:a16="http://schemas.microsoft.com/office/drawing/2014/main" id="{990CC172-F3D3-4A26-9D62-0AACA32328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86651" y="1967742"/>
                <a:ext cx="310364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x+8</a:t>
                </a:r>
                <a:r>
                  <a:rPr lang="ru-RU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х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1997" name="Text Box 2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90CC172-F3D3-4A26-9D62-0AACA3232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86651" y="1967742"/>
                <a:ext cx="3103649" cy="824319"/>
              </a:xfrm>
              <a:prstGeom prst="rect">
                <a:avLst/>
              </a:prstGeom>
              <a:blipFill rotWithShape="1">
                <a:blip r:embed="rId3"/>
                <a:stretch>
                  <a:fillRect l="-6680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4153294" y="77201"/>
            <a:ext cx="6187250" cy="885938"/>
          </a:xfrm>
          <a:prstGeom prst="rect">
            <a:avLst/>
          </a:prstGeom>
        </p:spPr>
        <p:txBody>
          <a:bodyPr wrap="none" lIns="130609" tIns="65305" rIns="130609" bIns="65305">
            <a:spAutoFit/>
          </a:bodyPr>
          <a:lstStyle/>
          <a:p>
            <a:pPr lvl="0" algn="ctr"/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22 (стр. 139)</a:t>
            </a:r>
            <a:endParaRPr lang="ru-RU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12135" y="2595510"/>
                <a:ext cx="2821520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9</a:t>
                </a: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 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12135" y="2595510"/>
                <a:ext cx="2821520" cy="824319"/>
              </a:xfrm>
              <a:prstGeom prst="rect">
                <a:avLst/>
              </a:prstGeom>
              <a:blipFill rotWithShape="1">
                <a:blip r:embed="rId4"/>
                <a:stretch>
                  <a:fillRect l="-7343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8638" y="3239553"/>
                <a:ext cx="3009072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: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9</a:t>
                </a: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28638" y="3239553"/>
                <a:ext cx="3009072" cy="824319"/>
              </a:xfrm>
              <a:prstGeom prst="rect">
                <a:avLst/>
              </a:prstGeom>
              <a:blipFill rotWithShape="1">
                <a:blip r:embed="rId5"/>
                <a:stretch>
                  <a:fillRect l="-6897" t="-10294" b="-316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83683" y="3888642"/>
                <a:ext cx="216909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83683" y="3888642"/>
                <a:ext cx="2169099" cy="824319"/>
              </a:xfrm>
              <a:prstGeom prst="rect">
                <a:avLst/>
              </a:prstGeom>
              <a:blipFill rotWithShape="1">
                <a:blip r:embed="rId6"/>
                <a:stretch>
                  <a:fillRect l="-9551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8638" y="4476186"/>
                <a:ext cx="3441883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28638" y="4476186"/>
                <a:ext cx="3441883" cy="824319"/>
              </a:xfrm>
              <a:prstGeom prst="rect">
                <a:avLst/>
              </a:prstGeom>
              <a:blipFill rotWithShape="1">
                <a:blip r:embed="rId7"/>
                <a:stretch>
                  <a:fillRect l="-6028" t="-11029" b="-316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3062" y="5182661"/>
                <a:ext cx="6529651" cy="7613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0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ru-RU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altLang="ru-RU" sz="4000" b="1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0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altLang="ru-RU" sz="4000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ru-RU" sz="40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0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43062" y="5182661"/>
                <a:ext cx="6529651" cy="761353"/>
              </a:xfrm>
              <a:prstGeom prst="rect">
                <a:avLst/>
              </a:prstGeom>
              <a:blipFill rotWithShape="1">
                <a:blip r:embed="rId8"/>
                <a:stretch>
                  <a:fillRect l="-2708" t="-10400" b="-304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53963" y="5944026"/>
                <a:ext cx="545204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K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53963" y="5944026"/>
                <a:ext cx="5452049" cy="824319"/>
              </a:xfrm>
              <a:prstGeom prst="rect">
                <a:avLst/>
              </a:prstGeom>
              <a:blipFill rotWithShape="1">
                <a:blip r:embed="rId9"/>
                <a:stretch>
                  <a:fillRect l="-3803" t="-11111" b="-325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60848" y="6768357"/>
                <a:ext cx="5790282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K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60848" y="6768357"/>
                <a:ext cx="5790282" cy="824319"/>
              </a:xfrm>
              <a:prstGeom prst="rect">
                <a:avLst/>
              </a:prstGeom>
              <a:blipFill rotWithShape="1">
                <a:blip r:embed="rId10"/>
                <a:stretch>
                  <a:fillRect l="-3579" t="-10294" b="-3235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00391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1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1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1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1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1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3" grpId="0" animBg="1"/>
      <p:bldP spid="211994" grpId="0"/>
      <p:bldP spid="211995" grpId="0"/>
      <p:bldP spid="211997" grpId="0"/>
      <p:bldP spid="23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Пирог 56"/>
          <p:cNvSpPr/>
          <p:nvPr/>
        </p:nvSpPr>
        <p:spPr>
          <a:xfrm rot="5400000">
            <a:off x="5795848" y="6805312"/>
            <a:ext cx="1058442" cy="1086142"/>
          </a:xfrm>
          <a:prstGeom prst="pie">
            <a:avLst>
              <a:gd name="adj1" fmla="val 5367997"/>
              <a:gd name="adj2" fmla="val 915730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694914" y="6909369"/>
            <a:ext cx="381000" cy="4419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3" name="Прямоугольник 52"/>
          <p:cNvSpPr/>
          <p:nvPr/>
        </p:nvSpPr>
        <p:spPr>
          <a:xfrm>
            <a:off x="5944069" y="6936918"/>
            <a:ext cx="381000" cy="4419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Пирог 27"/>
          <p:cNvSpPr/>
          <p:nvPr/>
        </p:nvSpPr>
        <p:spPr>
          <a:xfrm rot="5400000">
            <a:off x="5723368" y="6719054"/>
            <a:ext cx="1203402" cy="1281194"/>
          </a:xfrm>
          <a:prstGeom prst="pie">
            <a:avLst>
              <a:gd name="adj1" fmla="val 5367997"/>
              <a:gd name="adj2" fmla="val 9411528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29" name="Пирог 28"/>
          <p:cNvSpPr/>
          <p:nvPr/>
        </p:nvSpPr>
        <p:spPr>
          <a:xfrm rot="5400000" flipV="1">
            <a:off x="2120629" y="6770879"/>
            <a:ext cx="1203402" cy="1155011"/>
          </a:xfrm>
          <a:prstGeom prst="pie">
            <a:avLst>
              <a:gd name="adj1" fmla="val 5367997"/>
              <a:gd name="adj2" fmla="val 9411528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16" y="340717"/>
            <a:ext cx="1467290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прямой </a:t>
            </a:r>
            <a:r>
              <a:rPr lang="ru-RU" sz="4000" b="1" i="1" dirty="0" smtClean="0">
                <a:solidFill>
                  <a:srgbClr val="C00000"/>
                </a:solidFill>
                <a:cs typeface="Arial" pitchFamily="34" charset="0"/>
              </a:rPr>
              <a:t>а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отмечены точки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 К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прямой </a:t>
            </a:r>
            <a:r>
              <a:rPr lang="ru-RU" sz="4000" b="1" i="1" dirty="0" smtClean="0">
                <a:solidFill>
                  <a:srgbClr val="C00000"/>
                </a:solidFill>
                <a:cs typeface="Arial" pitchFamily="34" charset="0"/>
              </a:rPr>
              <a:t>а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в одну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полуплоскость соответственно отложены углы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САВ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DBA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В каком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из следующих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случаев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прямые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DB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будут параллельны: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оба угла острые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б)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оба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угла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тупые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в)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оба угла прямые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г) один острый, а другой тупой?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88471" y="-37016"/>
            <a:ext cx="7383481" cy="685883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23 (стр.139)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8648" y="7376867"/>
            <a:ext cx="7467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67394" y="7351302"/>
            <a:ext cx="4828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C00000"/>
                </a:solidFill>
                <a:cs typeface="Arial" pitchFamily="34" charset="0"/>
              </a:rPr>
              <a:t>а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62283" y="741668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16950" y="7354489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5371138" y="4975828"/>
            <a:ext cx="971550" cy="23564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705736" y="4775770"/>
            <a:ext cx="1085858" cy="2553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246589" y="449951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142026" y="436994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4334202" y="2171987"/>
            <a:ext cx="914400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262623" y="1879599"/>
            <a:ext cx="7196073" cy="5847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ru-RU" sz="32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DB</a:t>
            </a:r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не параллельны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uz-Latn-UZ" dirty="0"/>
          </a:p>
        </p:txBody>
      </p:sp>
      <p:sp>
        <p:nvSpPr>
          <p:cNvPr id="34" name="Пирог 33"/>
          <p:cNvSpPr/>
          <p:nvPr/>
        </p:nvSpPr>
        <p:spPr>
          <a:xfrm rot="5400000">
            <a:off x="5799501" y="6808231"/>
            <a:ext cx="1058442" cy="1086142"/>
          </a:xfrm>
          <a:prstGeom prst="pie">
            <a:avLst>
              <a:gd name="adj1" fmla="val 5367997"/>
              <a:gd name="adj2" fmla="val 1189380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5" name="Пирог 34"/>
          <p:cNvSpPr/>
          <p:nvPr/>
        </p:nvSpPr>
        <p:spPr>
          <a:xfrm rot="5400000" flipV="1">
            <a:off x="2183813" y="6818633"/>
            <a:ext cx="1111611" cy="1120436"/>
          </a:xfrm>
          <a:prstGeom prst="pie">
            <a:avLst>
              <a:gd name="adj1" fmla="val 5367997"/>
              <a:gd name="adj2" fmla="val 12416834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6349202" y="4823427"/>
            <a:ext cx="913592" cy="250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429394" y="4915758"/>
            <a:ext cx="1276342" cy="24135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234170" y="424150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189788" y="4498650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dirty="0"/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4334202" y="2685504"/>
            <a:ext cx="914400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5256546" y="2393117"/>
            <a:ext cx="7196073" cy="5847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ru-RU" sz="32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DB</a:t>
            </a:r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не параллельны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uz-Latn-UZ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6325069" y="4560349"/>
            <a:ext cx="0" cy="28241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705736" y="4527128"/>
            <a:ext cx="0" cy="28212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2463548" y="397557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6102077" y="390188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5248602" y="2990979"/>
            <a:ext cx="6719981" cy="5847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ru-RU" sz="32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DB</a:t>
            </a:r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параллельны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uz-Latn-UZ" dirty="0"/>
          </a:p>
        </p:txBody>
      </p:sp>
      <p:sp>
        <p:nvSpPr>
          <p:cNvPr id="58" name="Пирог 57"/>
          <p:cNvSpPr/>
          <p:nvPr/>
        </p:nvSpPr>
        <p:spPr>
          <a:xfrm rot="5400000" flipV="1">
            <a:off x="2204228" y="6799108"/>
            <a:ext cx="1111611" cy="1120436"/>
          </a:xfrm>
          <a:prstGeom prst="pie">
            <a:avLst>
              <a:gd name="adj1" fmla="val 5367997"/>
              <a:gd name="adj2" fmla="val 12416834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 flipV="1">
            <a:off x="1409464" y="4836569"/>
            <a:ext cx="1312866" cy="25402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256546" y="5032978"/>
            <a:ext cx="1050904" cy="2280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955390" y="443492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767380" y="450948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dirty="0"/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4334202" y="3245395"/>
            <a:ext cx="914400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7587660" y="3575754"/>
                <a:ext cx="6585540" cy="963854"/>
              </a:xfrm>
              <a:prstGeom prst="rect">
                <a:avLst/>
              </a:prstGeom>
              <a:ln>
                <a:solidFill>
                  <a:srgbClr val="7030A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Если </a:t>
                </a:r>
                <a:r>
                  <a:rPr lang="ru-RU" sz="28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∠САВ+∠</a:t>
                </a:r>
                <a:r>
                  <a:rPr lang="uz-Latn-UZ" sz="28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DAB</a:t>
                </a:r>
                <a:r>
                  <a:rPr lang="ru-RU" sz="28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8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28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</a:t>
                </a:r>
              </a:p>
              <a:p>
                <a:r>
                  <a:rPr lang="ru-RU" sz="2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то прямые </a:t>
                </a:r>
                <a:r>
                  <a:rPr lang="ru-RU" sz="28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СА</a:t>
                </a:r>
                <a:r>
                  <a:rPr lang="ru-RU" sz="2800" b="1" i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и </a:t>
                </a:r>
                <a:r>
                  <a:rPr lang="ru-RU" sz="2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DB</a:t>
                </a:r>
                <a:r>
                  <a:rPr lang="uz-Latn-UZ" sz="2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 параллельны</a:t>
                </a:r>
                <a:r>
                  <a:rPr lang="ru-RU" sz="28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7660" y="3575754"/>
                <a:ext cx="6585540" cy="963854"/>
              </a:xfrm>
              <a:prstGeom prst="rect">
                <a:avLst/>
              </a:prstGeom>
              <a:blipFill rotWithShape="1">
                <a:blip r:embed="rId2"/>
                <a:stretch>
                  <a:fillRect l="-1848" t="-5000" b="-15625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/>
          <p:cNvSpPr/>
          <p:nvPr/>
        </p:nvSpPr>
        <p:spPr>
          <a:xfrm>
            <a:off x="2593051" y="7256053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1" name="Овал 10"/>
          <p:cNvSpPr/>
          <p:nvPr/>
        </p:nvSpPr>
        <p:spPr>
          <a:xfrm>
            <a:off x="6210769" y="7256053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70" name="Соединительная линия уступом 69"/>
          <p:cNvCxnSpPr/>
          <p:nvPr/>
        </p:nvCxnSpPr>
        <p:spPr>
          <a:xfrm>
            <a:off x="6689690" y="3737072"/>
            <a:ext cx="914400" cy="457200"/>
          </a:xfrm>
          <a:prstGeom prst="bentConnector3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7836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4" grpId="0" animBg="1"/>
      <p:bldP spid="54" grpId="1" animBg="1"/>
      <p:bldP spid="53" grpId="0" animBg="1"/>
      <p:bldP spid="53" grpId="1" animBg="1"/>
      <p:bldP spid="28" grpId="0" animBg="1"/>
      <p:bldP spid="28" grpId="1" animBg="1"/>
      <p:bldP spid="29" grpId="0" animBg="1"/>
      <p:bldP spid="29" grpId="1" animBg="1"/>
      <p:bldP spid="7" grpId="0"/>
      <p:bldP spid="8" grpId="0"/>
      <p:bldP spid="9" grpId="0"/>
      <p:bldP spid="20" grpId="0"/>
      <p:bldP spid="20" grpId="1"/>
      <p:bldP spid="21" grpId="0"/>
      <p:bldP spid="21" grpId="1"/>
      <p:bldP spid="33" grpId="0" animBg="1"/>
      <p:bldP spid="34" grpId="0" animBg="1"/>
      <p:bldP spid="34" grpId="1" animBg="1"/>
      <p:bldP spid="35" grpId="0" animBg="1"/>
      <p:bldP spid="35" grpId="1" animBg="1"/>
      <p:bldP spid="38" grpId="0"/>
      <p:bldP spid="38" grpId="1"/>
      <p:bldP spid="39" grpId="0"/>
      <p:bldP spid="39" grpId="1"/>
      <p:bldP spid="43" grpId="0" animBg="1"/>
      <p:bldP spid="46" grpId="0"/>
      <p:bldP spid="46" grpId="1"/>
      <p:bldP spid="47" grpId="0"/>
      <p:bldP spid="47" grpId="1"/>
      <p:bldP spid="55" grpId="0" animBg="1"/>
      <p:bldP spid="58" grpId="0" animBg="1"/>
      <p:bldP spid="61" grpId="0"/>
      <p:bldP spid="62" grpId="0"/>
      <p:bldP spid="64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598327"/>
            <a:ext cx="14460443" cy="1353432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Биссектрисы АК и ВМ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ABC пересекаются в точке О.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Найдите угол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треугольника, если </a:t>
            </a:r>
            <a:r>
              <a:rPr lang="ru-RU" sz="3200" b="1" dirty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KOB= 70°.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59147" y="0"/>
            <a:ext cx="542167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Задача 25 (стр. 139)</a:t>
            </a:r>
            <a:endParaRPr lang="uz-Latn-UZ" dirty="0"/>
          </a:p>
        </p:txBody>
      </p:sp>
      <p:sp>
        <p:nvSpPr>
          <p:cNvPr id="9" name="TextBox 8"/>
          <p:cNvSpPr txBox="1"/>
          <p:nvPr/>
        </p:nvSpPr>
        <p:spPr>
          <a:xfrm>
            <a:off x="4619420" y="513544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78810" y="142128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260" y="578133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5044045" y="1714090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4479227" y="2216242"/>
            <a:ext cx="4303234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 rot="21060338">
            <a:off x="203651" y="1956719"/>
            <a:ext cx="4091466" cy="3845076"/>
          </a:xfrm>
          <a:prstGeom prst="triangle">
            <a:avLst>
              <a:gd name="adj" fmla="val 62899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456652" y="4108915"/>
            <a:ext cx="3143301" cy="131892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39" idx="2"/>
          </p:cNvCxnSpPr>
          <p:nvPr/>
        </p:nvCxnSpPr>
        <p:spPr>
          <a:xfrm flipV="1">
            <a:off x="529370" y="3933554"/>
            <a:ext cx="3174245" cy="21644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449125" y="3960603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Дуга 41"/>
          <p:cNvSpPr/>
          <p:nvPr/>
        </p:nvSpPr>
        <p:spPr>
          <a:xfrm rot="15702805">
            <a:off x="3998937" y="4787767"/>
            <a:ext cx="914400" cy="914400"/>
          </a:xfrm>
          <a:prstGeom prst="arc">
            <a:avLst>
              <a:gd name="adj1" fmla="val 17528025"/>
              <a:gd name="adj2" fmla="val 2027798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3" name="Дуга 42"/>
          <p:cNvSpPr/>
          <p:nvPr/>
        </p:nvSpPr>
        <p:spPr>
          <a:xfrm rot="15674871">
            <a:off x="4121998" y="4909338"/>
            <a:ext cx="914400" cy="914400"/>
          </a:xfrm>
          <a:prstGeom prst="arc">
            <a:avLst>
              <a:gd name="adj1" fmla="val 17596427"/>
              <a:gd name="adj2" fmla="val 20181615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4" name="Дуга 43"/>
          <p:cNvSpPr/>
          <p:nvPr/>
        </p:nvSpPr>
        <p:spPr>
          <a:xfrm rot="21311840">
            <a:off x="230710" y="5415038"/>
            <a:ext cx="914400" cy="914400"/>
          </a:xfrm>
          <a:prstGeom prst="arc">
            <a:avLst>
              <a:gd name="adj1" fmla="val 17309802"/>
              <a:gd name="adj2" fmla="val 20545540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8" name="TextBox 17"/>
          <p:cNvSpPr txBox="1"/>
          <p:nvPr/>
        </p:nvSpPr>
        <p:spPr>
          <a:xfrm>
            <a:off x="2309055" y="2031090"/>
            <a:ext cx="42832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?</a:t>
            </a:r>
            <a:endParaRPr lang="uz-Latn-UZ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85194" y="5052075"/>
            <a:ext cx="429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Cambria Math"/>
                <a:ea typeface="Cambria Math"/>
              </a:rPr>
              <a:t>𝞪</a:t>
            </a:r>
            <a:endParaRPr lang="uz-Latn-UZ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29165" y="4451987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>
                <a:solidFill>
                  <a:prstClr val="black"/>
                </a:solidFill>
                <a:latin typeface="Cambria Math"/>
                <a:ea typeface="Cambria Math"/>
              </a:rPr>
              <a:t>β</a:t>
            </a:r>
            <a:endParaRPr lang="uz-Latn-U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0806094" y="3313221"/>
                <a:ext cx="2679964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𝞪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+2</a:t>
                </a:r>
                <a:r>
                  <a:rPr lang="el-GR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β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=2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dirty="0" smtClean="0">
                            <a:latin typeface="Cambria Math"/>
                          </a:rPr>
                          <m:t>𝟕</m:t>
                        </m:r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6094" y="3313221"/>
                <a:ext cx="2679964" cy="595932"/>
              </a:xfrm>
              <a:prstGeom prst="rect">
                <a:avLst/>
              </a:prstGeom>
              <a:blipFill rotWithShape="1">
                <a:blip r:embed="rId2"/>
                <a:stretch>
                  <a:fillRect l="-5923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0854184" y="3780090"/>
                <a:ext cx="2583784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𝞪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+2</a:t>
                </a:r>
                <a:r>
                  <a:rPr lang="el-GR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β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𝟏</m:t>
                        </m:r>
                        <m:r>
                          <a:rPr lang="ru-RU" sz="3200" b="1" i="1" dirty="0" smtClean="0">
                            <a:latin typeface="Cambria Math"/>
                          </a:rPr>
                          <m:t>𝟒</m:t>
                        </m:r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4184" y="3780090"/>
                <a:ext cx="2583784" cy="595932"/>
              </a:xfrm>
              <a:prstGeom prst="rect">
                <a:avLst/>
              </a:prstGeom>
              <a:blipFill rotWithShape="1">
                <a:blip r:embed="rId3"/>
                <a:stretch>
                  <a:fillRect l="-6147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9953525" y="2216242"/>
            <a:ext cx="4265147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△АВС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084169" y="4317524"/>
                <a:ext cx="352154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В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</a:t>
                </a:r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А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</a:t>
                </a:r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С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4169" y="4317524"/>
                <a:ext cx="3521541" cy="595932"/>
              </a:xfrm>
              <a:prstGeom prst="rect">
                <a:avLst/>
              </a:prstGeom>
              <a:blipFill rotWithShape="1">
                <a:blip r:embed="rId4"/>
                <a:stretch>
                  <a:fillRect l="-4325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0220424" y="4930250"/>
                <a:ext cx="3385286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𝞪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+2</a:t>
                </a:r>
                <a:r>
                  <a:rPr lang="el-GR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β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С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0424" y="4930250"/>
                <a:ext cx="3385286" cy="595932"/>
              </a:xfrm>
              <a:prstGeom prst="rect">
                <a:avLst/>
              </a:prstGeom>
              <a:blipFill rotWithShape="1">
                <a:blip r:embed="rId5"/>
                <a:stretch>
                  <a:fillRect l="-4685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Левая фигурная скобка 28"/>
          <p:cNvSpPr/>
          <p:nvPr/>
        </p:nvSpPr>
        <p:spPr>
          <a:xfrm rot="16200000">
            <a:off x="10750737" y="4957920"/>
            <a:ext cx="400194" cy="1240577"/>
          </a:xfrm>
          <a:prstGeom prst="leftBrac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 sz="3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10361112" y="5765452"/>
                <a:ext cx="121001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ru-RU" sz="3200" b="1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1112" y="5765452"/>
                <a:ext cx="1210011" cy="5959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0521168" y="6368994"/>
                <a:ext cx="3091359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</a:t>
                </a:r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С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1168" y="6368994"/>
                <a:ext cx="3091359" cy="595932"/>
              </a:xfrm>
              <a:prstGeom prst="rect">
                <a:avLst/>
              </a:prstGeom>
              <a:blipFill rotWithShape="1">
                <a:blip r:embed="rId7"/>
                <a:stretch>
                  <a:fillRect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6058144" y="5665319"/>
                <a:ext cx="3248262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С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144" y="5665319"/>
                <a:ext cx="3248262" cy="595932"/>
              </a:xfrm>
              <a:prstGeom prst="rect">
                <a:avLst/>
              </a:prstGeom>
              <a:blipFill rotWithShape="1">
                <a:blip r:embed="rId8"/>
                <a:stretch>
                  <a:fillRect l="-4878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195164" y="6223281"/>
                <a:ext cx="1673279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С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5164" y="6223281"/>
                <a:ext cx="1673279" cy="595932"/>
              </a:xfrm>
              <a:prstGeom prst="rect">
                <a:avLst/>
              </a:prstGeom>
              <a:blipFill rotWithShape="1">
                <a:blip r:embed="rId9"/>
                <a:stretch>
                  <a:fillRect l="-9091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938561" y="362765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653122" y="3455540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Равнобедренный треугольник 46"/>
          <p:cNvSpPr/>
          <p:nvPr/>
        </p:nvSpPr>
        <p:spPr>
          <a:xfrm rot="21045334">
            <a:off x="545722" y="4716445"/>
            <a:ext cx="3876465" cy="1023543"/>
          </a:xfrm>
          <a:prstGeom prst="triangle">
            <a:avLst>
              <a:gd name="adj" fmla="val 57578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5" name="Дуга 44"/>
          <p:cNvSpPr/>
          <p:nvPr/>
        </p:nvSpPr>
        <p:spPr>
          <a:xfrm rot="742345">
            <a:off x="427994" y="5600260"/>
            <a:ext cx="914400" cy="914400"/>
          </a:xfrm>
          <a:prstGeom prst="arc">
            <a:avLst>
              <a:gd name="adj1" fmla="val 17277908"/>
              <a:gd name="adj2" fmla="val 20134467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2" name="Прямоугольник 21"/>
          <p:cNvSpPr/>
          <p:nvPr/>
        </p:nvSpPr>
        <p:spPr>
          <a:xfrm>
            <a:off x="1238604" y="5395447"/>
            <a:ext cx="429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2800" dirty="0">
                <a:solidFill>
                  <a:prstClr val="black"/>
                </a:solidFill>
                <a:latin typeface="Cambria Math"/>
                <a:ea typeface="Cambria Math"/>
              </a:rPr>
              <a:t>𝞪</a:t>
            </a:r>
            <a:endParaRPr lang="uz-Latn-UZ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437792" y="5009098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800" b="1" dirty="0">
                <a:solidFill>
                  <a:prstClr val="black"/>
                </a:solidFill>
                <a:latin typeface="Cambria Math"/>
                <a:ea typeface="Cambria Math"/>
              </a:rPr>
              <a:t>β</a:t>
            </a:r>
            <a:endParaRPr lang="uz-Latn-UZ" sz="2800" b="1" dirty="0">
              <a:solidFill>
                <a:prstClr val="black"/>
              </a:solidFill>
            </a:endParaRPr>
          </a:p>
        </p:txBody>
      </p:sp>
      <p:sp>
        <p:nvSpPr>
          <p:cNvPr id="38" name="Дуга 37"/>
          <p:cNvSpPr/>
          <p:nvPr/>
        </p:nvSpPr>
        <p:spPr>
          <a:xfrm rot="14398810">
            <a:off x="4022027" y="5055715"/>
            <a:ext cx="914400" cy="914400"/>
          </a:xfrm>
          <a:prstGeom prst="arc">
            <a:avLst>
              <a:gd name="adj1" fmla="val 17842473"/>
              <a:gd name="adj2" fmla="val 2040689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Дуга 35"/>
          <p:cNvSpPr/>
          <p:nvPr/>
        </p:nvSpPr>
        <p:spPr>
          <a:xfrm rot="13956096">
            <a:off x="3861133" y="4965321"/>
            <a:ext cx="914400" cy="914400"/>
          </a:xfrm>
          <a:prstGeom prst="arc">
            <a:avLst>
              <a:gd name="adj1" fmla="val 17102952"/>
              <a:gd name="adj2" fmla="val 2097222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456652" y="4501892"/>
                <a:ext cx="858713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latin typeface="Cambria Math"/>
                            </a:rPr>
                            <m:t>𝟕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652" y="4501892"/>
                <a:ext cx="858713" cy="53296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Дуга 16"/>
          <p:cNvSpPr/>
          <p:nvPr/>
        </p:nvSpPr>
        <p:spPr>
          <a:xfrm rot="13929899">
            <a:off x="2243755" y="4188169"/>
            <a:ext cx="914400" cy="914400"/>
          </a:xfrm>
          <a:prstGeom prst="arc">
            <a:avLst>
              <a:gd name="adj1" fmla="val 16200000"/>
              <a:gd name="adj2" fmla="val 1987822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5" name="Прямоугольник 64"/>
          <p:cNvSpPr/>
          <p:nvPr/>
        </p:nvSpPr>
        <p:spPr>
          <a:xfrm>
            <a:off x="10570044" y="2736707"/>
            <a:ext cx="29706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=2</a:t>
            </a:r>
            <a:r>
              <a:rPr lang="en-US" sz="32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𝞪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  <a:r>
              <a:rPr lang="uz-Latn-UZ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=2</a:t>
            </a:r>
            <a:r>
              <a:rPr lang="el-GR" sz="32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β</a:t>
            </a:r>
            <a:endParaRPr lang="uz-Latn-U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1497193" y="6918434"/>
                <a:ext cx="4261430" cy="6588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C00000"/>
                    </a:solidFill>
                    <a:latin typeface="Arial" charset="0"/>
                  </a:rPr>
                  <a:t>Ответ: </a:t>
                </a:r>
                <a:r>
                  <a:rPr lang="uz-Latn-UZ" sz="36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С</a:t>
                </a:r>
                <a:r>
                  <a:rPr lang="en-US" sz="3600" b="1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en-US" sz="36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3200" b="1" dirty="0">
                  <a:solidFill>
                    <a:srgbClr val="00206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193" y="6918434"/>
                <a:ext cx="4261430" cy="658898"/>
              </a:xfrm>
              <a:prstGeom prst="rect">
                <a:avLst/>
              </a:prstGeom>
              <a:blipFill rotWithShape="1">
                <a:blip r:embed="rId11"/>
                <a:stretch>
                  <a:fillRect l="-4435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411126" y="2736707"/>
                <a:ext cx="5944128" cy="15808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КОВ–внешний угол △ВОА</a:t>
                </a:r>
              </a:p>
              <a:p>
                <a:r>
                  <a:rPr lang="ru-RU" sz="3200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∠КОВ=</a:t>
                </a:r>
                <a:r>
                  <a:rPr lang="ru-RU" sz="3200" b="1" dirty="0" smtClean="0">
                    <a:solidFill>
                      <a:srgbClr val="C00000"/>
                    </a:solidFill>
                    <a:latin typeface="Cambria Math"/>
                    <a:ea typeface="Cambria Math"/>
                    <a:cs typeface="Arial" pitchFamily="34" charset="0"/>
                  </a:rPr>
                  <a:t>𝞪+</a:t>
                </a:r>
                <a:r>
                  <a:rPr lang="el-GR" sz="3200" b="1" dirty="0" smtClean="0">
                    <a:solidFill>
                      <a:srgbClr val="C00000"/>
                    </a:solidFill>
                    <a:latin typeface="Cambria Math"/>
                    <a:ea typeface="Cambria Math"/>
                    <a:cs typeface="Arial" pitchFamily="34" charset="0"/>
                  </a:rPr>
                  <a:t>β</a:t>
                </a:r>
                <a:r>
                  <a:rPr lang="ru-RU" sz="3200" b="1" dirty="0" smtClean="0">
                    <a:solidFill>
                      <a:srgbClr val="C00000"/>
                    </a:solidFill>
                    <a:latin typeface="Cambria Math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по свойству</a:t>
                </a:r>
              </a:p>
              <a:p>
                <a:r>
                  <a:rPr lang="ru-RU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 внешнего угла</a:t>
                </a:r>
                <a:endParaRPr lang="uz-Latn-UZ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1126" y="2736707"/>
                <a:ext cx="5944128" cy="1580817"/>
              </a:xfrm>
              <a:prstGeom prst="rect">
                <a:avLst/>
              </a:prstGeom>
              <a:blipFill rotWithShape="1">
                <a:blip r:embed="rId12"/>
                <a:stretch>
                  <a:fillRect l="-2667" t="-5019" r="-1231" b="-1196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50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52" grpId="0"/>
      <p:bldP spid="53" grpId="0"/>
      <p:bldP spid="28" grpId="0"/>
      <p:bldP spid="56" grpId="0"/>
      <p:bldP spid="29" grpId="0" animBg="1"/>
      <p:bldP spid="30" grpId="0"/>
      <p:bldP spid="59" grpId="0"/>
      <p:bldP spid="61" grpId="0"/>
      <p:bldP spid="63" grpId="0"/>
      <p:bldP spid="47" grpId="0" animBg="1"/>
      <p:bldP spid="22" grpId="0"/>
      <p:bldP spid="26" grpId="0"/>
      <p:bldP spid="65" grpId="0"/>
      <p:bldP spid="68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04800" y="648498"/>
                <a:ext cx="14097000" cy="17668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Высоты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АК и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ВМ треугольника АВС пересекаются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 точке О. </a:t>
                </a:r>
                <a:endPara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Найдите угол АОВ треугольника, если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углы А и В соответственно равны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𝟕𝟐</m:t>
                        </m:r>
                      </m:e>
                      <m:sup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и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0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ru-RU" sz="3600" b="1" i="0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48498"/>
                <a:ext cx="14097000" cy="1766894"/>
              </a:xfrm>
              <a:prstGeom prst="rect">
                <a:avLst/>
              </a:prstGeom>
              <a:blipFill rotWithShape="0">
                <a:blip r:embed="rId2"/>
                <a:stretch>
                  <a:fillRect l="-1297" t="-5172" r="-1427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5859147" y="0"/>
            <a:ext cx="542167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Задача 26 (стр. 139)</a:t>
            </a:r>
            <a:endParaRPr lang="uz-Latn-UZ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 rot="21060338">
            <a:off x="551429" y="3038374"/>
            <a:ext cx="4100666" cy="3786956"/>
          </a:xfrm>
          <a:prstGeom prst="triangle">
            <a:avLst>
              <a:gd name="adj" fmla="val 25201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304800" y="704459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98485" y="620959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8519" y="270777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314183" y="3245256"/>
            <a:ext cx="622642" cy="37214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857368" y="4704405"/>
            <a:ext cx="2135928" cy="234019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62618" y="5786403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60667" y="5551248"/>
            <a:ext cx="42832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FF0000"/>
                </a:solidFill>
              </a:rPr>
              <a:t>?</a:t>
            </a:r>
            <a:endParaRPr lang="uz-Latn-UZ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1358" y="417040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73772" y="6979631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8863850">
            <a:off x="2817460" y="4786331"/>
            <a:ext cx="351673" cy="2910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4" name="Прямоугольник 33"/>
          <p:cNvSpPr/>
          <p:nvPr/>
        </p:nvSpPr>
        <p:spPr>
          <a:xfrm rot="20966161">
            <a:off x="1872869" y="6534626"/>
            <a:ext cx="365875" cy="3671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Пирог 35"/>
          <p:cNvSpPr/>
          <p:nvPr/>
        </p:nvSpPr>
        <p:spPr>
          <a:xfrm>
            <a:off x="1419747" y="5685516"/>
            <a:ext cx="689389" cy="786548"/>
          </a:xfrm>
          <a:prstGeom prst="pie">
            <a:avLst>
              <a:gd name="adj1" fmla="val 8047088"/>
              <a:gd name="adj2" fmla="val 1575267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21045334">
            <a:off x="527307" y="3035122"/>
            <a:ext cx="4049823" cy="3763818"/>
          </a:xfrm>
          <a:prstGeom prst="triangle">
            <a:avLst>
              <a:gd name="adj" fmla="val 25981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Text Box 30"/>
          <p:cNvSpPr txBox="1">
            <a:spLocks noChangeArrowheads="1"/>
          </p:cNvSpPr>
          <p:nvPr/>
        </p:nvSpPr>
        <p:spPr bwMode="auto">
          <a:xfrm>
            <a:off x="6949523" y="2375826"/>
            <a:ext cx="4265147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△АВС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16" name="Дуга 15"/>
          <p:cNvSpPr/>
          <p:nvPr/>
        </p:nvSpPr>
        <p:spPr>
          <a:xfrm rot="6517609">
            <a:off x="773554" y="2760845"/>
            <a:ext cx="914400" cy="914400"/>
          </a:xfrm>
          <a:prstGeom prst="arc">
            <a:avLst>
              <a:gd name="adj1" fmla="val 17309802"/>
              <a:gd name="adj2" fmla="val 20545540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3" name="Дуга 22"/>
          <p:cNvSpPr/>
          <p:nvPr/>
        </p:nvSpPr>
        <p:spPr>
          <a:xfrm rot="742345">
            <a:off x="229012" y="6655398"/>
            <a:ext cx="914400" cy="914400"/>
          </a:xfrm>
          <a:prstGeom prst="arc">
            <a:avLst>
              <a:gd name="adj1" fmla="val 17277908"/>
              <a:gd name="adj2" fmla="val 20134467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45471" y="6274523"/>
                <a:ext cx="858713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latin typeface="Cambria Math"/>
                            </a:rPr>
                            <m:t>𝟕𝟐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471" y="6274523"/>
                <a:ext cx="858713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Дуга 28"/>
          <p:cNvSpPr/>
          <p:nvPr/>
        </p:nvSpPr>
        <p:spPr>
          <a:xfrm rot="7221083">
            <a:off x="727275" y="2662916"/>
            <a:ext cx="914400" cy="914400"/>
          </a:xfrm>
          <a:prstGeom prst="arc">
            <a:avLst>
              <a:gd name="adj1" fmla="val 16668027"/>
              <a:gd name="adj2" fmla="val 19462487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103259" y="3680072"/>
                <a:ext cx="858713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latin typeface="Cambria Math"/>
                            </a:rPr>
                            <m:t>𝟔𝟎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259" y="3680072"/>
                <a:ext cx="858713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6250818" y="3517885"/>
                <a:ext cx="5910336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− 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𝟕𝟐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𝟒𝟖</m:t>
                        </m:r>
                      </m:e>
                      <m:sup>
                        <m:r>
                          <a:rPr lang="ru-RU" sz="3600" b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818" y="3517885"/>
                <a:ext cx="5910336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309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949523" y="2963105"/>
                <a:ext cx="3935629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А+</a:t>
                </a:r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В+</a:t>
                </a:r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523" y="2963105"/>
                <a:ext cx="3935629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4644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715074" y="5976557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𝟒𝟖</m:t>
                          </m:r>
                        </m:e>
                        <m:sup>
                          <m:r>
                            <a:rPr lang="ru-RU" sz="3200" b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074" y="5976557"/>
                <a:ext cx="964751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 Box 30"/>
          <p:cNvSpPr txBox="1">
            <a:spLocks noChangeArrowheads="1"/>
          </p:cNvSpPr>
          <p:nvPr/>
        </p:nvSpPr>
        <p:spPr bwMode="auto">
          <a:xfrm>
            <a:off x="5409258" y="4080065"/>
            <a:ext cx="810882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четырёхугольник КОМС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50" name="Равнобедренный треугольник 49"/>
          <p:cNvSpPr/>
          <p:nvPr/>
        </p:nvSpPr>
        <p:spPr>
          <a:xfrm rot="18774702">
            <a:off x="-438526" y="3988123"/>
            <a:ext cx="3083569" cy="2250693"/>
          </a:xfrm>
          <a:prstGeom prst="triangle">
            <a:avLst>
              <a:gd name="adj" fmla="val 99509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3" name="Равнобедренный треугольник 52"/>
          <p:cNvSpPr/>
          <p:nvPr/>
        </p:nvSpPr>
        <p:spPr>
          <a:xfrm rot="21104779">
            <a:off x="789166" y="6156063"/>
            <a:ext cx="1047399" cy="823982"/>
          </a:xfrm>
          <a:prstGeom prst="triangle">
            <a:avLst>
              <a:gd name="adj" fmla="val 99509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486254" y="4704405"/>
                <a:ext cx="4862165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О+</a:t>
                </a:r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М+</a:t>
                </a:r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>
                    <a:latin typeface="Arial" pitchFamily="34" charset="0"/>
                    <a:ea typeface="Cambria Math"/>
                    <a:cs typeface="Arial" pitchFamily="34" charset="0"/>
                  </a:rPr>
                  <a:t>К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+∠С=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ea typeface="Cambria Math"/>
                          </a:rPr>
                          <m:t>𝟑𝟔𝟎</m:t>
                        </m:r>
                      </m:e>
                      <m:sup>
                        <m:r>
                          <a:rPr lang="ru-RU" sz="36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6254" y="4704405"/>
                <a:ext cx="4862165" cy="658898"/>
              </a:xfrm>
              <a:prstGeom prst="rect">
                <a:avLst/>
              </a:prstGeom>
              <a:blipFill rotWithShape="1">
                <a:blip r:embed="rId8"/>
                <a:stretch>
                  <a:fillRect l="-3759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5627686" y="5284217"/>
                <a:ext cx="767197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∠О=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− 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𝟒𝟖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𝟏𝟑𝟐</m:t>
                        </m:r>
                      </m:e>
                      <m:sup>
                        <m:r>
                          <a:rPr lang="ru-RU" sz="3600" b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686" y="5284217"/>
                <a:ext cx="7671972" cy="658898"/>
              </a:xfrm>
              <a:prstGeom prst="rect">
                <a:avLst/>
              </a:prstGeom>
              <a:blipFill rotWithShape="1">
                <a:blip r:embed="rId9"/>
                <a:stretch>
                  <a:fillRect l="-238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2078938" y="5613666"/>
                <a:ext cx="121001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dirty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dirty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𝟏𝟑𝟐</m:t>
                          </m:r>
                        </m:e>
                        <m:sup>
                          <m:r>
                            <a:rPr lang="ru-RU" sz="3200" b="1" dirty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938" y="5613666"/>
                <a:ext cx="1210010" cy="5959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175691" y="5943115"/>
                <a:ext cx="7342395" cy="12128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АОВ=</a:t>
                </a:r>
                <a:r>
                  <a:rPr lang="uz-Latn-UZ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МОК=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ea typeface="Cambria Math"/>
                          </a:rPr>
                          <m:t>𝟏𝟑𝟐</m:t>
                        </m:r>
                      </m:e>
                      <m:sup>
                        <m:r>
                          <a:rPr lang="ru-RU" sz="36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по свойству</a:t>
                </a:r>
              </a:p>
              <a:p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вертикальных углов</a:t>
                </a:r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691" y="5943115"/>
                <a:ext cx="7342395" cy="1212896"/>
              </a:xfrm>
              <a:prstGeom prst="rect">
                <a:avLst/>
              </a:prstGeom>
              <a:blipFill rotWithShape="1">
                <a:blip r:embed="rId11"/>
                <a:stretch>
                  <a:fillRect l="-2490" t="-6533" r="-1079" b="-1809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384039" y="7044600"/>
                <a:ext cx="5643893" cy="6588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C00000"/>
                    </a:solidFill>
                    <a:latin typeface="Arial" charset="0"/>
                  </a:rPr>
                  <a:t>Ответ:</a:t>
                </a:r>
                <a:r>
                  <a:rPr lang="ru-RU" sz="3200" b="1" dirty="0" smtClean="0">
                    <a:solidFill>
                      <a:srgbClr val="C00000"/>
                    </a:solidFill>
                    <a:latin typeface="Arial" charset="0"/>
                  </a:rPr>
                  <a:t> </a:t>
                </a:r>
                <a:r>
                  <a:rPr lang="uz-Latn-UZ" sz="36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АОВ</a:t>
                </a:r>
                <a:r>
                  <a:rPr lang="en-US" sz="3600" b="1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𝟏𝟑𝟐</m:t>
                        </m:r>
                      </m:e>
                      <m:sup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en-US" sz="36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3200" b="1" dirty="0">
                  <a:solidFill>
                    <a:srgbClr val="00206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9" y="7044600"/>
                <a:ext cx="5643893" cy="658898"/>
              </a:xfrm>
              <a:prstGeom prst="rect">
                <a:avLst/>
              </a:prstGeom>
              <a:blipFill rotWithShape="0">
                <a:blip r:embed="rId12"/>
                <a:stretch>
                  <a:fillRect l="-3240" t="-12963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348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8" grpId="0"/>
      <p:bldP spid="9" grpId="0"/>
      <p:bldP spid="13" grpId="0"/>
      <p:bldP spid="17" grpId="0"/>
      <p:bldP spid="20" grpId="0"/>
      <p:bldP spid="21" grpId="0"/>
      <p:bldP spid="33" grpId="0" animBg="1"/>
      <p:bldP spid="34" grpId="0" animBg="1"/>
      <p:bldP spid="36" grpId="0" animBg="1"/>
      <p:bldP spid="22" grpId="0" animBg="1"/>
      <p:bldP spid="22" grpId="1" animBg="1"/>
      <p:bldP spid="22" grpId="2" animBg="1"/>
      <p:bldP spid="16" grpId="0" animBg="1"/>
      <p:bldP spid="23" grpId="0" animBg="1"/>
      <p:bldP spid="28" grpId="0"/>
      <p:bldP spid="29" grpId="0" animBg="1"/>
      <p:bldP spid="35" grpId="0"/>
      <p:bldP spid="40" grpId="0"/>
      <p:bldP spid="41" grpId="0"/>
      <p:bldP spid="42" grpId="0"/>
      <p:bldP spid="50" grpId="0" animBg="1"/>
      <p:bldP spid="50" grpId="1" animBg="1"/>
      <p:bldP spid="53" grpId="0" animBg="1"/>
      <p:bldP spid="53" grpId="1" animBg="1"/>
      <p:bldP spid="55" grpId="0"/>
      <p:bldP spid="56" grpId="0"/>
      <p:bldP spid="57" grpId="0"/>
      <p:bldP spid="58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0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4953000" y="1899764"/>
            <a:ext cx="8114456" cy="2994498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10, 11 (г), 13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138-139).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Les figures planes au CE2 - Lutin Baz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1371600"/>
            <a:ext cx="4873625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17864</TotalTime>
  <Words>895</Words>
  <Application>Microsoft Office PowerPoint</Application>
  <PresentationFormat>Произвольный</PresentationFormat>
  <Paragraphs>150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(устно)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1225</cp:revision>
  <dcterms:created xsi:type="dcterms:W3CDTF">2020-04-09T07:32:19Z</dcterms:created>
  <dcterms:modified xsi:type="dcterms:W3CDTF">2021-03-18T12:53:15Z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