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511" r:id="rId2"/>
    <p:sldId id="538" r:id="rId3"/>
    <p:sldId id="539" r:id="rId4"/>
    <p:sldId id="404" r:id="rId5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38"/>
            <p14:sldId id="539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00A859"/>
    <a:srgbClr val="E29AD3"/>
    <a:srgbClr val="65F913"/>
    <a:srgbClr val="CCFFFF"/>
    <a:srgbClr val="B1EB21"/>
    <a:srgbClr val="FF6B6B"/>
    <a:srgbClr val="FF99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50" d="100"/>
          <a:sy n="50" d="100"/>
        </p:scale>
        <p:origin x="-720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639103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9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438400" y="3067362"/>
            <a:ext cx="8229601" cy="4095565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Построение прямой, перпендикулярной к данной прямой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3281591"/>
            <a:ext cx="3910060" cy="342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3"/>
          <p:cNvSpPr txBox="1"/>
          <p:nvPr/>
        </p:nvSpPr>
        <p:spPr>
          <a:xfrm>
            <a:off x="2123032" y="7085066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27" name="Text Box 6"/>
              <p:cNvSpPr txBox="1">
                <a:spLocks noChangeArrowheads="1"/>
              </p:cNvSpPr>
              <p:nvPr/>
            </p:nvSpPr>
            <p:spPr bwMode="auto">
              <a:xfrm>
                <a:off x="6699798" y="594086"/>
                <a:ext cx="7290816" cy="29144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 lIns="130622" tIns="65311" rIns="130622" bIns="65311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ctr" eaLnBrk="1" hangingPunct="1"/>
                <a:r>
                  <a:rPr lang="ru-RU" sz="3600" b="1" dirty="0" smtClean="0">
                    <a:solidFill>
                      <a:srgbClr val="000066"/>
                    </a:solidFill>
                    <a:latin typeface="Arial" pitchFamily="34" charset="0"/>
                    <a:cs typeface="Arial" pitchFamily="34" charset="0"/>
                  </a:rPr>
                  <a:t>Прямые пересекающиеся под прямым углом, называются перпендикулярными.</a:t>
                </a:r>
              </a:p>
              <a:p>
                <a:pPr algn="ctr" eaLnBrk="1" hangingPunct="1"/>
                <a:r>
                  <a:rPr lang="ru-RU" sz="3600" b="1" dirty="0" smtClean="0">
                    <a:solidFill>
                      <a:srgbClr val="000066"/>
                    </a:solidFill>
                    <a:latin typeface="Arial" pitchFamily="34" charset="0"/>
                    <a:cs typeface="Arial" pitchFamily="34" charset="0"/>
                  </a:rPr>
                  <a:t>Перпендикулярные прямые пересекаются под углом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0066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0066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0066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27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99798" y="594086"/>
                <a:ext cx="7290816" cy="2914454"/>
              </a:xfrm>
              <a:prstGeom prst="rect">
                <a:avLst/>
              </a:prstGeom>
              <a:blipFill rotWithShape="1">
                <a:blip r:embed="rId4"/>
                <a:stretch>
                  <a:fillRect l="-585" t="-2296" r="-2341" b="-62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8" name="Freeform 7"/>
          <p:cNvSpPr>
            <a:spLocks/>
          </p:cNvSpPr>
          <p:nvPr/>
        </p:nvSpPr>
        <p:spPr bwMode="auto">
          <a:xfrm rot="2814060" flipH="1">
            <a:off x="1643526" y="1740755"/>
            <a:ext cx="3842037" cy="3483042"/>
          </a:xfrm>
          <a:custGeom>
            <a:avLst/>
            <a:gdLst>
              <a:gd name="T0" fmla="*/ 0 w 2336"/>
              <a:gd name="T1" fmla="*/ 2816 h 2816"/>
              <a:gd name="T2" fmla="*/ 2336 w 2336"/>
              <a:gd name="T3" fmla="*/ 0 h 2816"/>
              <a:gd name="T4" fmla="*/ 0 60000 65536"/>
              <a:gd name="T5" fmla="*/ 0 60000 65536"/>
              <a:gd name="T6" fmla="*/ 0 w 2336"/>
              <a:gd name="T7" fmla="*/ 0 h 2816"/>
              <a:gd name="T8" fmla="*/ 2336 w 2336"/>
              <a:gd name="T9" fmla="*/ 2816 h 2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76200" cmpd="sng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029" name="Text Box 9"/>
          <p:cNvSpPr txBox="1">
            <a:spLocks noChangeArrowheads="1"/>
          </p:cNvSpPr>
          <p:nvPr/>
        </p:nvSpPr>
        <p:spPr bwMode="auto">
          <a:xfrm>
            <a:off x="2674971" y="677590"/>
            <a:ext cx="755918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M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30" name="Freeform 10"/>
          <p:cNvSpPr>
            <a:spLocks/>
          </p:cNvSpPr>
          <p:nvPr/>
        </p:nvSpPr>
        <p:spPr bwMode="auto">
          <a:xfrm>
            <a:off x="590702" y="3624467"/>
            <a:ext cx="6567053" cy="100964"/>
          </a:xfrm>
          <a:custGeom>
            <a:avLst/>
            <a:gdLst>
              <a:gd name="T0" fmla="*/ 4064 w 4064"/>
              <a:gd name="T1" fmla="*/ 0 h 80"/>
              <a:gd name="T2" fmla="*/ 0 w 4064"/>
              <a:gd name="T3" fmla="*/ 80 h 80"/>
              <a:gd name="T4" fmla="*/ 0 60000 65536"/>
              <a:gd name="T5" fmla="*/ 0 60000 65536"/>
              <a:gd name="T6" fmla="*/ 0 w 4064"/>
              <a:gd name="T7" fmla="*/ 0 h 80"/>
              <a:gd name="T8" fmla="*/ 4064 w 4064"/>
              <a:gd name="T9" fmla="*/ 80 h 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031" name="Text Box 11"/>
          <p:cNvSpPr txBox="1">
            <a:spLocks noChangeArrowheads="1"/>
          </p:cNvSpPr>
          <p:nvPr/>
        </p:nvSpPr>
        <p:spPr bwMode="auto">
          <a:xfrm>
            <a:off x="2808900" y="5624496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N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32" name="Text Box 12"/>
          <p:cNvSpPr txBox="1">
            <a:spLocks noChangeArrowheads="1"/>
          </p:cNvSpPr>
          <p:nvPr/>
        </p:nvSpPr>
        <p:spPr bwMode="auto">
          <a:xfrm>
            <a:off x="245605" y="3725431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K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33" name="Text Box 13"/>
          <p:cNvSpPr txBox="1">
            <a:spLocks noChangeArrowheads="1"/>
          </p:cNvSpPr>
          <p:nvPr/>
        </p:nvSpPr>
        <p:spPr bwMode="auto">
          <a:xfrm>
            <a:off x="6829489" y="3624467"/>
            <a:ext cx="65653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P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34" name="Text Box 14"/>
          <p:cNvSpPr txBox="1">
            <a:spLocks noChangeArrowheads="1"/>
          </p:cNvSpPr>
          <p:nvPr/>
        </p:nvSpPr>
        <p:spPr bwMode="auto">
          <a:xfrm>
            <a:off x="2805389" y="3583509"/>
            <a:ext cx="800099" cy="839784"/>
          </a:xfrm>
          <a:prstGeom prst="rect">
            <a:avLst/>
          </a:prstGeom>
          <a:noFill/>
          <a:ln w="762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O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88433" name="Text Box 17"/>
          <p:cNvSpPr txBox="1">
            <a:spLocks noChangeArrowheads="1"/>
          </p:cNvSpPr>
          <p:nvPr/>
        </p:nvSpPr>
        <p:spPr bwMode="auto">
          <a:xfrm>
            <a:off x="4266510" y="2281130"/>
            <a:ext cx="1102166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400" b="1" dirty="0">
                <a:solidFill>
                  <a:srgbClr val="000000"/>
                </a:solidFill>
                <a:latin typeface="Arial" pitchFamily="34" charset="0"/>
              </a:rPr>
              <a:t>90</a:t>
            </a:r>
            <a:r>
              <a:rPr lang="ru-RU" sz="4400" b="1" baseline="30000" dirty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646616" y="4731701"/>
            <a:ext cx="8915622" cy="2215518"/>
            <a:chOff x="3307" y="1009"/>
            <a:chExt cx="2511" cy="1163"/>
          </a:xfrm>
        </p:grpSpPr>
        <p:graphicFrame>
          <p:nvGraphicFramePr>
            <p:cNvPr id="1026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58787787"/>
                </p:ext>
              </p:extLst>
            </p:nvPr>
          </p:nvGraphicFramePr>
          <p:xfrm>
            <a:off x="4488" y="1022"/>
            <a:ext cx="335" cy="3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9" name="Формула" r:id="rId5" imgW="152280" imgH="164880" progId="Equation.3">
                    <p:embed/>
                  </p:oleObj>
                </mc:Choice>
                <mc:Fallback>
                  <p:oleObj name="Формула" r:id="rId5" imgW="1522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8" y="1022"/>
                          <a:ext cx="335" cy="3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0" name="Text Box 21"/>
            <p:cNvSpPr txBox="1">
              <a:spLocks noChangeArrowheads="1"/>
            </p:cNvSpPr>
            <p:nvPr/>
          </p:nvSpPr>
          <p:spPr bwMode="auto">
            <a:xfrm>
              <a:off x="3307" y="1009"/>
              <a:ext cx="2511" cy="1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ru-RU" sz="4600" b="1" dirty="0" smtClean="0">
                  <a:latin typeface="Arial" charset="0"/>
                </a:rPr>
                <a:t> </a:t>
              </a:r>
              <a:r>
                <a:rPr lang="en-US" sz="4600" b="1" dirty="0" smtClean="0">
                  <a:latin typeface="Arial" charset="0"/>
                </a:rPr>
                <a:t>MN    </a:t>
              </a:r>
              <a:r>
                <a:rPr lang="ru-RU" sz="4600" b="1" dirty="0" smtClean="0">
                  <a:latin typeface="Arial" charset="0"/>
                </a:rPr>
                <a:t>  КР </a:t>
              </a:r>
            </a:p>
            <a:p>
              <a:pPr algn="ctr" eaLnBrk="1" hangingPunct="1"/>
              <a:r>
                <a:rPr lang="ru-RU" sz="4600" b="1" dirty="0" smtClean="0">
                  <a:latin typeface="Arial" charset="0"/>
                </a:rPr>
                <a:t>(прямая </a:t>
              </a:r>
              <a:r>
                <a:rPr lang="en-US" sz="4600" b="1" dirty="0" smtClean="0">
                  <a:latin typeface="Arial" charset="0"/>
                </a:rPr>
                <a:t>MN</a:t>
              </a:r>
              <a:r>
                <a:rPr lang="ru-RU" sz="4600" b="1" dirty="0" smtClean="0">
                  <a:latin typeface="Arial" charset="0"/>
                </a:rPr>
                <a:t> перпендикулярна прямой КР)</a:t>
              </a:r>
              <a:endParaRPr lang="ru-RU" sz="4600" b="1" dirty="0">
                <a:latin typeface="Arial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3583568" y="3056608"/>
            <a:ext cx="581319" cy="63091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40249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единительная линия 22"/>
          <p:cNvCxnSpPr/>
          <p:nvPr/>
        </p:nvCxnSpPr>
        <p:spPr>
          <a:xfrm flipV="1">
            <a:off x="2584028" y="4267200"/>
            <a:ext cx="9607972" cy="23702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0"/>
          <p:cNvGrpSpPr>
            <a:grpSpLocks/>
          </p:cNvGrpSpPr>
          <p:nvPr/>
        </p:nvGrpSpPr>
        <p:grpSpPr bwMode="auto">
          <a:xfrm rot="1051847" flipH="1">
            <a:off x="68049" y="3766105"/>
            <a:ext cx="3045461" cy="2375536"/>
            <a:chOff x="519" y="587"/>
            <a:chExt cx="951" cy="1168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343"/>
          <p:cNvGrpSpPr>
            <a:grpSpLocks/>
          </p:cNvGrpSpPr>
          <p:nvPr/>
        </p:nvGrpSpPr>
        <p:grpSpPr bwMode="auto">
          <a:xfrm rot="20768747">
            <a:off x="1331487" y="5527898"/>
            <a:ext cx="11772900" cy="710565"/>
            <a:chOff x="-142" y="3772"/>
            <a:chExt cx="4635" cy="373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Text Box 346"/>
            <p:cNvSpPr txBox="1">
              <a:spLocks noChangeArrowheads="1"/>
            </p:cNvSpPr>
            <p:nvPr/>
          </p:nvSpPr>
          <p:spPr bwMode="auto">
            <a:xfrm rot="10800000">
              <a:off x="-142" y="3772"/>
              <a:ext cx="390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endParaRPr lang="ru-RU" sz="1300" dirty="0">
                <a:solidFill>
                  <a:srgbClr val="000000"/>
                </a:solidFill>
              </a:endParaRPr>
            </a:p>
          </p:txBody>
        </p:sp>
        <p:sp>
          <p:nvSpPr>
            <p:cNvPr id="15" name="Text Box 347"/>
            <p:cNvSpPr txBox="1">
              <a:spLocks noChangeArrowheads="1"/>
            </p:cNvSpPr>
            <p:nvPr/>
          </p:nvSpPr>
          <p:spPr bwMode="auto">
            <a:xfrm>
              <a:off x="590" y="3878"/>
              <a:ext cx="3903" cy="15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</a:t>
              </a:r>
              <a:r>
                <a:rPr lang="en-US" sz="1300" b="1" dirty="0" smtClean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endParaRPr lang="ru-RU" sz="1300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048962" y="6655364"/>
            <a:ext cx="528291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861679" y="4379408"/>
            <a:ext cx="507452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В</a:t>
            </a:r>
          </a:p>
        </p:txBody>
      </p:sp>
      <p:sp>
        <p:nvSpPr>
          <p:cNvPr id="30" name="Прямоугольный треугольник 29"/>
          <p:cNvSpPr/>
          <p:nvPr/>
        </p:nvSpPr>
        <p:spPr>
          <a:xfrm rot="20772886">
            <a:off x="6330671" y="2521255"/>
            <a:ext cx="4839072" cy="2419536"/>
          </a:xfrm>
          <a:prstGeom prst="rtTriangle">
            <a:avLst/>
          </a:prstGeom>
          <a:noFill/>
          <a:ln w="209550" cap="sq">
            <a:solidFill>
              <a:schemeClr val="accent6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 rot="1051847" flipH="1">
            <a:off x="3047225" y="-858202"/>
            <a:ext cx="3045461" cy="2375536"/>
            <a:chOff x="519" y="587"/>
            <a:chExt cx="951" cy="1168"/>
          </a:xfrm>
        </p:grpSpPr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>
            <a:off x="5586960" y="1404107"/>
            <a:ext cx="1050272" cy="424931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rot="20830877">
            <a:off x="5780404" y="1349805"/>
            <a:ext cx="645310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М</a:t>
            </a:r>
          </a:p>
        </p:txBody>
      </p:sp>
      <p:sp>
        <p:nvSpPr>
          <p:cNvPr id="42" name="TextBox 41"/>
          <p:cNvSpPr txBox="1"/>
          <p:nvPr/>
        </p:nvSpPr>
        <p:spPr>
          <a:xfrm rot="20931788">
            <a:off x="6655086" y="5758563"/>
            <a:ext cx="558748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О</a:t>
            </a: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lIns="130622" tIns="65311" rIns="130622" bIns="65311">
            <a:normAutofit fontScale="75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1306220">
              <a:spcBef>
                <a:spcPct val="0"/>
              </a:spcBef>
              <a:defRPr/>
            </a:pPr>
            <a:r>
              <a:rPr lang="ru-RU" sz="6300" b="1" spc="71" dirty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Построение перпендикулярных прямых</a:t>
            </a:r>
            <a:br>
              <a:rPr lang="ru-RU" sz="6300" b="1" spc="71" dirty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</a:br>
            <a:endParaRPr lang="ru-RU" sz="6300" b="1" spc="71" dirty="0">
              <a:ln w="11430"/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681442" y="6931934"/>
            <a:ext cx="11982464" cy="805247"/>
            <a:chOff x="395420" y="5441090"/>
            <a:chExt cx="7489040" cy="671039"/>
          </a:xfrm>
        </p:grpSpPr>
        <p:sp>
          <p:nvSpPr>
            <p:cNvPr id="44" name="TextBox 43"/>
            <p:cNvSpPr txBox="1"/>
            <p:nvPr/>
          </p:nvSpPr>
          <p:spPr>
            <a:xfrm>
              <a:off x="395420" y="5445280"/>
              <a:ext cx="7489040" cy="66684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600" b="1" i="1" spc="71" dirty="0">
                  <a:ln w="11430"/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600" b="1" i="1" spc="71" dirty="0">
                  <a:ln w="11430"/>
                  <a:latin typeface="Arial" pitchFamily="34" charset="0"/>
                  <a:cs typeface="Arial" pitchFamily="34" charset="0"/>
                </a:rPr>
                <a:t>АВ    МО </a:t>
              </a:r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3965440" y="5441090"/>
            <a:ext cx="360050" cy="540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93" name="Формула" r:id="rId4" imgW="126720" imgH="152280" progId="Equation.3">
                    <p:embed/>
                  </p:oleObj>
                </mc:Choice>
                <mc:Fallback>
                  <p:oleObj name="Формула" r:id="rId4" imgW="12672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5440" y="5441090"/>
                          <a:ext cx="360050" cy="540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1230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85185E-6 L 0.53191 -0.23148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95" y="-1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9306E-6 -5.55556E-7 L 0.06261 0.4415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22068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1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30" grpId="0" animBg="1"/>
      <p:bldP spid="30" grpId="1" animBg="1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391744" y="2045827"/>
            <a:ext cx="7134742" cy="2071169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адачи на построение</a:t>
            </a:r>
          </a:p>
          <a:p>
            <a:pPr algn="ctr"/>
            <a:r>
              <a:rPr lang="ru-RU" sz="44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2, № 6  (стр.133). 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468928" y="2895600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201400" y="19050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17820</TotalTime>
  <Words>104</Words>
  <Application>Microsoft Office PowerPoint</Application>
  <PresentationFormat>Произвольный</PresentationFormat>
  <Paragraphs>30</Paragraphs>
  <Slides>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Office Theme</vt:lpstr>
      <vt:lpstr>Формула</vt:lpstr>
      <vt:lpstr> Геометрия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1206</cp:revision>
  <dcterms:created xsi:type="dcterms:W3CDTF">2020-04-09T07:32:19Z</dcterms:created>
  <dcterms:modified xsi:type="dcterms:W3CDTF">2021-03-18T12:48:07Z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