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511" r:id="rId2"/>
    <p:sldId id="538" r:id="rId3"/>
    <p:sldId id="539" r:id="rId4"/>
    <p:sldId id="404" r:id="rId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38"/>
            <p14:sldId id="539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E29AD3"/>
    <a:srgbClr val="65F913"/>
    <a:srgbClr val="CCFFFF"/>
    <a:srgbClr val="B1EB21"/>
    <a:srgbClr val="FF6B6B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910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341E-C246-45A1-8D7B-915D1BFAB73E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0656-2518-40FB-831F-ED62048D0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438400" y="3067362"/>
            <a:ext cx="8229601" cy="4095565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 прямой, перпендикулярной к данной прямой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3281591"/>
            <a:ext cx="3910060" cy="342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2123032" y="7085066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 Box 6"/>
              <p:cNvSpPr txBox="1">
                <a:spLocks noChangeArrowheads="1"/>
              </p:cNvSpPr>
              <p:nvPr/>
            </p:nvSpPr>
            <p:spPr bwMode="auto">
              <a:xfrm>
                <a:off x="6699798" y="594086"/>
                <a:ext cx="7290816" cy="2914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130622" tIns="65311" rIns="130622" bIns="65311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Прямые пересекающиеся под прямым углом, называются перпендикулярными.</a:t>
                </a:r>
              </a:p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Перпендикулярные прямые пересекаются под углом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2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798" y="594086"/>
                <a:ext cx="7290816" cy="2914454"/>
              </a:xfrm>
              <a:prstGeom prst="rect">
                <a:avLst/>
              </a:prstGeom>
              <a:blipFill rotWithShape="1">
                <a:blip r:embed="rId4"/>
                <a:stretch>
                  <a:fillRect l="-585" t="-2296" r="-2341" b="-6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Freeform 7"/>
          <p:cNvSpPr>
            <a:spLocks/>
          </p:cNvSpPr>
          <p:nvPr/>
        </p:nvSpPr>
        <p:spPr bwMode="auto">
          <a:xfrm rot="2814060" flipH="1">
            <a:off x="1643526" y="1740755"/>
            <a:ext cx="3842037" cy="3483042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2674971" y="677590"/>
            <a:ext cx="755918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M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0" name="Freeform 10"/>
          <p:cNvSpPr>
            <a:spLocks/>
          </p:cNvSpPr>
          <p:nvPr/>
        </p:nvSpPr>
        <p:spPr bwMode="auto">
          <a:xfrm>
            <a:off x="590702" y="3624467"/>
            <a:ext cx="6567053" cy="100964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2808900" y="562449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N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245605" y="372543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K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6829489" y="3624467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P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2805389" y="3583509"/>
            <a:ext cx="800099" cy="839784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O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4266510" y="2281130"/>
            <a:ext cx="1102166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90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646616" y="4731701"/>
            <a:ext cx="8915622" cy="2215518"/>
            <a:chOff x="3307" y="1009"/>
            <a:chExt cx="2511" cy="1163"/>
          </a:xfrm>
        </p:grpSpPr>
        <p:graphicFrame>
          <p:nvGraphicFramePr>
            <p:cNvPr id="102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8787787"/>
                </p:ext>
              </p:extLst>
            </p:nvPr>
          </p:nvGraphicFramePr>
          <p:xfrm>
            <a:off x="4488" y="1022"/>
            <a:ext cx="335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9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8" y="1022"/>
                          <a:ext cx="335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Text Box 21"/>
            <p:cNvSpPr txBox="1">
              <a:spLocks noChangeArrowheads="1"/>
            </p:cNvSpPr>
            <p:nvPr/>
          </p:nvSpPr>
          <p:spPr bwMode="auto">
            <a:xfrm>
              <a:off x="3307" y="1009"/>
              <a:ext cx="2511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4600" b="1" dirty="0" smtClean="0">
                  <a:latin typeface="Arial" charset="0"/>
                </a:rPr>
                <a:t> </a:t>
              </a:r>
              <a:r>
                <a:rPr lang="en-US" sz="4600" b="1" dirty="0" smtClean="0">
                  <a:latin typeface="Arial" charset="0"/>
                </a:rPr>
                <a:t>MN    </a:t>
              </a:r>
              <a:r>
                <a:rPr lang="ru-RU" sz="4600" b="1" dirty="0" smtClean="0">
                  <a:latin typeface="Arial" charset="0"/>
                </a:rPr>
                <a:t>  КР </a:t>
              </a:r>
            </a:p>
            <a:p>
              <a:pPr algn="ctr" eaLnBrk="1" hangingPunct="1"/>
              <a:r>
                <a:rPr lang="ru-RU" sz="4600" b="1" dirty="0" smtClean="0">
                  <a:latin typeface="Arial" charset="0"/>
                </a:rPr>
                <a:t>(прямая </a:t>
              </a:r>
              <a:r>
                <a:rPr lang="en-US" sz="4600" b="1" dirty="0" smtClean="0">
                  <a:latin typeface="Arial" charset="0"/>
                </a:rPr>
                <a:t>MN</a:t>
              </a:r>
              <a:r>
                <a:rPr lang="ru-RU" sz="4600" b="1" dirty="0" smtClean="0">
                  <a:latin typeface="Arial" charset="0"/>
                </a:rPr>
                <a:t> перпендикулярна прямой КР)</a:t>
              </a:r>
              <a:endParaRPr lang="ru-RU" sz="4600" b="1" dirty="0">
                <a:latin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583568" y="3056608"/>
            <a:ext cx="581319" cy="63091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4024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flipV="1">
            <a:off x="2584028" y="4267200"/>
            <a:ext cx="9607972" cy="2370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68049" y="3766105"/>
            <a:ext cx="3045461" cy="2375536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0768747">
            <a:off x="1331487" y="5527898"/>
            <a:ext cx="11772900" cy="710565"/>
            <a:chOff x="-142" y="3772"/>
            <a:chExt cx="4635" cy="373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-142" y="3772"/>
              <a:ext cx="390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endParaRPr lang="ru-RU" sz="13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590" y="3878"/>
              <a:ext cx="3903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</a:t>
              </a:r>
              <a:r>
                <a:rPr lang="en-US" sz="1300" b="1" dirty="0" smtClean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endParaRPr lang="ru-RU" sz="13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48962" y="6655364"/>
            <a:ext cx="528291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61679" y="4379408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В</a:t>
            </a:r>
          </a:p>
        </p:txBody>
      </p:sp>
      <p:sp>
        <p:nvSpPr>
          <p:cNvPr id="30" name="Прямоугольный треугольник 29"/>
          <p:cNvSpPr/>
          <p:nvPr/>
        </p:nvSpPr>
        <p:spPr>
          <a:xfrm rot="20772886">
            <a:off x="6330671" y="2521255"/>
            <a:ext cx="4839072" cy="2419536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3047225" y="-858202"/>
            <a:ext cx="3045461" cy="2375536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5586960" y="1404107"/>
            <a:ext cx="1050272" cy="4249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5780404" y="1349805"/>
            <a:ext cx="645310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М</a:t>
            </a:r>
          </a:p>
        </p:txBody>
      </p:sp>
      <p:sp>
        <p:nvSpPr>
          <p:cNvPr id="42" name="TextBox 41"/>
          <p:cNvSpPr txBox="1"/>
          <p:nvPr/>
        </p:nvSpPr>
        <p:spPr>
          <a:xfrm rot="20931788">
            <a:off x="6655086" y="5758563"/>
            <a:ext cx="55874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О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lIns="130622" tIns="65311" rIns="130622" bIns="65311">
            <a:normAutofit fontScale="7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306220">
              <a:spcBef>
                <a:spcPct val="0"/>
              </a:spcBef>
              <a:defRPr/>
            </a:pPr>
            <a:r>
              <a:rPr lang="ru-RU" sz="6300" b="1" spc="71" dirty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Построение перпендикулярных прямых</a:t>
            </a:r>
            <a:br>
              <a:rPr lang="ru-RU" sz="6300" b="1" spc="71" dirty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ru-RU" sz="6300" b="1" spc="71" dirty="0">
              <a:ln w="11430"/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681442" y="6931934"/>
            <a:ext cx="11982464" cy="805247"/>
            <a:chOff x="395420" y="5441090"/>
            <a:chExt cx="7489040" cy="671039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80"/>
              <a:ext cx="7489040" cy="6668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600" b="1" i="1" spc="71" dirty="0">
                  <a:ln w="11430"/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600" b="1" i="1" spc="71" dirty="0">
                  <a:ln w="11430"/>
                  <a:latin typeface="Arial" pitchFamily="34" charset="0"/>
                  <a:cs typeface="Arial" pitchFamily="34" charset="0"/>
                </a:rPr>
                <a:t>АВ    МО </a:t>
              </a: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3965440" y="5441090"/>
            <a:ext cx="360050" cy="54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Формула" r:id="rId4" imgW="126720" imgH="152280" progId="Equation.3">
                    <p:embed/>
                  </p:oleObj>
                </mc:Choice>
                <mc:Fallback>
                  <p:oleObj name="Формула" r:id="rId4" imgW="1267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5440" y="5441090"/>
                          <a:ext cx="360050" cy="540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123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53191 -0.23148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5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306E-6 -5.55556E-7 L 0.06261 0.441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2206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071169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адачи на построение</a:t>
            </a:r>
          </a:p>
          <a:p>
            <a:pPr algn="ctr"/>
            <a:r>
              <a:rPr lang="ru-RU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2, № 6  (стр.133).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68928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2014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17820</TotalTime>
  <Words>104</Words>
  <Application>Microsoft Office PowerPoint</Application>
  <PresentationFormat>Произвольный</PresentationFormat>
  <Paragraphs>30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1206</cp:revision>
  <dcterms:created xsi:type="dcterms:W3CDTF">2020-04-09T07:32:19Z</dcterms:created>
  <dcterms:modified xsi:type="dcterms:W3CDTF">2021-03-18T12:48:07Z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