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511" r:id="rId2"/>
    <p:sldId id="532" r:id="rId3"/>
    <p:sldId id="531" r:id="rId4"/>
    <p:sldId id="533" r:id="rId5"/>
    <p:sldId id="534" r:id="rId6"/>
    <p:sldId id="535" r:id="rId7"/>
    <p:sldId id="536" r:id="rId8"/>
    <p:sldId id="537" r:id="rId9"/>
    <p:sldId id="404" r:id="rId10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32"/>
            <p14:sldId id="531"/>
            <p14:sldId id="533"/>
            <p14:sldId id="534"/>
            <p14:sldId id="535"/>
            <p14:sldId id="536"/>
            <p14:sldId id="537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E29AD3"/>
    <a:srgbClr val="65F913"/>
    <a:srgbClr val="CCFFFF"/>
    <a:srgbClr val="B1EB21"/>
    <a:srgbClr val="FF6B6B"/>
    <a:srgbClr val="FF99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039600" y="1460336"/>
            <a:ext cx="1312093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666999" y="3364832"/>
            <a:ext cx="8229601" cy="326456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Построение биссектрисы угла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3281591"/>
            <a:ext cx="3910060" cy="342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3"/>
          <p:cNvSpPr txBox="1"/>
          <p:nvPr/>
        </p:nvSpPr>
        <p:spPr>
          <a:xfrm>
            <a:off x="2462310" y="705217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96011" y="4343571"/>
            <a:ext cx="488509" cy="484466"/>
          </a:xfrm>
          <a:prstGeom prst="rect">
            <a:avLst/>
          </a:prstGeom>
          <a:ln w="635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" name="TextBox 3"/>
          <p:cNvSpPr txBox="1"/>
          <p:nvPr/>
        </p:nvSpPr>
        <p:spPr>
          <a:xfrm>
            <a:off x="4461993" y="226369"/>
            <a:ext cx="5415002" cy="91672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51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УГЛОВ</a:t>
            </a:r>
            <a:endParaRPr lang="ru-RU" sz="51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378047" y="1143097"/>
            <a:ext cx="13249474" cy="1712481"/>
            <a:chOff x="251519" y="764704"/>
            <a:chExt cx="8280921" cy="1427067"/>
          </a:xfrm>
        </p:grpSpPr>
        <p:sp>
          <p:nvSpPr>
            <p:cNvPr id="5" name="TextBox 4"/>
            <p:cNvSpPr txBox="1"/>
            <p:nvPr/>
          </p:nvSpPr>
          <p:spPr>
            <a:xfrm>
              <a:off x="251519" y="764704"/>
              <a:ext cx="6480721" cy="1205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>
                  <a:solidFill>
                    <a:srgbClr val="C00000"/>
                  </a:solidFill>
                  <a:latin typeface="Arial" pitchFamily="34" charset="0"/>
                  <a:cs typeface="Arial" panose="020B0604020202020204" pitchFamily="34" charset="0"/>
                </a:rPr>
                <a:t>ОСТРЫЙ УГОЛ – </a:t>
              </a:r>
              <a:r>
                <a:rPr lang="ru-RU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 УГОЛ, ГРАДУСНАЯ МЕРА КОТОРОГО МЕНЬШЕ 90°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6804248" y="834971"/>
              <a:ext cx="1728192" cy="1356800"/>
              <a:chOff x="2339752" y="1700809"/>
              <a:chExt cx="3744416" cy="2508928"/>
            </a:xfrm>
          </p:grpSpPr>
          <p:sp>
            <p:nvSpPr>
              <p:cNvPr id="7" name="Овал 6"/>
              <p:cNvSpPr/>
              <p:nvPr/>
            </p:nvSpPr>
            <p:spPr>
              <a:xfrm>
                <a:off x="2339752" y="4065721"/>
                <a:ext cx="144016" cy="144016"/>
              </a:xfrm>
              <a:prstGeom prst="ellipse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" name="Прямая соединительная линия 7"/>
              <p:cNvCxnSpPr>
                <a:stCxn id="7" idx="7"/>
              </p:cNvCxnSpPr>
              <p:nvPr/>
            </p:nvCxnSpPr>
            <p:spPr>
              <a:xfrm flipV="1">
                <a:off x="2462677" y="1700809"/>
                <a:ext cx="2325347" cy="2386003"/>
              </a:xfrm>
              <a:prstGeom prst="line">
                <a:avLst/>
              </a:prstGeom>
              <a:ln w="635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>
                <a:stCxn id="7" idx="6"/>
              </p:cNvCxnSpPr>
              <p:nvPr/>
            </p:nvCxnSpPr>
            <p:spPr>
              <a:xfrm>
                <a:off x="2483768" y="4137729"/>
                <a:ext cx="3600400" cy="1"/>
              </a:xfrm>
              <a:prstGeom prst="line">
                <a:avLst/>
              </a:prstGeom>
              <a:ln w="635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Группа 24"/>
          <p:cNvGrpSpPr/>
          <p:nvPr/>
        </p:nvGrpSpPr>
        <p:grpSpPr>
          <a:xfrm>
            <a:off x="402430" y="2991830"/>
            <a:ext cx="13060125" cy="1865246"/>
            <a:chOff x="251519" y="2636913"/>
            <a:chExt cx="8162578" cy="1554372"/>
          </a:xfrm>
        </p:grpSpPr>
        <p:sp>
          <p:nvSpPr>
            <p:cNvPr id="10" name="TextBox 9"/>
            <p:cNvSpPr txBox="1"/>
            <p:nvPr/>
          </p:nvSpPr>
          <p:spPr>
            <a:xfrm>
              <a:off x="251519" y="2834485"/>
              <a:ext cx="6480721" cy="1205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ПРЯМОЙ УГОЛ – </a:t>
              </a:r>
              <a:r>
                <a:rPr lang="ru-RU" sz="44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УГОЛ, ГРАДУСНАЯ МЕРА КОТОРОГО РАВНА 90° </a:t>
              </a: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6685905" y="2636913"/>
              <a:ext cx="1728192" cy="1554372"/>
              <a:chOff x="6685905" y="2636913"/>
              <a:chExt cx="1728192" cy="1554372"/>
            </a:xfrm>
          </p:grpSpPr>
          <p:sp>
            <p:nvSpPr>
              <p:cNvPr id="12" name="Овал 11"/>
              <p:cNvSpPr/>
              <p:nvPr/>
            </p:nvSpPr>
            <p:spPr>
              <a:xfrm>
                <a:off x="6685905" y="4113403"/>
                <a:ext cx="66469" cy="77882"/>
              </a:xfrm>
              <a:prstGeom prst="ellips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3" name="Прямая соединительная линия 12"/>
              <p:cNvCxnSpPr>
                <a:stCxn id="12" idx="7"/>
              </p:cNvCxnSpPr>
              <p:nvPr/>
            </p:nvCxnSpPr>
            <p:spPr>
              <a:xfrm flipV="1">
                <a:off x="6742640" y="2636913"/>
                <a:ext cx="9734" cy="1487896"/>
              </a:xfrm>
              <a:prstGeom prst="line">
                <a:avLst/>
              </a:prstGeom>
              <a:ln w="635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stCxn id="12" idx="6"/>
              </p:cNvCxnSpPr>
              <p:nvPr/>
            </p:nvCxnSpPr>
            <p:spPr>
              <a:xfrm>
                <a:off x="6752374" y="4152344"/>
                <a:ext cx="1661723" cy="1"/>
              </a:xfrm>
              <a:prstGeom prst="line">
                <a:avLst/>
              </a:prstGeom>
              <a:ln w="635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Группа 25"/>
          <p:cNvGrpSpPr/>
          <p:nvPr/>
        </p:nvGrpSpPr>
        <p:grpSpPr>
          <a:xfrm>
            <a:off x="356962" y="5219096"/>
            <a:ext cx="13625063" cy="2376710"/>
            <a:chOff x="277369" y="4381499"/>
            <a:chExt cx="8515664" cy="1980592"/>
          </a:xfrm>
        </p:grpSpPr>
        <p:sp>
          <p:nvSpPr>
            <p:cNvPr id="17" name="TextBox 16"/>
            <p:cNvSpPr txBox="1"/>
            <p:nvPr/>
          </p:nvSpPr>
          <p:spPr>
            <a:xfrm>
              <a:off x="277369" y="4592376"/>
              <a:ext cx="6480721" cy="17697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ТУПОЙ УГОЛ – </a:t>
              </a:r>
              <a:r>
                <a:rPr lang="ru-RU" sz="44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УГОЛ, ГРАДУСНАЯ МЕРА КОТОРОГО БОЛЬШЕ 90°,НО МЕНЬШЕ 180° </a:t>
              </a:r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6590654" y="4381499"/>
              <a:ext cx="2202379" cy="1454829"/>
              <a:chOff x="6590654" y="4381499"/>
              <a:chExt cx="2202379" cy="1454829"/>
            </a:xfrm>
          </p:grpSpPr>
          <p:sp>
            <p:nvSpPr>
              <p:cNvPr id="19" name="Овал 18"/>
              <p:cNvSpPr/>
              <p:nvPr/>
            </p:nvSpPr>
            <p:spPr>
              <a:xfrm>
                <a:off x="7131310" y="5758446"/>
                <a:ext cx="66469" cy="77882"/>
              </a:xfrm>
              <a:prstGeom prst="ellipse">
                <a:avLst/>
              </a:prstGeom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0" name="Прямая соединительная линия 19"/>
              <p:cNvCxnSpPr/>
              <p:nvPr/>
            </p:nvCxnSpPr>
            <p:spPr>
              <a:xfrm flipH="1" flipV="1">
                <a:off x="6590654" y="4381499"/>
                <a:ext cx="540656" cy="1415888"/>
              </a:xfrm>
              <a:prstGeom prst="line">
                <a:avLst/>
              </a:prstGeom>
              <a:ln w="635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7131310" y="5797387"/>
                <a:ext cx="1661723" cy="1"/>
              </a:xfrm>
              <a:prstGeom prst="line">
                <a:avLst/>
              </a:prstGeom>
              <a:ln w="635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Дуга 1"/>
          <p:cNvSpPr/>
          <p:nvPr/>
        </p:nvSpPr>
        <p:spPr>
          <a:xfrm rot="1127031">
            <a:off x="10774509" y="2366222"/>
            <a:ext cx="914400" cy="914400"/>
          </a:xfrm>
          <a:prstGeom prst="arc">
            <a:avLst>
              <a:gd name="adj1" fmla="val 16200000"/>
              <a:gd name="adj2" fmla="val 20177969"/>
            </a:avLst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2" name="Дуга 21"/>
          <p:cNvSpPr/>
          <p:nvPr/>
        </p:nvSpPr>
        <p:spPr>
          <a:xfrm>
            <a:off x="10919243" y="6507691"/>
            <a:ext cx="914400" cy="914400"/>
          </a:xfrm>
          <a:prstGeom prst="arc">
            <a:avLst>
              <a:gd name="adj1" fmla="val 14562074"/>
              <a:gd name="adj2" fmla="val 0"/>
            </a:avLst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171822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Freeform 2"/>
          <p:cNvSpPr>
            <a:spLocks/>
          </p:cNvSpPr>
          <p:nvPr/>
        </p:nvSpPr>
        <p:spPr bwMode="auto">
          <a:xfrm>
            <a:off x="2316480" y="4547236"/>
            <a:ext cx="6535419" cy="2590800"/>
          </a:xfrm>
          <a:custGeom>
            <a:avLst/>
            <a:gdLst>
              <a:gd name="T0" fmla="*/ 0 w 2573"/>
              <a:gd name="T1" fmla="*/ 646113 h 1360"/>
              <a:gd name="T2" fmla="*/ 1646237 w 2573"/>
              <a:gd name="T3" fmla="*/ 330200 h 1360"/>
              <a:gd name="T4" fmla="*/ 4008437 w 2573"/>
              <a:gd name="T5" fmla="*/ 0 h 1360"/>
              <a:gd name="T6" fmla="*/ 4059237 w 2573"/>
              <a:gd name="T7" fmla="*/ 228600 h 1360"/>
              <a:gd name="T8" fmla="*/ 3881437 w 2573"/>
              <a:gd name="T9" fmla="*/ 355600 h 1360"/>
              <a:gd name="T10" fmla="*/ 3856037 w 2573"/>
              <a:gd name="T11" fmla="*/ 609600 h 1360"/>
              <a:gd name="T12" fmla="*/ 4059237 w 2573"/>
              <a:gd name="T13" fmla="*/ 863600 h 1360"/>
              <a:gd name="T14" fmla="*/ 3983037 w 2573"/>
              <a:gd name="T15" fmla="*/ 1244600 h 1360"/>
              <a:gd name="T16" fmla="*/ 4084637 w 2573"/>
              <a:gd name="T17" fmla="*/ 1676400 h 1360"/>
              <a:gd name="T18" fmla="*/ 3932237 w 2573"/>
              <a:gd name="T19" fmla="*/ 2159000 h 1360"/>
              <a:gd name="T20" fmla="*/ 71437 w 2573"/>
              <a:gd name="T21" fmla="*/ 660400 h 1360"/>
              <a:gd name="T22" fmla="*/ 0 w 2573"/>
              <a:gd name="T23" fmla="*/ 646113 h 13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573" h="1360">
                <a:moveTo>
                  <a:pt x="0" y="407"/>
                </a:moveTo>
                <a:lnTo>
                  <a:pt x="1037" y="208"/>
                </a:lnTo>
                <a:lnTo>
                  <a:pt x="2525" y="0"/>
                </a:lnTo>
                <a:lnTo>
                  <a:pt x="2557" y="144"/>
                </a:lnTo>
                <a:lnTo>
                  <a:pt x="2445" y="224"/>
                </a:lnTo>
                <a:lnTo>
                  <a:pt x="2429" y="384"/>
                </a:lnTo>
                <a:lnTo>
                  <a:pt x="2557" y="544"/>
                </a:lnTo>
                <a:lnTo>
                  <a:pt x="2509" y="784"/>
                </a:lnTo>
                <a:lnTo>
                  <a:pt x="2573" y="1056"/>
                </a:lnTo>
                <a:lnTo>
                  <a:pt x="2477" y="1360"/>
                </a:lnTo>
                <a:lnTo>
                  <a:pt x="45" y="416"/>
                </a:lnTo>
                <a:lnTo>
                  <a:pt x="0" y="407"/>
                </a:lnTo>
                <a:close/>
              </a:path>
            </a:pathLst>
          </a:cu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411" name="Freeform 16"/>
          <p:cNvSpPr>
            <a:spLocks/>
          </p:cNvSpPr>
          <p:nvPr/>
        </p:nvSpPr>
        <p:spPr bwMode="auto">
          <a:xfrm>
            <a:off x="2362201" y="5341620"/>
            <a:ext cx="8000999" cy="2268114"/>
          </a:xfrm>
          <a:custGeom>
            <a:avLst/>
            <a:gdLst>
              <a:gd name="T0" fmla="*/ 0 w 3670"/>
              <a:gd name="T1" fmla="*/ 0 h 1429"/>
              <a:gd name="T2" fmla="*/ 5826125 w 3670"/>
              <a:gd name="T3" fmla="*/ 2268538 h 142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70" h="1429">
                <a:moveTo>
                  <a:pt x="0" y="0"/>
                </a:moveTo>
                <a:lnTo>
                  <a:pt x="3670" y="1429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grpSp>
        <p:nvGrpSpPr>
          <p:cNvPr id="209954" name="Group 34"/>
          <p:cNvGrpSpPr>
            <a:grpSpLocks/>
          </p:cNvGrpSpPr>
          <p:nvPr/>
        </p:nvGrpSpPr>
        <p:grpSpPr bwMode="auto">
          <a:xfrm>
            <a:off x="2336801" y="1828800"/>
            <a:ext cx="8635999" cy="3522346"/>
            <a:chOff x="920" y="164"/>
            <a:chExt cx="4047" cy="2228"/>
          </a:xfrm>
        </p:grpSpPr>
        <p:sp>
          <p:nvSpPr>
            <p:cNvPr id="17426" name="Freeform 29"/>
            <p:cNvSpPr>
              <a:spLocks/>
            </p:cNvSpPr>
            <p:nvPr/>
          </p:nvSpPr>
          <p:spPr bwMode="auto">
            <a:xfrm>
              <a:off x="920" y="771"/>
              <a:ext cx="2403" cy="1621"/>
            </a:xfrm>
            <a:custGeom>
              <a:avLst/>
              <a:gdLst>
                <a:gd name="T0" fmla="*/ 0 w 2403"/>
                <a:gd name="T1" fmla="*/ 1621 h 1621"/>
                <a:gd name="T2" fmla="*/ 838 w 2403"/>
                <a:gd name="T3" fmla="*/ 911 h 1621"/>
                <a:gd name="T4" fmla="*/ 2032 w 2403"/>
                <a:gd name="T5" fmla="*/ 0 h 1621"/>
                <a:gd name="T6" fmla="*/ 2131 w 2403"/>
                <a:gd name="T7" fmla="*/ 110 h 1621"/>
                <a:gd name="T8" fmla="*/ 2072 w 2403"/>
                <a:gd name="T9" fmla="*/ 235 h 1621"/>
                <a:gd name="T10" fmla="*/ 2137 w 2403"/>
                <a:gd name="T11" fmla="*/ 382 h 1621"/>
                <a:gd name="T12" fmla="*/ 2327 w 2403"/>
                <a:gd name="T13" fmla="*/ 459 h 1621"/>
                <a:gd name="T14" fmla="*/ 2403 w 2403"/>
                <a:gd name="T15" fmla="*/ 691 h 1621"/>
                <a:gd name="T16" fmla="*/ 2109 w 2403"/>
                <a:gd name="T17" fmla="*/ 985 h 1621"/>
                <a:gd name="T18" fmla="*/ 1840 w 2403"/>
                <a:gd name="T19" fmla="*/ 1333 h 1621"/>
                <a:gd name="T20" fmla="*/ 80 w 2403"/>
                <a:gd name="T21" fmla="*/ 1589 h 1621"/>
                <a:gd name="T22" fmla="*/ 48 w 2403"/>
                <a:gd name="T23" fmla="*/ 1589 h 1621"/>
                <a:gd name="T24" fmla="*/ 0 w 2403"/>
                <a:gd name="T25" fmla="*/ 1621 h 16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403" h="1621">
                  <a:moveTo>
                    <a:pt x="0" y="1621"/>
                  </a:moveTo>
                  <a:lnTo>
                    <a:pt x="838" y="911"/>
                  </a:lnTo>
                  <a:lnTo>
                    <a:pt x="2032" y="0"/>
                  </a:lnTo>
                  <a:lnTo>
                    <a:pt x="2131" y="110"/>
                  </a:lnTo>
                  <a:lnTo>
                    <a:pt x="2072" y="235"/>
                  </a:lnTo>
                  <a:lnTo>
                    <a:pt x="2137" y="382"/>
                  </a:lnTo>
                  <a:lnTo>
                    <a:pt x="2327" y="459"/>
                  </a:lnTo>
                  <a:lnTo>
                    <a:pt x="2403" y="691"/>
                  </a:lnTo>
                  <a:lnTo>
                    <a:pt x="2109" y="985"/>
                  </a:lnTo>
                  <a:lnTo>
                    <a:pt x="1840" y="1333"/>
                  </a:lnTo>
                  <a:lnTo>
                    <a:pt x="80" y="1589"/>
                  </a:lnTo>
                  <a:lnTo>
                    <a:pt x="48" y="1589"/>
                  </a:lnTo>
                  <a:lnTo>
                    <a:pt x="0" y="1621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17427" name="Group 33"/>
            <p:cNvGrpSpPr>
              <a:grpSpLocks/>
            </p:cNvGrpSpPr>
            <p:nvPr/>
          </p:nvGrpSpPr>
          <p:grpSpPr bwMode="auto">
            <a:xfrm>
              <a:off x="930" y="164"/>
              <a:ext cx="4037" cy="2224"/>
              <a:chOff x="930" y="164"/>
              <a:chExt cx="4037" cy="2224"/>
            </a:xfrm>
          </p:grpSpPr>
          <p:sp>
            <p:nvSpPr>
              <p:cNvPr id="17428" name="Freeform 31"/>
              <p:cNvSpPr>
                <a:spLocks/>
              </p:cNvSpPr>
              <p:nvPr/>
            </p:nvSpPr>
            <p:spPr bwMode="auto">
              <a:xfrm>
                <a:off x="930" y="164"/>
                <a:ext cx="2712" cy="2224"/>
              </a:xfrm>
              <a:custGeom>
                <a:avLst/>
                <a:gdLst>
                  <a:gd name="T0" fmla="*/ 0 w 2712"/>
                  <a:gd name="T1" fmla="*/ 2224 h 2224"/>
                  <a:gd name="T2" fmla="*/ 2712 w 2712"/>
                  <a:gd name="T3" fmla="*/ 0 h 222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712" h="2224">
                    <a:moveTo>
                      <a:pt x="0" y="2224"/>
                    </a:moveTo>
                    <a:lnTo>
                      <a:pt x="2712" y="0"/>
                    </a:lnTo>
                  </a:path>
                </a:pathLst>
              </a:custGeom>
              <a:solidFill>
                <a:srgbClr val="FFFF99"/>
              </a:solidFill>
              <a:ln w="28575" cmpd="sng">
                <a:solidFill>
                  <a:schemeClr val="tx1"/>
                </a:solidFill>
                <a:round/>
                <a:headEnd type="oval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429" name="Line 32"/>
              <p:cNvSpPr>
                <a:spLocks noChangeShapeType="1"/>
              </p:cNvSpPr>
              <p:nvPr/>
            </p:nvSpPr>
            <p:spPr bwMode="auto">
              <a:xfrm flipV="1">
                <a:off x="930" y="1752"/>
                <a:ext cx="4037" cy="635"/>
              </a:xfrm>
              <a:prstGeom prst="line">
                <a:avLst/>
              </a:prstGeom>
              <a:noFill/>
              <a:ln w="38100">
                <a:solidFill>
                  <a:srgbClr val="2A2E5C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17413" name="Freeform 14"/>
          <p:cNvSpPr>
            <a:spLocks/>
          </p:cNvSpPr>
          <p:nvPr/>
        </p:nvSpPr>
        <p:spPr bwMode="auto">
          <a:xfrm>
            <a:off x="2316480" y="1828800"/>
            <a:ext cx="5836920" cy="3522346"/>
          </a:xfrm>
          <a:custGeom>
            <a:avLst/>
            <a:gdLst>
              <a:gd name="T0" fmla="*/ 0 w 2712"/>
              <a:gd name="T1" fmla="*/ 3530600 h 2224"/>
              <a:gd name="T2" fmla="*/ 4305300 w 2712"/>
              <a:gd name="T3" fmla="*/ 0 h 22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12" h="2224">
                <a:moveTo>
                  <a:pt x="0" y="2224"/>
                </a:moveTo>
                <a:lnTo>
                  <a:pt x="2712" y="0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414" name="Text Box 19"/>
          <p:cNvSpPr txBox="1">
            <a:spLocks noChangeArrowheads="1"/>
          </p:cNvSpPr>
          <p:nvPr/>
        </p:nvSpPr>
        <p:spPr bwMode="auto">
          <a:xfrm>
            <a:off x="1614478" y="5087113"/>
            <a:ext cx="630883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 dirty="0">
                <a:latin typeface="Calibri" pitchFamily="34" charset="0"/>
              </a:rPr>
              <a:t>В</a:t>
            </a:r>
          </a:p>
        </p:txBody>
      </p:sp>
      <p:sp>
        <p:nvSpPr>
          <p:cNvPr id="17415" name="Text Box 20"/>
          <p:cNvSpPr txBox="1">
            <a:spLocks noChangeArrowheads="1"/>
          </p:cNvSpPr>
          <p:nvPr/>
        </p:nvSpPr>
        <p:spPr bwMode="auto">
          <a:xfrm>
            <a:off x="10366248" y="6965422"/>
            <a:ext cx="83606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>
                <a:latin typeface="Calibri" pitchFamily="34" charset="0"/>
              </a:rPr>
              <a:t>М</a:t>
            </a:r>
          </a:p>
        </p:txBody>
      </p:sp>
      <p:sp>
        <p:nvSpPr>
          <p:cNvPr id="17416" name="Text Box 22"/>
          <p:cNvSpPr txBox="1">
            <a:spLocks noChangeArrowheads="1"/>
          </p:cNvSpPr>
          <p:nvPr/>
        </p:nvSpPr>
        <p:spPr bwMode="auto">
          <a:xfrm>
            <a:off x="8145347" y="1394820"/>
            <a:ext cx="659737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>
                <a:latin typeface="Calibri" pitchFamily="34" charset="0"/>
              </a:rPr>
              <a:t>А</a:t>
            </a:r>
          </a:p>
        </p:txBody>
      </p:sp>
      <p:sp>
        <p:nvSpPr>
          <p:cNvPr id="209948" name="Line 28"/>
          <p:cNvSpPr>
            <a:spLocks noChangeShapeType="1"/>
          </p:cNvSpPr>
          <p:nvPr/>
        </p:nvSpPr>
        <p:spPr bwMode="auto">
          <a:xfrm flipV="1">
            <a:off x="2362201" y="4348373"/>
            <a:ext cx="8610599" cy="993245"/>
          </a:xfrm>
          <a:prstGeom prst="line">
            <a:avLst/>
          </a:prstGeom>
          <a:noFill/>
          <a:ln w="76200">
            <a:solidFill>
              <a:srgbClr val="2A2E5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7418" name="Oval 17"/>
          <p:cNvSpPr>
            <a:spLocks noChangeArrowheads="1"/>
          </p:cNvSpPr>
          <p:nvPr/>
        </p:nvSpPr>
        <p:spPr bwMode="auto">
          <a:xfrm>
            <a:off x="2245361" y="5253990"/>
            <a:ext cx="228600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1440181" y="7151370"/>
            <a:ext cx="4625567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>
                <a:latin typeface="Calibri" pitchFamily="34" charset="0"/>
                <a:sym typeface="Symbol" pitchFamily="18" charset="2"/>
              </a:rPr>
              <a:t></a:t>
            </a:r>
            <a:r>
              <a:rPr lang="ru-RU" sz="5100" b="1">
                <a:latin typeface="Calibri" pitchFamily="34" charset="0"/>
              </a:rPr>
              <a:t>АВО  = </a:t>
            </a:r>
            <a:r>
              <a:rPr lang="ru-RU" sz="5100" b="1">
                <a:latin typeface="Calibri" pitchFamily="34" charset="0"/>
                <a:sym typeface="Symbol" pitchFamily="18" charset="2"/>
              </a:rPr>
              <a:t></a:t>
            </a:r>
            <a:r>
              <a:rPr lang="ru-RU" sz="5100" b="1">
                <a:latin typeface="Calibri" pitchFamily="34" charset="0"/>
              </a:rPr>
              <a:t>ОВМ</a:t>
            </a:r>
          </a:p>
        </p:txBody>
      </p:sp>
      <p:sp>
        <p:nvSpPr>
          <p:cNvPr id="209959" name="Text Box 39"/>
          <p:cNvSpPr txBox="1">
            <a:spLocks noChangeArrowheads="1"/>
          </p:cNvSpPr>
          <p:nvPr/>
        </p:nvSpPr>
        <p:spPr bwMode="auto">
          <a:xfrm>
            <a:off x="11102237" y="3896446"/>
            <a:ext cx="706224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5100" b="1">
                <a:latin typeface="Calibri" pitchFamily="34" charset="0"/>
              </a:rPr>
              <a:t>O</a:t>
            </a:r>
            <a:endParaRPr lang="ru-RU" sz="5100" b="1">
              <a:latin typeface="Calibri" pitchFamily="34" charset="0"/>
            </a:endParaRPr>
          </a:p>
        </p:txBody>
      </p:sp>
      <p:sp>
        <p:nvSpPr>
          <p:cNvPr id="209960" name="Text Box 40"/>
          <p:cNvSpPr txBox="1">
            <a:spLocks noChangeArrowheads="1"/>
          </p:cNvSpPr>
          <p:nvPr/>
        </p:nvSpPr>
        <p:spPr bwMode="auto">
          <a:xfrm rot="-567025">
            <a:off x="3470931" y="4052543"/>
            <a:ext cx="724403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Луч ВО – биссектриса угла АВМ</a:t>
            </a:r>
          </a:p>
        </p:txBody>
      </p:sp>
      <p:sp>
        <p:nvSpPr>
          <p:cNvPr id="209961" name="Text Box 41"/>
          <p:cNvSpPr txBox="1">
            <a:spLocks noChangeArrowheads="1"/>
          </p:cNvSpPr>
          <p:nvPr/>
        </p:nvSpPr>
        <p:spPr bwMode="auto">
          <a:xfrm>
            <a:off x="228600" y="139066"/>
            <a:ext cx="14114782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ru-RU" b="1" dirty="0" smtClean="0">
                <a:latin typeface="Arial" charset="0"/>
              </a:rPr>
              <a:t>   Луч</a:t>
            </a:r>
            <a:r>
              <a:rPr lang="ru-RU" b="1" dirty="0">
                <a:latin typeface="Arial" charset="0"/>
              </a:rPr>
              <a:t>, исходящий из вершины угла и делящий его на два равных угла,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называется </a:t>
            </a:r>
            <a:r>
              <a:rPr lang="ru-RU" b="1" dirty="0">
                <a:solidFill>
                  <a:srgbClr val="C00000"/>
                </a:solidFill>
                <a:latin typeface="Arial" charset="0"/>
              </a:rPr>
              <a:t>биссектрисой угла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.</a:t>
            </a:r>
          </a:p>
        </p:txBody>
      </p:sp>
      <p:grpSp>
        <p:nvGrpSpPr>
          <p:cNvPr id="209964" name="Group 44"/>
          <p:cNvGrpSpPr>
            <a:grpSpLocks/>
          </p:cNvGrpSpPr>
          <p:nvPr/>
        </p:nvGrpSpPr>
        <p:grpSpPr bwMode="auto">
          <a:xfrm>
            <a:off x="3629662" y="4547236"/>
            <a:ext cx="645160" cy="1259204"/>
            <a:chOff x="1429" y="2387"/>
            <a:chExt cx="254" cy="661"/>
          </a:xfrm>
        </p:grpSpPr>
        <p:sp>
          <p:nvSpPr>
            <p:cNvPr id="17424" name="Freeform 42"/>
            <p:cNvSpPr>
              <a:spLocks/>
            </p:cNvSpPr>
            <p:nvPr/>
          </p:nvSpPr>
          <p:spPr bwMode="auto">
            <a:xfrm>
              <a:off x="1429" y="2387"/>
              <a:ext cx="205" cy="317"/>
            </a:xfrm>
            <a:custGeom>
              <a:avLst/>
              <a:gdLst>
                <a:gd name="T0" fmla="*/ 0 w 205"/>
                <a:gd name="T1" fmla="*/ 0 h 317"/>
                <a:gd name="T2" fmla="*/ 171 w 205"/>
                <a:gd name="T3" fmla="*/ 125 h 317"/>
                <a:gd name="T4" fmla="*/ 203 w 205"/>
                <a:gd name="T5" fmla="*/ 317 h 3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5" h="317">
                  <a:moveTo>
                    <a:pt x="0" y="0"/>
                  </a:moveTo>
                  <a:cubicBezTo>
                    <a:pt x="28" y="21"/>
                    <a:pt x="137" y="72"/>
                    <a:pt x="171" y="125"/>
                  </a:cubicBezTo>
                  <a:cubicBezTo>
                    <a:pt x="205" y="178"/>
                    <a:pt x="196" y="277"/>
                    <a:pt x="203" y="317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425" name="Freeform 43"/>
            <p:cNvSpPr>
              <a:spLocks/>
            </p:cNvSpPr>
            <p:nvPr/>
          </p:nvSpPr>
          <p:spPr bwMode="auto">
            <a:xfrm>
              <a:off x="1574" y="2688"/>
              <a:ext cx="109" cy="360"/>
            </a:xfrm>
            <a:custGeom>
              <a:avLst/>
              <a:gdLst>
                <a:gd name="T0" fmla="*/ 58 w 109"/>
                <a:gd name="T1" fmla="*/ 0 h 360"/>
                <a:gd name="T2" fmla="*/ 99 w 109"/>
                <a:gd name="T3" fmla="*/ 192 h 360"/>
                <a:gd name="T4" fmla="*/ 0 w 109"/>
                <a:gd name="T5" fmla="*/ 360 h 3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9" h="360">
                  <a:moveTo>
                    <a:pt x="58" y="0"/>
                  </a:moveTo>
                  <a:cubicBezTo>
                    <a:pt x="65" y="35"/>
                    <a:pt x="109" y="132"/>
                    <a:pt x="99" y="192"/>
                  </a:cubicBezTo>
                  <a:cubicBezTo>
                    <a:pt x="89" y="252"/>
                    <a:pt x="21" y="325"/>
                    <a:pt x="0" y="360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122258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0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9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animBg="1"/>
      <p:bldP spid="209948" grpId="0" animBg="1"/>
      <p:bldP spid="209956" grpId="0"/>
      <p:bldP spid="209959" grpId="0"/>
      <p:bldP spid="209960" grpId="0"/>
      <p:bldP spid="20996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Arc 2"/>
          <p:cNvSpPr>
            <a:spLocks/>
          </p:cNvSpPr>
          <p:nvPr/>
        </p:nvSpPr>
        <p:spPr bwMode="auto">
          <a:xfrm rot="1109187">
            <a:off x="3334405" y="4217927"/>
            <a:ext cx="2133600" cy="2545476"/>
          </a:xfrm>
          <a:custGeom>
            <a:avLst/>
            <a:gdLst>
              <a:gd name="T0" fmla="*/ 2147483647 w 21600"/>
              <a:gd name="T1" fmla="*/ 0 h 29894"/>
              <a:gd name="T2" fmla="*/ 2147483647 w 21600"/>
              <a:gd name="T3" fmla="*/ 2147483647 h 29894"/>
              <a:gd name="T4" fmla="*/ 0 w 21600"/>
              <a:gd name="T5" fmla="*/ 2147483647 h 29894"/>
              <a:gd name="T6" fmla="*/ 0 60000 65536"/>
              <a:gd name="T7" fmla="*/ 0 60000 65536"/>
              <a:gd name="T8" fmla="*/ 0 60000 65536"/>
              <a:gd name="T9" fmla="*/ 0 w 21600"/>
              <a:gd name="T10" fmla="*/ 0 h 29894"/>
              <a:gd name="T11" fmla="*/ 21600 w 21600"/>
              <a:gd name="T12" fmla="*/ 29894 h 29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894" fill="none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</a:path>
              <a:path w="21600" h="29894" stroke="0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  <a:lnTo>
                  <a:pt x="0" y="19198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flipH="1">
            <a:off x="3398521" y="3577590"/>
            <a:ext cx="4376421" cy="2247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3398521" y="5825490"/>
            <a:ext cx="7719061" cy="518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1013" name="Arc 5"/>
          <p:cNvSpPr>
            <a:spLocks/>
          </p:cNvSpPr>
          <p:nvPr/>
        </p:nvSpPr>
        <p:spPr bwMode="auto">
          <a:xfrm rot="21173205">
            <a:off x="5124645" y="4113861"/>
            <a:ext cx="2046172" cy="1720678"/>
          </a:xfrm>
          <a:custGeom>
            <a:avLst/>
            <a:gdLst>
              <a:gd name="T0" fmla="*/ 2147483647 w 21600"/>
              <a:gd name="T1" fmla="*/ 0 h 19253"/>
              <a:gd name="T2" fmla="*/ 2147483647 w 21600"/>
              <a:gd name="T3" fmla="*/ 2147483647 h 19253"/>
              <a:gd name="T4" fmla="*/ 0 w 21600"/>
              <a:gd name="T5" fmla="*/ 1593993381 h 19253"/>
              <a:gd name="T6" fmla="*/ 0 60000 65536"/>
              <a:gd name="T7" fmla="*/ 0 60000 65536"/>
              <a:gd name="T8" fmla="*/ 0 60000 65536"/>
              <a:gd name="T9" fmla="*/ 0 w 21600"/>
              <a:gd name="T10" fmla="*/ 0 h 19253"/>
              <a:gd name="T11" fmla="*/ 21600 w 21600"/>
              <a:gd name="T12" fmla="*/ 19253 h 192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253" fill="none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</a:path>
              <a:path w="21600" h="19253" stroke="0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  <a:lnTo>
                  <a:pt x="0" y="8012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1014" name="Arc 6"/>
          <p:cNvSpPr>
            <a:spLocks/>
          </p:cNvSpPr>
          <p:nvPr/>
        </p:nvSpPr>
        <p:spPr bwMode="auto">
          <a:xfrm rot="855810">
            <a:off x="5471324" y="4455796"/>
            <a:ext cx="2095499" cy="1527810"/>
          </a:xfrm>
          <a:custGeom>
            <a:avLst/>
            <a:gdLst>
              <a:gd name="T0" fmla="*/ 1793364388 w 21209"/>
              <a:gd name="T1" fmla="*/ 0 h 20213"/>
              <a:gd name="T2" fmla="*/ 2147483647 w 21209"/>
              <a:gd name="T3" fmla="*/ 2147483647 h 20213"/>
              <a:gd name="T4" fmla="*/ 0 w 21209"/>
              <a:gd name="T5" fmla="*/ 2147483647 h 20213"/>
              <a:gd name="T6" fmla="*/ 0 60000 65536"/>
              <a:gd name="T7" fmla="*/ 0 60000 65536"/>
              <a:gd name="T8" fmla="*/ 0 60000 65536"/>
              <a:gd name="T9" fmla="*/ 0 w 21209"/>
              <a:gd name="T10" fmla="*/ 0 h 20213"/>
              <a:gd name="T11" fmla="*/ 21209 w 21209"/>
              <a:gd name="T12" fmla="*/ 20213 h 202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09" h="20213" fill="none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</a:path>
              <a:path w="21209" h="20213" stroke="0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  <a:lnTo>
                  <a:pt x="0" y="20213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 rot="20987396">
            <a:off x="8445954" y="3697123"/>
            <a:ext cx="2819175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charset="0"/>
                <a:cs typeface="Arial" charset="0"/>
              </a:rPr>
              <a:t>биссектриса</a:t>
            </a:r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V="1">
            <a:off x="3398521" y="4095750"/>
            <a:ext cx="8295640" cy="172974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1017" name="Oval 9"/>
          <p:cNvSpPr>
            <a:spLocks noChangeArrowheads="1"/>
          </p:cNvSpPr>
          <p:nvPr/>
        </p:nvSpPr>
        <p:spPr bwMode="auto">
          <a:xfrm>
            <a:off x="7063423" y="5012140"/>
            <a:ext cx="114301" cy="8572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501961" y="270930"/>
            <a:ext cx="8508873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charset="0"/>
                <a:cs typeface="Arial" charset="0"/>
              </a:rPr>
              <a:t>Построение биссектрисы угла.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 rot="3964599">
            <a:off x="1740618" y="421088"/>
            <a:ext cx="2733676" cy="10546080"/>
            <a:chOff x="583" y="1005"/>
            <a:chExt cx="1435" cy="4152"/>
          </a:xfrm>
        </p:grpSpPr>
        <p:grpSp>
          <p:nvGrpSpPr>
            <p:cNvPr id="23606" name="Group 12"/>
            <p:cNvGrpSpPr>
              <a:grpSpLocks/>
            </p:cNvGrpSpPr>
            <p:nvPr/>
          </p:nvGrpSpPr>
          <p:grpSpPr bwMode="auto">
            <a:xfrm rot="-2175827">
              <a:off x="583" y="1005"/>
              <a:ext cx="988" cy="1998"/>
              <a:chOff x="665" y="796"/>
              <a:chExt cx="984" cy="1998"/>
            </a:xfrm>
          </p:grpSpPr>
          <p:sp>
            <p:nvSpPr>
              <p:cNvPr id="23616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1022" name="Freeform 14"/>
              <p:cNvSpPr>
                <a:spLocks/>
              </p:cNvSpPr>
              <p:nvPr/>
            </p:nvSpPr>
            <p:spPr bwMode="auto">
              <a:xfrm rot="78698">
                <a:off x="1423" y="2358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618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3619" name="Group 16"/>
              <p:cNvGrpSpPr>
                <a:grpSpLocks/>
              </p:cNvGrpSpPr>
              <p:nvPr/>
            </p:nvGrpSpPr>
            <p:grpSpPr bwMode="auto">
              <a:xfrm>
                <a:off x="665" y="807"/>
                <a:ext cx="945" cy="1987"/>
                <a:chOff x="657" y="806"/>
                <a:chExt cx="945" cy="1987"/>
              </a:xfrm>
            </p:grpSpPr>
            <p:sp>
              <p:nvSpPr>
                <p:cNvPr id="23620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3621" name="Group 18"/>
                <p:cNvGrpSpPr>
                  <a:grpSpLocks/>
                </p:cNvGrpSpPr>
                <p:nvPr/>
              </p:nvGrpSpPr>
              <p:grpSpPr bwMode="auto">
                <a:xfrm rot="78698">
                  <a:off x="657" y="935"/>
                  <a:ext cx="463" cy="1858"/>
                  <a:chOff x="1215" y="1570"/>
                  <a:chExt cx="440" cy="1905"/>
                </a:xfrm>
              </p:grpSpPr>
              <p:sp>
                <p:nvSpPr>
                  <p:cNvPr id="23622" name="Freeform 19"/>
                  <p:cNvSpPr>
                    <a:spLocks/>
                  </p:cNvSpPr>
                  <p:nvPr/>
                </p:nvSpPr>
                <p:spPr bwMode="auto">
                  <a:xfrm>
                    <a:off x="1215" y="1616"/>
                    <a:ext cx="304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3623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3607" name="Group 21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23608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3609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3610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3611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3612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3613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3614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3615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9" name="Group 30"/>
          <p:cNvGrpSpPr>
            <a:grpSpLocks/>
          </p:cNvGrpSpPr>
          <p:nvPr/>
        </p:nvGrpSpPr>
        <p:grpSpPr bwMode="auto">
          <a:xfrm rot="4214656">
            <a:off x="3729182" y="-420023"/>
            <a:ext cx="2601570" cy="10266417"/>
            <a:chOff x="537" y="1020"/>
            <a:chExt cx="1481" cy="4137"/>
          </a:xfrm>
        </p:grpSpPr>
        <p:grpSp>
          <p:nvGrpSpPr>
            <p:cNvPr id="23588" name="Group 31"/>
            <p:cNvGrpSpPr>
              <a:grpSpLocks/>
            </p:cNvGrpSpPr>
            <p:nvPr/>
          </p:nvGrpSpPr>
          <p:grpSpPr bwMode="auto">
            <a:xfrm rot="-2175827">
              <a:off x="537" y="1020"/>
              <a:ext cx="1040" cy="1998"/>
              <a:chOff x="614" y="796"/>
              <a:chExt cx="1035" cy="1998"/>
            </a:xfrm>
          </p:grpSpPr>
          <p:sp>
            <p:nvSpPr>
              <p:cNvPr id="23598" name="Freeform 3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1041" name="Freeform 33"/>
              <p:cNvSpPr>
                <a:spLocks/>
              </p:cNvSpPr>
              <p:nvPr/>
            </p:nvSpPr>
            <p:spPr bwMode="auto">
              <a:xfrm rot="78698">
                <a:off x="1423" y="2357"/>
                <a:ext cx="215" cy="374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600" name="Freeform 3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3601" name="Group 35"/>
              <p:cNvGrpSpPr>
                <a:grpSpLocks/>
              </p:cNvGrpSpPr>
              <p:nvPr/>
            </p:nvGrpSpPr>
            <p:grpSpPr bwMode="auto">
              <a:xfrm>
                <a:off x="614" y="807"/>
                <a:ext cx="996" cy="1987"/>
                <a:chOff x="606" y="806"/>
                <a:chExt cx="996" cy="1987"/>
              </a:xfrm>
            </p:grpSpPr>
            <p:sp>
              <p:nvSpPr>
                <p:cNvPr id="23602" name="Freeform 3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3603" name="Group 37"/>
                <p:cNvGrpSpPr>
                  <a:grpSpLocks/>
                </p:cNvGrpSpPr>
                <p:nvPr/>
              </p:nvGrpSpPr>
              <p:grpSpPr bwMode="auto">
                <a:xfrm rot="78698">
                  <a:off x="606" y="935"/>
                  <a:ext cx="515" cy="1858"/>
                  <a:chOff x="1166" y="1570"/>
                  <a:chExt cx="489" cy="1905"/>
                </a:xfrm>
              </p:grpSpPr>
              <p:sp>
                <p:nvSpPr>
                  <p:cNvPr id="23604" name="Freeform 38"/>
                  <p:cNvSpPr>
                    <a:spLocks/>
                  </p:cNvSpPr>
                  <p:nvPr/>
                </p:nvSpPr>
                <p:spPr bwMode="auto">
                  <a:xfrm>
                    <a:off x="1166" y="1616"/>
                    <a:ext cx="353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3605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3589" name="Group 40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23590" name="Freeform 4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3591" name="Freeform 4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3592" name="Freeform 4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3593" name="Group 4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3594" name="Freeform 4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3595" name="Group 4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3596" name="Freeform 4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3597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6" name="Group 49"/>
          <p:cNvGrpSpPr>
            <a:grpSpLocks/>
          </p:cNvGrpSpPr>
          <p:nvPr/>
        </p:nvGrpSpPr>
        <p:grpSpPr bwMode="auto">
          <a:xfrm rot="2372882">
            <a:off x="4141453" y="2323433"/>
            <a:ext cx="3109990" cy="7636218"/>
            <a:chOff x="620" y="993"/>
            <a:chExt cx="1398" cy="4164"/>
          </a:xfrm>
        </p:grpSpPr>
        <p:grpSp>
          <p:nvGrpSpPr>
            <p:cNvPr id="23570" name="Group 50"/>
            <p:cNvGrpSpPr>
              <a:grpSpLocks/>
            </p:cNvGrpSpPr>
            <p:nvPr/>
          </p:nvGrpSpPr>
          <p:grpSpPr bwMode="auto">
            <a:xfrm rot="-2175827">
              <a:off x="620" y="993"/>
              <a:ext cx="948" cy="1999"/>
              <a:chOff x="705" y="796"/>
              <a:chExt cx="944" cy="1999"/>
            </a:xfrm>
          </p:grpSpPr>
          <p:sp>
            <p:nvSpPr>
              <p:cNvPr id="23580" name="Freeform 5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1060" name="Freeform 52"/>
              <p:cNvSpPr>
                <a:spLocks/>
              </p:cNvSpPr>
              <p:nvPr/>
            </p:nvSpPr>
            <p:spPr bwMode="auto">
              <a:xfrm rot="78698">
                <a:off x="1429" y="2355"/>
                <a:ext cx="214" cy="372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582" name="Freeform 5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3583" name="Group 54"/>
              <p:cNvGrpSpPr>
                <a:grpSpLocks/>
              </p:cNvGrpSpPr>
              <p:nvPr/>
            </p:nvGrpSpPr>
            <p:grpSpPr bwMode="auto">
              <a:xfrm>
                <a:off x="705" y="807"/>
                <a:ext cx="905" cy="1988"/>
                <a:chOff x="697" y="806"/>
                <a:chExt cx="905" cy="1988"/>
              </a:xfrm>
            </p:grpSpPr>
            <p:sp>
              <p:nvSpPr>
                <p:cNvPr id="23584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3585" name="Group 56"/>
                <p:cNvGrpSpPr>
                  <a:grpSpLocks/>
                </p:cNvGrpSpPr>
                <p:nvPr/>
              </p:nvGrpSpPr>
              <p:grpSpPr bwMode="auto">
                <a:xfrm rot="78698">
                  <a:off x="697" y="936"/>
                  <a:ext cx="423" cy="1858"/>
                  <a:chOff x="1253" y="1570"/>
                  <a:chExt cx="402" cy="1905"/>
                </a:xfrm>
              </p:grpSpPr>
              <p:sp>
                <p:nvSpPr>
                  <p:cNvPr id="23586" name="Freeform 57"/>
                  <p:cNvSpPr>
                    <a:spLocks/>
                  </p:cNvSpPr>
                  <p:nvPr/>
                </p:nvSpPr>
                <p:spPr bwMode="auto">
                  <a:xfrm>
                    <a:off x="1253" y="1616"/>
                    <a:ext cx="266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3587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3571" name="Group 59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23572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3573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3574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3575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3576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3577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3578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3579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171076" name="Oval 68"/>
          <p:cNvSpPr>
            <a:spLocks noChangeArrowheads="1"/>
          </p:cNvSpPr>
          <p:nvPr/>
        </p:nvSpPr>
        <p:spPr bwMode="auto">
          <a:xfrm flipV="1">
            <a:off x="5303957" y="5964613"/>
            <a:ext cx="114299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71077" name="Oval 69"/>
          <p:cNvSpPr>
            <a:spLocks noChangeArrowheads="1"/>
          </p:cNvSpPr>
          <p:nvPr/>
        </p:nvSpPr>
        <p:spPr bwMode="auto">
          <a:xfrm flipV="1">
            <a:off x="5158742" y="4825839"/>
            <a:ext cx="116840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3568" name="Oval 70"/>
          <p:cNvSpPr>
            <a:spLocks noChangeArrowheads="1"/>
          </p:cNvSpPr>
          <p:nvPr/>
        </p:nvSpPr>
        <p:spPr bwMode="auto">
          <a:xfrm>
            <a:off x="3281681" y="5756910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pic>
        <p:nvPicPr>
          <p:cNvPr id="171081" name="Picture 73" descr="gr3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12019" flipH="1">
            <a:off x="4895465" y="4431030"/>
            <a:ext cx="6530339" cy="541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Text Box 22"/>
          <p:cNvSpPr txBox="1">
            <a:spLocks noChangeArrowheads="1"/>
          </p:cNvSpPr>
          <p:nvPr/>
        </p:nvSpPr>
        <p:spPr bwMode="auto">
          <a:xfrm>
            <a:off x="2846710" y="5735319"/>
            <a:ext cx="810258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73" name="Text Box 25"/>
          <p:cNvSpPr txBox="1">
            <a:spLocks noChangeArrowheads="1"/>
          </p:cNvSpPr>
          <p:nvPr/>
        </p:nvSpPr>
        <p:spPr bwMode="auto">
          <a:xfrm>
            <a:off x="5315410" y="6054238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D</a:t>
            </a:r>
            <a:endParaRPr lang="ru-RU" sz="3600" b="1">
              <a:latin typeface="Arial" charset="0"/>
              <a:cs typeface="Arial" charset="0"/>
            </a:endParaRPr>
          </a:p>
        </p:txBody>
      </p: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989603" y="4030885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7176813" y="4236264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latin typeface="Arial" charset="0"/>
                <a:cs typeface="Arial" charset="0"/>
              </a:rPr>
              <a:t>В</a:t>
            </a:r>
            <a:endParaRPr lang="ru-RU" sz="36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48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6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20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7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/>
      <p:bldP spid="171013" grpId="0" animBg="1"/>
      <p:bldP spid="171014" grpId="0" animBg="1"/>
      <p:bldP spid="171015" grpId="0"/>
      <p:bldP spid="171016" grpId="0" animBg="1"/>
      <p:bldP spid="171017" grpId="0" animBg="1"/>
      <p:bldP spid="171076" grpId="0" animBg="1"/>
      <p:bldP spid="171077" grpId="0" animBg="1"/>
      <p:bldP spid="73" grpId="0"/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Freeform 2"/>
          <p:cNvSpPr>
            <a:spLocks/>
          </p:cNvSpPr>
          <p:nvPr/>
        </p:nvSpPr>
        <p:spPr bwMode="auto">
          <a:xfrm>
            <a:off x="2131061" y="5686426"/>
            <a:ext cx="3949699" cy="960120"/>
          </a:xfrm>
          <a:custGeom>
            <a:avLst/>
            <a:gdLst>
              <a:gd name="T0" fmla="*/ 0 w 1555"/>
              <a:gd name="T1" fmla="*/ 1121470450 h 504"/>
              <a:gd name="T2" fmla="*/ 2147483647 w 1555"/>
              <a:gd name="T3" fmla="*/ 0 h 504"/>
              <a:gd name="T4" fmla="*/ 2147483647 w 1555"/>
              <a:gd name="T5" fmla="*/ 1270158839 h 504"/>
              <a:gd name="T6" fmla="*/ 0 w 1555"/>
              <a:gd name="T7" fmla="*/ 1121470450 h 504"/>
              <a:gd name="T8" fmla="*/ 0 60000 65536"/>
              <a:gd name="T9" fmla="*/ 0 60000 65536"/>
              <a:gd name="T10" fmla="*/ 0 60000 65536"/>
              <a:gd name="T11" fmla="*/ 0 60000 65536"/>
              <a:gd name="T12" fmla="*/ 0 w 1555"/>
              <a:gd name="T13" fmla="*/ 0 h 504"/>
              <a:gd name="T14" fmla="*/ 1555 w 1555"/>
              <a:gd name="T15" fmla="*/ 504 h 5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5" h="504">
                <a:moveTo>
                  <a:pt x="0" y="445"/>
                </a:moveTo>
                <a:lnTo>
                  <a:pt x="1555" y="0"/>
                </a:lnTo>
                <a:lnTo>
                  <a:pt x="910" y="504"/>
                </a:lnTo>
                <a:lnTo>
                  <a:pt x="0" y="445"/>
                </a:lnTo>
                <a:close/>
              </a:path>
            </a:pathLst>
          </a:custGeom>
          <a:gradFill rotWithShape="1">
            <a:gsLst>
              <a:gs pos="0">
                <a:srgbClr val="FDAAA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2035" name="Freeform 3"/>
          <p:cNvSpPr>
            <a:spLocks/>
          </p:cNvSpPr>
          <p:nvPr/>
        </p:nvSpPr>
        <p:spPr bwMode="auto">
          <a:xfrm>
            <a:off x="2131062" y="5532121"/>
            <a:ext cx="3926840" cy="1002030"/>
          </a:xfrm>
          <a:custGeom>
            <a:avLst/>
            <a:gdLst>
              <a:gd name="T0" fmla="*/ 0 w 1546"/>
              <a:gd name="T1" fmla="*/ 1325601969 h 526"/>
              <a:gd name="T2" fmla="*/ 1885077073 w 1546"/>
              <a:gd name="T3" fmla="*/ 0 h 526"/>
              <a:gd name="T4" fmla="*/ 2147483647 w 1546"/>
              <a:gd name="T5" fmla="*/ 181451215 h 526"/>
              <a:gd name="T6" fmla="*/ 0 w 1546"/>
              <a:gd name="T7" fmla="*/ 1325601969 h 526"/>
              <a:gd name="T8" fmla="*/ 0 60000 65536"/>
              <a:gd name="T9" fmla="*/ 0 60000 65536"/>
              <a:gd name="T10" fmla="*/ 0 60000 65536"/>
              <a:gd name="T11" fmla="*/ 0 60000 65536"/>
              <a:gd name="T12" fmla="*/ 0 w 1546"/>
              <a:gd name="T13" fmla="*/ 0 h 526"/>
              <a:gd name="T14" fmla="*/ 1546 w 1546"/>
              <a:gd name="T15" fmla="*/ 526 h 5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6" h="526">
                <a:moveTo>
                  <a:pt x="0" y="526"/>
                </a:moveTo>
                <a:lnTo>
                  <a:pt x="748" y="0"/>
                </a:lnTo>
                <a:lnTo>
                  <a:pt x="1546" y="72"/>
                </a:lnTo>
                <a:lnTo>
                  <a:pt x="0" y="526"/>
                </a:lnTo>
                <a:close/>
              </a:path>
            </a:pathLst>
          </a:custGeom>
          <a:gradFill rotWithShape="1">
            <a:gsLst>
              <a:gs pos="0">
                <a:srgbClr val="66FFFF"/>
              </a:gs>
              <a:gs pos="100000">
                <a:srgbClr val="2F767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2041" name="Freeform 9"/>
          <p:cNvSpPr>
            <a:spLocks/>
          </p:cNvSpPr>
          <p:nvPr/>
        </p:nvSpPr>
        <p:spPr bwMode="auto">
          <a:xfrm>
            <a:off x="4000502" y="5532120"/>
            <a:ext cx="2095499" cy="1120140"/>
          </a:xfrm>
          <a:custGeom>
            <a:avLst/>
            <a:gdLst>
              <a:gd name="T0" fmla="*/ 0 w 825"/>
              <a:gd name="T1" fmla="*/ 0 h 588"/>
              <a:gd name="T2" fmla="*/ 2079127497 w 825"/>
              <a:gd name="T3" fmla="*/ 181451224 h 588"/>
              <a:gd name="T4" fmla="*/ 430945831 w 825"/>
              <a:gd name="T5" fmla="*/ 1481851657 h 588"/>
              <a:gd name="T6" fmla="*/ 0 60000 65536"/>
              <a:gd name="T7" fmla="*/ 0 60000 65536"/>
              <a:gd name="T8" fmla="*/ 0 60000 65536"/>
              <a:gd name="T9" fmla="*/ 0 w 825"/>
              <a:gd name="T10" fmla="*/ 0 h 588"/>
              <a:gd name="T11" fmla="*/ 825 w 825"/>
              <a:gd name="T12" fmla="*/ 588 h 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25" h="588">
                <a:moveTo>
                  <a:pt x="0" y="0"/>
                </a:moveTo>
                <a:lnTo>
                  <a:pt x="825" y="72"/>
                </a:lnTo>
                <a:lnTo>
                  <a:pt x="171" y="58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055" name="Arc 10"/>
          <p:cNvSpPr>
            <a:spLocks/>
          </p:cNvSpPr>
          <p:nvPr/>
        </p:nvSpPr>
        <p:spPr bwMode="auto">
          <a:xfrm>
            <a:off x="2306320" y="5170170"/>
            <a:ext cx="2133600" cy="2051686"/>
          </a:xfrm>
          <a:custGeom>
            <a:avLst/>
            <a:gdLst>
              <a:gd name="T0" fmla="*/ 2147483647 w 21600"/>
              <a:gd name="T1" fmla="*/ 0 h 29293"/>
              <a:gd name="T2" fmla="*/ 2147483647 w 21600"/>
              <a:gd name="T3" fmla="*/ 2147483647 h 29293"/>
              <a:gd name="T4" fmla="*/ 0 w 21600"/>
              <a:gd name="T5" fmla="*/ 2147483647 h 29293"/>
              <a:gd name="T6" fmla="*/ 0 60000 65536"/>
              <a:gd name="T7" fmla="*/ 0 60000 65536"/>
              <a:gd name="T8" fmla="*/ 0 60000 65536"/>
              <a:gd name="T9" fmla="*/ 0 w 21600"/>
              <a:gd name="T10" fmla="*/ 0 h 29293"/>
              <a:gd name="T11" fmla="*/ 21600 w 21600"/>
              <a:gd name="T12" fmla="*/ 29293 h 29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293" fill="none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</a:path>
              <a:path w="21600" h="29293" stroke="0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  <a:lnTo>
                  <a:pt x="0" y="18597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056" name="Line 11"/>
          <p:cNvSpPr>
            <a:spLocks noChangeShapeType="1"/>
          </p:cNvSpPr>
          <p:nvPr/>
        </p:nvSpPr>
        <p:spPr bwMode="auto">
          <a:xfrm flipH="1">
            <a:off x="2131061" y="4265296"/>
            <a:ext cx="4376419" cy="2247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057" name="Line 12"/>
          <p:cNvSpPr>
            <a:spLocks noChangeShapeType="1"/>
          </p:cNvSpPr>
          <p:nvPr/>
        </p:nvSpPr>
        <p:spPr bwMode="auto">
          <a:xfrm>
            <a:off x="2131062" y="6513196"/>
            <a:ext cx="6220459" cy="36766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058" name="Arc 13"/>
          <p:cNvSpPr>
            <a:spLocks/>
          </p:cNvSpPr>
          <p:nvPr/>
        </p:nvSpPr>
        <p:spPr bwMode="auto">
          <a:xfrm>
            <a:off x="3926840" y="5048250"/>
            <a:ext cx="2133600" cy="1348740"/>
          </a:xfrm>
          <a:custGeom>
            <a:avLst/>
            <a:gdLst>
              <a:gd name="T0" fmla="*/ 2147483647 w 21600"/>
              <a:gd name="T1" fmla="*/ 0 h 19253"/>
              <a:gd name="T2" fmla="*/ 2147483647 w 21600"/>
              <a:gd name="T3" fmla="*/ 2147483647 h 19253"/>
              <a:gd name="T4" fmla="*/ 0 w 21600"/>
              <a:gd name="T5" fmla="*/ 1593993381 h 19253"/>
              <a:gd name="T6" fmla="*/ 0 60000 65536"/>
              <a:gd name="T7" fmla="*/ 0 60000 65536"/>
              <a:gd name="T8" fmla="*/ 0 60000 65536"/>
              <a:gd name="T9" fmla="*/ 0 w 21600"/>
              <a:gd name="T10" fmla="*/ 0 h 19253"/>
              <a:gd name="T11" fmla="*/ 21600 w 21600"/>
              <a:gd name="T12" fmla="*/ 19253 h 192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253" fill="none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</a:path>
              <a:path w="21600" h="19253" stroke="0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  <a:lnTo>
                  <a:pt x="0" y="8012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059" name="Arc 14"/>
          <p:cNvSpPr>
            <a:spLocks/>
          </p:cNvSpPr>
          <p:nvPr/>
        </p:nvSpPr>
        <p:spPr bwMode="auto">
          <a:xfrm rot="201043">
            <a:off x="4351021" y="5305426"/>
            <a:ext cx="2133600" cy="1287780"/>
          </a:xfrm>
          <a:custGeom>
            <a:avLst/>
            <a:gdLst>
              <a:gd name="T0" fmla="*/ 2147483647 w 21600"/>
              <a:gd name="T1" fmla="*/ 0 h 18366"/>
              <a:gd name="T2" fmla="*/ 2147483647 w 21600"/>
              <a:gd name="T3" fmla="*/ 2147483647 h 18366"/>
              <a:gd name="T4" fmla="*/ 0 w 21600"/>
              <a:gd name="T5" fmla="*/ 2147483647 h 18366"/>
              <a:gd name="T6" fmla="*/ 0 60000 65536"/>
              <a:gd name="T7" fmla="*/ 0 60000 65536"/>
              <a:gd name="T8" fmla="*/ 0 60000 65536"/>
              <a:gd name="T9" fmla="*/ 0 w 21600"/>
              <a:gd name="T10" fmla="*/ 0 h 18366"/>
              <a:gd name="T11" fmla="*/ 21600 w 21600"/>
              <a:gd name="T12" fmla="*/ 18366 h 183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366" fill="none" extrusionOk="0">
                <a:moveTo>
                  <a:pt x="12130" y="-1"/>
                </a:moveTo>
                <a:cubicBezTo>
                  <a:pt x="18053" y="4019"/>
                  <a:pt x="21600" y="10713"/>
                  <a:pt x="21600" y="17872"/>
                </a:cubicBezTo>
                <a:cubicBezTo>
                  <a:pt x="21600" y="18036"/>
                  <a:pt x="21598" y="18201"/>
                  <a:pt x="21594" y="18366"/>
                </a:cubicBezTo>
              </a:path>
              <a:path w="21600" h="18366" stroke="0" extrusionOk="0">
                <a:moveTo>
                  <a:pt x="12130" y="-1"/>
                </a:moveTo>
                <a:cubicBezTo>
                  <a:pt x="18053" y="4019"/>
                  <a:pt x="21600" y="10713"/>
                  <a:pt x="21600" y="17872"/>
                </a:cubicBezTo>
                <a:cubicBezTo>
                  <a:pt x="21600" y="18036"/>
                  <a:pt x="21598" y="18201"/>
                  <a:pt x="21594" y="18366"/>
                </a:cubicBezTo>
                <a:lnTo>
                  <a:pt x="0" y="17872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060" name="Oval 15"/>
          <p:cNvSpPr>
            <a:spLocks noChangeArrowheads="1"/>
          </p:cNvSpPr>
          <p:nvPr/>
        </p:nvSpPr>
        <p:spPr bwMode="auto">
          <a:xfrm flipV="1">
            <a:off x="3942081" y="5499736"/>
            <a:ext cx="116840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61" name="Oval 16"/>
          <p:cNvSpPr>
            <a:spLocks noChangeArrowheads="1"/>
          </p:cNvSpPr>
          <p:nvPr/>
        </p:nvSpPr>
        <p:spPr bwMode="auto">
          <a:xfrm flipV="1">
            <a:off x="4366262" y="6604636"/>
            <a:ext cx="114299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72049" name="Line 17"/>
          <p:cNvSpPr>
            <a:spLocks noChangeShapeType="1"/>
          </p:cNvSpPr>
          <p:nvPr/>
        </p:nvSpPr>
        <p:spPr bwMode="auto">
          <a:xfrm flipV="1">
            <a:off x="2131061" y="5238750"/>
            <a:ext cx="6106160" cy="1274446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063" name="Oval 18"/>
          <p:cNvSpPr>
            <a:spLocks noChangeArrowheads="1"/>
          </p:cNvSpPr>
          <p:nvPr/>
        </p:nvSpPr>
        <p:spPr bwMode="auto">
          <a:xfrm>
            <a:off x="2090422" y="6461760"/>
            <a:ext cx="116840" cy="8953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64" name="Oval 19"/>
          <p:cNvSpPr>
            <a:spLocks noChangeArrowheads="1"/>
          </p:cNvSpPr>
          <p:nvPr/>
        </p:nvSpPr>
        <p:spPr bwMode="auto">
          <a:xfrm>
            <a:off x="6032502" y="5636896"/>
            <a:ext cx="114299" cy="8953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65" name="Text Box 20"/>
          <p:cNvSpPr txBox="1">
            <a:spLocks noChangeArrowheads="1"/>
          </p:cNvSpPr>
          <p:nvPr/>
        </p:nvSpPr>
        <p:spPr bwMode="auto">
          <a:xfrm>
            <a:off x="621216" y="254031"/>
            <a:ext cx="7418959" cy="487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charset="0"/>
                <a:cs typeface="Arial" charset="0"/>
              </a:rPr>
              <a:t>Докажем, что луч АВ – биссектриса  </a:t>
            </a:r>
            <a:r>
              <a:rPr lang="ru-RU" sz="2800" b="1" dirty="0" smtClean="0">
                <a:latin typeface="Cambria Math"/>
                <a:ea typeface="Cambria Math"/>
                <a:cs typeface="Arial" charset="0"/>
              </a:rPr>
              <a:t>∠</a:t>
            </a:r>
            <a:r>
              <a:rPr lang="ru-RU" sz="2800" b="1" dirty="0" smtClean="0">
                <a:latin typeface="Arial" charset="0"/>
                <a:cs typeface="Arial" charset="0"/>
              </a:rPr>
              <a:t>А </a:t>
            </a:r>
            <a:endParaRPr lang="en-US" sz="2800" b="1" dirty="0">
              <a:latin typeface="Arial" charset="0"/>
              <a:cs typeface="Arial" charset="0"/>
            </a:endParaRPr>
          </a:p>
          <a:p>
            <a:pPr eaLnBrk="1" hangingPunct="1"/>
            <a:r>
              <a:rPr lang="ru-RU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      П Л А Н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>
              <a:buFontTx/>
              <a:buAutoNum type="arabicPeriod"/>
            </a:pPr>
            <a:r>
              <a:rPr lang="ru-RU" sz="2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Дополнительное 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построение.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Докажем 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равенство </a:t>
            </a:r>
          </a:p>
          <a:p>
            <a:pPr eaLnBrk="1" hangingPunct="1"/>
            <a:r>
              <a:rPr lang="ru-RU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треугольников 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∆ АСВ и ∆ А</a:t>
            </a: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DB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>
              <a:buFontTx/>
              <a:buAutoNum type="arabicPeriod"/>
            </a:pPr>
            <a:endParaRPr lang="ru-RU" sz="2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buFontTx/>
              <a:buAutoNum type="arabicPeriod"/>
            </a:pPr>
            <a:endParaRPr lang="ru-RU" sz="2800" b="1" dirty="0">
              <a:latin typeface="Arial" charset="0"/>
              <a:cs typeface="Arial" charset="0"/>
            </a:endParaRPr>
          </a:p>
          <a:p>
            <a:pPr eaLnBrk="1" hangingPunct="1">
              <a:buFontTx/>
              <a:buAutoNum type="arabicPeriod"/>
            </a:pPr>
            <a:endParaRPr lang="ru-RU" sz="2800" b="1" dirty="0">
              <a:latin typeface="Arial" charset="0"/>
              <a:cs typeface="Arial" charset="0"/>
            </a:endParaRPr>
          </a:p>
          <a:p>
            <a:pPr eaLnBrk="1" hangingPunct="1">
              <a:buFontTx/>
              <a:buAutoNum type="arabicPeriod"/>
            </a:pPr>
            <a:endParaRPr lang="ru-RU" sz="2800" b="1" dirty="0">
              <a:latin typeface="Arial" charset="0"/>
              <a:cs typeface="Arial" charset="0"/>
            </a:endParaRPr>
          </a:p>
          <a:p>
            <a:pPr eaLnBrk="1" hangingPunct="1"/>
            <a:r>
              <a:rPr lang="ru-RU" sz="2800" b="1" dirty="0">
                <a:latin typeface="Arial" charset="0"/>
                <a:cs typeface="Arial" charset="0"/>
              </a:rPr>
              <a:t>3. 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Выводы.</a:t>
            </a:r>
            <a:endParaRPr lang="ru-RU" sz="2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2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66" name="Text Box 22"/>
          <p:cNvSpPr txBox="1">
            <a:spLocks noChangeArrowheads="1"/>
          </p:cNvSpPr>
          <p:nvPr/>
        </p:nvSpPr>
        <p:spPr bwMode="auto">
          <a:xfrm>
            <a:off x="1506226" y="6342288"/>
            <a:ext cx="810258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067" name="Text Box 23"/>
          <p:cNvSpPr txBox="1">
            <a:spLocks noChangeArrowheads="1"/>
          </p:cNvSpPr>
          <p:nvPr/>
        </p:nvSpPr>
        <p:spPr bwMode="auto">
          <a:xfrm>
            <a:off x="6057902" y="5023099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2068" name="Text Box 24"/>
          <p:cNvSpPr txBox="1">
            <a:spLocks noChangeArrowheads="1"/>
          </p:cNvSpPr>
          <p:nvPr/>
        </p:nvSpPr>
        <p:spPr bwMode="auto">
          <a:xfrm>
            <a:off x="3627120" y="4716780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2069" name="Text Box 25"/>
          <p:cNvSpPr txBox="1">
            <a:spLocks noChangeArrowheads="1"/>
          </p:cNvSpPr>
          <p:nvPr/>
        </p:nvSpPr>
        <p:spPr bwMode="auto">
          <a:xfrm>
            <a:off x="4320542" y="6703696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600" b="1">
                <a:latin typeface="Arial" charset="0"/>
                <a:cs typeface="Arial" charset="0"/>
              </a:rPr>
              <a:t>D</a:t>
            </a:r>
            <a:endParaRPr lang="ru-RU" sz="3600" b="1">
              <a:latin typeface="Arial" charset="0"/>
              <a:cs typeface="Arial" charset="0"/>
            </a:endParaRPr>
          </a:p>
        </p:txBody>
      </p:sp>
      <p:sp>
        <p:nvSpPr>
          <p:cNvPr id="172060" name="Text Box 28"/>
          <p:cNvSpPr txBox="1">
            <a:spLocks noChangeArrowheads="1"/>
          </p:cNvSpPr>
          <p:nvPr/>
        </p:nvSpPr>
        <p:spPr bwMode="auto">
          <a:xfrm>
            <a:off x="977901" y="2689860"/>
            <a:ext cx="7783931" cy="142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sz="2800" b="1" dirty="0">
                <a:latin typeface="Arial" charset="0"/>
                <a:cs typeface="Arial" charset="0"/>
              </a:rPr>
              <a:t>АС=А</a:t>
            </a:r>
            <a:r>
              <a:rPr lang="en-US" sz="2800" b="1" dirty="0">
                <a:latin typeface="Arial" charset="0"/>
                <a:cs typeface="Arial" charset="0"/>
              </a:rPr>
              <a:t>D</a:t>
            </a:r>
            <a:r>
              <a:rPr lang="ru-RU" sz="2800" b="1" dirty="0">
                <a:latin typeface="Arial" charset="0"/>
                <a:cs typeface="Arial" charset="0"/>
              </a:rPr>
              <a:t>, как радиусы одной окружности.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latin typeface="Arial" charset="0"/>
                <a:cs typeface="Arial" charset="0"/>
              </a:rPr>
              <a:t>СВ=</a:t>
            </a:r>
            <a:r>
              <a:rPr lang="en-US" sz="2800" b="1" dirty="0">
                <a:latin typeface="Arial" charset="0"/>
                <a:cs typeface="Arial" charset="0"/>
              </a:rPr>
              <a:t>DB</a:t>
            </a:r>
            <a:r>
              <a:rPr lang="ru-RU" sz="2800" b="1" dirty="0">
                <a:latin typeface="Arial" charset="0"/>
                <a:cs typeface="Arial" charset="0"/>
              </a:rPr>
              <a:t>, как радиусы одной окружности.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latin typeface="Arial" charset="0"/>
                <a:cs typeface="Arial" charset="0"/>
              </a:rPr>
              <a:t>АВ – общая сторона.</a:t>
            </a:r>
          </a:p>
        </p:txBody>
      </p:sp>
      <p:sp>
        <p:nvSpPr>
          <p:cNvPr id="172062" name="Text Box 30"/>
          <p:cNvSpPr txBox="1">
            <a:spLocks noChangeArrowheads="1"/>
          </p:cNvSpPr>
          <p:nvPr/>
        </p:nvSpPr>
        <p:spPr bwMode="auto">
          <a:xfrm>
            <a:off x="8468360" y="4054578"/>
            <a:ext cx="5857240" cy="99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∆АСВ = ∆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В, по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III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признаку </a:t>
            </a:r>
          </a:p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равенства треугольников                                      </a:t>
            </a:r>
          </a:p>
        </p:txBody>
      </p:sp>
      <p:graphicFrame>
        <p:nvGraphicFramePr>
          <p:cNvPr id="17206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044237"/>
              </p:ext>
            </p:extLst>
          </p:nvPr>
        </p:nvGraphicFramePr>
        <p:xfrm>
          <a:off x="8862162" y="5389246"/>
          <a:ext cx="4396638" cy="61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Формула" r:id="rId3" imgW="1015920" imgH="177480" progId="Equation.3">
                  <p:embed/>
                </p:oleObj>
              </mc:Choice>
              <mc:Fallback>
                <p:oleObj name="Формула" r:id="rId3" imgW="1015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2162" y="5389246"/>
                        <a:ext cx="4396638" cy="611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68" name="Text Box 36"/>
          <p:cNvSpPr txBox="1">
            <a:spLocks noChangeArrowheads="1"/>
          </p:cNvSpPr>
          <p:nvPr/>
        </p:nvSpPr>
        <p:spPr bwMode="auto">
          <a:xfrm>
            <a:off x="8862162" y="6342288"/>
            <a:ext cx="4850179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charset="0"/>
                <a:cs typeface="Arial" charset="0"/>
              </a:rPr>
              <a:t>Луч АВ – </a:t>
            </a:r>
            <a:r>
              <a:rPr lang="ru-RU" sz="3200" b="1" dirty="0">
                <a:solidFill>
                  <a:srgbClr val="C00000"/>
                </a:solidFill>
                <a:latin typeface="Arial" charset="0"/>
                <a:cs typeface="Arial" charset="0"/>
              </a:rPr>
              <a:t>биссектриса </a:t>
            </a:r>
          </a:p>
        </p:txBody>
      </p:sp>
      <p:sp>
        <p:nvSpPr>
          <p:cNvPr id="172069" name="Freeform 37"/>
          <p:cNvSpPr>
            <a:spLocks/>
          </p:cNvSpPr>
          <p:nvPr/>
        </p:nvSpPr>
        <p:spPr bwMode="auto">
          <a:xfrm>
            <a:off x="3167382" y="5842636"/>
            <a:ext cx="187960" cy="186690"/>
          </a:xfrm>
          <a:custGeom>
            <a:avLst/>
            <a:gdLst>
              <a:gd name="T0" fmla="*/ 0 w 74"/>
              <a:gd name="T1" fmla="*/ 0 h 98"/>
              <a:gd name="T2" fmla="*/ 186491535 w 74"/>
              <a:gd name="T3" fmla="*/ 246975335 h 98"/>
              <a:gd name="T4" fmla="*/ 0 60000 65536"/>
              <a:gd name="T5" fmla="*/ 0 60000 65536"/>
              <a:gd name="T6" fmla="*/ 0 w 74"/>
              <a:gd name="T7" fmla="*/ 0 h 98"/>
              <a:gd name="T8" fmla="*/ 74 w 74"/>
              <a:gd name="T9" fmla="*/ 98 h 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" h="98">
                <a:moveTo>
                  <a:pt x="0" y="0"/>
                </a:moveTo>
                <a:lnTo>
                  <a:pt x="74" y="9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2070" name="Freeform 38"/>
          <p:cNvSpPr>
            <a:spLocks/>
          </p:cNvSpPr>
          <p:nvPr/>
        </p:nvSpPr>
        <p:spPr bwMode="auto">
          <a:xfrm>
            <a:off x="4894582" y="5410201"/>
            <a:ext cx="83819" cy="278130"/>
          </a:xfrm>
          <a:custGeom>
            <a:avLst/>
            <a:gdLst>
              <a:gd name="T0" fmla="*/ 83163555 w 33"/>
              <a:gd name="T1" fmla="*/ 0 h 146"/>
              <a:gd name="T2" fmla="*/ 0 w 33"/>
              <a:gd name="T3" fmla="*/ 367942758 h 146"/>
              <a:gd name="T4" fmla="*/ 0 60000 65536"/>
              <a:gd name="T5" fmla="*/ 0 60000 65536"/>
              <a:gd name="T6" fmla="*/ 0 w 33"/>
              <a:gd name="T7" fmla="*/ 0 h 146"/>
              <a:gd name="T8" fmla="*/ 33 w 33"/>
              <a:gd name="T9" fmla="*/ 146 h 1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" h="146">
                <a:moveTo>
                  <a:pt x="33" y="0"/>
                </a:moveTo>
                <a:lnTo>
                  <a:pt x="0" y="14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2071" name="Freeform 39"/>
          <p:cNvSpPr>
            <a:spLocks/>
          </p:cNvSpPr>
          <p:nvPr/>
        </p:nvSpPr>
        <p:spPr bwMode="auto">
          <a:xfrm>
            <a:off x="3398521" y="6448426"/>
            <a:ext cx="76200" cy="262890"/>
          </a:xfrm>
          <a:custGeom>
            <a:avLst/>
            <a:gdLst>
              <a:gd name="T0" fmla="*/ 75604693 w 30"/>
              <a:gd name="T1" fmla="*/ 0 h 138"/>
              <a:gd name="T2" fmla="*/ 0 w 30"/>
              <a:gd name="T3" fmla="*/ 347781508 h 138"/>
              <a:gd name="T4" fmla="*/ 0 60000 65536"/>
              <a:gd name="T5" fmla="*/ 0 60000 65536"/>
              <a:gd name="T6" fmla="*/ 0 w 30"/>
              <a:gd name="T7" fmla="*/ 0 h 138"/>
              <a:gd name="T8" fmla="*/ 30 w 30"/>
              <a:gd name="T9" fmla="*/ 138 h 13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" h="138">
                <a:moveTo>
                  <a:pt x="30" y="0"/>
                </a:moveTo>
                <a:lnTo>
                  <a:pt x="0" y="13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2072" name="Freeform 40"/>
          <p:cNvSpPr>
            <a:spLocks/>
          </p:cNvSpPr>
          <p:nvPr/>
        </p:nvSpPr>
        <p:spPr bwMode="auto">
          <a:xfrm>
            <a:off x="5125720" y="6101716"/>
            <a:ext cx="195581" cy="211454"/>
          </a:xfrm>
          <a:custGeom>
            <a:avLst/>
            <a:gdLst>
              <a:gd name="T0" fmla="*/ 0 w 77"/>
              <a:gd name="T1" fmla="*/ 0 h 111"/>
              <a:gd name="T2" fmla="*/ 194053591 w 77"/>
              <a:gd name="T3" fmla="*/ 279735779 h 111"/>
              <a:gd name="T4" fmla="*/ 0 60000 65536"/>
              <a:gd name="T5" fmla="*/ 0 60000 65536"/>
              <a:gd name="T6" fmla="*/ 0 w 77"/>
              <a:gd name="T7" fmla="*/ 0 h 111"/>
              <a:gd name="T8" fmla="*/ 77 w 77"/>
              <a:gd name="T9" fmla="*/ 111 h 1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" h="111">
                <a:moveTo>
                  <a:pt x="0" y="0"/>
                </a:moveTo>
                <a:lnTo>
                  <a:pt x="77" y="11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2073" name="Freeform 41"/>
          <p:cNvSpPr>
            <a:spLocks/>
          </p:cNvSpPr>
          <p:nvPr/>
        </p:nvSpPr>
        <p:spPr bwMode="auto">
          <a:xfrm>
            <a:off x="3850640" y="5951220"/>
            <a:ext cx="538480" cy="304800"/>
          </a:xfrm>
          <a:custGeom>
            <a:avLst/>
            <a:gdLst>
              <a:gd name="T0" fmla="*/ 0 w 212"/>
              <a:gd name="T1" fmla="*/ 403224945 h 160"/>
              <a:gd name="T2" fmla="*/ 120967515 w 212"/>
              <a:gd name="T3" fmla="*/ 141128746 h 160"/>
              <a:gd name="T4" fmla="*/ 453628193 w 212"/>
              <a:gd name="T5" fmla="*/ 262096249 h 160"/>
              <a:gd name="T6" fmla="*/ 534273170 w 212"/>
              <a:gd name="T7" fmla="*/ 0 h 160"/>
              <a:gd name="T8" fmla="*/ 0 60000 65536"/>
              <a:gd name="T9" fmla="*/ 0 60000 65536"/>
              <a:gd name="T10" fmla="*/ 0 60000 65536"/>
              <a:gd name="T11" fmla="*/ 0 60000 65536"/>
              <a:gd name="T12" fmla="*/ 0 w 212"/>
              <a:gd name="T13" fmla="*/ 0 h 160"/>
              <a:gd name="T14" fmla="*/ 212 w 212"/>
              <a:gd name="T15" fmla="*/ 160 h 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2" h="160">
                <a:moveTo>
                  <a:pt x="0" y="160"/>
                </a:moveTo>
                <a:cubicBezTo>
                  <a:pt x="8" y="143"/>
                  <a:pt x="18" y="65"/>
                  <a:pt x="48" y="56"/>
                </a:cubicBezTo>
                <a:cubicBezTo>
                  <a:pt x="78" y="47"/>
                  <a:pt x="153" y="113"/>
                  <a:pt x="180" y="104"/>
                </a:cubicBezTo>
                <a:cubicBezTo>
                  <a:pt x="207" y="95"/>
                  <a:pt x="205" y="22"/>
                  <a:pt x="21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2758440" y="6189346"/>
            <a:ext cx="294640" cy="377190"/>
            <a:chOff x="4739" y="754"/>
            <a:chExt cx="116" cy="198"/>
          </a:xfrm>
        </p:grpSpPr>
        <p:sp>
          <p:nvSpPr>
            <p:cNvPr id="2079" name="Freeform 7"/>
            <p:cNvSpPr>
              <a:spLocks/>
            </p:cNvSpPr>
            <p:nvPr/>
          </p:nvSpPr>
          <p:spPr bwMode="auto">
            <a:xfrm>
              <a:off x="4739" y="754"/>
              <a:ext cx="90" cy="90"/>
            </a:xfrm>
            <a:custGeom>
              <a:avLst/>
              <a:gdLst>
                <a:gd name="T0" fmla="*/ 0 w 90"/>
                <a:gd name="T1" fmla="*/ 0 h 90"/>
                <a:gd name="T2" fmla="*/ 58 w 90"/>
                <a:gd name="T3" fmla="*/ 23 h 90"/>
                <a:gd name="T4" fmla="*/ 90 w 90"/>
                <a:gd name="T5" fmla="*/ 90 h 90"/>
                <a:gd name="T6" fmla="*/ 0 60000 65536"/>
                <a:gd name="T7" fmla="*/ 0 60000 65536"/>
                <a:gd name="T8" fmla="*/ 0 60000 65536"/>
                <a:gd name="T9" fmla="*/ 0 w 90"/>
                <a:gd name="T10" fmla="*/ 0 h 90"/>
                <a:gd name="T11" fmla="*/ 90 w 90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0" h="90">
                  <a:moveTo>
                    <a:pt x="0" y="0"/>
                  </a:moveTo>
                  <a:cubicBezTo>
                    <a:pt x="10" y="4"/>
                    <a:pt x="43" y="8"/>
                    <a:pt x="58" y="23"/>
                  </a:cubicBezTo>
                  <a:cubicBezTo>
                    <a:pt x="73" y="38"/>
                    <a:pt x="83" y="76"/>
                    <a:pt x="90" y="9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80" name="Freeform 8"/>
            <p:cNvSpPr>
              <a:spLocks/>
            </p:cNvSpPr>
            <p:nvPr/>
          </p:nvSpPr>
          <p:spPr bwMode="auto">
            <a:xfrm>
              <a:off x="4823" y="825"/>
              <a:ext cx="32" cy="127"/>
            </a:xfrm>
            <a:custGeom>
              <a:avLst/>
              <a:gdLst>
                <a:gd name="T0" fmla="*/ 0 w 32"/>
                <a:gd name="T1" fmla="*/ 0 h 127"/>
                <a:gd name="T2" fmla="*/ 30 w 32"/>
                <a:gd name="T3" fmla="*/ 68 h 127"/>
                <a:gd name="T4" fmla="*/ 11 w 32"/>
                <a:gd name="T5" fmla="*/ 127 h 127"/>
                <a:gd name="T6" fmla="*/ 0 60000 65536"/>
                <a:gd name="T7" fmla="*/ 0 60000 65536"/>
                <a:gd name="T8" fmla="*/ 0 60000 65536"/>
                <a:gd name="T9" fmla="*/ 0 w 32"/>
                <a:gd name="T10" fmla="*/ 0 h 127"/>
                <a:gd name="T11" fmla="*/ 32 w 32"/>
                <a:gd name="T12" fmla="*/ 127 h 12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" h="127">
                  <a:moveTo>
                    <a:pt x="0" y="0"/>
                  </a:moveTo>
                  <a:cubicBezTo>
                    <a:pt x="5" y="11"/>
                    <a:pt x="28" y="47"/>
                    <a:pt x="30" y="68"/>
                  </a:cubicBezTo>
                  <a:cubicBezTo>
                    <a:pt x="32" y="89"/>
                    <a:pt x="15" y="115"/>
                    <a:pt x="11" y="12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189794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17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7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7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1" presetID="35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2" dur="500" fill="hold"/>
                                        <p:tgtEl>
                                          <p:spTgt spid="17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 animBg="1"/>
      <p:bldP spid="172034" grpId="1" animBg="1"/>
      <p:bldP spid="172035" grpId="0" animBg="1"/>
      <p:bldP spid="172035" grpId="1" animBg="1"/>
      <p:bldP spid="172041" grpId="0" animBg="1"/>
      <p:bldP spid="172049" grpId="0" animBg="1"/>
      <p:bldP spid="172060" grpId="0"/>
      <p:bldP spid="172062" grpId="0"/>
      <p:bldP spid="172068" grpId="0"/>
      <p:bldP spid="172069" grpId="0" animBg="1"/>
      <p:bldP spid="172070" grpId="0" animBg="1"/>
      <p:bldP spid="172071" grpId="0" animBg="1"/>
      <p:bldP spid="172072" grpId="0" animBg="1"/>
      <p:bldP spid="1720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Line 3"/>
          <p:cNvSpPr>
            <a:spLocks noChangeShapeType="1"/>
          </p:cNvSpPr>
          <p:nvPr/>
        </p:nvSpPr>
        <p:spPr bwMode="auto">
          <a:xfrm flipH="1">
            <a:off x="2209800" y="1219200"/>
            <a:ext cx="1" cy="47167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209801" y="5935976"/>
            <a:ext cx="4648199" cy="1047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V="1">
            <a:off x="2209801" y="1752600"/>
            <a:ext cx="2514599" cy="416888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719249" y="152400"/>
            <a:ext cx="12759218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Разделить данный </a:t>
            </a:r>
            <a:r>
              <a:rPr lang="ru-RU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прямой </a:t>
            </a:r>
            <a:r>
              <a:rPr lang="ru-R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угол на три </a:t>
            </a:r>
            <a:r>
              <a:rPr lang="ru-RU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равные части</a:t>
            </a:r>
            <a:r>
              <a:rPr lang="ru-R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. </a:t>
            </a:r>
            <a:endParaRPr lang="ru-RU" sz="36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3568" name="Oval 70"/>
          <p:cNvSpPr>
            <a:spLocks noChangeArrowheads="1"/>
          </p:cNvSpPr>
          <p:nvPr/>
        </p:nvSpPr>
        <p:spPr bwMode="auto">
          <a:xfrm>
            <a:off x="2094230" y="5849298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129762" y="1164134"/>
            <a:ext cx="722714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1) Начертим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окружность произвольного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радиуса с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центром в е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го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вершине.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Окружность пересекает стороны угла в точках В 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С.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2) Не меняя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радиуса,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начертим две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окружности с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центрами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точках В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 С.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Точки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пересечения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этих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окружностей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 первой окружностью, лежащие во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внутренней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области прямого угла 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обозначим через Р 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Q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3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) Проведем лучи АР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 AQ, которые 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разделят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данный прямой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угол 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 три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равных угла.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477203" y="4254531"/>
            <a:ext cx="3465195" cy="3362889"/>
          </a:xfrm>
          <a:prstGeom prst="ellips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209801" y="4316988"/>
            <a:ext cx="3465194" cy="3362889"/>
          </a:xfrm>
          <a:prstGeom prst="ellipse">
            <a:avLst/>
          </a:prstGeom>
          <a:noFill/>
          <a:ln w="5715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403465" y="2638124"/>
            <a:ext cx="3465195" cy="3362889"/>
          </a:xfrm>
          <a:prstGeom prst="ellipse">
            <a:avLst/>
          </a:prstGeom>
          <a:noFill/>
          <a:ln w="57150">
            <a:solidFill>
              <a:srgbClr val="1A0A5E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990850" y="440511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7" name="Овал 76"/>
          <p:cNvSpPr/>
          <p:nvPr/>
        </p:nvSpPr>
        <p:spPr>
          <a:xfrm>
            <a:off x="3621845" y="4953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8" name="Овал 77"/>
          <p:cNvSpPr/>
          <p:nvPr/>
        </p:nvSpPr>
        <p:spPr>
          <a:xfrm>
            <a:off x="3857590" y="587025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9" name="Овал 78"/>
          <p:cNvSpPr/>
          <p:nvPr/>
        </p:nvSpPr>
        <p:spPr>
          <a:xfrm>
            <a:off x="2133601" y="4187132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" name="Прямоугольник 5"/>
          <p:cNvSpPr/>
          <p:nvPr/>
        </p:nvSpPr>
        <p:spPr>
          <a:xfrm>
            <a:off x="2862564" y="3769023"/>
            <a:ext cx="5613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Р</a:t>
            </a:r>
            <a:endParaRPr lang="uz-Latn-U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62862" y="4720679"/>
            <a:ext cx="6238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Q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17972" y="5791206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91710" y="3718401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868660" y="593597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600" dirty="0"/>
          </a:p>
        </p:txBody>
      </p:sp>
      <p:sp>
        <p:nvSpPr>
          <p:cNvPr id="86" name="Line 8"/>
          <p:cNvSpPr>
            <a:spLocks noChangeShapeType="1"/>
          </p:cNvSpPr>
          <p:nvPr/>
        </p:nvSpPr>
        <p:spPr bwMode="auto">
          <a:xfrm flipV="1">
            <a:off x="2209801" y="3352800"/>
            <a:ext cx="4267199" cy="2577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943600" y="7190371"/>
            <a:ext cx="515346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ВАР=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РА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Q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∠Q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АС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62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6" grpId="0" animBg="1"/>
      <p:bldP spid="73" grpId="0" animBg="1"/>
      <p:bldP spid="74" grpId="0" animBg="1"/>
      <p:bldP spid="75" grpId="0" animBg="1"/>
      <p:bldP spid="4" grpId="0" animBg="1"/>
      <p:bldP spid="77" grpId="0" animBg="1"/>
      <p:bldP spid="78" grpId="0" animBg="1"/>
      <p:bldP spid="79" grpId="0" animBg="1"/>
      <p:bldP spid="6" grpId="0"/>
      <p:bldP spid="7" grpId="0"/>
      <p:bldP spid="10" grpId="0"/>
      <p:bldP spid="11" grpId="0"/>
      <p:bldP spid="86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Line 3"/>
          <p:cNvSpPr>
            <a:spLocks noChangeShapeType="1"/>
          </p:cNvSpPr>
          <p:nvPr/>
        </p:nvSpPr>
        <p:spPr bwMode="auto">
          <a:xfrm flipH="1">
            <a:off x="2209800" y="1219200"/>
            <a:ext cx="1" cy="47167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209801" y="5935976"/>
            <a:ext cx="4648199" cy="1047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V="1">
            <a:off x="2209801" y="1752600"/>
            <a:ext cx="2514599" cy="416888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719249" y="152400"/>
            <a:ext cx="12759218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Разделить данный </a:t>
            </a:r>
            <a:r>
              <a:rPr lang="ru-RU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прямой </a:t>
            </a:r>
            <a:r>
              <a:rPr lang="ru-R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угол на три </a:t>
            </a:r>
            <a:r>
              <a:rPr lang="ru-RU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равные части</a:t>
            </a:r>
            <a:r>
              <a:rPr lang="ru-R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. </a:t>
            </a:r>
            <a:endParaRPr lang="ru-RU" sz="36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3568" name="Oval 70"/>
          <p:cNvSpPr>
            <a:spLocks noChangeArrowheads="1"/>
          </p:cNvSpPr>
          <p:nvPr/>
        </p:nvSpPr>
        <p:spPr bwMode="auto">
          <a:xfrm>
            <a:off x="2094230" y="5849298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931738" y="1217509"/>
                <a:ext cx="7393862" cy="5335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 smtClean="0">
                    <a:latin typeface="Arial" pitchFamily="34" charset="0"/>
                    <a:cs typeface="Arial" pitchFamily="34" charset="0"/>
                  </a:rPr>
                  <a:t>   Примечание. 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Задача</a:t>
                </a:r>
                <a:r>
                  <a:rPr lang="uz-Latn-UZ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Cyrl-UZ" sz="2800" b="1" dirty="0" smtClean="0">
                    <a:latin typeface="Arial" pitchFamily="34" charset="0"/>
                    <a:cs typeface="Arial" pitchFamily="34" charset="0"/>
                  </a:rPr>
                  <a:t>деления данного угла на три равных угла (трисекции угла) с помощью простой линейки и циркуля была одной из знаменитых задач древности, над решением которой ломали головы многие учёные. Только в 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XVIII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 веке было доказано, что произвольно выбранный угол нельзя разделить на три равных угла. Таков, например, угол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.  </a:t>
                </a:r>
                <a:r>
                  <a:rPr lang="ru-RU" sz="2800" b="1" dirty="0">
                    <a:latin typeface="Arial" pitchFamily="34" charset="0"/>
                    <a:cs typeface="Arial" pitchFamily="34" charset="0"/>
                  </a:rPr>
                  <a:t>Д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ля точного решения задачи трисекции угла нужно применить другие инструменты.</a:t>
                </a:r>
                <a:endParaRPr lang="uz-Latn-UZ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1738" y="1217509"/>
                <a:ext cx="7393862" cy="5335691"/>
              </a:xfrm>
              <a:prstGeom prst="rect">
                <a:avLst/>
              </a:prstGeom>
              <a:blipFill rotWithShape="0">
                <a:blip r:embed="rId2"/>
                <a:stretch>
                  <a:fillRect l="-1649" t="-1257" r="-2143" b="-1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Овал 72"/>
          <p:cNvSpPr/>
          <p:nvPr/>
        </p:nvSpPr>
        <p:spPr>
          <a:xfrm>
            <a:off x="477203" y="4254531"/>
            <a:ext cx="3465195" cy="3362889"/>
          </a:xfrm>
          <a:prstGeom prst="ellips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209801" y="4316988"/>
            <a:ext cx="3465194" cy="3362889"/>
          </a:xfrm>
          <a:prstGeom prst="ellipse">
            <a:avLst/>
          </a:prstGeom>
          <a:noFill/>
          <a:ln w="5715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403465" y="2638124"/>
            <a:ext cx="3465195" cy="3362889"/>
          </a:xfrm>
          <a:prstGeom prst="ellipse">
            <a:avLst/>
          </a:prstGeom>
          <a:noFill/>
          <a:ln w="57150">
            <a:solidFill>
              <a:srgbClr val="1A0A5E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990850" y="440511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7" name="Овал 76"/>
          <p:cNvSpPr/>
          <p:nvPr/>
        </p:nvSpPr>
        <p:spPr>
          <a:xfrm>
            <a:off x="3621845" y="4953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8" name="Овал 77"/>
          <p:cNvSpPr/>
          <p:nvPr/>
        </p:nvSpPr>
        <p:spPr>
          <a:xfrm>
            <a:off x="3857590" y="587025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9" name="Овал 78"/>
          <p:cNvSpPr/>
          <p:nvPr/>
        </p:nvSpPr>
        <p:spPr>
          <a:xfrm>
            <a:off x="2133601" y="4187132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" name="Прямоугольник 5"/>
          <p:cNvSpPr/>
          <p:nvPr/>
        </p:nvSpPr>
        <p:spPr>
          <a:xfrm>
            <a:off x="2862564" y="3769023"/>
            <a:ext cx="5613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Р</a:t>
            </a:r>
            <a:endParaRPr lang="uz-Latn-U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62862" y="4720679"/>
            <a:ext cx="6238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Q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17972" y="5791206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91710" y="3718401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868660" y="593597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600" dirty="0"/>
          </a:p>
        </p:txBody>
      </p:sp>
      <p:sp>
        <p:nvSpPr>
          <p:cNvPr id="86" name="Line 8"/>
          <p:cNvSpPr>
            <a:spLocks noChangeShapeType="1"/>
          </p:cNvSpPr>
          <p:nvPr/>
        </p:nvSpPr>
        <p:spPr bwMode="auto">
          <a:xfrm flipV="1">
            <a:off x="2209801" y="3352800"/>
            <a:ext cx="4267199" cy="2577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943600" y="7190371"/>
            <a:ext cx="515346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ВАР=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РА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Q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∠Q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АС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38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9794909" flipV="1">
            <a:off x="8430281" y="5400449"/>
            <a:ext cx="5168093" cy="2170082"/>
          </a:xfrm>
          <a:prstGeom prst="triangle">
            <a:avLst>
              <a:gd name="adj" fmla="val 6110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70177" name="Arc 193"/>
          <p:cNvSpPr>
            <a:spLocks/>
          </p:cNvSpPr>
          <p:nvPr/>
        </p:nvSpPr>
        <p:spPr bwMode="auto">
          <a:xfrm rot="1001924">
            <a:off x="2819043" y="5219003"/>
            <a:ext cx="2070532" cy="2399790"/>
          </a:xfrm>
          <a:custGeom>
            <a:avLst/>
            <a:gdLst>
              <a:gd name="T0" fmla="*/ 1405130006 w 21600"/>
              <a:gd name="T1" fmla="*/ 0 h 30408"/>
              <a:gd name="T2" fmla="*/ 2147483647 w 21600"/>
              <a:gd name="T3" fmla="*/ 2147483647 h 30408"/>
              <a:gd name="T4" fmla="*/ 0 w 21600"/>
              <a:gd name="T5" fmla="*/ 2147483647 h 30408"/>
              <a:gd name="T6" fmla="*/ 0 60000 65536"/>
              <a:gd name="T7" fmla="*/ 0 60000 65536"/>
              <a:gd name="T8" fmla="*/ 0 60000 65536"/>
              <a:gd name="T9" fmla="*/ 0 w 21600"/>
              <a:gd name="T10" fmla="*/ 0 h 30408"/>
              <a:gd name="T11" fmla="*/ 21600 w 21600"/>
              <a:gd name="T12" fmla="*/ 30408 h 30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408" fill="none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</a:path>
              <a:path w="21600" h="30408" stroke="0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  <a:lnTo>
                  <a:pt x="0" y="20906"/>
                </a:lnTo>
                <a:close/>
              </a:path>
            </a:pathLst>
          </a:cu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69986" name="Text Box 2"/>
          <p:cNvSpPr txBox="1">
            <a:spLocks noChangeArrowheads="1"/>
          </p:cNvSpPr>
          <p:nvPr/>
        </p:nvSpPr>
        <p:spPr bwMode="auto">
          <a:xfrm>
            <a:off x="10181842" y="6992627"/>
            <a:ext cx="496231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</a:rPr>
              <a:t>D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69987" name="Text Box 3"/>
          <p:cNvSpPr txBox="1">
            <a:spLocks noChangeArrowheads="1"/>
          </p:cNvSpPr>
          <p:nvPr/>
        </p:nvSpPr>
        <p:spPr bwMode="auto">
          <a:xfrm>
            <a:off x="11922761" y="3941446"/>
            <a:ext cx="468980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169989" name="Freeform 5"/>
          <p:cNvSpPr>
            <a:spLocks/>
          </p:cNvSpPr>
          <p:nvPr/>
        </p:nvSpPr>
        <p:spPr bwMode="auto">
          <a:xfrm>
            <a:off x="8107680" y="6873240"/>
            <a:ext cx="5567680" cy="381000"/>
          </a:xfrm>
          <a:custGeom>
            <a:avLst/>
            <a:gdLst>
              <a:gd name="T0" fmla="*/ 0 w 2192"/>
              <a:gd name="T1" fmla="*/ 0 h 200"/>
              <a:gd name="T2" fmla="*/ 2147483647 w 2192"/>
              <a:gd name="T3" fmla="*/ 504031295 h 200"/>
              <a:gd name="T4" fmla="*/ 0 60000 65536"/>
              <a:gd name="T5" fmla="*/ 0 60000 65536"/>
              <a:gd name="T6" fmla="*/ 0 w 2192"/>
              <a:gd name="T7" fmla="*/ 0 h 200"/>
              <a:gd name="T8" fmla="*/ 2192 w 2192"/>
              <a:gd name="T9" fmla="*/ 200 h 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92" h="200">
                <a:moveTo>
                  <a:pt x="0" y="0"/>
                </a:moveTo>
                <a:lnTo>
                  <a:pt x="2192" y="20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oval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69990" name="Freeform 6"/>
          <p:cNvSpPr>
            <a:spLocks/>
          </p:cNvSpPr>
          <p:nvPr/>
        </p:nvSpPr>
        <p:spPr bwMode="auto">
          <a:xfrm>
            <a:off x="8148320" y="3659814"/>
            <a:ext cx="5504182" cy="3213426"/>
          </a:xfrm>
          <a:custGeom>
            <a:avLst/>
            <a:gdLst>
              <a:gd name="T0" fmla="*/ 2147483647 w 1768"/>
              <a:gd name="T1" fmla="*/ 0 h 1368"/>
              <a:gd name="T2" fmla="*/ 0 w 1768"/>
              <a:gd name="T3" fmla="*/ 2147483647 h 1368"/>
              <a:gd name="T4" fmla="*/ 0 60000 65536"/>
              <a:gd name="T5" fmla="*/ 0 60000 65536"/>
              <a:gd name="T6" fmla="*/ 0 w 1768"/>
              <a:gd name="T7" fmla="*/ 0 h 1368"/>
              <a:gd name="T8" fmla="*/ 1768 w 1768"/>
              <a:gd name="T9" fmla="*/ 1368 h 13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8" h="1368">
                <a:moveTo>
                  <a:pt x="1768" y="0"/>
                </a:moveTo>
                <a:lnTo>
                  <a:pt x="0" y="1368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2611121" y="4516756"/>
            <a:ext cx="4376421" cy="223075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>
            <a:off x="2611121" y="6747510"/>
            <a:ext cx="4140200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69994" name="Oval 10"/>
          <p:cNvSpPr>
            <a:spLocks noChangeArrowheads="1"/>
          </p:cNvSpPr>
          <p:nvPr/>
        </p:nvSpPr>
        <p:spPr bwMode="auto">
          <a:xfrm>
            <a:off x="4395899" y="5787954"/>
            <a:ext cx="116840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69995" name="Oval 11"/>
          <p:cNvSpPr>
            <a:spLocks noChangeArrowheads="1"/>
          </p:cNvSpPr>
          <p:nvPr/>
        </p:nvSpPr>
        <p:spPr bwMode="auto">
          <a:xfrm>
            <a:off x="4638522" y="6877052"/>
            <a:ext cx="111760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2494281" y="6678930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77470" y="240312"/>
            <a:ext cx="9331960" cy="1393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Построение треугольника по двум сторонам и углу между ними. 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flipH="1">
            <a:off x="8006080" y="3164206"/>
            <a:ext cx="2164080" cy="3678554"/>
            <a:chOff x="3797" y="754"/>
            <a:chExt cx="852" cy="1931"/>
          </a:xfrm>
        </p:grpSpPr>
        <p:sp>
          <p:nvSpPr>
            <p:cNvPr id="25730" name="Freeform 15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34 h 3125"/>
                <a:gd name="T2" fmla="*/ 105 w 1252"/>
                <a:gd name="T3" fmla="*/ 0 h 3125"/>
                <a:gd name="T4" fmla="*/ 546 w 1252"/>
                <a:gd name="T5" fmla="*/ 948 h 3125"/>
                <a:gd name="T6" fmla="*/ 580 w 1252"/>
                <a:gd name="T7" fmla="*/ 1166 h 3125"/>
                <a:gd name="T8" fmla="*/ 441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170000" name="Freeform 16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732" name="Freeform 17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5733" name="Freeform 18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401 w 1094"/>
                <a:gd name="T1" fmla="*/ 974 h 2612"/>
                <a:gd name="T2" fmla="*/ 506 w 1094"/>
                <a:gd name="T3" fmla="*/ 940 h 2612"/>
                <a:gd name="T4" fmla="*/ 470 w 1094"/>
                <a:gd name="T5" fmla="*/ 953 h 2612"/>
                <a:gd name="T6" fmla="*/ 39 w 1094"/>
                <a:gd name="T7" fmla="*/ 0 h 2612"/>
                <a:gd name="T8" fmla="*/ 0 w 1094"/>
                <a:gd name="T9" fmla="*/ 11 h 2612"/>
                <a:gd name="T10" fmla="*/ 435 w 1094"/>
                <a:gd name="T11" fmla="*/ 96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170003" name="Arc 19"/>
          <p:cNvSpPr>
            <a:spLocks/>
          </p:cNvSpPr>
          <p:nvPr/>
        </p:nvSpPr>
        <p:spPr bwMode="auto">
          <a:xfrm rot="-6496015">
            <a:off x="9348725" y="6016278"/>
            <a:ext cx="1888388" cy="1457960"/>
          </a:xfrm>
          <a:custGeom>
            <a:avLst/>
            <a:gdLst>
              <a:gd name="T0" fmla="*/ 1932238779 w 21600"/>
              <a:gd name="T1" fmla="*/ 0 h 20790"/>
              <a:gd name="T2" fmla="*/ 1916890838 w 21600"/>
              <a:gd name="T3" fmla="*/ 1750522614 h 20790"/>
              <a:gd name="T4" fmla="*/ 0 w 21600"/>
              <a:gd name="T5" fmla="*/ 863641812 h 20790"/>
              <a:gd name="T6" fmla="*/ 0 60000 65536"/>
              <a:gd name="T7" fmla="*/ 0 60000 65536"/>
              <a:gd name="T8" fmla="*/ 0 60000 65536"/>
              <a:gd name="T9" fmla="*/ 0 w 21600"/>
              <a:gd name="T10" fmla="*/ 0 h 20790"/>
              <a:gd name="T11" fmla="*/ 21600 w 21600"/>
              <a:gd name="T12" fmla="*/ 20790 h 207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790" fill="none" extrusionOk="0">
                <a:moveTo>
                  <a:pt x="19009" y="-1"/>
                </a:moveTo>
                <a:cubicBezTo>
                  <a:pt x="20709" y="3151"/>
                  <a:pt x="21600" y="6676"/>
                  <a:pt x="21600" y="10257"/>
                </a:cubicBezTo>
                <a:cubicBezTo>
                  <a:pt x="21600" y="13944"/>
                  <a:pt x="20655" y="17570"/>
                  <a:pt x="18857" y="20789"/>
                </a:cubicBezTo>
              </a:path>
              <a:path w="21600" h="20790" stroke="0" extrusionOk="0">
                <a:moveTo>
                  <a:pt x="19009" y="-1"/>
                </a:moveTo>
                <a:cubicBezTo>
                  <a:pt x="20709" y="3151"/>
                  <a:pt x="21600" y="6676"/>
                  <a:pt x="21600" y="10257"/>
                </a:cubicBezTo>
                <a:cubicBezTo>
                  <a:pt x="21600" y="13944"/>
                  <a:pt x="20655" y="17570"/>
                  <a:pt x="18857" y="20789"/>
                </a:cubicBezTo>
                <a:lnTo>
                  <a:pt x="0" y="10257"/>
                </a:lnTo>
                <a:close/>
              </a:path>
            </a:pathLst>
          </a:custGeom>
          <a:noFill/>
          <a:ln w="57150">
            <a:solidFill>
              <a:srgbClr val="CC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5616" name="Text Box 20"/>
          <p:cNvSpPr txBox="1">
            <a:spLocks noChangeArrowheads="1"/>
          </p:cNvSpPr>
          <p:nvPr/>
        </p:nvSpPr>
        <p:spPr bwMode="auto">
          <a:xfrm>
            <a:off x="2085298" y="6694868"/>
            <a:ext cx="58279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7079720" y="1359912"/>
            <a:ext cx="7015644" cy="185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Построим луч </a:t>
            </a:r>
            <a:r>
              <a:rPr lang="ru-RU" sz="2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Отложим отрезок АВ, равный 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8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8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Построим угол, равный данному.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Отложим отрезок АС, равный 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ru-RU" sz="28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28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007" name="Text Box 23"/>
          <p:cNvSpPr txBox="1">
            <a:spLocks noChangeArrowheads="1"/>
          </p:cNvSpPr>
          <p:nvPr/>
        </p:nvSpPr>
        <p:spPr bwMode="auto">
          <a:xfrm>
            <a:off x="12039600" y="7139940"/>
            <a:ext cx="475392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170008" name="Text Box 24"/>
          <p:cNvSpPr txBox="1">
            <a:spLocks noChangeArrowheads="1"/>
          </p:cNvSpPr>
          <p:nvPr/>
        </p:nvSpPr>
        <p:spPr bwMode="auto">
          <a:xfrm>
            <a:off x="7909561" y="6938010"/>
            <a:ext cx="473789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170009" name="Text Box 25"/>
          <p:cNvSpPr txBox="1">
            <a:spLocks noChangeArrowheads="1"/>
          </p:cNvSpPr>
          <p:nvPr/>
        </p:nvSpPr>
        <p:spPr bwMode="auto">
          <a:xfrm>
            <a:off x="55879" y="7390554"/>
            <a:ext cx="13652501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Треугольник АВС искомый. </a:t>
            </a:r>
          </a:p>
        </p:txBody>
      </p:sp>
      <p:sp>
        <p:nvSpPr>
          <p:cNvPr id="25622" name="Text Box 26"/>
          <p:cNvSpPr txBox="1">
            <a:spLocks noChangeArrowheads="1"/>
          </p:cNvSpPr>
          <p:nvPr/>
        </p:nvSpPr>
        <p:spPr bwMode="auto">
          <a:xfrm>
            <a:off x="337867" y="1478235"/>
            <a:ext cx="1276893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Дано:</a:t>
            </a:r>
          </a:p>
        </p:txBody>
      </p:sp>
      <p:sp>
        <p:nvSpPr>
          <p:cNvPr id="25623" name="Text Box 27"/>
          <p:cNvSpPr txBox="1">
            <a:spLocks noChangeArrowheads="1"/>
          </p:cNvSpPr>
          <p:nvPr/>
        </p:nvSpPr>
        <p:spPr bwMode="auto">
          <a:xfrm>
            <a:off x="424201" y="1962625"/>
            <a:ext cx="4610099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 dirty="0">
                <a:latin typeface="Arial" pitchFamily="34" charset="0"/>
                <a:cs typeface="Arial" pitchFamily="34" charset="0"/>
              </a:rPr>
              <a:t>Отрезки Р</a:t>
            </a:r>
            <a:r>
              <a:rPr lang="ru-RU" sz="2900" b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Q</a:t>
            </a:r>
            <a:r>
              <a:rPr lang="en-US" sz="2900" b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и Р</a:t>
            </a:r>
            <a:r>
              <a:rPr lang="ru-RU" sz="29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Q</a:t>
            </a:r>
            <a:r>
              <a:rPr lang="ru-RU" sz="2900" b="1" baseline="-25000" dirty="0">
                <a:latin typeface="Arial" pitchFamily="34" charset="0"/>
                <a:cs typeface="Arial" pitchFamily="34" charset="0"/>
              </a:rPr>
              <a:t>2</a:t>
            </a:r>
            <a:endParaRPr lang="ru-RU" sz="2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24" name="Freeform 28"/>
          <p:cNvSpPr>
            <a:spLocks/>
          </p:cNvSpPr>
          <p:nvPr/>
        </p:nvSpPr>
        <p:spPr bwMode="auto">
          <a:xfrm>
            <a:off x="1422400" y="2987040"/>
            <a:ext cx="3931920" cy="5716"/>
          </a:xfrm>
          <a:custGeom>
            <a:avLst/>
            <a:gdLst>
              <a:gd name="T0" fmla="*/ 0 w 1548"/>
              <a:gd name="T1" fmla="*/ 0 h 3"/>
              <a:gd name="T2" fmla="*/ 2147483647 w 1548"/>
              <a:gd name="T3" fmla="*/ 7562057 h 3"/>
              <a:gd name="T4" fmla="*/ 0 60000 65536"/>
              <a:gd name="T5" fmla="*/ 0 60000 65536"/>
              <a:gd name="T6" fmla="*/ 0 w 1548"/>
              <a:gd name="T7" fmla="*/ 0 h 3"/>
              <a:gd name="T8" fmla="*/ 1548 w 1548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48" h="3">
                <a:moveTo>
                  <a:pt x="0" y="0"/>
                </a:moveTo>
                <a:lnTo>
                  <a:pt x="1548" y="3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5625" name="Line 29"/>
          <p:cNvSpPr>
            <a:spLocks noChangeShapeType="1"/>
          </p:cNvSpPr>
          <p:nvPr/>
        </p:nvSpPr>
        <p:spPr bwMode="auto">
          <a:xfrm>
            <a:off x="977901" y="3855720"/>
            <a:ext cx="495553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5626" name="Text Box 30"/>
          <p:cNvSpPr txBox="1">
            <a:spLocks noChangeArrowheads="1"/>
          </p:cNvSpPr>
          <p:nvPr/>
        </p:nvSpPr>
        <p:spPr bwMode="auto">
          <a:xfrm>
            <a:off x="5321302" y="2819401"/>
            <a:ext cx="707828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900" b="1">
                <a:solidFill>
                  <a:srgbClr val="000099"/>
                </a:solidFill>
              </a:rPr>
              <a:t>Q</a:t>
            </a:r>
            <a:r>
              <a:rPr lang="en-US" sz="2900" b="1" baseline="-25000">
                <a:solidFill>
                  <a:srgbClr val="000099"/>
                </a:solidFill>
              </a:rPr>
              <a:t>1</a:t>
            </a:r>
            <a:endParaRPr lang="ru-RU" sz="2900" b="1">
              <a:solidFill>
                <a:srgbClr val="000099"/>
              </a:solidFill>
            </a:endParaRPr>
          </a:p>
        </p:txBody>
      </p:sp>
      <p:sp>
        <p:nvSpPr>
          <p:cNvPr id="25627" name="Text Box 31"/>
          <p:cNvSpPr txBox="1">
            <a:spLocks noChangeArrowheads="1"/>
          </p:cNvSpPr>
          <p:nvPr/>
        </p:nvSpPr>
        <p:spPr bwMode="auto">
          <a:xfrm>
            <a:off x="863600" y="2731771"/>
            <a:ext cx="664546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900" b="1" dirty="0">
                <a:solidFill>
                  <a:srgbClr val="000099"/>
                </a:solidFill>
              </a:rPr>
              <a:t>P</a:t>
            </a:r>
            <a:r>
              <a:rPr lang="en-US" sz="2900" b="1" baseline="-25000" dirty="0">
                <a:solidFill>
                  <a:srgbClr val="000099"/>
                </a:solidFill>
              </a:rPr>
              <a:t>1</a:t>
            </a:r>
            <a:endParaRPr lang="ru-RU" sz="2900" b="1" dirty="0">
              <a:solidFill>
                <a:srgbClr val="000099"/>
              </a:solidFill>
            </a:endParaRPr>
          </a:p>
        </p:txBody>
      </p:sp>
      <p:sp>
        <p:nvSpPr>
          <p:cNvPr id="25628" name="Text Box 32"/>
          <p:cNvSpPr txBox="1">
            <a:spLocks noChangeArrowheads="1"/>
          </p:cNvSpPr>
          <p:nvPr/>
        </p:nvSpPr>
        <p:spPr bwMode="auto">
          <a:xfrm>
            <a:off x="632462" y="3912871"/>
            <a:ext cx="664546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900" b="1">
                <a:solidFill>
                  <a:srgbClr val="000099"/>
                </a:solidFill>
              </a:rPr>
              <a:t>P</a:t>
            </a:r>
            <a:r>
              <a:rPr lang="en-US" sz="2900" b="1" baseline="-25000">
                <a:solidFill>
                  <a:srgbClr val="000099"/>
                </a:solidFill>
              </a:rPr>
              <a:t>2</a:t>
            </a:r>
            <a:endParaRPr lang="ru-RU" sz="2900" b="1">
              <a:solidFill>
                <a:srgbClr val="000099"/>
              </a:solidFill>
            </a:endParaRPr>
          </a:p>
        </p:txBody>
      </p:sp>
      <p:sp>
        <p:nvSpPr>
          <p:cNvPr id="25629" name="Text Box 33"/>
          <p:cNvSpPr txBox="1">
            <a:spLocks noChangeArrowheads="1"/>
          </p:cNvSpPr>
          <p:nvPr/>
        </p:nvSpPr>
        <p:spPr bwMode="auto">
          <a:xfrm>
            <a:off x="5588001" y="3855721"/>
            <a:ext cx="707828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900" b="1">
                <a:solidFill>
                  <a:srgbClr val="000099"/>
                </a:solidFill>
              </a:rPr>
              <a:t>Q</a:t>
            </a:r>
            <a:r>
              <a:rPr lang="en-US" sz="2900" b="1" baseline="-25000">
                <a:solidFill>
                  <a:srgbClr val="000099"/>
                </a:solidFill>
              </a:rPr>
              <a:t>2</a:t>
            </a:r>
            <a:endParaRPr lang="ru-RU" sz="2900" b="1">
              <a:solidFill>
                <a:srgbClr val="000099"/>
              </a:solidFill>
            </a:endParaRPr>
          </a:p>
        </p:txBody>
      </p:sp>
      <p:sp>
        <p:nvSpPr>
          <p:cNvPr id="170018" name="Text Box 34"/>
          <p:cNvSpPr txBox="1">
            <a:spLocks noChangeArrowheads="1"/>
          </p:cNvSpPr>
          <p:nvPr/>
        </p:nvSpPr>
        <p:spPr bwMode="auto">
          <a:xfrm>
            <a:off x="13649960" y="6850380"/>
            <a:ext cx="448141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i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70020" name="Arc 36"/>
          <p:cNvSpPr>
            <a:spLocks/>
          </p:cNvSpPr>
          <p:nvPr/>
        </p:nvSpPr>
        <p:spPr bwMode="auto">
          <a:xfrm rot="20508920">
            <a:off x="9992137" y="6669561"/>
            <a:ext cx="2133600" cy="1251586"/>
          </a:xfrm>
          <a:custGeom>
            <a:avLst/>
            <a:gdLst>
              <a:gd name="T0" fmla="*/ 2147483647 w 21600"/>
              <a:gd name="T1" fmla="*/ 0 h 17880"/>
              <a:gd name="T2" fmla="*/ 2147483647 w 21600"/>
              <a:gd name="T3" fmla="*/ 2147483647 h 17880"/>
              <a:gd name="T4" fmla="*/ 0 w 21600"/>
              <a:gd name="T5" fmla="*/ 1425941304 h 17880"/>
              <a:gd name="T6" fmla="*/ 0 60000 65536"/>
              <a:gd name="T7" fmla="*/ 0 60000 65536"/>
              <a:gd name="T8" fmla="*/ 0 60000 65536"/>
              <a:gd name="T9" fmla="*/ 0 w 21600"/>
              <a:gd name="T10" fmla="*/ 0 h 17880"/>
              <a:gd name="T11" fmla="*/ 21600 w 21600"/>
              <a:gd name="T12" fmla="*/ 17880 h 178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7880" fill="none" extrusionOk="0">
                <a:moveTo>
                  <a:pt x="20370" y="-1"/>
                </a:moveTo>
                <a:cubicBezTo>
                  <a:pt x="21184" y="2307"/>
                  <a:pt x="21600" y="4736"/>
                  <a:pt x="21600" y="7184"/>
                </a:cubicBezTo>
                <a:cubicBezTo>
                  <a:pt x="21600" y="10934"/>
                  <a:pt x="20623" y="14621"/>
                  <a:pt x="18765" y="17879"/>
                </a:cubicBezTo>
              </a:path>
              <a:path w="21600" h="17880" stroke="0" extrusionOk="0">
                <a:moveTo>
                  <a:pt x="20370" y="-1"/>
                </a:moveTo>
                <a:cubicBezTo>
                  <a:pt x="21184" y="2307"/>
                  <a:pt x="21600" y="4736"/>
                  <a:pt x="21600" y="7184"/>
                </a:cubicBezTo>
                <a:cubicBezTo>
                  <a:pt x="21600" y="10934"/>
                  <a:pt x="20623" y="14621"/>
                  <a:pt x="18765" y="17879"/>
                </a:cubicBezTo>
                <a:lnTo>
                  <a:pt x="0" y="7184"/>
                </a:lnTo>
                <a:close/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0021" name="Arc 37"/>
          <p:cNvSpPr>
            <a:spLocks/>
          </p:cNvSpPr>
          <p:nvPr/>
        </p:nvSpPr>
        <p:spPr bwMode="auto">
          <a:xfrm rot="-2990105">
            <a:off x="9649440" y="4293181"/>
            <a:ext cx="3717847" cy="2463800"/>
          </a:xfrm>
          <a:custGeom>
            <a:avLst/>
            <a:gdLst>
              <a:gd name="T0" fmla="*/ 2147483647 w 21600"/>
              <a:gd name="T1" fmla="*/ 0 h 12058"/>
              <a:gd name="T2" fmla="*/ 2147483647 w 21600"/>
              <a:gd name="T3" fmla="*/ 2147483647 h 12058"/>
              <a:gd name="T4" fmla="*/ 0 w 21600"/>
              <a:gd name="T5" fmla="*/ 2147483647 h 12058"/>
              <a:gd name="T6" fmla="*/ 0 60000 65536"/>
              <a:gd name="T7" fmla="*/ 0 60000 65536"/>
              <a:gd name="T8" fmla="*/ 0 60000 65536"/>
              <a:gd name="T9" fmla="*/ 0 w 21600"/>
              <a:gd name="T10" fmla="*/ 0 h 12058"/>
              <a:gd name="T11" fmla="*/ 21600 w 21600"/>
              <a:gd name="T12" fmla="*/ 12058 h 120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058" fill="none" extrusionOk="0">
                <a:moveTo>
                  <a:pt x="21543" y="0"/>
                </a:moveTo>
                <a:cubicBezTo>
                  <a:pt x="21581" y="519"/>
                  <a:pt x="21600" y="1039"/>
                  <a:pt x="21600" y="1560"/>
                </a:cubicBezTo>
                <a:cubicBezTo>
                  <a:pt x="21600" y="5233"/>
                  <a:pt x="20662" y="8847"/>
                  <a:pt x="18877" y="12058"/>
                </a:cubicBezTo>
              </a:path>
              <a:path w="21600" h="12058" stroke="0" extrusionOk="0">
                <a:moveTo>
                  <a:pt x="21543" y="0"/>
                </a:moveTo>
                <a:cubicBezTo>
                  <a:pt x="21581" y="519"/>
                  <a:pt x="21600" y="1039"/>
                  <a:pt x="21600" y="1560"/>
                </a:cubicBezTo>
                <a:cubicBezTo>
                  <a:pt x="21600" y="5233"/>
                  <a:pt x="20662" y="8847"/>
                  <a:pt x="18877" y="12058"/>
                </a:cubicBezTo>
                <a:lnTo>
                  <a:pt x="0" y="1560"/>
                </a:lnTo>
                <a:close/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0022" name="Freeform 38"/>
          <p:cNvSpPr>
            <a:spLocks/>
          </p:cNvSpPr>
          <p:nvPr/>
        </p:nvSpPr>
        <p:spPr bwMode="auto">
          <a:xfrm>
            <a:off x="12100561" y="4244821"/>
            <a:ext cx="605789" cy="2907502"/>
          </a:xfrm>
          <a:custGeom>
            <a:avLst/>
            <a:gdLst>
              <a:gd name="T0" fmla="*/ 25201559 w 10"/>
              <a:gd name="T1" fmla="*/ 0 h 1352"/>
              <a:gd name="T2" fmla="*/ 0 w 10"/>
              <a:gd name="T3" fmla="*/ 2147483647 h 1352"/>
              <a:gd name="T4" fmla="*/ 0 60000 65536"/>
              <a:gd name="T5" fmla="*/ 0 60000 65536"/>
              <a:gd name="T6" fmla="*/ 0 w 10"/>
              <a:gd name="T7" fmla="*/ 0 h 1352"/>
              <a:gd name="T8" fmla="*/ 10 w 10"/>
              <a:gd name="T9" fmla="*/ 1352 h 13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52">
                <a:moveTo>
                  <a:pt x="10" y="0"/>
                </a:moveTo>
                <a:lnTo>
                  <a:pt x="0" y="1352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3167381" y="2819400"/>
            <a:ext cx="7373619" cy="4406266"/>
            <a:chOff x="1247" y="1480"/>
            <a:chExt cx="2903" cy="2313"/>
          </a:xfrm>
        </p:grpSpPr>
        <p:sp>
          <p:nvSpPr>
            <p:cNvPr id="25720" name="Line 40"/>
            <p:cNvSpPr>
              <a:spLocks noChangeShapeType="1"/>
            </p:cNvSpPr>
            <p:nvPr/>
          </p:nvSpPr>
          <p:spPr bwMode="auto">
            <a:xfrm>
              <a:off x="1358" y="1480"/>
              <a:ext cx="45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5721" name="Line 41"/>
            <p:cNvSpPr>
              <a:spLocks noChangeShapeType="1"/>
            </p:cNvSpPr>
            <p:nvPr/>
          </p:nvSpPr>
          <p:spPr bwMode="auto">
            <a:xfrm>
              <a:off x="3878" y="3612"/>
              <a:ext cx="45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5722" name="Group 42"/>
            <p:cNvGrpSpPr>
              <a:grpSpLocks/>
            </p:cNvGrpSpPr>
            <p:nvPr/>
          </p:nvGrpSpPr>
          <p:grpSpPr bwMode="auto">
            <a:xfrm>
              <a:off x="1494" y="1933"/>
              <a:ext cx="91" cy="181"/>
              <a:chOff x="1519" y="1933"/>
              <a:chExt cx="91" cy="181"/>
            </a:xfrm>
          </p:grpSpPr>
          <p:sp>
            <p:nvSpPr>
              <p:cNvPr id="25728" name="Line 43"/>
              <p:cNvSpPr>
                <a:spLocks noChangeShapeType="1"/>
              </p:cNvSpPr>
              <p:nvPr/>
            </p:nvSpPr>
            <p:spPr bwMode="auto">
              <a:xfrm>
                <a:off x="1565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5729" name="Line 44"/>
              <p:cNvSpPr>
                <a:spLocks noChangeShapeType="1"/>
              </p:cNvSpPr>
              <p:nvPr/>
            </p:nvSpPr>
            <p:spPr bwMode="auto">
              <a:xfrm>
                <a:off x="1519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grpSp>
          <p:nvGrpSpPr>
            <p:cNvPr id="25723" name="Group 45"/>
            <p:cNvGrpSpPr>
              <a:grpSpLocks/>
            </p:cNvGrpSpPr>
            <p:nvPr/>
          </p:nvGrpSpPr>
          <p:grpSpPr bwMode="auto">
            <a:xfrm rot="18830212" flipH="1">
              <a:off x="4014" y="2886"/>
              <a:ext cx="91" cy="181"/>
              <a:chOff x="1519" y="1933"/>
              <a:chExt cx="91" cy="181"/>
            </a:xfrm>
          </p:grpSpPr>
          <p:sp>
            <p:nvSpPr>
              <p:cNvPr id="25726" name="Line 46"/>
              <p:cNvSpPr>
                <a:spLocks noChangeShapeType="1"/>
              </p:cNvSpPr>
              <p:nvPr/>
            </p:nvSpPr>
            <p:spPr bwMode="auto">
              <a:xfrm>
                <a:off x="1565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5727" name="Line 47"/>
              <p:cNvSpPr>
                <a:spLocks noChangeShapeType="1"/>
              </p:cNvSpPr>
              <p:nvPr/>
            </p:nvSpPr>
            <p:spPr bwMode="auto">
              <a:xfrm>
                <a:off x="1519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5724" name="Freeform 48"/>
            <p:cNvSpPr>
              <a:spLocks/>
            </p:cNvSpPr>
            <p:nvPr/>
          </p:nvSpPr>
          <p:spPr bwMode="auto">
            <a:xfrm>
              <a:off x="1247" y="3368"/>
              <a:ext cx="83" cy="198"/>
            </a:xfrm>
            <a:custGeom>
              <a:avLst/>
              <a:gdLst>
                <a:gd name="T0" fmla="*/ 0 w 83"/>
                <a:gd name="T1" fmla="*/ 0 h 198"/>
                <a:gd name="T2" fmla="*/ 72 w 83"/>
                <a:gd name="T3" fmla="*/ 88 h 198"/>
                <a:gd name="T4" fmla="*/ 66 w 83"/>
                <a:gd name="T5" fmla="*/ 198 h 198"/>
                <a:gd name="T6" fmla="*/ 0 60000 65536"/>
                <a:gd name="T7" fmla="*/ 0 60000 65536"/>
                <a:gd name="T8" fmla="*/ 0 60000 65536"/>
                <a:gd name="T9" fmla="*/ 0 w 83"/>
                <a:gd name="T10" fmla="*/ 0 h 198"/>
                <a:gd name="T11" fmla="*/ 83 w 83"/>
                <a:gd name="T12" fmla="*/ 198 h 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98">
                  <a:moveTo>
                    <a:pt x="0" y="0"/>
                  </a:moveTo>
                  <a:cubicBezTo>
                    <a:pt x="11" y="15"/>
                    <a:pt x="61" y="55"/>
                    <a:pt x="72" y="88"/>
                  </a:cubicBezTo>
                  <a:cubicBezTo>
                    <a:pt x="83" y="121"/>
                    <a:pt x="67" y="175"/>
                    <a:pt x="66" y="198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5725" name="Freeform 49"/>
            <p:cNvSpPr>
              <a:spLocks/>
            </p:cNvSpPr>
            <p:nvPr/>
          </p:nvSpPr>
          <p:spPr bwMode="auto">
            <a:xfrm>
              <a:off x="3445" y="3430"/>
              <a:ext cx="83" cy="198"/>
            </a:xfrm>
            <a:custGeom>
              <a:avLst/>
              <a:gdLst>
                <a:gd name="T0" fmla="*/ 0 w 83"/>
                <a:gd name="T1" fmla="*/ 0 h 198"/>
                <a:gd name="T2" fmla="*/ 72 w 83"/>
                <a:gd name="T3" fmla="*/ 88 h 198"/>
                <a:gd name="T4" fmla="*/ 66 w 83"/>
                <a:gd name="T5" fmla="*/ 198 h 198"/>
                <a:gd name="T6" fmla="*/ 0 60000 65536"/>
                <a:gd name="T7" fmla="*/ 0 60000 65536"/>
                <a:gd name="T8" fmla="*/ 0 60000 65536"/>
                <a:gd name="T9" fmla="*/ 0 w 83"/>
                <a:gd name="T10" fmla="*/ 0 h 198"/>
                <a:gd name="T11" fmla="*/ 83 w 83"/>
                <a:gd name="T12" fmla="*/ 198 h 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98">
                  <a:moveTo>
                    <a:pt x="0" y="0"/>
                  </a:moveTo>
                  <a:cubicBezTo>
                    <a:pt x="11" y="15"/>
                    <a:pt x="61" y="55"/>
                    <a:pt x="72" y="88"/>
                  </a:cubicBezTo>
                  <a:cubicBezTo>
                    <a:pt x="83" y="121"/>
                    <a:pt x="67" y="175"/>
                    <a:pt x="66" y="198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70034" name="Oval 50"/>
          <p:cNvSpPr>
            <a:spLocks noChangeArrowheads="1"/>
          </p:cNvSpPr>
          <p:nvPr/>
        </p:nvSpPr>
        <p:spPr bwMode="auto">
          <a:xfrm>
            <a:off x="12039600" y="7109460"/>
            <a:ext cx="114301" cy="85726"/>
          </a:xfrm>
          <a:prstGeom prst="ellipse">
            <a:avLst/>
          </a:prstGeom>
          <a:solidFill>
            <a:srgbClr val="008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70035" name="Oval 51"/>
          <p:cNvSpPr>
            <a:spLocks noChangeArrowheads="1"/>
          </p:cNvSpPr>
          <p:nvPr/>
        </p:nvSpPr>
        <p:spPr bwMode="auto">
          <a:xfrm>
            <a:off x="12649200" y="4159096"/>
            <a:ext cx="114301" cy="85724"/>
          </a:xfrm>
          <a:prstGeom prst="ellipse">
            <a:avLst/>
          </a:prstGeom>
          <a:solidFill>
            <a:srgbClr val="008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70036" name="Arc 52"/>
          <p:cNvSpPr>
            <a:spLocks/>
          </p:cNvSpPr>
          <p:nvPr/>
        </p:nvSpPr>
        <p:spPr bwMode="auto">
          <a:xfrm rot="503576">
            <a:off x="8309475" y="5409992"/>
            <a:ext cx="1990499" cy="2360296"/>
          </a:xfrm>
          <a:custGeom>
            <a:avLst/>
            <a:gdLst>
              <a:gd name="T0" fmla="*/ 1405130006 w 21600"/>
              <a:gd name="T1" fmla="*/ 0 h 30408"/>
              <a:gd name="T2" fmla="*/ 2147483647 w 21600"/>
              <a:gd name="T3" fmla="*/ 2147483647 h 30408"/>
              <a:gd name="T4" fmla="*/ 0 w 21600"/>
              <a:gd name="T5" fmla="*/ 2147483647 h 30408"/>
              <a:gd name="T6" fmla="*/ 0 60000 65536"/>
              <a:gd name="T7" fmla="*/ 0 60000 65536"/>
              <a:gd name="T8" fmla="*/ 0 60000 65536"/>
              <a:gd name="T9" fmla="*/ 0 w 21600"/>
              <a:gd name="T10" fmla="*/ 0 h 30408"/>
              <a:gd name="T11" fmla="*/ 21600 w 21600"/>
              <a:gd name="T12" fmla="*/ 30408 h 30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408" fill="none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</a:path>
              <a:path w="21600" h="30408" stroke="0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  <a:lnTo>
                  <a:pt x="0" y="20906"/>
                </a:lnTo>
                <a:close/>
              </a:path>
            </a:pathLst>
          </a:cu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0037" name="Oval 53"/>
          <p:cNvSpPr>
            <a:spLocks noChangeArrowheads="1"/>
          </p:cNvSpPr>
          <p:nvPr/>
        </p:nvSpPr>
        <p:spPr bwMode="auto">
          <a:xfrm>
            <a:off x="9792968" y="5859780"/>
            <a:ext cx="114301" cy="8572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grpSp>
        <p:nvGrpSpPr>
          <p:cNvPr id="6" name="Group 54"/>
          <p:cNvGrpSpPr>
            <a:grpSpLocks/>
          </p:cNvGrpSpPr>
          <p:nvPr/>
        </p:nvGrpSpPr>
        <p:grpSpPr bwMode="auto">
          <a:xfrm rot="4032738">
            <a:off x="1077945" y="1401927"/>
            <a:ext cx="2797154" cy="10472420"/>
            <a:chOff x="496" y="1034"/>
            <a:chExt cx="1522" cy="4123"/>
          </a:xfrm>
        </p:grpSpPr>
        <p:grpSp>
          <p:nvGrpSpPr>
            <p:cNvPr id="25702" name="Group 55"/>
            <p:cNvGrpSpPr>
              <a:grpSpLocks/>
            </p:cNvGrpSpPr>
            <p:nvPr/>
          </p:nvGrpSpPr>
          <p:grpSpPr bwMode="auto">
            <a:xfrm rot="-2175827">
              <a:off x="496" y="1034"/>
              <a:ext cx="1085" cy="1997"/>
              <a:chOff x="569" y="796"/>
              <a:chExt cx="1080" cy="1997"/>
            </a:xfrm>
          </p:grpSpPr>
          <p:sp>
            <p:nvSpPr>
              <p:cNvPr id="25712" name="Freeform 56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0041" name="Freeform 57"/>
              <p:cNvSpPr>
                <a:spLocks/>
              </p:cNvSpPr>
              <p:nvPr/>
            </p:nvSpPr>
            <p:spPr bwMode="auto">
              <a:xfrm rot="78698">
                <a:off x="1423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714" name="Freeform 58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5715" name="Group 59"/>
              <p:cNvGrpSpPr>
                <a:grpSpLocks/>
              </p:cNvGrpSpPr>
              <p:nvPr/>
            </p:nvGrpSpPr>
            <p:grpSpPr bwMode="auto">
              <a:xfrm>
                <a:off x="569" y="809"/>
                <a:ext cx="1040" cy="1984"/>
                <a:chOff x="561" y="808"/>
                <a:chExt cx="1040" cy="1984"/>
              </a:xfrm>
            </p:grpSpPr>
            <p:sp>
              <p:nvSpPr>
                <p:cNvPr id="25716" name="Freeform 60"/>
                <p:cNvSpPr>
                  <a:spLocks/>
                </p:cNvSpPr>
                <p:nvPr/>
              </p:nvSpPr>
              <p:spPr bwMode="auto">
                <a:xfrm rot="78698">
                  <a:off x="860" y="808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5717" name="Group 61"/>
                <p:cNvGrpSpPr>
                  <a:grpSpLocks/>
                </p:cNvGrpSpPr>
                <p:nvPr/>
              </p:nvGrpSpPr>
              <p:grpSpPr bwMode="auto">
                <a:xfrm rot="78698">
                  <a:off x="561" y="934"/>
                  <a:ext cx="560" cy="1858"/>
                  <a:chOff x="1123" y="1570"/>
                  <a:chExt cx="532" cy="1905"/>
                </a:xfrm>
              </p:grpSpPr>
              <p:sp>
                <p:nvSpPr>
                  <p:cNvPr id="25718" name="Freeform 62"/>
                  <p:cNvSpPr>
                    <a:spLocks/>
                  </p:cNvSpPr>
                  <p:nvPr/>
                </p:nvSpPr>
                <p:spPr bwMode="auto">
                  <a:xfrm>
                    <a:off x="1123" y="1616"/>
                    <a:ext cx="396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71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5703" name="Group 64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25704" name="Freeform 65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5705" name="Freeform 66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5706" name="Freeform 67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5707" name="Group 68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5708" name="Freeform 69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5709" name="Group 70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5710" name="Freeform 71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711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3" name="Group 73"/>
          <p:cNvGrpSpPr>
            <a:grpSpLocks/>
          </p:cNvGrpSpPr>
          <p:nvPr/>
        </p:nvGrpSpPr>
        <p:grpSpPr bwMode="auto">
          <a:xfrm>
            <a:off x="114845" y="4441827"/>
            <a:ext cx="9517379" cy="4429126"/>
            <a:chOff x="1068" y="981"/>
            <a:chExt cx="3747" cy="2279"/>
          </a:xfrm>
        </p:grpSpPr>
        <p:grpSp>
          <p:nvGrpSpPr>
            <p:cNvPr id="25689" name="Group 74"/>
            <p:cNvGrpSpPr>
              <a:grpSpLocks/>
            </p:cNvGrpSpPr>
            <p:nvPr/>
          </p:nvGrpSpPr>
          <p:grpSpPr bwMode="auto">
            <a:xfrm rot="4079242">
              <a:off x="3350" y="375"/>
              <a:ext cx="859" cy="2071"/>
              <a:chOff x="4143" y="576"/>
              <a:chExt cx="859" cy="2071"/>
            </a:xfrm>
          </p:grpSpPr>
          <p:sp>
            <p:nvSpPr>
              <p:cNvPr id="25695" name="Freeform 75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>
                  <a:gd name="T0" fmla="*/ 0 w 1252"/>
                  <a:gd name="T1" fmla="*/ 36 h 3125"/>
                  <a:gd name="T2" fmla="*/ 107 w 1252"/>
                  <a:gd name="T3" fmla="*/ 0 h 3125"/>
                  <a:gd name="T4" fmla="*/ 555 w 1252"/>
                  <a:gd name="T5" fmla="*/ 1031 h 3125"/>
                  <a:gd name="T6" fmla="*/ 589 w 1252"/>
                  <a:gd name="T7" fmla="*/ 1269 h 3125"/>
                  <a:gd name="T8" fmla="*/ 448 w 1252"/>
                  <a:gd name="T9" fmla="*/ 1068 h 3125"/>
                  <a:gd name="T10" fmla="*/ 0 w 1252"/>
                  <a:gd name="T11" fmla="*/ 36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0060" name="Freeform 76"/>
              <p:cNvSpPr>
                <a:spLocks/>
              </p:cNvSpPr>
              <p:nvPr/>
            </p:nvSpPr>
            <p:spPr bwMode="auto">
              <a:xfrm rot="21050819" flipH="1">
                <a:off x="4291" y="2222"/>
                <a:ext cx="220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697" name="Freeform 77"/>
              <p:cNvSpPr>
                <a:spLocks/>
              </p:cNvSpPr>
              <p:nvPr/>
            </p:nvSpPr>
            <p:spPr bwMode="auto">
              <a:xfrm rot="21050819" flipH="1">
                <a:off x="4322" y="2471"/>
                <a:ext cx="83" cy="147"/>
              </a:xfrm>
              <a:custGeom>
                <a:avLst/>
                <a:gdLst>
                  <a:gd name="T0" fmla="*/ 40 w 121"/>
                  <a:gd name="T1" fmla="*/ 0 h 230"/>
                  <a:gd name="T2" fmla="*/ 0 w 121"/>
                  <a:gd name="T3" fmla="*/ 10 h 230"/>
                  <a:gd name="T4" fmla="*/ 57 w 121"/>
                  <a:gd name="T5" fmla="*/ 94 h 230"/>
                  <a:gd name="T6" fmla="*/ 40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5698" name="Freeform 78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>
                  <a:gd name="T0" fmla="*/ 407 w 1094"/>
                  <a:gd name="T1" fmla="*/ 1060 h 2612"/>
                  <a:gd name="T2" fmla="*/ 514 w 1094"/>
                  <a:gd name="T3" fmla="*/ 1024 h 2612"/>
                  <a:gd name="T4" fmla="*/ 478 w 1094"/>
                  <a:gd name="T5" fmla="*/ 1036 h 2612"/>
                  <a:gd name="T6" fmla="*/ 40 w 1094"/>
                  <a:gd name="T7" fmla="*/ 0 h 2612"/>
                  <a:gd name="T8" fmla="*/ 0 w 1094"/>
                  <a:gd name="T9" fmla="*/ 12 h 2612"/>
                  <a:gd name="T10" fmla="*/ 441 w 1094"/>
                  <a:gd name="T11" fmla="*/ 1049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5699" name="Group 79"/>
              <p:cNvGrpSpPr>
                <a:grpSpLocks/>
              </p:cNvGrpSpPr>
              <p:nvPr/>
            </p:nvGrpSpPr>
            <p:grpSpPr bwMode="auto">
              <a:xfrm rot="110712" flipH="1">
                <a:off x="4554" y="709"/>
                <a:ext cx="423" cy="1938"/>
                <a:chOff x="1259" y="1570"/>
                <a:chExt cx="396" cy="1905"/>
              </a:xfrm>
            </p:grpSpPr>
            <p:sp>
              <p:nvSpPr>
                <p:cNvPr id="25700" name="Freeform 80"/>
                <p:cNvSpPr>
                  <a:spLocks/>
                </p:cNvSpPr>
                <p:nvPr/>
              </p:nvSpPr>
              <p:spPr bwMode="auto">
                <a:xfrm>
                  <a:off x="1259" y="1616"/>
                  <a:ext cx="260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5701" name="Oval 8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5690" name="Group 82"/>
            <p:cNvGrpSpPr>
              <a:grpSpLocks/>
            </p:cNvGrpSpPr>
            <p:nvPr/>
          </p:nvGrpSpPr>
          <p:grpSpPr bwMode="auto">
            <a:xfrm>
              <a:off x="1068" y="2401"/>
              <a:ext cx="1998" cy="859"/>
              <a:chOff x="1068" y="2401"/>
              <a:chExt cx="1998" cy="859"/>
            </a:xfrm>
          </p:grpSpPr>
          <p:sp>
            <p:nvSpPr>
              <p:cNvPr id="25691" name="Freeform 83"/>
              <p:cNvSpPr>
                <a:spLocks/>
              </p:cNvSpPr>
              <p:nvPr/>
            </p:nvSpPr>
            <p:spPr bwMode="auto">
              <a:xfrm rot="3530061" flipV="1">
                <a:off x="1634" y="1835"/>
                <a:ext cx="859" cy="1991"/>
              </a:xfrm>
              <a:custGeom>
                <a:avLst/>
                <a:gdLst>
                  <a:gd name="T0" fmla="*/ 0 w 1252"/>
                  <a:gd name="T1" fmla="*/ 36 h 3125"/>
                  <a:gd name="T2" fmla="*/ 107 w 1252"/>
                  <a:gd name="T3" fmla="*/ 0 h 3125"/>
                  <a:gd name="T4" fmla="*/ 555 w 1252"/>
                  <a:gd name="T5" fmla="*/ 1031 h 3125"/>
                  <a:gd name="T6" fmla="*/ 589 w 1252"/>
                  <a:gd name="T7" fmla="*/ 1269 h 3125"/>
                  <a:gd name="T8" fmla="*/ 448 w 1252"/>
                  <a:gd name="T9" fmla="*/ 1068 h 3125"/>
                  <a:gd name="T10" fmla="*/ 0 w 1252"/>
                  <a:gd name="T11" fmla="*/ 36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5692" name="Group 84"/>
              <p:cNvGrpSpPr>
                <a:grpSpLocks/>
              </p:cNvGrpSpPr>
              <p:nvPr/>
            </p:nvGrpSpPr>
            <p:grpSpPr bwMode="auto">
              <a:xfrm rot="4189954" flipV="1">
                <a:off x="1903" y="1656"/>
                <a:ext cx="387" cy="1938"/>
                <a:chOff x="1292" y="1570"/>
                <a:chExt cx="363" cy="1905"/>
              </a:xfrm>
            </p:grpSpPr>
            <p:sp>
              <p:nvSpPr>
                <p:cNvPr id="25693" name="Freeform 85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5694" name="Oval 86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70116" name="Oval 132"/>
          <p:cNvSpPr>
            <a:spLocks noChangeArrowheads="1"/>
          </p:cNvSpPr>
          <p:nvPr/>
        </p:nvSpPr>
        <p:spPr bwMode="auto">
          <a:xfrm>
            <a:off x="10167050" y="6966586"/>
            <a:ext cx="116840" cy="85724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grpSp>
        <p:nvGrpSpPr>
          <p:cNvPr id="18" name="Group 147"/>
          <p:cNvGrpSpPr>
            <a:grpSpLocks/>
          </p:cNvGrpSpPr>
          <p:nvPr/>
        </p:nvGrpSpPr>
        <p:grpSpPr bwMode="auto">
          <a:xfrm>
            <a:off x="-2132428" y="-313890"/>
            <a:ext cx="7335522" cy="6734176"/>
            <a:chOff x="385" y="482"/>
            <a:chExt cx="2888" cy="3535"/>
          </a:xfrm>
        </p:grpSpPr>
        <p:grpSp>
          <p:nvGrpSpPr>
            <p:cNvPr id="25667" name="Group 148"/>
            <p:cNvGrpSpPr>
              <a:grpSpLocks/>
            </p:cNvGrpSpPr>
            <p:nvPr/>
          </p:nvGrpSpPr>
          <p:grpSpPr bwMode="auto">
            <a:xfrm>
              <a:off x="2020" y="482"/>
              <a:ext cx="1253" cy="1886"/>
              <a:chOff x="750" y="-199"/>
              <a:chExt cx="1253" cy="1886"/>
            </a:xfrm>
          </p:grpSpPr>
          <p:grpSp>
            <p:nvGrpSpPr>
              <p:cNvPr id="25679" name="Group 149"/>
              <p:cNvGrpSpPr>
                <a:grpSpLocks/>
              </p:cNvGrpSpPr>
              <p:nvPr/>
            </p:nvGrpSpPr>
            <p:grpSpPr bwMode="auto">
              <a:xfrm rot="-405328">
                <a:off x="1156" y="-199"/>
                <a:ext cx="847" cy="1823"/>
                <a:chOff x="1665" y="-108"/>
                <a:chExt cx="852" cy="1913"/>
              </a:xfrm>
            </p:grpSpPr>
            <p:grpSp>
              <p:nvGrpSpPr>
                <p:cNvPr id="25683" name="Group 150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25687" name="Freeform 151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34 h 3125"/>
                      <a:gd name="T2" fmla="*/ 105 w 1252"/>
                      <a:gd name="T3" fmla="*/ 0 h 3125"/>
                      <a:gd name="T4" fmla="*/ 546 w 1252"/>
                      <a:gd name="T5" fmla="*/ 948 h 3125"/>
                      <a:gd name="T6" fmla="*/ 580 w 1252"/>
                      <a:gd name="T7" fmla="*/ 1166 h 3125"/>
                      <a:gd name="T8" fmla="*/ 441 w 1252"/>
                      <a:gd name="T9" fmla="*/ 982 h 3125"/>
                      <a:gd name="T10" fmla="*/ 0 w 1252"/>
                      <a:gd name="T11" fmla="*/ 34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688" name="Freeform 152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401 w 1094"/>
                      <a:gd name="T1" fmla="*/ 974 h 2612"/>
                      <a:gd name="T2" fmla="*/ 506 w 1094"/>
                      <a:gd name="T3" fmla="*/ 940 h 2612"/>
                      <a:gd name="T4" fmla="*/ 470 w 1094"/>
                      <a:gd name="T5" fmla="*/ 953 h 2612"/>
                      <a:gd name="T6" fmla="*/ 39 w 1094"/>
                      <a:gd name="T7" fmla="*/ 0 h 2612"/>
                      <a:gd name="T8" fmla="*/ 0 w 1094"/>
                      <a:gd name="T9" fmla="*/ 11 h 2612"/>
                      <a:gd name="T10" fmla="*/ 435 w 1094"/>
                      <a:gd name="T11" fmla="*/ 96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  <p:grpSp>
              <p:nvGrpSpPr>
                <p:cNvPr id="25684" name="Group 153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70138" name="Freeform 154"/>
                  <p:cNvSpPr>
                    <a:spLocks/>
                  </p:cNvSpPr>
                  <p:nvPr/>
                </p:nvSpPr>
                <p:spPr bwMode="auto">
                  <a:xfrm rot="78698">
                    <a:off x="2293" y="1449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5686" name="Freeform 155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39 w 121"/>
                      <a:gd name="T1" fmla="*/ 0 h 230"/>
                      <a:gd name="T2" fmla="*/ 0 w 121"/>
                      <a:gd name="T3" fmla="*/ 9 h 230"/>
                      <a:gd name="T4" fmla="*/ 56 w 121"/>
                      <a:gd name="T5" fmla="*/ 86 h 230"/>
                      <a:gd name="T6" fmla="*/ 39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</p:grpSp>
          <p:grpSp>
            <p:nvGrpSpPr>
              <p:cNvPr id="25680" name="Group 156"/>
              <p:cNvGrpSpPr>
                <a:grpSpLocks/>
              </p:cNvGrpSpPr>
              <p:nvPr/>
            </p:nvGrpSpPr>
            <p:grpSpPr bwMode="auto">
              <a:xfrm rot="1259420">
                <a:off x="750" y="-16"/>
                <a:ext cx="440" cy="1703"/>
                <a:chOff x="1196" y="1570"/>
                <a:chExt cx="459" cy="1905"/>
              </a:xfrm>
            </p:grpSpPr>
            <p:sp>
              <p:nvSpPr>
                <p:cNvPr id="25681" name="Freeform 157"/>
                <p:cNvSpPr>
                  <a:spLocks/>
                </p:cNvSpPr>
                <p:nvPr/>
              </p:nvSpPr>
              <p:spPr bwMode="auto">
                <a:xfrm>
                  <a:off x="1196" y="1616"/>
                  <a:ext cx="323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5682" name="Oval 158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5668" name="Group 159"/>
            <p:cNvGrpSpPr>
              <a:grpSpLocks/>
            </p:cNvGrpSpPr>
            <p:nvPr/>
          </p:nvGrpSpPr>
          <p:grpSpPr bwMode="auto">
            <a:xfrm flipH="1" flipV="1">
              <a:off x="385" y="2115"/>
              <a:ext cx="1164" cy="1902"/>
              <a:chOff x="839" y="-199"/>
              <a:chExt cx="1164" cy="1902"/>
            </a:xfrm>
          </p:grpSpPr>
          <p:grpSp>
            <p:nvGrpSpPr>
              <p:cNvPr id="25669" name="Group 160"/>
              <p:cNvGrpSpPr>
                <a:grpSpLocks/>
              </p:cNvGrpSpPr>
              <p:nvPr/>
            </p:nvGrpSpPr>
            <p:grpSpPr bwMode="auto">
              <a:xfrm rot="-405328">
                <a:off x="1156" y="-199"/>
                <a:ext cx="847" cy="1823"/>
                <a:chOff x="1665" y="-108"/>
                <a:chExt cx="852" cy="1913"/>
              </a:xfrm>
            </p:grpSpPr>
            <p:grpSp>
              <p:nvGrpSpPr>
                <p:cNvPr id="25673" name="Group 161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25677" name="Freeform 162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34 h 3125"/>
                      <a:gd name="T2" fmla="*/ 105 w 1252"/>
                      <a:gd name="T3" fmla="*/ 0 h 3125"/>
                      <a:gd name="T4" fmla="*/ 546 w 1252"/>
                      <a:gd name="T5" fmla="*/ 948 h 3125"/>
                      <a:gd name="T6" fmla="*/ 580 w 1252"/>
                      <a:gd name="T7" fmla="*/ 1166 h 3125"/>
                      <a:gd name="T8" fmla="*/ 441 w 1252"/>
                      <a:gd name="T9" fmla="*/ 982 h 3125"/>
                      <a:gd name="T10" fmla="*/ 0 w 1252"/>
                      <a:gd name="T11" fmla="*/ 34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678" name="Freeform 163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401 w 1094"/>
                      <a:gd name="T1" fmla="*/ 974 h 2612"/>
                      <a:gd name="T2" fmla="*/ 506 w 1094"/>
                      <a:gd name="T3" fmla="*/ 940 h 2612"/>
                      <a:gd name="T4" fmla="*/ 470 w 1094"/>
                      <a:gd name="T5" fmla="*/ 953 h 2612"/>
                      <a:gd name="T6" fmla="*/ 39 w 1094"/>
                      <a:gd name="T7" fmla="*/ 0 h 2612"/>
                      <a:gd name="T8" fmla="*/ 0 w 1094"/>
                      <a:gd name="T9" fmla="*/ 11 h 2612"/>
                      <a:gd name="T10" fmla="*/ 435 w 1094"/>
                      <a:gd name="T11" fmla="*/ 96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  <p:grpSp>
              <p:nvGrpSpPr>
                <p:cNvPr id="25674" name="Group 164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25675" name="Freeform 165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146 w 316"/>
                      <a:gd name="T1" fmla="*/ 226 h 608"/>
                      <a:gd name="T2" fmla="*/ 105 w 316"/>
                      <a:gd name="T3" fmla="*/ 0 h 608"/>
                      <a:gd name="T4" fmla="*/ 0 w 316"/>
                      <a:gd name="T5" fmla="*/ 34 h 608"/>
                      <a:gd name="T6" fmla="*/ 146 w 316"/>
                      <a:gd name="T7" fmla="*/ 226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676" name="Freeform 166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39 w 121"/>
                      <a:gd name="T1" fmla="*/ 0 h 230"/>
                      <a:gd name="T2" fmla="*/ 0 w 121"/>
                      <a:gd name="T3" fmla="*/ 9 h 230"/>
                      <a:gd name="T4" fmla="*/ 56 w 121"/>
                      <a:gd name="T5" fmla="*/ 86 h 230"/>
                      <a:gd name="T6" fmla="*/ 39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</p:grpSp>
          <p:grpSp>
            <p:nvGrpSpPr>
              <p:cNvPr id="25670" name="Group 167"/>
              <p:cNvGrpSpPr>
                <a:grpSpLocks/>
              </p:cNvGrpSpPr>
              <p:nvPr/>
            </p:nvGrpSpPr>
            <p:grpSpPr bwMode="auto">
              <a:xfrm rot="1259420">
                <a:off x="839" y="0"/>
                <a:ext cx="348" cy="1703"/>
                <a:chOff x="1292" y="1570"/>
                <a:chExt cx="363" cy="1905"/>
              </a:xfrm>
            </p:grpSpPr>
            <p:sp>
              <p:nvSpPr>
                <p:cNvPr id="25671" name="Freeform 168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5672" name="Oval 169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9" name="Group 170"/>
          <p:cNvGrpSpPr>
            <a:grpSpLocks/>
          </p:cNvGrpSpPr>
          <p:nvPr/>
        </p:nvGrpSpPr>
        <p:grpSpPr bwMode="auto">
          <a:xfrm rot="208405">
            <a:off x="-3652354" y="-938832"/>
            <a:ext cx="9103362" cy="9369598"/>
            <a:chOff x="975" y="391"/>
            <a:chExt cx="3402" cy="3427"/>
          </a:xfrm>
        </p:grpSpPr>
        <p:grpSp>
          <p:nvGrpSpPr>
            <p:cNvPr id="25645" name="Group 171"/>
            <p:cNvGrpSpPr>
              <a:grpSpLocks/>
            </p:cNvGrpSpPr>
            <p:nvPr/>
          </p:nvGrpSpPr>
          <p:grpSpPr bwMode="auto">
            <a:xfrm>
              <a:off x="3123" y="391"/>
              <a:ext cx="1254" cy="1947"/>
              <a:chOff x="855" y="300"/>
              <a:chExt cx="1254" cy="1947"/>
            </a:xfrm>
          </p:grpSpPr>
          <p:grpSp>
            <p:nvGrpSpPr>
              <p:cNvPr id="25657" name="Group 172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25661" name="Group 173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25665" name="Freeform 174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34 h 3125"/>
                      <a:gd name="T2" fmla="*/ 105 w 1252"/>
                      <a:gd name="T3" fmla="*/ 0 h 3125"/>
                      <a:gd name="T4" fmla="*/ 546 w 1252"/>
                      <a:gd name="T5" fmla="*/ 948 h 3125"/>
                      <a:gd name="T6" fmla="*/ 580 w 1252"/>
                      <a:gd name="T7" fmla="*/ 1166 h 3125"/>
                      <a:gd name="T8" fmla="*/ 441 w 1252"/>
                      <a:gd name="T9" fmla="*/ 982 h 3125"/>
                      <a:gd name="T10" fmla="*/ 0 w 1252"/>
                      <a:gd name="T11" fmla="*/ 34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666" name="Freeform 175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401 w 1094"/>
                      <a:gd name="T1" fmla="*/ 974 h 2612"/>
                      <a:gd name="T2" fmla="*/ 506 w 1094"/>
                      <a:gd name="T3" fmla="*/ 940 h 2612"/>
                      <a:gd name="T4" fmla="*/ 470 w 1094"/>
                      <a:gd name="T5" fmla="*/ 953 h 2612"/>
                      <a:gd name="T6" fmla="*/ 39 w 1094"/>
                      <a:gd name="T7" fmla="*/ 0 h 2612"/>
                      <a:gd name="T8" fmla="*/ 0 w 1094"/>
                      <a:gd name="T9" fmla="*/ 11 h 2612"/>
                      <a:gd name="T10" fmla="*/ 435 w 1094"/>
                      <a:gd name="T11" fmla="*/ 96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  <p:grpSp>
              <p:nvGrpSpPr>
                <p:cNvPr id="25662" name="Group 176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70161" name="Freeform 177"/>
                  <p:cNvSpPr>
                    <a:spLocks/>
                  </p:cNvSpPr>
                  <p:nvPr/>
                </p:nvSpPr>
                <p:spPr bwMode="auto">
                  <a:xfrm rot="78698">
                    <a:off x="2292" y="1448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5664" name="Freeform 178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39 w 121"/>
                      <a:gd name="T1" fmla="*/ 0 h 230"/>
                      <a:gd name="T2" fmla="*/ 0 w 121"/>
                      <a:gd name="T3" fmla="*/ 9 h 230"/>
                      <a:gd name="T4" fmla="*/ 56 w 121"/>
                      <a:gd name="T5" fmla="*/ 86 h 230"/>
                      <a:gd name="T6" fmla="*/ 39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</p:grpSp>
          <p:grpSp>
            <p:nvGrpSpPr>
              <p:cNvPr id="25658" name="Group 179"/>
              <p:cNvGrpSpPr>
                <a:grpSpLocks/>
              </p:cNvGrpSpPr>
              <p:nvPr/>
            </p:nvGrpSpPr>
            <p:grpSpPr bwMode="auto">
              <a:xfrm rot="1801003">
                <a:off x="855" y="544"/>
                <a:ext cx="283" cy="1703"/>
                <a:chOff x="1360" y="1570"/>
                <a:chExt cx="295" cy="1905"/>
              </a:xfrm>
            </p:grpSpPr>
            <p:sp>
              <p:nvSpPr>
                <p:cNvPr id="25659" name="Freeform 180"/>
                <p:cNvSpPr>
                  <a:spLocks/>
                </p:cNvSpPr>
                <p:nvPr/>
              </p:nvSpPr>
              <p:spPr bwMode="auto">
                <a:xfrm>
                  <a:off x="1360" y="1616"/>
                  <a:ext cx="159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5660" name="Oval 18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5646" name="Group 182"/>
            <p:cNvGrpSpPr>
              <a:grpSpLocks/>
            </p:cNvGrpSpPr>
            <p:nvPr/>
          </p:nvGrpSpPr>
          <p:grpSpPr bwMode="auto">
            <a:xfrm flipH="1" flipV="1">
              <a:off x="975" y="1888"/>
              <a:ext cx="1316" cy="1930"/>
              <a:chOff x="793" y="300"/>
              <a:chExt cx="1316" cy="1930"/>
            </a:xfrm>
          </p:grpSpPr>
          <p:grpSp>
            <p:nvGrpSpPr>
              <p:cNvPr id="25647" name="Group 183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25651" name="Group 184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25655" name="Freeform 185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34 h 3125"/>
                      <a:gd name="T2" fmla="*/ 105 w 1252"/>
                      <a:gd name="T3" fmla="*/ 0 h 3125"/>
                      <a:gd name="T4" fmla="*/ 546 w 1252"/>
                      <a:gd name="T5" fmla="*/ 948 h 3125"/>
                      <a:gd name="T6" fmla="*/ 580 w 1252"/>
                      <a:gd name="T7" fmla="*/ 1166 h 3125"/>
                      <a:gd name="T8" fmla="*/ 441 w 1252"/>
                      <a:gd name="T9" fmla="*/ 982 h 3125"/>
                      <a:gd name="T10" fmla="*/ 0 w 1252"/>
                      <a:gd name="T11" fmla="*/ 34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656" name="Freeform 186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401 w 1094"/>
                      <a:gd name="T1" fmla="*/ 974 h 2612"/>
                      <a:gd name="T2" fmla="*/ 506 w 1094"/>
                      <a:gd name="T3" fmla="*/ 940 h 2612"/>
                      <a:gd name="T4" fmla="*/ 470 w 1094"/>
                      <a:gd name="T5" fmla="*/ 953 h 2612"/>
                      <a:gd name="T6" fmla="*/ 39 w 1094"/>
                      <a:gd name="T7" fmla="*/ 0 h 2612"/>
                      <a:gd name="T8" fmla="*/ 0 w 1094"/>
                      <a:gd name="T9" fmla="*/ 11 h 2612"/>
                      <a:gd name="T10" fmla="*/ 435 w 1094"/>
                      <a:gd name="T11" fmla="*/ 96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  <p:grpSp>
              <p:nvGrpSpPr>
                <p:cNvPr id="25652" name="Group 187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25653" name="Freeform 188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146 w 316"/>
                      <a:gd name="T1" fmla="*/ 226 h 608"/>
                      <a:gd name="T2" fmla="*/ 105 w 316"/>
                      <a:gd name="T3" fmla="*/ 0 h 608"/>
                      <a:gd name="T4" fmla="*/ 0 w 316"/>
                      <a:gd name="T5" fmla="*/ 34 h 608"/>
                      <a:gd name="T6" fmla="*/ 146 w 316"/>
                      <a:gd name="T7" fmla="*/ 226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5654" name="Freeform 189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39 w 121"/>
                      <a:gd name="T1" fmla="*/ 0 h 230"/>
                      <a:gd name="T2" fmla="*/ 0 w 121"/>
                      <a:gd name="T3" fmla="*/ 9 h 230"/>
                      <a:gd name="T4" fmla="*/ 56 w 121"/>
                      <a:gd name="T5" fmla="*/ 86 h 230"/>
                      <a:gd name="T6" fmla="*/ 39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</p:grpSp>
          </p:grpSp>
          <p:grpSp>
            <p:nvGrpSpPr>
              <p:cNvPr id="25648" name="Group 190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25649" name="Freeform 191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5650" name="Oval 192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34" name="Text Box 2"/>
          <p:cNvSpPr txBox="1">
            <a:spLocks noChangeArrowheads="1"/>
          </p:cNvSpPr>
          <p:nvPr/>
        </p:nvSpPr>
        <p:spPr bwMode="auto">
          <a:xfrm>
            <a:off x="9533198" y="5339362"/>
            <a:ext cx="452950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rgbClr val="0000FF"/>
                </a:solidFill>
              </a:rPr>
              <a:t>Е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37" name="Text Box 20"/>
          <p:cNvSpPr txBox="1">
            <a:spLocks noChangeArrowheads="1"/>
          </p:cNvSpPr>
          <p:nvPr/>
        </p:nvSpPr>
        <p:spPr bwMode="auto">
          <a:xfrm>
            <a:off x="4198579" y="5036176"/>
            <a:ext cx="605235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Text Box 20"/>
          <p:cNvSpPr txBox="1">
            <a:spLocks noChangeArrowheads="1"/>
          </p:cNvSpPr>
          <p:nvPr/>
        </p:nvSpPr>
        <p:spPr bwMode="auto">
          <a:xfrm>
            <a:off x="4771527" y="6884670"/>
            <a:ext cx="513864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67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3592 0.0495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2477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0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6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79167E-6 -1.23457E-7 L 0.45507 0.4795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54" y="23978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960000">
                                      <p:cBhvr>
                                        <p:cTn id="5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17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70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2000"/>
                                        <p:tgtEl>
                                          <p:spTgt spid="17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69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16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6.17284E-8 L 0.36719 0.01755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59" y="868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2000"/>
                                        <p:tgtEl>
                                          <p:spTgt spid="17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000"/>
                            </p:stCondLst>
                            <p:childTnLst>
                              <p:par>
                                <p:cTn id="1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17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0.36216 0.02107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8" y="1042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1080000">
                                      <p:cBhvr>
                                        <p:cTn id="16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000"/>
                            </p:stCondLst>
                            <p:childTnLst>
                              <p:par>
                                <p:cTn id="17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20000">
                                      <p:cBhvr>
                                        <p:cTn id="17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20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1700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2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-3.33333E-6 L 0.48837 0.36759 " pathEditMode="relative" ptsTypes="AA">
                                      <p:cBhvr>
                                        <p:cTn id="22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8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1200000">
                                      <p:cBhvr>
                                        <p:cTn id="2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0"/>
                            </p:stCondLst>
                            <p:childTnLst>
                              <p:par>
                                <p:cTn id="2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620000">
                                      <p:cBhvr>
                                        <p:cTn id="2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2000"/>
                                        <p:tgtEl>
                                          <p:spTgt spid="170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7000"/>
                            </p:stCondLst>
                            <p:childTnLst>
                              <p:par>
                                <p:cTn id="2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9000"/>
                            </p:stCondLst>
                            <p:childTnLst>
                              <p:par>
                                <p:cTn id="2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2000"/>
                                        <p:tgtEl>
                                          <p:spTgt spid="170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000"/>
                            </p:stCondLst>
                            <p:childTnLst>
                              <p:par>
                                <p:cTn id="2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20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4000"/>
                            </p:stCondLst>
                            <p:childTnLst>
                              <p:par>
                                <p:cTn id="2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0177" grpId="0" animBg="1"/>
      <p:bldP spid="169989" grpId="0" animBg="1"/>
      <p:bldP spid="169990" grpId="0" animBg="1"/>
      <p:bldP spid="169994" grpId="0" animBg="1"/>
      <p:bldP spid="169995" grpId="0" animBg="1"/>
      <p:bldP spid="170003" grpId="0" animBg="1"/>
      <p:bldP spid="170007" grpId="0"/>
      <p:bldP spid="170008" grpId="0"/>
      <p:bldP spid="170009" grpId="0"/>
      <p:bldP spid="170018" grpId="0"/>
      <p:bldP spid="170020" grpId="0" animBg="1"/>
      <p:bldP spid="170021" grpId="0" animBg="1"/>
      <p:bldP spid="170022" grpId="0" animBg="1"/>
      <p:bldP spid="170034" grpId="0" animBg="1"/>
      <p:bldP spid="170035" grpId="0" animBg="1"/>
      <p:bldP spid="170036" grpId="0" animBg="1"/>
      <p:bldP spid="170037" grpId="0" animBg="1"/>
      <p:bldP spid="170116" grpId="0" animBg="1"/>
      <p:bldP spid="137" grpId="0"/>
      <p:bldP spid="1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533258" y="2045827"/>
            <a:ext cx="7134742" cy="2071169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адачи на построение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 (а), № 5 (стр.131).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468928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201400" y="1905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17791</TotalTime>
  <Words>463</Words>
  <Application>Microsoft Office PowerPoint</Application>
  <PresentationFormat>Произвольный</PresentationFormat>
  <Paragraphs>95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Формула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1207</cp:revision>
  <dcterms:created xsi:type="dcterms:W3CDTF">2020-04-09T07:32:19Z</dcterms:created>
  <dcterms:modified xsi:type="dcterms:W3CDTF">2021-03-18T12:47:46Z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