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1"/>
  </p:notesMasterIdLst>
  <p:sldIdLst>
    <p:sldId id="511" r:id="rId2"/>
    <p:sldId id="532" r:id="rId3"/>
    <p:sldId id="531" r:id="rId4"/>
    <p:sldId id="533" r:id="rId5"/>
    <p:sldId id="534" r:id="rId6"/>
    <p:sldId id="535" r:id="rId7"/>
    <p:sldId id="536" r:id="rId8"/>
    <p:sldId id="537" r:id="rId9"/>
    <p:sldId id="404" r:id="rId10"/>
  </p:sldIdLst>
  <p:sldSz cx="14630400" cy="8229600"/>
  <p:notesSz cx="5765800" cy="3244850"/>
  <p:defaultTextStyle>
    <a:defPPr>
      <a:defRPr lang="ru-RU"/>
    </a:defPPr>
    <a:lvl1pPr marL="0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41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9EDC9EA0-A7E8-46A4-ABD9-3915CBF643D2}">
          <p14:sldIdLst>
            <p14:sldId id="511"/>
            <p14:sldId id="532"/>
            <p14:sldId id="531"/>
            <p14:sldId id="533"/>
            <p14:sldId id="534"/>
            <p14:sldId id="535"/>
            <p14:sldId id="536"/>
            <p14:sldId id="537"/>
          </p14:sldIdLst>
        </p14:section>
        <p14:section name="Раздел без заголовка" id="{67AF348A-95E5-4FA6-B08C-FB3DF7B22B4F}">
          <p14:sldIdLst>
            <p14:sldId id="404"/>
          </p14:sldIdLst>
        </p14:section>
      </p14:sectionLst>
    </p:ext>
    <p:ext uri="{EFAFB233-063F-42B5-8137-9DF3F51BA10A}">
      <p15:sldGuideLst xmlns=""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  <p15:guide id="3" orient="horz" pos="15826">
          <p15:clr>
            <a:srgbClr val="A4A3A4"/>
          </p15:clr>
        </p15:guide>
        <p15:guide id="4" pos="13119">
          <p15:clr>
            <a:srgbClr val="A4A3A4"/>
          </p15:clr>
        </p15:guide>
        <p15:guide id="5" orient="horz" pos="1330">
          <p15:clr>
            <a:srgbClr val="A4A3A4"/>
          </p15:clr>
        </p15:guide>
        <p15:guide id="6" orient="horz" pos="7304">
          <p15:clr>
            <a:srgbClr val="A4A3A4"/>
          </p15:clr>
        </p15:guide>
        <p15:guide id="7" pos="902">
          <p15:clr>
            <a:srgbClr val="A4A3A4"/>
          </p15:clr>
        </p15:guide>
        <p15:guide id="8" pos="54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A0A5E"/>
    <a:srgbClr val="00A859"/>
    <a:srgbClr val="E29AD3"/>
    <a:srgbClr val="65F913"/>
    <a:srgbClr val="CCFFFF"/>
    <a:srgbClr val="B1EB21"/>
    <a:srgbClr val="FF6B6B"/>
    <a:srgbClr val="FF99FF"/>
    <a:srgbClr val="FFFFC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Нет стиля, сетка таблиц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2279" autoAdjust="0"/>
    <p:restoredTop sz="98696" autoAdjust="0"/>
  </p:normalViewPr>
  <p:slideViewPr>
    <p:cSldViewPr>
      <p:cViewPr>
        <p:scale>
          <a:sx n="50" d="100"/>
          <a:sy n="50" d="100"/>
        </p:scale>
        <p:origin x="-720" y="-210"/>
      </p:cViewPr>
      <p:guideLst>
        <p:guide orient="horz" pos="2880"/>
        <p:guide orient="horz" pos="15826"/>
        <p:guide orient="horz" pos="1330"/>
        <p:guide orient="horz" pos="7304"/>
        <p:guide pos="2160"/>
        <p:guide pos="13119"/>
        <p:guide pos="902"/>
        <p:guide pos="54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3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265488" y="0"/>
            <a:ext cx="2498725" cy="161925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0AB3280D-DA47-4F16-B0EB-68F87F7C7C01}" type="datetimeFigureOut">
              <a:rPr lang="ru-RU" smtClean="0"/>
              <a:t>18.03.2021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801813" y="242888"/>
            <a:ext cx="2162175" cy="1217612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576263" y="1541463"/>
            <a:ext cx="4613275" cy="14605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265488" y="3081338"/>
            <a:ext cx="2498725" cy="16351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DCEBC4-7F60-46A9-8417-0DDF722E941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9360253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1pPr>
    <a:lvl2pPr marL="106708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2pPr>
    <a:lvl3pPr marL="213415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3pPr>
    <a:lvl4pPr marL="3201231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4pPr>
    <a:lvl5pPr marL="4268308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5pPr>
    <a:lvl6pPr marL="533538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6pPr>
    <a:lvl7pPr marL="6402464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7pPr>
    <a:lvl8pPr marL="7469542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8pPr>
    <a:lvl9pPr marL="8536619" algn="l" defTabSz="2134152" rtl="0" eaLnBrk="1" latinLnBrk="0" hangingPunct="1">
      <a:defRPr sz="29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ctrTitle"/>
          </p:nvPr>
        </p:nvSpPr>
        <p:spPr>
          <a:xfrm>
            <a:off x="1097280" y="2551175"/>
            <a:ext cx="12435840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subTitle" idx="4"/>
          </p:nvPr>
        </p:nvSpPr>
        <p:spPr>
          <a:xfrm>
            <a:off x="2194562" y="4608576"/>
            <a:ext cx="10241280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784830"/>
          </a:xfrm>
        </p:spPr>
        <p:txBody>
          <a:bodyPr lIns="0" tIns="0" rIns="0" bIns="0"/>
          <a:lstStyle>
            <a:lvl1pPr>
              <a:defRPr sz="51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17" name="bg object 17"/>
          <p:cNvSpPr/>
          <p:nvPr/>
        </p:nvSpPr>
        <p:spPr>
          <a:xfrm>
            <a:off x="169624" y="180473"/>
            <a:ext cx="14338758" cy="1088688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sz="half" idx="2"/>
          </p:nvPr>
        </p:nvSpPr>
        <p:spPr>
          <a:xfrm>
            <a:off x="629570" y="1828019"/>
            <a:ext cx="4629200" cy="507831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3300" b="0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sz="half" idx="3"/>
          </p:nvPr>
        </p:nvSpPr>
        <p:spPr>
          <a:xfrm>
            <a:off x="7534658" y="1892808"/>
            <a:ext cx="6364224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/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6" name="Holder 6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7" name="Holder 7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4013038" y="2679033"/>
            <a:ext cx="6652965" cy="2623487"/>
          </a:xfrm>
          <a:custGeom>
            <a:avLst/>
            <a:gdLst/>
            <a:ahLst/>
            <a:cxnLst/>
            <a:rect l="l" t="t" r="r" b="b"/>
            <a:pathLst>
              <a:path w="2621915" h="1034414">
                <a:moveTo>
                  <a:pt x="2621368" y="0"/>
                </a:moveTo>
                <a:lnTo>
                  <a:pt x="0" y="0"/>
                </a:lnTo>
                <a:lnTo>
                  <a:pt x="0" y="1034140"/>
                </a:lnTo>
                <a:lnTo>
                  <a:pt x="2621368" y="1034140"/>
                </a:lnTo>
                <a:lnTo>
                  <a:pt x="262136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4"/>
            <a:ext cx="4088003" cy="938719"/>
          </a:xfrm>
        </p:spPr>
        <p:txBody>
          <a:bodyPr lIns="0" tIns="0" rIns="0" bIns="0"/>
          <a:lstStyle>
            <a:lvl1pPr>
              <a:defRPr sz="610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/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/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/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097288" y="335953"/>
            <a:ext cx="12435843" cy="407804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1097290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5318162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9539028" y="1676405"/>
            <a:ext cx="3994101" cy="4088926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7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1097290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5318162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9539028" y="5976687"/>
            <a:ext cx="3994101" cy="1150622"/>
          </a:xfrm>
        </p:spPr>
        <p:txBody>
          <a:bodyPr>
            <a:noAutofit/>
          </a:bodyPr>
          <a:lstStyle>
            <a:lvl1pPr marL="0" indent="0">
              <a:buNone/>
              <a:defRPr sz="1700"/>
            </a:lvl1pPr>
            <a:lvl2pPr marL="168224" indent="-168224">
              <a:buFont typeface="Arial" panose="020B0604020202020204" pitchFamily="34" charset="0"/>
              <a:buChar char="•"/>
              <a:defRPr sz="1700"/>
            </a:lvl2pPr>
            <a:lvl3pPr marL="336456" indent="-168224">
              <a:defRPr sz="1700"/>
            </a:lvl3pPr>
            <a:lvl4pPr marL="588792" indent="-252340">
              <a:defRPr sz="1700"/>
            </a:lvl4pPr>
            <a:lvl5pPr marL="841134" indent="-252340">
              <a:defRPr sz="17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1097288" y="1120163"/>
            <a:ext cx="12435843" cy="487679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21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604095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07E341E-C246-45A1-8D7B-915D1BFAB73E}" type="datetimeFigureOut">
              <a:rPr lang="ru-RU" smtClean="0"/>
              <a:pPr/>
              <a:t>18.03.2021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DA50656-2518-40FB-831F-ED62048D0639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338990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bg object 16"/>
          <p:cNvSpPr/>
          <p:nvPr/>
        </p:nvSpPr>
        <p:spPr>
          <a:xfrm>
            <a:off x="169607" y="1359834"/>
            <a:ext cx="14338758" cy="6718961"/>
          </a:xfrm>
          <a:custGeom>
            <a:avLst/>
            <a:gdLst/>
            <a:ahLst/>
            <a:cxnLst/>
            <a:rect l="l" t="t" r="r" b="b"/>
            <a:pathLst>
              <a:path w="5650865" h="2649220">
                <a:moveTo>
                  <a:pt x="5650712" y="24434"/>
                </a:moveTo>
                <a:lnTo>
                  <a:pt x="5626341" y="24434"/>
                </a:lnTo>
                <a:lnTo>
                  <a:pt x="5626341" y="2624975"/>
                </a:lnTo>
                <a:lnTo>
                  <a:pt x="5650712" y="2624975"/>
                </a:lnTo>
                <a:lnTo>
                  <a:pt x="5650712" y="24434"/>
                </a:lnTo>
                <a:close/>
              </a:path>
              <a:path w="5650865" h="2649220">
                <a:moveTo>
                  <a:pt x="5650712" y="0"/>
                </a:moveTo>
                <a:lnTo>
                  <a:pt x="0" y="0"/>
                </a:lnTo>
                <a:lnTo>
                  <a:pt x="0" y="24130"/>
                </a:lnTo>
                <a:lnTo>
                  <a:pt x="0" y="2625090"/>
                </a:lnTo>
                <a:lnTo>
                  <a:pt x="0" y="2649220"/>
                </a:lnTo>
                <a:lnTo>
                  <a:pt x="5650712" y="2649220"/>
                </a:lnTo>
                <a:lnTo>
                  <a:pt x="5650712" y="2625090"/>
                </a:lnTo>
                <a:lnTo>
                  <a:pt x="24384" y="2625090"/>
                </a:lnTo>
                <a:lnTo>
                  <a:pt x="24384" y="24130"/>
                </a:lnTo>
                <a:lnTo>
                  <a:pt x="5650712" y="24130"/>
                </a:lnTo>
                <a:lnTo>
                  <a:pt x="5650712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2" name="Holder 2"/>
          <p:cNvSpPr>
            <a:spLocks noGrp="1"/>
          </p:cNvSpPr>
          <p:nvPr>
            <p:ph type="title"/>
          </p:nvPr>
        </p:nvSpPr>
        <p:spPr>
          <a:xfrm>
            <a:off x="5271200" y="3404092"/>
            <a:ext cx="4088003" cy="40780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650" b="1" i="0">
                <a:solidFill>
                  <a:srgbClr val="FEFEFE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body" idx="1"/>
          </p:nvPr>
        </p:nvSpPr>
        <p:spPr>
          <a:xfrm>
            <a:off x="2267179" y="2491493"/>
            <a:ext cx="10096045" cy="338554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>
              <a:defRPr sz="2200" b="0" i="0">
                <a:solidFill>
                  <a:srgbClr val="373435"/>
                </a:solidFill>
                <a:latin typeface="Arial"/>
                <a:cs typeface="Arial"/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ftr" sz="quarter" idx="5"/>
          </p:nvPr>
        </p:nvSpPr>
        <p:spPr>
          <a:xfrm>
            <a:off x="4974336" y="7653527"/>
            <a:ext cx="4681728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5" name="Holder 5"/>
          <p:cNvSpPr>
            <a:spLocks noGrp="1"/>
          </p:cNvSpPr>
          <p:nvPr>
            <p:ph type="dt" sz="half" idx="6"/>
          </p:nvPr>
        </p:nvSpPr>
        <p:spPr>
          <a:xfrm>
            <a:off x="731520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3/18/2021</a:t>
            </a:fld>
            <a:endParaRPr lang="en-US"/>
          </a:p>
        </p:txBody>
      </p:sp>
      <p:sp>
        <p:nvSpPr>
          <p:cNvPr id="6" name="Holder 6"/>
          <p:cNvSpPr>
            <a:spLocks noGrp="1"/>
          </p:cNvSpPr>
          <p:nvPr>
            <p:ph type="sldNum" sz="quarter" idx="7"/>
          </p:nvPr>
        </p:nvSpPr>
        <p:spPr>
          <a:xfrm>
            <a:off x="10533888" y="7653527"/>
            <a:ext cx="3364992" cy="630942"/>
          </a:xfrm>
          <a:prstGeom prst="rect">
            <a:avLst/>
          </a:prstGeom>
        </p:spPr>
        <p:txBody>
          <a:bodyPr wrap="square" lIns="0" tIns="0" rIns="0" bIns="0">
            <a:spAutoFit/>
          </a:bodyPr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8" r:id="rId7"/>
  </p:sldLayoutIdLst>
  <p:txStyles>
    <p:titleStyle>
      <a:lvl1pPr>
        <a:defRPr>
          <a:latin typeface="+mj-lt"/>
          <a:ea typeface="+mj-ea"/>
          <a:cs typeface="+mj-cs"/>
        </a:defRPr>
      </a:lvl1pPr>
    </p:titleStyle>
    <p:body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bodyStyle>
    <p:otherStyle>
      <a:lvl1pPr marL="0">
        <a:defRPr>
          <a:latin typeface="+mn-lt"/>
          <a:ea typeface="+mn-ea"/>
          <a:cs typeface="+mn-cs"/>
        </a:defRPr>
      </a:lvl1pPr>
      <a:lvl2pPr marL="1067082">
        <a:defRPr>
          <a:latin typeface="+mn-lt"/>
          <a:ea typeface="+mn-ea"/>
          <a:cs typeface="+mn-cs"/>
        </a:defRPr>
      </a:lvl2pPr>
      <a:lvl3pPr marL="2134152">
        <a:defRPr>
          <a:latin typeface="+mn-lt"/>
          <a:ea typeface="+mn-ea"/>
          <a:cs typeface="+mn-cs"/>
        </a:defRPr>
      </a:lvl3pPr>
      <a:lvl4pPr marL="3201231">
        <a:defRPr>
          <a:latin typeface="+mn-lt"/>
          <a:ea typeface="+mn-ea"/>
          <a:cs typeface="+mn-cs"/>
        </a:defRPr>
      </a:lvl4pPr>
      <a:lvl5pPr marL="4268308">
        <a:defRPr>
          <a:latin typeface="+mn-lt"/>
          <a:ea typeface="+mn-ea"/>
          <a:cs typeface="+mn-cs"/>
        </a:defRPr>
      </a:lvl5pPr>
      <a:lvl6pPr marL="5335389">
        <a:defRPr>
          <a:latin typeface="+mn-lt"/>
          <a:ea typeface="+mn-ea"/>
          <a:cs typeface="+mn-cs"/>
        </a:defRPr>
      </a:lvl6pPr>
      <a:lvl7pPr marL="6402464">
        <a:defRPr>
          <a:latin typeface="+mn-lt"/>
          <a:ea typeface="+mn-ea"/>
          <a:cs typeface="+mn-cs"/>
        </a:defRPr>
      </a:lvl7pPr>
      <a:lvl8pPr marL="7469542">
        <a:defRPr>
          <a:latin typeface="+mn-lt"/>
          <a:ea typeface="+mn-ea"/>
          <a:cs typeface="+mn-cs"/>
        </a:defRPr>
      </a:lvl8pPr>
      <a:lvl9pPr marL="8536619">
        <a:defRPr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gif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7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3.wmf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xmlns="" id="{EE80F0AA-4DF1-4DBF-9AA2-5439157D8912}"/>
              </a:ext>
            </a:extLst>
          </p:cNvPr>
          <p:cNvSpPr/>
          <p:nvPr/>
        </p:nvSpPr>
        <p:spPr>
          <a:xfrm>
            <a:off x="2688" y="3905"/>
            <a:ext cx="14610538" cy="2589664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14" name="object 3">
            <a:extLst>
              <a:ext uri="{FF2B5EF4-FFF2-40B4-BE49-F238E27FC236}">
                <a16:creationId xmlns:a16="http://schemas.microsoft.com/office/drawing/2014/main" xmlns="" id="{648E54F6-8C15-4BB3-94E3-7B81F0C680D4}"/>
              </a:ext>
            </a:extLst>
          </p:cNvPr>
          <p:cNvSpPr txBox="1">
            <a:spLocks noGrp="1"/>
          </p:cNvSpPr>
          <p:nvPr>
            <p:ph type="title"/>
          </p:nvPr>
        </p:nvSpPr>
        <p:spPr>
          <a:xfrm>
            <a:off x="2505675" y="607714"/>
            <a:ext cx="7997539" cy="1265513"/>
          </a:xfrm>
          <a:prstGeom prst="rect">
            <a:avLst/>
          </a:prstGeom>
        </p:spPr>
        <p:txBody>
          <a:bodyPr vert="horz" wrap="square" lIns="0" tIns="34074" rIns="0" bIns="0" rtlCol="0" anchor="ctr">
            <a:spAutoFit/>
          </a:bodyPr>
          <a:lstStyle/>
          <a:p>
            <a:pPr marL="29633" algn="ctr">
              <a:spcBef>
                <a:spcPts val="267"/>
              </a:spcBef>
            </a:pPr>
            <a:r>
              <a:rPr lang="ru-RU" sz="8000" spc="11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8000" spc="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Геометрия</a:t>
            </a:r>
            <a:endParaRPr sz="8000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xmlns="" id="{F294EAD7-CAB8-401C-B12D-6064AA1177E0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xmlns="" id="{27824596-7DE1-4136-95E4-49A51856B6D3}"/>
              </a:ext>
            </a:extLst>
          </p:cNvPr>
          <p:cNvSpPr/>
          <p:nvPr/>
        </p:nvSpPr>
        <p:spPr>
          <a:xfrm>
            <a:off x="11929383" y="578531"/>
            <a:ext cx="1531765" cy="1531576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6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xmlns="" id="{CAFE6579-511C-4CCB-9A5C-300ACC2F553A}"/>
              </a:ext>
            </a:extLst>
          </p:cNvPr>
          <p:cNvSpPr txBox="1"/>
          <p:nvPr/>
        </p:nvSpPr>
        <p:spPr>
          <a:xfrm>
            <a:off x="12493011" y="631572"/>
            <a:ext cx="439718" cy="822237"/>
          </a:xfrm>
          <a:prstGeom prst="rect">
            <a:avLst/>
          </a:prstGeom>
        </p:spPr>
        <p:txBody>
          <a:bodyPr vert="horz" wrap="square" lIns="0" tIns="37045" rIns="0" bIns="0" rtlCol="0">
            <a:spAutoFit/>
          </a:bodyPr>
          <a:lstStyle/>
          <a:p>
            <a:pPr algn="ctr">
              <a:spcBef>
                <a:spcPts val="293"/>
              </a:spcBef>
            </a:pPr>
            <a:r>
              <a:rPr lang="uz-Latn-UZ" sz="5100" b="1" spc="23" dirty="0">
                <a:solidFill>
                  <a:srgbClr val="FEFEFE"/>
                </a:solidFill>
                <a:latin typeface="Arial"/>
                <a:cs typeface="Arial"/>
              </a:rPr>
              <a:t>7</a:t>
            </a:r>
            <a:endParaRPr sz="5100" dirty="0">
              <a:latin typeface="Arial"/>
              <a:cs typeface="Arial"/>
            </a:endParaRPr>
          </a:p>
        </p:txBody>
      </p:sp>
      <p:sp>
        <p:nvSpPr>
          <p:cNvPr id="23" name="object 13">
            <a:extLst>
              <a:ext uri="{FF2B5EF4-FFF2-40B4-BE49-F238E27FC236}">
                <a16:creationId xmlns:a16="http://schemas.microsoft.com/office/drawing/2014/main" xmlns="" id="{065B57C3-CBC0-467B-8CE6-9C853CD5BC49}"/>
              </a:ext>
            </a:extLst>
          </p:cNvPr>
          <p:cNvSpPr txBox="1"/>
          <p:nvPr/>
        </p:nvSpPr>
        <p:spPr>
          <a:xfrm>
            <a:off x="12039600" y="1460336"/>
            <a:ext cx="1312093" cy="520864"/>
          </a:xfrm>
          <a:prstGeom prst="rect">
            <a:avLst/>
          </a:prstGeom>
        </p:spPr>
        <p:txBody>
          <a:bodyPr vert="horz" wrap="square" lIns="0" tIns="28147" rIns="0" bIns="0" rtlCol="0">
            <a:spAutoFit/>
          </a:bodyPr>
          <a:lstStyle/>
          <a:p>
            <a:pPr algn="ctr">
              <a:spcBef>
                <a:spcPts val="223"/>
              </a:spcBef>
            </a:pPr>
            <a:r>
              <a:rPr lang="ru-RU" sz="3200" b="1" spc="-11" dirty="0">
                <a:solidFill>
                  <a:srgbClr val="FEFEFE"/>
                </a:solidFill>
                <a:latin typeface="Arial"/>
                <a:cs typeface="Arial"/>
              </a:rPr>
              <a:t>класс</a:t>
            </a:r>
            <a:endParaRPr sz="3200" b="1" dirty="0">
              <a:latin typeface="Arial"/>
              <a:cs typeface="Arial"/>
            </a:endParaRPr>
          </a:p>
        </p:txBody>
      </p:sp>
      <p:sp>
        <p:nvSpPr>
          <p:cNvPr id="12" name="object 11">
            <a:extLst>
              <a:ext uri="{FF2B5EF4-FFF2-40B4-BE49-F238E27FC236}">
                <a16:creationId xmlns:a16="http://schemas.microsoft.com/office/drawing/2014/main" xmlns="" id="{335AFAA3-FF4F-462D-A908-93D09B272E70}"/>
              </a:ext>
            </a:extLst>
          </p:cNvPr>
          <p:cNvSpPr/>
          <p:nvPr/>
        </p:nvSpPr>
        <p:spPr>
          <a:xfrm>
            <a:off x="830940" y="610666"/>
            <a:ext cx="924280" cy="1274156"/>
          </a:xfrm>
          <a:custGeom>
            <a:avLst/>
            <a:gdLst/>
            <a:ahLst/>
            <a:cxnLst/>
            <a:rect l="l" t="t" r="r" b="b"/>
            <a:pathLst>
              <a:path w="363855" h="501650">
                <a:moveTo>
                  <a:pt x="181883" y="0"/>
                </a:moveTo>
                <a:lnTo>
                  <a:pt x="169927" y="1814"/>
                </a:lnTo>
                <a:lnTo>
                  <a:pt x="160152" y="6759"/>
                </a:lnTo>
                <a:lnTo>
                  <a:pt x="153555" y="14086"/>
                </a:lnTo>
                <a:lnTo>
                  <a:pt x="151135" y="23046"/>
                </a:lnTo>
                <a:lnTo>
                  <a:pt x="151135" y="51018"/>
                </a:lnTo>
                <a:lnTo>
                  <a:pt x="125894" y="61099"/>
                </a:lnTo>
                <a:lnTo>
                  <a:pt x="106002" y="76250"/>
                </a:lnTo>
                <a:lnTo>
                  <a:pt x="92964" y="95347"/>
                </a:lnTo>
                <a:lnTo>
                  <a:pt x="88282" y="117269"/>
                </a:lnTo>
                <a:lnTo>
                  <a:pt x="89509" y="128550"/>
                </a:lnTo>
                <a:lnTo>
                  <a:pt x="93112" y="139474"/>
                </a:lnTo>
                <a:lnTo>
                  <a:pt x="98979" y="149818"/>
                </a:lnTo>
                <a:lnTo>
                  <a:pt x="107006" y="159360"/>
                </a:lnTo>
                <a:lnTo>
                  <a:pt x="55256" y="298363"/>
                </a:lnTo>
                <a:lnTo>
                  <a:pt x="29820" y="298367"/>
                </a:lnTo>
                <a:lnTo>
                  <a:pt x="25441" y="301654"/>
                </a:lnTo>
                <a:lnTo>
                  <a:pt x="25441" y="309772"/>
                </a:lnTo>
                <a:lnTo>
                  <a:pt x="29825" y="313055"/>
                </a:lnTo>
                <a:lnTo>
                  <a:pt x="49785" y="313055"/>
                </a:lnTo>
                <a:lnTo>
                  <a:pt x="0" y="446784"/>
                </a:lnTo>
                <a:lnTo>
                  <a:pt x="1008" y="453002"/>
                </a:lnTo>
                <a:lnTo>
                  <a:pt x="7405" y="461515"/>
                </a:lnTo>
                <a:lnTo>
                  <a:pt x="10670" y="464132"/>
                </a:lnTo>
                <a:lnTo>
                  <a:pt x="14559" y="466102"/>
                </a:lnTo>
                <a:lnTo>
                  <a:pt x="3398" y="496089"/>
                </a:lnTo>
                <a:lnTo>
                  <a:pt x="6440" y="500139"/>
                </a:lnTo>
                <a:lnTo>
                  <a:pt x="12538" y="501418"/>
                </a:lnTo>
                <a:lnTo>
                  <a:pt x="13425" y="501501"/>
                </a:lnTo>
                <a:lnTo>
                  <a:pt x="18583" y="501501"/>
                </a:lnTo>
                <a:lnTo>
                  <a:pt x="22522" y="499374"/>
                </a:lnTo>
                <a:lnTo>
                  <a:pt x="33436" y="470051"/>
                </a:lnTo>
                <a:lnTo>
                  <a:pt x="42830" y="468549"/>
                </a:lnTo>
                <a:lnTo>
                  <a:pt x="51014" y="465031"/>
                </a:lnTo>
                <a:lnTo>
                  <a:pt x="57410" y="459821"/>
                </a:lnTo>
                <a:lnTo>
                  <a:pt x="60112" y="455410"/>
                </a:lnTo>
                <a:lnTo>
                  <a:pt x="30830" y="455410"/>
                </a:lnTo>
                <a:lnTo>
                  <a:pt x="29825" y="455302"/>
                </a:lnTo>
                <a:lnTo>
                  <a:pt x="22910" y="453858"/>
                </a:lnTo>
                <a:lnTo>
                  <a:pt x="19442" y="449235"/>
                </a:lnTo>
                <a:lnTo>
                  <a:pt x="130050" y="152128"/>
                </a:lnTo>
                <a:lnTo>
                  <a:pt x="131922" y="150342"/>
                </a:lnTo>
                <a:lnTo>
                  <a:pt x="137110" y="148150"/>
                </a:lnTo>
                <a:lnTo>
                  <a:pt x="140108" y="147876"/>
                </a:lnTo>
                <a:lnTo>
                  <a:pt x="168772" y="147876"/>
                </a:lnTo>
                <a:lnTo>
                  <a:pt x="164548" y="142257"/>
                </a:lnTo>
                <a:lnTo>
                  <a:pt x="115814" y="142250"/>
                </a:lnTo>
                <a:lnTo>
                  <a:pt x="107885" y="117269"/>
                </a:lnTo>
                <a:lnTo>
                  <a:pt x="113708" y="95699"/>
                </a:lnTo>
                <a:lnTo>
                  <a:pt x="129581" y="78067"/>
                </a:lnTo>
                <a:lnTo>
                  <a:pt x="153105" y="66169"/>
                </a:lnTo>
                <a:lnTo>
                  <a:pt x="181883" y="61804"/>
                </a:lnTo>
                <a:lnTo>
                  <a:pt x="238790" y="61804"/>
                </a:lnTo>
                <a:lnTo>
                  <a:pt x="237860" y="61097"/>
                </a:lnTo>
                <a:lnTo>
                  <a:pt x="212627" y="51018"/>
                </a:lnTo>
                <a:lnTo>
                  <a:pt x="212627" y="47623"/>
                </a:lnTo>
                <a:lnTo>
                  <a:pt x="170726" y="47623"/>
                </a:lnTo>
                <a:lnTo>
                  <a:pt x="170726" y="18442"/>
                </a:lnTo>
                <a:lnTo>
                  <a:pt x="175731" y="14691"/>
                </a:lnTo>
                <a:lnTo>
                  <a:pt x="210370" y="14691"/>
                </a:lnTo>
                <a:lnTo>
                  <a:pt x="210206" y="14086"/>
                </a:lnTo>
                <a:lnTo>
                  <a:pt x="203611" y="6759"/>
                </a:lnTo>
                <a:lnTo>
                  <a:pt x="193837" y="1814"/>
                </a:lnTo>
                <a:lnTo>
                  <a:pt x="181883" y="0"/>
                </a:lnTo>
                <a:close/>
              </a:path>
              <a:path w="363855" h="501650">
                <a:moveTo>
                  <a:pt x="270484" y="313062"/>
                </a:moveTo>
                <a:lnTo>
                  <a:pt x="250135" y="313062"/>
                </a:lnTo>
                <a:lnTo>
                  <a:pt x="302328" y="453242"/>
                </a:lnTo>
                <a:lnTo>
                  <a:pt x="306361" y="459821"/>
                </a:lnTo>
                <a:lnTo>
                  <a:pt x="312757" y="465031"/>
                </a:lnTo>
                <a:lnTo>
                  <a:pt x="320939" y="468549"/>
                </a:lnTo>
                <a:lnTo>
                  <a:pt x="330332" y="470051"/>
                </a:lnTo>
                <a:lnTo>
                  <a:pt x="341247" y="499380"/>
                </a:lnTo>
                <a:lnTo>
                  <a:pt x="345182" y="501501"/>
                </a:lnTo>
                <a:lnTo>
                  <a:pt x="350344" y="501501"/>
                </a:lnTo>
                <a:lnTo>
                  <a:pt x="351231" y="501418"/>
                </a:lnTo>
                <a:lnTo>
                  <a:pt x="357322" y="500139"/>
                </a:lnTo>
                <a:lnTo>
                  <a:pt x="360371" y="496089"/>
                </a:lnTo>
                <a:lnTo>
                  <a:pt x="349204" y="466102"/>
                </a:lnTo>
                <a:lnTo>
                  <a:pt x="353091" y="464132"/>
                </a:lnTo>
                <a:lnTo>
                  <a:pt x="356356" y="461515"/>
                </a:lnTo>
                <a:lnTo>
                  <a:pt x="360944" y="455410"/>
                </a:lnTo>
                <a:lnTo>
                  <a:pt x="326952" y="455410"/>
                </a:lnTo>
                <a:lnTo>
                  <a:pt x="322538" y="452893"/>
                </a:lnTo>
                <a:lnTo>
                  <a:pt x="270484" y="313062"/>
                </a:lnTo>
                <a:close/>
              </a:path>
              <a:path w="363855" h="501650">
                <a:moveTo>
                  <a:pt x="53902" y="431084"/>
                </a:moveTo>
                <a:lnTo>
                  <a:pt x="48492" y="433370"/>
                </a:lnTo>
                <a:lnTo>
                  <a:pt x="41224" y="452893"/>
                </a:lnTo>
                <a:lnTo>
                  <a:pt x="36813" y="455410"/>
                </a:lnTo>
                <a:lnTo>
                  <a:pt x="60112" y="455410"/>
                </a:lnTo>
                <a:lnTo>
                  <a:pt x="61441" y="453242"/>
                </a:lnTo>
                <a:lnTo>
                  <a:pt x="67370" y="437320"/>
                </a:lnTo>
                <a:lnTo>
                  <a:pt x="64329" y="433270"/>
                </a:lnTo>
                <a:lnTo>
                  <a:pt x="53902" y="431084"/>
                </a:lnTo>
                <a:close/>
              </a:path>
              <a:path w="363855" h="501650">
                <a:moveTo>
                  <a:pt x="265884" y="147876"/>
                </a:moveTo>
                <a:lnTo>
                  <a:pt x="223653" y="147876"/>
                </a:lnTo>
                <a:lnTo>
                  <a:pt x="226656" y="148150"/>
                </a:lnTo>
                <a:lnTo>
                  <a:pt x="231847" y="150342"/>
                </a:lnTo>
                <a:lnTo>
                  <a:pt x="233719" y="152128"/>
                </a:lnTo>
                <a:lnTo>
                  <a:pt x="344322" y="449235"/>
                </a:lnTo>
                <a:lnTo>
                  <a:pt x="340851" y="453858"/>
                </a:lnTo>
                <a:lnTo>
                  <a:pt x="333946" y="455302"/>
                </a:lnTo>
                <a:lnTo>
                  <a:pt x="332931" y="455410"/>
                </a:lnTo>
                <a:lnTo>
                  <a:pt x="360944" y="455410"/>
                </a:lnTo>
                <a:lnTo>
                  <a:pt x="362753" y="453002"/>
                </a:lnTo>
                <a:lnTo>
                  <a:pt x="363762" y="446784"/>
                </a:lnTo>
                <a:lnTo>
                  <a:pt x="313978" y="313062"/>
                </a:lnTo>
                <a:lnTo>
                  <a:pt x="333942" y="313055"/>
                </a:lnTo>
                <a:lnTo>
                  <a:pt x="338321" y="309772"/>
                </a:lnTo>
                <a:lnTo>
                  <a:pt x="338321" y="301654"/>
                </a:lnTo>
                <a:lnTo>
                  <a:pt x="333932" y="298367"/>
                </a:lnTo>
                <a:lnTo>
                  <a:pt x="308504" y="298363"/>
                </a:lnTo>
                <a:lnTo>
                  <a:pt x="256755" y="159360"/>
                </a:lnTo>
                <a:lnTo>
                  <a:pt x="264783" y="149818"/>
                </a:lnTo>
                <a:lnTo>
                  <a:pt x="265884" y="147876"/>
                </a:lnTo>
                <a:close/>
              </a:path>
              <a:path w="363855" h="501650">
                <a:moveTo>
                  <a:pt x="168772" y="147876"/>
                </a:moveTo>
                <a:lnTo>
                  <a:pt x="140108" y="147876"/>
                </a:lnTo>
                <a:lnTo>
                  <a:pt x="145850" y="149082"/>
                </a:lnTo>
                <a:lnTo>
                  <a:pt x="148234" y="150479"/>
                </a:lnTo>
                <a:lnTo>
                  <a:pt x="151160" y="154371"/>
                </a:lnTo>
                <a:lnTo>
                  <a:pt x="151520" y="156621"/>
                </a:lnTo>
                <a:lnTo>
                  <a:pt x="56779" y="411109"/>
                </a:lnTo>
                <a:lnTo>
                  <a:pt x="59828" y="415159"/>
                </a:lnTo>
                <a:lnTo>
                  <a:pt x="70257" y="417343"/>
                </a:lnTo>
                <a:lnTo>
                  <a:pt x="75657" y="415057"/>
                </a:lnTo>
                <a:lnTo>
                  <a:pt x="113634" y="313062"/>
                </a:lnTo>
                <a:lnTo>
                  <a:pt x="170733" y="313062"/>
                </a:lnTo>
                <a:lnTo>
                  <a:pt x="170733" y="298367"/>
                </a:lnTo>
                <a:lnTo>
                  <a:pt x="119099" y="298367"/>
                </a:lnTo>
                <a:lnTo>
                  <a:pt x="171803" y="156798"/>
                </a:lnTo>
                <a:lnTo>
                  <a:pt x="170802" y="150576"/>
                </a:lnTo>
                <a:lnTo>
                  <a:pt x="168772" y="147876"/>
                </a:lnTo>
                <a:close/>
              </a:path>
              <a:path w="363855" h="501650">
                <a:moveTo>
                  <a:pt x="170733" y="313062"/>
                </a:moveTo>
                <a:lnTo>
                  <a:pt x="151135" y="313062"/>
                </a:lnTo>
                <a:lnTo>
                  <a:pt x="151135" y="313566"/>
                </a:lnTo>
                <a:lnTo>
                  <a:pt x="153555" y="322528"/>
                </a:lnTo>
                <a:lnTo>
                  <a:pt x="160152" y="329855"/>
                </a:lnTo>
                <a:lnTo>
                  <a:pt x="169927" y="334799"/>
                </a:lnTo>
                <a:lnTo>
                  <a:pt x="181883" y="336613"/>
                </a:lnTo>
                <a:lnTo>
                  <a:pt x="193837" y="334799"/>
                </a:lnTo>
                <a:lnTo>
                  <a:pt x="203611" y="329855"/>
                </a:lnTo>
                <a:lnTo>
                  <a:pt x="210206" y="322528"/>
                </a:lnTo>
                <a:lnTo>
                  <a:pt x="210370" y="321922"/>
                </a:lnTo>
                <a:lnTo>
                  <a:pt x="175737" y="321922"/>
                </a:lnTo>
                <a:lnTo>
                  <a:pt x="170733" y="318174"/>
                </a:lnTo>
                <a:lnTo>
                  <a:pt x="170733" y="313062"/>
                </a:lnTo>
                <a:close/>
              </a:path>
              <a:path w="363855" h="501650">
                <a:moveTo>
                  <a:pt x="210370" y="289504"/>
                </a:moveTo>
                <a:lnTo>
                  <a:pt x="188024" y="289504"/>
                </a:lnTo>
                <a:lnTo>
                  <a:pt x="193028" y="293251"/>
                </a:lnTo>
                <a:lnTo>
                  <a:pt x="193028" y="318174"/>
                </a:lnTo>
                <a:lnTo>
                  <a:pt x="188024" y="321922"/>
                </a:lnTo>
                <a:lnTo>
                  <a:pt x="210370" y="321922"/>
                </a:lnTo>
                <a:lnTo>
                  <a:pt x="212627" y="313566"/>
                </a:lnTo>
                <a:lnTo>
                  <a:pt x="212627" y="313062"/>
                </a:lnTo>
                <a:lnTo>
                  <a:pt x="270484" y="313062"/>
                </a:lnTo>
                <a:lnTo>
                  <a:pt x="265013" y="298367"/>
                </a:lnTo>
                <a:lnTo>
                  <a:pt x="212627" y="298367"/>
                </a:lnTo>
                <a:lnTo>
                  <a:pt x="212627" y="297863"/>
                </a:lnTo>
                <a:lnTo>
                  <a:pt x="210370" y="289504"/>
                </a:lnTo>
                <a:close/>
              </a:path>
              <a:path w="363855" h="501650">
                <a:moveTo>
                  <a:pt x="181883" y="274808"/>
                </a:moveTo>
                <a:lnTo>
                  <a:pt x="169927" y="276623"/>
                </a:lnTo>
                <a:lnTo>
                  <a:pt x="160152" y="281569"/>
                </a:lnTo>
                <a:lnTo>
                  <a:pt x="153555" y="288898"/>
                </a:lnTo>
                <a:lnTo>
                  <a:pt x="151135" y="297863"/>
                </a:lnTo>
                <a:lnTo>
                  <a:pt x="151135" y="298367"/>
                </a:lnTo>
                <a:lnTo>
                  <a:pt x="170733" y="298367"/>
                </a:lnTo>
                <a:lnTo>
                  <a:pt x="170733" y="293251"/>
                </a:lnTo>
                <a:lnTo>
                  <a:pt x="175737" y="289504"/>
                </a:lnTo>
                <a:lnTo>
                  <a:pt x="210370" y="289504"/>
                </a:lnTo>
                <a:lnTo>
                  <a:pt x="210206" y="288898"/>
                </a:lnTo>
                <a:lnTo>
                  <a:pt x="203611" y="281569"/>
                </a:lnTo>
                <a:lnTo>
                  <a:pt x="193837" y="276623"/>
                </a:lnTo>
                <a:lnTo>
                  <a:pt x="181883" y="274808"/>
                </a:lnTo>
                <a:close/>
              </a:path>
              <a:path w="363855" h="501650">
                <a:moveTo>
                  <a:pt x="225656" y="204872"/>
                </a:moveTo>
                <a:lnTo>
                  <a:pt x="215223" y="207050"/>
                </a:lnTo>
                <a:lnTo>
                  <a:pt x="212180" y="211107"/>
                </a:lnTo>
                <a:lnTo>
                  <a:pt x="244662" y="298367"/>
                </a:lnTo>
                <a:lnTo>
                  <a:pt x="265013" y="298367"/>
                </a:lnTo>
                <a:lnTo>
                  <a:pt x="231058" y="207158"/>
                </a:lnTo>
                <a:lnTo>
                  <a:pt x="225656" y="204872"/>
                </a:lnTo>
                <a:close/>
              </a:path>
              <a:path w="363855" h="501650">
                <a:moveTo>
                  <a:pt x="223409" y="132670"/>
                </a:moveTo>
                <a:lnTo>
                  <a:pt x="207608" y="135982"/>
                </a:lnTo>
                <a:lnTo>
                  <a:pt x="201024" y="139848"/>
                </a:lnTo>
                <a:lnTo>
                  <a:pt x="192959" y="150576"/>
                </a:lnTo>
                <a:lnTo>
                  <a:pt x="191952" y="156798"/>
                </a:lnTo>
                <a:lnTo>
                  <a:pt x="202863" y="186086"/>
                </a:lnTo>
                <a:lnTo>
                  <a:pt x="208267" y="188372"/>
                </a:lnTo>
                <a:lnTo>
                  <a:pt x="218692" y="186192"/>
                </a:lnTo>
                <a:lnTo>
                  <a:pt x="221742" y="182142"/>
                </a:lnTo>
                <a:lnTo>
                  <a:pt x="212242" y="156621"/>
                </a:lnTo>
                <a:lnTo>
                  <a:pt x="212609" y="154367"/>
                </a:lnTo>
                <a:lnTo>
                  <a:pt x="215535" y="150479"/>
                </a:lnTo>
                <a:lnTo>
                  <a:pt x="217919" y="149082"/>
                </a:lnTo>
                <a:lnTo>
                  <a:pt x="223653" y="147876"/>
                </a:lnTo>
                <a:lnTo>
                  <a:pt x="265884" y="147876"/>
                </a:lnTo>
                <a:lnTo>
                  <a:pt x="269075" y="142250"/>
                </a:lnTo>
                <a:lnTo>
                  <a:pt x="247935" y="142250"/>
                </a:lnTo>
                <a:lnTo>
                  <a:pt x="245480" y="139920"/>
                </a:lnTo>
                <a:lnTo>
                  <a:pt x="242423" y="137944"/>
                </a:lnTo>
                <a:lnTo>
                  <a:pt x="231714" y="133419"/>
                </a:lnTo>
                <a:lnTo>
                  <a:pt x="223409" y="132670"/>
                </a:lnTo>
                <a:close/>
              </a:path>
              <a:path w="363855" h="501650">
                <a:moveTo>
                  <a:pt x="140346" y="132670"/>
                </a:moveTo>
                <a:lnTo>
                  <a:pt x="132052" y="133419"/>
                </a:lnTo>
                <a:lnTo>
                  <a:pt x="121330" y="137944"/>
                </a:lnTo>
                <a:lnTo>
                  <a:pt x="118275" y="139920"/>
                </a:lnTo>
                <a:lnTo>
                  <a:pt x="115818" y="142257"/>
                </a:lnTo>
                <a:lnTo>
                  <a:pt x="164548" y="142257"/>
                </a:lnTo>
                <a:lnTo>
                  <a:pt x="162737" y="139848"/>
                </a:lnTo>
                <a:lnTo>
                  <a:pt x="156157" y="135982"/>
                </a:lnTo>
                <a:lnTo>
                  <a:pt x="140346" y="132670"/>
                </a:lnTo>
                <a:close/>
              </a:path>
              <a:path w="363855" h="501650">
                <a:moveTo>
                  <a:pt x="238790" y="61804"/>
                </a:moveTo>
                <a:lnTo>
                  <a:pt x="181883" y="61804"/>
                </a:lnTo>
                <a:lnTo>
                  <a:pt x="210656" y="66169"/>
                </a:lnTo>
                <a:lnTo>
                  <a:pt x="234178" y="78067"/>
                </a:lnTo>
                <a:lnTo>
                  <a:pt x="250050" y="95699"/>
                </a:lnTo>
                <a:lnTo>
                  <a:pt x="255874" y="117269"/>
                </a:lnTo>
                <a:lnTo>
                  <a:pt x="255361" y="123768"/>
                </a:lnTo>
                <a:lnTo>
                  <a:pt x="253845" y="130143"/>
                </a:lnTo>
                <a:lnTo>
                  <a:pt x="251357" y="136327"/>
                </a:lnTo>
                <a:lnTo>
                  <a:pt x="247935" y="142250"/>
                </a:lnTo>
                <a:lnTo>
                  <a:pt x="269075" y="142250"/>
                </a:lnTo>
                <a:lnTo>
                  <a:pt x="270650" y="139470"/>
                </a:lnTo>
                <a:lnTo>
                  <a:pt x="274249" y="128545"/>
                </a:lnTo>
                <a:lnTo>
                  <a:pt x="275471" y="117269"/>
                </a:lnTo>
                <a:lnTo>
                  <a:pt x="270791" y="95347"/>
                </a:lnTo>
                <a:lnTo>
                  <a:pt x="257752" y="76249"/>
                </a:lnTo>
                <a:lnTo>
                  <a:pt x="238790" y="61804"/>
                </a:lnTo>
                <a:close/>
              </a:path>
              <a:path w="363855" h="501650">
                <a:moveTo>
                  <a:pt x="185652" y="47105"/>
                </a:moveTo>
                <a:lnTo>
                  <a:pt x="178103" y="47105"/>
                </a:lnTo>
                <a:lnTo>
                  <a:pt x="174387" y="47296"/>
                </a:lnTo>
                <a:lnTo>
                  <a:pt x="170726" y="47623"/>
                </a:lnTo>
                <a:lnTo>
                  <a:pt x="193028" y="47623"/>
                </a:lnTo>
                <a:lnTo>
                  <a:pt x="189367" y="47296"/>
                </a:lnTo>
                <a:lnTo>
                  <a:pt x="185652" y="47105"/>
                </a:lnTo>
                <a:close/>
              </a:path>
              <a:path w="363855" h="501650">
                <a:moveTo>
                  <a:pt x="210370" y="14691"/>
                </a:moveTo>
                <a:lnTo>
                  <a:pt x="188024" y="14691"/>
                </a:lnTo>
                <a:lnTo>
                  <a:pt x="193028" y="18442"/>
                </a:lnTo>
                <a:lnTo>
                  <a:pt x="193028" y="47623"/>
                </a:lnTo>
                <a:lnTo>
                  <a:pt x="212627" y="47623"/>
                </a:lnTo>
                <a:lnTo>
                  <a:pt x="212627" y="23046"/>
                </a:lnTo>
                <a:lnTo>
                  <a:pt x="210370" y="14691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2322435"/>
            <a:endParaRPr sz="46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8" name="object 5">
            <a:extLst>
              <a:ext uri="{FF2B5EF4-FFF2-40B4-BE49-F238E27FC236}">
                <a16:creationId xmlns:a16="http://schemas.microsoft.com/office/drawing/2014/main" xmlns="" id="{A8BAE388-D6D2-40E9-8208-E39C1E0E7029}"/>
              </a:ext>
            </a:extLst>
          </p:cNvPr>
          <p:cNvSpPr/>
          <p:nvPr/>
        </p:nvSpPr>
        <p:spPr>
          <a:xfrm>
            <a:off x="1113142" y="3173309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9" name="object 6">
            <a:extLst>
              <a:ext uri="{FF2B5EF4-FFF2-40B4-BE49-F238E27FC236}">
                <a16:creationId xmlns:a16="http://schemas.microsoft.com/office/drawing/2014/main" xmlns="" id="{ACB4B4C4-B96E-4D3D-A3B1-019ECDA735A1}"/>
              </a:ext>
            </a:extLst>
          </p:cNvPr>
          <p:cNvSpPr/>
          <p:nvPr/>
        </p:nvSpPr>
        <p:spPr>
          <a:xfrm>
            <a:off x="1113142" y="5325731"/>
            <a:ext cx="872992" cy="172644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900"/>
          </a:p>
        </p:txBody>
      </p:sp>
      <p:sp>
        <p:nvSpPr>
          <p:cNvPr id="16" name="object 4">
            <a:extLst>
              <a:ext uri="{FF2B5EF4-FFF2-40B4-BE49-F238E27FC236}">
                <a16:creationId xmlns:a16="http://schemas.microsoft.com/office/drawing/2014/main" xmlns="" id="{96789AA7-9596-4F83-89FD-AEC28EE179F1}"/>
              </a:ext>
            </a:extLst>
          </p:cNvPr>
          <p:cNvSpPr txBox="1"/>
          <p:nvPr/>
        </p:nvSpPr>
        <p:spPr>
          <a:xfrm>
            <a:off x="2666999" y="3364832"/>
            <a:ext cx="8229601" cy="3264568"/>
          </a:xfrm>
          <a:prstGeom prst="rect">
            <a:avLst/>
          </a:prstGeom>
        </p:spPr>
        <p:txBody>
          <a:bodyPr vert="horz" wrap="square" lIns="0" tIns="32596" rIns="0" bIns="0" rtlCol="0">
            <a:spAutoFit/>
          </a:bodyPr>
          <a:lstStyle/>
          <a:p>
            <a:pPr lvl="0"/>
            <a:r>
              <a:rPr lang="uz-Cyrl-UZ" sz="48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Тема:</a:t>
            </a:r>
          </a:p>
          <a:p>
            <a:pPr lvl="0"/>
            <a:endParaRPr lang="ru-RU" sz="5400" b="1" dirty="0" smtClean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  <a:p>
            <a:pPr lvl="0"/>
            <a:r>
              <a:rPr lang="ru-RU" sz="5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Построение биссектрисы угла</a:t>
            </a:r>
          </a:p>
        </p:txBody>
      </p:sp>
      <p:sp>
        <p:nvSpPr>
          <p:cNvPr id="2" name="AutoShape 4" descr="Презентация урока математики по теме: &quot; Замкнутая ломаная и многоугольник&quot;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TextBox 2"/>
          <p:cNvSpPr txBox="1"/>
          <p:nvPr/>
        </p:nvSpPr>
        <p:spPr>
          <a:xfrm>
            <a:off x="9448800" y="3067362"/>
            <a:ext cx="754757" cy="723275"/>
          </a:xfrm>
          <a:prstGeom prst="rect">
            <a:avLst/>
          </a:prstGeom>
          <a:solidFill>
            <a:schemeClr val="bg1"/>
          </a:solidFill>
        </p:spPr>
        <p:txBody>
          <a:bodyPr wrap="square" rtlCol="0">
            <a:spAutoFit/>
          </a:bodyPr>
          <a:lstStyle/>
          <a:p>
            <a:endParaRPr lang="uz-Latn-UZ" dirty="0"/>
          </a:p>
        </p:txBody>
      </p:sp>
      <p:pic>
        <p:nvPicPr>
          <p:cNvPr id="14338" name="Picture 2" descr="Открытый урок по математике и логике | 4kids.az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63200" y="3281591"/>
            <a:ext cx="3910060" cy="342400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5" name="TextBox 3"/>
          <p:cNvSpPr txBox="1"/>
          <p:nvPr/>
        </p:nvSpPr>
        <p:spPr>
          <a:xfrm>
            <a:off x="2462310" y="7052175"/>
            <a:ext cx="736386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ru-RU"/>
            </a:defPPr>
            <a:lvl1pPr marL="0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115903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231807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3477112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4636148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5795186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6954224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8113261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9272295" algn="l" defTabSz="2318076" rtl="0" eaLnBrk="1" latinLnBrk="0" hangingPunct="1">
              <a:defRPr sz="4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Яшнабадский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район. Школа № 161.</a:t>
            </a:r>
          </a:p>
          <a:p>
            <a:r>
              <a:rPr lang="ru-RU" sz="3200" dirty="0" smtClean="0">
                <a:latin typeface="Arial" pitchFamily="34" charset="0"/>
                <a:cs typeface="Arial" pitchFamily="34" charset="0"/>
              </a:rPr>
              <a:t>Учитель математики </a:t>
            </a:r>
            <a:r>
              <a:rPr lang="ru-RU" sz="3200" dirty="0" err="1" smtClean="0">
                <a:latin typeface="Arial" pitchFamily="34" charset="0"/>
                <a:cs typeface="Arial" pitchFamily="34" charset="0"/>
              </a:rPr>
              <a:t>Наралиева</a:t>
            </a:r>
            <a:r>
              <a:rPr lang="ru-RU" sz="3200" dirty="0" smtClean="0">
                <a:latin typeface="Arial" pitchFamily="34" charset="0"/>
                <a:cs typeface="Arial" pitchFamily="34" charset="0"/>
              </a:rPr>
              <a:t> Ш.Ш.</a:t>
            </a:r>
            <a:endParaRPr lang="uz-Latn-UZ" sz="3200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09981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0796011" y="4343571"/>
            <a:ext cx="488509" cy="484466"/>
          </a:xfrm>
          <a:prstGeom prst="rect">
            <a:avLst/>
          </a:prstGeom>
          <a:ln w="63500">
            <a:solidFill>
              <a:srgbClr val="0070C0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4" name="TextBox 3"/>
          <p:cNvSpPr txBox="1"/>
          <p:nvPr/>
        </p:nvSpPr>
        <p:spPr>
          <a:xfrm>
            <a:off x="4461993" y="226369"/>
            <a:ext cx="5415002" cy="916728"/>
          </a:xfrm>
          <a:prstGeom prst="rect">
            <a:avLst/>
          </a:prstGeom>
          <a:noFill/>
        </p:spPr>
        <p:txBody>
          <a:bodyPr wrap="square" lIns="130622" tIns="65311" rIns="130622" bIns="65311" rtlCol="0">
            <a:spAutoFit/>
          </a:bodyPr>
          <a:lstStyle/>
          <a:p>
            <a:r>
              <a:rPr lang="ru-RU" sz="5100" b="1" i="1" dirty="0">
                <a:solidFill>
                  <a:srgbClr val="0070C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ВИДЫ УГЛОВ</a:t>
            </a:r>
            <a:endParaRPr lang="ru-RU" sz="5100" b="1" dirty="0">
              <a:solidFill>
                <a:srgbClr val="0070C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24" name="Группа 23"/>
          <p:cNvGrpSpPr/>
          <p:nvPr/>
        </p:nvGrpSpPr>
        <p:grpSpPr>
          <a:xfrm>
            <a:off x="378047" y="1143097"/>
            <a:ext cx="13249474" cy="1712481"/>
            <a:chOff x="251519" y="764704"/>
            <a:chExt cx="8280921" cy="1427067"/>
          </a:xfrm>
        </p:grpSpPr>
        <p:sp>
          <p:nvSpPr>
            <p:cNvPr id="5" name="TextBox 4"/>
            <p:cNvSpPr txBox="1"/>
            <p:nvPr/>
          </p:nvSpPr>
          <p:spPr>
            <a:xfrm>
              <a:off x="251519" y="764704"/>
              <a:ext cx="6480721" cy="120545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1" dirty="0">
                  <a:solidFill>
                    <a:srgbClr val="C00000"/>
                  </a:solidFill>
                  <a:latin typeface="Arial" pitchFamily="34" charset="0"/>
                  <a:cs typeface="Arial" panose="020B0604020202020204" pitchFamily="34" charset="0"/>
                </a:rPr>
                <a:t>ОСТРЫЙ УГОЛ – </a:t>
              </a:r>
              <a:r>
                <a:rPr lang="ru-RU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 УГОЛ, ГРАДУСНАЯ МЕРА КОТОРОГО МЕНЬШЕ 90° </a:t>
              </a:r>
            </a:p>
          </p:txBody>
        </p:sp>
        <p:grpSp>
          <p:nvGrpSpPr>
            <p:cNvPr id="6" name="Группа 5"/>
            <p:cNvGrpSpPr/>
            <p:nvPr/>
          </p:nvGrpSpPr>
          <p:grpSpPr>
            <a:xfrm>
              <a:off x="6804248" y="834971"/>
              <a:ext cx="1728192" cy="1356800"/>
              <a:chOff x="2339752" y="1700809"/>
              <a:chExt cx="3744416" cy="2508928"/>
            </a:xfrm>
          </p:grpSpPr>
          <p:sp>
            <p:nvSpPr>
              <p:cNvPr id="7" name="Овал 6"/>
              <p:cNvSpPr/>
              <p:nvPr/>
            </p:nvSpPr>
            <p:spPr>
              <a:xfrm>
                <a:off x="2339752" y="4065721"/>
                <a:ext cx="144016" cy="144016"/>
              </a:xfrm>
              <a:prstGeom prst="ellipse">
                <a:avLst/>
              </a:prstGeom>
              <a:ln>
                <a:solidFill>
                  <a:srgbClr val="C0000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latin typeface="Arial" pitchFamily="34" charset="0"/>
                  <a:cs typeface="Arial" pitchFamily="34" charset="0"/>
                </a:endParaRPr>
              </a:p>
            </p:txBody>
          </p:sp>
          <p:cxnSp>
            <p:nvCxnSpPr>
              <p:cNvPr id="8" name="Прямая соединительная линия 7"/>
              <p:cNvCxnSpPr>
                <a:stCxn id="7" idx="7"/>
              </p:cNvCxnSpPr>
              <p:nvPr/>
            </p:nvCxnSpPr>
            <p:spPr>
              <a:xfrm flipV="1">
                <a:off x="2462677" y="1700809"/>
                <a:ext cx="2325347" cy="2386003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9" name="Прямая соединительная линия 8"/>
              <p:cNvCxnSpPr>
                <a:stCxn id="7" idx="6"/>
              </p:cNvCxnSpPr>
              <p:nvPr/>
            </p:nvCxnSpPr>
            <p:spPr>
              <a:xfrm>
                <a:off x="2483768" y="4137729"/>
                <a:ext cx="3600400" cy="1"/>
              </a:xfrm>
              <a:prstGeom prst="line">
                <a:avLst/>
              </a:prstGeom>
              <a:ln w="63500">
                <a:solidFill>
                  <a:srgbClr val="C0000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5" name="Группа 24"/>
          <p:cNvGrpSpPr/>
          <p:nvPr/>
        </p:nvGrpSpPr>
        <p:grpSpPr>
          <a:xfrm>
            <a:off x="402430" y="2991830"/>
            <a:ext cx="13060125" cy="1865246"/>
            <a:chOff x="251519" y="2636913"/>
            <a:chExt cx="8162578" cy="1554372"/>
          </a:xfrm>
        </p:grpSpPr>
        <p:sp>
          <p:nvSpPr>
            <p:cNvPr id="10" name="TextBox 9"/>
            <p:cNvSpPr txBox="1"/>
            <p:nvPr/>
          </p:nvSpPr>
          <p:spPr>
            <a:xfrm>
              <a:off x="251519" y="2834485"/>
              <a:ext cx="6480721" cy="120545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ПРЯМОЙ УГОЛ – </a:t>
              </a:r>
              <a:r>
                <a:rPr lang="ru-RU" sz="4400" b="1" dirty="0">
                  <a:solidFill>
                    <a:srgbClr val="00B0F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УГОЛ, ГРАДУСНАЯ МЕРА КОТОРОГО РАВНА 90° </a:t>
              </a:r>
            </a:p>
          </p:txBody>
        </p:sp>
        <p:grpSp>
          <p:nvGrpSpPr>
            <p:cNvPr id="16" name="Группа 15"/>
            <p:cNvGrpSpPr/>
            <p:nvPr/>
          </p:nvGrpSpPr>
          <p:grpSpPr>
            <a:xfrm>
              <a:off x="6685905" y="2636913"/>
              <a:ext cx="1728192" cy="1554372"/>
              <a:chOff x="6685905" y="2636913"/>
              <a:chExt cx="1728192" cy="1554372"/>
            </a:xfrm>
          </p:grpSpPr>
          <p:sp>
            <p:nvSpPr>
              <p:cNvPr id="12" name="Овал 11"/>
              <p:cNvSpPr/>
              <p:nvPr/>
            </p:nvSpPr>
            <p:spPr>
              <a:xfrm>
                <a:off x="6685905" y="4113403"/>
                <a:ext cx="66469" cy="77882"/>
              </a:xfrm>
              <a:prstGeom prst="ellipse">
                <a:avLst/>
              </a:prstGeom>
              <a:ln>
                <a:solidFill>
                  <a:srgbClr val="00B0F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13" name="Прямая соединительная линия 12"/>
              <p:cNvCxnSpPr>
                <a:stCxn id="12" idx="7"/>
              </p:cNvCxnSpPr>
              <p:nvPr/>
            </p:nvCxnSpPr>
            <p:spPr>
              <a:xfrm flipV="1">
                <a:off x="6742640" y="2636913"/>
                <a:ext cx="9734" cy="1487896"/>
              </a:xfrm>
              <a:prstGeom prst="line">
                <a:avLst/>
              </a:prstGeom>
              <a:ln w="635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4" name="Прямая соединительная линия 13"/>
              <p:cNvCxnSpPr>
                <a:stCxn id="12" idx="6"/>
              </p:cNvCxnSpPr>
              <p:nvPr/>
            </p:nvCxnSpPr>
            <p:spPr>
              <a:xfrm>
                <a:off x="6752374" y="4152344"/>
                <a:ext cx="1661723" cy="1"/>
              </a:xfrm>
              <a:prstGeom prst="line">
                <a:avLst/>
              </a:prstGeom>
              <a:ln w="63500">
                <a:solidFill>
                  <a:srgbClr val="00B0F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grpSp>
        <p:nvGrpSpPr>
          <p:cNvPr id="26" name="Группа 25"/>
          <p:cNvGrpSpPr/>
          <p:nvPr/>
        </p:nvGrpSpPr>
        <p:grpSpPr>
          <a:xfrm>
            <a:off x="356962" y="5219096"/>
            <a:ext cx="13625063" cy="2376710"/>
            <a:chOff x="277369" y="4381499"/>
            <a:chExt cx="8515664" cy="1980592"/>
          </a:xfrm>
        </p:grpSpPr>
        <p:sp>
          <p:nvSpPr>
            <p:cNvPr id="17" name="TextBox 16"/>
            <p:cNvSpPr txBox="1"/>
            <p:nvPr/>
          </p:nvSpPr>
          <p:spPr>
            <a:xfrm>
              <a:off x="277369" y="4592376"/>
              <a:ext cx="6480721" cy="176971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ru-RU" sz="4400" b="1" i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ТУПОЙ УГОЛ – </a:t>
              </a:r>
              <a:r>
                <a:rPr lang="ru-RU" sz="4400" b="1" dirty="0">
                  <a:solidFill>
                    <a:srgbClr val="00B050"/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 </a:t>
              </a:r>
              <a:r>
                <a:rPr lang="ru-RU" sz="4400" b="1" dirty="0">
                  <a:latin typeface="Arial" panose="020B0604020202020204" pitchFamily="34" charset="0"/>
                  <a:cs typeface="Arial" panose="020B0604020202020204" pitchFamily="34" charset="0"/>
                </a:rPr>
                <a:t>УГОЛ, ГРАДУСНАЯ МЕРА КОТОРОГО БОЛЬШЕ 90°,НО МЕНЬШЕ 180° </a:t>
              </a:r>
            </a:p>
          </p:txBody>
        </p:sp>
        <p:grpSp>
          <p:nvGrpSpPr>
            <p:cNvPr id="23" name="Группа 22"/>
            <p:cNvGrpSpPr/>
            <p:nvPr/>
          </p:nvGrpSpPr>
          <p:grpSpPr>
            <a:xfrm>
              <a:off x="6590654" y="4381499"/>
              <a:ext cx="2202379" cy="1454829"/>
              <a:chOff x="6590654" y="4381499"/>
              <a:chExt cx="2202379" cy="1454829"/>
            </a:xfrm>
          </p:grpSpPr>
          <p:sp>
            <p:nvSpPr>
              <p:cNvPr id="19" name="Овал 18"/>
              <p:cNvSpPr/>
              <p:nvPr/>
            </p:nvSpPr>
            <p:spPr>
              <a:xfrm>
                <a:off x="7131310" y="5758446"/>
                <a:ext cx="66469" cy="77882"/>
              </a:xfrm>
              <a:prstGeom prst="ellipse">
                <a:avLst/>
              </a:prstGeom>
              <a:ln>
                <a:solidFill>
                  <a:srgbClr val="00B050"/>
                </a:solidFill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/>
              </a:p>
            </p:txBody>
          </p:sp>
          <p:cxnSp>
            <p:nvCxnSpPr>
              <p:cNvPr id="20" name="Прямая соединительная линия 19"/>
              <p:cNvCxnSpPr/>
              <p:nvPr/>
            </p:nvCxnSpPr>
            <p:spPr>
              <a:xfrm flipH="1" flipV="1">
                <a:off x="6590654" y="4381499"/>
                <a:ext cx="540656" cy="1415888"/>
              </a:xfrm>
              <a:prstGeom prst="line">
                <a:avLst/>
              </a:prstGeom>
              <a:ln w="635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21" name="Прямая соединительная линия 20"/>
              <p:cNvCxnSpPr/>
              <p:nvPr/>
            </p:nvCxnSpPr>
            <p:spPr>
              <a:xfrm>
                <a:off x="7131310" y="5797387"/>
                <a:ext cx="1661723" cy="1"/>
              </a:xfrm>
              <a:prstGeom prst="line">
                <a:avLst/>
              </a:prstGeom>
              <a:ln w="63500">
                <a:solidFill>
                  <a:srgbClr val="00B050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  <p:sp>
        <p:nvSpPr>
          <p:cNvPr id="2" name="Дуга 1"/>
          <p:cNvSpPr/>
          <p:nvPr/>
        </p:nvSpPr>
        <p:spPr>
          <a:xfrm rot="1127031">
            <a:off x="10774509" y="2366222"/>
            <a:ext cx="914400" cy="914400"/>
          </a:xfrm>
          <a:prstGeom prst="arc">
            <a:avLst>
              <a:gd name="adj1" fmla="val 16200000"/>
              <a:gd name="adj2" fmla="val 20177969"/>
            </a:avLst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22" name="Дуга 21"/>
          <p:cNvSpPr/>
          <p:nvPr/>
        </p:nvSpPr>
        <p:spPr>
          <a:xfrm>
            <a:off x="10919243" y="6507691"/>
            <a:ext cx="914400" cy="914400"/>
          </a:xfrm>
          <a:prstGeom prst="arc">
            <a:avLst>
              <a:gd name="adj1" fmla="val 14562074"/>
              <a:gd name="adj2" fmla="val 0"/>
            </a:avLst>
          </a:prstGeom>
          <a:ln w="63500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</p:spTree>
    <p:extLst>
      <p:ext uri="{BB962C8B-B14F-4D97-AF65-F5344CB8AC3E}">
        <p14:creationId xmlns:p14="http://schemas.microsoft.com/office/powerpoint/2010/main" val="17182216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922" name="Freeform 2"/>
          <p:cNvSpPr>
            <a:spLocks/>
          </p:cNvSpPr>
          <p:nvPr/>
        </p:nvSpPr>
        <p:spPr bwMode="auto">
          <a:xfrm>
            <a:off x="2316480" y="4547236"/>
            <a:ext cx="6535419" cy="2590800"/>
          </a:xfrm>
          <a:custGeom>
            <a:avLst/>
            <a:gdLst>
              <a:gd name="T0" fmla="*/ 0 w 2573"/>
              <a:gd name="T1" fmla="*/ 646113 h 1360"/>
              <a:gd name="T2" fmla="*/ 1646237 w 2573"/>
              <a:gd name="T3" fmla="*/ 330200 h 1360"/>
              <a:gd name="T4" fmla="*/ 4008437 w 2573"/>
              <a:gd name="T5" fmla="*/ 0 h 1360"/>
              <a:gd name="T6" fmla="*/ 4059237 w 2573"/>
              <a:gd name="T7" fmla="*/ 228600 h 1360"/>
              <a:gd name="T8" fmla="*/ 3881437 w 2573"/>
              <a:gd name="T9" fmla="*/ 355600 h 1360"/>
              <a:gd name="T10" fmla="*/ 3856037 w 2573"/>
              <a:gd name="T11" fmla="*/ 609600 h 1360"/>
              <a:gd name="T12" fmla="*/ 4059237 w 2573"/>
              <a:gd name="T13" fmla="*/ 863600 h 1360"/>
              <a:gd name="T14" fmla="*/ 3983037 w 2573"/>
              <a:gd name="T15" fmla="*/ 1244600 h 1360"/>
              <a:gd name="T16" fmla="*/ 4084637 w 2573"/>
              <a:gd name="T17" fmla="*/ 1676400 h 1360"/>
              <a:gd name="T18" fmla="*/ 3932237 w 2573"/>
              <a:gd name="T19" fmla="*/ 2159000 h 1360"/>
              <a:gd name="T20" fmla="*/ 71437 w 2573"/>
              <a:gd name="T21" fmla="*/ 660400 h 1360"/>
              <a:gd name="T22" fmla="*/ 0 w 2573"/>
              <a:gd name="T23" fmla="*/ 646113 h 1360"/>
              <a:gd name="T24" fmla="*/ 0 60000 65536"/>
              <a:gd name="T25" fmla="*/ 0 60000 65536"/>
              <a:gd name="T26" fmla="*/ 0 60000 65536"/>
              <a:gd name="T27" fmla="*/ 0 60000 65536"/>
              <a:gd name="T28" fmla="*/ 0 60000 65536"/>
              <a:gd name="T29" fmla="*/ 0 60000 65536"/>
              <a:gd name="T30" fmla="*/ 0 60000 65536"/>
              <a:gd name="T31" fmla="*/ 0 60000 65536"/>
              <a:gd name="T32" fmla="*/ 0 60000 65536"/>
              <a:gd name="T33" fmla="*/ 0 60000 65536"/>
              <a:gd name="T34" fmla="*/ 0 60000 65536"/>
              <a:gd name="T35" fmla="*/ 0 60000 65536"/>
            </a:gdLst>
            <a:ahLst/>
            <a:cxnLst>
              <a:cxn ang="T24">
                <a:pos x="T0" y="T1"/>
              </a:cxn>
              <a:cxn ang="T25">
                <a:pos x="T2" y="T3"/>
              </a:cxn>
              <a:cxn ang="T26">
                <a:pos x="T4" y="T5"/>
              </a:cxn>
              <a:cxn ang="T27">
                <a:pos x="T6" y="T7"/>
              </a:cxn>
              <a:cxn ang="T28">
                <a:pos x="T8" y="T9"/>
              </a:cxn>
              <a:cxn ang="T29">
                <a:pos x="T10" y="T11"/>
              </a:cxn>
              <a:cxn ang="T30">
                <a:pos x="T12" y="T13"/>
              </a:cxn>
              <a:cxn ang="T31">
                <a:pos x="T14" y="T15"/>
              </a:cxn>
              <a:cxn ang="T32">
                <a:pos x="T16" y="T17"/>
              </a:cxn>
              <a:cxn ang="T33">
                <a:pos x="T18" y="T19"/>
              </a:cxn>
              <a:cxn ang="T34">
                <a:pos x="T20" y="T21"/>
              </a:cxn>
              <a:cxn ang="T35">
                <a:pos x="T22" y="T23"/>
              </a:cxn>
            </a:cxnLst>
            <a:rect l="0" t="0" r="r" b="b"/>
            <a:pathLst>
              <a:path w="2573" h="1360">
                <a:moveTo>
                  <a:pt x="0" y="407"/>
                </a:moveTo>
                <a:lnTo>
                  <a:pt x="1037" y="208"/>
                </a:lnTo>
                <a:lnTo>
                  <a:pt x="2525" y="0"/>
                </a:lnTo>
                <a:lnTo>
                  <a:pt x="2557" y="144"/>
                </a:lnTo>
                <a:lnTo>
                  <a:pt x="2445" y="224"/>
                </a:lnTo>
                <a:lnTo>
                  <a:pt x="2429" y="384"/>
                </a:lnTo>
                <a:lnTo>
                  <a:pt x="2557" y="544"/>
                </a:lnTo>
                <a:lnTo>
                  <a:pt x="2509" y="784"/>
                </a:lnTo>
                <a:lnTo>
                  <a:pt x="2573" y="1056"/>
                </a:lnTo>
                <a:lnTo>
                  <a:pt x="2477" y="1360"/>
                </a:lnTo>
                <a:lnTo>
                  <a:pt x="45" y="416"/>
                </a:lnTo>
                <a:lnTo>
                  <a:pt x="0" y="407"/>
                </a:lnTo>
                <a:close/>
              </a:path>
            </a:pathLst>
          </a:custGeom>
          <a:solidFill>
            <a:srgbClr val="FFFF99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round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411" name="Freeform 16"/>
          <p:cNvSpPr>
            <a:spLocks/>
          </p:cNvSpPr>
          <p:nvPr/>
        </p:nvSpPr>
        <p:spPr bwMode="auto">
          <a:xfrm>
            <a:off x="2362201" y="5341620"/>
            <a:ext cx="8000999" cy="2268114"/>
          </a:xfrm>
          <a:custGeom>
            <a:avLst/>
            <a:gdLst>
              <a:gd name="T0" fmla="*/ 0 w 3670"/>
              <a:gd name="T1" fmla="*/ 0 h 1429"/>
              <a:gd name="T2" fmla="*/ 5826125 w 3670"/>
              <a:gd name="T3" fmla="*/ 2268538 h 1429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3670" h="1429">
                <a:moveTo>
                  <a:pt x="0" y="0"/>
                </a:moveTo>
                <a:lnTo>
                  <a:pt x="3670" y="1429"/>
                </a:lnTo>
              </a:path>
            </a:pathLst>
          </a:custGeom>
          <a:noFill/>
          <a:ln w="76200">
            <a:solidFill>
              <a:schemeClr val="tx1"/>
            </a:solidFill>
            <a:round/>
            <a:headEnd type="oval" w="med" len="med"/>
            <a:tailEnd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209954" name="Group 34"/>
          <p:cNvGrpSpPr>
            <a:grpSpLocks/>
          </p:cNvGrpSpPr>
          <p:nvPr/>
        </p:nvGrpSpPr>
        <p:grpSpPr bwMode="auto">
          <a:xfrm>
            <a:off x="2336801" y="1828800"/>
            <a:ext cx="8635999" cy="3522346"/>
            <a:chOff x="920" y="164"/>
            <a:chExt cx="4047" cy="2228"/>
          </a:xfrm>
        </p:grpSpPr>
        <p:sp>
          <p:nvSpPr>
            <p:cNvPr id="17426" name="Freeform 29"/>
            <p:cNvSpPr>
              <a:spLocks/>
            </p:cNvSpPr>
            <p:nvPr/>
          </p:nvSpPr>
          <p:spPr bwMode="auto">
            <a:xfrm>
              <a:off x="920" y="771"/>
              <a:ext cx="2403" cy="1621"/>
            </a:xfrm>
            <a:custGeom>
              <a:avLst/>
              <a:gdLst>
                <a:gd name="T0" fmla="*/ 0 w 2403"/>
                <a:gd name="T1" fmla="*/ 1621 h 1621"/>
                <a:gd name="T2" fmla="*/ 838 w 2403"/>
                <a:gd name="T3" fmla="*/ 911 h 1621"/>
                <a:gd name="T4" fmla="*/ 2032 w 2403"/>
                <a:gd name="T5" fmla="*/ 0 h 1621"/>
                <a:gd name="T6" fmla="*/ 2131 w 2403"/>
                <a:gd name="T7" fmla="*/ 110 h 1621"/>
                <a:gd name="T8" fmla="*/ 2072 w 2403"/>
                <a:gd name="T9" fmla="*/ 235 h 1621"/>
                <a:gd name="T10" fmla="*/ 2137 w 2403"/>
                <a:gd name="T11" fmla="*/ 382 h 1621"/>
                <a:gd name="T12" fmla="*/ 2327 w 2403"/>
                <a:gd name="T13" fmla="*/ 459 h 1621"/>
                <a:gd name="T14" fmla="*/ 2403 w 2403"/>
                <a:gd name="T15" fmla="*/ 691 h 1621"/>
                <a:gd name="T16" fmla="*/ 2109 w 2403"/>
                <a:gd name="T17" fmla="*/ 985 h 1621"/>
                <a:gd name="T18" fmla="*/ 1840 w 2403"/>
                <a:gd name="T19" fmla="*/ 1333 h 1621"/>
                <a:gd name="T20" fmla="*/ 80 w 2403"/>
                <a:gd name="T21" fmla="*/ 1589 h 1621"/>
                <a:gd name="T22" fmla="*/ 48 w 2403"/>
                <a:gd name="T23" fmla="*/ 1589 h 1621"/>
                <a:gd name="T24" fmla="*/ 0 w 2403"/>
                <a:gd name="T25" fmla="*/ 1621 h 1621"/>
                <a:gd name="T26" fmla="*/ 0 60000 65536"/>
                <a:gd name="T27" fmla="*/ 0 60000 65536"/>
                <a:gd name="T28" fmla="*/ 0 60000 65536"/>
                <a:gd name="T29" fmla="*/ 0 60000 65536"/>
                <a:gd name="T30" fmla="*/ 0 60000 65536"/>
                <a:gd name="T31" fmla="*/ 0 60000 65536"/>
                <a:gd name="T32" fmla="*/ 0 60000 65536"/>
                <a:gd name="T33" fmla="*/ 0 60000 65536"/>
                <a:gd name="T34" fmla="*/ 0 60000 65536"/>
                <a:gd name="T35" fmla="*/ 0 60000 65536"/>
                <a:gd name="T36" fmla="*/ 0 60000 65536"/>
                <a:gd name="T37" fmla="*/ 0 60000 65536"/>
                <a:gd name="T38" fmla="*/ 0 60000 65536"/>
              </a:gdLst>
              <a:ahLst/>
              <a:cxnLst>
                <a:cxn ang="T26">
                  <a:pos x="T0" y="T1"/>
                </a:cxn>
                <a:cxn ang="T27">
                  <a:pos x="T2" y="T3"/>
                </a:cxn>
                <a:cxn ang="T28">
                  <a:pos x="T4" y="T5"/>
                </a:cxn>
                <a:cxn ang="T29">
                  <a:pos x="T6" y="T7"/>
                </a:cxn>
                <a:cxn ang="T30">
                  <a:pos x="T8" y="T9"/>
                </a:cxn>
                <a:cxn ang="T31">
                  <a:pos x="T10" y="T11"/>
                </a:cxn>
                <a:cxn ang="T32">
                  <a:pos x="T12" y="T13"/>
                </a:cxn>
                <a:cxn ang="T33">
                  <a:pos x="T14" y="T15"/>
                </a:cxn>
                <a:cxn ang="T34">
                  <a:pos x="T16" y="T17"/>
                </a:cxn>
                <a:cxn ang="T35">
                  <a:pos x="T18" y="T19"/>
                </a:cxn>
                <a:cxn ang="T36">
                  <a:pos x="T20" y="T21"/>
                </a:cxn>
                <a:cxn ang="T37">
                  <a:pos x="T22" y="T23"/>
                </a:cxn>
                <a:cxn ang="T38">
                  <a:pos x="T24" y="T25"/>
                </a:cxn>
              </a:cxnLst>
              <a:rect l="0" t="0" r="r" b="b"/>
              <a:pathLst>
                <a:path w="2403" h="1621">
                  <a:moveTo>
                    <a:pt x="0" y="1621"/>
                  </a:moveTo>
                  <a:lnTo>
                    <a:pt x="838" y="911"/>
                  </a:lnTo>
                  <a:lnTo>
                    <a:pt x="2032" y="0"/>
                  </a:lnTo>
                  <a:lnTo>
                    <a:pt x="2131" y="110"/>
                  </a:lnTo>
                  <a:lnTo>
                    <a:pt x="2072" y="235"/>
                  </a:lnTo>
                  <a:lnTo>
                    <a:pt x="2137" y="382"/>
                  </a:lnTo>
                  <a:lnTo>
                    <a:pt x="2327" y="459"/>
                  </a:lnTo>
                  <a:lnTo>
                    <a:pt x="2403" y="691"/>
                  </a:lnTo>
                  <a:lnTo>
                    <a:pt x="2109" y="985"/>
                  </a:lnTo>
                  <a:lnTo>
                    <a:pt x="1840" y="1333"/>
                  </a:lnTo>
                  <a:lnTo>
                    <a:pt x="80" y="1589"/>
                  </a:lnTo>
                  <a:lnTo>
                    <a:pt x="48" y="1589"/>
                  </a:lnTo>
                  <a:lnTo>
                    <a:pt x="0" y="1621"/>
                  </a:lnTo>
                  <a:close/>
                </a:path>
              </a:pathLst>
            </a:custGeom>
            <a:solidFill>
              <a:srgbClr val="FFFF99"/>
            </a:solidFill>
            <a:ln>
              <a:noFill/>
            </a:ln>
            <a:effectLst/>
            <a:extLs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round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/>
            <a:lstStyle/>
            <a:p>
              <a:endParaRPr lang="uz-Latn-UZ"/>
            </a:p>
          </p:txBody>
        </p:sp>
        <p:grpSp>
          <p:nvGrpSpPr>
            <p:cNvPr id="17427" name="Group 33"/>
            <p:cNvGrpSpPr>
              <a:grpSpLocks/>
            </p:cNvGrpSpPr>
            <p:nvPr/>
          </p:nvGrpSpPr>
          <p:grpSpPr bwMode="auto">
            <a:xfrm>
              <a:off x="930" y="164"/>
              <a:ext cx="4037" cy="2224"/>
              <a:chOff x="930" y="164"/>
              <a:chExt cx="4037" cy="2224"/>
            </a:xfrm>
          </p:grpSpPr>
          <p:sp>
            <p:nvSpPr>
              <p:cNvPr id="17428" name="Freeform 31"/>
              <p:cNvSpPr>
                <a:spLocks/>
              </p:cNvSpPr>
              <p:nvPr/>
            </p:nvSpPr>
            <p:spPr bwMode="auto">
              <a:xfrm>
                <a:off x="930" y="164"/>
                <a:ext cx="2712" cy="2224"/>
              </a:xfrm>
              <a:custGeom>
                <a:avLst/>
                <a:gdLst>
                  <a:gd name="T0" fmla="*/ 0 w 2712"/>
                  <a:gd name="T1" fmla="*/ 2224 h 2224"/>
                  <a:gd name="T2" fmla="*/ 2712 w 2712"/>
                  <a:gd name="T3" fmla="*/ 0 h 2224"/>
                  <a:gd name="T4" fmla="*/ 0 60000 65536"/>
                  <a:gd name="T5" fmla="*/ 0 60000 65536"/>
                </a:gdLst>
                <a:ahLst/>
                <a:cxnLst>
                  <a:cxn ang="T4">
                    <a:pos x="T0" y="T1"/>
                  </a:cxn>
                  <a:cxn ang="T5">
                    <a:pos x="T2" y="T3"/>
                  </a:cxn>
                </a:cxnLst>
                <a:rect l="0" t="0" r="r" b="b"/>
                <a:pathLst>
                  <a:path w="2712" h="2224">
                    <a:moveTo>
                      <a:pt x="0" y="2224"/>
                    </a:moveTo>
                    <a:lnTo>
                      <a:pt x="2712" y="0"/>
                    </a:lnTo>
                  </a:path>
                </a:pathLst>
              </a:custGeom>
              <a:solidFill>
                <a:srgbClr val="FFFF99"/>
              </a:solidFill>
              <a:ln w="28575" cmpd="sng">
                <a:solidFill>
                  <a:schemeClr val="tx1"/>
                </a:solidFill>
                <a:round/>
                <a:headEnd type="oval" w="med" len="med"/>
                <a:tailEnd type="none" w="med" len="med"/>
              </a:ln>
              <a:effectLst/>
              <a:extLs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429" name="Line 32"/>
              <p:cNvSpPr>
                <a:spLocks noChangeShapeType="1"/>
              </p:cNvSpPr>
              <p:nvPr/>
            </p:nvSpPr>
            <p:spPr bwMode="auto">
              <a:xfrm flipV="1">
                <a:off x="930" y="1752"/>
                <a:ext cx="4037" cy="635"/>
              </a:xfrm>
              <a:prstGeom prst="line">
                <a:avLst/>
              </a:prstGeom>
              <a:noFill/>
              <a:ln w="38100">
                <a:solidFill>
                  <a:srgbClr val="2A2E5C"/>
                </a:solidFill>
                <a:round/>
                <a:headEnd type="none" w="sm" len="sm"/>
                <a:tailEnd type="none" w="sm" len="sm"/>
              </a:ln>
              <a:effectLst/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  <a:ext uri="{AF507438-7753-43E0-B8FC-AC1667EBCBE1}">
                  <a14:hiddenEffects xmlns:a14="http://schemas.microsoft.com/office/drawing/2010/main">
                    <a:effectLst>
                      <a:outerShdw dist="35921" dir="2700000" algn="ctr" rotWithShape="0">
                        <a:schemeClr val="bg2"/>
                      </a:outerShdw>
                    </a:effectLst>
                  </a14:hiddenEffects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</p:grpSp>
      <p:sp>
        <p:nvSpPr>
          <p:cNvPr id="17413" name="Freeform 14"/>
          <p:cNvSpPr>
            <a:spLocks/>
          </p:cNvSpPr>
          <p:nvPr/>
        </p:nvSpPr>
        <p:spPr bwMode="auto">
          <a:xfrm>
            <a:off x="2316480" y="1828800"/>
            <a:ext cx="5836920" cy="3522346"/>
          </a:xfrm>
          <a:custGeom>
            <a:avLst/>
            <a:gdLst>
              <a:gd name="T0" fmla="*/ 0 w 2712"/>
              <a:gd name="T1" fmla="*/ 3530600 h 2224"/>
              <a:gd name="T2" fmla="*/ 4305300 w 2712"/>
              <a:gd name="T3" fmla="*/ 0 h 2224"/>
              <a:gd name="T4" fmla="*/ 0 60000 65536"/>
              <a:gd name="T5" fmla="*/ 0 60000 6553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0" t="0" r="r" b="b"/>
            <a:pathLst>
              <a:path w="2712" h="2224">
                <a:moveTo>
                  <a:pt x="0" y="2224"/>
                </a:moveTo>
                <a:lnTo>
                  <a:pt x="2712" y="0"/>
                </a:lnTo>
              </a:path>
            </a:pathLst>
          </a:custGeom>
          <a:noFill/>
          <a:ln w="76200" cmpd="sng">
            <a:solidFill>
              <a:schemeClr val="tx1"/>
            </a:solidFill>
            <a:round/>
            <a:headEnd type="oval" w="med" len="med"/>
            <a:tailEnd type="none" w="med" len="med"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414" name="Text Box 19"/>
          <p:cNvSpPr txBox="1">
            <a:spLocks noChangeArrowheads="1"/>
          </p:cNvSpPr>
          <p:nvPr/>
        </p:nvSpPr>
        <p:spPr bwMode="auto">
          <a:xfrm>
            <a:off x="1614478" y="5087113"/>
            <a:ext cx="630883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 dirty="0">
                <a:latin typeface="Calibri" pitchFamily="34" charset="0"/>
              </a:rPr>
              <a:t>В</a:t>
            </a:r>
          </a:p>
        </p:txBody>
      </p:sp>
      <p:sp>
        <p:nvSpPr>
          <p:cNvPr id="17415" name="Text Box 20"/>
          <p:cNvSpPr txBox="1">
            <a:spLocks noChangeArrowheads="1"/>
          </p:cNvSpPr>
          <p:nvPr/>
        </p:nvSpPr>
        <p:spPr bwMode="auto">
          <a:xfrm>
            <a:off x="10366248" y="6965422"/>
            <a:ext cx="836068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</a:rPr>
              <a:t>М</a:t>
            </a:r>
          </a:p>
        </p:txBody>
      </p:sp>
      <p:sp>
        <p:nvSpPr>
          <p:cNvPr id="17416" name="Text Box 22"/>
          <p:cNvSpPr txBox="1">
            <a:spLocks noChangeArrowheads="1"/>
          </p:cNvSpPr>
          <p:nvPr/>
        </p:nvSpPr>
        <p:spPr bwMode="auto">
          <a:xfrm>
            <a:off x="8145347" y="1394820"/>
            <a:ext cx="65973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</a:rPr>
              <a:t>А</a:t>
            </a:r>
          </a:p>
        </p:txBody>
      </p:sp>
      <p:sp>
        <p:nvSpPr>
          <p:cNvPr id="209948" name="Line 28"/>
          <p:cNvSpPr>
            <a:spLocks noChangeShapeType="1"/>
          </p:cNvSpPr>
          <p:nvPr/>
        </p:nvSpPr>
        <p:spPr bwMode="auto">
          <a:xfrm flipV="1">
            <a:off x="2362201" y="4348373"/>
            <a:ext cx="8610599" cy="993245"/>
          </a:xfrm>
          <a:prstGeom prst="line">
            <a:avLst/>
          </a:prstGeom>
          <a:noFill/>
          <a:ln w="76200">
            <a:solidFill>
              <a:srgbClr val="2A2E5C"/>
            </a:solidFill>
            <a:round/>
            <a:headEnd type="none" w="sm" len="sm"/>
            <a:tailEnd type="none" w="sm" len="sm"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7418" name="Oval 17"/>
          <p:cNvSpPr>
            <a:spLocks noChangeArrowheads="1"/>
          </p:cNvSpPr>
          <p:nvPr/>
        </p:nvSpPr>
        <p:spPr bwMode="auto">
          <a:xfrm>
            <a:off x="2245361" y="5253990"/>
            <a:ext cx="228600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  <a:effectLst/>
          <a:extLs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9956" name="Text Box 36"/>
          <p:cNvSpPr txBox="1">
            <a:spLocks noChangeArrowheads="1"/>
          </p:cNvSpPr>
          <p:nvPr/>
        </p:nvSpPr>
        <p:spPr bwMode="auto">
          <a:xfrm>
            <a:off x="1440181" y="7151370"/>
            <a:ext cx="4625567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5100" b="1">
                <a:latin typeface="Calibri" pitchFamily="34" charset="0"/>
                <a:sym typeface="Symbol" pitchFamily="18" charset="2"/>
              </a:rPr>
              <a:t></a:t>
            </a:r>
            <a:r>
              <a:rPr lang="ru-RU" sz="5100" b="1">
                <a:latin typeface="Calibri" pitchFamily="34" charset="0"/>
              </a:rPr>
              <a:t>АВО  = </a:t>
            </a:r>
            <a:r>
              <a:rPr lang="ru-RU" sz="5100" b="1">
                <a:latin typeface="Calibri" pitchFamily="34" charset="0"/>
                <a:sym typeface="Symbol" pitchFamily="18" charset="2"/>
              </a:rPr>
              <a:t></a:t>
            </a:r>
            <a:r>
              <a:rPr lang="ru-RU" sz="5100" b="1">
                <a:latin typeface="Calibri" pitchFamily="34" charset="0"/>
              </a:rPr>
              <a:t>ОВМ</a:t>
            </a:r>
          </a:p>
        </p:txBody>
      </p:sp>
      <p:sp>
        <p:nvSpPr>
          <p:cNvPr id="209959" name="Text Box 39"/>
          <p:cNvSpPr txBox="1">
            <a:spLocks noChangeArrowheads="1"/>
          </p:cNvSpPr>
          <p:nvPr/>
        </p:nvSpPr>
        <p:spPr bwMode="auto">
          <a:xfrm>
            <a:off x="11102237" y="3896446"/>
            <a:ext cx="706224" cy="91672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5100" b="1">
                <a:latin typeface="Calibri" pitchFamily="34" charset="0"/>
              </a:rPr>
              <a:t>O</a:t>
            </a:r>
            <a:endParaRPr lang="ru-RU" sz="5100" b="1">
              <a:latin typeface="Calibri" pitchFamily="34" charset="0"/>
            </a:endParaRPr>
          </a:p>
        </p:txBody>
      </p:sp>
      <p:sp>
        <p:nvSpPr>
          <p:cNvPr id="209960" name="Text Box 40"/>
          <p:cNvSpPr txBox="1">
            <a:spLocks noChangeArrowheads="1"/>
          </p:cNvSpPr>
          <p:nvPr/>
        </p:nvSpPr>
        <p:spPr bwMode="auto">
          <a:xfrm rot="-567025">
            <a:off x="3470931" y="4052543"/>
            <a:ext cx="7244039" cy="7474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chemeClr val="tx1"/>
                </a:solidFill>
                <a:miter lim="800000"/>
                <a:headEnd type="none" w="sm" len="sm"/>
                <a:tailEnd type="none" w="sm" len="sm"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130622" tIns="65311" rIns="130622" bIns="65311">
            <a:spAutoFit/>
          </a:bodyPr>
          <a:lstStyle/>
          <a:p>
            <a:pPr>
              <a:defRPr/>
            </a:pPr>
            <a:r>
              <a:rPr lang="ru-RU" sz="4000" b="1">
                <a:solidFill>
                  <a:srgbClr val="FF0000"/>
                </a:solidFill>
                <a:effectLst>
                  <a:outerShdw blurRad="38100" dist="38100" dir="2700000" algn="tl">
                    <a:srgbClr val="C0C0C0"/>
                  </a:outerShdw>
                </a:effectLst>
                <a:latin typeface="Calibri" pitchFamily="34" charset="0"/>
              </a:rPr>
              <a:t>Луч ВО – биссектриса угла АВМ</a:t>
            </a:r>
          </a:p>
        </p:txBody>
      </p:sp>
      <p:sp>
        <p:nvSpPr>
          <p:cNvPr id="209961" name="Text Box 41"/>
          <p:cNvSpPr txBox="1">
            <a:spLocks noChangeArrowheads="1"/>
          </p:cNvSpPr>
          <p:nvPr/>
        </p:nvSpPr>
        <p:spPr bwMode="auto">
          <a:xfrm>
            <a:off x="228600" y="139066"/>
            <a:ext cx="14114782" cy="139378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30622" tIns="65311" rIns="130622" bIns="65311">
            <a:spAutoFit/>
          </a:bodyPr>
          <a:lstStyle/>
          <a:p>
            <a:pPr>
              <a:defRPr/>
            </a:pPr>
            <a:r>
              <a:rPr lang="ru-RU" b="1" dirty="0" smtClean="0">
                <a:latin typeface="Arial" charset="0"/>
              </a:rPr>
              <a:t>   Луч</a:t>
            </a:r>
            <a:r>
              <a:rPr lang="ru-RU" b="1" dirty="0">
                <a:latin typeface="Arial" charset="0"/>
              </a:rPr>
              <a:t>, исходящий из вершины угла и делящий его на два равных угла, 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называется </a:t>
            </a:r>
            <a:r>
              <a:rPr lang="ru-RU" b="1" dirty="0">
                <a:solidFill>
                  <a:srgbClr val="C00000"/>
                </a:solidFill>
                <a:latin typeface="Arial" charset="0"/>
              </a:rPr>
              <a:t>биссектрисой угла</a:t>
            </a:r>
            <a:r>
              <a:rPr lang="ru-RU" b="1" dirty="0">
                <a:solidFill>
                  <a:schemeClr val="tx2">
                    <a:lumMod val="75000"/>
                  </a:schemeClr>
                </a:solidFill>
                <a:latin typeface="Arial" charset="0"/>
              </a:rPr>
              <a:t>.</a:t>
            </a:r>
          </a:p>
        </p:txBody>
      </p:sp>
      <p:grpSp>
        <p:nvGrpSpPr>
          <p:cNvPr id="209964" name="Group 44"/>
          <p:cNvGrpSpPr>
            <a:grpSpLocks/>
          </p:cNvGrpSpPr>
          <p:nvPr/>
        </p:nvGrpSpPr>
        <p:grpSpPr bwMode="auto">
          <a:xfrm>
            <a:off x="3629662" y="4547236"/>
            <a:ext cx="645160" cy="1259204"/>
            <a:chOff x="1429" y="2387"/>
            <a:chExt cx="254" cy="661"/>
          </a:xfrm>
        </p:grpSpPr>
        <p:sp>
          <p:nvSpPr>
            <p:cNvPr id="17424" name="Freeform 42"/>
            <p:cNvSpPr>
              <a:spLocks/>
            </p:cNvSpPr>
            <p:nvPr/>
          </p:nvSpPr>
          <p:spPr bwMode="auto">
            <a:xfrm>
              <a:off x="1429" y="2387"/>
              <a:ext cx="205" cy="317"/>
            </a:xfrm>
            <a:custGeom>
              <a:avLst/>
              <a:gdLst>
                <a:gd name="T0" fmla="*/ 0 w 205"/>
                <a:gd name="T1" fmla="*/ 0 h 317"/>
                <a:gd name="T2" fmla="*/ 171 w 205"/>
                <a:gd name="T3" fmla="*/ 125 h 317"/>
                <a:gd name="T4" fmla="*/ 203 w 205"/>
                <a:gd name="T5" fmla="*/ 317 h 317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205" h="317">
                  <a:moveTo>
                    <a:pt x="0" y="0"/>
                  </a:moveTo>
                  <a:cubicBezTo>
                    <a:pt x="28" y="21"/>
                    <a:pt x="137" y="72"/>
                    <a:pt x="171" y="125"/>
                  </a:cubicBezTo>
                  <a:cubicBezTo>
                    <a:pt x="205" y="178"/>
                    <a:pt x="196" y="277"/>
                    <a:pt x="203" y="317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17425" name="Freeform 43"/>
            <p:cNvSpPr>
              <a:spLocks/>
            </p:cNvSpPr>
            <p:nvPr/>
          </p:nvSpPr>
          <p:spPr bwMode="auto">
            <a:xfrm>
              <a:off x="1574" y="2688"/>
              <a:ext cx="109" cy="360"/>
            </a:xfrm>
            <a:custGeom>
              <a:avLst/>
              <a:gdLst>
                <a:gd name="T0" fmla="*/ 58 w 109"/>
                <a:gd name="T1" fmla="*/ 0 h 360"/>
                <a:gd name="T2" fmla="*/ 99 w 109"/>
                <a:gd name="T3" fmla="*/ 192 h 360"/>
                <a:gd name="T4" fmla="*/ 0 w 109"/>
                <a:gd name="T5" fmla="*/ 360 h 360"/>
                <a:gd name="T6" fmla="*/ 0 60000 65536"/>
                <a:gd name="T7" fmla="*/ 0 60000 65536"/>
                <a:gd name="T8" fmla="*/ 0 60000 65536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0" t="0" r="r" b="b"/>
              <a:pathLst>
                <a:path w="109" h="360">
                  <a:moveTo>
                    <a:pt x="58" y="0"/>
                  </a:moveTo>
                  <a:cubicBezTo>
                    <a:pt x="65" y="35"/>
                    <a:pt x="109" y="132"/>
                    <a:pt x="99" y="192"/>
                  </a:cubicBezTo>
                  <a:cubicBezTo>
                    <a:pt x="89" y="252"/>
                    <a:pt x="21" y="325"/>
                    <a:pt x="0" y="360"/>
                  </a:cubicBezTo>
                </a:path>
              </a:pathLst>
            </a:custGeom>
            <a:noFill/>
            <a:ln w="38100" cap="flat" cmpd="sng">
              <a:solidFill>
                <a:srgbClr val="000000"/>
              </a:solidFill>
              <a:prstDash val="solid"/>
              <a:round/>
              <a:headEnd type="none" w="sm" len="sm"/>
              <a:tailEnd type="none" w="sm" len="sm"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122258565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099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9" presetID="29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" dur="1000" fill="hold"/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000" fill="hold"/>
                                        <p:tgtEl>
                                          <p:spTgt spid="20995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13" dur="1000"/>
                                        <p:tgtEl>
                                          <p:spTgt spid="2099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 nodeType="afterGroup">
                            <p:stCondLst>
                              <p:cond delay="1500"/>
                            </p:stCondLst>
                            <p:childTnLst>
                              <p:par>
                                <p:cTn id="1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" dur="20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" fill="hold" nodeType="afterGroup">
                            <p:stCondLst>
                              <p:cond delay="3500"/>
                            </p:stCondLst>
                            <p:childTnLst>
                              <p:par>
                                <p:cTn id="1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2099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2099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 nodeType="clickPar">
                      <p:stCondLst>
                        <p:cond delay="indefinite"/>
                      </p:stCondLst>
                      <p:childTnLst>
                        <p:par>
                          <p:cTn id="26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0-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20995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 nodeType="clickPar">
                      <p:stCondLst>
                        <p:cond delay="indefinite"/>
                      </p:stCondLst>
                      <p:childTnLst>
                        <p:par>
                          <p:cTn id="3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3" presetID="29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1000" fill="hold"/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996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wipe(right)" prLst="gradientSize: 0.1">
                                      <p:cBhvr>
                                        <p:cTn id="37" dur="1000"/>
                                        <p:tgtEl>
                                          <p:spTgt spid="2099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2000"/>
                                        <p:tgtEl>
                                          <p:spTgt spid="20996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099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9922" grpId="0" animBg="1"/>
      <p:bldP spid="209948" grpId="0" animBg="1"/>
      <p:bldP spid="209956" grpId="0"/>
      <p:bldP spid="209959" grpId="0"/>
      <p:bldP spid="209960" grpId="0"/>
      <p:bldP spid="209960" grpId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1010" name="Arc 2"/>
          <p:cNvSpPr>
            <a:spLocks/>
          </p:cNvSpPr>
          <p:nvPr/>
        </p:nvSpPr>
        <p:spPr bwMode="auto">
          <a:xfrm rot="1109187">
            <a:off x="3334405" y="4217927"/>
            <a:ext cx="2133600" cy="2545476"/>
          </a:xfrm>
          <a:custGeom>
            <a:avLst/>
            <a:gdLst>
              <a:gd name="T0" fmla="*/ 2147483647 w 21600"/>
              <a:gd name="T1" fmla="*/ 0 h 29894"/>
              <a:gd name="T2" fmla="*/ 2147483647 w 21600"/>
              <a:gd name="T3" fmla="*/ 2147483647 h 29894"/>
              <a:gd name="T4" fmla="*/ 0 w 21600"/>
              <a:gd name="T5" fmla="*/ 2147483647 h 29894"/>
              <a:gd name="T6" fmla="*/ 0 60000 65536"/>
              <a:gd name="T7" fmla="*/ 0 60000 65536"/>
              <a:gd name="T8" fmla="*/ 0 60000 65536"/>
              <a:gd name="T9" fmla="*/ 0 w 21600"/>
              <a:gd name="T10" fmla="*/ 0 h 29894"/>
              <a:gd name="T11" fmla="*/ 21600 w 21600"/>
              <a:gd name="T12" fmla="*/ 29894 h 29894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894" fill="none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</a:path>
              <a:path w="21600" h="29894" stroke="0" extrusionOk="0">
                <a:moveTo>
                  <a:pt x="9899" y="0"/>
                </a:moveTo>
                <a:cubicBezTo>
                  <a:pt x="17085" y="3705"/>
                  <a:pt x="21600" y="11113"/>
                  <a:pt x="21600" y="19198"/>
                </a:cubicBezTo>
                <a:cubicBezTo>
                  <a:pt x="21600" y="22948"/>
                  <a:pt x="20623" y="26635"/>
                  <a:pt x="18765" y="29893"/>
                </a:cubicBezTo>
                <a:lnTo>
                  <a:pt x="0" y="19198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3555" name="Line 3"/>
          <p:cNvSpPr>
            <a:spLocks noChangeShapeType="1"/>
          </p:cNvSpPr>
          <p:nvPr/>
        </p:nvSpPr>
        <p:spPr bwMode="auto">
          <a:xfrm flipH="1">
            <a:off x="3398521" y="3577590"/>
            <a:ext cx="4376421" cy="2247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3398521" y="5825490"/>
            <a:ext cx="7719061" cy="51816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1013" name="Arc 5"/>
          <p:cNvSpPr>
            <a:spLocks/>
          </p:cNvSpPr>
          <p:nvPr/>
        </p:nvSpPr>
        <p:spPr bwMode="auto">
          <a:xfrm rot="21173205">
            <a:off x="5124645" y="4113861"/>
            <a:ext cx="2046172" cy="1720678"/>
          </a:xfrm>
          <a:custGeom>
            <a:avLst/>
            <a:gdLst>
              <a:gd name="T0" fmla="*/ 2147483647 w 21600"/>
              <a:gd name="T1" fmla="*/ 0 h 19253"/>
              <a:gd name="T2" fmla="*/ 2147483647 w 21600"/>
              <a:gd name="T3" fmla="*/ 2147483647 h 19253"/>
              <a:gd name="T4" fmla="*/ 0 w 21600"/>
              <a:gd name="T5" fmla="*/ 1593993381 h 19253"/>
              <a:gd name="T6" fmla="*/ 0 60000 65536"/>
              <a:gd name="T7" fmla="*/ 0 60000 65536"/>
              <a:gd name="T8" fmla="*/ 0 60000 65536"/>
              <a:gd name="T9" fmla="*/ 0 w 21600"/>
              <a:gd name="T10" fmla="*/ 0 h 19253"/>
              <a:gd name="T11" fmla="*/ 21600 w 21600"/>
              <a:gd name="T12" fmla="*/ 19253 h 192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53" fill="none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</a:path>
              <a:path w="21600" h="19253" stroke="0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  <a:lnTo>
                  <a:pt x="0" y="8012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1014" name="Arc 6"/>
          <p:cNvSpPr>
            <a:spLocks/>
          </p:cNvSpPr>
          <p:nvPr/>
        </p:nvSpPr>
        <p:spPr bwMode="auto">
          <a:xfrm rot="855810">
            <a:off x="5471324" y="4455796"/>
            <a:ext cx="2095499" cy="1527810"/>
          </a:xfrm>
          <a:custGeom>
            <a:avLst/>
            <a:gdLst>
              <a:gd name="T0" fmla="*/ 1793364388 w 21209"/>
              <a:gd name="T1" fmla="*/ 0 h 20213"/>
              <a:gd name="T2" fmla="*/ 2147483647 w 21209"/>
              <a:gd name="T3" fmla="*/ 2147483647 h 20213"/>
              <a:gd name="T4" fmla="*/ 0 w 21209"/>
              <a:gd name="T5" fmla="*/ 2147483647 h 20213"/>
              <a:gd name="T6" fmla="*/ 0 60000 65536"/>
              <a:gd name="T7" fmla="*/ 0 60000 65536"/>
              <a:gd name="T8" fmla="*/ 0 60000 65536"/>
              <a:gd name="T9" fmla="*/ 0 w 21209"/>
              <a:gd name="T10" fmla="*/ 0 h 20213"/>
              <a:gd name="T11" fmla="*/ 21209 w 21209"/>
              <a:gd name="T12" fmla="*/ 20213 h 2021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209" h="20213" fill="none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</a:path>
              <a:path w="21209" h="20213" stroke="0" extrusionOk="0">
                <a:moveTo>
                  <a:pt x="7615" y="0"/>
                </a:moveTo>
                <a:cubicBezTo>
                  <a:pt x="14640" y="2647"/>
                  <a:pt x="19787" y="8751"/>
                  <a:pt x="21209" y="16122"/>
                </a:cubicBezTo>
                <a:lnTo>
                  <a:pt x="0" y="20213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1015" name="Text Box 7"/>
          <p:cNvSpPr txBox="1">
            <a:spLocks noChangeArrowheads="1"/>
          </p:cNvSpPr>
          <p:nvPr/>
        </p:nvSpPr>
        <p:spPr bwMode="auto">
          <a:xfrm rot="20987396">
            <a:off x="8445954" y="3697123"/>
            <a:ext cx="2819175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solidFill>
                  <a:srgbClr val="0000FF"/>
                </a:solidFill>
                <a:latin typeface="Arial" charset="0"/>
                <a:cs typeface="Arial" charset="0"/>
              </a:rPr>
              <a:t>биссектриса</a:t>
            </a:r>
          </a:p>
        </p:txBody>
      </p:sp>
      <p:sp>
        <p:nvSpPr>
          <p:cNvPr id="171016" name="Line 8"/>
          <p:cNvSpPr>
            <a:spLocks noChangeShapeType="1"/>
          </p:cNvSpPr>
          <p:nvPr/>
        </p:nvSpPr>
        <p:spPr bwMode="auto">
          <a:xfrm flipV="1">
            <a:off x="3398521" y="4095750"/>
            <a:ext cx="8295640" cy="1729740"/>
          </a:xfrm>
          <a:prstGeom prst="line">
            <a:avLst/>
          </a:prstGeom>
          <a:noFill/>
          <a:ln w="57150">
            <a:solidFill>
              <a:srgbClr val="FF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1017" name="Oval 9"/>
          <p:cNvSpPr>
            <a:spLocks noChangeArrowheads="1"/>
          </p:cNvSpPr>
          <p:nvPr/>
        </p:nvSpPr>
        <p:spPr bwMode="auto">
          <a:xfrm>
            <a:off x="7063423" y="5012140"/>
            <a:ext cx="114301" cy="8572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2501961" y="270930"/>
            <a:ext cx="8508873" cy="7628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/>
          <a:p>
            <a:r>
              <a:rPr lang="ru-RU" b="1">
                <a:solidFill>
                  <a:srgbClr val="FF0000"/>
                </a:solidFill>
                <a:latin typeface="Arial" charset="0"/>
                <a:cs typeface="Arial" charset="0"/>
              </a:rPr>
              <a:t>Построение биссектрисы угла. </a:t>
            </a:r>
          </a:p>
        </p:txBody>
      </p:sp>
      <p:grpSp>
        <p:nvGrpSpPr>
          <p:cNvPr id="2" name="Group 11"/>
          <p:cNvGrpSpPr>
            <a:grpSpLocks/>
          </p:cNvGrpSpPr>
          <p:nvPr/>
        </p:nvGrpSpPr>
        <p:grpSpPr bwMode="auto">
          <a:xfrm rot="3964599">
            <a:off x="1740618" y="421088"/>
            <a:ext cx="2733676" cy="10546080"/>
            <a:chOff x="583" y="1005"/>
            <a:chExt cx="1435" cy="4152"/>
          </a:xfrm>
        </p:grpSpPr>
        <p:grpSp>
          <p:nvGrpSpPr>
            <p:cNvPr id="23606" name="Group 12"/>
            <p:cNvGrpSpPr>
              <a:grpSpLocks/>
            </p:cNvGrpSpPr>
            <p:nvPr/>
          </p:nvGrpSpPr>
          <p:grpSpPr bwMode="auto">
            <a:xfrm rot="-2175827">
              <a:off x="583" y="1005"/>
              <a:ext cx="988" cy="1998"/>
              <a:chOff x="665" y="796"/>
              <a:chExt cx="984" cy="1998"/>
            </a:xfrm>
          </p:grpSpPr>
          <p:sp>
            <p:nvSpPr>
              <p:cNvPr id="23616" name="Freeform 13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1022" name="Freeform 14"/>
              <p:cNvSpPr>
                <a:spLocks/>
              </p:cNvSpPr>
              <p:nvPr/>
            </p:nvSpPr>
            <p:spPr bwMode="auto">
              <a:xfrm rot="78698">
                <a:off x="1423" y="2358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618" name="Freeform 15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3619" name="Group 16"/>
              <p:cNvGrpSpPr>
                <a:grpSpLocks/>
              </p:cNvGrpSpPr>
              <p:nvPr/>
            </p:nvGrpSpPr>
            <p:grpSpPr bwMode="auto">
              <a:xfrm>
                <a:off x="665" y="807"/>
                <a:ext cx="945" cy="1987"/>
                <a:chOff x="657" y="806"/>
                <a:chExt cx="945" cy="1987"/>
              </a:xfrm>
            </p:grpSpPr>
            <p:sp>
              <p:nvSpPr>
                <p:cNvPr id="23620" name="Freeform 17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3621" name="Group 18"/>
                <p:cNvGrpSpPr>
                  <a:grpSpLocks/>
                </p:cNvGrpSpPr>
                <p:nvPr/>
              </p:nvGrpSpPr>
              <p:grpSpPr bwMode="auto">
                <a:xfrm rot="78698">
                  <a:off x="657" y="935"/>
                  <a:ext cx="463" cy="1858"/>
                  <a:chOff x="1215" y="1570"/>
                  <a:chExt cx="440" cy="1905"/>
                </a:xfrm>
              </p:grpSpPr>
              <p:sp>
                <p:nvSpPr>
                  <p:cNvPr id="23622" name="Freeform 19"/>
                  <p:cNvSpPr>
                    <a:spLocks/>
                  </p:cNvSpPr>
                  <p:nvPr/>
                </p:nvSpPr>
                <p:spPr bwMode="auto">
                  <a:xfrm>
                    <a:off x="1215" y="1616"/>
                    <a:ext cx="304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3623" name="Oval 20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607" name="Group 21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23608" name="Freeform 2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3609" name="Freeform 23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145 w 316"/>
                  <a:gd name="T1" fmla="*/ 226 h 608"/>
                  <a:gd name="T2" fmla="*/ 104 w 316"/>
                  <a:gd name="T3" fmla="*/ 0 h 608"/>
                  <a:gd name="T4" fmla="*/ 0 w 316"/>
                  <a:gd name="T5" fmla="*/ 34 h 608"/>
                  <a:gd name="T6" fmla="*/ 145 w 316"/>
                  <a:gd name="T7" fmla="*/ 226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3610" name="Freeform 2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3611" name="Group 25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23612" name="Freeform 2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3613" name="Group 27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3614" name="Freeform 28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3615" name="Oval 2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9" name="Group 30"/>
          <p:cNvGrpSpPr>
            <a:grpSpLocks/>
          </p:cNvGrpSpPr>
          <p:nvPr/>
        </p:nvGrpSpPr>
        <p:grpSpPr bwMode="auto">
          <a:xfrm rot="4214656">
            <a:off x="3729182" y="-420023"/>
            <a:ext cx="2601570" cy="10266417"/>
            <a:chOff x="537" y="1020"/>
            <a:chExt cx="1481" cy="4137"/>
          </a:xfrm>
        </p:grpSpPr>
        <p:grpSp>
          <p:nvGrpSpPr>
            <p:cNvPr id="23588" name="Group 31"/>
            <p:cNvGrpSpPr>
              <a:grpSpLocks/>
            </p:cNvGrpSpPr>
            <p:nvPr/>
          </p:nvGrpSpPr>
          <p:grpSpPr bwMode="auto">
            <a:xfrm rot="-2175827">
              <a:off x="537" y="1020"/>
              <a:ext cx="1040" cy="1998"/>
              <a:chOff x="614" y="796"/>
              <a:chExt cx="1035" cy="1998"/>
            </a:xfrm>
          </p:grpSpPr>
          <p:sp>
            <p:nvSpPr>
              <p:cNvPr id="23598" name="Freeform 32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1041" name="Freeform 33"/>
              <p:cNvSpPr>
                <a:spLocks/>
              </p:cNvSpPr>
              <p:nvPr/>
            </p:nvSpPr>
            <p:spPr bwMode="auto">
              <a:xfrm rot="78698">
                <a:off x="1423" y="2357"/>
                <a:ext cx="215" cy="374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600" name="Freeform 34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3601" name="Group 35"/>
              <p:cNvGrpSpPr>
                <a:grpSpLocks/>
              </p:cNvGrpSpPr>
              <p:nvPr/>
            </p:nvGrpSpPr>
            <p:grpSpPr bwMode="auto">
              <a:xfrm>
                <a:off x="614" y="807"/>
                <a:ext cx="996" cy="1987"/>
                <a:chOff x="606" y="806"/>
                <a:chExt cx="996" cy="1987"/>
              </a:xfrm>
            </p:grpSpPr>
            <p:sp>
              <p:nvSpPr>
                <p:cNvPr id="23602" name="Freeform 36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3603" name="Group 37"/>
                <p:cNvGrpSpPr>
                  <a:grpSpLocks/>
                </p:cNvGrpSpPr>
                <p:nvPr/>
              </p:nvGrpSpPr>
              <p:grpSpPr bwMode="auto">
                <a:xfrm rot="78698">
                  <a:off x="606" y="935"/>
                  <a:ext cx="515" cy="1858"/>
                  <a:chOff x="1166" y="1570"/>
                  <a:chExt cx="489" cy="1905"/>
                </a:xfrm>
              </p:grpSpPr>
              <p:sp>
                <p:nvSpPr>
                  <p:cNvPr id="23604" name="Freeform 38"/>
                  <p:cNvSpPr>
                    <a:spLocks/>
                  </p:cNvSpPr>
                  <p:nvPr/>
                </p:nvSpPr>
                <p:spPr bwMode="auto">
                  <a:xfrm>
                    <a:off x="1166" y="1616"/>
                    <a:ext cx="353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3605" name="Oval 39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589" name="Group 40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23590" name="Freeform 4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3591" name="Freeform 42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145 w 316"/>
                  <a:gd name="T1" fmla="*/ 226 h 608"/>
                  <a:gd name="T2" fmla="*/ 104 w 316"/>
                  <a:gd name="T3" fmla="*/ 0 h 608"/>
                  <a:gd name="T4" fmla="*/ 0 w 316"/>
                  <a:gd name="T5" fmla="*/ 34 h 608"/>
                  <a:gd name="T6" fmla="*/ 145 w 316"/>
                  <a:gd name="T7" fmla="*/ 226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3592" name="Freeform 4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3593" name="Group 44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23594" name="Freeform 4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3595" name="Group 46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3596" name="Freeform 47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3597" name="Oval 4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6" name="Group 49"/>
          <p:cNvGrpSpPr>
            <a:grpSpLocks/>
          </p:cNvGrpSpPr>
          <p:nvPr/>
        </p:nvGrpSpPr>
        <p:grpSpPr bwMode="auto">
          <a:xfrm rot="2372882">
            <a:off x="4141453" y="2323433"/>
            <a:ext cx="3109990" cy="7636218"/>
            <a:chOff x="620" y="993"/>
            <a:chExt cx="1398" cy="4164"/>
          </a:xfrm>
        </p:grpSpPr>
        <p:grpSp>
          <p:nvGrpSpPr>
            <p:cNvPr id="23570" name="Group 50"/>
            <p:cNvGrpSpPr>
              <a:grpSpLocks/>
            </p:cNvGrpSpPr>
            <p:nvPr/>
          </p:nvGrpSpPr>
          <p:grpSpPr bwMode="auto">
            <a:xfrm rot="-2175827">
              <a:off x="620" y="993"/>
              <a:ext cx="948" cy="1999"/>
              <a:chOff x="705" y="796"/>
              <a:chExt cx="944" cy="1999"/>
            </a:xfrm>
          </p:grpSpPr>
          <p:sp>
            <p:nvSpPr>
              <p:cNvPr id="23580" name="Freeform 51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chemeClr val="accent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1060" name="Freeform 52"/>
              <p:cNvSpPr>
                <a:spLocks/>
              </p:cNvSpPr>
              <p:nvPr/>
            </p:nvSpPr>
            <p:spPr bwMode="auto">
              <a:xfrm rot="78698">
                <a:off x="1429" y="2355"/>
                <a:ext cx="214" cy="372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3582" name="Freeform 53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1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3583" name="Group 54"/>
              <p:cNvGrpSpPr>
                <a:grpSpLocks/>
              </p:cNvGrpSpPr>
              <p:nvPr/>
            </p:nvGrpSpPr>
            <p:grpSpPr bwMode="auto">
              <a:xfrm>
                <a:off x="705" y="807"/>
                <a:ext cx="905" cy="1988"/>
                <a:chOff x="697" y="806"/>
                <a:chExt cx="905" cy="1988"/>
              </a:xfrm>
            </p:grpSpPr>
            <p:sp>
              <p:nvSpPr>
                <p:cNvPr id="23584" name="Freeform 55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 w="9525">
                  <a:solidFill>
                    <a:schemeClr val="tx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3585" name="Group 56"/>
                <p:cNvGrpSpPr>
                  <a:grpSpLocks/>
                </p:cNvGrpSpPr>
                <p:nvPr/>
              </p:nvGrpSpPr>
              <p:grpSpPr bwMode="auto">
                <a:xfrm rot="78698">
                  <a:off x="697" y="936"/>
                  <a:ext cx="423" cy="1858"/>
                  <a:chOff x="1253" y="1570"/>
                  <a:chExt cx="402" cy="1905"/>
                </a:xfrm>
              </p:grpSpPr>
              <p:sp>
                <p:nvSpPr>
                  <p:cNvPr id="23586" name="Freeform 57"/>
                  <p:cNvSpPr>
                    <a:spLocks/>
                  </p:cNvSpPr>
                  <p:nvPr/>
                </p:nvSpPr>
                <p:spPr bwMode="auto">
                  <a:xfrm>
                    <a:off x="1253" y="1616"/>
                    <a:ext cx="266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3587" name="Oval 58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3571" name="Group 59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23572" name="Freeform 60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3573" name="Freeform 61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145 w 316"/>
                  <a:gd name="T1" fmla="*/ 226 h 608"/>
                  <a:gd name="T2" fmla="*/ 104 w 316"/>
                  <a:gd name="T3" fmla="*/ 0 h 608"/>
                  <a:gd name="T4" fmla="*/ 0 w 316"/>
                  <a:gd name="T5" fmla="*/ 34 h 608"/>
                  <a:gd name="T6" fmla="*/ 145 w 316"/>
                  <a:gd name="T7" fmla="*/ 226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3574" name="Freeform 62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3575" name="Group 63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23576" name="Freeform 64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3577" name="Group 65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3578" name="Freeform 66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3579" name="Oval 67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sp>
        <p:nvSpPr>
          <p:cNvPr id="171076" name="Oval 68"/>
          <p:cNvSpPr>
            <a:spLocks noChangeArrowheads="1"/>
          </p:cNvSpPr>
          <p:nvPr/>
        </p:nvSpPr>
        <p:spPr bwMode="auto">
          <a:xfrm flipV="1">
            <a:off x="5303957" y="5964613"/>
            <a:ext cx="114299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71077" name="Oval 69"/>
          <p:cNvSpPr>
            <a:spLocks noChangeArrowheads="1"/>
          </p:cNvSpPr>
          <p:nvPr/>
        </p:nvSpPr>
        <p:spPr bwMode="auto">
          <a:xfrm flipV="1">
            <a:off x="5158742" y="4825839"/>
            <a:ext cx="116840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3568" name="Oval 70"/>
          <p:cNvSpPr>
            <a:spLocks noChangeArrowheads="1"/>
          </p:cNvSpPr>
          <p:nvPr/>
        </p:nvSpPr>
        <p:spPr bwMode="auto">
          <a:xfrm>
            <a:off x="3281681" y="5756910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pic>
        <p:nvPicPr>
          <p:cNvPr id="171081" name="Picture 73" descr="gr30"/>
          <p:cNvPicPr>
            <a:picLocks noChangeAspect="1" noChangeArrowheads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912019" flipH="1">
            <a:off x="4895465" y="4431030"/>
            <a:ext cx="6530339" cy="54102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2" name="Text Box 22"/>
          <p:cNvSpPr txBox="1">
            <a:spLocks noChangeArrowheads="1"/>
          </p:cNvSpPr>
          <p:nvPr/>
        </p:nvSpPr>
        <p:spPr bwMode="auto">
          <a:xfrm>
            <a:off x="2846710" y="5735319"/>
            <a:ext cx="810258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73" name="Text Box 25"/>
          <p:cNvSpPr txBox="1">
            <a:spLocks noChangeArrowheads="1"/>
          </p:cNvSpPr>
          <p:nvPr/>
        </p:nvSpPr>
        <p:spPr bwMode="auto">
          <a:xfrm>
            <a:off x="5315410" y="6054238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600" b="1">
                <a:latin typeface="Arial" charset="0"/>
                <a:cs typeface="Arial" charset="0"/>
              </a:rPr>
              <a:t>D</a:t>
            </a:r>
            <a:endParaRPr lang="ru-RU" sz="3600" b="1">
              <a:latin typeface="Arial" charset="0"/>
              <a:cs typeface="Arial" charset="0"/>
            </a:endParaRPr>
          </a:p>
        </p:txBody>
      </p:sp>
      <p:sp>
        <p:nvSpPr>
          <p:cNvPr id="74" name="Text Box 24"/>
          <p:cNvSpPr txBox="1">
            <a:spLocks noChangeArrowheads="1"/>
          </p:cNvSpPr>
          <p:nvPr/>
        </p:nvSpPr>
        <p:spPr bwMode="auto">
          <a:xfrm>
            <a:off x="4989603" y="4030885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75" name="Text Box 24"/>
          <p:cNvSpPr txBox="1">
            <a:spLocks noChangeArrowheads="1"/>
          </p:cNvSpPr>
          <p:nvPr/>
        </p:nvSpPr>
        <p:spPr bwMode="auto">
          <a:xfrm>
            <a:off x="7176813" y="4236264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 smtClean="0">
                <a:latin typeface="Arial" charset="0"/>
                <a:cs typeface="Arial" charset="0"/>
              </a:rPr>
              <a:t>В</a:t>
            </a:r>
            <a:endParaRPr lang="ru-RU" sz="3600" b="1" dirty="0">
              <a:latin typeface="Arial" charset="0"/>
              <a:cs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482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4020000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2000"/>
                                        <p:tgtEl>
                                          <p:spTgt spid="1710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" fill="hold" nodeType="afterGroup">
                            <p:stCondLst>
                              <p:cond delay="4000"/>
                            </p:stCondLst>
                            <p:childTnLst>
                              <p:par>
                                <p:cTn id="2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2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3" dur="500"/>
                                        <p:tgtEl>
                                          <p:spTgt spid="1710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6" dur="500"/>
                                        <p:tgtEl>
                                          <p:spTgt spid="1710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 nodeType="clickPar">
                      <p:stCondLst>
                        <p:cond delay="indefinite"/>
                      </p:stCondLst>
                      <p:childTnLst>
                        <p:par>
                          <p:cTn id="38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9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1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6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5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5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2700000">
                                      <p:cBhvr>
                                        <p:cTn id="68" dur="2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6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2000"/>
                                        <p:tgtEl>
                                          <p:spTgt spid="1710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7" fill="hold">
                      <p:stCondLst>
                        <p:cond delay="indefinite"/>
                      </p:stCondLst>
                      <p:childTnLst>
                        <p:par>
                          <p:cTn id="78" fill="hold">
                            <p:stCondLst>
                              <p:cond delay="0"/>
                            </p:stCondLst>
                            <p:childTnLst>
                              <p:par>
                                <p:cTn id="79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9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8" presetClass="emph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Rot by="-3480000">
                                      <p:cBhvr>
                                        <p:cTn id="98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9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1" dur="2000"/>
                                        <p:tgtEl>
                                          <p:spTgt spid="1710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1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1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1" fill="hold">
                            <p:stCondLst>
                              <p:cond delay="500"/>
                            </p:stCondLst>
                            <p:childTnLst>
                              <p:par>
                                <p:cTn id="11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1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2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2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2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2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2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2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101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8" fill="hold">
                      <p:stCondLst>
                        <p:cond delay="indefinite"/>
                      </p:stCondLst>
                      <p:childTnLst>
                        <p:par>
                          <p:cTn id="129" fill="hold">
                            <p:stCondLst>
                              <p:cond delay="0"/>
                            </p:stCondLst>
                            <p:childTnLst>
                              <p:par>
                                <p:cTn id="1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2" dur="5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3" fill="hold">
                            <p:stCondLst>
                              <p:cond delay="500"/>
                            </p:stCondLst>
                            <p:childTnLst>
                              <p:par>
                                <p:cTn id="134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1710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9" dur="500"/>
                                        <p:tgtEl>
                                          <p:spTgt spid="1710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0" grpId="0" animBg="1"/>
      <p:bldP spid="171013" grpId="0" animBg="1"/>
      <p:bldP spid="171014" grpId="0" animBg="1"/>
      <p:bldP spid="171015" grpId="0"/>
      <p:bldP spid="171016" grpId="0" animBg="1"/>
      <p:bldP spid="171017" grpId="0" animBg="1"/>
      <p:bldP spid="171076" grpId="0" animBg="1"/>
      <p:bldP spid="171077" grpId="0" animBg="1"/>
      <p:bldP spid="73" grpId="0"/>
      <p:bldP spid="74" grpId="0"/>
      <p:bldP spid="75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2034" name="Freeform 2"/>
          <p:cNvSpPr>
            <a:spLocks/>
          </p:cNvSpPr>
          <p:nvPr/>
        </p:nvSpPr>
        <p:spPr bwMode="auto">
          <a:xfrm>
            <a:off x="2131061" y="5686426"/>
            <a:ext cx="3949699" cy="960120"/>
          </a:xfrm>
          <a:custGeom>
            <a:avLst/>
            <a:gdLst>
              <a:gd name="T0" fmla="*/ 0 w 1555"/>
              <a:gd name="T1" fmla="*/ 1121470450 h 504"/>
              <a:gd name="T2" fmla="*/ 2147483647 w 1555"/>
              <a:gd name="T3" fmla="*/ 0 h 504"/>
              <a:gd name="T4" fmla="*/ 2147483647 w 1555"/>
              <a:gd name="T5" fmla="*/ 1270158839 h 504"/>
              <a:gd name="T6" fmla="*/ 0 w 1555"/>
              <a:gd name="T7" fmla="*/ 1121470450 h 504"/>
              <a:gd name="T8" fmla="*/ 0 60000 65536"/>
              <a:gd name="T9" fmla="*/ 0 60000 65536"/>
              <a:gd name="T10" fmla="*/ 0 60000 65536"/>
              <a:gd name="T11" fmla="*/ 0 60000 65536"/>
              <a:gd name="T12" fmla="*/ 0 w 1555"/>
              <a:gd name="T13" fmla="*/ 0 h 504"/>
              <a:gd name="T14" fmla="*/ 1555 w 1555"/>
              <a:gd name="T15" fmla="*/ 504 h 504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55" h="504">
                <a:moveTo>
                  <a:pt x="0" y="445"/>
                </a:moveTo>
                <a:lnTo>
                  <a:pt x="1555" y="0"/>
                </a:lnTo>
                <a:lnTo>
                  <a:pt x="910" y="504"/>
                </a:lnTo>
                <a:lnTo>
                  <a:pt x="0" y="445"/>
                </a:lnTo>
                <a:close/>
              </a:path>
            </a:pathLst>
          </a:custGeom>
          <a:gradFill rotWithShape="1">
            <a:gsLst>
              <a:gs pos="0">
                <a:srgbClr val="FDAAA1"/>
              </a:gs>
              <a:gs pos="100000">
                <a:srgbClr val="FF0000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2035" name="Freeform 3"/>
          <p:cNvSpPr>
            <a:spLocks/>
          </p:cNvSpPr>
          <p:nvPr/>
        </p:nvSpPr>
        <p:spPr bwMode="auto">
          <a:xfrm>
            <a:off x="2131062" y="5532121"/>
            <a:ext cx="3926840" cy="1002030"/>
          </a:xfrm>
          <a:custGeom>
            <a:avLst/>
            <a:gdLst>
              <a:gd name="T0" fmla="*/ 0 w 1546"/>
              <a:gd name="T1" fmla="*/ 1325601969 h 526"/>
              <a:gd name="T2" fmla="*/ 1885077073 w 1546"/>
              <a:gd name="T3" fmla="*/ 0 h 526"/>
              <a:gd name="T4" fmla="*/ 2147483647 w 1546"/>
              <a:gd name="T5" fmla="*/ 181451215 h 526"/>
              <a:gd name="T6" fmla="*/ 0 w 1546"/>
              <a:gd name="T7" fmla="*/ 1325601969 h 526"/>
              <a:gd name="T8" fmla="*/ 0 60000 65536"/>
              <a:gd name="T9" fmla="*/ 0 60000 65536"/>
              <a:gd name="T10" fmla="*/ 0 60000 65536"/>
              <a:gd name="T11" fmla="*/ 0 60000 65536"/>
              <a:gd name="T12" fmla="*/ 0 w 1546"/>
              <a:gd name="T13" fmla="*/ 0 h 526"/>
              <a:gd name="T14" fmla="*/ 1546 w 1546"/>
              <a:gd name="T15" fmla="*/ 526 h 526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1546" h="526">
                <a:moveTo>
                  <a:pt x="0" y="526"/>
                </a:moveTo>
                <a:lnTo>
                  <a:pt x="748" y="0"/>
                </a:lnTo>
                <a:lnTo>
                  <a:pt x="1546" y="72"/>
                </a:lnTo>
                <a:lnTo>
                  <a:pt x="0" y="526"/>
                </a:lnTo>
                <a:close/>
              </a:path>
            </a:pathLst>
          </a:custGeom>
          <a:gradFill rotWithShape="1">
            <a:gsLst>
              <a:gs pos="0">
                <a:srgbClr val="66FFFF"/>
              </a:gs>
              <a:gs pos="100000">
                <a:srgbClr val="2F7676"/>
              </a:gs>
            </a:gsLst>
            <a:path path="rect">
              <a:fillToRect l="50000" t="50000" r="50000" b="50000"/>
            </a:path>
          </a:gradFill>
          <a:ln w="9525">
            <a:solidFill>
              <a:schemeClr val="tx1"/>
            </a:solidFill>
            <a:round/>
            <a:headEnd/>
            <a:tailEnd/>
          </a:ln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2041" name="Freeform 9"/>
          <p:cNvSpPr>
            <a:spLocks/>
          </p:cNvSpPr>
          <p:nvPr/>
        </p:nvSpPr>
        <p:spPr bwMode="auto">
          <a:xfrm>
            <a:off x="4000502" y="5532120"/>
            <a:ext cx="2095499" cy="1120140"/>
          </a:xfrm>
          <a:custGeom>
            <a:avLst/>
            <a:gdLst>
              <a:gd name="T0" fmla="*/ 0 w 825"/>
              <a:gd name="T1" fmla="*/ 0 h 588"/>
              <a:gd name="T2" fmla="*/ 2079127497 w 825"/>
              <a:gd name="T3" fmla="*/ 181451224 h 588"/>
              <a:gd name="T4" fmla="*/ 430945831 w 825"/>
              <a:gd name="T5" fmla="*/ 1481851657 h 588"/>
              <a:gd name="T6" fmla="*/ 0 60000 65536"/>
              <a:gd name="T7" fmla="*/ 0 60000 65536"/>
              <a:gd name="T8" fmla="*/ 0 60000 65536"/>
              <a:gd name="T9" fmla="*/ 0 w 825"/>
              <a:gd name="T10" fmla="*/ 0 h 588"/>
              <a:gd name="T11" fmla="*/ 825 w 825"/>
              <a:gd name="T12" fmla="*/ 588 h 58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825" h="588">
                <a:moveTo>
                  <a:pt x="0" y="0"/>
                </a:moveTo>
                <a:lnTo>
                  <a:pt x="825" y="72"/>
                </a:lnTo>
                <a:lnTo>
                  <a:pt x="171" y="58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55" name="Arc 10"/>
          <p:cNvSpPr>
            <a:spLocks/>
          </p:cNvSpPr>
          <p:nvPr/>
        </p:nvSpPr>
        <p:spPr bwMode="auto">
          <a:xfrm>
            <a:off x="2306320" y="5170170"/>
            <a:ext cx="2133600" cy="2051686"/>
          </a:xfrm>
          <a:custGeom>
            <a:avLst/>
            <a:gdLst>
              <a:gd name="T0" fmla="*/ 2147483647 w 21600"/>
              <a:gd name="T1" fmla="*/ 0 h 29293"/>
              <a:gd name="T2" fmla="*/ 2147483647 w 21600"/>
              <a:gd name="T3" fmla="*/ 2147483647 h 29293"/>
              <a:gd name="T4" fmla="*/ 0 w 21600"/>
              <a:gd name="T5" fmla="*/ 2147483647 h 29293"/>
              <a:gd name="T6" fmla="*/ 0 60000 65536"/>
              <a:gd name="T7" fmla="*/ 0 60000 65536"/>
              <a:gd name="T8" fmla="*/ 0 60000 65536"/>
              <a:gd name="T9" fmla="*/ 0 w 21600"/>
              <a:gd name="T10" fmla="*/ 0 h 29293"/>
              <a:gd name="T11" fmla="*/ 21600 w 21600"/>
              <a:gd name="T12" fmla="*/ 29293 h 2929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9293" fill="none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</a:path>
              <a:path w="21600" h="29293" stroke="0" extrusionOk="0">
                <a:moveTo>
                  <a:pt x="10986" y="0"/>
                </a:moveTo>
                <a:cubicBezTo>
                  <a:pt x="17564" y="3885"/>
                  <a:pt x="21600" y="10957"/>
                  <a:pt x="21600" y="18597"/>
                </a:cubicBezTo>
                <a:cubicBezTo>
                  <a:pt x="21600" y="22347"/>
                  <a:pt x="20623" y="26034"/>
                  <a:pt x="18765" y="29292"/>
                </a:cubicBezTo>
                <a:lnTo>
                  <a:pt x="0" y="18597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056" name="Line 11"/>
          <p:cNvSpPr>
            <a:spLocks noChangeShapeType="1"/>
          </p:cNvSpPr>
          <p:nvPr/>
        </p:nvSpPr>
        <p:spPr bwMode="auto">
          <a:xfrm flipH="1">
            <a:off x="2131061" y="4265296"/>
            <a:ext cx="4376419" cy="224790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57" name="Line 12"/>
          <p:cNvSpPr>
            <a:spLocks noChangeShapeType="1"/>
          </p:cNvSpPr>
          <p:nvPr/>
        </p:nvSpPr>
        <p:spPr bwMode="auto">
          <a:xfrm>
            <a:off x="2131062" y="6513196"/>
            <a:ext cx="6220459" cy="36766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58" name="Arc 13"/>
          <p:cNvSpPr>
            <a:spLocks/>
          </p:cNvSpPr>
          <p:nvPr/>
        </p:nvSpPr>
        <p:spPr bwMode="auto">
          <a:xfrm>
            <a:off x="3926840" y="5048250"/>
            <a:ext cx="2133600" cy="1348740"/>
          </a:xfrm>
          <a:custGeom>
            <a:avLst/>
            <a:gdLst>
              <a:gd name="T0" fmla="*/ 2147483647 w 21600"/>
              <a:gd name="T1" fmla="*/ 0 h 19253"/>
              <a:gd name="T2" fmla="*/ 2147483647 w 21600"/>
              <a:gd name="T3" fmla="*/ 2147483647 h 19253"/>
              <a:gd name="T4" fmla="*/ 0 w 21600"/>
              <a:gd name="T5" fmla="*/ 1593993381 h 19253"/>
              <a:gd name="T6" fmla="*/ 0 60000 65536"/>
              <a:gd name="T7" fmla="*/ 0 60000 65536"/>
              <a:gd name="T8" fmla="*/ 0 60000 65536"/>
              <a:gd name="T9" fmla="*/ 0 w 21600"/>
              <a:gd name="T10" fmla="*/ 0 h 19253"/>
              <a:gd name="T11" fmla="*/ 21600 w 21600"/>
              <a:gd name="T12" fmla="*/ 19253 h 19253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9253" fill="none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</a:path>
              <a:path w="21600" h="19253" stroke="0" extrusionOk="0">
                <a:moveTo>
                  <a:pt x="20059" y="-1"/>
                </a:moveTo>
                <a:cubicBezTo>
                  <a:pt x="21077" y="2548"/>
                  <a:pt x="21600" y="5267"/>
                  <a:pt x="21600" y="8012"/>
                </a:cubicBezTo>
                <a:cubicBezTo>
                  <a:pt x="21600" y="11977"/>
                  <a:pt x="20508" y="15866"/>
                  <a:pt x="18444" y="19253"/>
                </a:cubicBezTo>
                <a:lnTo>
                  <a:pt x="0" y="8012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059" name="Arc 14"/>
          <p:cNvSpPr>
            <a:spLocks/>
          </p:cNvSpPr>
          <p:nvPr/>
        </p:nvSpPr>
        <p:spPr bwMode="auto">
          <a:xfrm rot="201043">
            <a:off x="4351021" y="5305426"/>
            <a:ext cx="2133600" cy="1287780"/>
          </a:xfrm>
          <a:custGeom>
            <a:avLst/>
            <a:gdLst>
              <a:gd name="T0" fmla="*/ 2147483647 w 21600"/>
              <a:gd name="T1" fmla="*/ 0 h 18366"/>
              <a:gd name="T2" fmla="*/ 2147483647 w 21600"/>
              <a:gd name="T3" fmla="*/ 2147483647 h 18366"/>
              <a:gd name="T4" fmla="*/ 0 w 21600"/>
              <a:gd name="T5" fmla="*/ 2147483647 h 18366"/>
              <a:gd name="T6" fmla="*/ 0 60000 65536"/>
              <a:gd name="T7" fmla="*/ 0 60000 65536"/>
              <a:gd name="T8" fmla="*/ 0 60000 65536"/>
              <a:gd name="T9" fmla="*/ 0 w 21600"/>
              <a:gd name="T10" fmla="*/ 0 h 18366"/>
              <a:gd name="T11" fmla="*/ 21600 w 21600"/>
              <a:gd name="T12" fmla="*/ 18366 h 18366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8366" fill="none" extrusionOk="0">
                <a:moveTo>
                  <a:pt x="12130" y="-1"/>
                </a:moveTo>
                <a:cubicBezTo>
                  <a:pt x="18053" y="4019"/>
                  <a:pt x="21600" y="10713"/>
                  <a:pt x="21600" y="17872"/>
                </a:cubicBezTo>
                <a:cubicBezTo>
                  <a:pt x="21600" y="18036"/>
                  <a:pt x="21598" y="18201"/>
                  <a:pt x="21594" y="18366"/>
                </a:cubicBezTo>
              </a:path>
              <a:path w="21600" h="18366" stroke="0" extrusionOk="0">
                <a:moveTo>
                  <a:pt x="12130" y="-1"/>
                </a:moveTo>
                <a:cubicBezTo>
                  <a:pt x="18053" y="4019"/>
                  <a:pt x="21600" y="10713"/>
                  <a:pt x="21600" y="17872"/>
                </a:cubicBezTo>
                <a:cubicBezTo>
                  <a:pt x="21600" y="18036"/>
                  <a:pt x="21598" y="18201"/>
                  <a:pt x="21594" y="18366"/>
                </a:cubicBezTo>
                <a:lnTo>
                  <a:pt x="0" y="17872"/>
                </a:lnTo>
                <a:close/>
              </a:path>
            </a:pathLst>
          </a:custGeom>
          <a:noFill/>
          <a:ln w="57150">
            <a:solidFill>
              <a:srgbClr val="3333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060" name="Oval 15"/>
          <p:cNvSpPr>
            <a:spLocks noChangeArrowheads="1"/>
          </p:cNvSpPr>
          <p:nvPr/>
        </p:nvSpPr>
        <p:spPr bwMode="auto">
          <a:xfrm flipV="1">
            <a:off x="3942081" y="5499736"/>
            <a:ext cx="116840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61" name="Oval 16"/>
          <p:cNvSpPr>
            <a:spLocks noChangeArrowheads="1"/>
          </p:cNvSpPr>
          <p:nvPr/>
        </p:nvSpPr>
        <p:spPr bwMode="auto">
          <a:xfrm flipV="1">
            <a:off x="4366262" y="6604636"/>
            <a:ext cx="114299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72049" name="Line 17"/>
          <p:cNvSpPr>
            <a:spLocks noChangeShapeType="1"/>
          </p:cNvSpPr>
          <p:nvPr/>
        </p:nvSpPr>
        <p:spPr bwMode="auto">
          <a:xfrm flipV="1">
            <a:off x="2131061" y="5238750"/>
            <a:ext cx="6106160" cy="1274446"/>
          </a:xfrm>
          <a:prstGeom prst="line">
            <a:avLst/>
          </a:prstGeom>
          <a:noFill/>
          <a:ln w="57150">
            <a:solidFill>
              <a:srgbClr val="0000FF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063" name="Oval 18"/>
          <p:cNvSpPr>
            <a:spLocks noChangeArrowheads="1"/>
          </p:cNvSpPr>
          <p:nvPr/>
        </p:nvSpPr>
        <p:spPr bwMode="auto">
          <a:xfrm>
            <a:off x="2090422" y="6461760"/>
            <a:ext cx="116840" cy="8953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64" name="Oval 19"/>
          <p:cNvSpPr>
            <a:spLocks noChangeArrowheads="1"/>
          </p:cNvSpPr>
          <p:nvPr/>
        </p:nvSpPr>
        <p:spPr bwMode="auto">
          <a:xfrm>
            <a:off x="6032502" y="5636896"/>
            <a:ext cx="114299" cy="89534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065" name="Text Box 20"/>
          <p:cNvSpPr txBox="1">
            <a:spLocks noChangeArrowheads="1"/>
          </p:cNvSpPr>
          <p:nvPr/>
        </p:nvSpPr>
        <p:spPr bwMode="auto">
          <a:xfrm>
            <a:off x="621216" y="254031"/>
            <a:ext cx="7418959" cy="48716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charset="0"/>
                <a:cs typeface="Arial" charset="0"/>
              </a:rPr>
              <a:t>Докажем, что луч АВ – биссектриса  </a:t>
            </a:r>
            <a:r>
              <a:rPr lang="ru-RU" sz="2800" b="1" dirty="0" smtClean="0">
                <a:latin typeface="Cambria Math"/>
                <a:ea typeface="Cambria Math"/>
                <a:cs typeface="Arial" charset="0"/>
              </a:rPr>
              <a:t>∠</a:t>
            </a:r>
            <a:r>
              <a:rPr lang="ru-RU" sz="2800" b="1" dirty="0" smtClean="0">
                <a:latin typeface="Arial" charset="0"/>
                <a:cs typeface="Arial" charset="0"/>
              </a:rPr>
              <a:t>А </a:t>
            </a:r>
            <a:endParaRPr lang="en-US" sz="2800" b="1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800" b="1" dirty="0">
                <a:solidFill>
                  <a:srgbClr val="FF0000"/>
                </a:solidFill>
                <a:latin typeface="Arial" charset="0"/>
                <a:cs typeface="Arial" charset="0"/>
              </a:rPr>
              <a:t>       П Л А Н</a:t>
            </a:r>
            <a:endParaRPr lang="en-US" sz="2800" b="1" dirty="0">
              <a:solidFill>
                <a:srgbClr val="FF0000"/>
              </a:solidFill>
              <a:latin typeface="Arial" charset="0"/>
              <a:cs typeface="Arial" charset="0"/>
            </a:endParaRPr>
          </a:p>
          <a:p>
            <a:pPr eaLnBrk="1" hangingPunct="1">
              <a:buFontTx/>
              <a:buAutoNum type="arabicPeriod"/>
            </a:pPr>
            <a:r>
              <a:rPr lang="ru-RU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Дополнительное </a:t>
            </a:r>
            <a:r>
              <a:rPr lang="ru-RU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построение.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 Докажем </a:t>
            </a:r>
            <a:r>
              <a:rPr lang="ru-RU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равенство </a:t>
            </a:r>
          </a:p>
          <a:p>
            <a:pPr eaLnBrk="1" hangingPunct="1"/>
            <a:r>
              <a:rPr lang="ru-RU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    </a:t>
            </a:r>
            <a:r>
              <a:rPr lang="ru-RU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треугольников </a:t>
            </a:r>
            <a:r>
              <a:rPr lang="ru-RU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∆ АСВ и ∆ А</a:t>
            </a:r>
            <a:r>
              <a:rPr lang="en-US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DB</a:t>
            </a:r>
            <a:r>
              <a:rPr lang="ru-RU" sz="2800" b="1" dirty="0">
                <a:solidFill>
                  <a:srgbClr val="000000"/>
                </a:solidFill>
                <a:latin typeface="Arial" charset="0"/>
                <a:cs typeface="Arial" charset="0"/>
              </a:rPr>
              <a:t>.</a:t>
            </a:r>
          </a:p>
          <a:p>
            <a:pPr eaLnBrk="1" hangingPunct="1">
              <a:buFontTx/>
              <a:buAutoNum type="arabicPeriod"/>
            </a:pPr>
            <a:endParaRPr lang="ru-RU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>
              <a:buFontTx/>
              <a:buAutoNum type="arabicPeriod"/>
            </a:pPr>
            <a:endParaRPr lang="ru-RU" sz="2800" b="1" dirty="0">
              <a:latin typeface="Arial" charset="0"/>
              <a:cs typeface="Arial" charset="0"/>
            </a:endParaRPr>
          </a:p>
          <a:p>
            <a:pPr eaLnBrk="1" hangingPunct="1">
              <a:buFontTx/>
              <a:buAutoNum type="arabicPeriod"/>
            </a:pPr>
            <a:endParaRPr lang="ru-RU" sz="2800" b="1" dirty="0">
              <a:latin typeface="Arial" charset="0"/>
              <a:cs typeface="Arial" charset="0"/>
            </a:endParaRPr>
          </a:p>
          <a:p>
            <a:pPr eaLnBrk="1" hangingPunct="1">
              <a:buFontTx/>
              <a:buAutoNum type="arabicPeriod"/>
            </a:pPr>
            <a:endParaRPr lang="ru-RU" sz="2800" b="1" dirty="0">
              <a:latin typeface="Arial" charset="0"/>
              <a:cs typeface="Arial" charset="0"/>
            </a:endParaRPr>
          </a:p>
          <a:p>
            <a:pPr eaLnBrk="1" hangingPunct="1"/>
            <a:r>
              <a:rPr lang="ru-RU" sz="2800" b="1" dirty="0">
                <a:latin typeface="Arial" charset="0"/>
                <a:cs typeface="Arial" charset="0"/>
              </a:rPr>
              <a:t>3. </a:t>
            </a:r>
            <a:r>
              <a:rPr lang="ru-RU" sz="2800" b="1" dirty="0" smtClean="0">
                <a:solidFill>
                  <a:srgbClr val="000000"/>
                </a:solidFill>
                <a:latin typeface="Arial" charset="0"/>
                <a:cs typeface="Arial" charset="0"/>
              </a:rPr>
              <a:t>Выводы.</a:t>
            </a:r>
            <a:endParaRPr lang="ru-RU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  <a:p>
            <a:pPr eaLnBrk="1" hangingPunct="1"/>
            <a:endParaRPr lang="ru-RU" sz="2800" b="1" dirty="0">
              <a:solidFill>
                <a:srgbClr val="000000"/>
              </a:solidFill>
              <a:latin typeface="Arial" charset="0"/>
              <a:cs typeface="Arial" charset="0"/>
            </a:endParaRPr>
          </a:p>
        </p:txBody>
      </p:sp>
      <p:sp>
        <p:nvSpPr>
          <p:cNvPr id="2066" name="Text Box 22"/>
          <p:cNvSpPr txBox="1">
            <a:spLocks noChangeArrowheads="1"/>
          </p:cNvSpPr>
          <p:nvPr/>
        </p:nvSpPr>
        <p:spPr bwMode="auto">
          <a:xfrm>
            <a:off x="1506226" y="6342288"/>
            <a:ext cx="810258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latin typeface="Arial" charset="0"/>
                <a:cs typeface="Arial" charset="0"/>
              </a:rPr>
              <a:t>А</a:t>
            </a:r>
          </a:p>
        </p:txBody>
      </p:sp>
      <p:sp>
        <p:nvSpPr>
          <p:cNvPr id="2067" name="Text Box 23"/>
          <p:cNvSpPr txBox="1">
            <a:spLocks noChangeArrowheads="1"/>
          </p:cNvSpPr>
          <p:nvPr/>
        </p:nvSpPr>
        <p:spPr bwMode="auto">
          <a:xfrm>
            <a:off x="6057902" y="5023099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latin typeface="Arial" charset="0"/>
                <a:cs typeface="Arial" charset="0"/>
              </a:rPr>
              <a:t>В</a:t>
            </a:r>
          </a:p>
        </p:txBody>
      </p:sp>
      <p:sp>
        <p:nvSpPr>
          <p:cNvPr id="2068" name="Text Box 24"/>
          <p:cNvSpPr txBox="1">
            <a:spLocks noChangeArrowheads="1"/>
          </p:cNvSpPr>
          <p:nvPr/>
        </p:nvSpPr>
        <p:spPr bwMode="auto">
          <a:xfrm>
            <a:off x="3627120" y="4716780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600" b="1" dirty="0">
                <a:latin typeface="Arial" charset="0"/>
                <a:cs typeface="Arial" charset="0"/>
              </a:rPr>
              <a:t>С</a:t>
            </a:r>
          </a:p>
        </p:txBody>
      </p:sp>
      <p:sp>
        <p:nvSpPr>
          <p:cNvPr id="2069" name="Text Box 25"/>
          <p:cNvSpPr txBox="1">
            <a:spLocks noChangeArrowheads="1"/>
          </p:cNvSpPr>
          <p:nvPr/>
        </p:nvSpPr>
        <p:spPr bwMode="auto">
          <a:xfrm>
            <a:off x="4320542" y="6703696"/>
            <a:ext cx="597220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3600" b="1">
                <a:latin typeface="Arial" charset="0"/>
                <a:cs typeface="Arial" charset="0"/>
              </a:rPr>
              <a:t>D</a:t>
            </a:r>
            <a:endParaRPr lang="ru-RU" sz="3600" b="1">
              <a:latin typeface="Arial" charset="0"/>
              <a:cs typeface="Arial" charset="0"/>
            </a:endParaRPr>
          </a:p>
        </p:txBody>
      </p:sp>
      <p:sp>
        <p:nvSpPr>
          <p:cNvPr id="172060" name="Text Box 28"/>
          <p:cNvSpPr txBox="1">
            <a:spLocks noChangeArrowheads="1"/>
          </p:cNvSpPr>
          <p:nvPr/>
        </p:nvSpPr>
        <p:spPr bwMode="auto">
          <a:xfrm>
            <a:off x="977901" y="2689860"/>
            <a:ext cx="7783931" cy="142455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2800" b="1" dirty="0">
                <a:latin typeface="Arial" charset="0"/>
                <a:cs typeface="Arial" charset="0"/>
              </a:rPr>
              <a:t>АС=А</a:t>
            </a:r>
            <a:r>
              <a:rPr lang="en-US" sz="2800" b="1" dirty="0">
                <a:latin typeface="Arial" charset="0"/>
                <a:cs typeface="Arial" charset="0"/>
              </a:rPr>
              <a:t>D</a:t>
            </a:r>
            <a:r>
              <a:rPr lang="ru-RU" sz="2800" b="1" dirty="0">
                <a:latin typeface="Arial" charset="0"/>
                <a:cs typeface="Arial" charset="0"/>
              </a:rPr>
              <a:t>, как радиусы одной окружности.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latin typeface="Arial" charset="0"/>
                <a:cs typeface="Arial" charset="0"/>
              </a:rPr>
              <a:t>СВ=</a:t>
            </a:r>
            <a:r>
              <a:rPr lang="en-US" sz="2800" b="1" dirty="0">
                <a:latin typeface="Arial" charset="0"/>
                <a:cs typeface="Arial" charset="0"/>
              </a:rPr>
              <a:t>DB</a:t>
            </a:r>
            <a:r>
              <a:rPr lang="ru-RU" sz="2800" b="1" dirty="0">
                <a:latin typeface="Arial" charset="0"/>
                <a:cs typeface="Arial" charset="0"/>
              </a:rPr>
              <a:t>, как радиусы одной окружности.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latin typeface="Arial" charset="0"/>
                <a:cs typeface="Arial" charset="0"/>
              </a:rPr>
              <a:t>АВ – общая сторона.</a:t>
            </a:r>
          </a:p>
        </p:txBody>
      </p:sp>
      <p:sp>
        <p:nvSpPr>
          <p:cNvPr id="172062" name="Text Box 30"/>
          <p:cNvSpPr txBox="1">
            <a:spLocks noChangeArrowheads="1"/>
          </p:cNvSpPr>
          <p:nvPr/>
        </p:nvSpPr>
        <p:spPr bwMode="auto">
          <a:xfrm>
            <a:off x="8468360" y="4054578"/>
            <a:ext cx="5857240" cy="9936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>
            <a:lvl1pPr marL="342900" indent="-3429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∆АСВ = ∆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А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D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В, по </a:t>
            </a:r>
            <a:r>
              <a:rPr lang="en-US" sz="2800" b="1" i="1" dirty="0">
                <a:latin typeface="Arial" pitchFamily="34" charset="0"/>
                <a:cs typeface="Arial" pitchFamily="34" charset="0"/>
              </a:rPr>
              <a:t>III</a:t>
            </a:r>
            <a:r>
              <a:rPr lang="en-US" sz="2800" b="1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признаку </a:t>
            </a:r>
          </a:p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равенства треугольников                                      </a:t>
            </a:r>
          </a:p>
        </p:txBody>
      </p:sp>
      <p:graphicFrame>
        <p:nvGraphicFramePr>
          <p:cNvPr id="172066" name="Object 34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346044237"/>
              </p:ext>
            </p:extLst>
          </p:nvPr>
        </p:nvGraphicFramePr>
        <p:xfrm>
          <a:off x="8862162" y="5389246"/>
          <a:ext cx="4396638" cy="61150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10257" name="Формула" r:id="rId3" imgW="1015920" imgH="177480" progId="Equation.3">
                  <p:embed/>
                </p:oleObj>
              </mc:Choice>
              <mc:Fallback>
                <p:oleObj name="Формула" r:id="rId3" imgW="1015920" imgH="177480" progId="Equation.3">
                  <p:embed/>
                  <p:pic>
                    <p:nvPicPr>
                      <p:cNvPr id="0" name=""/>
                      <p:cNvPicPr>
                        <a:picLocks noChangeAspect="1" noChangeArrowheads="1"/>
                      </p:cNvPicPr>
                      <p:nvPr/>
                    </p:nvPicPr>
                    <p:blipFill>
                      <a:blip r:embed="rId4">
                        <a:extLst>
                          <a:ext uri="{28A0092B-C50C-407E-A947-70E740481C1C}">
                            <a14:useLocalDpi xmlns:a14="http://schemas.microsoft.com/office/drawing/2010/main" val="0"/>
                          </a:ext>
                        </a:extLst>
                      </a:blip>
                      <a:srcRect/>
                      <a:stretch>
                        <a:fillRect/>
                      </a:stretch>
                    </p:blipFill>
                    <p:spPr bwMode="auto">
                      <a:xfrm>
                        <a:off x="8862162" y="5389246"/>
                        <a:ext cx="4396638" cy="611504"/>
                      </a:xfrm>
                      <a:prstGeom prst="rect">
                        <a:avLst/>
                      </a:prstGeom>
                      <a:noFill/>
                      <a:ln>
                        <a:noFill/>
                      </a:ln>
                      <a:effectLst/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2068" name="Text Box 36"/>
          <p:cNvSpPr txBox="1">
            <a:spLocks noChangeArrowheads="1"/>
          </p:cNvSpPr>
          <p:nvPr/>
        </p:nvSpPr>
        <p:spPr bwMode="auto">
          <a:xfrm>
            <a:off x="8862162" y="6342288"/>
            <a:ext cx="4850179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>
                <a:latin typeface="Arial" charset="0"/>
                <a:cs typeface="Arial" charset="0"/>
              </a:rPr>
              <a:t>Луч АВ – </a:t>
            </a:r>
            <a:r>
              <a:rPr lang="ru-RU" sz="3200" b="1" dirty="0">
                <a:solidFill>
                  <a:srgbClr val="C00000"/>
                </a:solidFill>
                <a:latin typeface="Arial" charset="0"/>
                <a:cs typeface="Arial" charset="0"/>
              </a:rPr>
              <a:t>биссектриса </a:t>
            </a:r>
          </a:p>
        </p:txBody>
      </p:sp>
      <p:sp>
        <p:nvSpPr>
          <p:cNvPr id="172069" name="Freeform 37"/>
          <p:cNvSpPr>
            <a:spLocks/>
          </p:cNvSpPr>
          <p:nvPr/>
        </p:nvSpPr>
        <p:spPr bwMode="auto">
          <a:xfrm>
            <a:off x="3167382" y="5842636"/>
            <a:ext cx="187960" cy="186690"/>
          </a:xfrm>
          <a:custGeom>
            <a:avLst/>
            <a:gdLst>
              <a:gd name="T0" fmla="*/ 0 w 74"/>
              <a:gd name="T1" fmla="*/ 0 h 98"/>
              <a:gd name="T2" fmla="*/ 186491535 w 74"/>
              <a:gd name="T3" fmla="*/ 246975335 h 98"/>
              <a:gd name="T4" fmla="*/ 0 60000 65536"/>
              <a:gd name="T5" fmla="*/ 0 60000 65536"/>
              <a:gd name="T6" fmla="*/ 0 w 74"/>
              <a:gd name="T7" fmla="*/ 0 h 98"/>
              <a:gd name="T8" fmla="*/ 74 w 74"/>
              <a:gd name="T9" fmla="*/ 98 h 9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4" h="98">
                <a:moveTo>
                  <a:pt x="0" y="0"/>
                </a:moveTo>
                <a:lnTo>
                  <a:pt x="74" y="9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2070" name="Freeform 38"/>
          <p:cNvSpPr>
            <a:spLocks/>
          </p:cNvSpPr>
          <p:nvPr/>
        </p:nvSpPr>
        <p:spPr bwMode="auto">
          <a:xfrm>
            <a:off x="4894582" y="5410201"/>
            <a:ext cx="83819" cy="278130"/>
          </a:xfrm>
          <a:custGeom>
            <a:avLst/>
            <a:gdLst>
              <a:gd name="T0" fmla="*/ 83163555 w 33"/>
              <a:gd name="T1" fmla="*/ 0 h 146"/>
              <a:gd name="T2" fmla="*/ 0 w 33"/>
              <a:gd name="T3" fmla="*/ 367942758 h 146"/>
              <a:gd name="T4" fmla="*/ 0 60000 65536"/>
              <a:gd name="T5" fmla="*/ 0 60000 65536"/>
              <a:gd name="T6" fmla="*/ 0 w 33"/>
              <a:gd name="T7" fmla="*/ 0 h 146"/>
              <a:gd name="T8" fmla="*/ 33 w 33"/>
              <a:gd name="T9" fmla="*/ 146 h 146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3" h="146">
                <a:moveTo>
                  <a:pt x="33" y="0"/>
                </a:moveTo>
                <a:lnTo>
                  <a:pt x="0" y="146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2071" name="Freeform 39"/>
          <p:cNvSpPr>
            <a:spLocks/>
          </p:cNvSpPr>
          <p:nvPr/>
        </p:nvSpPr>
        <p:spPr bwMode="auto">
          <a:xfrm>
            <a:off x="3398521" y="6448426"/>
            <a:ext cx="76200" cy="262890"/>
          </a:xfrm>
          <a:custGeom>
            <a:avLst/>
            <a:gdLst>
              <a:gd name="T0" fmla="*/ 75604693 w 30"/>
              <a:gd name="T1" fmla="*/ 0 h 138"/>
              <a:gd name="T2" fmla="*/ 0 w 30"/>
              <a:gd name="T3" fmla="*/ 347781508 h 138"/>
              <a:gd name="T4" fmla="*/ 0 60000 65536"/>
              <a:gd name="T5" fmla="*/ 0 60000 65536"/>
              <a:gd name="T6" fmla="*/ 0 w 30"/>
              <a:gd name="T7" fmla="*/ 0 h 138"/>
              <a:gd name="T8" fmla="*/ 30 w 30"/>
              <a:gd name="T9" fmla="*/ 138 h 13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30" h="138">
                <a:moveTo>
                  <a:pt x="30" y="0"/>
                </a:moveTo>
                <a:lnTo>
                  <a:pt x="0" y="138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2072" name="Freeform 40"/>
          <p:cNvSpPr>
            <a:spLocks/>
          </p:cNvSpPr>
          <p:nvPr/>
        </p:nvSpPr>
        <p:spPr bwMode="auto">
          <a:xfrm>
            <a:off x="5125720" y="6101716"/>
            <a:ext cx="195581" cy="211454"/>
          </a:xfrm>
          <a:custGeom>
            <a:avLst/>
            <a:gdLst>
              <a:gd name="T0" fmla="*/ 0 w 77"/>
              <a:gd name="T1" fmla="*/ 0 h 111"/>
              <a:gd name="T2" fmla="*/ 194053591 w 77"/>
              <a:gd name="T3" fmla="*/ 279735779 h 111"/>
              <a:gd name="T4" fmla="*/ 0 60000 65536"/>
              <a:gd name="T5" fmla="*/ 0 60000 65536"/>
              <a:gd name="T6" fmla="*/ 0 w 77"/>
              <a:gd name="T7" fmla="*/ 0 h 111"/>
              <a:gd name="T8" fmla="*/ 77 w 77"/>
              <a:gd name="T9" fmla="*/ 111 h 111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77" h="111">
                <a:moveTo>
                  <a:pt x="0" y="0"/>
                </a:moveTo>
                <a:lnTo>
                  <a:pt x="77" y="111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2073" name="Freeform 41"/>
          <p:cNvSpPr>
            <a:spLocks/>
          </p:cNvSpPr>
          <p:nvPr/>
        </p:nvSpPr>
        <p:spPr bwMode="auto">
          <a:xfrm>
            <a:off x="3850640" y="5951220"/>
            <a:ext cx="538480" cy="304800"/>
          </a:xfrm>
          <a:custGeom>
            <a:avLst/>
            <a:gdLst>
              <a:gd name="T0" fmla="*/ 0 w 212"/>
              <a:gd name="T1" fmla="*/ 403224945 h 160"/>
              <a:gd name="T2" fmla="*/ 120967515 w 212"/>
              <a:gd name="T3" fmla="*/ 141128746 h 160"/>
              <a:gd name="T4" fmla="*/ 453628193 w 212"/>
              <a:gd name="T5" fmla="*/ 262096249 h 160"/>
              <a:gd name="T6" fmla="*/ 534273170 w 212"/>
              <a:gd name="T7" fmla="*/ 0 h 160"/>
              <a:gd name="T8" fmla="*/ 0 60000 65536"/>
              <a:gd name="T9" fmla="*/ 0 60000 65536"/>
              <a:gd name="T10" fmla="*/ 0 60000 65536"/>
              <a:gd name="T11" fmla="*/ 0 60000 65536"/>
              <a:gd name="T12" fmla="*/ 0 w 212"/>
              <a:gd name="T13" fmla="*/ 0 h 160"/>
              <a:gd name="T14" fmla="*/ 212 w 212"/>
              <a:gd name="T15" fmla="*/ 160 h 160"/>
            </a:gdLst>
            <a:ahLst/>
            <a:cxnLst>
              <a:cxn ang="T8">
                <a:pos x="T0" y="T1"/>
              </a:cxn>
              <a:cxn ang="T9">
                <a:pos x="T2" y="T3"/>
              </a:cxn>
              <a:cxn ang="T10">
                <a:pos x="T4" y="T5"/>
              </a:cxn>
              <a:cxn ang="T11">
                <a:pos x="T6" y="T7"/>
              </a:cxn>
            </a:cxnLst>
            <a:rect l="T12" t="T13" r="T14" b="T15"/>
            <a:pathLst>
              <a:path w="212" h="160">
                <a:moveTo>
                  <a:pt x="0" y="160"/>
                </a:moveTo>
                <a:cubicBezTo>
                  <a:pt x="8" y="143"/>
                  <a:pt x="18" y="65"/>
                  <a:pt x="48" y="56"/>
                </a:cubicBezTo>
                <a:cubicBezTo>
                  <a:pt x="78" y="47"/>
                  <a:pt x="153" y="113"/>
                  <a:pt x="180" y="104"/>
                </a:cubicBezTo>
                <a:cubicBezTo>
                  <a:pt x="207" y="95"/>
                  <a:pt x="205" y="22"/>
                  <a:pt x="212" y="0"/>
                </a:cubicBezTo>
              </a:path>
            </a:pathLst>
          </a:custGeom>
          <a:noFill/>
          <a:ln w="28575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grpSp>
        <p:nvGrpSpPr>
          <p:cNvPr id="2" name="Group 44"/>
          <p:cNvGrpSpPr>
            <a:grpSpLocks/>
          </p:cNvGrpSpPr>
          <p:nvPr/>
        </p:nvGrpSpPr>
        <p:grpSpPr bwMode="auto">
          <a:xfrm>
            <a:off x="2758440" y="6189346"/>
            <a:ext cx="294640" cy="377190"/>
            <a:chOff x="4739" y="754"/>
            <a:chExt cx="116" cy="198"/>
          </a:xfrm>
        </p:grpSpPr>
        <p:sp>
          <p:nvSpPr>
            <p:cNvPr id="2079" name="Freeform 7"/>
            <p:cNvSpPr>
              <a:spLocks/>
            </p:cNvSpPr>
            <p:nvPr/>
          </p:nvSpPr>
          <p:spPr bwMode="auto">
            <a:xfrm>
              <a:off x="4739" y="754"/>
              <a:ext cx="90" cy="90"/>
            </a:xfrm>
            <a:custGeom>
              <a:avLst/>
              <a:gdLst>
                <a:gd name="T0" fmla="*/ 0 w 90"/>
                <a:gd name="T1" fmla="*/ 0 h 90"/>
                <a:gd name="T2" fmla="*/ 58 w 90"/>
                <a:gd name="T3" fmla="*/ 23 h 90"/>
                <a:gd name="T4" fmla="*/ 90 w 90"/>
                <a:gd name="T5" fmla="*/ 90 h 90"/>
                <a:gd name="T6" fmla="*/ 0 60000 65536"/>
                <a:gd name="T7" fmla="*/ 0 60000 65536"/>
                <a:gd name="T8" fmla="*/ 0 60000 65536"/>
                <a:gd name="T9" fmla="*/ 0 w 90"/>
                <a:gd name="T10" fmla="*/ 0 h 90"/>
                <a:gd name="T11" fmla="*/ 90 w 90"/>
                <a:gd name="T12" fmla="*/ 90 h 90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90" h="90">
                  <a:moveTo>
                    <a:pt x="0" y="0"/>
                  </a:moveTo>
                  <a:cubicBezTo>
                    <a:pt x="10" y="4"/>
                    <a:pt x="43" y="8"/>
                    <a:pt x="58" y="23"/>
                  </a:cubicBezTo>
                  <a:cubicBezTo>
                    <a:pt x="73" y="38"/>
                    <a:pt x="83" y="76"/>
                    <a:pt x="90" y="90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  <p:sp>
          <p:nvSpPr>
            <p:cNvPr id="2080" name="Freeform 8"/>
            <p:cNvSpPr>
              <a:spLocks/>
            </p:cNvSpPr>
            <p:nvPr/>
          </p:nvSpPr>
          <p:spPr bwMode="auto">
            <a:xfrm>
              <a:off x="4823" y="825"/>
              <a:ext cx="32" cy="127"/>
            </a:xfrm>
            <a:custGeom>
              <a:avLst/>
              <a:gdLst>
                <a:gd name="T0" fmla="*/ 0 w 32"/>
                <a:gd name="T1" fmla="*/ 0 h 127"/>
                <a:gd name="T2" fmla="*/ 30 w 32"/>
                <a:gd name="T3" fmla="*/ 68 h 127"/>
                <a:gd name="T4" fmla="*/ 11 w 32"/>
                <a:gd name="T5" fmla="*/ 127 h 127"/>
                <a:gd name="T6" fmla="*/ 0 60000 65536"/>
                <a:gd name="T7" fmla="*/ 0 60000 65536"/>
                <a:gd name="T8" fmla="*/ 0 60000 65536"/>
                <a:gd name="T9" fmla="*/ 0 w 32"/>
                <a:gd name="T10" fmla="*/ 0 h 127"/>
                <a:gd name="T11" fmla="*/ 32 w 32"/>
                <a:gd name="T12" fmla="*/ 127 h 127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32" h="127">
                  <a:moveTo>
                    <a:pt x="0" y="0"/>
                  </a:moveTo>
                  <a:cubicBezTo>
                    <a:pt x="5" y="11"/>
                    <a:pt x="28" y="47"/>
                    <a:pt x="30" y="68"/>
                  </a:cubicBezTo>
                  <a:cubicBezTo>
                    <a:pt x="32" y="89"/>
                    <a:pt x="15" y="115"/>
                    <a:pt x="11" y="127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/>
            <a:lstStyle/>
            <a:p>
              <a:endParaRPr lang="uz-Latn-UZ"/>
            </a:p>
          </p:txBody>
        </p:sp>
      </p:grpSp>
    </p:spTree>
    <p:extLst>
      <p:ext uri="{BB962C8B-B14F-4D97-AF65-F5344CB8AC3E}">
        <p14:creationId xmlns:p14="http://schemas.microsoft.com/office/powerpoint/2010/main" val="18979431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2000"/>
                                        <p:tgtEl>
                                          <p:spTgt spid="1720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1000"/>
                                        <p:tgtEl>
                                          <p:spTgt spid="1720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 nodeType="clickPar">
                      <p:stCondLst>
                        <p:cond delay="indefinite"/>
                      </p:stCondLst>
                      <p:childTnLst>
                        <p:par>
                          <p:cTn id="1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0" dur="500"/>
                                        <p:tgtEl>
                                          <p:spTgt spid="1720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22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5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8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30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31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2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33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4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35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36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37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6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38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1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6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7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8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49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0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1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2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3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71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54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6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6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6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6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6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6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7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70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7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7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70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  <p:par>
                                <p:cTn id="86" presetID="26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9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9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9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9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9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0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0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207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2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03" presetID="22" presetClass="entr" presetSubtype="1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05" dur="1000"/>
                                        <p:tgtEl>
                                          <p:spTgt spid="1720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 nodeType="clickPar">
                      <p:stCondLst>
                        <p:cond delay="indefinite"/>
                      </p:stCondLst>
                      <p:childTnLst>
                        <p:par>
                          <p:cTn id="107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0" dur="1000"/>
                                        <p:tgtEl>
                                          <p:spTgt spid="1720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1" fill="hold" nodeType="clickPar">
                      <p:stCondLst>
                        <p:cond delay="indefinite"/>
                      </p:stCondLst>
                      <p:childTnLst>
                        <p:par>
                          <p:cTn id="112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113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0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15" dur="1000"/>
                                        <p:tgtEl>
                                          <p:spTgt spid="1720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1000"/>
                            </p:stCondLst>
                            <p:childTnLst>
                              <p:par>
                                <p:cTn id="117" presetID="10" presetClass="exit" presetSubtype="0" fill="hold" grpId="1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8" dur="2000"/>
                                        <p:tgtEl>
                                          <p:spTgt spid="17203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1" dur="2000"/>
                                        <p:tgtEl>
                                          <p:spTgt spid="1720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72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3" fill="hold" nodeType="afterGroup">
                            <p:stCondLst>
                              <p:cond delay="3000"/>
                            </p:stCondLst>
                            <p:childTnLst>
                              <p:par>
                                <p:cTn id="124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2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3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3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3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3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3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141" presetID="35" presetClass="emph" presetSubtype="0" repeatCount="500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discrete" valueType="str">
                                      <p:cBhvr>
                                        <p:cTn id="142" dur="500" fill="hold"/>
                                        <p:tgtEl>
                                          <p:spTgt spid="1720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hidden"/>
                                          </p:val>
                                        </p:tav>
                                        <p:tav tm="50000">
                                          <p:val>
                                            <p:strVal val="visible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2034" grpId="0" animBg="1"/>
      <p:bldP spid="172034" grpId="1" animBg="1"/>
      <p:bldP spid="172035" grpId="0" animBg="1"/>
      <p:bldP spid="172035" grpId="1" animBg="1"/>
      <p:bldP spid="172041" grpId="0" animBg="1"/>
      <p:bldP spid="172049" grpId="0" animBg="1"/>
      <p:bldP spid="172060" grpId="0"/>
      <p:bldP spid="172062" grpId="0"/>
      <p:bldP spid="172068" grpId="0"/>
      <p:bldP spid="172069" grpId="0" animBg="1"/>
      <p:bldP spid="172070" grpId="0" animBg="1"/>
      <p:bldP spid="172071" grpId="0" animBg="1"/>
      <p:bldP spid="172072" grpId="0" animBg="1"/>
      <p:bldP spid="172073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3"/>
          <p:cNvSpPr>
            <a:spLocks noChangeShapeType="1"/>
          </p:cNvSpPr>
          <p:nvPr/>
        </p:nvSpPr>
        <p:spPr bwMode="auto">
          <a:xfrm flipH="1">
            <a:off x="2209800" y="1219200"/>
            <a:ext cx="1" cy="471677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2209801" y="5935976"/>
            <a:ext cx="4648199" cy="1047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1016" name="Line 8"/>
          <p:cNvSpPr>
            <a:spLocks noChangeShapeType="1"/>
          </p:cNvSpPr>
          <p:nvPr/>
        </p:nvSpPr>
        <p:spPr bwMode="auto">
          <a:xfrm flipV="1">
            <a:off x="2209801" y="1752600"/>
            <a:ext cx="2514599" cy="416888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719249" y="152400"/>
            <a:ext cx="12759218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Разделить данный </a:t>
            </a:r>
            <a:r>
              <a:rPr lang="ru-RU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прямой </a:t>
            </a:r>
            <a:r>
              <a:rPr lang="ru-R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угол на три </a:t>
            </a:r>
            <a:r>
              <a:rPr lang="ru-RU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равные части</a:t>
            </a:r>
            <a:r>
              <a:rPr lang="ru-R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. </a:t>
            </a:r>
            <a:endParaRPr lang="ru-RU" sz="36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3568" name="Oval 70"/>
          <p:cNvSpPr>
            <a:spLocks noChangeArrowheads="1"/>
          </p:cNvSpPr>
          <p:nvPr/>
        </p:nvSpPr>
        <p:spPr bwMode="auto">
          <a:xfrm>
            <a:off x="2094230" y="5849298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3" name="Прямоугольник 2"/>
          <p:cNvSpPr/>
          <p:nvPr/>
        </p:nvSpPr>
        <p:spPr>
          <a:xfrm>
            <a:off x="7129762" y="1164134"/>
            <a:ext cx="7227145" cy="5693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1) Начертим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окружность произвольного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радиуса с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центром в е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го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вершине.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Окружность пересекает стороны угла в точках В 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С.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2) Не меняя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радиуса,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начертим две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окружности с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центрами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в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точках В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С.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Точки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пересечения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этих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окружностей </a:t>
            </a:r>
            <a:endParaRPr lang="ru-RU" sz="2800" b="1" dirty="0" smtClean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с первой окружностью, лежащие во </a:t>
            </a:r>
            <a:endParaRPr lang="ru-RU" sz="2800" b="1" dirty="0">
              <a:latin typeface="Arial" pitchFamily="34" charset="0"/>
              <a:cs typeface="Arial" pitchFamily="34" charset="0"/>
            </a:endParaRPr>
          </a:p>
          <a:p>
            <a:r>
              <a:rPr lang="ru-RU" sz="2800" b="1" dirty="0">
                <a:latin typeface="Arial" pitchFamily="34" charset="0"/>
                <a:cs typeface="Arial" pitchFamily="34" charset="0"/>
              </a:rPr>
              <a:t>внутренней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области прямого угла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обозначим через Р 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Q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   3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) Проведем лучи АР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и AQ, которые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разделят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данный прямой </a:t>
            </a:r>
            <a:r>
              <a:rPr lang="ru-RU" sz="2800" b="1" dirty="0" smtClean="0">
                <a:latin typeface="Arial" pitchFamily="34" charset="0"/>
                <a:cs typeface="Arial" pitchFamily="34" charset="0"/>
              </a:rPr>
              <a:t>угол </a:t>
            </a:r>
          </a:p>
          <a:p>
            <a:r>
              <a:rPr lang="ru-RU" sz="2800" b="1" dirty="0" smtClean="0">
                <a:latin typeface="Arial" pitchFamily="34" charset="0"/>
                <a:cs typeface="Arial" pitchFamily="34" charset="0"/>
              </a:rPr>
              <a:t>на три </a:t>
            </a:r>
            <a:r>
              <a:rPr lang="ru-RU" sz="2800" b="1" dirty="0">
                <a:latin typeface="Arial" pitchFamily="34" charset="0"/>
                <a:cs typeface="Arial" pitchFamily="34" charset="0"/>
              </a:rPr>
              <a:t>равных угла.</a:t>
            </a:r>
            <a:endParaRPr lang="uz-Latn-UZ" sz="28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3" name="Овал 72"/>
          <p:cNvSpPr/>
          <p:nvPr/>
        </p:nvSpPr>
        <p:spPr>
          <a:xfrm>
            <a:off x="477203" y="4254531"/>
            <a:ext cx="3465195" cy="3362889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2209801" y="4316988"/>
            <a:ext cx="3465194" cy="3362889"/>
          </a:xfrm>
          <a:prstGeom prst="ellipse">
            <a:avLst/>
          </a:pr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403465" y="2638124"/>
            <a:ext cx="3465195" cy="3362889"/>
          </a:xfrm>
          <a:prstGeom prst="ellipse">
            <a:avLst/>
          </a:prstGeom>
          <a:noFill/>
          <a:ln w="57150">
            <a:solidFill>
              <a:srgbClr val="1A0A5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990850" y="4405114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7" name="Овал 76"/>
          <p:cNvSpPr/>
          <p:nvPr/>
        </p:nvSpPr>
        <p:spPr>
          <a:xfrm>
            <a:off x="3621845" y="4953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8" name="Овал 77"/>
          <p:cNvSpPr/>
          <p:nvPr/>
        </p:nvSpPr>
        <p:spPr>
          <a:xfrm>
            <a:off x="3857590" y="5870254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9" name="Овал 78"/>
          <p:cNvSpPr/>
          <p:nvPr/>
        </p:nvSpPr>
        <p:spPr>
          <a:xfrm>
            <a:off x="2133601" y="4187132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" name="Прямоугольник 5"/>
          <p:cNvSpPr/>
          <p:nvPr/>
        </p:nvSpPr>
        <p:spPr>
          <a:xfrm>
            <a:off x="2862564" y="3769023"/>
            <a:ext cx="5613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Р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62862" y="4720679"/>
            <a:ext cx="623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Q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17972" y="579120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710" y="371840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68660" y="593597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600" dirty="0"/>
          </a:p>
        </p:txBody>
      </p:sp>
      <p:sp>
        <p:nvSpPr>
          <p:cNvPr id="86" name="Line 8"/>
          <p:cNvSpPr>
            <a:spLocks noChangeShapeType="1"/>
          </p:cNvSpPr>
          <p:nvPr/>
        </p:nvSpPr>
        <p:spPr bwMode="auto">
          <a:xfrm flipV="1">
            <a:off x="2209801" y="3352800"/>
            <a:ext cx="4267199" cy="2577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943600" y="7190371"/>
            <a:ext cx="515346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ВАР=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РА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Q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∠Q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АС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356238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12" dur="10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1" dur="5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4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39" dur="10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8" presetClass="entr" presetSubtype="3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strips(upRight)">
                                      <p:cBhvr>
                                        <p:cTn id="44" dur="10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4" dur="5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5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8" presetID="16" presetClass="entr" presetSubtype="2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0" dur="5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1" fill="hold">
                      <p:stCondLst>
                        <p:cond delay="indefinite"/>
                      </p:stCondLst>
                      <p:childTnLst>
                        <p:par>
                          <p:cTn id="62" fill="hold">
                            <p:stCondLst>
                              <p:cond delay="0"/>
                            </p:stCondLst>
                            <p:childTnLst>
                              <p:par>
                                <p:cTn id="63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5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9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1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4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9" dur="5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4" dur="5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9" dur="5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0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4" dur="500"/>
                                        <p:tgtEl>
                                          <p:spTgt spid="1710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8" fill="hold">
                      <p:stCondLst>
                        <p:cond delay="indefinite"/>
                      </p:stCondLst>
                      <p:childTnLst>
                        <p:par>
                          <p:cTn id="99" fill="hold">
                            <p:stCondLst>
                              <p:cond delay="0"/>
                            </p:stCondLst>
                            <p:childTnLst>
                              <p:par>
                                <p:cTn id="10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0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1016" grpId="0" animBg="1"/>
      <p:bldP spid="73" grpId="0" animBg="1"/>
      <p:bldP spid="74" grpId="0" animBg="1"/>
      <p:bldP spid="75" grpId="0" animBg="1"/>
      <p:bldP spid="4" grpId="0" animBg="1"/>
      <p:bldP spid="77" grpId="0" animBg="1"/>
      <p:bldP spid="78" grpId="0" animBg="1"/>
      <p:bldP spid="79" grpId="0" animBg="1"/>
      <p:bldP spid="6" grpId="0"/>
      <p:bldP spid="7" grpId="0"/>
      <p:bldP spid="10" grpId="0"/>
      <p:bldP spid="11" grpId="0"/>
      <p:bldP spid="86" grpId="0" animBg="1"/>
      <p:bldP spid="1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555" name="Line 3"/>
          <p:cNvSpPr>
            <a:spLocks noChangeShapeType="1"/>
          </p:cNvSpPr>
          <p:nvPr/>
        </p:nvSpPr>
        <p:spPr bwMode="auto">
          <a:xfrm flipH="1">
            <a:off x="2209800" y="1219200"/>
            <a:ext cx="1" cy="4716776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556" name="Line 4"/>
          <p:cNvSpPr>
            <a:spLocks noChangeShapeType="1"/>
          </p:cNvSpPr>
          <p:nvPr/>
        </p:nvSpPr>
        <p:spPr bwMode="auto">
          <a:xfrm>
            <a:off x="2209801" y="5935976"/>
            <a:ext cx="4648199" cy="10478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71016" name="Line 8"/>
          <p:cNvSpPr>
            <a:spLocks noChangeShapeType="1"/>
          </p:cNvSpPr>
          <p:nvPr/>
        </p:nvSpPr>
        <p:spPr bwMode="auto">
          <a:xfrm flipV="1">
            <a:off x="2209801" y="1752600"/>
            <a:ext cx="2514599" cy="4168889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3562" name="Rectangle 10"/>
          <p:cNvSpPr>
            <a:spLocks noChangeArrowheads="1"/>
          </p:cNvSpPr>
          <p:nvPr/>
        </p:nvSpPr>
        <p:spPr bwMode="auto">
          <a:xfrm>
            <a:off x="719249" y="152400"/>
            <a:ext cx="12759218" cy="68589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0622" tIns="65311" rIns="130622" bIns="65311">
            <a:spAutoFit/>
          </a:bodyPr>
          <a:lstStyle/>
          <a:p>
            <a:pPr algn="ctr"/>
            <a:r>
              <a:rPr lang="ru-R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Разделить данный </a:t>
            </a:r>
            <a:r>
              <a:rPr lang="ru-RU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прямой </a:t>
            </a:r>
            <a:r>
              <a:rPr lang="ru-R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угол на три </a:t>
            </a:r>
            <a:r>
              <a:rPr lang="ru-RU" sz="3600" b="1" dirty="0">
                <a:solidFill>
                  <a:srgbClr val="FF0000"/>
                </a:solidFill>
                <a:latin typeface="Arial" charset="0"/>
                <a:cs typeface="Arial" charset="0"/>
              </a:rPr>
              <a:t>равные части</a:t>
            </a:r>
            <a:r>
              <a:rPr lang="ru-RU" sz="3600" b="1" dirty="0" smtClean="0">
                <a:solidFill>
                  <a:srgbClr val="FF0000"/>
                </a:solidFill>
                <a:latin typeface="Arial" charset="0"/>
                <a:cs typeface="Arial" charset="0"/>
              </a:rPr>
              <a:t>. </a:t>
            </a:r>
            <a:endParaRPr lang="ru-RU" sz="3600" b="1" dirty="0">
              <a:solidFill>
                <a:srgbClr val="FF0000"/>
              </a:solidFill>
              <a:latin typeface="Arial" charset="0"/>
              <a:cs typeface="Arial" charset="0"/>
            </a:endParaRPr>
          </a:p>
        </p:txBody>
      </p:sp>
      <p:sp>
        <p:nvSpPr>
          <p:cNvPr id="23568" name="Oval 70"/>
          <p:cNvSpPr>
            <a:spLocks noChangeArrowheads="1"/>
          </p:cNvSpPr>
          <p:nvPr/>
        </p:nvSpPr>
        <p:spPr bwMode="auto">
          <a:xfrm>
            <a:off x="2094230" y="5849298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Прямоугольник 2"/>
              <p:cNvSpPr/>
              <p:nvPr/>
            </p:nvSpPr>
            <p:spPr>
              <a:xfrm>
                <a:off x="6931738" y="1217509"/>
                <a:ext cx="7393862" cy="5335691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r>
                  <a:rPr lang="ru-RU" sz="2800" b="1" i="1" dirty="0" smtClean="0">
                    <a:latin typeface="Arial" pitchFamily="34" charset="0"/>
                    <a:cs typeface="Arial" pitchFamily="34" charset="0"/>
                  </a:rPr>
                  <a:t>   Примечание. 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Задача</a:t>
                </a:r>
                <a:r>
                  <a:rPr lang="uz-Latn-UZ" sz="2800" b="1" dirty="0" smtClean="0">
                    <a:latin typeface="Arial" pitchFamily="34" charset="0"/>
                    <a:cs typeface="Arial" pitchFamily="34" charset="0"/>
                  </a:rPr>
                  <a:t> </a:t>
                </a:r>
                <a:r>
                  <a:rPr lang="uz-Cyrl-UZ" sz="2800" b="1" dirty="0" smtClean="0">
                    <a:latin typeface="Arial" pitchFamily="34" charset="0"/>
                    <a:cs typeface="Arial" pitchFamily="34" charset="0"/>
                  </a:rPr>
                  <a:t>деления данного угла на три равных угла (трисекции угла) с помощью простой линейки и циркуля была одной из знаменитых задач древности, над решением которой ломали головы многие учёные. Только в </a:t>
                </a:r>
                <a:r>
                  <a:rPr lang="en-US" sz="2800" b="1" dirty="0" smtClean="0">
                    <a:latin typeface="Arial" pitchFamily="34" charset="0"/>
                    <a:cs typeface="Arial" pitchFamily="34" charset="0"/>
                  </a:rPr>
                  <a:t>XVIII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 веке было доказано, что произвольно выбранный угол нельзя разделить на три равных угла. Таков, например, угол  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8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</m:ctrlPr>
                      </m:sSupPr>
                      <m:e>
                        <m:r>
                          <a:rPr lang="ru-RU" sz="28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𝟔𝟎</m:t>
                        </m:r>
                      </m:e>
                      <m:sup>
                        <m:r>
                          <a:rPr lang="ru-RU" sz="2800" b="1" i="1" smtClean="0">
                            <a:solidFill>
                              <a:srgbClr val="C00000"/>
                            </a:solidFill>
                            <a:latin typeface="Cambria Math"/>
                            <a:cs typeface="Arial" pitchFamily="34" charset="0"/>
                          </a:rPr>
                          <m:t>𝟎</m:t>
                        </m:r>
                      </m:sup>
                    </m:sSup>
                  </m:oMath>
                </a14:m>
                <a:r>
                  <a:rPr lang="ru-RU" sz="2800" b="1" dirty="0" smtClean="0">
                    <a:solidFill>
                      <a:srgbClr val="C00000"/>
                    </a:solidFill>
                    <a:latin typeface="Arial" pitchFamily="34" charset="0"/>
                    <a:cs typeface="Arial" pitchFamily="34" charset="0"/>
                  </a:rPr>
                  <a:t>.  </a:t>
                </a:r>
                <a:r>
                  <a:rPr lang="ru-RU" sz="2800" b="1" dirty="0">
                    <a:latin typeface="Arial" pitchFamily="34" charset="0"/>
                    <a:cs typeface="Arial" pitchFamily="34" charset="0"/>
                  </a:rPr>
                  <a:t>Д</a:t>
                </a:r>
                <a:r>
                  <a:rPr lang="ru-RU" sz="2800" b="1" dirty="0" smtClean="0">
                    <a:latin typeface="Arial" pitchFamily="34" charset="0"/>
                    <a:cs typeface="Arial" pitchFamily="34" charset="0"/>
                  </a:rPr>
                  <a:t>ля точного решения задачи трисекции угла нужно применить другие инструменты.</a:t>
                </a:r>
                <a:endParaRPr lang="uz-Latn-UZ" sz="2800" b="1" dirty="0">
                  <a:latin typeface="Arial" pitchFamily="34" charset="0"/>
                  <a:cs typeface="Arial" pitchFamily="34" charset="0"/>
                </a:endParaRPr>
              </a:p>
            </p:txBody>
          </p:sp>
        </mc:Choice>
        <mc:Fallback xmlns="">
          <p:sp>
            <p:nvSpPr>
              <p:cNvPr id="3" name="Прямоугольник 2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931738" y="1217509"/>
                <a:ext cx="7393862" cy="5335691"/>
              </a:xfrm>
              <a:prstGeom prst="rect">
                <a:avLst/>
              </a:prstGeom>
              <a:blipFill rotWithShape="0">
                <a:blip r:embed="rId2"/>
                <a:stretch>
                  <a:fillRect l="-1649" t="-1257" r="-2143" b="-1029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3" name="Овал 72"/>
          <p:cNvSpPr/>
          <p:nvPr/>
        </p:nvSpPr>
        <p:spPr>
          <a:xfrm>
            <a:off x="477203" y="4254531"/>
            <a:ext cx="3465195" cy="3362889"/>
          </a:xfrm>
          <a:prstGeom prst="ellipse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4" name="Овал 73"/>
          <p:cNvSpPr/>
          <p:nvPr/>
        </p:nvSpPr>
        <p:spPr>
          <a:xfrm>
            <a:off x="2209801" y="4316988"/>
            <a:ext cx="3465194" cy="3362889"/>
          </a:xfrm>
          <a:prstGeom prst="ellipse">
            <a:avLst/>
          </a:prstGeom>
          <a:noFill/>
          <a:ln w="57150">
            <a:solidFill>
              <a:srgbClr val="7030A0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75" name="Овал 74"/>
          <p:cNvSpPr/>
          <p:nvPr/>
        </p:nvSpPr>
        <p:spPr>
          <a:xfrm>
            <a:off x="403465" y="2638124"/>
            <a:ext cx="3465195" cy="3362889"/>
          </a:xfrm>
          <a:prstGeom prst="ellipse">
            <a:avLst/>
          </a:prstGeom>
          <a:noFill/>
          <a:ln w="57150">
            <a:solidFill>
              <a:srgbClr val="1A0A5E"/>
            </a:solidFill>
            <a:prstDash val="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4" name="Овал 3"/>
          <p:cNvSpPr/>
          <p:nvPr/>
        </p:nvSpPr>
        <p:spPr>
          <a:xfrm>
            <a:off x="2990850" y="4405114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7" name="Овал 76"/>
          <p:cNvSpPr/>
          <p:nvPr/>
        </p:nvSpPr>
        <p:spPr>
          <a:xfrm>
            <a:off x="3621845" y="4953000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8" name="Овал 77"/>
          <p:cNvSpPr/>
          <p:nvPr/>
        </p:nvSpPr>
        <p:spPr>
          <a:xfrm>
            <a:off x="3857590" y="5870254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79" name="Овал 78"/>
          <p:cNvSpPr/>
          <p:nvPr/>
        </p:nvSpPr>
        <p:spPr>
          <a:xfrm>
            <a:off x="2133601" y="4187132"/>
            <a:ext cx="152400" cy="152400"/>
          </a:xfrm>
          <a:prstGeom prst="ellipse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6" name="Прямоугольник 5"/>
          <p:cNvSpPr/>
          <p:nvPr/>
        </p:nvSpPr>
        <p:spPr>
          <a:xfrm>
            <a:off x="2862564" y="3769023"/>
            <a:ext cx="561372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Р</a:t>
            </a:r>
            <a:endParaRPr lang="uz-Latn-UZ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3762862" y="4720679"/>
            <a:ext cx="623889" cy="76944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4400" b="1" dirty="0" smtClean="0">
                <a:latin typeface="Arial" pitchFamily="34" charset="0"/>
                <a:cs typeface="Arial" pitchFamily="34" charset="0"/>
              </a:rPr>
              <a:t>Q</a:t>
            </a:r>
            <a:endParaRPr lang="uz-Latn-UZ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617972" y="5791206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А</a:t>
            </a:r>
            <a:endParaRPr lang="uz-Latn-UZ" sz="36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1691710" y="3718401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В</a:t>
            </a:r>
            <a:endParaRPr lang="uz-Latn-UZ" sz="3600" dirty="0"/>
          </a:p>
        </p:txBody>
      </p:sp>
      <p:sp>
        <p:nvSpPr>
          <p:cNvPr id="11" name="Прямоугольник 10"/>
          <p:cNvSpPr/>
          <p:nvPr/>
        </p:nvSpPr>
        <p:spPr>
          <a:xfrm>
            <a:off x="3868660" y="5935975"/>
            <a:ext cx="518091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3600" b="1" dirty="0" smtClean="0">
                <a:latin typeface="Arial" pitchFamily="34" charset="0"/>
                <a:cs typeface="Arial" pitchFamily="34" charset="0"/>
              </a:rPr>
              <a:t>С</a:t>
            </a:r>
            <a:endParaRPr lang="uz-Latn-UZ" sz="3600" dirty="0"/>
          </a:p>
        </p:txBody>
      </p:sp>
      <p:sp>
        <p:nvSpPr>
          <p:cNvPr id="86" name="Line 8"/>
          <p:cNvSpPr>
            <a:spLocks noChangeShapeType="1"/>
          </p:cNvSpPr>
          <p:nvPr/>
        </p:nvSpPr>
        <p:spPr bwMode="auto">
          <a:xfrm flipV="1">
            <a:off x="2209801" y="3352800"/>
            <a:ext cx="4267199" cy="2577262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5943600" y="7190371"/>
            <a:ext cx="5153462" cy="7232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ВАР=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РА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Q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=</a:t>
            </a:r>
            <a:r>
              <a:rPr lang="uz-Latn-UZ" sz="4000" b="1" dirty="0" smtClean="0">
                <a:latin typeface="Arial" pitchFamily="34" charset="0"/>
                <a:ea typeface="Cambria Math"/>
                <a:cs typeface="Arial" pitchFamily="34" charset="0"/>
              </a:rPr>
              <a:t>∠Q</a:t>
            </a:r>
            <a:r>
              <a:rPr lang="ru-RU" sz="4000" b="1" dirty="0" smtClean="0">
                <a:latin typeface="Arial" pitchFamily="34" charset="0"/>
                <a:ea typeface="Cambria Math"/>
                <a:cs typeface="Arial" pitchFamily="34" charset="0"/>
              </a:rPr>
              <a:t>АС</a:t>
            </a:r>
            <a:endParaRPr lang="uz-Latn-UZ" sz="4000" b="1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413877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Равнобедренный треугольник 3"/>
          <p:cNvSpPr/>
          <p:nvPr/>
        </p:nvSpPr>
        <p:spPr>
          <a:xfrm rot="19794909" flipV="1">
            <a:off x="8430281" y="5400449"/>
            <a:ext cx="5168093" cy="2170082"/>
          </a:xfrm>
          <a:prstGeom prst="triangle">
            <a:avLst>
              <a:gd name="adj" fmla="val 61102"/>
            </a:avLst>
          </a:prstGeom>
          <a:solidFill>
            <a:schemeClr val="accent1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uz-Latn-UZ"/>
          </a:p>
        </p:txBody>
      </p:sp>
      <p:sp>
        <p:nvSpPr>
          <p:cNvPr id="170177" name="Arc 193"/>
          <p:cNvSpPr>
            <a:spLocks/>
          </p:cNvSpPr>
          <p:nvPr/>
        </p:nvSpPr>
        <p:spPr bwMode="auto">
          <a:xfrm rot="1001924">
            <a:off x="2819043" y="5219003"/>
            <a:ext cx="2070532" cy="2399790"/>
          </a:xfrm>
          <a:custGeom>
            <a:avLst/>
            <a:gdLst>
              <a:gd name="T0" fmla="*/ 1405130006 w 21600"/>
              <a:gd name="T1" fmla="*/ 0 h 30408"/>
              <a:gd name="T2" fmla="*/ 2147483647 w 21600"/>
              <a:gd name="T3" fmla="*/ 2147483647 h 30408"/>
              <a:gd name="T4" fmla="*/ 0 w 21600"/>
              <a:gd name="T5" fmla="*/ 2147483647 h 30408"/>
              <a:gd name="T6" fmla="*/ 0 60000 65536"/>
              <a:gd name="T7" fmla="*/ 0 60000 65536"/>
              <a:gd name="T8" fmla="*/ 0 60000 65536"/>
              <a:gd name="T9" fmla="*/ 0 w 21600"/>
              <a:gd name="T10" fmla="*/ 0 h 30408"/>
              <a:gd name="T11" fmla="*/ 21600 w 21600"/>
              <a:gd name="T12" fmla="*/ 30408 h 30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408" fill="none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</a:path>
              <a:path w="21600" h="30408" stroke="0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  <a:lnTo>
                  <a:pt x="0" y="20906"/>
                </a:lnTo>
                <a:close/>
              </a:path>
            </a:pathLst>
          </a:cu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69986" name="Text Box 2"/>
          <p:cNvSpPr txBox="1">
            <a:spLocks noChangeArrowheads="1"/>
          </p:cNvSpPr>
          <p:nvPr/>
        </p:nvSpPr>
        <p:spPr bwMode="auto">
          <a:xfrm>
            <a:off x="10181842" y="6992627"/>
            <a:ext cx="496231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b="1" dirty="0">
                <a:solidFill>
                  <a:srgbClr val="0000FF"/>
                </a:solidFill>
              </a:rPr>
              <a:t>D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69987" name="Text Box 3"/>
          <p:cNvSpPr txBox="1">
            <a:spLocks noChangeArrowheads="1"/>
          </p:cNvSpPr>
          <p:nvPr/>
        </p:nvSpPr>
        <p:spPr bwMode="auto">
          <a:xfrm>
            <a:off x="11922761" y="3941446"/>
            <a:ext cx="468980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00FF"/>
                </a:solidFill>
              </a:rPr>
              <a:t>С</a:t>
            </a:r>
          </a:p>
        </p:txBody>
      </p:sp>
      <p:sp>
        <p:nvSpPr>
          <p:cNvPr id="169989" name="Freeform 5"/>
          <p:cNvSpPr>
            <a:spLocks/>
          </p:cNvSpPr>
          <p:nvPr/>
        </p:nvSpPr>
        <p:spPr bwMode="auto">
          <a:xfrm>
            <a:off x="8107680" y="6873240"/>
            <a:ext cx="5567680" cy="381000"/>
          </a:xfrm>
          <a:custGeom>
            <a:avLst/>
            <a:gdLst>
              <a:gd name="T0" fmla="*/ 0 w 2192"/>
              <a:gd name="T1" fmla="*/ 0 h 200"/>
              <a:gd name="T2" fmla="*/ 2147483647 w 2192"/>
              <a:gd name="T3" fmla="*/ 504031295 h 200"/>
              <a:gd name="T4" fmla="*/ 0 60000 65536"/>
              <a:gd name="T5" fmla="*/ 0 60000 65536"/>
              <a:gd name="T6" fmla="*/ 0 w 2192"/>
              <a:gd name="T7" fmla="*/ 0 h 200"/>
              <a:gd name="T8" fmla="*/ 2192 w 2192"/>
              <a:gd name="T9" fmla="*/ 200 h 200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2192" h="200">
                <a:moveTo>
                  <a:pt x="0" y="0"/>
                </a:moveTo>
                <a:lnTo>
                  <a:pt x="2192" y="200"/>
                </a:lnTo>
              </a:path>
            </a:pathLst>
          </a:custGeom>
          <a:noFill/>
          <a:ln w="28575">
            <a:solidFill>
              <a:schemeClr val="tx1"/>
            </a:solidFill>
            <a:round/>
            <a:headEnd type="oval" w="med" len="med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169990" name="Freeform 6"/>
          <p:cNvSpPr>
            <a:spLocks/>
          </p:cNvSpPr>
          <p:nvPr/>
        </p:nvSpPr>
        <p:spPr bwMode="auto">
          <a:xfrm>
            <a:off x="8148320" y="3659814"/>
            <a:ext cx="5504182" cy="3213426"/>
          </a:xfrm>
          <a:custGeom>
            <a:avLst/>
            <a:gdLst>
              <a:gd name="T0" fmla="*/ 2147483647 w 1768"/>
              <a:gd name="T1" fmla="*/ 0 h 1368"/>
              <a:gd name="T2" fmla="*/ 0 w 1768"/>
              <a:gd name="T3" fmla="*/ 2147483647 h 1368"/>
              <a:gd name="T4" fmla="*/ 0 60000 65536"/>
              <a:gd name="T5" fmla="*/ 0 60000 65536"/>
              <a:gd name="T6" fmla="*/ 0 w 1768"/>
              <a:gd name="T7" fmla="*/ 0 h 1368"/>
              <a:gd name="T8" fmla="*/ 1768 w 1768"/>
              <a:gd name="T9" fmla="*/ 1368 h 1368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768" h="1368">
                <a:moveTo>
                  <a:pt x="1768" y="0"/>
                </a:moveTo>
                <a:lnTo>
                  <a:pt x="0" y="1368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5608" name="Line 8"/>
          <p:cNvSpPr>
            <a:spLocks noChangeShapeType="1"/>
          </p:cNvSpPr>
          <p:nvPr/>
        </p:nvSpPr>
        <p:spPr bwMode="auto">
          <a:xfrm flipH="1">
            <a:off x="2611121" y="4516756"/>
            <a:ext cx="4376421" cy="2230754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25609" name="Freeform 9"/>
          <p:cNvSpPr>
            <a:spLocks/>
          </p:cNvSpPr>
          <p:nvPr/>
        </p:nvSpPr>
        <p:spPr bwMode="auto">
          <a:xfrm>
            <a:off x="2611121" y="6747510"/>
            <a:ext cx="4140200" cy="274320"/>
          </a:xfrm>
          <a:custGeom>
            <a:avLst/>
            <a:gdLst>
              <a:gd name="T0" fmla="*/ 0 w 1630"/>
              <a:gd name="T1" fmla="*/ 0 h 144"/>
              <a:gd name="T2" fmla="*/ 2147483647 w 1630"/>
              <a:gd name="T3" fmla="*/ 362902445 h 144"/>
              <a:gd name="T4" fmla="*/ 0 60000 65536"/>
              <a:gd name="T5" fmla="*/ 0 60000 65536"/>
              <a:gd name="T6" fmla="*/ 0 w 1630"/>
              <a:gd name="T7" fmla="*/ 0 h 144"/>
              <a:gd name="T8" fmla="*/ 1630 w 1630"/>
              <a:gd name="T9" fmla="*/ 144 h 144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630" h="144">
                <a:moveTo>
                  <a:pt x="0" y="0"/>
                </a:moveTo>
                <a:lnTo>
                  <a:pt x="1630" y="144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lIns="130622" tIns="65311" rIns="130622" bIns="65311"/>
          <a:lstStyle/>
          <a:p>
            <a:endParaRPr lang="uz-Latn-UZ"/>
          </a:p>
        </p:txBody>
      </p:sp>
      <p:sp>
        <p:nvSpPr>
          <p:cNvPr id="169994" name="Oval 10"/>
          <p:cNvSpPr>
            <a:spLocks noChangeArrowheads="1"/>
          </p:cNvSpPr>
          <p:nvPr/>
        </p:nvSpPr>
        <p:spPr bwMode="auto">
          <a:xfrm>
            <a:off x="4395899" y="5787954"/>
            <a:ext cx="116840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69995" name="Oval 11"/>
          <p:cNvSpPr>
            <a:spLocks noChangeArrowheads="1"/>
          </p:cNvSpPr>
          <p:nvPr/>
        </p:nvSpPr>
        <p:spPr bwMode="auto">
          <a:xfrm>
            <a:off x="4638522" y="6877052"/>
            <a:ext cx="111760" cy="83820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5612" name="Oval 12"/>
          <p:cNvSpPr>
            <a:spLocks noChangeArrowheads="1"/>
          </p:cNvSpPr>
          <p:nvPr/>
        </p:nvSpPr>
        <p:spPr bwMode="auto">
          <a:xfrm>
            <a:off x="2494281" y="6678930"/>
            <a:ext cx="231141" cy="173356"/>
          </a:xfrm>
          <a:prstGeom prst="ellipse">
            <a:avLst/>
          </a:prstGeom>
          <a:solidFill>
            <a:srgbClr val="FF0000"/>
          </a:solidFill>
          <a:ln w="9525">
            <a:solidFill>
              <a:schemeClr val="tx1"/>
            </a:solidFill>
            <a:round/>
            <a:headEnd/>
            <a:tailEnd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25613" name="Rectangle 13"/>
          <p:cNvSpPr>
            <a:spLocks noChangeArrowheads="1"/>
          </p:cNvSpPr>
          <p:nvPr/>
        </p:nvSpPr>
        <p:spPr bwMode="auto">
          <a:xfrm>
            <a:off x="77470" y="240312"/>
            <a:ext cx="9331960" cy="139378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130622" tIns="65311" rIns="130622" bIns="65311">
            <a:spAutoFit/>
          </a:bodyPr>
          <a:lstStyle/>
          <a:p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Построение треугольника по двум сторонам и углу между ними. </a:t>
            </a:r>
          </a:p>
        </p:txBody>
      </p:sp>
      <p:grpSp>
        <p:nvGrpSpPr>
          <p:cNvPr id="2" name="Group 14"/>
          <p:cNvGrpSpPr>
            <a:grpSpLocks/>
          </p:cNvGrpSpPr>
          <p:nvPr/>
        </p:nvGrpSpPr>
        <p:grpSpPr bwMode="auto">
          <a:xfrm flipH="1">
            <a:off x="8006080" y="3164206"/>
            <a:ext cx="2164080" cy="3678554"/>
            <a:chOff x="3797" y="754"/>
            <a:chExt cx="852" cy="1931"/>
          </a:xfrm>
        </p:grpSpPr>
        <p:sp>
          <p:nvSpPr>
            <p:cNvPr id="25730" name="Freeform 15"/>
            <p:cNvSpPr>
              <a:spLocks/>
            </p:cNvSpPr>
            <p:nvPr/>
          </p:nvSpPr>
          <p:spPr bwMode="auto">
            <a:xfrm rot="78698">
              <a:off x="3797" y="754"/>
              <a:ext cx="852" cy="1909"/>
            </a:xfrm>
            <a:custGeom>
              <a:avLst/>
              <a:gdLst>
                <a:gd name="T0" fmla="*/ 0 w 1252"/>
                <a:gd name="T1" fmla="*/ 34 h 3125"/>
                <a:gd name="T2" fmla="*/ 105 w 1252"/>
                <a:gd name="T3" fmla="*/ 0 h 3125"/>
                <a:gd name="T4" fmla="*/ 546 w 1252"/>
                <a:gd name="T5" fmla="*/ 948 h 3125"/>
                <a:gd name="T6" fmla="*/ 580 w 1252"/>
                <a:gd name="T7" fmla="*/ 1166 h 3125"/>
                <a:gd name="T8" fmla="*/ 441 w 1252"/>
                <a:gd name="T9" fmla="*/ 982 h 3125"/>
                <a:gd name="T10" fmla="*/ 0 w 1252"/>
                <a:gd name="T11" fmla="*/ 34 h 3125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252"/>
                <a:gd name="T19" fmla="*/ 0 h 3125"/>
                <a:gd name="T20" fmla="*/ 1252 w 1252"/>
                <a:gd name="T21" fmla="*/ 3125 h 3125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252" h="3125">
                  <a:moveTo>
                    <a:pt x="0" y="90"/>
                  </a:moveTo>
                  <a:lnTo>
                    <a:pt x="227" y="0"/>
                  </a:lnTo>
                  <a:lnTo>
                    <a:pt x="1179" y="2540"/>
                  </a:lnTo>
                  <a:lnTo>
                    <a:pt x="1252" y="3125"/>
                  </a:lnTo>
                  <a:lnTo>
                    <a:pt x="952" y="2630"/>
                  </a:lnTo>
                  <a:lnTo>
                    <a:pt x="0" y="90"/>
                  </a:lnTo>
                  <a:close/>
                </a:path>
              </a:pathLst>
            </a:custGeom>
            <a:solidFill>
              <a:srgbClr val="CC0099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170000" name="Freeform 16"/>
            <p:cNvSpPr>
              <a:spLocks/>
            </p:cNvSpPr>
            <p:nvPr/>
          </p:nvSpPr>
          <p:spPr bwMode="auto">
            <a:xfrm rot="78698">
              <a:off x="4428" y="2314"/>
              <a:ext cx="215" cy="371"/>
            </a:xfrm>
            <a:custGeom>
              <a:avLst/>
              <a:gdLst/>
              <a:ahLst/>
              <a:cxnLst>
                <a:cxn ang="0">
                  <a:pos x="316" y="608"/>
                </a:cxn>
                <a:cxn ang="0">
                  <a:pos x="227" y="0"/>
                </a:cxn>
                <a:cxn ang="0">
                  <a:pos x="0" y="90"/>
                </a:cxn>
                <a:cxn ang="0">
                  <a:pos x="316" y="608"/>
                </a:cxn>
              </a:cxnLst>
              <a:rect l="0" t="0" r="r" b="b"/>
              <a:pathLst>
                <a:path w="316" h="608">
                  <a:moveTo>
                    <a:pt x="316" y="608"/>
                  </a:moveTo>
                  <a:lnTo>
                    <a:pt x="227" y="0"/>
                  </a:lnTo>
                  <a:lnTo>
                    <a:pt x="0" y="90"/>
                  </a:lnTo>
                  <a:lnTo>
                    <a:pt x="316" y="608"/>
                  </a:lnTo>
                  <a:close/>
                </a:path>
              </a:pathLst>
            </a:custGeom>
            <a:gradFill rotWithShape="1">
              <a:gsLst>
                <a:gs pos="0">
                  <a:schemeClr val="bg1"/>
                </a:gs>
                <a:gs pos="50000">
                  <a:srgbClr val="FF9900"/>
                </a:gs>
                <a:gs pos="100000">
                  <a:schemeClr val="bg1"/>
                </a:gs>
              </a:gsLst>
              <a:lin ang="2700000" scaled="1"/>
            </a:gradFill>
            <a:ln w="9525">
              <a:solidFill>
                <a:srgbClr val="0000FF"/>
              </a:solidFill>
              <a:round/>
              <a:headEnd/>
              <a:tailEnd/>
            </a:ln>
            <a:effectLst/>
          </p:spPr>
          <p:txBody>
            <a:bodyPr/>
            <a:lstStyle/>
            <a:p>
              <a:pPr>
                <a:defRPr/>
              </a:pPr>
              <a:endParaRPr lang="ru-RU"/>
            </a:p>
          </p:txBody>
        </p:sp>
        <p:sp>
          <p:nvSpPr>
            <p:cNvPr id="25732" name="Freeform 17"/>
            <p:cNvSpPr>
              <a:spLocks/>
            </p:cNvSpPr>
            <p:nvPr/>
          </p:nvSpPr>
          <p:spPr bwMode="auto">
            <a:xfrm rot="78698">
              <a:off x="4554" y="2536"/>
              <a:ext cx="82" cy="141"/>
            </a:xfrm>
            <a:custGeom>
              <a:avLst/>
              <a:gdLst>
                <a:gd name="T0" fmla="*/ 39 w 121"/>
                <a:gd name="T1" fmla="*/ 0 h 230"/>
                <a:gd name="T2" fmla="*/ 0 w 121"/>
                <a:gd name="T3" fmla="*/ 9 h 230"/>
                <a:gd name="T4" fmla="*/ 56 w 121"/>
                <a:gd name="T5" fmla="*/ 86 h 230"/>
                <a:gd name="T6" fmla="*/ 39 w 121"/>
                <a:gd name="T7" fmla="*/ 0 h 230"/>
                <a:gd name="T8" fmla="*/ 0 60000 65536"/>
                <a:gd name="T9" fmla="*/ 0 60000 65536"/>
                <a:gd name="T10" fmla="*/ 0 60000 65536"/>
                <a:gd name="T11" fmla="*/ 0 60000 65536"/>
                <a:gd name="T12" fmla="*/ 0 w 121"/>
                <a:gd name="T13" fmla="*/ 0 h 230"/>
                <a:gd name="T14" fmla="*/ 121 w 121"/>
                <a:gd name="T15" fmla="*/ 230 h 230"/>
              </a:gdLst>
              <a:ahLst/>
              <a:cxnLst>
                <a:cxn ang="T8">
                  <a:pos x="T0" y="T1"/>
                </a:cxn>
                <a:cxn ang="T9">
                  <a:pos x="T2" y="T3"/>
                </a:cxn>
                <a:cxn ang="T10">
                  <a:pos x="T4" y="T5"/>
                </a:cxn>
                <a:cxn ang="T11">
                  <a:pos x="T6" y="T7"/>
                </a:cxn>
              </a:cxnLst>
              <a:rect l="T12" t="T13" r="T14" b="T15"/>
              <a:pathLst>
                <a:path w="121" h="230">
                  <a:moveTo>
                    <a:pt x="85" y="0"/>
                  </a:moveTo>
                  <a:lnTo>
                    <a:pt x="0" y="25"/>
                  </a:lnTo>
                  <a:lnTo>
                    <a:pt x="121" y="230"/>
                  </a:lnTo>
                  <a:lnTo>
                    <a:pt x="85" y="0"/>
                  </a:lnTo>
                  <a:close/>
                </a:path>
              </a:pathLst>
            </a:custGeom>
            <a:solidFill>
              <a:schemeClr val="tx1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  <p:sp>
          <p:nvSpPr>
            <p:cNvPr id="25733" name="Freeform 18"/>
            <p:cNvSpPr>
              <a:spLocks/>
            </p:cNvSpPr>
            <p:nvPr/>
          </p:nvSpPr>
          <p:spPr bwMode="auto">
            <a:xfrm rot="78698">
              <a:off x="3866" y="765"/>
              <a:ext cx="744" cy="1595"/>
            </a:xfrm>
            <a:custGeom>
              <a:avLst/>
              <a:gdLst>
                <a:gd name="T0" fmla="*/ 401 w 1094"/>
                <a:gd name="T1" fmla="*/ 974 h 2612"/>
                <a:gd name="T2" fmla="*/ 506 w 1094"/>
                <a:gd name="T3" fmla="*/ 940 h 2612"/>
                <a:gd name="T4" fmla="*/ 470 w 1094"/>
                <a:gd name="T5" fmla="*/ 953 h 2612"/>
                <a:gd name="T6" fmla="*/ 39 w 1094"/>
                <a:gd name="T7" fmla="*/ 0 h 2612"/>
                <a:gd name="T8" fmla="*/ 0 w 1094"/>
                <a:gd name="T9" fmla="*/ 11 h 2612"/>
                <a:gd name="T10" fmla="*/ 435 w 1094"/>
                <a:gd name="T11" fmla="*/ 964 h 2612"/>
                <a:gd name="T12" fmla="*/ 0 60000 65536"/>
                <a:gd name="T13" fmla="*/ 0 60000 65536"/>
                <a:gd name="T14" fmla="*/ 0 60000 65536"/>
                <a:gd name="T15" fmla="*/ 0 60000 65536"/>
                <a:gd name="T16" fmla="*/ 0 60000 65536"/>
                <a:gd name="T17" fmla="*/ 0 60000 65536"/>
                <a:gd name="T18" fmla="*/ 0 w 1094"/>
                <a:gd name="T19" fmla="*/ 0 h 2612"/>
                <a:gd name="T20" fmla="*/ 1094 w 1094"/>
                <a:gd name="T21" fmla="*/ 2612 h 2612"/>
              </a:gdLst>
              <a:ahLst/>
              <a:cxnLst>
                <a:cxn ang="T12">
                  <a:pos x="T0" y="T1"/>
                </a:cxn>
                <a:cxn ang="T13">
                  <a:pos x="T2" y="T3"/>
                </a:cxn>
                <a:cxn ang="T14">
                  <a:pos x="T4" y="T5"/>
                </a:cxn>
                <a:cxn ang="T15">
                  <a:pos x="T6" y="T7"/>
                </a:cxn>
                <a:cxn ang="T16">
                  <a:pos x="T8" y="T9"/>
                </a:cxn>
                <a:cxn ang="T17">
                  <a:pos x="T10" y="T11"/>
                </a:cxn>
              </a:cxnLst>
              <a:rect l="T18" t="T19" r="T20" b="T21"/>
              <a:pathLst>
                <a:path w="1094" h="2612">
                  <a:moveTo>
                    <a:pt x="867" y="2612"/>
                  </a:moveTo>
                  <a:lnTo>
                    <a:pt x="1094" y="2522"/>
                  </a:lnTo>
                  <a:lnTo>
                    <a:pt x="1016" y="2554"/>
                  </a:lnTo>
                  <a:lnTo>
                    <a:pt x="84" y="0"/>
                  </a:lnTo>
                  <a:lnTo>
                    <a:pt x="0" y="30"/>
                  </a:lnTo>
                  <a:lnTo>
                    <a:pt x="940" y="2584"/>
                  </a:lnTo>
                </a:path>
              </a:pathLst>
            </a:custGeom>
            <a:solidFill>
              <a:schemeClr val="tx2"/>
            </a:solidFill>
            <a:ln w="9525">
              <a:solidFill>
                <a:schemeClr val="tx1"/>
              </a:solidFill>
              <a:round/>
              <a:headEnd/>
              <a:tailEnd/>
            </a:ln>
          </p:spPr>
          <p:txBody>
            <a:bodyPr/>
            <a:lstStyle/>
            <a:p>
              <a:endParaRPr lang="uz-Latn-UZ"/>
            </a:p>
          </p:txBody>
        </p:sp>
      </p:grpSp>
      <p:sp>
        <p:nvSpPr>
          <p:cNvPr id="170003" name="Arc 19"/>
          <p:cNvSpPr>
            <a:spLocks/>
          </p:cNvSpPr>
          <p:nvPr/>
        </p:nvSpPr>
        <p:spPr bwMode="auto">
          <a:xfrm rot="-6496015">
            <a:off x="9348725" y="6016278"/>
            <a:ext cx="1888388" cy="1457960"/>
          </a:xfrm>
          <a:custGeom>
            <a:avLst/>
            <a:gdLst>
              <a:gd name="T0" fmla="*/ 1932238779 w 21600"/>
              <a:gd name="T1" fmla="*/ 0 h 20790"/>
              <a:gd name="T2" fmla="*/ 1916890838 w 21600"/>
              <a:gd name="T3" fmla="*/ 1750522614 h 20790"/>
              <a:gd name="T4" fmla="*/ 0 w 21600"/>
              <a:gd name="T5" fmla="*/ 863641812 h 20790"/>
              <a:gd name="T6" fmla="*/ 0 60000 65536"/>
              <a:gd name="T7" fmla="*/ 0 60000 65536"/>
              <a:gd name="T8" fmla="*/ 0 60000 65536"/>
              <a:gd name="T9" fmla="*/ 0 w 21600"/>
              <a:gd name="T10" fmla="*/ 0 h 20790"/>
              <a:gd name="T11" fmla="*/ 21600 w 21600"/>
              <a:gd name="T12" fmla="*/ 20790 h 2079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20790" fill="none" extrusionOk="0">
                <a:moveTo>
                  <a:pt x="19009" y="-1"/>
                </a:moveTo>
                <a:cubicBezTo>
                  <a:pt x="20709" y="3151"/>
                  <a:pt x="21600" y="6676"/>
                  <a:pt x="21600" y="10257"/>
                </a:cubicBezTo>
                <a:cubicBezTo>
                  <a:pt x="21600" y="13944"/>
                  <a:pt x="20655" y="17570"/>
                  <a:pt x="18857" y="20789"/>
                </a:cubicBezTo>
              </a:path>
              <a:path w="21600" h="20790" stroke="0" extrusionOk="0">
                <a:moveTo>
                  <a:pt x="19009" y="-1"/>
                </a:moveTo>
                <a:cubicBezTo>
                  <a:pt x="20709" y="3151"/>
                  <a:pt x="21600" y="6676"/>
                  <a:pt x="21600" y="10257"/>
                </a:cubicBezTo>
                <a:cubicBezTo>
                  <a:pt x="21600" y="13944"/>
                  <a:pt x="20655" y="17570"/>
                  <a:pt x="18857" y="20789"/>
                </a:cubicBezTo>
                <a:lnTo>
                  <a:pt x="0" y="10257"/>
                </a:lnTo>
                <a:close/>
              </a:path>
            </a:pathLst>
          </a:custGeom>
          <a:noFill/>
          <a:ln w="57150">
            <a:solidFill>
              <a:srgbClr val="CC0099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25616" name="Text Box 20"/>
          <p:cNvSpPr txBox="1">
            <a:spLocks noChangeArrowheads="1"/>
          </p:cNvSpPr>
          <p:nvPr/>
        </p:nvSpPr>
        <p:spPr bwMode="auto">
          <a:xfrm>
            <a:off x="2085298" y="6694868"/>
            <a:ext cx="582793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0006" name="Text Box 22"/>
          <p:cNvSpPr txBox="1">
            <a:spLocks noChangeArrowheads="1"/>
          </p:cNvSpPr>
          <p:nvPr/>
        </p:nvSpPr>
        <p:spPr bwMode="auto">
          <a:xfrm>
            <a:off x="7079720" y="1359912"/>
            <a:ext cx="7015644" cy="185544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marL="457200" indent="-4572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>
              <a:buFontTx/>
              <a:buAutoNum type="arabicPeriod"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Построим луч </a:t>
            </a:r>
            <a:r>
              <a:rPr lang="ru-RU" sz="2800" b="1" i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а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Отложим отрезок АВ, равный </a:t>
            </a:r>
            <a:r>
              <a:rPr lang="en-US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en-US" sz="28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en-US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en-US" sz="28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1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  <a:endParaRPr lang="en-US" sz="28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Построим угол, равный данному.</a:t>
            </a:r>
          </a:p>
          <a:p>
            <a:pPr eaLnBrk="1" hangingPunct="1">
              <a:buFontTx/>
              <a:buAutoNum type="arabicPeriod"/>
            </a:pP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Отложим отрезок АС, равный </a:t>
            </a:r>
            <a:r>
              <a:rPr lang="en-US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P</a:t>
            </a:r>
            <a:r>
              <a:rPr lang="ru-RU" sz="28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en-US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Q</a:t>
            </a:r>
            <a:r>
              <a:rPr lang="ru-RU" sz="2800" b="1" baseline="-25000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2</a:t>
            </a:r>
            <a:r>
              <a:rPr lang="ru-RU" sz="2800" b="1" dirty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.</a:t>
            </a:r>
            <a:endParaRPr lang="ru-RU" sz="2800" b="1" baseline="-25000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70007" name="Text Box 23"/>
          <p:cNvSpPr txBox="1">
            <a:spLocks noChangeArrowheads="1"/>
          </p:cNvSpPr>
          <p:nvPr/>
        </p:nvSpPr>
        <p:spPr bwMode="auto">
          <a:xfrm>
            <a:off x="12039600" y="7139940"/>
            <a:ext cx="475392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>
                <a:solidFill>
                  <a:srgbClr val="0000FF"/>
                </a:solidFill>
              </a:rPr>
              <a:t>В</a:t>
            </a:r>
          </a:p>
        </p:txBody>
      </p:sp>
      <p:sp>
        <p:nvSpPr>
          <p:cNvPr id="170008" name="Text Box 24"/>
          <p:cNvSpPr txBox="1">
            <a:spLocks noChangeArrowheads="1"/>
          </p:cNvSpPr>
          <p:nvPr/>
        </p:nvSpPr>
        <p:spPr bwMode="auto">
          <a:xfrm>
            <a:off x="7909561" y="6938010"/>
            <a:ext cx="473789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>
                <a:solidFill>
                  <a:srgbClr val="0000FF"/>
                </a:solidFill>
              </a:rPr>
              <a:t>А</a:t>
            </a:r>
          </a:p>
        </p:txBody>
      </p:sp>
      <p:sp>
        <p:nvSpPr>
          <p:cNvPr id="170009" name="Text Box 25"/>
          <p:cNvSpPr txBox="1">
            <a:spLocks noChangeArrowheads="1"/>
          </p:cNvSpPr>
          <p:nvPr/>
        </p:nvSpPr>
        <p:spPr bwMode="auto">
          <a:xfrm>
            <a:off x="55879" y="7390554"/>
            <a:ext cx="13652501" cy="762840"/>
          </a:xfrm>
          <a:prstGeom prst="rect">
            <a:avLst/>
          </a:prstGeom>
          <a:noFill/>
          <a:ln w="12700">
            <a:noFill/>
            <a:miter lim="800000"/>
            <a:headEnd type="none" w="sm" len="sm"/>
            <a:tailEnd type="none" w="sm" len="sm"/>
          </a:ln>
          <a:effectLst/>
        </p:spPr>
        <p:txBody>
          <a:bodyPr lIns="130622" tIns="65311" rIns="130622" bIns="65311">
            <a:spAutoFit/>
          </a:bodyPr>
          <a:lstStyle/>
          <a:p>
            <a:pPr>
              <a:defRPr/>
            </a:pPr>
            <a:r>
              <a:rPr lang="ru-RU" b="1" dirty="0">
                <a:solidFill>
                  <a:srgbClr val="FF0000"/>
                </a:solidFill>
                <a:latin typeface="Arial" pitchFamily="34" charset="0"/>
                <a:cs typeface="Arial" pitchFamily="34" charset="0"/>
              </a:rPr>
              <a:t>Треугольник АВС искомый. </a:t>
            </a:r>
          </a:p>
        </p:txBody>
      </p:sp>
      <p:sp>
        <p:nvSpPr>
          <p:cNvPr id="25622" name="Text Box 26"/>
          <p:cNvSpPr txBox="1">
            <a:spLocks noChangeArrowheads="1"/>
          </p:cNvSpPr>
          <p:nvPr/>
        </p:nvSpPr>
        <p:spPr bwMode="auto">
          <a:xfrm>
            <a:off x="337867" y="1478235"/>
            <a:ext cx="1276893" cy="56278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800" b="1" dirty="0">
                <a:latin typeface="Arial" pitchFamily="34" charset="0"/>
                <a:cs typeface="Arial" pitchFamily="34" charset="0"/>
              </a:rPr>
              <a:t>Дано:</a:t>
            </a:r>
          </a:p>
        </p:txBody>
      </p:sp>
      <p:sp>
        <p:nvSpPr>
          <p:cNvPr id="25623" name="Text Box 27"/>
          <p:cNvSpPr txBox="1">
            <a:spLocks noChangeArrowheads="1"/>
          </p:cNvSpPr>
          <p:nvPr/>
        </p:nvSpPr>
        <p:spPr bwMode="auto">
          <a:xfrm>
            <a:off x="424201" y="1962625"/>
            <a:ext cx="4610099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2900" b="1" dirty="0">
                <a:latin typeface="Arial" pitchFamily="34" charset="0"/>
                <a:cs typeface="Arial" pitchFamily="34" charset="0"/>
              </a:rPr>
              <a:t>Отрезки Р</a:t>
            </a:r>
            <a:r>
              <a:rPr lang="ru-RU" sz="2900" b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Q</a:t>
            </a:r>
            <a:r>
              <a:rPr lang="en-US" sz="2900" b="1" baseline="-25000" dirty="0">
                <a:latin typeface="Arial" pitchFamily="34" charset="0"/>
                <a:cs typeface="Arial" pitchFamily="34" charset="0"/>
              </a:rPr>
              <a:t>1</a:t>
            </a:r>
            <a:r>
              <a:rPr lang="ru-RU" sz="2900" b="1" baseline="-25000" dirty="0">
                <a:latin typeface="Arial" pitchFamily="34" charset="0"/>
                <a:cs typeface="Arial" pitchFamily="34" charset="0"/>
              </a:rPr>
              <a:t> </a:t>
            </a:r>
            <a:r>
              <a:rPr lang="ru-RU" sz="2900" b="1" dirty="0">
                <a:latin typeface="Arial" pitchFamily="34" charset="0"/>
                <a:cs typeface="Arial" pitchFamily="34" charset="0"/>
              </a:rPr>
              <a:t>и Р</a:t>
            </a:r>
            <a:r>
              <a:rPr lang="ru-RU" sz="2900" b="1" baseline="-25000" dirty="0">
                <a:latin typeface="Arial" pitchFamily="34" charset="0"/>
                <a:cs typeface="Arial" pitchFamily="34" charset="0"/>
              </a:rPr>
              <a:t>2</a:t>
            </a:r>
            <a:r>
              <a:rPr lang="en-US" sz="2900" b="1" dirty="0">
                <a:latin typeface="Arial" pitchFamily="34" charset="0"/>
                <a:cs typeface="Arial" pitchFamily="34" charset="0"/>
              </a:rPr>
              <a:t>Q</a:t>
            </a:r>
            <a:r>
              <a:rPr lang="ru-RU" sz="2900" b="1" baseline="-25000" dirty="0">
                <a:latin typeface="Arial" pitchFamily="34" charset="0"/>
                <a:cs typeface="Arial" pitchFamily="34" charset="0"/>
              </a:rPr>
              <a:t>2</a:t>
            </a:r>
            <a:endParaRPr lang="ru-RU" sz="29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25624" name="Freeform 28"/>
          <p:cNvSpPr>
            <a:spLocks/>
          </p:cNvSpPr>
          <p:nvPr/>
        </p:nvSpPr>
        <p:spPr bwMode="auto">
          <a:xfrm>
            <a:off x="1422400" y="2987040"/>
            <a:ext cx="3931920" cy="5716"/>
          </a:xfrm>
          <a:custGeom>
            <a:avLst/>
            <a:gdLst>
              <a:gd name="T0" fmla="*/ 0 w 1548"/>
              <a:gd name="T1" fmla="*/ 0 h 3"/>
              <a:gd name="T2" fmla="*/ 2147483647 w 1548"/>
              <a:gd name="T3" fmla="*/ 7562057 h 3"/>
              <a:gd name="T4" fmla="*/ 0 60000 65536"/>
              <a:gd name="T5" fmla="*/ 0 60000 65536"/>
              <a:gd name="T6" fmla="*/ 0 w 1548"/>
              <a:gd name="T7" fmla="*/ 0 h 3"/>
              <a:gd name="T8" fmla="*/ 1548 w 1548"/>
              <a:gd name="T9" fmla="*/ 3 h 3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548" h="3">
                <a:moveTo>
                  <a:pt x="0" y="0"/>
                </a:moveTo>
                <a:lnTo>
                  <a:pt x="1548" y="3"/>
                </a:lnTo>
              </a:path>
            </a:pathLst>
          </a:cu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5625" name="Line 29"/>
          <p:cNvSpPr>
            <a:spLocks noChangeShapeType="1"/>
          </p:cNvSpPr>
          <p:nvPr/>
        </p:nvSpPr>
        <p:spPr bwMode="auto">
          <a:xfrm>
            <a:off x="977901" y="3855720"/>
            <a:ext cx="4955539" cy="0"/>
          </a:xfrm>
          <a:prstGeom prst="line">
            <a:avLst/>
          </a:prstGeom>
          <a:noFill/>
          <a:ln w="57150">
            <a:solidFill>
              <a:schemeClr val="tx1"/>
            </a:solidFill>
            <a:round/>
            <a:headEnd type="oval" w="med" len="med"/>
            <a:tailEnd type="oval" w="med" len="med"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sp>
        <p:nvSpPr>
          <p:cNvPr id="25626" name="Text Box 30"/>
          <p:cNvSpPr txBox="1">
            <a:spLocks noChangeArrowheads="1"/>
          </p:cNvSpPr>
          <p:nvPr/>
        </p:nvSpPr>
        <p:spPr bwMode="auto">
          <a:xfrm>
            <a:off x="5321302" y="2819401"/>
            <a:ext cx="707828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900" b="1">
                <a:solidFill>
                  <a:srgbClr val="000099"/>
                </a:solidFill>
              </a:rPr>
              <a:t>Q</a:t>
            </a:r>
            <a:r>
              <a:rPr lang="en-US" sz="2900" b="1" baseline="-25000">
                <a:solidFill>
                  <a:srgbClr val="000099"/>
                </a:solidFill>
              </a:rPr>
              <a:t>1</a:t>
            </a:r>
            <a:endParaRPr lang="ru-RU" sz="2900" b="1">
              <a:solidFill>
                <a:srgbClr val="000099"/>
              </a:solidFill>
            </a:endParaRPr>
          </a:p>
        </p:txBody>
      </p:sp>
      <p:sp>
        <p:nvSpPr>
          <p:cNvPr id="25627" name="Text Box 31"/>
          <p:cNvSpPr txBox="1">
            <a:spLocks noChangeArrowheads="1"/>
          </p:cNvSpPr>
          <p:nvPr/>
        </p:nvSpPr>
        <p:spPr bwMode="auto">
          <a:xfrm>
            <a:off x="863600" y="2731771"/>
            <a:ext cx="664546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900" b="1" dirty="0">
                <a:solidFill>
                  <a:srgbClr val="000099"/>
                </a:solidFill>
              </a:rPr>
              <a:t>P</a:t>
            </a:r>
            <a:r>
              <a:rPr lang="en-US" sz="2900" b="1" baseline="-25000" dirty="0">
                <a:solidFill>
                  <a:srgbClr val="000099"/>
                </a:solidFill>
              </a:rPr>
              <a:t>1</a:t>
            </a:r>
            <a:endParaRPr lang="ru-RU" sz="2900" b="1" dirty="0">
              <a:solidFill>
                <a:srgbClr val="000099"/>
              </a:solidFill>
            </a:endParaRPr>
          </a:p>
        </p:txBody>
      </p:sp>
      <p:sp>
        <p:nvSpPr>
          <p:cNvPr id="25628" name="Text Box 32"/>
          <p:cNvSpPr txBox="1">
            <a:spLocks noChangeArrowheads="1"/>
          </p:cNvSpPr>
          <p:nvPr/>
        </p:nvSpPr>
        <p:spPr bwMode="auto">
          <a:xfrm>
            <a:off x="632462" y="3912871"/>
            <a:ext cx="664546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900" b="1">
                <a:solidFill>
                  <a:srgbClr val="000099"/>
                </a:solidFill>
              </a:rPr>
              <a:t>P</a:t>
            </a:r>
            <a:r>
              <a:rPr lang="en-US" sz="2900" b="1" baseline="-25000">
                <a:solidFill>
                  <a:srgbClr val="000099"/>
                </a:solidFill>
              </a:rPr>
              <a:t>2</a:t>
            </a:r>
            <a:endParaRPr lang="ru-RU" sz="2900" b="1">
              <a:solidFill>
                <a:srgbClr val="000099"/>
              </a:solidFill>
            </a:endParaRPr>
          </a:p>
        </p:txBody>
      </p:sp>
      <p:sp>
        <p:nvSpPr>
          <p:cNvPr id="25629" name="Text Box 33"/>
          <p:cNvSpPr txBox="1">
            <a:spLocks noChangeArrowheads="1"/>
          </p:cNvSpPr>
          <p:nvPr/>
        </p:nvSpPr>
        <p:spPr bwMode="auto">
          <a:xfrm>
            <a:off x="5588001" y="3855721"/>
            <a:ext cx="707828" cy="57817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en-US" sz="2900" b="1">
                <a:solidFill>
                  <a:srgbClr val="000099"/>
                </a:solidFill>
              </a:rPr>
              <a:t>Q</a:t>
            </a:r>
            <a:r>
              <a:rPr lang="en-US" sz="2900" b="1" baseline="-25000">
                <a:solidFill>
                  <a:srgbClr val="000099"/>
                </a:solidFill>
              </a:rPr>
              <a:t>2</a:t>
            </a:r>
            <a:endParaRPr lang="ru-RU" sz="2900" b="1">
              <a:solidFill>
                <a:srgbClr val="000099"/>
              </a:solidFill>
            </a:endParaRPr>
          </a:p>
        </p:txBody>
      </p:sp>
      <p:sp>
        <p:nvSpPr>
          <p:cNvPr id="170018" name="Text Box 34"/>
          <p:cNvSpPr txBox="1">
            <a:spLocks noChangeArrowheads="1"/>
          </p:cNvSpPr>
          <p:nvPr/>
        </p:nvSpPr>
        <p:spPr bwMode="auto">
          <a:xfrm>
            <a:off x="13649960" y="6850380"/>
            <a:ext cx="448141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i="1">
                <a:solidFill>
                  <a:srgbClr val="000099"/>
                </a:solidFill>
              </a:rPr>
              <a:t>а</a:t>
            </a:r>
          </a:p>
        </p:txBody>
      </p:sp>
      <p:sp>
        <p:nvSpPr>
          <p:cNvPr id="170020" name="Arc 36"/>
          <p:cNvSpPr>
            <a:spLocks/>
          </p:cNvSpPr>
          <p:nvPr/>
        </p:nvSpPr>
        <p:spPr bwMode="auto">
          <a:xfrm rot="20508920">
            <a:off x="9992137" y="6669561"/>
            <a:ext cx="2133600" cy="1251586"/>
          </a:xfrm>
          <a:custGeom>
            <a:avLst/>
            <a:gdLst>
              <a:gd name="T0" fmla="*/ 2147483647 w 21600"/>
              <a:gd name="T1" fmla="*/ 0 h 17880"/>
              <a:gd name="T2" fmla="*/ 2147483647 w 21600"/>
              <a:gd name="T3" fmla="*/ 2147483647 h 17880"/>
              <a:gd name="T4" fmla="*/ 0 w 21600"/>
              <a:gd name="T5" fmla="*/ 1425941304 h 17880"/>
              <a:gd name="T6" fmla="*/ 0 60000 65536"/>
              <a:gd name="T7" fmla="*/ 0 60000 65536"/>
              <a:gd name="T8" fmla="*/ 0 60000 65536"/>
              <a:gd name="T9" fmla="*/ 0 w 21600"/>
              <a:gd name="T10" fmla="*/ 0 h 17880"/>
              <a:gd name="T11" fmla="*/ 21600 w 21600"/>
              <a:gd name="T12" fmla="*/ 17880 h 17880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7880" fill="none" extrusionOk="0">
                <a:moveTo>
                  <a:pt x="20370" y="-1"/>
                </a:moveTo>
                <a:cubicBezTo>
                  <a:pt x="21184" y="2307"/>
                  <a:pt x="21600" y="4736"/>
                  <a:pt x="21600" y="7184"/>
                </a:cubicBezTo>
                <a:cubicBezTo>
                  <a:pt x="21600" y="10934"/>
                  <a:pt x="20623" y="14621"/>
                  <a:pt x="18765" y="17879"/>
                </a:cubicBezTo>
              </a:path>
              <a:path w="21600" h="17880" stroke="0" extrusionOk="0">
                <a:moveTo>
                  <a:pt x="20370" y="-1"/>
                </a:moveTo>
                <a:cubicBezTo>
                  <a:pt x="21184" y="2307"/>
                  <a:pt x="21600" y="4736"/>
                  <a:pt x="21600" y="7184"/>
                </a:cubicBezTo>
                <a:cubicBezTo>
                  <a:pt x="21600" y="10934"/>
                  <a:pt x="20623" y="14621"/>
                  <a:pt x="18765" y="17879"/>
                </a:cubicBezTo>
                <a:lnTo>
                  <a:pt x="0" y="7184"/>
                </a:lnTo>
                <a:close/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0021" name="Arc 37"/>
          <p:cNvSpPr>
            <a:spLocks/>
          </p:cNvSpPr>
          <p:nvPr/>
        </p:nvSpPr>
        <p:spPr bwMode="auto">
          <a:xfrm rot="-2990105">
            <a:off x="9649440" y="4293181"/>
            <a:ext cx="3717847" cy="2463800"/>
          </a:xfrm>
          <a:custGeom>
            <a:avLst/>
            <a:gdLst>
              <a:gd name="T0" fmla="*/ 2147483647 w 21600"/>
              <a:gd name="T1" fmla="*/ 0 h 12058"/>
              <a:gd name="T2" fmla="*/ 2147483647 w 21600"/>
              <a:gd name="T3" fmla="*/ 2147483647 h 12058"/>
              <a:gd name="T4" fmla="*/ 0 w 21600"/>
              <a:gd name="T5" fmla="*/ 2147483647 h 12058"/>
              <a:gd name="T6" fmla="*/ 0 60000 65536"/>
              <a:gd name="T7" fmla="*/ 0 60000 65536"/>
              <a:gd name="T8" fmla="*/ 0 60000 65536"/>
              <a:gd name="T9" fmla="*/ 0 w 21600"/>
              <a:gd name="T10" fmla="*/ 0 h 12058"/>
              <a:gd name="T11" fmla="*/ 21600 w 21600"/>
              <a:gd name="T12" fmla="*/ 12058 h 1205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12058" fill="none" extrusionOk="0">
                <a:moveTo>
                  <a:pt x="21543" y="0"/>
                </a:moveTo>
                <a:cubicBezTo>
                  <a:pt x="21581" y="519"/>
                  <a:pt x="21600" y="1039"/>
                  <a:pt x="21600" y="1560"/>
                </a:cubicBezTo>
                <a:cubicBezTo>
                  <a:pt x="21600" y="5233"/>
                  <a:pt x="20662" y="8847"/>
                  <a:pt x="18877" y="12058"/>
                </a:cubicBezTo>
              </a:path>
              <a:path w="21600" h="12058" stroke="0" extrusionOk="0">
                <a:moveTo>
                  <a:pt x="21543" y="0"/>
                </a:moveTo>
                <a:cubicBezTo>
                  <a:pt x="21581" y="519"/>
                  <a:pt x="21600" y="1039"/>
                  <a:pt x="21600" y="1560"/>
                </a:cubicBezTo>
                <a:cubicBezTo>
                  <a:pt x="21600" y="5233"/>
                  <a:pt x="20662" y="8847"/>
                  <a:pt x="18877" y="12058"/>
                </a:cubicBezTo>
                <a:lnTo>
                  <a:pt x="0" y="1560"/>
                </a:lnTo>
                <a:close/>
              </a:path>
            </a:pathLst>
          </a:custGeom>
          <a:noFill/>
          <a:ln w="57150">
            <a:solidFill>
              <a:srgbClr val="008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0022" name="Freeform 38"/>
          <p:cNvSpPr>
            <a:spLocks/>
          </p:cNvSpPr>
          <p:nvPr/>
        </p:nvSpPr>
        <p:spPr bwMode="auto">
          <a:xfrm>
            <a:off x="12100561" y="4244821"/>
            <a:ext cx="605789" cy="2907502"/>
          </a:xfrm>
          <a:custGeom>
            <a:avLst/>
            <a:gdLst>
              <a:gd name="T0" fmla="*/ 25201559 w 10"/>
              <a:gd name="T1" fmla="*/ 0 h 1352"/>
              <a:gd name="T2" fmla="*/ 0 w 10"/>
              <a:gd name="T3" fmla="*/ 2147483647 h 1352"/>
              <a:gd name="T4" fmla="*/ 0 60000 65536"/>
              <a:gd name="T5" fmla="*/ 0 60000 65536"/>
              <a:gd name="T6" fmla="*/ 0 w 10"/>
              <a:gd name="T7" fmla="*/ 0 h 1352"/>
              <a:gd name="T8" fmla="*/ 10 w 10"/>
              <a:gd name="T9" fmla="*/ 1352 h 1352"/>
            </a:gdLst>
            <a:ahLst/>
            <a:cxnLst>
              <a:cxn ang="T4">
                <a:pos x="T0" y="T1"/>
              </a:cxn>
              <a:cxn ang="T5">
                <a:pos x="T2" y="T3"/>
              </a:cxn>
            </a:cxnLst>
            <a:rect l="T6" t="T7" r="T8" b="T9"/>
            <a:pathLst>
              <a:path w="10" h="1352">
                <a:moveTo>
                  <a:pt x="10" y="0"/>
                </a:moveTo>
                <a:lnTo>
                  <a:pt x="0" y="1352"/>
                </a:lnTo>
              </a:path>
            </a:pathLst>
          </a:custGeom>
          <a:noFill/>
          <a:ln w="38100">
            <a:solidFill>
              <a:schemeClr val="tx1"/>
            </a:solidFill>
            <a:round/>
            <a:headEnd type="none" w="sm" len="sm"/>
            <a:tailEnd type="none" w="sm" len="sm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/>
          <a:lstStyle/>
          <a:p>
            <a:endParaRPr lang="uz-Latn-UZ"/>
          </a:p>
        </p:txBody>
      </p:sp>
      <p:grpSp>
        <p:nvGrpSpPr>
          <p:cNvPr id="3" name="Group 39"/>
          <p:cNvGrpSpPr>
            <a:grpSpLocks/>
          </p:cNvGrpSpPr>
          <p:nvPr/>
        </p:nvGrpSpPr>
        <p:grpSpPr bwMode="auto">
          <a:xfrm>
            <a:off x="3167381" y="2819400"/>
            <a:ext cx="7373619" cy="4406266"/>
            <a:chOff x="1247" y="1480"/>
            <a:chExt cx="2903" cy="2313"/>
          </a:xfrm>
        </p:grpSpPr>
        <p:sp>
          <p:nvSpPr>
            <p:cNvPr id="25720" name="Line 40"/>
            <p:cNvSpPr>
              <a:spLocks noChangeShapeType="1"/>
            </p:cNvSpPr>
            <p:nvPr/>
          </p:nvSpPr>
          <p:spPr bwMode="auto">
            <a:xfrm>
              <a:off x="1358" y="1480"/>
              <a:ext cx="45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5721" name="Line 41"/>
            <p:cNvSpPr>
              <a:spLocks noChangeShapeType="1"/>
            </p:cNvSpPr>
            <p:nvPr/>
          </p:nvSpPr>
          <p:spPr bwMode="auto">
            <a:xfrm>
              <a:off x="3878" y="3612"/>
              <a:ext cx="45" cy="181"/>
            </a:xfrm>
            <a:prstGeom prst="line">
              <a:avLst/>
            </a:pr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grpSp>
          <p:nvGrpSpPr>
            <p:cNvPr id="25722" name="Group 42"/>
            <p:cNvGrpSpPr>
              <a:grpSpLocks/>
            </p:cNvGrpSpPr>
            <p:nvPr/>
          </p:nvGrpSpPr>
          <p:grpSpPr bwMode="auto">
            <a:xfrm>
              <a:off x="1494" y="1933"/>
              <a:ext cx="91" cy="181"/>
              <a:chOff x="1519" y="1933"/>
              <a:chExt cx="91" cy="181"/>
            </a:xfrm>
          </p:grpSpPr>
          <p:sp>
            <p:nvSpPr>
              <p:cNvPr id="25728" name="Line 43"/>
              <p:cNvSpPr>
                <a:spLocks noChangeShapeType="1"/>
              </p:cNvSpPr>
              <p:nvPr/>
            </p:nvSpPr>
            <p:spPr bwMode="auto">
              <a:xfrm>
                <a:off x="1565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5729" name="Line 44"/>
              <p:cNvSpPr>
                <a:spLocks noChangeShapeType="1"/>
              </p:cNvSpPr>
              <p:nvPr/>
            </p:nvSpPr>
            <p:spPr bwMode="auto">
              <a:xfrm>
                <a:off x="1519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grpSp>
          <p:nvGrpSpPr>
            <p:cNvPr id="25723" name="Group 45"/>
            <p:cNvGrpSpPr>
              <a:grpSpLocks/>
            </p:cNvGrpSpPr>
            <p:nvPr/>
          </p:nvGrpSpPr>
          <p:grpSpPr bwMode="auto">
            <a:xfrm rot="18830212" flipH="1">
              <a:off x="4014" y="2886"/>
              <a:ext cx="91" cy="181"/>
              <a:chOff x="1519" y="1933"/>
              <a:chExt cx="91" cy="181"/>
            </a:xfrm>
          </p:grpSpPr>
          <p:sp>
            <p:nvSpPr>
              <p:cNvPr id="25726" name="Line 46"/>
              <p:cNvSpPr>
                <a:spLocks noChangeShapeType="1"/>
              </p:cNvSpPr>
              <p:nvPr/>
            </p:nvSpPr>
            <p:spPr bwMode="auto">
              <a:xfrm>
                <a:off x="1565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  <p:sp>
            <p:nvSpPr>
              <p:cNvPr id="25727" name="Line 47"/>
              <p:cNvSpPr>
                <a:spLocks noChangeShapeType="1"/>
              </p:cNvSpPr>
              <p:nvPr/>
            </p:nvSpPr>
            <p:spPr bwMode="auto">
              <a:xfrm>
                <a:off x="1519" y="1933"/>
                <a:ext cx="45" cy="181"/>
              </a:xfrm>
              <a:prstGeom prst="line">
                <a:avLst/>
              </a:prstGeom>
              <a:noFill/>
              <a:ln w="38100">
                <a:solidFill>
                  <a:srgbClr val="FF0000"/>
                </a:solidFill>
                <a:round/>
                <a:headEnd type="none" w="sm" len="sm"/>
                <a:tailEnd type="none" w="sm" len="sm"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  <p:txBody>
              <a:bodyPr wrap="none"/>
              <a:lstStyle/>
              <a:p>
                <a:endParaRPr lang="uz-Latn-UZ"/>
              </a:p>
            </p:txBody>
          </p:sp>
        </p:grpSp>
        <p:sp>
          <p:nvSpPr>
            <p:cNvPr id="25724" name="Freeform 48"/>
            <p:cNvSpPr>
              <a:spLocks/>
            </p:cNvSpPr>
            <p:nvPr/>
          </p:nvSpPr>
          <p:spPr bwMode="auto">
            <a:xfrm>
              <a:off x="1247" y="3368"/>
              <a:ext cx="83" cy="198"/>
            </a:xfrm>
            <a:custGeom>
              <a:avLst/>
              <a:gdLst>
                <a:gd name="T0" fmla="*/ 0 w 83"/>
                <a:gd name="T1" fmla="*/ 0 h 198"/>
                <a:gd name="T2" fmla="*/ 72 w 83"/>
                <a:gd name="T3" fmla="*/ 88 h 198"/>
                <a:gd name="T4" fmla="*/ 66 w 83"/>
                <a:gd name="T5" fmla="*/ 198 h 198"/>
                <a:gd name="T6" fmla="*/ 0 60000 65536"/>
                <a:gd name="T7" fmla="*/ 0 60000 65536"/>
                <a:gd name="T8" fmla="*/ 0 60000 65536"/>
                <a:gd name="T9" fmla="*/ 0 w 83"/>
                <a:gd name="T10" fmla="*/ 0 h 198"/>
                <a:gd name="T11" fmla="*/ 83 w 83"/>
                <a:gd name="T12" fmla="*/ 198 h 1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3" h="198">
                  <a:moveTo>
                    <a:pt x="0" y="0"/>
                  </a:moveTo>
                  <a:cubicBezTo>
                    <a:pt x="11" y="15"/>
                    <a:pt x="61" y="55"/>
                    <a:pt x="72" y="88"/>
                  </a:cubicBezTo>
                  <a:cubicBezTo>
                    <a:pt x="83" y="121"/>
                    <a:pt x="67" y="175"/>
                    <a:pt x="66" y="198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  <p:sp>
          <p:nvSpPr>
            <p:cNvPr id="25725" name="Freeform 49"/>
            <p:cNvSpPr>
              <a:spLocks/>
            </p:cNvSpPr>
            <p:nvPr/>
          </p:nvSpPr>
          <p:spPr bwMode="auto">
            <a:xfrm>
              <a:off x="3445" y="3430"/>
              <a:ext cx="83" cy="198"/>
            </a:xfrm>
            <a:custGeom>
              <a:avLst/>
              <a:gdLst>
                <a:gd name="T0" fmla="*/ 0 w 83"/>
                <a:gd name="T1" fmla="*/ 0 h 198"/>
                <a:gd name="T2" fmla="*/ 72 w 83"/>
                <a:gd name="T3" fmla="*/ 88 h 198"/>
                <a:gd name="T4" fmla="*/ 66 w 83"/>
                <a:gd name="T5" fmla="*/ 198 h 198"/>
                <a:gd name="T6" fmla="*/ 0 60000 65536"/>
                <a:gd name="T7" fmla="*/ 0 60000 65536"/>
                <a:gd name="T8" fmla="*/ 0 60000 65536"/>
                <a:gd name="T9" fmla="*/ 0 w 83"/>
                <a:gd name="T10" fmla="*/ 0 h 198"/>
                <a:gd name="T11" fmla="*/ 83 w 83"/>
                <a:gd name="T12" fmla="*/ 198 h 198"/>
              </a:gdLst>
              <a:ahLst/>
              <a:cxnLst>
                <a:cxn ang="T6">
                  <a:pos x="T0" y="T1"/>
                </a:cxn>
                <a:cxn ang="T7">
                  <a:pos x="T2" y="T3"/>
                </a:cxn>
                <a:cxn ang="T8">
                  <a:pos x="T4" y="T5"/>
                </a:cxn>
              </a:cxnLst>
              <a:rect l="T9" t="T10" r="T11" b="T12"/>
              <a:pathLst>
                <a:path w="83" h="198">
                  <a:moveTo>
                    <a:pt x="0" y="0"/>
                  </a:moveTo>
                  <a:cubicBezTo>
                    <a:pt x="11" y="15"/>
                    <a:pt x="61" y="55"/>
                    <a:pt x="72" y="88"/>
                  </a:cubicBezTo>
                  <a:cubicBezTo>
                    <a:pt x="83" y="121"/>
                    <a:pt x="67" y="175"/>
                    <a:pt x="66" y="198"/>
                  </a:cubicBezTo>
                </a:path>
              </a:pathLst>
            </a:custGeom>
            <a:noFill/>
            <a:ln w="38100">
              <a:solidFill>
                <a:srgbClr val="FF0000"/>
              </a:solidFill>
              <a:round/>
              <a:headEnd type="none" w="sm" len="sm"/>
              <a:tailEnd type="none" w="sm" len="sm"/>
            </a:ln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  <p:txBody>
            <a:bodyPr wrap="none"/>
            <a:lstStyle/>
            <a:p>
              <a:endParaRPr lang="uz-Latn-UZ"/>
            </a:p>
          </p:txBody>
        </p:sp>
      </p:grpSp>
      <p:sp>
        <p:nvSpPr>
          <p:cNvPr id="170034" name="Oval 50"/>
          <p:cNvSpPr>
            <a:spLocks noChangeArrowheads="1"/>
          </p:cNvSpPr>
          <p:nvPr/>
        </p:nvSpPr>
        <p:spPr bwMode="auto">
          <a:xfrm>
            <a:off x="12039600" y="7109460"/>
            <a:ext cx="114301" cy="85726"/>
          </a:xfrm>
          <a:prstGeom prst="ellipse">
            <a:avLst/>
          </a:prstGeom>
          <a:solidFill>
            <a:srgbClr val="008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70035" name="Oval 51"/>
          <p:cNvSpPr>
            <a:spLocks noChangeArrowheads="1"/>
          </p:cNvSpPr>
          <p:nvPr/>
        </p:nvSpPr>
        <p:spPr bwMode="auto">
          <a:xfrm>
            <a:off x="12649200" y="4159096"/>
            <a:ext cx="114301" cy="85724"/>
          </a:xfrm>
          <a:prstGeom prst="ellipse">
            <a:avLst/>
          </a:prstGeom>
          <a:solidFill>
            <a:srgbClr val="008000"/>
          </a:solidFill>
          <a:ln w="12700">
            <a:solidFill>
              <a:srgbClr val="000000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sp>
        <p:nvSpPr>
          <p:cNvPr id="170036" name="Arc 52"/>
          <p:cNvSpPr>
            <a:spLocks/>
          </p:cNvSpPr>
          <p:nvPr/>
        </p:nvSpPr>
        <p:spPr bwMode="auto">
          <a:xfrm rot="503576">
            <a:off x="8309475" y="5409992"/>
            <a:ext cx="1990499" cy="2360296"/>
          </a:xfrm>
          <a:custGeom>
            <a:avLst/>
            <a:gdLst>
              <a:gd name="T0" fmla="*/ 1405130006 w 21600"/>
              <a:gd name="T1" fmla="*/ 0 h 30408"/>
              <a:gd name="T2" fmla="*/ 2147483647 w 21600"/>
              <a:gd name="T3" fmla="*/ 2147483647 h 30408"/>
              <a:gd name="T4" fmla="*/ 0 w 21600"/>
              <a:gd name="T5" fmla="*/ 2147483647 h 30408"/>
              <a:gd name="T6" fmla="*/ 0 60000 65536"/>
              <a:gd name="T7" fmla="*/ 0 60000 65536"/>
              <a:gd name="T8" fmla="*/ 0 60000 65536"/>
              <a:gd name="T9" fmla="*/ 0 w 21600"/>
              <a:gd name="T10" fmla="*/ 0 h 30408"/>
              <a:gd name="T11" fmla="*/ 21600 w 21600"/>
              <a:gd name="T12" fmla="*/ 30408 h 30408"/>
            </a:gdLst>
            <a:ahLst/>
            <a:cxnLst>
              <a:cxn ang="T6">
                <a:pos x="T0" y="T1"/>
              </a:cxn>
              <a:cxn ang="T7">
                <a:pos x="T2" y="T3"/>
              </a:cxn>
              <a:cxn ang="T8">
                <a:pos x="T4" y="T5"/>
              </a:cxn>
            </a:cxnLst>
            <a:rect l="T9" t="T10" r="T11" b="T12"/>
            <a:pathLst>
              <a:path w="21600" h="30408" fill="none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</a:path>
              <a:path w="21600" h="30408" stroke="0" extrusionOk="0">
                <a:moveTo>
                  <a:pt x="5431" y="-1"/>
                </a:moveTo>
                <a:cubicBezTo>
                  <a:pt x="14952" y="2473"/>
                  <a:pt x="21600" y="11068"/>
                  <a:pt x="21600" y="20906"/>
                </a:cubicBezTo>
                <a:cubicBezTo>
                  <a:pt x="21600" y="24199"/>
                  <a:pt x="20846" y="27449"/>
                  <a:pt x="19397" y="30407"/>
                </a:cubicBezTo>
                <a:lnTo>
                  <a:pt x="0" y="20906"/>
                </a:lnTo>
                <a:close/>
              </a:path>
            </a:pathLst>
          </a:custGeom>
          <a:noFill/>
          <a:ln w="57150">
            <a:solidFill>
              <a:schemeClr val="tx2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wrap="none" lIns="130622" tIns="65311" rIns="130622" bIns="65311" anchor="ctr"/>
          <a:lstStyle/>
          <a:p>
            <a:endParaRPr lang="uz-Latn-UZ"/>
          </a:p>
        </p:txBody>
      </p:sp>
      <p:sp>
        <p:nvSpPr>
          <p:cNvPr id="170037" name="Oval 53"/>
          <p:cNvSpPr>
            <a:spLocks noChangeArrowheads="1"/>
          </p:cNvSpPr>
          <p:nvPr/>
        </p:nvSpPr>
        <p:spPr bwMode="auto">
          <a:xfrm>
            <a:off x="9792968" y="5859780"/>
            <a:ext cx="114301" cy="85726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grpSp>
        <p:nvGrpSpPr>
          <p:cNvPr id="6" name="Group 54"/>
          <p:cNvGrpSpPr>
            <a:grpSpLocks/>
          </p:cNvGrpSpPr>
          <p:nvPr/>
        </p:nvGrpSpPr>
        <p:grpSpPr bwMode="auto">
          <a:xfrm rot="4032738">
            <a:off x="1077945" y="1401927"/>
            <a:ext cx="2797154" cy="10472420"/>
            <a:chOff x="496" y="1034"/>
            <a:chExt cx="1522" cy="4123"/>
          </a:xfrm>
        </p:grpSpPr>
        <p:grpSp>
          <p:nvGrpSpPr>
            <p:cNvPr id="25702" name="Group 55"/>
            <p:cNvGrpSpPr>
              <a:grpSpLocks/>
            </p:cNvGrpSpPr>
            <p:nvPr/>
          </p:nvGrpSpPr>
          <p:grpSpPr bwMode="auto">
            <a:xfrm rot="-2175827">
              <a:off x="496" y="1034"/>
              <a:ext cx="1085" cy="1997"/>
              <a:chOff x="569" y="796"/>
              <a:chExt cx="1080" cy="1997"/>
            </a:xfrm>
          </p:grpSpPr>
          <p:sp>
            <p:nvSpPr>
              <p:cNvPr id="25712" name="Freeform 56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0041" name="Freeform 57"/>
              <p:cNvSpPr>
                <a:spLocks/>
              </p:cNvSpPr>
              <p:nvPr/>
            </p:nvSpPr>
            <p:spPr bwMode="auto">
              <a:xfrm rot="78698">
                <a:off x="1423" y="2356"/>
                <a:ext cx="214" cy="371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714" name="Freeform 58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5715" name="Group 59"/>
              <p:cNvGrpSpPr>
                <a:grpSpLocks/>
              </p:cNvGrpSpPr>
              <p:nvPr/>
            </p:nvGrpSpPr>
            <p:grpSpPr bwMode="auto">
              <a:xfrm>
                <a:off x="569" y="809"/>
                <a:ext cx="1040" cy="1984"/>
                <a:chOff x="561" y="808"/>
                <a:chExt cx="1040" cy="1984"/>
              </a:xfrm>
            </p:grpSpPr>
            <p:sp>
              <p:nvSpPr>
                <p:cNvPr id="25716" name="Freeform 60"/>
                <p:cNvSpPr>
                  <a:spLocks/>
                </p:cNvSpPr>
                <p:nvPr/>
              </p:nvSpPr>
              <p:spPr bwMode="auto">
                <a:xfrm rot="78698">
                  <a:off x="860" y="808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solidFill>
                  <a:schemeClr val="tx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5717" name="Group 61"/>
                <p:cNvGrpSpPr>
                  <a:grpSpLocks/>
                </p:cNvGrpSpPr>
                <p:nvPr/>
              </p:nvGrpSpPr>
              <p:grpSpPr bwMode="auto">
                <a:xfrm rot="78698">
                  <a:off x="561" y="934"/>
                  <a:ext cx="560" cy="1858"/>
                  <a:chOff x="1123" y="1570"/>
                  <a:chExt cx="532" cy="1905"/>
                </a:xfrm>
              </p:grpSpPr>
              <p:sp>
                <p:nvSpPr>
                  <p:cNvPr id="25718" name="Freeform 62"/>
                  <p:cNvSpPr>
                    <a:spLocks/>
                  </p:cNvSpPr>
                  <p:nvPr/>
                </p:nvSpPr>
                <p:spPr bwMode="auto">
                  <a:xfrm>
                    <a:off x="1123" y="1616"/>
                    <a:ext cx="396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719" name="Oval 63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solidFill>
                    <a:schemeClr val="bg2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  <p:grpSp>
          <p:nvGrpSpPr>
            <p:cNvPr id="25703" name="Group 64"/>
            <p:cNvGrpSpPr>
              <a:grpSpLocks/>
            </p:cNvGrpSpPr>
            <p:nvPr/>
          </p:nvGrpSpPr>
          <p:grpSpPr bwMode="auto">
            <a:xfrm rot="8565677">
              <a:off x="1111" y="3158"/>
              <a:ext cx="907" cy="1999"/>
              <a:chOff x="746" y="796"/>
              <a:chExt cx="903" cy="1999"/>
            </a:xfrm>
          </p:grpSpPr>
          <p:sp>
            <p:nvSpPr>
              <p:cNvPr id="25704" name="Freeform 65"/>
              <p:cNvSpPr>
                <a:spLocks/>
              </p:cNvSpPr>
              <p:nvPr/>
            </p:nvSpPr>
            <p:spPr bwMode="auto">
              <a:xfrm rot="78698">
                <a:off x="801" y="796"/>
                <a:ext cx="848" cy="1909"/>
              </a:xfrm>
              <a:custGeom>
                <a:avLst/>
                <a:gdLst>
                  <a:gd name="T0" fmla="*/ 0 w 1252"/>
                  <a:gd name="T1" fmla="*/ 34 h 3125"/>
                  <a:gd name="T2" fmla="*/ 104 w 1252"/>
                  <a:gd name="T3" fmla="*/ 0 h 3125"/>
                  <a:gd name="T4" fmla="*/ 541 w 1252"/>
                  <a:gd name="T5" fmla="*/ 948 h 3125"/>
                  <a:gd name="T6" fmla="*/ 574 w 1252"/>
                  <a:gd name="T7" fmla="*/ 1166 h 3125"/>
                  <a:gd name="T8" fmla="*/ 437 w 1252"/>
                  <a:gd name="T9" fmla="*/ 982 h 3125"/>
                  <a:gd name="T10" fmla="*/ 0 w 1252"/>
                  <a:gd name="T11" fmla="*/ 34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5705" name="Freeform 66"/>
              <p:cNvSpPr>
                <a:spLocks/>
              </p:cNvSpPr>
              <p:nvPr/>
            </p:nvSpPr>
            <p:spPr bwMode="auto">
              <a:xfrm rot="78698">
                <a:off x="1429" y="2356"/>
                <a:ext cx="214" cy="371"/>
              </a:xfrm>
              <a:custGeom>
                <a:avLst/>
                <a:gdLst>
                  <a:gd name="T0" fmla="*/ 145 w 316"/>
                  <a:gd name="T1" fmla="*/ 226 h 608"/>
                  <a:gd name="T2" fmla="*/ 104 w 316"/>
                  <a:gd name="T3" fmla="*/ 0 h 608"/>
                  <a:gd name="T4" fmla="*/ 0 w 316"/>
                  <a:gd name="T5" fmla="*/ 34 h 608"/>
                  <a:gd name="T6" fmla="*/ 145 w 316"/>
                  <a:gd name="T7" fmla="*/ 226 h 608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316"/>
                  <a:gd name="T13" fmla="*/ 0 h 608"/>
                  <a:gd name="T14" fmla="*/ 316 w 316"/>
                  <a:gd name="T15" fmla="*/ 608 h 608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5706" name="Freeform 67"/>
              <p:cNvSpPr>
                <a:spLocks/>
              </p:cNvSpPr>
              <p:nvPr/>
            </p:nvSpPr>
            <p:spPr bwMode="auto">
              <a:xfrm rot="78698">
                <a:off x="1554" y="2578"/>
                <a:ext cx="82" cy="141"/>
              </a:xfrm>
              <a:custGeom>
                <a:avLst/>
                <a:gdLst>
                  <a:gd name="T0" fmla="*/ 39 w 121"/>
                  <a:gd name="T1" fmla="*/ 0 h 230"/>
                  <a:gd name="T2" fmla="*/ 0 w 121"/>
                  <a:gd name="T3" fmla="*/ 9 h 230"/>
                  <a:gd name="T4" fmla="*/ 56 w 121"/>
                  <a:gd name="T5" fmla="*/ 86 h 230"/>
                  <a:gd name="T6" fmla="*/ 39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5707" name="Group 68"/>
              <p:cNvGrpSpPr>
                <a:grpSpLocks/>
              </p:cNvGrpSpPr>
              <p:nvPr/>
            </p:nvGrpSpPr>
            <p:grpSpPr bwMode="auto">
              <a:xfrm>
                <a:off x="746" y="807"/>
                <a:ext cx="864" cy="1988"/>
                <a:chOff x="738" y="806"/>
                <a:chExt cx="864" cy="1988"/>
              </a:xfrm>
            </p:grpSpPr>
            <p:sp>
              <p:nvSpPr>
                <p:cNvPr id="25708" name="Freeform 69"/>
                <p:cNvSpPr>
                  <a:spLocks/>
                </p:cNvSpPr>
                <p:nvPr/>
              </p:nvSpPr>
              <p:spPr bwMode="auto">
                <a:xfrm rot="78698">
                  <a:off x="861" y="806"/>
                  <a:ext cx="741" cy="1595"/>
                </a:xfrm>
                <a:custGeom>
                  <a:avLst/>
                  <a:gdLst>
                    <a:gd name="T0" fmla="*/ 398 w 1094"/>
                    <a:gd name="T1" fmla="*/ 974 h 2612"/>
                    <a:gd name="T2" fmla="*/ 502 w 1094"/>
                    <a:gd name="T3" fmla="*/ 940 h 2612"/>
                    <a:gd name="T4" fmla="*/ 466 w 1094"/>
                    <a:gd name="T5" fmla="*/ 953 h 2612"/>
                    <a:gd name="T6" fmla="*/ 39 w 1094"/>
                    <a:gd name="T7" fmla="*/ 0 h 2612"/>
                    <a:gd name="T8" fmla="*/ 0 w 1094"/>
                    <a:gd name="T9" fmla="*/ 11 h 2612"/>
                    <a:gd name="T10" fmla="*/ 431 w 1094"/>
                    <a:gd name="T11" fmla="*/ 964 h 2612"/>
                    <a:gd name="T12" fmla="*/ 0 60000 65536"/>
                    <a:gd name="T13" fmla="*/ 0 60000 65536"/>
                    <a:gd name="T14" fmla="*/ 0 60000 65536"/>
                    <a:gd name="T15" fmla="*/ 0 60000 65536"/>
                    <a:gd name="T16" fmla="*/ 0 60000 65536"/>
                    <a:gd name="T17" fmla="*/ 0 60000 65536"/>
                    <a:gd name="T18" fmla="*/ 0 w 1094"/>
                    <a:gd name="T19" fmla="*/ 0 h 2612"/>
                    <a:gd name="T20" fmla="*/ 1094 w 1094"/>
                    <a:gd name="T21" fmla="*/ 2612 h 2612"/>
                  </a:gdLst>
                  <a:ahLst/>
                  <a:cxnLst>
                    <a:cxn ang="T12">
                      <a:pos x="T0" y="T1"/>
                    </a:cxn>
                    <a:cxn ang="T13">
                      <a:pos x="T2" y="T3"/>
                    </a:cxn>
                    <a:cxn ang="T14">
                      <a:pos x="T4" y="T5"/>
                    </a:cxn>
                    <a:cxn ang="T15">
                      <a:pos x="T6" y="T7"/>
                    </a:cxn>
                    <a:cxn ang="T16">
                      <a:pos x="T8" y="T9"/>
                    </a:cxn>
                    <a:cxn ang="T17">
                      <a:pos x="T10" y="T11"/>
                    </a:cxn>
                  </a:cxnLst>
                  <a:rect l="T18" t="T19" r="T20" b="T21"/>
                  <a:pathLst>
                    <a:path w="1094" h="2612">
                      <a:moveTo>
                        <a:pt x="867" y="2612"/>
                      </a:moveTo>
                      <a:lnTo>
                        <a:pt x="1094" y="2522"/>
                      </a:lnTo>
                      <a:lnTo>
                        <a:pt x="1016" y="2554"/>
                      </a:lnTo>
                      <a:lnTo>
                        <a:pt x="84" y="0"/>
                      </a:lnTo>
                      <a:lnTo>
                        <a:pt x="0" y="30"/>
                      </a:lnTo>
                      <a:lnTo>
                        <a:pt x="940" y="2584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grpSp>
              <p:nvGrpSpPr>
                <p:cNvPr id="25709" name="Group 70"/>
                <p:cNvGrpSpPr>
                  <a:grpSpLocks/>
                </p:cNvGrpSpPr>
                <p:nvPr/>
              </p:nvGrpSpPr>
              <p:grpSpPr bwMode="auto">
                <a:xfrm rot="78698">
                  <a:off x="738" y="936"/>
                  <a:ext cx="382" cy="1858"/>
                  <a:chOff x="1292" y="1570"/>
                  <a:chExt cx="363" cy="1905"/>
                </a:xfrm>
              </p:grpSpPr>
              <p:sp>
                <p:nvSpPr>
                  <p:cNvPr id="25710" name="Freeform 71"/>
                  <p:cNvSpPr>
                    <a:spLocks/>
                  </p:cNvSpPr>
                  <p:nvPr/>
                </p:nvSpPr>
                <p:spPr bwMode="auto">
                  <a:xfrm>
                    <a:off x="1292" y="1616"/>
                    <a:ext cx="227" cy="1859"/>
                  </a:xfrm>
                  <a:custGeom>
                    <a:avLst/>
                    <a:gdLst>
                      <a:gd name="T0" fmla="*/ 227 w 227"/>
                      <a:gd name="T1" fmla="*/ 136 h 1859"/>
                      <a:gd name="T2" fmla="*/ 0 w 227"/>
                      <a:gd name="T3" fmla="*/ 1859 h 1859"/>
                      <a:gd name="T4" fmla="*/ 0 w 227"/>
                      <a:gd name="T5" fmla="*/ 1633 h 1859"/>
                      <a:gd name="T6" fmla="*/ 137 w 227"/>
                      <a:gd name="T7" fmla="*/ 0 h 1859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227"/>
                      <a:gd name="T13" fmla="*/ 0 h 1859"/>
                      <a:gd name="T14" fmla="*/ 227 w 227"/>
                      <a:gd name="T15" fmla="*/ 1859 h 1859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227" h="1859">
                        <a:moveTo>
                          <a:pt x="227" y="136"/>
                        </a:moveTo>
                        <a:lnTo>
                          <a:pt x="0" y="1859"/>
                        </a:lnTo>
                        <a:lnTo>
                          <a:pt x="0" y="1633"/>
                        </a:lnTo>
                        <a:lnTo>
                          <a:pt x="137" y="0"/>
                        </a:lnTo>
                      </a:path>
                    </a:pathLst>
                  </a:cu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711" name="Oval 72"/>
                  <p:cNvSpPr>
                    <a:spLocks noChangeArrowheads="1"/>
                  </p:cNvSpPr>
                  <p:nvPr/>
                </p:nvSpPr>
                <p:spPr bwMode="auto">
                  <a:xfrm>
                    <a:off x="1383" y="1570"/>
                    <a:ext cx="272" cy="272"/>
                  </a:xfrm>
                  <a:prstGeom prst="ellipse">
                    <a:avLst/>
                  </a:prstGeom>
                  <a:noFill/>
                  <a:ln>
                    <a:noFill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  <a:ext uri="{91240B29-F687-4F45-9708-019B960494DF}">
                      <a14:hiddenLine xmlns:a14="http://schemas.microsoft.com/office/drawing/2010/main" w="9525">
                        <a:solidFill>
                          <a:srgbClr val="000000"/>
                        </a:solidFill>
                        <a:round/>
                        <a:headEnd/>
                        <a:tailEnd/>
                      </a14:hiddenLine>
                    </a:ext>
                  </a:extLst>
                </p:spPr>
                <p:txBody>
                  <a:bodyPr wrap="none" anchor="ctr"/>
                  <a:lstStyle/>
                  <a:p>
                    <a:endParaRPr lang="ru-RU"/>
                  </a:p>
                </p:txBody>
              </p:sp>
            </p:grpSp>
          </p:grpSp>
        </p:grpSp>
      </p:grpSp>
      <p:grpSp>
        <p:nvGrpSpPr>
          <p:cNvPr id="13" name="Group 73"/>
          <p:cNvGrpSpPr>
            <a:grpSpLocks/>
          </p:cNvGrpSpPr>
          <p:nvPr/>
        </p:nvGrpSpPr>
        <p:grpSpPr bwMode="auto">
          <a:xfrm>
            <a:off x="114845" y="4441827"/>
            <a:ext cx="9517379" cy="4429126"/>
            <a:chOff x="1068" y="981"/>
            <a:chExt cx="3747" cy="2279"/>
          </a:xfrm>
        </p:grpSpPr>
        <p:grpSp>
          <p:nvGrpSpPr>
            <p:cNvPr id="25689" name="Group 74"/>
            <p:cNvGrpSpPr>
              <a:grpSpLocks/>
            </p:cNvGrpSpPr>
            <p:nvPr/>
          </p:nvGrpSpPr>
          <p:grpSpPr bwMode="auto">
            <a:xfrm rot="4079242">
              <a:off x="3350" y="375"/>
              <a:ext cx="859" cy="2071"/>
              <a:chOff x="4143" y="576"/>
              <a:chExt cx="859" cy="2071"/>
            </a:xfrm>
          </p:grpSpPr>
          <p:sp>
            <p:nvSpPr>
              <p:cNvPr id="25695" name="Freeform 75"/>
              <p:cNvSpPr>
                <a:spLocks/>
              </p:cNvSpPr>
              <p:nvPr/>
            </p:nvSpPr>
            <p:spPr bwMode="auto">
              <a:xfrm rot="21050819" flipH="1">
                <a:off x="4143" y="576"/>
                <a:ext cx="859" cy="1991"/>
              </a:xfrm>
              <a:custGeom>
                <a:avLst/>
                <a:gdLst>
                  <a:gd name="T0" fmla="*/ 0 w 1252"/>
                  <a:gd name="T1" fmla="*/ 36 h 3125"/>
                  <a:gd name="T2" fmla="*/ 107 w 1252"/>
                  <a:gd name="T3" fmla="*/ 0 h 3125"/>
                  <a:gd name="T4" fmla="*/ 555 w 1252"/>
                  <a:gd name="T5" fmla="*/ 1031 h 3125"/>
                  <a:gd name="T6" fmla="*/ 589 w 1252"/>
                  <a:gd name="T7" fmla="*/ 1269 h 3125"/>
                  <a:gd name="T8" fmla="*/ 448 w 1252"/>
                  <a:gd name="T9" fmla="*/ 1068 h 3125"/>
                  <a:gd name="T10" fmla="*/ 0 w 1252"/>
                  <a:gd name="T11" fmla="*/ 36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solidFill>
                <a:srgbClr val="CC0099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170060" name="Freeform 76"/>
              <p:cNvSpPr>
                <a:spLocks/>
              </p:cNvSpPr>
              <p:nvPr/>
            </p:nvSpPr>
            <p:spPr bwMode="auto">
              <a:xfrm rot="21050819" flipH="1">
                <a:off x="4291" y="2222"/>
                <a:ext cx="220" cy="387"/>
              </a:xfrm>
              <a:custGeom>
                <a:avLst/>
                <a:gdLst/>
                <a:ahLst/>
                <a:cxnLst>
                  <a:cxn ang="0">
                    <a:pos x="316" y="608"/>
                  </a:cxn>
                  <a:cxn ang="0">
                    <a:pos x="227" y="0"/>
                  </a:cxn>
                  <a:cxn ang="0">
                    <a:pos x="0" y="90"/>
                  </a:cxn>
                  <a:cxn ang="0">
                    <a:pos x="316" y="608"/>
                  </a:cxn>
                </a:cxnLst>
                <a:rect l="0" t="0" r="r" b="b"/>
                <a:pathLst>
                  <a:path w="316" h="608">
                    <a:moveTo>
                      <a:pt x="316" y="608"/>
                    </a:moveTo>
                    <a:lnTo>
                      <a:pt x="227" y="0"/>
                    </a:lnTo>
                    <a:lnTo>
                      <a:pt x="0" y="90"/>
                    </a:lnTo>
                    <a:lnTo>
                      <a:pt x="316" y="608"/>
                    </a:lnTo>
                    <a:close/>
                  </a:path>
                </a:pathLst>
              </a:custGeom>
              <a:gradFill rotWithShape="1">
                <a:gsLst>
                  <a:gs pos="0">
                    <a:schemeClr val="bg1"/>
                  </a:gs>
                  <a:gs pos="50000">
                    <a:srgbClr val="FF9900"/>
                  </a:gs>
                  <a:gs pos="100000">
                    <a:schemeClr val="bg1"/>
                  </a:gs>
                </a:gsLst>
                <a:lin ang="2700000" scaled="1"/>
              </a:gradFill>
              <a:ln w="9525">
                <a:solidFill>
                  <a:srgbClr val="0000FF"/>
                </a:solidFill>
                <a:round/>
                <a:headEnd/>
                <a:tailEnd/>
              </a:ln>
              <a:effectLst/>
            </p:spPr>
            <p:txBody>
              <a:bodyPr/>
              <a:lstStyle/>
              <a:p>
                <a:pPr>
                  <a:defRPr/>
                </a:pPr>
                <a:endParaRPr lang="ru-RU"/>
              </a:p>
            </p:txBody>
          </p:sp>
          <p:sp>
            <p:nvSpPr>
              <p:cNvPr id="25697" name="Freeform 77"/>
              <p:cNvSpPr>
                <a:spLocks/>
              </p:cNvSpPr>
              <p:nvPr/>
            </p:nvSpPr>
            <p:spPr bwMode="auto">
              <a:xfrm rot="21050819" flipH="1">
                <a:off x="4322" y="2471"/>
                <a:ext cx="83" cy="147"/>
              </a:xfrm>
              <a:custGeom>
                <a:avLst/>
                <a:gdLst>
                  <a:gd name="T0" fmla="*/ 40 w 121"/>
                  <a:gd name="T1" fmla="*/ 0 h 230"/>
                  <a:gd name="T2" fmla="*/ 0 w 121"/>
                  <a:gd name="T3" fmla="*/ 10 h 230"/>
                  <a:gd name="T4" fmla="*/ 57 w 121"/>
                  <a:gd name="T5" fmla="*/ 94 h 230"/>
                  <a:gd name="T6" fmla="*/ 40 w 121"/>
                  <a:gd name="T7" fmla="*/ 0 h 230"/>
                  <a:gd name="T8" fmla="*/ 0 60000 65536"/>
                  <a:gd name="T9" fmla="*/ 0 60000 65536"/>
                  <a:gd name="T10" fmla="*/ 0 60000 65536"/>
                  <a:gd name="T11" fmla="*/ 0 60000 65536"/>
                  <a:gd name="T12" fmla="*/ 0 w 121"/>
                  <a:gd name="T13" fmla="*/ 0 h 230"/>
                  <a:gd name="T14" fmla="*/ 121 w 121"/>
                  <a:gd name="T15" fmla="*/ 230 h 230"/>
                </a:gdLst>
                <a:ahLst/>
                <a:cxnLst>
                  <a:cxn ang="T8">
                    <a:pos x="T0" y="T1"/>
                  </a:cxn>
                  <a:cxn ang="T9">
                    <a:pos x="T2" y="T3"/>
                  </a:cxn>
                  <a:cxn ang="T10">
                    <a:pos x="T4" y="T5"/>
                  </a:cxn>
                  <a:cxn ang="T11">
                    <a:pos x="T6" y="T7"/>
                  </a:cxn>
                </a:cxnLst>
                <a:rect l="T12" t="T13" r="T14" b="T15"/>
                <a:pathLst>
                  <a:path w="121" h="230">
                    <a:moveTo>
                      <a:pt x="85" y="0"/>
                    </a:moveTo>
                    <a:lnTo>
                      <a:pt x="0" y="25"/>
                    </a:lnTo>
                    <a:lnTo>
                      <a:pt x="121" y="230"/>
                    </a:lnTo>
                    <a:lnTo>
                      <a:pt x="85" y="0"/>
                    </a:lnTo>
                    <a:close/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sp>
            <p:nvSpPr>
              <p:cNvPr id="25698" name="Freeform 78"/>
              <p:cNvSpPr>
                <a:spLocks/>
              </p:cNvSpPr>
              <p:nvPr/>
            </p:nvSpPr>
            <p:spPr bwMode="auto">
              <a:xfrm rot="21050819" flipH="1">
                <a:off x="4162" y="590"/>
                <a:ext cx="750" cy="1664"/>
              </a:xfrm>
              <a:custGeom>
                <a:avLst/>
                <a:gdLst>
                  <a:gd name="T0" fmla="*/ 407 w 1094"/>
                  <a:gd name="T1" fmla="*/ 1060 h 2612"/>
                  <a:gd name="T2" fmla="*/ 514 w 1094"/>
                  <a:gd name="T3" fmla="*/ 1024 h 2612"/>
                  <a:gd name="T4" fmla="*/ 478 w 1094"/>
                  <a:gd name="T5" fmla="*/ 1036 h 2612"/>
                  <a:gd name="T6" fmla="*/ 40 w 1094"/>
                  <a:gd name="T7" fmla="*/ 0 h 2612"/>
                  <a:gd name="T8" fmla="*/ 0 w 1094"/>
                  <a:gd name="T9" fmla="*/ 12 h 2612"/>
                  <a:gd name="T10" fmla="*/ 441 w 1094"/>
                  <a:gd name="T11" fmla="*/ 1049 h 2612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094"/>
                  <a:gd name="T19" fmla="*/ 0 h 2612"/>
                  <a:gd name="T20" fmla="*/ 1094 w 1094"/>
                  <a:gd name="T21" fmla="*/ 2612 h 2612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094" h="2612">
                    <a:moveTo>
                      <a:pt x="867" y="2612"/>
                    </a:moveTo>
                    <a:lnTo>
                      <a:pt x="1094" y="2522"/>
                    </a:lnTo>
                    <a:lnTo>
                      <a:pt x="1016" y="2554"/>
                    </a:lnTo>
                    <a:lnTo>
                      <a:pt x="84" y="0"/>
                    </a:lnTo>
                    <a:lnTo>
                      <a:pt x="0" y="30"/>
                    </a:lnTo>
                    <a:lnTo>
                      <a:pt x="940" y="2584"/>
                    </a:lnTo>
                  </a:path>
                </a:pathLst>
              </a:custGeom>
              <a:solidFill>
                <a:schemeClr val="tx2"/>
              </a:solidFill>
              <a:ln w="9525">
                <a:solidFill>
                  <a:schemeClr val="tx1"/>
                </a:solidFill>
                <a:round/>
                <a:headEnd/>
                <a:tailEnd/>
              </a:ln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5699" name="Group 79"/>
              <p:cNvGrpSpPr>
                <a:grpSpLocks/>
              </p:cNvGrpSpPr>
              <p:nvPr/>
            </p:nvGrpSpPr>
            <p:grpSpPr bwMode="auto">
              <a:xfrm rot="110712" flipH="1">
                <a:off x="4554" y="709"/>
                <a:ext cx="423" cy="1938"/>
                <a:chOff x="1259" y="1570"/>
                <a:chExt cx="396" cy="1905"/>
              </a:xfrm>
            </p:grpSpPr>
            <p:sp>
              <p:nvSpPr>
                <p:cNvPr id="25700" name="Freeform 80"/>
                <p:cNvSpPr>
                  <a:spLocks/>
                </p:cNvSpPr>
                <p:nvPr/>
              </p:nvSpPr>
              <p:spPr bwMode="auto">
                <a:xfrm>
                  <a:off x="1259" y="1616"/>
                  <a:ext cx="260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5701" name="Oval 8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5690" name="Group 82"/>
            <p:cNvGrpSpPr>
              <a:grpSpLocks/>
            </p:cNvGrpSpPr>
            <p:nvPr/>
          </p:nvGrpSpPr>
          <p:grpSpPr bwMode="auto">
            <a:xfrm>
              <a:off x="1068" y="2401"/>
              <a:ext cx="1998" cy="859"/>
              <a:chOff x="1068" y="2401"/>
              <a:chExt cx="1998" cy="859"/>
            </a:xfrm>
          </p:grpSpPr>
          <p:sp>
            <p:nvSpPr>
              <p:cNvPr id="25691" name="Freeform 83"/>
              <p:cNvSpPr>
                <a:spLocks/>
              </p:cNvSpPr>
              <p:nvPr/>
            </p:nvSpPr>
            <p:spPr bwMode="auto">
              <a:xfrm rot="3530061" flipV="1">
                <a:off x="1634" y="1835"/>
                <a:ext cx="859" cy="1991"/>
              </a:xfrm>
              <a:custGeom>
                <a:avLst/>
                <a:gdLst>
                  <a:gd name="T0" fmla="*/ 0 w 1252"/>
                  <a:gd name="T1" fmla="*/ 36 h 3125"/>
                  <a:gd name="T2" fmla="*/ 107 w 1252"/>
                  <a:gd name="T3" fmla="*/ 0 h 3125"/>
                  <a:gd name="T4" fmla="*/ 555 w 1252"/>
                  <a:gd name="T5" fmla="*/ 1031 h 3125"/>
                  <a:gd name="T6" fmla="*/ 589 w 1252"/>
                  <a:gd name="T7" fmla="*/ 1269 h 3125"/>
                  <a:gd name="T8" fmla="*/ 448 w 1252"/>
                  <a:gd name="T9" fmla="*/ 1068 h 3125"/>
                  <a:gd name="T10" fmla="*/ 0 w 1252"/>
                  <a:gd name="T11" fmla="*/ 36 h 3125"/>
                  <a:gd name="T12" fmla="*/ 0 60000 65536"/>
                  <a:gd name="T13" fmla="*/ 0 60000 65536"/>
                  <a:gd name="T14" fmla="*/ 0 60000 65536"/>
                  <a:gd name="T15" fmla="*/ 0 60000 65536"/>
                  <a:gd name="T16" fmla="*/ 0 60000 65536"/>
                  <a:gd name="T17" fmla="*/ 0 60000 65536"/>
                  <a:gd name="T18" fmla="*/ 0 w 1252"/>
                  <a:gd name="T19" fmla="*/ 0 h 3125"/>
                  <a:gd name="T20" fmla="*/ 1252 w 1252"/>
                  <a:gd name="T21" fmla="*/ 3125 h 3125"/>
                </a:gdLst>
                <a:ahLst/>
                <a:cxnLst>
                  <a:cxn ang="T12">
                    <a:pos x="T0" y="T1"/>
                  </a:cxn>
                  <a:cxn ang="T13">
                    <a:pos x="T2" y="T3"/>
                  </a:cxn>
                  <a:cxn ang="T14">
                    <a:pos x="T4" y="T5"/>
                  </a:cxn>
                  <a:cxn ang="T15">
                    <a:pos x="T6" y="T7"/>
                  </a:cxn>
                  <a:cxn ang="T16">
                    <a:pos x="T8" y="T9"/>
                  </a:cxn>
                  <a:cxn ang="T17">
                    <a:pos x="T10" y="T11"/>
                  </a:cxn>
                </a:cxnLst>
                <a:rect l="T18" t="T19" r="T20" b="T21"/>
                <a:pathLst>
                  <a:path w="1252" h="3125">
                    <a:moveTo>
                      <a:pt x="0" y="90"/>
                    </a:moveTo>
                    <a:lnTo>
                      <a:pt x="227" y="0"/>
                    </a:lnTo>
                    <a:lnTo>
                      <a:pt x="1179" y="2540"/>
                    </a:lnTo>
                    <a:lnTo>
                      <a:pt x="1252" y="3125"/>
                    </a:lnTo>
                    <a:lnTo>
                      <a:pt x="952" y="2630"/>
                    </a:lnTo>
                    <a:lnTo>
                      <a:pt x="0" y="90"/>
                    </a:lnTo>
                    <a:close/>
                  </a:path>
                </a:pathLst>
              </a:cu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round/>
                    <a:headEnd/>
                    <a:tailEnd/>
                  </a14:hiddenLine>
                </a:ext>
              </a:extLst>
            </p:spPr>
            <p:txBody>
              <a:bodyPr/>
              <a:lstStyle/>
              <a:p>
                <a:endParaRPr lang="uz-Latn-UZ"/>
              </a:p>
            </p:txBody>
          </p:sp>
          <p:grpSp>
            <p:nvGrpSpPr>
              <p:cNvPr id="25692" name="Group 84"/>
              <p:cNvGrpSpPr>
                <a:grpSpLocks/>
              </p:cNvGrpSpPr>
              <p:nvPr/>
            </p:nvGrpSpPr>
            <p:grpSpPr bwMode="auto">
              <a:xfrm rot="4189954" flipV="1">
                <a:off x="1903" y="1656"/>
                <a:ext cx="387" cy="1938"/>
                <a:chOff x="1292" y="1570"/>
                <a:chExt cx="363" cy="1905"/>
              </a:xfrm>
            </p:grpSpPr>
            <p:sp>
              <p:nvSpPr>
                <p:cNvPr id="25693" name="Freeform 85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5694" name="Oval 86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>
                  <a:noFill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  <a:ext uri="{91240B29-F687-4F45-9708-019B960494DF}">
                    <a14:hiddenLine xmlns:a14="http://schemas.microsoft.com/office/drawing/2010/main" w="9525">
                      <a:solidFill>
                        <a:srgbClr val="000000"/>
                      </a:solidFill>
                      <a:round/>
                      <a:headEnd/>
                      <a:tailEnd/>
                    </a14:hiddenLine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70116" name="Oval 132"/>
          <p:cNvSpPr>
            <a:spLocks noChangeArrowheads="1"/>
          </p:cNvSpPr>
          <p:nvPr/>
        </p:nvSpPr>
        <p:spPr bwMode="auto">
          <a:xfrm>
            <a:off x="10167050" y="6966586"/>
            <a:ext cx="116840" cy="85724"/>
          </a:xfrm>
          <a:prstGeom prst="ellipse">
            <a:avLst/>
          </a:prstGeom>
          <a:solidFill>
            <a:srgbClr val="FF0000"/>
          </a:solidFill>
          <a:ln w="12700">
            <a:solidFill>
              <a:schemeClr val="tx1"/>
            </a:solidFill>
            <a:round/>
            <a:headEnd type="none" w="sm" len="sm"/>
            <a:tailEnd type="none" w="sm" len="sm"/>
          </a:ln>
        </p:spPr>
        <p:txBody>
          <a:bodyPr wrap="none" lIns="130622" tIns="65311" rIns="130622" bIns="65311" anchor="ctr"/>
          <a:lstStyle/>
          <a:p>
            <a:endParaRPr lang="ru-RU"/>
          </a:p>
        </p:txBody>
      </p:sp>
      <p:grpSp>
        <p:nvGrpSpPr>
          <p:cNvPr id="18" name="Group 147"/>
          <p:cNvGrpSpPr>
            <a:grpSpLocks/>
          </p:cNvGrpSpPr>
          <p:nvPr/>
        </p:nvGrpSpPr>
        <p:grpSpPr bwMode="auto">
          <a:xfrm>
            <a:off x="-2132428" y="-313890"/>
            <a:ext cx="7335522" cy="6734176"/>
            <a:chOff x="385" y="482"/>
            <a:chExt cx="2888" cy="3535"/>
          </a:xfrm>
        </p:grpSpPr>
        <p:grpSp>
          <p:nvGrpSpPr>
            <p:cNvPr id="25667" name="Group 148"/>
            <p:cNvGrpSpPr>
              <a:grpSpLocks/>
            </p:cNvGrpSpPr>
            <p:nvPr/>
          </p:nvGrpSpPr>
          <p:grpSpPr bwMode="auto">
            <a:xfrm>
              <a:off x="2020" y="482"/>
              <a:ext cx="1253" cy="1886"/>
              <a:chOff x="750" y="-199"/>
              <a:chExt cx="1253" cy="1886"/>
            </a:xfrm>
          </p:grpSpPr>
          <p:grpSp>
            <p:nvGrpSpPr>
              <p:cNvPr id="25679" name="Group 149"/>
              <p:cNvGrpSpPr>
                <a:grpSpLocks/>
              </p:cNvGrpSpPr>
              <p:nvPr/>
            </p:nvGrpSpPr>
            <p:grpSpPr bwMode="auto">
              <a:xfrm rot="-405328">
                <a:off x="1156" y="-199"/>
                <a:ext cx="847" cy="1823"/>
                <a:chOff x="1665" y="-108"/>
                <a:chExt cx="852" cy="1913"/>
              </a:xfrm>
            </p:grpSpPr>
            <p:grpSp>
              <p:nvGrpSpPr>
                <p:cNvPr id="25683" name="Group 150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25687" name="Freeform 151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34 h 3125"/>
                      <a:gd name="T2" fmla="*/ 105 w 1252"/>
                      <a:gd name="T3" fmla="*/ 0 h 3125"/>
                      <a:gd name="T4" fmla="*/ 546 w 1252"/>
                      <a:gd name="T5" fmla="*/ 948 h 3125"/>
                      <a:gd name="T6" fmla="*/ 580 w 1252"/>
                      <a:gd name="T7" fmla="*/ 1166 h 3125"/>
                      <a:gd name="T8" fmla="*/ 441 w 1252"/>
                      <a:gd name="T9" fmla="*/ 982 h 3125"/>
                      <a:gd name="T10" fmla="*/ 0 w 1252"/>
                      <a:gd name="T11" fmla="*/ 34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688" name="Freeform 152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401 w 1094"/>
                      <a:gd name="T1" fmla="*/ 974 h 2612"/>
                      <a:gd name="T2" fmla="*/ 506 w 1094"/>
                      <a:gd name="T3" fmla="*/ 940 h 2612"/>
                      <a:gd name="T4" fmla="*/ 470 w 1094"/>
                      <a:gd name="T5" fmla="*/ 953 h 2612"/>
                      <a:gd name="T6" fmla="*/ 39 w 1094"/>
                      <a:gd name="T7" fmla="*/ 0 h 2612"/>
                      <a:gd name="T8" fmla="*/ 0 w 1094"/>
                      <a:gd name="T9" fmla="*/ 11 h 2612"/>
                      <a:gd name="T10" fmla="*/ 435 w 1094"/>
                      <a:gd name="T11" fmla="*/ 96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  <p:grpSp>
              <p:nvGrpSpPr>
                <p:cNvPr id="25684" name="Group 153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70138" name="Freeform 154"/>
                  <p:cNvSpPr>
                    <a:spLocks/>
                  </p:cNvSpPr>
                  <p:nvPr/>
                </p:nvSpPr>
                <p:spPr bwMode="auto">
                  <a:xfrm rot="78698">
                    <a:off x="2293" y="1449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5686" name="Freeform 155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39 w 121"/>
                      <a:gd name="T1" fmla="*/ 0 h 230"/>
                      <a:gd name="T2" fmla="*/ 0 w 121"/>
                      <a:gd name="T3" fmla="*/ 9 h 230"/>
                      <a:gd name="T4" fmla="*/ 56 w 121"/>
                      <a:gd name="T5" fmla="*/ 86 h 230"/>
                      <a:gd name="T6" fmla="*/ 39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</p:grpSp>
          <p:grpSp>
            <p:nvGrpSpPr>
              <p:cNvPr id="25680" name="Group 156"/>
              <p:cNvGrpSpPr>
                <a:grpSpLocks/>
              </p:cNvGrpSpPr>
              <p:nvPr/>
            </p:nvGrpSpPr>
            <p:grpSpPr bwMode="auto">
              <a:xfrm rot="1259420">
                <a:off x="750" y="-16"/>
                <a:ext cx="440" cy="1703"/>
                <a:chOff x="1196" y="1570"/>
                <a:chExt cx="459" cy="1905"/>
              </a:xfrm>
            </p:grpSpPr>
            <p:sp>
              <p:nvSpPr>
                <p:cNvPr id="25681" name="Freeform 157"/>
                <p:cNvSpPr>
                  <a:spLocks/>
                </p:cNvSpPr>
                <p:nvPr/>
              </p:nvSpPr>
              <p:spPr bwMode="auto">
                <a:xfrm>
                  <a:off x="1196" y="1616"/>
                  <a:ext cx="323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5682" name="Oval 158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5668" name="Group 159"/>
            <p:cNvGrpSpPr>
              <a:grpSpLocks/>
            </p:cNvGrpSpPr>
            <p:nvPr/>
          </p:nvGrpSpPr>
          <p:grpSpPr bwMode="auto">
            <a:xfrm flipH="1" flipV="1">
              <a:off x="385" y="2115"/>
              <a:ext cx="1164" cy="1902"/>
              <a:chOff x="839" y="-199"/>
              <a:chExt cx="1164" cy="1902"/>
            </a:xfrm>
          </p:grpSpPr>
          <p:grpSp>
            <p:nvGrpSpPr>
              <p:cNvPr id="25669" name="Group 160"/>
              <p:cNvGrpSpPr>
                <a:grpSpLocks/>
              </p:cNvGrpSpPr>
              <p:nvPr/>
            </p:nvGrpSpPr>
            <p:grpSpPr bwMode="auto">
              <a:xfrm rot="-405328">
                <a:off x="1156" y="-199"/>
                <a:ext cx="847" cy="1823"/>
                <a:chOff x="1665" y="-108"/>
                <a:chExt cx="852" cy="1913"/>
              </a:xfrm>
            </p:grpSpPr>
            <p:grpSp>
              <p:nvGrpSpPr>
                <p:cNvPr id="25673" name="Group 161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25677" name="Freeform 162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34 h 3125"/>
                      <a:gd name="T2" fmla="*/ 105 w 1252"/>
                      <a:gd name="T3" fmla="*/ 0 h 3125"/>
                      <a:gd name="T4" fmla="*/ 546 w 1252"/>
                      <a:gd name="T5" fmla="*/ 948 h 3125"/>
                      <a:gd name="T6" fmla="*/ 580 w 1252"/>
                      <a:gd name="T7" fmla="*/ 1166 h 3125"/>
                      <a:gd name="T8" fmla="*/ 441 w 1252"/>
                      <a:gd name="T9" fmla="*/ 982 h 3125"/>
                      <a:gd name="T10" fmla="*/ 0 w 1252"/>
                      <a:gd name="T11" fmla="*/ 34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678" name="Freeform 163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401 w 1094"/>
                      <a:gd name="T1" fmla="*/ 974 h 2612"/>
                      <a:gd name="T2" fmla="*/ 506 w 1094"/>
                      <a:gd name="T3" fmla="*/ 940 h 2612"/>
                      <a:gd name="T4" fmla="*/ 470 w 1094"/>
                      <a:gd name="T5" fmla="*/ 953 h 2612"/>
                      <a:gd name="T6" fmla="*/ 39 w 1094"/>
                      <a:gd name="T7" fmla="*/ 0 h 2612"/>
                      <a:gd name="T8" fmla="*/ 0 w 1094"/>
                      <a:gd name="T9" fmla="*/ 11 h 2612"/>
                      <a:gd name="T10" fmla="*/ 435 w 1094"/>
                      <a:gd name="T11" fmla="*/ 96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  <p:grpSp>
              <p:nvGrpSpPr>
                <p:cNvPr id="25674" name="Group 164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25675" name="Freeform 165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146 w 316"/>
                      <a:gd name="T1" fmla="*/ 226 h 608"/>
                      <a:gd name="T2" fmla="*/ 105 w 316"/>
                      <a:gd name="T3" fmla="*/ 0 h 608"/>
                      <a:gd name="T4" fmla="*/ 0 w 316"/>
                      <a:gd name="T5" fmla="*/ 34 h 608"/>
                      <a:gd name="T6" fmla="*/ 146 w 316"/>
                      <a:gd name="T7" fmla="*/ 226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676" name="Freeform 166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39 w 121"/>
                      <a:gd name="T1" fmla="*/ 0 h 230"/>
                      <a:gd name="T2" fmla="*/ 0 w 121"/>
                      <a:gd name="T3" fmla="*/ 9 h 230"/>
                      <a:gd name="T4" fmla="*/ 56 w 121"/>
                      <a:gd name="T5" fmla="*/ 86 h 230"/>
                      <a:gd name="T6" fmla="*/ 39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</p:grpSp>
          <p:grpSp>
            <p:nvGrpSpPr>
              <p:cNvPr id="25670" name="Group 167"/>
              <p:cNvGrpSpPr>
                <a:grpSpLocks/>
              </p:cNvGrpSpPr>
              <p:nvPr/>
            </p:nvGrpSpPr>
            <p:grpSpPr bwMode="auto">
              <a:xfrm rot="1259420">
                <a:off x="839" y="0"/>
                <a:ext cx="348" cy="1703"/>
                <a:chOff x="1292" y="1570"/>
                <a:chExt cx="363" cy="1905"/>
              </a:xfrm>
            </p:grpSpPr>
            <p:sp>
              <p:nvSpPr>
                <p:cNvPr id="25671" name="Freeform 168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5672" name="Oval 169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grpSp>
        <p:nvGrpSpPr>
          <p:cNvPr id="29" name="Group 170"/>
          <p:cNvGrpSpPr>
            <a:grpSpLocks/>
          </p:cNvGrpSpPr>
          <p:nvPr/>
        </p:nvGrpSpPr>
        <p:grpSpPr bwMode="auto">
          <a:xfrm rot="208405">
            <a:off x="-3652354" y="-938832"/>
            <a:ext cx="9103362" cy="9369598"/>
            <a:chOff x="975" y="391"/>
            <a:chExt cx="3402" cy="3427"/>
          </a:xfrm>
        </p:grpSpPr>
        <p:grpSp>
          <p:nvGrpSpPr>
            <p:cNvPr id="25645" name="Group 171"/>
            <p:cNvGrpSpPr>
              <a:grpSpLocks/>
            </p:cNvGrpSpPr>
            <p:nvPr/>
          </p:nvGrpSpPr>
          <p:grpSpPr bwMode="auto">
            <a:xfrm>
              <a:off x="3123" y="391"/>
              <a:ext cx="1254" cy="1947"/>
              <a:chOff x="855" y="300"/>
              <a:chExt cx="1254" cy="1947"/>
            </a:xfrm>
          </p:grpSpPr>
          <p:grpSp>
            <p:nvGrpSpPr>
              <p:cNvPr id="25657" name="Group 172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25661" name="Group 173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25665" name="Freeform 174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34 h 3125"/>
                      <a:gd name="T2" fmla="*/ 105 w 1252"/>
                      <a:gd name="T3" fmla="*/ 0 h 3125"/>
                      <a:gd name="T4" fmla="*/ 546 w 1252"/>
                      <a:gd name="T5" fmla="*/ 948 h 3125"/>
                      <a:gd name="T6" fmla="*/ 580 w 1252"/>
                      <a:gd name="T7" fmla="*/ 1166 h 3125"/>
                      <a:gd name="T8" fmla="*/ 441 w 1252"/>
                      <a:gd name="T9" fmla="*/ 982 h 3125"/>
                      <a:gd name="T10" fmla="*/ 0 w 1252"/>
                      <a:gd name="T11" fmla="*/ 34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666" name="Freeform 175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401 w 1094"/>
                      <a:gd name="T1" fmla="*/ 974 h 2612"/>
                      <a:gd name="T2" fmla="*/ 506 w 1094"/>
                      <a:gd name="T3" fmla="*/ 940 h 2612"/>
                      <a:gd name="T4" fmla="*/ 470 w 1094"/>
                      <a:gd name="T5" fmla="*/ 953 h 2612"/>
                      <a:gd name="T6" fmla="*/ 39 w 1094"/>
                      <a:gd name="T7" fmla="*/ 0 h 2612"/>
                      <a:gd name="T8" fmla="*/ 0 w 1094"/>
                      <a:gd name="T9" fmla="*/ 11 h 2612"/>
                      <a:gd name="T10" fmla="*/ 435 w 1094"/>
                      <a:gd name="T11" fmla="*/ 96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  <p:grpSp>
              <p:nvGrpSpPr>
                <p:cNvPr id="25662" name="Group 176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170161" name="Freeform 177"/>
                  <p:cNvSpPr>
                    <a:spLocks/>
                  </p:cNvSpPr>
                  <p:nvPr/>
                </p:nvSpPr>
                <p:spPr bwMode="auto">
                  <a:xfrm rot="78698">
                    <a:off x="2292" y="1448"/>
                    <a:ext cx="215" cy="371"/>
                  </a:xfrm>
                  <a:custGeom>
                    <a:avLst/>
                    <a:gdLst/>
                    <a:ahLst/>
                    <a:cxnLst>
                      <a:cxn ang="0">
                        <a:pos x="316" y="608"/>
                      </a:cxn>
                      <a:cxn ang="0">
                        <a:pos x="227" y="0"/>
                      </a:cxn>
                      <a:cxn ang="0">
                        <a:pos x="0" y="90"/>
                      </a:cxn>
                      <a:cxn ang="0">
                        <a:pos x="316" y="608"/>
                      </a:cxn>
                    </a:cxnLst>
                    <a:rect l="0" t="0" r="r" b="b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gradFill rotWithShape="1">
                    <a:gsLst>
                      <a:gs pos="0">
                        <a:schemeClr val="bg1"/>
                      </a:gs>
                      <a:gs pos="50000">
                        <a:srgbClr val="FF9900"/>
                      </a:gs>
                      <a:gs pos="100000">
                        <a:schemeClr val="bg1"/>
                      </a:gs>
                    </a:gsLst>
                    <a:lin ang="2700000" scaled="1"/>
                  </a:gradFill>
                  <a:ln w="9525">
                    <a:solidFill>
                      <a:srgbClr val="0000FF"/>
                    </a:solidFill>
                    <a:round/>
                    <a:headEnd/>
                    <a:tailEnd/>
                  </a:ln>
                  <a:effectLst/>
                </p:spPr>
                <p:txBody>
                  <a:bodyPr/>
                  <a:lstStyle/>
                  <a:p>
                    <a:pPr>
                      <a:defRPr/>
                    </a:pPr>
                    <a:endParaRPr lang="ru-RU"/>
                  </a:p>
                </p:txBody>
              </p:sp>
              <p:sp>
                <p:nvSpPr>
                  <p:cNvPr id="25664" name="Freeform 178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39 w 121"/>
                      <a:gd name="T1" fmla="*/ 0 h 230"/>
                      <a:gd name="T2" fmla="*/ 0 w 121"/>
                      <a:gd name="T3" fmla="*/ 9 h 230"/>
                      <a:gd name="T4" fmla="*/ 56 w 121"/>
                      <a:gd name="T5" fmla="*/ 86 h 230"/>
                      <a:gd name="T6" fmla="*/ 39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solidFill>
                    <a:srgbClr val="07B918"/>
                  </a:solidFill>
                  <a:ln w="9525">
                    <a:solidFill>
                      <a:schemeClr val="tx1"/>
                    </a:solidFill>
                    <a:round/>
                    <a:headEnd/>
                    <a:tailEnd/>
                  </a:ln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</p:grpSp>
          <p:grpSp>
            <p:nvGrpSpPr>
              <p:cNvPr id="25658" name="Group 179"/>
              <p:cNvGrpSpPr>
                <a:grpSpLocks/>
              </p:cNvGrpSpPr>
              <p:nvPr/>
            </p:nvGrpSpPr>
            <p:grpSpPr bwMode="auto">
              <a:xfrm rot="1801003">
                <a:off x="855" y="544"/>
                <a:ext cx="283" cy="1703"/>
                <a:chOff x="1360" y="1570"/>
                <a:chExt cx="295" cy="1905"/>
              </a:xfrm>
            </p:grpSpPr>
            <p:sp>
              <p:nvSpPr>
                <p:cNvPr id="25659" name="Freeform 180"/>
                <p:cNvSpPr>
                  <a:spLocks/>
                </p:cNvSpPr>
                <p:nvPr/>
              </p:nvSpPr>
              <p:spPr bwMode="auto">
                <a:xfrm>
                  <a:off x="1360" y="1616"/>
                  <a:ext cx="159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5660" name="Oval 181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solidFill>
                  <a:schemeClr val="bg2"/>
                </a:solidFill>
                <a:ln w="9525">
                  <a:solidFill>
                    <a:schemeClr val="tx1"/>
                  </a:solidFill>
                  <a:round/>
                  <a:headEnd/>
                  <a:tailEnd/>
                </a:ln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  <p:grpSp>
          <p:nvGrpSpPr>
            <p:cNvPr id="25646" name="Group 182"/>
            <p:cNvGrpSpPr>
              <a:grpSpLocks/>
            </p:cNvGrpSpPr>
            <p:nvPr/>
          </p:nvGrpSpPr>
          <p:grpSpPr bwMode="auto">
            <a:xfrm flipH="1" flipV="1">
              <a:off x="975" y="1888"/>
              <a:ext cx="1316" cy="1930"/>
              <a:chOff x="793" y="300"/>
              <a:chExt cx="1316" cy="1930"/>
            </a:xfrm>
          </p:grpSpPr>
          <p:grpSp>
            <p:nvGrpSpPr>
              <p:cNvPr id="25647" name="Group 183"/>
              <p:cNvGrpSpPr>
                <a:grpSpLocks/>
              </p:cNvGrpSpPr>
              <p:nvPr/>
            </p:nvGrpSpPr>
            <p:grpSpPr bwMode="auto">
              <a:xfrm rot="-848641">
                <a:off x="1262" y="300"/>
                <a:ext cx="847" cy="1823"/>
                <a:chOff x="1665" y="-108"/>
                <a:chExt cx="852" cy="1913"/>
              </a:xfrm>
            </p:grpSpPr>
            <p:grpSp>
              <p:nvGrpSpPr>
                <p:cNvPr id="25651" name="Group 184"/>
                <p:cNvGrpSpPr>
                  <a:grpSpLocks/>
                </p:cNvGrpSpPr>
                <p:nvPr/>
              </p:nvGrpSpPr>
              <p:grpSpPr bwMode="auto">
                <a:xfrm>
                  <a:off x="1665" y="-108"/>
                  <a:ext cx="852" cy="1909"/>
                  <a:chOff x="1665" y="-108"/>
                  <a:chExt cx="852" cy="1909"/>
                </a:xfrm>
              </p:grpSpPr>
              <p:sp>
                <p:nvSpPr>
                  <p:cNvPr id="25655" name="Freeform 185"/>
                  <p:cNvSpPr>
                    <a:spLocks/>
                  </p:cNvSpPr>
                  <p:nvPr/>
                </p:nvSpPr>
                <p:spPr bwMode="auto">
                  <a:xfrm rot="78698">
                    <a:off x="1665" y="-108"/>
                    <a:ext cx="852" cy="1909"/>
                  </a:xfrm>
                  <a:custGeom>
                    <a:avLst/>
                    <a:gdLst>
                      <a:gd name="T0" fmla="*/ 0 w 1252"/>
                      <a:gd name="T1" fmla="*/ 34 h 3125"/>
                      <a:gd name="T2" fmla="*/ 105 w 1252"/>
                      <a:gd name="T3" fmla="*/ 0 h 3125"/>
                      <a:gd name="T4" fmla="*/ 546 w 1252"/>
                      <a:gd name="T5" fmla="*/ 948 h 3125"/>
                      <a:gd name="T6" fmla="*/ 580 w 1252"/>
                      <a:gd name="T7" fmla="*/ 1166 h 3125"/>
                      <a:gd name="T8" fmla="*/ 441 w 1252"/>
                      <a:gd name="T9" fmla="*/ 982 h 3125"/>
                      <a:gd name="T10" fmla="*/ 0 w 1252"/>
                      <a:gd name="T11" fmla="*/ 34 h 3125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252"/>
                      <a:gd name="T19" fmla="*/ 0 h 3125"/>
                      <a:gd name="T20" fmla="*/ 1252 w 1252"/>
                      <a:gd name="T21" fmla="*/ 3125 h 3125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252" h="3125">
                        <a:moveTo>
                          <a:pt x="0" y="90"/>
                        </a:moveTo>
                        <a:lnTo>
                          <a:pt x="227" y="0"/>
                        </a:lnTo>
                        <a:lnTo>
                          <a:pt x="1179" y="2540"/>
                        </a:lnTo>
                        <a:lnTo>
                          <a:pt x="1252" y="3125"/>
                        </a:lnTo>
                        <a:lnTo>
                          <a:pt x="952" y="2630"/>
                        </a:lnTo>
                        <a:lnTo>
                          <a:pt x="0" y="9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656" name="Freeform 186"/>
                  <p:cNvSpPr>
                    <a:spLocks/>
                  </p:cNvSpPr>
                  <p:nvPr/>
                </p:nvSpPr>
                <p:spPr bwMode="auto">
                  <a:xfrm rot="78698">
                    <a:off x="1734" y="-97"/>
                    <a:ext cx="744" cy="1595"/>
                  </a:xfrm>
                  <a:custGeom>
                    <a:avLst/>
                    <a:gdLst>
                      <a:gd name="T0" fmla="*/ 401 w 1094"/>
                      <a:gd name="T1" fmla="*/ 974 h 2612"/>
                      <a:gd name="T2" fmla="*/ 506 w 1094"/>
                      <a:gd name="T3" fmla="*/ 940 h 2612"/>
                      <a:gd name="T4" fmla="*/ 470 w 1094"/>
                      <a:gd name="T5" fmla="*/ 953 h 2612"/>
                      <a:gd name="T6" fmla="*/ 39 w 1094"/>
                      <a:gd name="T7" fmla="*/ 0 h 2612"/>
                      <a:gd name="T8" fmla="*/ 0 w 1094"/>
                      <a:gd name="T9" fmla="*/ 11 h 2612"/>
                      <a:gd name="T10" fmla="*/ 435 w 1094"/>
                      <a:gd name="T11" fmla="*/ 964 h 2612"/>
                      <a:gd name="T12" fmla="*/ 0 60000 65536"/>
                      <a:gd name="T13" fmla="*/ 0 60000 65536"/>
                      <a:gd name="T14" fmla="*/ 0 60000 65536"/>
                      <a:gd name="T15" fmla="*/ 0 60000 65536"/>
                      <a:gd name="T16" fmla="*/ 0 60000 65536"/>
                      <a:gd name="T17" fmla="*/ 0 60000 65536"/>
                      <a:gd name="T18" fmla="*/ 0 w 1094"/>
                      <a:gd name="T19" fmla="*/ 0 h 2612"/>
                      <a:gd name="T20" fmla="*/ 1094 w 1094"/>
                      <a:gd name="T21" fmla="*/ 2612 h 2612"/>
                    </a:gdLst>
                    <a:ahLst/>
                    <a:cxnLst>
                      <a:cxn ang="T12">
                        <a:pos x="T0" y="T1"/>
                      </a:cxn>
                      <a:cxn ang="T13">
                        <a:pos x="T2" y="T3"/>
                      </a:cxn>
                      <a:cxn ang="T14">
                        <a:pos x="T4" y="T5"/>
                      </a:cxn>
                      <a:cxn ang="T15">
                        <a:pos x="T6" y="T7"/>
                      </a:cxn>
                      <a:cxn ang="T16">
                        <a:pos x="T8" y="T9"/>
                      </a:cxn>
                      <a:cxn ang="T17">
                        <a:pos x="T10" y="T11"/>
                      </a:cxn>
                    </a:cxnLst>
                    <a:rect l="T18" t="T19" r="T20" b="T21"/>
                    <a:pathLst>
                      <a:path w="1094" h="2612">
                        <a:moveTo>
                          <a:pt x="867" y="2612"/>
                        </a:moveTo>
                        <a:lnTo>
                          <a:pt x="1094" y="2522"/>
                        </a:lnTo>
                        <a:lnTo>
                          <a:pt x="1016" y="2554"/>
                        </a:lnTo>
                        <a:lnTo>
                          <a:pt x="84" y="0"/>
                        </a:lnTo>
                        <a:lnTo>
                          <a:pt x="0" y="30"/>
                        </a:lnTo>
                        <a:lnTo>
                          <a:pt x="940" y="2584"/>
                        </a:lnTo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  <p:grpSp>
              <p:nvGrpSpPr>
                <p:cNvPr id="25652" name="Group 187"/>
                <p:cNvGrpSpPr>
                  <a:grpSpLocks/>
                </p:cNvGrpSpPr>
                <p:nvPr/>
              </p:nvGrpSpPr>
              <p:grpSpPr bwMode="auto">
                <a:xfrm>
                  <a:off x="2290" y="1434"/>
                  <a:ext cx="215" cy="371"/>
                  <a:chOff x="2296" y="1452"/>
                  <a:chExt cx="215" cy="371"/>
                </a:xfrm>
              </p:grpSpPr>
              <p:sp>
                <p:nvSpPr>
                  <p:cNvPr id="25653" name="Freeform 188"/>
                  <p:cNvSpPr>
                    <a:spLocks/>
                  </p:cNvSpPr>
                  <p:nvPr/>
                </p:nvSpPr>
                <p:spPr bwMode="auto">
                  <a:xfrm rot="78698">
                    <a:off x="2296" y="1452"/>
                    <a:ext cx="215" cy="371"/>
                  </a:xfrm>
                  <a:custGeom>
                    <a:avLst/>
                    <a:gdLst>
                      <a:gd name="T0" fmla="*/ 146 w 316"/>
                      <a:gd name="T1" fmla="*/ 226 h 608"/>
                      <a:gd name="T2" fmla="*/ 105 w 316"/>
                      <a:gd name="T3" fmla="*/ 0 h 608"/>
                      <a:gd name="T4" fmla="*/ 0 w 316"/>
                      <a:gd name="T5" fmla="*/ 34 h 608"/>
                      <a:gd name="T6" fmla="*/ 146 w 316"/>
                      <a:gd name="T7" fmla="*/ 226 h 608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316"/>
                      <a:gd name="T13" fmla="*/ 0 h 608"/>
                      <a:gd name="T14" fmla="*/ 316 w 316"/>
                      <a:gd name="T15" fmla="*/ 608 h 608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316" h="608">
                        <a:moveTo>
                          <a:pt x="316" y="608"/>
                        </a:moveTo>
                        <a:lnTo>
                          <a:pt x="227" y="0"/>
                        </a:lnTo>
                        <a:lnTo>
                          <a:pt x="0" y="90"/>
                        </a:lnTo>
                        <a:lnTo>
                          <a:pt x="316" y="608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  <p:sp>
                <p:nvSpPr>
                  <p:cNvPr id="25654" name="Freeform 189"/>
                  <p:cNvSpPr>
                    <a:spLocks/>
                  </p:cNvSpPr>
                  <p:nvPr/>
                </p:nvSpPr>
                <p:spPr bwMode="auto">
                  <a:xfrm rot="78698">
                    <a:off x="2422" y="1674"/>
                    <a:ext cx="82" cy="141"/>
                  </a:xfrm>
                  <a:custGeom>
                    <a:avLst/>
                    <a:gdLst>
                      <a:gd name="T0" fmla="*/ 39 w 121"/>
                      <a:gd name="T1" fmla="*/ 0 h 230"/>
                      <a:gd name="T2" fmla="*/ 0 w 121"/>
                      <a:gd name="T3" fmla="*/ 9 h 230"/>
                      <a:gd name="T4" fmla="*/ 56 w 121"/>
                      <a:gd name="T5" fmla="*/ 86 h 230"/>
                      <a:gd name="T6" fmla="*/ 39 w 121"/>
                      <a:gd name="T7" fmla="*/ 0 h 230"/>
                      <a:gd name="T8" fmla="*/ 0 60000 65536"/>
                      <a:gd name="T9" fmla="*/ 0 60000 65536"/>
                      <a:gd name="T10" fmla="*/ 0 60000 65536"/>
                      <a:gd name="T11" fmla="*/ 0 60000 65536"/>
                      <a:gd name="T12" fmla="*/ 0 w 121"/>
                      <a:gd name="T13" fmla="*/ 0 h 230"/>
                      <a:gd name="T14" fmla="*/ 121 w 121"/>
                      <a:gd name="T15" fmla="*/ 230 h 230"/>
                    </a:gdLst>
                    <a:ahLst/>
                    <a:cxnLst>
                      <a:cxn ang="T8">
                        <a:pos x="T0" y="T1"/>
                      </a:cxn>
                      <a:cxn ang="T9">
                        <a:pos x="T2" y="T3"/>
                      </a:cxn>
                      <a:cxn ang="T10">
                        <a:pos x="T4" y="T5"/>
                      </a:cxn>
                      <a:cxn ang="T11">
                        <a:pos x="T6" y="T7"/>
                      </a:cxn>
                    </a:cxnLst>
                    <a:rect l="T12" t="T13" r="T14" b="T15"/>
                    <a:pathLst>
                      <a:path w="121" h="230">
                        <a:moveTo>
                          <a:pt x="85" y="0"/>
                        </a:moveTo>
                        <a:lnTo>
                          <a:pt x="0" y="25"/>
                        </a:lnTo>
                        <a:lnTo>
                          <a:pt x="121" y="230"/>
                        </a:lnTo>
                        <a:lnTo>
                          <a:pt x="85" y="0"/>
                        </a:lnTo>
                        <a:close/>
                      </a:path>
                    </a:pathLst>
                  </a:custGeom>
                  <a:noFill/>
                  <a:ln w="9525">
                    <a:solidFill>
                      <a:schemeClr val="bg1"/>
                    </a:solidFill>
                    <a:round/>
                    <a:headEnd/>
                    <a:tailEnd/>
                  </a:ln>
                  <a:extLst>
                    <a:ext uri="{909E8E84-426E-40DD-AFC4-6F175D3DCCD1}">
                      <a14:hiddenFill xmlns:a14="http://schemas.microsoft.com/office/drawing/2010/main">
                        <a:solidFill>
                          <a:srgbClr val="FFFFFF"/>
                        </a:solidFill>
                      </a14:hiddenFill>
                    </a:ext>
                  </a:extLst>
                </p:spPr>
                <p:txBody>
                  <a:bodyPr/>
                  <a:lstStyle/>
                  <a:p>
                    <a:endParaRPr lang="uz-Latn-UZ"/>
                  </a:p>
                </p:txBody>
              </p:sp>
            </p:grpSp>
          </p:grpSp>
          <p:grpSp>
            <p:nvGrpSpPr>
              <p:cNvPr id="25648" name="Group 190"/>
              <p:cNvGrpSpPr>
                <a:grpSpLocks/>
              </p:cNvGrpSpPr>
              <p:nvPr/>
            </p:nvGrpSpPr>
            <p:grpSpPr bwMode="auto">
              <a:xfrm rot="1801003">
                <a:off x="793" y="527"/>
                <a:ext cx="348" cy="1703"/>
                <a:chOff x="1292" y="1570"/>
                <a:chExt cx="363" cy="1905"/>
              </a:xfrm>
            </p:grpSpPr>
            <p:sp>
              <p:nvSpPr>
                <p:cNvPr id="25649" name="Freeform 191"/>
                <p:cNvSpPr>
                  <a:spLocks/>
                </p:cNvSpPr>
                <p:nvPr/>
              </p:nvSpPr>
              <p:spPr bwMode="auto">
                <a:xfrm>
                  <a:off x="1292" y="1616"/>
                  <a:ext cx="227" cy="1859"/>
                </a:xfrm>
                <a:custGeom>
                  <a:avLst/>
                  <a:gdLst>
                    <a:gd name="T0" fmla="*/ 227 w 227"/>
                    <a:gd name="T1" fmla="*/ 136 h 1859"/>
                    <a:gd name="T2" fmla="*/ 0 w 227"/>
                    <a:gd name="T3" fmla="*/ 1859 h 1859"/>
                    <a:gd name="T4" fmla="*/ 0 w 227"/>
                    <a:gd name="T5" fmla="*/ 1633 h 1859"/>
                    <a:gd name="T6" fmla="*/ 137 w 227"/>
                    <a:gd name="T7" fmla="*/ 0 h 1859"/>
                    <a:gd name="T8" fmla="*/ 0 60000 65536"/>
                    <a:gd name="T9" fmla="*/ 0 60000 65536"/>
                    <a:gd name="T10" fmla="*/ 0 60000 65536"/>
                    <a:gd name="T11" fmla="*/ 0 60000 65536"/>
                    <a:gd name="T12" fmla="*/ 0 w 227"/>
                    <a:gd name="T13" fmla="*/ 0 h 1859"/>
                    <a:gd name="T14" fmla="*/ 227 w 227"/>
                    <a:gd name="T15" fmla="*/ 1859 h 1859"/>
                  </a:gdLst>
                  <a:ahLst/>
                  <a:cxnLst>
                    <a:cxn ang="T8">
                      <a:pos x="T0" y="T1"/>
                    </a:cxn>
                    <a:cxn ang="T9">
                      <a:pos x="T2" y="T3"/>
                    </a:cxn>
                    <a:cxn ang="T10">
                      <a:pos x="T4" y="T5"/>
                    </a:cxn>
                    <a:cxn ang="T11">
                      <a:pos x="T6" y="T7"/>
                    </a:cxn>
                  </a:cxnLst>
                  <a:rect l="T12" t="T13" r="T14" b="T15"/>
                  <a:pathLst>
                    <a:path w="227" h="1859">
                      <a:moveTo>
                        <a:pt x="227" y="136"/>
                      </a:moveTo>
                      <a:lnTo>
                        <a:pt x="0" y="1859"/>
                      </a:lnTo>
                      <a:lnTo>
                        <a:pt x="0" y="1633"/>
                      </a:lnTo>
                      <a:lnTo>
                        <a:pt x="137" y="0"/>
                      </a:lnTo>
                    </a:path>
                  </a:pathLst>
                </a:cu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/>
                <a:lstStyle/>
                <a:p>
                  <a:endParaRPr lang="uz-Latn-UZ"/>
                </a:p>
              </p:txBody>
            </p:sp>
            <p:sp>
              <p:nvSpPr>
                <p:cNvPr id="25650" name="Oval 192"/>
                <p:cNvSpPr>
                  <a:spLocks noChangeArrowheads="1"/>
                </p:cNvSpPr>
                <p:nvPr/>
              </p:nvSpPr>
              <p:spPr bwMode="auto">
                <a:xfrm>
                  <a:off x="1383" y="1570"/>
                  <a:ext cx="272" cy="272"/>
                </a:xfrm>
                <a:prstGeom prst="ellipse">
                  <a:avLst/>
                </a:prstGeom>
                <a:noFill/>
                <a:ln w="9525">
                  <a:solidFill>
                    <a:schemeClr val="bg1"/>
                  </a:solidFill>
                  <a:round/>
                  <a:headEnd/>
                  <a:tailEnd/>
                </a:ln>
                <a:extLst>
                  <a:ext uri="{909E8E84-426E-40DD-AFC4-6F175D3DCCD1}">
                    <a14:hiddenFill xmlns:a14="http://schemas.microsoft.com/office/drawing/2010/main">
                      <a:solidFill>
                        <a:srgbClr val="FFFFFF"/>
                      </a:solidFill>
                    </a14:hiddenFill>
                  </a:ext>
                </a:extLst>
              </p:spPr>
              <p:txBody>
                <a:bodyPr wrap="none" anchor="ctr"/>
                <a:lstStyle/>
                <a:p>
                  <a:endParaRPr lang="ru-RU"/>
                </a:p>
              </p:txBody>
            </p:sp>
          </p:grpSp>
        </p:grpSp>
      </p:grpSp>
      <p:sp>
        <p:nvSpPr>
          <p:cNvPr id="134" name="Text Box 2"/>
          <p:cNvSpPr txBox="1">
            <a:spLocks noChangeArrowheads="1"/>
          </p:cNvSpPr>
          <p:nvPr/>
        </p:nvSpPr>
        <p:spPr bwMode="auto">
          <a:xfrm>
            <a:off x="9533198" y="5339362"/>
            <a:ext cx="452950" cy="50122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b="1" dirty="0" smtClean="0">
                <a:solidFill>
                  <a:srgbClr val="0000FF"/>
                </a:solidFill>
              </a:rPr>
              <a:t>Е</a:t>
            </a:r>
            <a:endParaRPr lang="ru-RU" b="1" dirty="0">
              <a:solidFill>
                <a:srgbClr val="0000FF"/>
              </a:solidFill>
            </a:endParaRPr>
          </a:p>
        </p:txBody>
      </p:sp>
      <p:sp>
        <p:nvSpPr>
          <p:cNvPr id="137" name="Text Box 20"/>
          <p:cNvSpPr txBox="1">
            <a:spLocks noChangeArrowheads="1"/>
          </p:cNvSpPr>
          <p:nvPr/>
        </p:nvSpPr>
        <p:spPr bwMode="auto">
          <a:xfrm>
            <a:off x="4198579" y="5036176"/>
            <a:ext cx="605235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М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138" name="Text Box 20"/>
          <p:cNvSpPr txBox="1">
            <a:spLocks noChangeArrowheads="1"/>
          </p:cNvSpPr>
          <p:nvPr/>
        </p:nvSpPr>
        <p:spPr bwMode="auto">
          <a:xfrm>
            <a:off x="4771527" y="6884670"/>
            <a:ext cx="513864" cy="62434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12700">
                <a:solidFill>
                  <a:srgbClr val="000000"/>
                </a:solidFill>
                <a:miter lim="800000"/>
                <a:headEnd type="none" w="sm" len="sm"/>
                <a:tailEnd type="none" w="sm" len="sm"/>
              </a14:hiddenLine>
            </a:ext>
          </a:extLst>
        </p:spPr>
        <p:txBody>
          <a:bodyPr wrap="none" lIns="130622" tIns="65311" rIns="130622" bIns="65311">
            <a:spAutoFit/>
          </a:bodyPr>
          <a:lstStyle>
            <a:lvl1pPr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 eaLnBrk="0" hangingPunct="0">
              <a:defRPr sz="2400"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eaLnBrk="1" hangingPunct="1"/>
            <a:r>
              <a:rPr lang="ru-RU" sz="3200" b="1" dirty="0" smtClean="0">
                <a:solidFill>
                  <a:srgbClr val="000099"/>
                </a:solidFill>
                <a:latin typeface="Arial" pitchFamily="34" charset="0"/>
                <a:cs typeface="Arial" pitchFamily="34" charset="0"/>
              </a:rPr>
              <a:t>К</a:t>
            </a:r>
            <a:endParaRPr lang="ru-RU" sz="3200" b="1" dirty="0">
              <a:solidFill>
                <a:srgbClr val="000099"/>
              </a:solidFill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567903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" fill="hold" nodeType="afterGroup">
                            <p:stCondLst>
                              <p:cond delay="2000"/>
                            </p:stCondLst>
                            <p:childTnLst>
                              <p:par>
                                <p:cTn id="2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5.55556E-7 -3.7037E-7 L 0.3592 0.04954 " pathEditMode="relative" rAng="0" ptsTypes="AA">
                                      <p:cBhvr>
                                        <p:cTn id="23" dur="2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951" y="2477"/>
                                    </p:animMotion>
                                  </p:childTnLst>
                                </p:cTn>
                              </p:par>
                              <p:par>
                                <p:cTn id="24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2000"/>
                                        <p:tgtEl>
                                          <p:spTgt spid="1699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700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1700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 nodeType="clickPar">
                      <p:stCondLst>
                        <p:cond delay="indefinite"/>
                      </p:stCondLst>
                      <p:childTnLst>
                        <p:par>
                          <p:cTn id="3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37" dur="500"/>
                                        <p:tgtEl>
                                          <p:spTgt spid="17000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8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39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1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2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47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48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49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50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1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52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53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54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5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56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4.79167E-6 -1.23457E-7 L 0.45507 0.47955 " pathEditMode="relative" rAng="0" ptsTypes="AA">
                                      <p:cBhvr>
                                        <p:cTn id="57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2754" y="23978"/>
                                    </p:animMotion>
                                  </p:childTnLst>
                                </p:cTn>
                              </p:par>
                              <p:par>
                                <p:cTn id="58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960000">
                                      <p:cBhvr>
                                        <p:cTn id="59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0" fill="hold" nodeType="afterGroup">
                            <p:stCondLst>
                              <p:cond delay="5000"/>
                            </p:stCondLst>
                            <p:childTnLst>
                              <p:par>
                                <p:cTn id="61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3" dur="2000"/>
                                        <p:tgtEl>
                                          <p:spTgt spid="1700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-1320000">
                                      <p:cBhvr>
                                        <p:cTn id="65" dur="2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6" fill="hold" nodeType="afterGroup">
                            <p:stCondLst>
                              <p:cond delay="7000"/>
                            </p:stCondLst>
                            <p:childTnLst>
                              <p:par>
                                <p:cTn id="67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8" dur="2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1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3" fill="hold" nodeType="afterGroup">
                            <p:stCondLst>
                              <p:cond delay="9000"/>
                            </p:stCondLst>
                            <p:childTnLst>
                              <p:par>
                                <p:cTn id="74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7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8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0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1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82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83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4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85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6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87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88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89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34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0" fill="hold" nodeType="afterGroup">
                            <p:stCondLst>
                              <p:cond delay="11000"/>
                            </p:stCondLst>
                            <p:childTnLst>
                              <p:par>
                                <p:cTn id="91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1700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4" fill="hold" nodeType="clickPar">
                      <p:stCondLst>
                        <p:cond delay="indefinite"/>
                      </p:stCondLst>
                      <p:childTnLst>
                        <p:par>
                          <p:cTn id="95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9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98" dur="500"/>
                                        <p:tgtEl>
                                          <p:spTgt spid="17000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9" fill="hold" nodeType="afterGroup">
                            <p:stCondLst>
                              <p:cond delay="500"/>
                            </p:stCondLst>
                            <p:childTnLst>
                              <p:par>
                                <p:cTn id="10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0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0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0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1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1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1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1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6" fill="hold" nodeType="afterGroup">
                            <p:stCondLst>
                              <p:cond delay="2500"/>
                            </p:stCondLst>
                            <p:childTnLst>
                              <p:par>
                                <p:cTn id="117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118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1" dur="2000"/>
                                        <p:tgtEl>
                                          <p:spTgt spid="1701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2" fill="hold" nodeType="afterGroup">
                            <p:stCondLst>
                              <p:cond delay="4500"/>
                            </p:stCondLst>
                            <p:childTnLst>
                              <p:par>
                                <p:cTn id="123" presetID="22" presetClass="entr" presetSubtype="4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5" dur="500"/>
                                        <p:tgtEl>
                                          <p:spTgt spid="1699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8" dur="500"/>
                                        <p:tgtEl>
                                          <p:spTgt spid="1699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9" fill="hold">
                      <p:stCondLst>
                        <p:cond delay="indefinite"/>
                      </p:stCondLst>
                      <p:childTnLst>
                        <p:par>
                          <p:cTn id="130" fill="hold">
                            <p:stCondLst>
                              <p:cond delay="0"/>
                            </p:stCondLst>
                            <p:childTnLst>
                              <p:par>
                                <p:cTn id="131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3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4" presetID="16" presetClass="entr" presetSubtype="21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36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7" fill="hold">
                      <p:stCondLst>
                        <p:cond delay="indefinite"/>
                      </p:stCondLst>
                      <p:childTnLst>
                        <p:par>
                          <p:cTn id="138" fill="hold">
                            <p:stCondLst>
                              <p:cond delay="0"/>
                            </p:stCondLst>
                            <p:childTnLst>
                              <p:par>
                                <p:cTn id="139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8.33333E-7 -6.17284E-8 L 0.36719 0.01755 " pathEditMode="relative" rAng="0" ptsTypes="AA">
                                      <p:cBhvr>
                                        <p:cTn id="14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359" y="868"/>
                                    </p:animMotion>
                                  </p:childTnLst>
                                </p:cTn>
                              </p:par>
                              <p:par>
                                <p:cTn id="141" presetID="8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3900000">
                                      <p:cBhvr>
                                        <p:cTn id="142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3" fill="hold">
                            <p:stCondLst>
                              <p:cond delay="2000"/>
                            </p:stCondLst>
                            <p:childTnLst>
                              <p:par>
                                <p:cTn id="144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3900000">
                                      <p:cBhvr>
                                        <p:cTn id="145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4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8" dur="2000"/>
                                        <p:tgtEl>
                                          <p:spTgt spid="1700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9" fill="hold">
                            <p:stCondLst>
                              <p:cond delay="4000"/>
                            </p:stCondLst>
                            <p:childTnLst>
                              <p:par>
                                <p:cTn id="150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5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52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3" presetID="10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5" dur="2000"/>
                                        <p:tgtEl>
                                          <p:spTgt spid="170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6" presetID="10" presetClass="entr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8" dur="500"/>
                                        <p:tgtEl>
                                          <p:spTgt spid="1699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9" fill="hold">
                      <p:stCondLst>
                        <p:cond delay="indefinite"/>
                      </p:stCondLst>
                      <p:childTnLst>
                        <p:par>
                          <p:cTn id="160" fill="hold">
                            <p:stCondLst>
                              <p:cond delay="0"/>
                            </p:stCondLst>
                            <p:childTnLst>
                              <p:par>
                                <p:cTn id="16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63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72222E-6 -4.44444E-6 L 0.36216 0.02107 " pathEditMode="relative" rAng="0" ptsTypes="AA">
                                      <p:cBhvr>
                                        <p:cTn id="167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108" y="1042"/>
                                    </p:animMotion>
                                  </p:childTnLst>
                                </p:cTn>
                              </p:par>
                              <p:par>
                                <p:cTn id="168" presetID="8" presetClass="emph" presetSubtype="0" fill="hold" nodeType="withEffect">
                                  <p:stCondLst>
                                    <p:cond delay="1000"/>
                                  </p:stCondLst>
                                  <p:childTnLst>
                                    <p:animRot by="-1080000">
                                      <p:cBhvr>
                                        <p:cTn id="169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0" fill="hold">
                            <p:stCondLst>
                              <p:cond delay="3000"/>
                            </p:stCondLst>
                            <p:childTnLst>
                              <p:par>
                                <p:cTn id="171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2520000">
                                      <p:cBhvr>
                                        <p:cTn id="172" dur="2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73" presetID="22" presetClass="entr" presetSubtype="8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75" dur="2000"/>
                                        <p:tgtEl>
                                          <p:spTgt spid="1700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6" presetID="26" presetClass="entr" presetSubtype="0" fill="hold" grpId="0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8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79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0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1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2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3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84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85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6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87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88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9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0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191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37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6" dur="2000"/>
                                        <p:tgtEl>
                                          <p:spTgt spid="1699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2000"/>
                            </p:stCondLst>
                            <p:childTnLst>
                              <p:par>
                                <p:cTn id="19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99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00" dur="1" fill="hold">
                                          <p:stCondLst>
                                            <p:cond delay="9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4" fill="hold">
                      <p:stCondLst>
                        <p:cond delay="indefinite"/>
                      </p:stCondLst>
                      <p:childTnLst>
                        <p:par>
                          <p:cTn id="205" fill="hold">
                            <p:stCondLst>
                              <p:cond delay="0"/>
                            </p:stCondLst>
                            <p:childTnLst>
                              <p:par>
                                <p:cTn id="206" presetID="22" presetClass="entr" presetSubtype="8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08" dur="500"/>
                                        <p:tgtEl>
                                          <p:spTgt spid="17000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9" fill="hold">
                            <p:stCondLst>
                              <p:cond delay="500"/>
                            </p:stCondLst>
                            <p:childTnLst>
                              <p:par>
                                <p:cTn id="210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2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13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4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5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6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7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18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19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0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21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2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23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24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25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6" fill="hold">
                            <p:stCondLst>
                              <p:cond delay="2500"/>
                            </p:stCondLst>
                            <p:childTnLst>
                              <p:par>
                                <p:cTn id="227" presetID="0" presetClass="path" presetSubtype="0" accel="50000" decel="50000" fill="hold" nodeType="afterEffect">
                                  <p:stCondLst>
                                    <p:cond delay="500"/>
                                  </p:stCondLst>
                                  <p:childTnLst>
                                    <p:animMotion origin="layout" path="M 5.55556E-7 -3.33333E-6 L 0.48837 0.36759 " pathEditMode="relative" ptsTypes="AA">
                                      <p:cBhvr>
                                        <p:cTn id="228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  <p:par>
                                <p:cTn id="229" presetID="8" presetClass="emph" presetSubtype="0" fill="hold" nodeType="withEffect">
                                  <p:stCondLst>
                                    <p:cond delay="500"/>
                                  </p:stCondLst>
                                  <p:childTnLst>
                                    <p:animRot by="-1200000">
                                      <p:cBhvr>
                                        <p:cTn id="230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31" fill="hold">
                            <p:stCondLst>
                              <p:cond delay="5000"/>
                            </p:stCondLst>
                            <p:childTnLst>
                              <p:par>
                                <p:cTn id="232" presetID="8" presetClass="emph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Rot by="-1620000">
                                      <p:cBhvr>
                                        <p:cTn id="233" dur="2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23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6" dur="2000"/>
                                        <p:tgtEl>
                                          <p:spTgt spid="1700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9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9" dur="500"/>
                                        <p:tgtEl>
                                          <p:spTgt spid="1699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0" fill="hold">
                            <p:stCondLst>
                              <p:cond delay="7000"/>
                            </p:stCondLst>
                            <p:childTnLst>
                              <p:par>
                                <p:cTn id="241" presetID="26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4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5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5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5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5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5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70035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7" fill="hold">
                            <p:stCondLst>
                              <p:cond delay="9000"/>
                            </p:stCondLst>
                            <p:childTnLst>
                              <p:par>
                                <p:cTn id="258" presetID="10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59" dur="2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60" dur="1" fill="hold">
                                          <p:stCondLst>
                                            <p:cond delay="19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61" fill="hold">
                      <p:stCondLst>
                        <p:cond delay="indefinite"/>
                      </p:stCondLst>
                      <p:childTnLst>
                        <p:par>
                          <p:cTn id="262" fill="hold">
                            <p:stCondLst>
                              <p:cond delay="0"/>
                            </p:stCondLst>
                            <p:childTnLst>
                              <p:par>
                                <p:cTn id="263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5" dur="2000"/>
                                        <p:tgtEl>
                                          <p:spTgt spid="1700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66" fill="hold">
                            <p:stCondLst>
                              <p:cond delay="2000"/>
                            </p:stCondLst>
                            <p:childTnLst>
                              <p:par>
                                <p:cTn id="267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0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9" dur="2000"/>
                                        <p:tgtEl>
                                          <p:spTgt spid="1700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70" fill="hold">
                            <p:stCondLst>
                              <p:cond delay="4000"/>
                            </p:stCondLst>
                            <p:childTnLst>
                              <p:par>
                                <p:cTn id="271" presetID="26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3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74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5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6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7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8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279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280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1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282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3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284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285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86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7" fill="hold">
                      <p:stCondLst>
                        <p:cond delay="indefinite"/>
                      </p:stCondLst>
                      <p:childTnLst>
                        <p:par>
                          <p:cTn id="288" fill="hold">
                            <p:stCondLst>
                              <p:cond delay="0"/>
                            </p:stCondLst>
                            <p:childTnLst>
                              <p:par>
                                <p:cTn id="28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91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170177" grpId="0" animBg="1"/>
      <p:bldP spid="169989" grpId="0" animBg="1"/>
      <p:bldP spid="169990" grpId="0" animBg="1"/>
      <p:bldP spid="169994" grpId="0" animBg="1"/>
      <p:bldP spid="169995" grpId="0" animBg="1"/>
      <p:bldP spid="170003" grpId="0" animBg="1"/>
      <p:bldP spid="170007" grpId="0"/>
      <p:bldP spid="170008" grpId="0"/>
      <p:bldP spid="170009" grpId="0"/>
      <p:bldP spid="170018" grpId="0"/>
      <p:bldP spid="170020" grpId="0" animBg="1"/>
      <p:bldP spid="170021" grpId="0" animBg="1"/>
      <p:bldP spid="170022" grpId="0" animBg="1"/>
      <p:bldP spid="170034" grpId="0" animBg="1"/>
      <p:bldP spid="170035" grpId="0" animBg="1"/>
      <p:bldP spid="170036" grpId="0" animBg="1"/>
      <p:bldP spid="170037" grpId="0" animBg="1"/>
      <p:bldP spid="170116" grpId="0" animBg="1"/>
      <p:bldP spid="137" grpId="0"/>
      <p:bldP spid="13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0" y="1"/>
            <a:ext cx="14630399" cy="914400"/>
          </a:xfrm>
          <a:custGeom>
            <a:avLst/>
            <a:gdLst/>
            <a:ahLst/>
            <a:cxnLst/>
            <a:rect l="l" t="t" r="r" b="b"/>
            <a:pathLst>
              <a:path w="5650865" h="429259">
                <a:moveTo>
                  <a:pt x="5650703" y="0"/>
                </a:moveTo>
                <a:lnTo>
                  <a:pt x="0" y="0"/>
                </a:lnTo>
                <a:lnTo>
                  <a:pt x="0" y="428878"/>
                </a:lnTo>
                <a:lnTo>
                  <a:pt x="5650703" y="428878"/>
                </a:lnTo>
                <a:lnTo>
                  <a:pt x="5650703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pPr algn="ctr" defTabSz="2313116"/>
            <a:r>
              <a:rPr lang="ru-RU" sz="5000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        </a:t>
            </a:r>
            <a:r>
              <a:rPr lang="ru-RU" sz="5400" b="1" spc="39" dirty="0" smtClean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ЗАДАНИЯ </a:t>
            </a:r>
            <a:r>
              <a:rPr lang="ru-RU" sz="5400" b="1" spc="39" dirty="0">
                <a:solidFill>
                  <a:prstClr val="white"/>
                </a:solidFill>
                <a:latin typeface="Arial" pitchFamily="34" charset="0"/>
                <a:cs typeface="Arial" pitchFamily="34" charset="0"/>
              </a:rPr>
              <a:t>ДЛЯ ЗАКРЕПЛЕНИЯ</a:t>
            </a:r>
            <a:endParaRPr sz="5000" b="1" dirty="0">
              <a:solidFill>
                <a:prstClr val="white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4" name="AutoShape 4" descr="Математическая вертикаль», тестирование учителей — Abitu.net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3" name="AutoShape 4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8" name="AutoShape 6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9" name="AutoShape 8" descr="чтение векторные изображения, графика и иллюстрации - 123RF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z-Latn-UZ"/>
          </a:p>
        </p:txBody>
      </p:sp>
      <p:sp>
        <p:nvSpPr>
          <p:cNvPr id="12" name="TextBox 11"/>
          <p:cNvSpPr txBox="1"/>
          <p:nvPr/>
        </p:nvSpPr>
        <p:spPr>
          <a:xfrm>
            <a:off x="3533258" y="2045827"/>
            <a:ext cx="7134742" cy="2071169"/>
          </a:xfrm>
          <a:prstGeom prst="rect">
            <a:avLst/>
          </a:prstGeom>
          <a:noFill/>
        </p:spPr>
        <p:txBody>
          <a:bodyPr wrap="square" lIns="39454" tIns="19729" rIns="39454" bIns="19729" rtlCol="0">
            <a:spAutoFit/>
          </a:bodyPr>
          <a:lstStyle/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Выполнить </a:t>
            </a:r>
          </a:p>
          <a:p>
            <a:pPr algn="ctr"/>
            <a:r>
              <a:rPr lang="ru-RU" sz="44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з</a:t>
            </a:r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адачи на построение</a:t>
            </a:r>
          </a:p>
          <a:p>
            <a:pPr algn="ctr"/>
            <a:r>
              <a:rPr lang="ru-RU" sz="4400" b="1" dirty="0" smtClean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№ 1 (а), № 5 (стр.131). </a:t>
            </a:r>
            <a:endParaRPr lang="uz-Latn-UZ" sz="4400" b="1" dirty="0">
              <a:solidFill>
                <a:srgbClr val="002060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26626" name="Picture 2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9323" t="63950" b="6468"/>
          <a:stretch/>
        </p:blipFill>
        <p:spPr bwMode="auto">
          <a:xfrm flipH="1">
            <a:off x="468928" y="2895600"/>
            <a:ext cx="2775859" cy="438061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6628" name="Picture 4" descr="Установите детей держа инструменты математики Иллюстрация вектора -  иллюстрации насчитывающей установите, детей: 130823705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7715" t="32090" r="24700" b="30233"/>
          <a:stretch/>
        </p:blipFill>
        <p:spPr bwMode="auto">
          <a:xfrm>
            <a:off x="11201400" y="1905000"/>
            <a:ext cx="2993814" cy="3733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01079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17791</TotalTime>
  <Words>463</Words>
  <Application>Microsoft Office PowerPoint</Application>
  <PresentationFormat>Произвольный</PresentationFormat>
  <Paragraphs>95</Paragraphs>
  <Slides>9</Slides>
  <Notes>0</Notes>
  <HiddenSlides>0</HiddenSlides>
  <MMClips>0</MMClips>
  <ScaleCrop>false</ScaleCrop>
  <HeadingPairs>
    <vt:vector size="6" baseType="variant">
      <vt:variant>
        <vt:lpstr>Тема</vt:lpstr>
      </vt:variant>
      <vt:variant>
        <vt:i4>1</vt:i4>
      </vt:variant>
      <vt:variant>
        <vt:lpstr>Внедренные серверы OLE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1" baseType="lpstr">
      <vt:lpstr>Office Theme</vt:lpstr>
      <vt:lpstr>Формула</vt:lpstr>
      <vt:lpstr> Геометрия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Презентация.cdr</dc:title>
  <dc:creator>Anvarullo</dc:creator>
  <cp:lastModifiedBy>dilyorbek</cp:lastModifiedBy>
  <cp:revision>1207</cp:revision>
  <dcterms:created xsi:type="dcterms:W3CDTF">2020-04-09T07:32:19Z</dcterms:created>
  <dcterms:modified xsi:type="dcterms:W3CDTF">2021-03-18T12:47:46Z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reated">
    <vt:filetime>2020-04-09T00:00:00Z</vt:filetime>
  </property>
  <property fmtid="{D5CDD505-2E9C-101B-9397-08002B2CF9AE}" pid="3" name="Creator">
    <vt:lpwstr>CorelDRAW 2019</vt:lpwstr>
  </property>
  <property fmtid="{D5CDD505-2E9C-101B-9397-08002B2CF9AE}" pid="4" name="LastSaved">
    <vt:filetime>2020-04-09T00:00:00Z</vt:filetime>
  </property>
</Properties>
</file>