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511" r:id="rId2"/>
    <p:sldId id="526" r:id="rId3"/>
    <p:sldId id="525" r:id="rId4"/>
    <p:sldId id="527" r:id="rId5"/>
    <p:sldId id="528" r:id="rId6"/>
    <p:sldId id="529" r:id="rId7"/>
    <p:sldId id="530" r:id="rId8"/>
    <p:sldId id="404" r:id="rId9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26"/>
            <p14:sldId id="525"/>
            <p14:sldId id="527"/>
            <p14:sldId id="528"/>
            <p14:sldId id="529"/>
            <p14:sldId id="530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90799" y="3352800"/>
            <a:ext cx="8229601" cy="326456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Построение угла, равного данному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433993"/>
            <a:ext cx="3910060" cy="342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3"/>
          <p:cNvSpPr txBox="1"/>
          <p:nvPr/>
        </p:nvSpPr>
        <p:spPr>
          <a:xfrm>
            <a:off x="2462310" y="7027916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9040" y="400050"/>
            <a:ext cx="10993120" cy="830997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5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Луч</a:t>
            </a:r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>
            <a:off x="2949040" y="4318658"/>
            <a:ext cx="8755379" cy="164211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587" tIns="65294" rIns="130587" bIns="65294"/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2878760" y="4459638"/>
            <a:ext cx="832791" cy="100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7" tIns="65294" rIns="130587" bIns="65294">
            <a:spAutoFit/>
          </a:bodyPr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0195561" y="6002700"/>
            <a:ext cx="791113" cy="100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7" tIns="65294" rIns="130587" bIns="65294">
            <a:spAutoFit/>
          </a:bodyPr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4851422" y="5570926"/>
            <a:ext cx="3024098" cy="100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587" tIns="65294" rIns="130587" bIns="65294">
            <a:spAutoFit/>
          </a:bodyPr>
          <a:lstStyle/>
          <a:p>
            <a:pPr defTabSz="1306185" fontAlgn="base">
              <a:spcBef>
                <a:spcPct val="50000"/>
              </a:spcBef>
              <a:spcAft>
                <a:spcPct val="0"/>
              </a:spcAft>
            </a:pPr>
            <a:r>
              <a:rPr lang="ru-RU" sz="5700" b="1" dirty="0">
                <a:solidFill>
                  <a:srgbClr val="002060"/>
                </a:solidFill>
                <a:latin typeface="Times New Roman" pitchFamily="18" charset="0"/>
              </a:rPr>
              <a:t>Луч</a:t>
            </a:r>
            <a:r>
              <a:rPr lang="ru-RU" sz="5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5700" b="1" dirty="0">
                <a:solidFill>
                  <a:srgbClr val="C00000"/>
                </a:solidFill>
                <a:latin typeface="Times New Roman" pitchFamily="18" charset="0"/>
              </a:rPr>
              <a:t>ОА</a:t>
            </a: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630352" y="1515923"/>
            <a:ext cx="13238048" cy="1932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587" tIns="65294" rIns="130587" bIns="65294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 dirty="0" smtClean="0">
                <a:solidFill>
                  <a:srgbClr val="C00000"/>
                </a:solidFill>
              </a:rPr>
              <a:t>   Лучом</a:t>
            </a:r>
            <a:r>
              <a:rPr lang="ru-RU" sz="3800" b="1" i="1" dirty="0" smtClean="0"/>
              <a:t> </a:t>
            </a:r>
            <a:r>
              <a:rPr lang="ru-RU" sz="3800" b="1" i="1" dirty="0"/>
              <a:t>называется часть прямой, состоящая</a:t>
            </a:r>
          </a:p>
          <a:p>
            <a:r>
              <a:rPr lang="ru-RU" sz="3800" b="1" i="1" dirty="0"/>
              <a:t>из всех точек, лежащих по одну сторону от</a:t>
            </a:r>
          </a:p>
          <a:p>
            <a:r>
              <a:rPr lang="ru-RU" sz="3800" b="1" i="1" dirty="0"/>
              <a:t>некоторой точки этой прямой.</a:t>
            </a:r>
            <a:endParaRPr lang="ru-RU" sz="3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7532" name="Oval 12"/>
          <p:cNvSpPr>
            <a:spLocks noChangeArrowheads="1"/>
          </p:cNvSpPr>
          <p:nvPr/>
        </p:nvSpPr>
        <p:spPr bwMode="auto">
          <a:xfrm>
            <a:off x="3257813" y="4255409"/>
            <a:ext cx="323187" cy="28196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7" tIns="65294" rIns="130587" bIns="65294" anchor="ctr"/>
          <a:lstStyle/>
          <a:p>
            <a:pPr defTabSz="1306185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9710" y="6649176"/>
            <a:ext cx="6029189" cy="1147930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Точка </a:t>
            </a:r>
            <a:r>
              <a:rPr lang="ru-RU" sz="60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  <a:r>
              <a:rPr lang="ru-RU" sz="7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 начало луча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5" grpId="0"/>
      <p:bldP spid="107526" grpId="0"/>
      <p:bldP spid="107528" grpId="0"/>
      <p:bldP spid="107530" grpId="0"/>
      <p:bldP spid="10753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reeform 24"/>
          <p:cNvSpPr>
            <a:spLocks/>
          </p:cNvSpPr>
          <p:nvPr/>
        </p:nvSpPr>
        <p:spPr bwMode="auto">
          <a:xfrm>
            <a:off x="1410800" y="435374"/>
            <a:ext cx="8351520" cy="3627120"/>
          </a:xfrm>
          <a:custGeom>
            <a:avLst/>
            <a:gdLst>
              <a:gd name="T0" fmla="*/ 0 w 3288"/>
              <a:gd name="T1" fmla="*/ 3022600 h 1904"/>
              <a:gd name="T2" fmla="*/ 5219700 w 3288"/>
              <a:gd name="T3" fmla="*/ 0 h 1904"/>
              <a:gd name="T4" fmla="*/ 0 60000 65536"/>
              <a:gd name="T5" fmla="*/ 0 60000 65536"/>
              <a:gd name="T6" fmla="*/ 0 w 3288"/>
              <a:gd name="T7" fmla="*/ 0 h 1904"/>
              <a:gd name="T8" fmla="*/ 3288 w 3288"/>
              <a:gd name="T9" fmla="*/ 1904 h 19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8" h="1904">
                <a:moveTo>
                  <a:pt x="0" y="1904"/>
                </a:moveTo>
                <a:lnTo>
                  <a:pt x="3288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grpSp>
        <p:nvGrpSpPr>
          <p:cNvPr id="5124" name="Group 13"/>
          <p:cNvGrpSpPr>
            <a:grpSpLocks/>
          </p:cNvGrpSpPr>
          <p:nvPr/>
        </p:nvGrpSpPr>
        <p:grpSpPr bwMode="auto">
          <a:xfrm>
            <a:off x="1339680" y="3965340"/>
            <a:ext cx="10139680" cy="1815464"/>
            <a:chOff x="884" y="2341"/>
            <a:chExt cx="3992" cy="953"/>
          </a:xfrm>
        </p:grpSpPr>
        <p:sp>
          <p:nvSpPr>
            <p:cNvPr id="5143" name="Line 14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44" name="Oval 15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5126" name="Text Box 17"/>
          <p:cNvSpPr txBox="1">
            <a:spLocks noChangeArrowheads="1"/>
          </p:cNvSpPr>
          <p:nvPr/>
        </p:nvSpPr>
        <p:spPr bwMode="auto">
          <a:xfrm>
            <a:off x="994240" y="4138694"/>
            <a:ext cx="771940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latin typeface="Times New Roman" pitchFamily="18" charset="0"/>
              </a:rPr>
              <a:t>О</a:t>
            </a:r>
          </a:p>
        </p:txBody>
      </p:sp>
      <p:sp>
        <p:nvSpPr>
          <p:cNvPr id="5127" name="Text Box 18"/>
          <p:cNvSpPr txBox="1">
            <a:spLocks noChangeArrowheads="1"/>
          </p:cNvSpPr>
          <p:nvPr/>
        </p:nvSpPr>
        <p:spPr bwMode="auto">
          <a:xfrm>
            <a:off x="10557341" y="5607450"/>
            <a:ext cx="699804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latin typeface="Times New Roman" pitchFamily="18" charset="0"/>
              </a:rPr>
              <a:t>В</a:t>
            </a:r>
          </a:p>
        </p:txBody>
      </p:sp>
      <p:sp>
        <p:nvSpPr>
          <p:cNvPr id="5129" name="Text Box 26"/>
          <p:cNvSpPr txBox="1">
            <a:spLocks noChangeArrowheads="1"/>
          </p:cNvSpPr>
          <p:nvPr/>
        </p:nvSpPr>
        <p:spPr bwMode="auto">
          <a:xfrm>
            <a:off x="9058741" y="-181846"/>
            <a:ext cx="736674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latin typeface="Times New Roman" pitchFamily="18" charset="0"/>
              </a:rPr>
              <a:t>А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 rot="-1660345">
            <a:off x="4708586" y="941976"/>
            <a:ext cx="2611930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 dirty="0">
                <a:cs typeface="Arial" pitchFamily="34" charset="0"/>
              </a:rPr>
              <a:t>Луч ОА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 rot="623214">
            <a:off x="6755303" y="4408042"/>
            <a:ext cx="2628217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cs typeface="Arial" pitchFamily="34" charset="0"/>
              </a:rPr>
              <a:t>Луч 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8500" y="5904949"/>
            <a:ext cx="10056120" cy="1932760"/>
          </a:xfrm>
          <a:prstGeom prst="rect">
            <a:avLst/>
          </a:prstGeom>
        </p:spPr>
        <p:txBody>
          <a:bodyPr wrap="square" lIns="39548" tIns="19774" rIns="39548" bIns="19774">
            <a:spAutoFit/>
          </a:bodyPr>
          <a:lstStyle/>
          <a:p>
            <a:r>
              <a:rPr lang="ru-RU" b="1" i="1" dirty="0">
                <a:latin typeface="Arial" pitchFamily="34" charset="0"/>
                <a:cs typeface="Arial" pitchFamily="34" charset="0"/>
              </a:rPr>
              <a:t>Углом называется фигура,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состоящая из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точки и двух лучей, исходящих из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неё.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4240" y="1015617"/>
            <a:ext cx="18020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AОВ</a:t>
            </a:r>
            <a:endParaRPr lang="uz-Latn-UZ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5190" y="1864213"/>
            <a:ext cx="21964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latin typeface="Arial" pitchFamily="34" charset="0"/>
                <a:ea typeface="Cambria Math"/>
                <a:cs typeface="Arial" pitchFamily="34" charset="0"/>
              </a:rPr>
              <a:t>и</a:t>
            </a:r>
            <a:r>
              <a:rPr lang="ru-RU" sz="4400" b="1" dirty="0" smtClean="0">
                <a:latin typeface="Arial" pitchFamily="34" charset="0"/>
                <a:ea typeface="Cambria Math"/>
                <a:cs typeface="Arial" pitchFamily="34" charset="0"/>
              </a:rPr>
              <a:t>ли </a:t>
            </a:r>
            <a:r>
              <a:rPr lang="uz-Latn-UZ" sz="44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38337209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4" grpId="0"/>
      <p:bldP spid="50205" grpId="0"/>
      <p:bldP spid="3" grpId="0"/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2707641" y="4288156"/>
            <a:ext cx="10368280" cy="2112644"/>
            <a:chOff x="1066" y="2251"/>
            <a:chExt cx="4082" cy="1109"/>
          </a:xfrm>
        </p:grpSpPr>
        <p:sp>
          <p:nvSpPr>
            <p:cNvPr id="22590" name="Freeform 65"/>
            <p:cNvSpPr>
              <a:spLocks/>
            </p:cNvSpPr>
            <p:nvPr/>
          </p:nvSpPr>
          <p:spPr bwMode="auto">
            <a:xfrm>
              <a:off x="1066" y="2251"/>
              <a:ext cx="1876" cy="1019"/>
            </a:xfrm>
            <a:custGeom>
              <a:avLst/>
              <a:gdLst>
                <a:gd name="T0" fmla="*/ 16 w 1876"/>
                <a:gd name="T1" fmla="*/ 862 h 1019"/>
                <a:gd name="T2" fmla="*/ 1286 w 1876"/>
                <a:gd name="T3" fmla="*/ 0 h 1019"/>
                <a:gd name="T4" fmla="*/ 1558 w 1876"/>
                <a:gd name="T5" fmla="*/ 91 h 1019"/>
                <a:gd name="T6" fmla="*/ 1740 w 1876"/>
                <a:gd name="T7" fmla="*/ 273 h 1019"/>
                <a:gd name="T8" fmla="*/ 1876 w 1876"/>
                <a:gd name="T9" fmla="*/ 545 h 1019"/>
                <a:gd name="T10" fmla="*/ 1831 w 1876"/>
                <a:gd name="T11" fmla="*/ 726 h 1019"/>
                <a:gd name="T12" fmla="*/ 1760 w 1876"/>
                <a:gd name="T13" fmla="*/ 1019 h 1019"/>
                <a:gd name="T14" fmla="*/ 24 w 1876"/>
                <a:gd name="T15" fmla="*/ 859 h 1019"/>
                <a:gd name="T16" fmla="*/ 0 w 1876"/>
                <a:gd name="T17" fmla="*/ 891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76"/>
                <a:gd name="T28" fmla="*/ 0 h 1019"/>
                <a:gd name="T29" fmla="*/ 1876 w 1876"/>
                <a:gd name="T30" fmla="*/ 1019 h 101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CC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91" name="Freeform 64"/>
            <p:cNvSpPr>
              <a:spLocks/>
            </p:cNvSpPr>
            <p:nvPr/>
          </p:nvSpPr>
          <p:spPr bwMode="auto">
            <a:xfrm>
              <a:off x="3272" y="2341"/>
              <a:ext cx="1876" cy="1019"/>
            </a:xfrm>
            <a:custGeom>
              <a:avLst/>
              <a:gdLst>
                <a:gd name="T0" fmla="*/ 16 w 1876"/>
                <a:gd name="T1" fmla="*/ 862 h 1019"/>
                <a:gd name="T2" fmla="*/ 1286 w 1876"/>
                <a:gd name="T3" fmla="*/ 0 h 1019"/>
                <a:gd name="T4" fmla="*/ 1558 w 1876"/>
                <a:gd name="T5" fmla="*/ 91 h 1019"/>
                <a:gd name="T6" fmla="*/ 1740 w 1876"/>
                <a:gd name="T7" fmla="*/ 273 h 1019"/>
                <a:gd name="T8" fmla="*/ 1876 w 1876"/>
                <a:gd name="T9" fmla="*/ 545 h 1019"/>
                <a:gd name="T10" fmla="*/ 1831 w 1876"/>
                <a:gd name="T11" fmla="*/ 726 h 1019"/>
                <a:gd name="T12" fmla="*/ 1760 w 1876"/>
                <a:gd name="T13" fmla="*/ 1019 h 1019"/>
                <a:gd name="T14" fmla="*/ 24 w 1876"/>
                <a:gd name="T15" fmla="*/ 859 h 1019"/>
                <a:gd name="T16" fmla="*/ 0 w 1876"/>
                <a:gd name="T17" fmla="*/ 891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76"/>
                <a:gd name="T28" fmla="*/ 0 h 1019"/>
                <a:gd name="T29" fmla="*/ 1876 w 1876"/>
                <a:gd name="T30" fmla="*/ 1019 h 101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CC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2181413" y="5756910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67939" name="Text Box 3"/>
          <p:cNvSpPr txBox="1">
            <a:spLocks noChangeArrowheads="1"/>
          </p:cNvSpPr>
          <p:nvPr/>
        </p:nvSpPr>
        <p:spPr bwMode="auto">
          <a:xfrm>
            <a:off x="4267527" y="4315904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4512031" y="6026891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67941" name="Line 5"/>
          <p:cNvSpPr>
            <a:spLocks noChangeShapeType="1"/>
          </p:cNvSpPr>
          <p:nvPr/>
        </p:nvSpPr>
        <p:spPr bwMode="auto">
          <a:xfrm flipH="1">
            <a:off x="8371841" y="3855720"/>
            <a:ext cx="4376421" cy="22307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67942" name="Arc 6"/>
          <p:cNvSpPr>
            <a:spLocks/>
          </p:cNvSpPr>
          <p:nvPr/>
        </p:nvSpPr>
        <p:spPr bwMode="auto">
          <a:xfrm rot="582976">
            <a:off x="8478652" y="4462455"/>
            <a:ext cx="1940854" cy="2452489"/>
          </a:xfrm>
          <a:custGeom>
            <a:avLst/>
            <a:gdLst>
              <a:gd name="T0" fmla="*/ 2147483647 w 21600"/>
              <a:gd name="T1" fmla="*/ 0 h 30118"/>
              <a:gd name="T2" fmla="*/ 2147483647 w 21600"/>
              <a:gd name="T3" fmla="*/ 2147483647 h 30118"/>
              <a:gd name="T4" fmla="*/ 0 w 21600"/>
              <a:gd name="T5" fmla="*/ 2147483647 h 30118"/>
              <a:gd name="T6" fmla="*/ 0 60000 65536"/>
              <a:gd name="T7" fmla="*/ 0 60000 65536"/>
              <a:gd name="T8" fmla="*/ 0 60000 65536"/>
              <a:gd name="T9" fmla="*/ 0 w 21600"/>
              <a:gd name="T10" fmla="*/ 0 h 30118"/>
              <a:gd name="T11" fmla="*/ 21600 w 21600"/>
              <a:gd name="T12" fmla="*/ 30118 h 301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118" fill="none" extrusionOk="0">
                <a:moveTo>
                  <a:pt x="9452" y="-1"/>
                </a:moveTo>
                <a:cubicBezTo>
                  <a:pt x="16883" y="3616"/>
                  <a:pt x="21600" y="11157"/>
                  <a:pt x="21600" y="19422"/>
                </a:cubicBezTo>
                <a:cubicBezTo>
                  <a:pt x="21600" y="23172"/>
                  <a:pt x="20623" y="26859"/>
                  <a:pt x="18765" y="30117"/>
                </a:cubicBezTo>
              </a:path>
              <a:path w="21600" h="30118" stroke="0" extrusionOk="0">
                <a:moveTo>
                  <a:pt x="9452" y="-1"/>
                </a:moveTo>
                <a:cubicBezTo>
                  <a:pt x="16883" y="3616"/>
                  <a:pt x="21600" y="11157"/>
                  <a:pt x="21600" y="19422"/>
                </a:cubicBezTo>
                <a:cubicBezTo>
                  <a:pt x="21600" y="23172"/>
                  <a:pt x="20623" y="26859"/>
                  <a:pt x="18765" y="30117"/>
                </a:cubicBezTo>
                <a:lnTo>
                  <a:pt x="0" y="19422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67943" name="Arc 7"/>
          <p:cNvSpPr>
            <a:spLocks/>
          </p:cNvSpPr>
          <p:nvPr/>
        </p:nvSpPr>
        <p:spPr bwMode="auto">
          <a:xfrm rot="398029">
            <a:off x="2652091" y="4054196"/>
            <a:ext cx="2055402" cy="2912864"/>
          </a:xfrm>
          <a:custGeom>
            <a:avLst/>
            <a:gdLst>
              <a:gd name="T0" fmla="*/ 1738515128 w 21600"/>
              <a:gd name="T1" fmla="*/ 0 h 31420"/>
              <a:gd name="T2" fmla="*/ 2147483647 w 21600"/>
              <a:gd name="T3" fmla="*/ 2147483647 h 31420"/>
              <a:gd name="T4" fmla="*/ 0 w 21600"/>
              <a:gd name="T5" fmla="*/ 2147483647 h 31420"/>
              <a:gd name="T6" fmla="*/ 0 60000 65536"/>
              <a:gd name="T7" fmla="*/ 0 60000 65536"/>
              <a:gd name="T8" fmla="*/ 0 60000 65536"/>
              <a:gd name="T9" fmla="*/ 0 w 21600"/>
              <a:gd name="T10" fmla="*/ 0 h 31420"/>
              <a:gd name="T11" fmla="*/ 21600 w 21600"/>
              <a:gd name="T12" fmla="*/ 31420 h 314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420" fill="none" extrusionOk="0">
                <a:moveTo>
                  <a:pt x="6088" y="-1"/>
                </a:moveTo>
                <a:cubicBezTo>
                  <a:pt x="15284" y="2701"/>
                  <a:pt x="21600" y="11139"/>
                  <a:pt x="21600" y="20724"/>
                </a:cubicBezTo>
                <a:cubicBezTo>
                  <a:pt x="21600" y="24474"/>
                  <a:pt x="20623" y="28161"/>
                  <a:pt x="18765" y="31419"/>
                </a:cubicBezTo>
              </a:path>
              <a:path w="21600" h="31420" stroke="0" extrusionOk="0">
                <a:moveTo>
                  <a:pt x="6088" y="-1"/>
                </a:moveTo>
                <a:cubicBezTo>
                  <a:pt x="15284" y="2701"/>
                  <a:pt x="21600" y="11139"/>
                  <a:pt x="21600" y="20724"/>
                </a:cubicBezTo>
                <a:cubicBezTo>
                  <a:pt x="21600" y="24474"/>
                  <a:pt x="20623" y="28161"/>
                  <a:pt x="18765" y="31419"/>
                </a:cubicBezTo>
                <a:lnTo>
                  <a:pt x="0" y="20724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H="1">
            <a:off x="2727961" y="3682366"/>
            <a:ext cx="4376421" cy="223075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538" name="Freeform 9"/>
          <p:cNvSpPr>
            <a:spLocks/>
          </p:cNvSpPr>
          <p:nvPr/>
        </p:nvSpPr>
        <p:spPr bwMode="auto">
          <a:xfrm>
            <a:off x="2727961" y="5913120"/>
            <a:ext cx="4140200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67946" name="Oval 10"/>
          <p:cNvSpPr>
            <a:spLocks noChangeArrowheads="1"/>
          </p:cNvSpPr>
          <p:nvPr/>
        </p:nvSpPr>
        <p:spPr bwMode="auto">
          <a:xfrm>
            <a:off x="4396119" y="4949243"/>
            <a:ext cx="119381" cy="8953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ru-RU"/>
          </a:p>
        </p:txBody>
      </p:sp>
      <p:sp>
        <p:nvSpPr>
          <p:cNvPr id="167947" name="Oval 11"/>
          <p:cNvSpPr>
            <a:spLocks noChangeArrowheads="1"/>
          </p:cNvSpPr>
          <p:nvPr/>
        </p:nvSpPr>
        <p:spPr bwMode="auto">
          <a:xfrm>
            <a:off x="4514749" y="5996467"/>
            <a:ext cx="144781" cy="1028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3710181" y="76620"/>
            <a:ext cx="9533512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Построение угла, равного данному.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 flipH="1">
            <a:off x="8488680" y="2386966"/>
            <a:ext cx="2164080" cy="3678554"/>
            <a:chOff x="3797" y="754"/>
            <a:chExt cx="852" cy="1931"/>
          </a:xfrm>
        </p:grpSpPr>
        <p:sp>
          <p:nvSpPr>
            <p:cNvPr id="22586" name="Freeform 1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34 h 3125"/>
                <a:gd name="T2" fmla="*/ 105 w 1252"/>
                <a:gd name="T3" fmla="*/ 0 h 3125"/>
                <a:gd name="T4" fmla="*/ 546 w 1252"/>
                <a:gd name="T5" fmla="*/ 948 h 3125"/>
                <a:gd name="T6" fmla="*/ 580 w 1252"/>
                <a:gd name="T7" fmla="*/ 1166 h 3125"/>
                <a:gd name="T8" fmla="*/ 441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167951" name="Freeform 1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88" name="Freeform 1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2589" name="Freeform 1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401 w 1094"/>
                <a:gd name="T1" fmla="*/ 974 h 2612"/>
                <a:gd name="T2" fmla="*/ 506 w 1094"/>
                <a:gd name="T3" fmla="*/ 940 h 2612"/>
                <a:gd name="T4" fmla="*/ 470 w 1094"/>
                <a:gd name="T5" fmla="*/ 953 h 2612"/>
                <a:gd name="T6" fmla="*/ 39 w 1094"/>
                <a:gd name="T7" fmla="*/ 0 h 2612"/>
                <a:gd name="T8" fmla="*/ 0 w 1094"/>
                <a:gd name="T9" fmla="*/ 11 h 2612"/>
                <a:gd name="T10" fmla="*/ 435 w 1094"/>
                <a:gd name="T11" fmla="*/ 96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167954" name="Arc 18"/>
          <p:cNvSpPr>
            <a:spLocks/>
          </p:cNvSpPr>
          <p:nvPr/>
        </p:nvSpPr>
        <p:spPr bwMode="auto">
          <a:xfrm rot="-6496015">
            <a:off x="9511987" y="5334835"/>
            <a:ext cx="2572610" cy="1945640"/>
          </a:xfrm>
          <a:custGeom>
            <a:avLst/>
            <a:gdLst>
              <a:gd name="T0" fmla="*/ 2147483647 w 21600"/>
              <a:gd name="T1" fmla="*/ 0 h 20829"/>
              <a:gd name="T2" fmla="*/ 2147483647 w 21600"/>
              <a:gd name="T3" fmla="*/ 2147483647 h 20829"/>
              <a:gd name="T4" fmla="*/ 0 w 21600"/>
              <a:gd name="T5" fmla="*/ 2016323638 h 20829"/>
              <a:gd name="T6" fmla="*/ 0 60000 65536"/>
              <a:gd name="T7" fmla="*/ 0 60000 65536"/>
              <a:gd name="T8" fmla="*/ 0 60000 65536"/>
              <a:gd name="T9" fmla="*/ 0 w 21600"/>
              <a:gd name="T10" fmla="*/ 0 h 20829"/>
              <a:gd name="T11" fmla="*/ 21600 w 21600"/>
              <a:gd name="T12" fmla="*/ 20829 h 2082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829" fill="none" extrusionOk="0">
                <a:moveTo>
                  <a:pt x="19075" y="0"/>
                </a:moveTo>
                <a:cubicBezTo>
                  <a:pt x="20733" y="3120"/>
                  <a:pt x="21600" y="6599"/>
                  <a:pt x="21600" y="10133"/>
                </a:cubicBezTo>
                <a:cubicBezTo>
                  <a:pt x="21600" y="13883"/>
                  <a:pt x="20623" y="17570"/>
                  <a:pt x="18765" y="20828"/>
                </a:cubicBezTo>
              </a:path>
              <a:path w="21600" h="20829" stroke="0" extrusionOk="0">
                <a:moveTo>
                  <a:pt x="19075" y="0"/>
                </a:moveTo>
                <a:cubicBezTo>
                  <a:pt x="20733" y="3120"/>
                  <a:pt x="21600" y="6599"/>
                  <a:pt x="21600" y="10133"/>
                </a:cubicBezTo>
                <a:cubicBezTo>
                  <a:pt x="21600" y="13883"/>
                  <a:pt x="20623" y="17570"/>
                  <a:pt x="18765" y="20828"/>
                </a:cubicBezTo>
                <a:lnTo>
                  <a:pt x="0" y="10133"/>
                </a:lnTo>
                <a:close/>
              </a:path>
            </a:pathLst>
          </a:custGeom>
          <a:noFill/>
          <a:ln w="57150">
            <a:solidFill>
              <a:srgbClr val="CC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67955" name="Oval 19"/>
          <p:cNvSpPr>
            <a:spLocks noChangeArrowheads="1"/>
          </p:cNvSpPr>
          <p:nvPr/>
        </p:nvSpPr>
        <p:spPr bwMode="auto">
          <a:xfrm>
            <a:off x="10126978" y="5143317"/>
            <a:ext cx="114301" cy="85724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545" name="Text Box 20"/>
          <p:cNvSpPr txBox="1">
            <a:spLocks noChangeArrowheads="1"/>
          </p:cNvSpPr>
          <p:nvPr/>
        </p:nvSpPr>
        <p:spPr bwMode="auto">
          <a:xfrm>
            <a:off x="949940" y="1046223"/>
            <a:ext cx="3288726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latin typeface="Arial" pitchFamily="34" charset="0"/>
                <a:cs typeface="Arial" pitchFamily="34" charset="0"/>
              </a:rPr>
              <a:t>Дано: угол А.</a:t>
            </a:r>
          </a:p>
        </p:txBody>
      </p:sp>
      <p:sp>
        <p:nvSpPr>
          <p:cNvPr id="167958" name="Text Box 22"/>
          <p:cNvSpPr txBox="1">
            <a:spLocks noChangeArrowheads="1"/>
          </p:cNvSpPr>
          <p:nvPr/>
        </p:nvSpPr>
        <p:spPr bwMode="auto">
          <a:xfrm>
            <a:off x="8227256" y="6205972"/>
            <a:ext cx="58279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9990596" y="6275070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2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7960" name="Text Box 24"/>
          <p:cNvSpPr txBox="1">
            <a:spLocks noChangeArrowheads="1"/>
          </p:cNvSpPr>
          <p:nvPr/>
        </p:nvSpPr>
        <p:spPr bwMode="auto">
          <a:xfrm>
            <a:off x="10006588" y="4459606"/>
            <a:ext cx="537909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32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7961" name="Text Box 25"/>
          <p:cNvSpPr txBox="1">
            <a:spLocks noChangeArrowheads="1"/>
          </p:cNvSpPr>
          <p:nvPr/>
        </p:nvSpPr>
        <p:spPr bwMode="auto">
          <a:xfrm>
            <a:off x="658657" y="7527501"/>
            <a:ext cx="10207095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Теперь докажем, что построенный угол равен данному.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 rot="4032738">
            <a:off x="1376950" y="829790"/>
            <a:ext cx="2702020" cy="9764704"/>
            <a:chOff x="550" y="1014"/>
            <a:chExt cx="1468" cy="4143"/>
          </a:xfrm>
        </p:grpSpPr>
        <p:grpSp>
          <p:nvGrpSpPr>
            <p:cNvPr id="22568" name="Group 27"/>
            <p:cNvGrpSpPr>
              <a:grpSpLocks/>
            </p:cNvGrpSpPr>
            <p:nvPr/>
          </p:nvGrpSpPr>
          <p:grpSpPr bwMode="auto">
            <a:xfrm rot="-2175827">
              <a:off x="550" y="1014"/>
              <a:ext cx="1026" cy="2000"/>
              <a:chOff x="628" y="794"/>
              <a:chExt cx="1021" cy="2000"/>
            </a:xfrm>
          </p:grpSpPr>
          <p:sp>
            <p:nvSpPr>
              <p:cNvPr id="22578" name="Freeform 28"/>
              <p:cNvSpPr>
                <a:spLocks/>
              </p:cNvSpPr>
              <p:nvPr/>
            </p:nvSpPr>
            <p:spPr bwMode="auto">
              <a:xfrm rot="78698">
                <a:off x="801" y="794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67965" name="Freeform 29"/>
              <p:cNvSpPr>
                <a:spLocks/>
              </p:cNvSpPr>
              <p:nvPr/>
            </p:nvSpPr>
            <p:spPr bwMode="auto">
              <a:xfrm rot="78698">
                <a:off x="1425" y="2354"/>
                <a:ext cx="211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80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2581" name="Group 31"/>
              <p:cNvGrpSpPr>
                <a:grpSpLocks/>
              </p:cNvGrpSpPr>
              <p:nvPr/>
            </p:nvGrpSpPr>
            <p:grpSpPr bwMode="auto">
              <a:xfrm>
                <a:off x="628" y="807"/>
                <a:ext cx="982" cy="1987"/>
                <a:chOff x="620" y="806"/>
                <a:chExt cx="982" cy="1987"/>
              </a:xfrm>
            </p:grpSpPr>
            <p:sp>
              <p:nvSpPr>
                <p:cNvPr id="22582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2583" name="Group 33"/>
                <p:cNvGrpSpPr>
                  <a:grpSpLocks/>
                </p:cNvGrpSpPr>
                <p:nvPr/>
              </p:nvGrpSpPr>
              <p:grpSpPr bwMode="auto">
                <a:xfrm rot="78698">
                  <a:off x="620" y="935"/>
                  <a:ext cx="500" cy="1858"/>
                  <a:chOff x="1180" y="1570"/>
                  <a:chExt cx="475" cy="1905"/>
                </a:xfrm>
              </p:grpSpPr>
              <p:sp>
                <p:nvSpPr>
                  <p:cNvPr id="22584" name="Freeform 34"/>
                  <p:cNvSpPr>
                    <a:spLocks/>
                  </p:cNvSpPr>
                  <p:nvPr/>
                </p:nvSpPr>
                <p:spPr bwMode="auto">
                  <a:xfrm>
                    <a:off x="1180" y="1616"/>
                    <a:ext cx="339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2585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2569" name="Group 36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22570" name="Freeform 37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2571" name="Freeform 38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2572" name="Freeform 39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2573" name="Group 40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2574" name="Freeform 41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grpSp>
              <p:nvGrpSpPr>
                <p:cNvPr id="22575" name="Group 42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2576" name="Freeform 43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uz-Latn-UZ"/>
                  </a:p>
                </p:txBody>
              </p:sp>
              <p:sp>
                <p:nvSpPr>
                  <p:cNvPr id="22577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1" name="Group 45"/>
          <p:cNvGrpSpPr>
            <a:grpSpLocks/>
          </p:cNvGrpSpPr>
          <p:nvPr/>
        </p:nvGrpSpPr>
        <p:grpSpPr bwMode="auto">
          <a:xfrm rot="279415">
            <a:off x="674499" y="3834621"/>
            <a:ext cx="8192476" cy="4594860"/>
            <a:chOff x="1068" y="981"/>
            <a:chExt cx="3746" cy="2279"/>
          </a:xfrm>
        </p:grpSpPr>
        <p:grpSp>
          <p:nvGrpSpPr>
            <p:cNvPr id="22555" name="Group 46"/>
            <p:cNvGrpSpPr>
              <a:grpSpLocks/>
            </p:cNvGrpSpPr>
            <p:nvPr/>
          </p:nvGrpSpPr>
          <p:grpSpPr bwMode="auto">
            <a:xfrm rot="4079242">
              <a:off x="3348" y="374"/>
              <a:ext cx="859" cy="2073"/>
              <a:chOff x="4143" y="576"/>
              <a:chExt cx="859" cy="2073"/>
            </a:xfrm>
          </p:grpSpPr>
          <p:sp>
            <p:nvSpPr>
              <p:cNvPr id="22561" name="Freeform 47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>
                  <a:gd name="T0" fmla="*/ 0 w 1252"/>
                  <a:gd name="T1" fmla="*/ 36 h 3125"/>
                  <a:gd name="T2" fmla="*/ 107 w 1252"/>
                  <a:gd name="T3" fmla="*/ 0 h 3125"/>
                  <a:gd name="T4" fmla="*/ 555 w 1252"/>
                  <a:gd name="T5" fmla="*/ 1031 h 3125"/>
                  <a:gd name="T6" fmla="*/ 589 w 1252"/>
                  <a:gd name="T7" fmla="*/ 1269 h 3125"/>
                  <a:gd name="T8" fmla="*/ 448 w 1252"/>
                  <a:gd name="T9" fmla="*/ 1068 h 3125"/>
                  <a:gd name="T10" fmla="*/ 0 w 1252"/>
                  <a:gd name="T11" fmla="*/ 36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67984" name="Freeform 48"/>
              <p:cNvSpPr>
                <a:spLocks/>
              </p:cNvSpPr>
              <p:nvPr/>
            </p:nvSpPr>
            <p:spPr bwMode="auto">
              <a:xfrm rot="21050819" flipH="1">
                <a:off x="4286" y="2222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63" name="Freeform 49"/>
              <p:cNvSpPr>
                <a:spLocks/>
              </p:cNvSpPr>
              <p:nvPr/>
            </p:nvSpPr>
            <p:spPr bwMode="auto">
              <a:xfrm rot="21050819" flipH="1">
                <a:off x="4318" y="2452"/>
                <a:ext cx="83" cy="147"/>
              </a:xfrm>
              <a:custGeom>
                <a:avLst/>
                <a:gdLst>
                  <a:gd name="T0" fmla="*/ 40 w 121"/>
                  <a:gd name="T1" fmla="*/ 0 h 230"/>
                  <a:gd name="T2" fmla="*/ 0 w 121"/>
                  <a:gd name="T3" fmla="*/ 10 h 230"/>
                  <a:gd name="T4" fmla="*/ 57 w 121"/>
                  <a:gd name="T5" fmla="*/ 94 h 230"/>
                  <a:gd name="T6" fmla="*/ 40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2564" name="Freeform 50"/>
              <p:cNvSpPr>
                <a:spLocks/>
              </p:cNvSpPr>
              <p:nvPr/>
            </p:nvSpPr>
            <p:spPr bwMode="auto">
              <a:xfrm rot="21050819" flipH="1">
                <a:off x="4164" y="586"/>
                <a:ext cx="750" cy="1664"/>
              </a:xfrm>
              <a:custGeom>
                <a:avLst/>
                <a:gdLst>
                  <a:gd name="T0" fmla="*/ 407 w 1094"/>
                  <a:gd name="T1" fmla="*/ 1060 h 2612"/>
                  <a:gd name="T2" fmla="*/ 514 w 1094"/>
                  <a:gd name="T3" fmla="*/ 1024 h 2612"/>
                  <a:gd name="T4" fmla="*/ 478 w 1094"/>
                  <a:gd name="T5" fmla="*/ 1036 h 2612"/>
                  <a:gd name="T6" fmla="*/ 40 w 1094"/>
                  <a:gd name="T7" fmla="*/ 0 h 2612"/>
                  <a:gd name="T8" fmla="*/ 0 w 1094"/>
                  <a:gd name="T9" fmla="*/ 12 h 2612"/>
                  <a:gd name="T10" fmla="*/ 441 w 1094"/>
                  <a:gd name="T11" fmla="*/ 1049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2565" name="Group 51"/>
              <p:cNvGrpSpPr>
                <a:grpSpLocks/>
              </p:cNvGrpSpPr>
              <p:nvPr/>
            </p:nvGrpSpPr>
            <p:grpSpPr bwMode="auto">
              <a:xfrm rot="110712" flipH="1">
                <a:off x="4557" y="708"/>
                <a:ext cx="334" cy="1941"/>
                <a:chOff x="1342" y="1570"/>
                <a:chExt cx="313" cy="1908"/>
              </a:xfrm>
            </p:grpSpPr>
            <p:sp>
              <p:nvSpPr>
                <p:cNvPr id="22566" name="Freeform 52"/>
                <p:cNvSpPr>
                  <a:spLocks/>
                </p:cNvSpPr>
                <p:nvPr/>
              </p:nvSpPr>
              <p:spPr bwMode="auto">
                <a:xfrm>
                  <a:off x="1342" y="1619"/>
                  <a:ext cx="226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2567" name="Oval 5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2556" name="Group 54"/>
            <p:cNvGrpSpPr>
              <a:grpSpLocks/>
            </p:cNvGrpSpPr>
            <p:nvPr/>
          </p:nvGrpSpPr>
          <p:grpSpPr bwMode="auto">
            <a:xfrm>
              <a:off x="1068" y="2401"/>
              <a:ext cx="1998" cy="859"/>
              <a:chOff x="1068" y="2401"/>
              <a:chExt cx="1998" cy="859"/>
            </a:xfrm>
          </p:grpSpPr>
          <p:sp>
            <p:nvSpPr>
              <p:cNvPr id="22557" name="Freeform 55"/>
              <p:cNvSpPr>
                <a:spLocks/>
              </p:cNvSpPr>
              <p:nvPr/>
            </p:nvSpPr>
            <p:spPr bwMode="auto">
              <a:xfrm rot="3530061" flipV="1">
                <a:off x="1634" y="1835"/>
                <a:ext cx="859" cy="1991"/>
              </a:xfrm>
              <a:custGeom>
                <a:avLst/>
                <a:gdLst>
                  <a:gd name="T0" fmla="*/ 0 w 1252"/>
                  <a:gd name="T1" fmla="*/ 36 h 3125"/>
                  <a:gd name="T2" fmla="*/ 107 w 1252"/>
                  <a:gd name="T3" fmla="*/ 0 h 3125"/>
                  <a:gd name="T4" fmla="*/ 555 w 1252"/>
                  <a:gd name="T5" fmla="*/ 1031 h 3125"/>
                  <a:gd name="T6" fmla="*/ 589 w 1252"/>
                  <a:gd name="T7" fmla="*/ 1269 h 3125"/>
                  <a:gd name="T8" fmla="*/ 448 w 1252"/>
                  <a:gd name="T9" fmla="*/ 1068 h 3125"/>
                  <a:gd name="T10" fmla="*/ 0 w 1252"/>
                  <a:gd name="T11" fmla="*/ 36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2558" name="Group 56"/>
              <p:cNvGrpSpPr>
                <a:grpSpLocks/>
              </p:cNvGrpSpPr>
              <p:nvPr/>
            </p:nvGrpSpPr>
            <p:grpSpPr bwMode="auto">
              <a:xfrm rot="4189954" flipV="1">
                <a:off x="1903" y="1656"/>
                <a:ext cx="387" cy="1938"/>
                <a:chOff x="1292" y="1570"/>
                <a:chExt cx="363" cy="1905"/>
              </a:xfrm>
            </p:grpSpPr>
            <p:sp>
              <p:nvSpPr>
                <p:cNvPr id="22559" name="Freeform 57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2560" name="Oval 58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2552" name="Oval 59"/>
          <p:cNvSpPr>
            <a:spLocks noChangeArrowheads="1"/>
          </p:cNvSpPr>
          <p:nvPr/>
        </p:nvSpPr>
        <p:spPr bwMode="auto">
          <a:xfrm>
            <a:off x="2707641" y="5772513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67996" name="Freeform 60"/>
          <p:cNvSpPr>
            <a:spLocks/>
          </p:cNvSpPr>
          <p:nvPr/>
        </p:nvSpPr>
        <p:spPr bwMode="auto">
          <a:xfrm>
            <a:off x="8457802" y="6082865"/>
            <a:ext cx="5994400" cy="449580"/>
          </a:xfrm>
          <a:custGeom>
            <a:avLst/>
            <a:gdLst>
              <a:gd name="T0" fmla="*/ 0 w 2480"/>
              <a:gd name="T1" fmla="*/ 0 h 236"/>
              <a:gd name="T2" fmla="*/ 2147483647 w 2480"/>
              <a:gd name="T3" fmla="*/ 594756920 h 236"/>
              <a:gd name="T4" fmla="*/ 0 60000 65536"/>
              <a:gd name="T5" fmla="*/ 0 60000 65536"/>
              <a:gd name="T6" fmla="*/ 0 w 2480"/>
              <a:gd name="T7" fmla="*/ 0 h 236"/>
              <a:gd name="T8" fmla="*/ 2480 w 2480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80" h="236">
                <a:moveTo>
                  <a:pt x="0" y="0"/>
                </a:moveTo>
                <a:lnTo>
                  <a:pt x="2480" y="236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oval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67997" name="Oval 61"/>
          <p:cNvSpPr>
            <a:spLocks noChangeArrowheads="1"/>
          </p:cNvSpPr>
          <p:nvPr/>
        </p:nvSpPr>
        <p:spPr bwMode="auto">
          <a:xfrm>
            <a:off x="10275542" y="6163110"/>
            <a:ext cx="114301" cy="85724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8664" y="6664495"/>
            <a:ext cx="193995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 smtClean="0">
                <a:latin typeface="Cambria Math"/>
                <a:ea typeface="Cambria Math"/>
              </a:rPr>
              <a:t>∠</a:t>
            </a:r>
            <a:r>
              <a:rPr lang="ru-RU" b="1" dirty="0" smtClean="0">
                <a:latin typeface="Cambria Math"/>
                <a:ea typeface="Cambria Math"/>
              </a:rPr>
              <a:t>А=</a:t>
            </a:r>
            <a:r>
              <a:rPr lang="uz-Latn-UZ" b="1" dirty="0" smtClean="0">
                <a:latin typeface="Cambria Math"/>
                <a:ea typeface="Cambria Math"/>
              </a:rPr>
              <a:t>∠</a:t>
            </a:r>
            <a:r>
              <a:rPr lang="ru-RU" b="1" dirty="0" smtClean="0">
                <a:latin typeface="Cambria Math"/>
                <a:ea typeface="Cambria Math"/>
              </a:rPr>
              <a:t>О</a:t>
            </a:r>
            <a:endParaRPr lang="uz-Latn-UZ" b="1" dirty="0"/>
          </a:p>
        </p:txBody>
      </p:sp>
    </p:spTree>
    <p:extLst>
      <p:ext uri="{BB962C8B-B14F-4D97-AF65-F5344CB8AC3E}">
        <p14:creationId xmlns:p14="http://schemas.microsoft.com/office/powerpoint/2010/main" val="3173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0.34583 0.0495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2477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6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16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6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3056E-6 1.35802E-6 L 0.38651 0.03742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25" y="18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8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6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6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1389E-6 1.91358E-6 L 0.38563 0.01138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82" y="5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">
                                      <p:cBhvr>
                                        <p:cTn id="1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">
                                      <p:cBhvr>
                                        <p:cTn id="1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3000"/>
                                        <p:tgtEl>
                                          <p:spTgt spid="16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6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6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20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167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0" grpId="0"/>
      <p:bldP spid="167941" grpId="0" animBg="1"/>
      <p:bldP spid="167942" grpId="0" animBg="1"/>
      <p:bldP spid="167943" grpId="0" animBg="1"/>
      <p:bldP spid="167946" grpId="0" animBg="1"/>
      <p:bldP spid="167947" grpId="0" animBg="1"/>
      <p:bldP spid="167954" grpId="0" animBg="1"/>
      <p:bldP spid="167955" grpId="0" animBg="1"/>
      <p:bldP spid="167958" grpId="0"/>
      <p:bldP spid="167960" grpId="0"/>
      <p:bldP spid="167961" grpId="0"/>
      <p:bldP spid="167996" grpId="0" animBg="1"/>
      <p:bldP spid="167997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Freeform 2"/>
          <p:cNvSpPr>
            <a:spLocks/>
          </p:cNvSpPr>
          <p:nvPr/>
        </p:nvSpPr>
        <p:spPr bwMode="auto">
          <a:xfrm>
            <a:off x="7084061" y="3337560"/>
            <a:ext cx="2242819" cy="1082040"/>
          </a:xfrm>
          <a:custGeom>
            <a:avLst/>
            <a:gdLst>
              <a:gd name="T0" fmla="*/ 0 w 883"/>
              <a:gd name="T1" fmla="*/ 1249997360 h 568"/>
              <a:gd name="T2" fmla="*/ 2147483647 w 883"/>
              <a:gd name="T3" fmla="*/ 1431448532 h 568"/>
              <a:gd name="T4" fmla="*/ 1824592763 w 883"/>
              <a:gd name="T5" fmla="*/ 0 h 568"/>
              <a:gd name="T6" fmla="*/ 0 w 883"/>
              <a:gd name="T7" fmla="*/ 1249997360 h 568"/>
              <a:gd name="T8" fmla="*/ 0 60000 65536"/>
              <a:gd name="T9" fmla="*/ 0 60000 65536"/>
              <a:gd name="T10" fmla="*/ 0 60000 65536"/>
              <a:gd name="T11" fmla="*/ 0 60000 65536"/>
              <a:gd name="T12" fmla="*/ 0 w 883"/>
              <a:gd name="T13" fmla="*/ 0 h 568"/>
              <a:gd name="T14" fmla="*/ 883 w 883"/>
              <a:gd name="T15" fmla="*/ 568 h 5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3" h="568">
                <a:moveTo>
                  <a:pt x="0" y="496"/>
                </a:moveTo>
                <a:lnTo>
                  <a:pt x="883" y="568"/>
                </a:lnTo>
                <a:lnTo>
                  <a:pt x="724" y="0"/>
                </a:lnTo>
                <a:lnTo>
                  <a:pt x="0" y="49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8963" name="Freeform 3"/>
          <p:cNvSpPr>
            <a:spLocks/>
          </p:cNvSpPr>
          <p:nvPr/>
        </p:nvSpPr>
        <p:spPr bwMode="auto">
          <a:xfrm>
            <a:off x="1440182" y="3143251"/>
            <a:ext cx="2278379" cy="1108710"/>
          </a:xfrm>
          <a:custGeom>
            <a:avLst/>
            <a:gdLst>
              <a:gd name="T0" fmla="*/ 0 w 897"/>
              <a:gd name="T1" fmla="*/ 1285279545 h 582"/>
              <a:gd name="T2" fmla="*/ 2147483647 w 897"/>
              <a:gd name="T3" fmla="*/ 1466730719 h 582"/>
              <a:gd name="T4" fmla="*/ 1867434617 w 897"/>
              <a:gd name="T5" fmla="*/ 0 h 582"/>
              <a:gd name="T6" fmla="*/ 0 w 897"/>
              <a:gd name="T7" fmla="*/ 1285279545 h 582"/>
              <a:gd name="T8" fmla="*/ 0 60000 65536"/>
              <a:gd name="T9" fmla="*/ 0 60000 65536"/>
              <a:gd name="T10" fmla="*/ 0 60000 65536"/>
              <a:gd name="T11" fmla="*/ 0 60000 65536"/>
              <a:gd name="T12" fmla="*/ 0 w 897"/>
              <a:gd name="T13" fmla="*/ 0 h 582"/>
              <a:gd name="T14" fmla="*/ 897 w 897"/>
              <a:gd name="T15" fmla="*/ 582 h 5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7" h="582">
                <a:moveTo>
                  <a:pt x="0" y="510"/>
                </a:moveTo>
                <a:lnTo>
                  <a:pt x="897" y="582"/>
                </a:lnTo>
                <a:lnTo>
                  <a:pt x="741" y="0"/>
                </a:lnTo>
                <a:lnTo>
                  <a:pt x="0" y="51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Arc 4"/>
          <p:cNvSpPr>
            <a:spLocks/>
          </p:cNvSpPr>
          <p:nvPr/>
        </p:nvSpPr>
        <p:spPr bwMode="auto">
          <a:xfrm rot="-159730">
            <a:off x="7200901" y="2905126"/>
            <a:ext cx="2133600" cy="2051684"/>
          </a:xfrm>
          <a:custGeom>
            <a:avLst/>
            <a:gdLst>
              <a:gd name="T0" fmla="*/ 2147483647 w 21600"/>
              <a:gd name="T1" fmla="*/ 0 h 29293"/>
              <a:gd name="T2" fmla="*/ 2147483647 w 21600"/>
              <a:gd name="T3" fmla="*/ 2147483647 h 29293"/>
              <a:gd name="T4" fmla="*/ 0 w 21600"/>
              <a:gd name="T5" fmla="*/ 2147483647 h 29293"/>
              <a:gd name="T6" fmla="*/ 0 60000 65536"/>
              <a:gd name="T7" fmla="*/ 0 60000 65536"/>
              <a:gd name="T8" fmla="*/ 0 60000 65536"/>
              <a:gd name="T9" fmla="*/ 0 w 21600"/>
              <a:gd name="T10" fmla="*/ 0 h 29293"/>
              <a:gd name="T11" fmla="*/ 21600 w 21600"/>
              <a:gd name="T12" fmla="*/ 29293 h 29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293" fill="none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</a:path>
              <a:path w="21600" h="29293" stroke="0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  <a:lnTo>
                  <a:pt x="0" y="18597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Arc 5"/>
          <p:cNvSpPr>
            <a:spLocks/>
          </p:cNvSpPr>
          <p:nvPr/>
        </p:nvSpPr>
        <p:spPr bwMode="auto">
          <a:xfrm>
            <a:off x="1617981" y="2756536"/>
            <a:ext cx="2133600" cy="2051684"/>
          </a:xfrm>
          <a:custGeom>
            <a:avLst/>
            <a:gdLst>
              <a:gd name="T0" fmla="*/ 2147483647 w 21600"/>
              <a:gd name="T1" fmla="*/ 0 h 29293"/>
              <a:gd name="T2" fmla="*/ 2147483647 w 21600"/>
              <a:gd name="T3" fmla="*/ 2147483647 h 29293"/>
              <a:gd name="T4" fmla="*/ 0 w 21600"/>
              <a:gd name="T5" fmla="*/ 2147483647 h 29293"/>
              <a:gd name="T6" fmla="*/ 0 60000 65536"/>
              <a:gd name="T7" fmla="*/ 0 60000 65536"/>
              <a:gd name="T8" fmla="*/ 0 60000 65536"/>
              <a:gd name="T9" fmla="*/ 0 w 21600"/>
              <a:gd name="T10" fmla="*/ 0 h 29293"/>
              <a:gd name="T11" fmla="*/ 21600 w 21600"/>
              <a:gd name="T12" fmla="*/ 29293 h 29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293" fill="none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</a:path>
              <a:path w="21600" h="29293" stroke="0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  <a:lnTo>
                  <a:pt x="0" y="18597"/>
                </a:lnTo>
                <a:close/>
              </a:path>
            </a:pathLst>
          </a:cu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Line 6"/>
          <p:cNvSpPr>
            <a:spLocks noChangeShapeType="1"/>
          </p:cNvSpPr>
          <p:nvPr/>
        </p:nvSpPr>
        <p:spPr bwMode="auto">
          <a:xfrm flipH="1">
            <a:off x="1442721" y="1868806"/>
            <a:ext cx="4376421" cy="223075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Freeform 7"/>
          <p:cNvSpPr>
            <a:spLocks/>
          </p:cNvSpPr>
          <p:nvPr/>
        </p:nvSpPr>
        <p:spPr bwMode="auto">
          <a:xfrm>
            <a:off x="1442721" y="4099560"/>
            <a:ext cx="4140200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Oval 8"/>
          <p:cNvSpPr>
            <a:spLocks noChangeArrowheads="1"/>
          </p:cNvSpPr>
          <p:nvPr/>
        </p:nvSpPr>
        <p:spPr bwMode="auto">
          <a:xfrm flipV="1">
            <a:off x="3268982" y="3091816"/>
            <a:ext cx="114299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Oval 9"/>
          <p:cNvSpPr>
            <a:spLocks noChangeArrowheads="1"/>
          </p:cNvSpPr>
          <p:nvPr/>
        </p:nvSpPr>
        <p:spPr bwMode="auto">
          <a:xfrm>
            <a:off x="3677920" y="4217671"/>
            <a:ext cx="111760" cy="8763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Oval 10"/>
          <p:cNvSpPr>
            <a:spLocks noChangeArrowheads="1"/>
          </p:cNvSpPr>
          <p:nvPr/>
        </p:nvSpPr>
        <p:spPr bwMode="auto">
          <a:xfrm>
            <a:off x="1379222" y="4059556"/>
            <a:ext cx="114299" cy="838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11"/>
          <p:cNvSpPr>
            <a:spLocks noChangeArrowheads="1"/>
          </p:cNvSpPr>
          <p:nvPr/>
        </p:nvSpPr>
        <p:spPr bwMode="auto">
          <a:xfrm>
            <a:off x="3421381" y="104356"/>
            <a:ext cx="9579743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Построение угла, равного данному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Freeform 12"/>
          <p:cNvSpPr>
            <a:spLocks/>
          </p:cNvSpPr>
          <p:nvPr/>
        </p:nvSpPr>
        <p:spPr bwMode="auto">
          <a:xfrm>
            <a:off x="7086601" y="4290060"/>
            <a:ext cx="6283960" cy="388620"/>
          </a:xfrm>
          <a:custGeom>
            <a:avLst/>
            <a:gdLst>
              <a:gd name="T0" fmla="*/ 0 w 2474"/>
              <a:gd name="T1" fmla="*/ 0 h 204"/>
              <a:gd name="T2" fmla="*/ 2147483647 w 2474"/>
              <a:gd name="T3" fmla="*/ 514111920 h 204"/>
              <a:gd name="T4" fmla="*/ 0 60000 65536"/>
              <a:gd name="T5" fmla="*/ 0 60000 65536"/>
              <a:gd name="T6" fmla="*/ 0 w 2474"/>
              <a:gd name="T7" fmla="*/ 0 h 204"/>
              <a:gd name="T8" fmla="*/ 2474 w 2474"/>
              <a:gd name="T9" fmla="*/ 204 h 2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74" h="204">
                <a:moveTo>
                  <a:pt x="0" y="0"/>
                </a:moveTo>
                <a:lnTo>
                  <a:pt x="2474" y="20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oval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046" name="Line 13"/>
          <p:cNvSpPr>
            <a:spLocks noChangeShapeType="1"/>
          </p:cNvSpPr>
          <p:nvPr/>
        </p:nvSpPr>
        <p:spPr bwMode="auto">
          <a:xfrm flipH="1">
            <a:off x="7086601" y="2042160"/>
            <a:ext cx="4376421" cy="22307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Text Box 14"/>
          <p:cNvSpPr txBox="1">
            <a:spLocks noChangeArrowheads="1"/>
          </p:cNvSpPr>
          <p:nvPr/>
        </p:nvSpPr>
        <p:spPr bwMode="auto">
          <a:xfrm>
            <a:off x="1323341" y="1177290"/>
            <a:ext cx="2617773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Дано: угол А.</a:t>
            </a:r>
          </a:p>
        </p:txBody>
      </p:sp>
      <p:sp>
        <p:nvSpPr>
          <p:cNvPr id="1048" name="Text Box 15"/>
          <p:cNvSpPr txBox="1">
            <a:spLocks noChangeArrowheads="1"/>
          </p:cNvSpPr>
          <p:nvPr/>
        </p:nvSpPr>
        <p:spPr bwMode="auto">
          <a:xfrm>
            <a:off x="920631" y="3908251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049" name="Text Box 16"/>
          <p:cNvSpPr txBox="1">
            <a:spLocks noChangeArrowheads="1"/>
          </p:cNvSpPr>
          <p:nvPr/>
        </p:nvSpPr>
        <p:spPr bwMode="auto">
          <a:xfrm>
            <a:off x="8696961" y="1177290"/>
            <a:ext cx="3582845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Построили угол О.</a:t>
            </a:r>
          </a:p>
        </p:txBody>
      </p:sp>
      <p:sp>
        <p:nvSpPr>
          <p:cNvPr id="1050" name="Text Box 17"/>
          <p:cNvSpPr txBox="1">
            <a:spLocks noChangeArrowheads="1"/>
          </p:cNvSpPr>
          <p:nvPr/>
        </p:nvSpPr>
        <p:spPr bwMode="auto">
          <a:xfrm>
            <a:off x="3746502" y="4290060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051" name="Text Box 18"/>
          <p:cNvSpPr txBox="1">
            <a:spLocks noChangeArrowheads="1"/>
          </p:cNvSpPr>
          <p:nvPr/>
        </p:nvSpPr>
        <p:spPr bwMode="auto">
          <a:xfrm>
            <a:off x="3055621" y="2474596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052" name="Text Box 19"/>
          <p:cNvSpPr txBox="1">
            <a:spLocks noChangeArrowheads="1"/>
          </p:cNvSpPr>
          <p:nvPr/>
        </p:nvSpPr>
        <p:spPr bwMode="auto">
          <a:xfrm>
            <a:off x="6741160" y="4290060"/>
            <a:ext cx="542718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1053" name="Text Box 20"/>
          <p:cNvSpPr txBox="1">
            <a:spLocks noChangeArrowheads="1"/>
          </p:cNvSpPr>
          <p:nvPr/>
        </p:nvSpPr>
        <p:spPr bwMode="auto">
          <a:xfrm>
            <a:off x="9273542" y="4373880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28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Text Box 21"/>
          <p:cNvSpPr txBox="1">
            <a:spLocks noChangeArrowheads="1"/>
          </p:cNvSpPr>
          <p:nvPr/>
        </p:nvSpPr>
        <p:spPr bwMode="auto">
          <a:xfrm>
            <a:off x="8696960" y="2731770"/>
            <a:ext cx="502643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28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982" name="Text Box 22"/>
          <p:cNvSpPr txBox="1">
            <a:spLocks noChangeArrowheads="1"/>
          </p:cNvSpPr>
          <p:nvPr/>
        </p:nvSpPr>
        <p:spPr bwMode="auto">
          <a:xfrm>
            <a:off x="749302" y="5065396"/>
            <a:ext cx="10330654" cy="2963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Доказать:   </a:t>
            </a:r>
            <a:r>
              <a:rPr lang="ru-RU" sz="28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 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Доказательство:  рассмотрим треугольники АВС и О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DE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АС=ОЕ, как радиусы одной окружности.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АВ=О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как радиусы одной окружности.</a:t>
            </a:r>
          </a:p>
          <a:p>
            <a:pPr eaLnBrk="1" hangingPunct="1">
              <a:buFontTx/>
              <a:buAutoNum type="arabicPeriod"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ВС=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DE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как радиусы одной окружности.</a:t>
            </a:r>
          </a:p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ru-RU" sz="2800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АВС = </a:t>
            </a:r>
            <a:r>
              <a:rPr lang="ru-RU" sz="2800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Е  (3 приз.)   </a:t>
            </a:r>
            <a:r>
              <a:rPr lang="ru-RU" sz="4400" b="1" dirty="0" smtClean="0">
                <a:latin typeface="Cambria Math"/>
                <a:ea typeface="Cambria Math"/>
                <a:cs typeface="Arial" pitchFamily="34" charset="0"/>
              </a:rPr>
              <a:t>⇒ </a:t>
            </a:r>
            <a:r>
              <a:rPr lang="ru-RU" sz="28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А = </a:t>
            </a:r>
            <a:r>
              <a:rPr lang="ru-RU" sz="2800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О         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Arc 26"/>
          <p:cNvSpPr>
            <a:spLocks/>
          </p:cNvSpPr>
          <p:nvPr/>
        </p:nvSpPr>
        <p:spPr bwMode="auto">
          <a:xfrm rot="-5400000">
            <a:off x="8313422" y="3261360"/>
            <a:ext cx="1600200" cy="1752600"/>
          </a:xfrm>
          <a:custGeom>
            <a:avLst/>
            <a:gdLst>
              <a:gd name="T0" fmla="*/ 2147483647 w 21600"/>
              <a:gd name="T1" fmla="*/ 0 h 18757"/>
              <a:gd name="T2" fmla="*/ 2147483647 w 21600"/>
              <a:gd name="T3" fmla="*/ 2147483647 h 18757"/>
              <a:gd name="T4" fmla="*/ 0 w 21600"/>
              <a:gd name="T5" fmla="*/ 2018069893 h 18757"/>
              <a:gd name="T6" fmla="*/ 0 60000 65536"/>
              <a:gd name="T7" fmla="*/ 0 60000 65536"/>
              <a:gd name="T8" fmla="*/ 0 60000 65536"/>
              <a:gd name="T9" fmla="*/ 0 w 21600"/>
              <a:gd name="T10" fmla="*/ 0 h 18757"/>
              <a:gd name="T11" fmla="*/ 21600 w 21600"/>
              <a:gd name="T12" fmla="*/ 18757 h 187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57" fill="none" extrusionOk="0">
                <a:moveTo>
                  <a:pt x="19075" y="0"/>
                </a:moveTo>
                <a:cubicBezTo>
                  <a:pt x="20733" y="3120"/>
                  <a:pt x="21600" y="6599"/>
                  <a:pt x="21600" y="10133"/>
                </a:cubicBezTo>
                <a:cubicBezTo>
                  <a:pt x="21600" y="13100"/>
                  <a:pt x="20988" y="16036"/>
                  <a:pt x="19803" y="18756"/>
                </a:cubicBezTo>
              </a:path>
              <a:path w="21600" h="18757" stroke="0" extrusionOk="0">
                <a:moveTo>
                  <a:pt x="19075" y="0"/>
                </a:moveTo>
                <a:cubicBezTo>
                  <a:pt x="20733" y="3120"/>
                  <a:pt x="21600" y="6599"/>
                  <a:pt x="21600" y="10133"/>
                </a:cubicBezTo>
                <a:cubicBezTo>
                  <a:pt x="21600" y="13100"/>
                  <a:pt x="20988" y="16036"/>
                  <a:pt x="19803" y="18756"/>
                </a:cubicBezTo>
                <a:lnTo>
                  <a:pt x="0" y="10133"/>
                </a:lnTo>
                <a:close/>
              </a:path>
            </a:pathLst>
          </a:custGeom>
          <a:noFill/>
          <a:ln w="57150">
            <a:solidFill>
              <a:srgbClr val="CC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Oval 27"/>
          <p:cNvSpPr>
            <a:spLocks noChangeArrowheads="1"/>
          </p:cNvSpPr>
          <p:nvPr/>
        </p:nvSpPr>
        <p:spPr bwMode="auto">
          <a:xfrm>
            <a:off x="9281160" y="4385310"/>
            <a:ext cx="114301" cy="8572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58" name="Oval 28"/>
          <p:cNvSpPr>
            <a:spLocks noChangeArrowheads="1"/>
          </p:cNvSpPr>
          <p:nvPr/>
        </p:nvSpPr>
        <p:spPr bwMode="auto">
          <a:xfrm>
            <a:off x="8867142" y="3289936"/>
            <a:ext cx="114299" cy="8763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245361" y="3423286"/>
            <a:ext cx="5991861" cy="518160"/>
            <a:chOff x="884" y="1797"/>
            <a:chExt cx="2359" cy="272"/>
          </a:xfrm>
        </p:grpSpPr>
        <p:sp>
          <p:nvSpPr>
            <p:cNvPr id="1078" name="Line 30"/>
            <p:cNvSpPr>
              <a:spLocks noChangeShapeType="1"/>
            </p:cNvSpPr>
            <p:nvPr/>
          </p:nvSpPr>
          <p:spPr bwMode="auto">
            <a:xfrm>
              <a:off x="884" y="1797"/>
              <a:ext cx="136" cy="136"/>
            </a:xfrm>
            <a:prstGeom prst="line">
              <a:avLst/>
            </a:prstGeom>
            <a:noFill/>
            <a:ln w="28575">
              <a:solidFill>
                <a:srgbClr val="CC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sz="44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9" name="Line 31"/>
            <p:cNvSpPr>
              <a:spLocks noChangeShapeType="1"/>
            </p:cNvSpPr>
            <p:nvPr/>
          </p:nvSpPr>
          <p:spPr bwMode="auto">
            <a:xfrm>
              <a:off x="3107" y="1933"/>
              <a:ext cx="136" cy="136"/>
            </a:xfrm>
            <a:prstGeom prst="line">
              <a:avLst/>
            </a:prstGeom>
            <a:noFill/>
            <a:ln w="28575">
              <a:solidFill>
                <a:srgbClr val="CC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sz="44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476502" y="4029076"/>
            <a:ext cx="5875019" cy="430530"/>
            <a:chOff x="975" y="2115"/>
            <a:chExt cx="2313" cy="226"/>
          </a:xfrm>
        </p:grpSpPr>
        <p:grpSp>
          <p:nvGrpSpPr>
            <p:cNvPr id="1072" name="Group 33"/>
            <p:cNvGrpSpPr>
              <a:grpSpLocks/>
            </p:cNvGrpSpPr>
            <p:nvPr/>
          </p:nvGrpSpPr>
          <p:grpSpPr bwMode="auto">
            <a:xfrm>
              <a:off x="975" y="2115"/>
              <a:ext cx="45" cy="136"/>
              <a:chOff x="4740" y="3702"/>
              <a:chExt cx="45" cy="136"/>
            </a:xfrm>
          </p:grpSpPr>
          <p:sp>
            <p:nvSpPr>
              <p:cNvPr id="1076" name="Line 34"/>
              <p:cNvSpPr>
                <a:spLocks noChangeShapeType="1"/>
              </p:cNvSpPr>
              <p:nvPr/>
            </p:nvSpPr>
            <p:spPr bwMode="auto">
              <a:xfrm>
                <a:off x="4740" y="3702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7" name="Line 35"/>
              <p:cNvSpPr>
                <a:spLocks noChangeShapeType="1"/>
              </p:cNvSpPr>
              <p:nvPr/>
            </p:nvSpPr>
            <p:spPr bwMode="auto">
              <a:xfrm>
                <a:off x="4785" y="3702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73" name="Group 36"/>
            <p:cNvGrpSpPr>
              <a:grpSpLocks/>
            </p:cNvGrpSpPr>
            <p:nvPr/>
          </p:nvGrpSpPr>
          <p:grpSpPr bwMode="auto">
            <a:xfrm>
              <a:off x="3243" y="2205"/>
              <a:ext cx="45" cy="136"/>
              <a:chOff x="4740" y="3702"/>
              <a:chExt cx="45" cy="136"/>
            </a:xfrm>
          </p:grpSpPr>
          <p:sp>
            <p:nvSpPr>
              <p:cNvPr id="1074" name="Line 37"/>
              <p:cNvSpPr>
                <a:spLocks noChangeShapeType="1"/>
              </p:cNvSpPr>
              <p:nvPr/>
            </p:nvSpPr>
            <p:spPr bwMode="auto">
              <a:xfrm>
                <a:off x="4740" y="3702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5" name="Line 38"/>
              <p:cNvSpPr>
                <a:spLocks noChangeShapeType="1"/>
              </p:cNvSpPr>
              <p:nvPr/>
            </p:nvSpPr>
            <p:spPr bwMode="auto">
              <a:xfrm>
                <a:off x="4785" y="3702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281680" y="3596641"/>
            <a:ext cx="5994400" cy="346710"/>
            <a:chOff x="1292" y="1888"/>
            <a:chExt cx="2360" cy="182"/>
          </a:xfrm>
        </p:grpSpPr>
        <p:grpSp>
          <p:nvGrpSpPr>
            <p:cNvPr id="1064" name="Group 40"/>
            <p:cNvGrpSpPr>
              <a:grpSpLocks/>
            </p:cNvGrpSpPr>
            <p:nvPr/>
          </p:nvGrpSpPr>
          <p:grpSpPr bwMode="auto">
            <a:xfrm rot="5054508">
              <a:off x="3538" y="1956"/>
              <a:ext cx="91" cy="137"/>
              <a:chOff x="4694" y="1524"/>
              <a:chExt cx="91" cy="137"/>
            </a:xfrm>
          </p:grpSpPr>
          <p:sp>
            <p:nvSpPr>
              <p:cNvPr id="1069" name="Line 41"/>
              <p:cNvSpPr>
                <a:spLocks noChangeShapeType="1"/>
              </p:cNvSpPr>
              <p:nvPr/>
            </p:nvSpPr>
            <p:spPr bwMode="auto">
              <a:xfrm>
                <a:off x="4694" y="1524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0" name="Line 42"/>
              <p:cNvSpPr>
                <a:spLocks noChangeShapeType="1"/>
              </p:cNvSpPr>
              <p:nvPr/>
            </p:nvSpPr>
            <p:spPr bwMode="auto">
              <a:xfrm>
                <a:off x="4739" y="1524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1" name="Line 43"/>
              <p:cNvSpPr>
                <a:spLocks noChangeShapeType="1"/>
              </p:cNvSpPr>
              <p:nvPr/>
            </p:nvSpPr>
            <p:spPr bwMode="auto">
              <a:xfrm>
                <a:off x="4785" y="1525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65" name="Group 44"/>
            <p:cNvGrpSpPr>
              <a:grpSpLocks/>
            </p:cNvGrpSpPr>
            <p:nvPr/>
          </p:nvGrpSpPr>
          <p:grpSpPr bwMode="auto">
            <a:xfrm rot="5054508">
              <a:off x="1315" y="1865"/>
              <a:ext cx="91" cy="137"/>
              <a:chOff x="4694" y="1524"/>
              <a:chExt cx="91" cy="137"/>
            </a:xfrm>
          </p:grpSpPr>
          <p:sp>
            <p:nvSpPr>
              <p:cNvPr id="1066" name="Line 45"/>
              <p:cNvSpPr>
                <a:spLocks noChangeShapeType="1"/>
              </p:cNvSpPr>
              <p:nvPr/>
            </p:nvSpPr>
            <p:spPr bwMode="auto">
              <a:xfrm>
                <a:off x="4694" y="1524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7" name="Line 46"/>
              <p:cNvSpPr>
                <a:spLocks noChangeShapeType="1"/>
              </p:cNvSpPr>
              <p:nvPr/>
            </p:nvSpPr>
            <p:spPr bwMode="auto">
              <a:xfrm>
                <a:off x="4739" y="1524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8" name="Line 47"/>
              <p:cNvSpPr>
                <a:spLocks noChangeShapeType="1"/>
              </p:cNvSpPr>
              <p:nvPr/>
            </p:nvSpPr>
            <p:spPr bwMode="auto">
              <a:xfrm>
                <a:off x="4785" y="1525"/>
                <a:ext cx="0" cy="136"/>
              </a:xfrm>
              <a:prstGeom prst="line">
                <a:avLst/>
              </a:prstGeom>
              <a:noFill/>
              <a:ln w="28575">
                <a:solidFill>
                  <a:srgbClr val="CC00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1951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8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8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8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89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 animBg="1"/>
      <p:bldP spid="1689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90" name="Freeform 65"/>
          <p:cNvSpPr>
            <a:spLocks/>
          </p:cNvSpPr>
          <p:nvPr/>
        </p:nvSpPr>
        <p:spPr bwMode="auto">
          <a:xfrm rot="21083027">
            <a:off x="1227031" y="2481801"/>
            <a:ext cx="3696452" cy="4748402"/>
          </a:xfrm>
          <a:custGeom>
            <a:avLst/>
            <a:gdLst>
              <a:gd name="T0" fmla="*/ 16 w 1876"/>
              <a:gd name="T1" fmla="*/ 862 h 1019"/>
              <a:gd name="T2" fmla="*/ 1286 w 1876"/>
              <a:gd name="T3" fmla="*/ 0 h 1019"/>
              <a:gd name="T4" fmla="*/ 1558 w 1876"/>
              <a:gd name="T5" fmla="*/ 91 h 1019"/>
              <a:gd name="T6" fmla="*/ 1740 w 1876"/>
              <a:gd name="T7" fmla="*/ 273 h 1019"/>
              <a:gd name="T8" fmla="*/ 1876 w 1876"/>
              <a:gd name="T9" fmla="*/ 545 h 1019"/>
              <a:gd name="T10" fmla="*/ 1831 w 1876"/>
              <a:gd name="T11" fmla="*/ 726 h 1019"/>
              <a:gd name="T12" fmla="*/ 1760 w 1876"/>
              <a:gd name="T13" fmla="*/ 1019 h 1019"/>
              <a:gd name="T14" fmla="*/ 24 w 1876"/>
              <a:gd name="T15" fmla="*/ 859 h 1019"/>
              <a:gd name="T16" fmla="*/ 0 w 1876"/>
              <a:gd name="T17" fmla="*/ 891 h 101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76"/>
              <a:gd name="T28" fmla="*/ 0 h 1019"/>
              <a:gd name="T29" fmla="*/ 1876 w 1876"/>
              <a:gd name="T30" fmla="*/ 1019 h 101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uz-Latn-UZ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H="1">
            <a:off x="1468950" y="3959907"/>
            <a:ext cx="1287582" cy="27725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538" name="Freeform 9"/>
          <p:cNvSpPr>
            <a:spLocks/>
          </p:cNvSpPr>
          <p:nvPr/>
        </p:nvSpPr>
        <p:spPr bwMode="auto">
          <a:xfrm flipV="1">
            <a:off x="7708704" y="4853539"/>
            <a:ext cx="3693375" cy="45719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315248" y="243756"/>
            <a:ext cx="13742229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Построить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угол,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равный с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умме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двух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данных углов.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45" name="Text Box 20"/>
          <p:cNvSpPr txBox="1">
            <a:spLocks noChangeArrowheads="1"/>
          </p:cNvSpPr>
          <p:nvPr/>
        </p:nvSpPr>
        <p:spPr bwMode="auto">
          <a:xfrm>
            <a:off x="299334" y="995937"/>
            <a:ext cx="14026266" cy="185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1-ый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шаг. Вначале строим угол ВАС, равный первому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углу</a:t>
            </a:r>
          </a:p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2-ой шаг. От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луча АС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откладываем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угол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CAD,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равный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второму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углу так, чтобы точки В и </a:t>
            </a:r>
            <a:r>
              <a:rPr lang="uz-Latn-UZ" sz="28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лежали в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разных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полуплоскостях относительно луча АС. </a:t>
            </a:r>
          </a:p>
          <a:p>
            <a:pPr eaLnBrk="1" hangingPunct="1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Полученный угол 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BAD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равен сумме данных углов.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2139823" y="3527018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52" name="Oval 59"/>
          <p:cNvSpPr>
            <a:spLocks noChangeArrowheads="1"/>
          </p:cNvSpPr>
          <p:nvPr/>
        </p:nvSpPr>
        <p:spPr bwMode="auto">
          <a:xfrm>
            <a:off x="7658976" y="4801755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68" name="Line 8"/>
          <p:cNvSpPr>
            <a:spLocks noChangeShapeType="1"/>
          </p:cNvSpPr>
          <p:nvPr/>
        </p:nvSpPr>
        <p:spPr bwMode="auto">
          <a:xfrm flipH="1">
            <a:off x="9049654" y="4983168"/>
            <a:ext cx="3274275" cy="22462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9" name="Freeform 9"/>
          <p:cNvSpPr>
            <a:spLocks/>
          </p:cNvSpPr>
          <p:nvPr/>
        </p:nvSpPr>
        <p:spPr bwMode="auto">
          <a:xfrm>
            <a:off x="9049654" y="7205981"/>
            <a:ext cx="4140200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" name="Oval 59"/>
          <p:cNvSpPr>
            <a:spLocks noChangeArrowheads="1"/>
          </p:cNvSpPr>
          <p:nvPr/>
        </p:nvSpPr>
        <p:spPr bwMode="auto">
          <a:xfrm>
            <a:off x="9029334" y="7088763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5" name="Дуга 4"/>
          <p:cNvSpPr/>
          <p:nvPr/>
        </p:nvSpPr>
        <p:spPr>
          <a:xfrm rot="1722410">
            <a:off x="7494928" y="4442058"/>
            <a:ext cx="914400" cy="914400"/>
          </a:xfrm>
          <a:prstGeom prst="arc">
            <a:avLst>
              <a:gd name="adj1" fmla="val 17019296"/>
              <a:gd name="adj2" fmla="val 1980050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3" name="Дуга 72"/>
          <p:cNvSpPr/>
          <p:nvPr/>
        </p:nvSpPr>
        <p:spPr>
          <a:xfrm rot="1761339">
            <a:off x="8993434" y="6665472"/>
            <a:ext cx="914400" cy="914400"/>
          </a:xfrm>
          <a:prstGeom prst="arc">
            <a:avLst>
              <a:gd name="adj1" fmla="val 16942488"/>
              <a:gd name="adj2" fmla="val 2106064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4" name="Дуга 73"/>
          <p:cNvSpPr/>
          <p:nvPr/>
        </p:nvSpPr>
        <p:spPr>
          <a:xfrm rot="1505026">
            <a:off x="9140708" y="6638063"/>
            <a:ext cx="914400" cy="914400"/>
          </a:xfrm>
          <a:prstGeom prst="arc">
            <a:avLst>
              <a:gd name="adj1" fmla="val 16801753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1031071" y="6557457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76" name="Text Box 3"/>
          <p:cNvSpPr txBox="1">
            <a:spLocks noChangeArrowheads="1"/>
          </p:cNvSpPr>
          <p:nvPr/>
        </p:nvSpPr>
        <p:spPr bwMode="auto">
          <a:xfrm>
            <a:off x="4743000" y="7003024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3934257" y="4355555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78" name="Line 8"/>
          <p:cNvSpPr>
            <a:spLocks noChangeShapeType="1"/>
          </p:cNvSpPr>
          <p:nvPr/>
        </p:nvSpPr>
        <p:spPr bwMode="auto">
          <a:xfrm flipH="1">
            <a:off x="1447799" y="4821824"/>
            <a:ext cx="2766633" cy="1934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9" name="Freeform 9"/>
          <p:cNvSpPr>
            <a:spLocks/>
          </p:cNvSpPr>
          <p:nvPr/>
        </p:nvSpPr>
        <p:spPr bwMode="auto">
          <a:xfrm>
            <a:off x="1447800" y="6732467"/>
            <a:ext cx="3855551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0" name="Oval 59"/>
          <p:cNvSpPr>
            <a:spLocks noChangeArrowheads="1"/>
          </p:cNvSpPr>
          <p:nvPr/>
        </p:nvSpPr>
        <p:spPr bwMode="auto">
          <a:xfrm>
            <a:off x="1427480" y="6615249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81" name="Дуга 80"/>
          <p:cNvSpPr/>
          <p:nvPr/>
        </p:nvSpPr>
        <p:spPr>
          <a:xfrm rot="1761339">
            <a:off x="1391580" y="6191958"/>
            <a:ext cx="914400" cy="914400"/>
          </a:xfrm>
          <a:prstGeom prst="arc">
            <a:avLst>
              <a:gd name="adj1" fmla="val 16942488"/>
              <a:gd name="adj2" fmla="val 2106064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2" name="Дуга 81"/>
          <p:cNvSpPr/>
          <p:nvPr/>
        </p:nvSpPr>
        <p:spPr>
          <a:xfrm rot="1505026">
            <a:off x="1538854" y="6164549"/>
            <a:ext cx="914400" cy="914400"/>
          </a:xfrm>
          <a:prstGeom prst="arc">
            <a:avLst>
              <a:gd name="adj1" fmla="val 16801753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0" name="Дуга 89"/>
          <p:cNvSpPr/>
          <p:nvPr/>
        </p:nvSpPr>
        <p:spPr>
          <a:xfrm rot="930811">
            <a:off x="1151314" y="5986759"/>
            <a:ext cx="914400" cy="914400"/>
          </a:xfrm>
          <a:prstGeom prst="arc">
            <a:avLst>
              <a:gd name="adj1" fmla="val 17019296"/>
              <a:gd name="adj2" fmla="val 1980050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1" name="Line 8"/>
          <p:cNvSpPr>
            <a:spLocks noChangeShapeType="1"/>
          </p:cNvSpPr>
          <p:nvPr/>
        </p:nvSpPr>
        <p:spPr bwMode="auto">
          <a:xfrm flipH="1">
            <a:off x="7708704" y="3324903"/>
            <a:ext cx="2266950" cy="160286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10327239" y="654374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91450" y="4157172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32511" y="3040350"/>
            <a:ext cx="3889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1+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2 = 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BAD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34112" y="6083472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99425" y="517031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4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25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0" grpId="0" animBg="1"/>
      <p:bldP spid="22537" grpId="0" animBg="1"/>
      <p:bldP spid="167959" grpId="0"/>
      <p:bldP spid="75" grpId="0"/>
      <p:bldP spid="76" grpId="0"/>
      <p:bldP spid="77" grpId="0"/>
      <p:bldP spid="78" grpId="0" animBg="1"/>
      <p:bldP spid="79" grpId="0" animBg="1"/>
      <p:bldP spid="80" grpId="0" animBg="1"/>
      <p:bldP spid="81" grpId="0" animBg="1"/>
      <p:bldP spid="82" grpId="0" animBg="1"/>
      <p:bldP spid="90" grpId="0" animBg="1"/>
      <p:bldP spid="9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90" name="Freeform 65"/>
          <p:cNvSpPr>
            <a:spLocks/>
          </p:cNvSpPr>
          <p:nvPr/>
        </p:nvSpPr>
        <p:spPr bwMode="auto">
          <a:xfrm rot="19384040">
            <a:off x="506100" y="4507328"/>
            <a:ext cx="3696452" cy="1526392"/>
          </a:xfrm>
          <a:custGeom>
            <a:avLst/>
            <a:gdLst>
              <a:gd name="T0" fmla="*/ 16 w 1876"/>
              <a:gd name="T1" fmla="*/ 862 h 1019"/>
              <a:gd name="T2" fmla="*/ 1286 w 1876"/>
              <a:gd name="T3" fmla="*/ 0 h 1019"/>
              <a:gd name="T4" fmla="*/ 1558 w 1876"/>
              <a:gd name="T5" fmla="*/ 91 h 1019"/>
              <a:gd name="T6" fmla="*/ 1740 w 1876"/>
              <a:gd name="T7" fmla="*/ 273 h 1019"/>
              <a:gd name="T8" fmla="*/ 1876 w 1876"/>
              <a:gd name="T9" fmla="*/ 545 h 1019"/>
              <a:gd name="T10" fmla="*/ 1831 w 1876"/>
              <a:gd name="T11" fmla="*/ 726 h 1019"/>
              <a:gd name="T12" fmla="*/ 1760 w 1876"/>
              <a:gd name="T13" fmla="*/ 1019 h 1019"/>
              <a:gd name="T14" fmla="*/ 24 w 1876"/>
              <a:gd name="T15" fmla="*/ 859 h 1019"/>
              <a:gd name="T16" fmla="*/ 0 w 1876"/>
              <a:gd name="T17" fmla="*/ 891 h 101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76"/>
              <a:gd name="T28" fmla="*/ 0 h 1019"/>
              <a:gd name="T29" fmla="*/ 1876 w 1876"/>
              <a:gd name="T30" fmla="*/ 1019 h 101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uz-Latn-UZ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H="1">
            <a:off x="1176582" y="3439056"/>
            <a:ext cx="1595014" cy="333186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538" name="Freeform 9"/>
          <p:cNvSpPr>
            <a:spLocks/>
          </p:cNvSpPr>
          <p:nvPr/>
        </p:nvSpPr>
        <p:spPr bwMode="auto">
          <a:xfrm flipV="1">
            <a:off x="4999186" y="4644719"/>
            <a:ext cx="3130089" cy="95755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315248" y="243756"/>
            <a:ext cx="14479610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Построить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угол,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равный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разности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двух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данных углов.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45" name="Text Box 20"/>
          <p:cNvSpPr txBox="1">
            <a:spLocks noChangeArrowheads="1"/>
          </p:cNvSpPr>
          <p:nvPr/>
        </p:nvSpPr>
        <p:spPr bwMode="auto">
          <a:xfrm>
            <a:off x="219112" y="812903"/>
            <a:ext cx="14026266" cy="2286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1-ый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шаг. Вначале строим угол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ВАD,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равный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первому большему углу</a:t>
            </a:r>
          </a:p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2-ой шаг. От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луча АВ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откладываем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угол ВAC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равный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второму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углу так, чтобы точки С и </a:t>
            </a:r>
            <a:r>
              <a:rPr lang="uz-Latn-UZ" sz="28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лежали в одной и той же полуплоскости относительно луча АВ. </a:t>
            </a:r>
          </a:p>
          <a:p>
            <a:pPr eaLnBrk="1" hangingPunct="1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Полученный угол 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AD равен разности данных углов.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1868605" y="3602856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52" name="Oval 59"/>
          <p:cNvSpPr>
            <a:spLocks noChangeArrowheads="1"/>
          </p:cNvSpPr>
          <p:nvPr/>
        </p:nvSpPr>
        <p:spPr bwMode="auto">
          <a:xfrm>
            <a:off x="4901395" y="4682308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68" name="Line 8"/>
          <p:cNvSpPr>
            <a:spLocks noChangeShapeType="1"/>
          </p:cNvSpPr>
          <p:nvPr/>
        </p:nvSpPr>
        <p:spPr bwMode="auto">
          <a:xfrm flipH="1">
            <a:off x="7780632" y="3264135"/>
            <a:ext cx="1726279" cy="312474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9" name="Freeform 9"/>
          <p:cNvSpPr>
            <a:spLocks/>
          </p:cNvSpPr>
          <p:nvPr/>
        </p:nvSpPr>
        <p:spPr bwMode="auto">
          <a:xfrm>
            <a:off x="7780632" y="6388883"/>
            <a:ext cx="4140200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" name="Oval 59"/>
          <p:cNvSpPr>
            <a:spLocks noChangeArrowheads="1"/>
          </p:cNvSpPr>
          <p:nvPr/>
        </p:nvSpPr>
        <p:spPr bwMode="auto">
          <a:xfrm>
            <a:off x="7717140" y="6282186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5" name="Дуга 4"/>
          <p:cNvSpPr/>
          <p:nvPr/>
        </p:nvSpPr>
        <p:spPr>
          <a:xfrm rot="1722410">
            <a:off x="4785410" y="4283275"/>
            <a:ext cx="914400" cy="914400"/>
          </a:xfrm>
          <a:prstGeom prst="arc">
            <a:avLst>
              <a:gd name="adj1" fmla="val 17019296"/>
              <a:gd name="adj2" fmla="val 1980050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3" name="Дуга 72"/>
          <p:cNvSpPr/>
          <p:nvPr/>
        </p:nvSpPr>
        <p:spPr>
          <a:xfrm rot="1277858">
            <a:off x="7375510" y="5849414"/>
            <a:ext cx="914400" cy="914400"/>
          </a:xfrm>
          <a:prstGeom prst="arc">
            <a:avLst>
              <a:gd name="adj1" fmla="val 16942488"/>
              <a:gd name="adj2" fmla="val 2106064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4" name="Дуга 73"/>
          <p:cNvSpPr/>
          <p:nvPr/>
        </p:nvSpPr>
        <p:spPr>
          <a:xfrm rot="1505026">
            <a:off x="4949807" y="4211444"/>
            <a:ext cx="914400" cy="914400"/>
          </a:xfrm>
          <a:prstGeom prst="arc">
            <a:avLst>
              <a:gd name="adj1" fmla="val 16801753"/>
              <a:gd name="adj2" fmla="val 2059353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759853" y="6633295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76" name="Text Box 3"/>
          <p:cNvSpPr txBox="1">
            <a:spLocks noChangeArrowheads="1"/>
          </p:cNvSpPr>
          <p:nvPr/>
        </p:nvSpPr>
        <p:spPr bwMode="auto">
          <a:xfrm>
            <a:off x="4038465" y="7013778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3478114" y="4395450"/>
            <a:ext cx="56035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78" name="Line 8"/>
          <p:cNvSpPr>
            <a:spLocks noChangeShapeType="1"/>
          </p:cNvSpPr>
          <p:nvPr/>
        </p:nvSpPr>
        <p:spPr bwMode="auto">
          <a:xfrm flipH="1">
            <a:off x="1271832" y="4837624"/>
            <a:ext cx="2766633" cy="1934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9" name="Freeform 9"/>
          <p:cNvSpPr>
            <a:spLocks/>
          </p:cNvSpPr>
          <p:nvPr/>
        </p:nvSpPr>
        <p:spPr bwMode="auto">
          <a:xfrm>
            <a:off x="1176582" y="6808305"/>
            <a:ext cx="3776418" cy="274320"/>
          </a:xfrm>
          <a:custGeom>
            <a:avLst/>
            <a:gdLst>
              <a:gd name="T0" fmla="*/ 0 w 1630"/>
              <a:gd name="T1" fmla="*/ 0 h 144"/>
              <a:gd name="T2" fmla="*/ 2147483647 w 1630"/>
              <a:gd name="T3" fmla="*/ 362902445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0" name="Oval 59"/>
          <p:cNvSpPr>
            <a:spLocks noChangeArrowheads="1"/>
          </p:cNvSpPr>
          <p:nvPr/>
        </p:nvSpPr>
        <p:spPr bwMode="auto">
          <a:xfrm>
            <a:off x="1156262" y="6691087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81" name="Дуга 80"/>
          <p:cNvSpPr/>
          <p:nvPr/>
        </p:nvSpPr>
        <p:spPr>
          <a:xfrm rot="3443718">
            <a:off x="851596" y="6384519"/>
            <a:ext cx="914400" cy="749987"/>
          </a:xfrm>
          <a:prstGeom prst="arc">
            <a:avLst>
              <a:gd name="adj1" fmla="val 12994032"/>
              <a:gd name="adj2" fmla="val 1877063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2" name="Дуга 81"/>
          <p:cNvSpPr/>
          <p:nvPr/>
        </p:nvSpPr>
        <p:spPr>
          <a:xfrm rot="1723814">
            <a:off x="1070896" y="6306987"/>
            <a:ext cx="914400" cy="914400"/>
          </a:xfrm>
          <a:prstGeom prst="arc">
            <a:avLst>
              <a:gd name="adj1" fmla="val 16801753"/>
              <a:gd name="adj2" fmla="val 2065417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0" name="Дуга 89"/>
          <p:cNvSpPr/>
          <p:nvPr/>
        </p:nvSpPr>
        <p:spPr>
          <a:xfrm rot="2157462">
            <a:off x="941196" y="6313722"/>
            <a:ext cx="914400" cy="914400"/>
          </a:xfrm>
          <a:prstGeom prst="arc">
            <a:avLst>
              <a:gd name="adj1" fmla="val 16513772"/>
              <a:gd name="adj2" fmla="val 2005135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1" name="Line 8"/>
          <p:cNvSpPr>
            <a:spLocks noChangeShapeType="1"/>
          </p:cNvSpPr>
          <p:nvPr/>
        </p:nvSpPr>
        <p:spPr bwMode="auto">
          <a:xfrm flipH="1">
            <a:off x="4999186" y="3166120"/>
            <a:ext cx="2266950" cy="160286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8447112" y="5608446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1932" y="399838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0468" y="7095148"/>
            <a:ext cx="3903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СAD 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= 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>
                <a:latin typeface="Arial" pitchFamily="34" charset="0"/>
                <a:ea typeface="Cambria Math"/>
                <a:cs typeface="Arial" pitchFamily="34" charset="0"/>
              </a:rPr>
              <a:t>1-</a:t>
            </a:r>
            <a:r>
              <a:rPr lang="uz-Latn-UZ" sz="40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>
                <a:latin typeface="Arial" pitchFamily="34" charset="0"/>
                <a:ea typeface="Cambria Math"/>
                <a:cs typeface="Arial" pitchFamily="34" charset="0"/>
              </a:rPr>
              <a:t>2 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577355" y="3303952"/>
            <a:ext cx="26869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ВAD=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1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77355" y="4338653"/>
            <a:ext cx="28296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ВAС=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>
                <a:latin typeface="Arial" pitchFamily="34" charset="0"/>
                <a:ea typeface="Cambria Math"/>
                <a:cs typeface="Arial" pitchFamily="34" charset="0"/>
              </a:rPr>
              <a:t>2 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4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25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0" grpId="0" animBg="1"/>
      <p:bldP spid="22537" grpId="0" animBg="1"/>
      <p:bldP spid="167959" grpId="0"/>
      <p:bldP spid="75" grpId="0"/>
      <p:bldP spid="76" grpId="0"/>
      <p:bldP spid="77" grpId="0"/>
      <p:bldP spid="78" grpId="0" animBg="1"/>
      <p:bldP spid="79" grpId="0" animBg="1"/>
      <p:bldP spid="80" grpId="0" animBg="1"/>
      <p:bldP spid="81" grpId="0" animBg="1"/>
      <p:bldP spid="82" grpId="0" animBg="1"/>
      <p:bldP spid="90" grpId="0" animBg="1"/>
      <p:bldP spid="9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533258" y="2045827"/>
            <a:ext cx="7134742" cy="2071169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адачи на построение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 (а), 3 (б), (стр. 129).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468928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201400" y="1905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17483</TotalTime>
  <Words>367</Words>
  <Application>Microsoft Office PowerPoint</Application>
  <PresentationFormat>Произвольный</PresentationFormat>
  <Paragraphs>79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 Геометрия</vt:lpstr>
      <vt:lpstr>Луч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1196</cp:revision>
  <dcterms:created xsi:type="dcterms:W3CDTF">2020-04-09T07:32:19Z</dcterms:created>
  <dcterms:modified xsi:type="dcterms:W3CDTF">2021-03-18T12:47:27Z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