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511" r:id="rId2"/>
    <p:sldId id="512" r:id="rId3"/>
    <p:sldId id="526" r:id="rId4"/>
    <p:sldId id="524" r:id="rId5"/>
    <p:sldId id="519" r:id="rId6"/>
    <p:sldId id="518" r:id="rId7"/>
    <p:sldId id="520" r:id="rId8"/>
    <p:sldId id="521" r:id="rId9"/>
    <p:sldId id="522" r:id="rId10"/>
    <p:sldId id="523" r:id="rId11"/>
    <p:sldId id="404" r:id="rId12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512"/>
            <p14:sldId id="526"/>
            <p14:sldId id="524"/>
            <p14:sldId id="519"/>
            <p14:sldId id="518"/>
            <p14:sldId id="520"/>
            <p14:sldId id="521"/>
            <p14:sldId id="522"/>
            <p14:sldId id="523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E29AD3"/>
    <a:srgbClr val="65F913"/>
    <a:srgbClr val="CCFFFF"/>
    <a:srgbClr val="B1EB21"/>
    <a:srgbClr val="FF6B6B"/>
    <a:srgbClr val="FF99FF"/>
    <a:srgbClr val="1A0A5E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79" autoAdjust="0"/>
    <p:restoredTop sz="98696" autoAdjust="0"/>
  </p:normalViewPr>
  <p:slideViewPr>
    <p:cSldViewPr>
      <p:cViewPr varScale="1">
        <p:scale>
          <a:sx n="54" d="100"/>
          <a:sy n="54" d="100"/>
        </p:scale>
        <p:origin x="-528" y="-102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Слово подчеркнуто, значит есть гиперссылка (при клике появляется определение)</a:t>
            </a:r>
          </a:p>
        </p:txBody>
      </p:sp>
    </p:spTree>
    <p:extLst>
      <p:ext uri="{BB962C8B-B14F-4D97-AF65-F5344CB8AC3E}">
        <p14:creationId xmlns:p14="http://schemas.microsoft.com/office/powerpoint/2010/main" val="1739822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6E532F-C361-432D-91DF-F36666DC35F0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446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6E532F-C361-432D-91DF-F36666DC35F0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681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6E532F-C361-432D-91DF-F36666DC35F0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55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6E532F-C361-432D-91DF-F36666DC35F0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644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820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E341E-C246-45A1-8D7B-915D1BFAB73E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0656-2518-40FB-831F-ED62048D06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899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11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8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0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 algn="ctr"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1929383" y="1374492"/>
            <a:ext cx="1531745" cy="520864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 algn="ctr">
              <a:spcBef>
                <a:spcPts val="223"/>
              </a:spcBef>
            </a:pPr>
            <a:r>
              <a:rPr lang="ru-RU" sz="32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2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438399" y="3067362"/>
            <a:ext cx="8229601" cy="4187898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lvl="0"/>
            <a:r>
              <a:rPr lang="uz-Cyrl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Тема:</a:t>
            </a:r>
          </a:p>
          <a:p>
            <a:pPr lvl="0"/>
            <a:endParaRPr lang="ru-RU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Задачи на построение </a:t>
            </a:r>
          </a:p>
          <a:p>
            <a:pPr lvl="0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помощью циркуля и линейки</a:t>
            </a:r>
            <a:endParaRPr lang="uz-Latn-UZ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pic>
        <p:nvPicPr>
          <p:cNvPr id="14338" name="Picture 2" descr="Открытый урок по математике и логике | 4kids.a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3281591"/>
            <a:ext cx="3910060" cy="342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3"/>
          <p:cNvSpPr txBox="1"/>
          <p:nvPr/>
        </p:nvSpPr>
        <p:spPr>
          <a:xfrm>
            <a:off x="2209800" y="7152382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8319695"/>
              </p:ext>
            </p:extLst>
          </p:nvPr>
        </p:nvGraphicFramePr>
        <p:xfrm>
          <a:off x="516580" y="4294344"/>
          <a:ext cx="576064" cy="438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9" name="Формула" r:id="rId3" imgW="152280" imgH="164880" progId="Equation.3">
                  <p:embed/>
                </p:oleObj>
              </mc:Choice>
              <mc:Fallback>
                <p:oleObj name="Формула" r:id="rId3" imgW="15228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580" y="4294344"/>
                        <a:ext cx="576064" cy="438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0316352"/>
              </p:ext>
            </p:extLst>
          </p:nvPr>
        </p:nvGraphicFramePr>
        <p:xfrm>
          <a:off x="6705600" y="3412842"/>
          <a:ext cx="798496" cy="531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0" name="Формула" r:id="rId5" imgW="152280" imgH="164880" progId="Equation.3">
                  <p:embed/>
                </p:oleObj>
              </mc:Choice>
              <mc:Fallback>
                <p:oleObj name="Формула" r:id="rId5" imgW="15228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3412842"/>
                        <a:ext cx="798496" cy="5311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Овал 13"/>
          <p:cNvSpPr/>
          <p:nvPr/>
        </p:nvSpPr>
        <p:spPr>
          <a:xfrm>
            <a:off x="1066800" y="2537697"/>
            <a:ext cx="3886200" cy="35814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6" name="Овал 15"/>
          <p:cNvSpPr/>
          <p:nvPr/>
        </p:nvSpPr>
        <p:spPr>
          <a:xfrm>
            <a:off x="2895600" y="4252197"/>
            <a:ext cx="2286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V="1">
            <a:off x="1066800" y="4096350"/>
            <a:ext cx="5524500" cy="37320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4953000" y="4096950"/>
            <a:ext cx="1557478" cy="10196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7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5527513"/>
              </p:ext>
            </p:extLst>
          </p:nvPr>
        </p:nvGraphicFramePr>
        <p:xfrm>
          <a:off x="2876550" y="3560681"/>
          <a:ext cx="899160" cy="6915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1" name="Формула" r:id="rId7" imgW="152280" imgH="177480" progId="Equation.3">
                  <p:embed/>
                </p:oleObj>
              </mc:Choice>
              <mc:Fallback>
                <p:oleObj name="Формула" r:id="rId7" imgW="15228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6550" y="3560681"/>
                        <a:ext cx="899160" cy="6915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152399" y="236719"/>
            <a:ext cx="14020801" cy="2224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pPr marL="653110" indent="-653110" algn="ctr">
              <a:defRPr/>
            </a:pPr>
            <a:r>
              <a:rPr lang="ru-RU" sz="3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ЗАДАЧА </a:t>
            </a:r>
            <a:r>
              <a:rPr lang="ru-RU" sz="3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 (стр. 125)</a:t>
            </a:r>
            <a:endParaRPr lang="ru-RU" sz="3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653110" indent="-653110" algn="ctr">
              <a:defRPr/>
            </a:pP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Пусть для точки не принадлежащей окружности, наименьшее и наибольшее расстояния до окружности равны 2 см и 10 см соответственно. Найдите радиус окружности. </a:t>
            </a:r>
          </a:p>
        </p:txBody>
      </p:sp>
      <p:sp>
        <p:nvSpPr>
          <p:cNvPr id="24" name="Овал 23"/>
          <p:cNvSpPr/>
          <p:nvPr/>
        </p:nvSpPr>
        <p:spPr>
          <a:xfrm>
            <a:off x="6477000" y="4020150"/>
            <a:ext cx="2286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6" name="Правая фигурная скобка 35"/>
          <p:cNvSpPr/>
          <p:nvPr/>
        </p:nvSpPr>
        <p:spPr>
          <a:xfrm rot="5170008">
            <a:off x="3555469" y="1893182"/>
            <a:ext cx="668256" cy="5599859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7" name="Правая фигурная скобка 36"/>
          <p:cNvSpPr/>
          <p:nvPr/>
        </p:nvSpPr>
        <p:spPr>
          <a:xfrm rot="5116491" flipH="1">
            <a:off x="5511037" y="2836087"/>
            <a:ext cx="608044" cy="1724798"/>
          </a:xfrm>
          <a:prstGeom prst="rightBrace">
            <a:avLst>
              <a:gd name="adj1" fmla="val 8333"/>
              <a:gd name="adj2" fmla="val 50969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8" name="TextBox 37"/>
          <p:cNvSpPr txBox="1"/>
          <p:nvPr/>
        </p:nvSpPr>
        <p:spPr>
          <a:xfrm rot="21283362">
            <a:off x="5148085" y="2689021"/>
            <a:ext cx="11673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2 см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505200" y="5167420"/>
            <a:ext cx="14237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10 см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6021171"/>
              </p:ext>
            </p:extLst>
          </p:nvPr>
        </p:nvGraphicFramePr>
        <p:xfrm>
          <a:off x="4598928" y="3526405"/>
          <a:ext cx="708144" cy="531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2" name="Формула" r:id="rId9" imgW="164880" imgH="164880" progId="Equation.3">
                  <p:embed/>
                </p:oleObj>
              </mc:Choice>
              <mc:Fallback>
                <p:oleObj name="Формула" r:id="rId9" imgW="16488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8928" y="3526405"/>
                        <a:ext cx="708144" cy="5311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620000" y="2787500"/>
            <a:ext cx="597169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ВК - диаметр окружности</a:t>
            </a: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ВК = АВ-АК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620000" y="3885484"/>
            <a:ext cx="702564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ВК = 10 см - 2 см</a:t>
            </a: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ВК = 8 см</a:t>
            </a: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ВО = ОК-радиусы окружности</a:t>
            </a: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ВО = ОК = 8:2 = 4 см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5985" y="6875681"/>
            <a:ext cx="89697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радиус окружности равен 4 см.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V="1">
            <a:off x="2133600" y="4121777"/>
            <a:ext cx="4381500" cy="180790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1635921" y="3062181"/>
            <a:ext cx="4874557" cy="1034769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1313364" y="4124342"/>
            <a:ext cx="5258886" cy="113753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0144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6" grpId="0" animBg="1"/>
      <p:bldP spid="37" grpId="0" animBg="1"/>
      <p:bldP spid="38" grpId="0"/>
      <p:bldP spid="39" grpId="0"/>
      <p:bldP spid="13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4630399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3391744" y="2045827"/>
            <a:ext cx="7134742" cy="2071169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адачи на построение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6, 8, 10 (в), (стр.125). 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23" t="63950" b="6468"/>
          <a:stretch/>
        </p:blipFill>
        <p:spPr bwMode="auto">
          <a:xfrm flipH="1">
            <a:off x="468928" y="2895600"/>
            <a:ext cx="2775859" cy="438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15" t="32090" r="24700" b="30233"/>
          <a:stretch/>
        </p:blipFill>
        <p:spPr bwMode="auto">
          <a:xfrm>
            <a:off x="11201400" y="1905000"/>
            <a:ext cx="2993814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9566"/>
            <a:ext cx="13868400" cy="2908489"/>
          </a:xfrm>
        </p:spPr>
        <p:txBody>
          <a:bodyPr/>
          <a:lstStyle/>
          <a:p>
            <a:r>
              <a:rPr lang="ru-RU" sz="51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Окружностью</a:t>
            </a:r>
            <a:r>
              <a:rPr lang="ru-RU" sz="51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называется геометрическая фигура, состоящая из всех точек, расположенных на заданном расстоянии от данной точки.</a:t>
            </a:r>
          </a:p>
        </p:txBody>
      </p:sp>
      <p:sp>
        <p:nvSpPr>
          <p:cNvPr id="4" name="Овал 3"/>
          <p:cNvSpPr/>
          <p:nvPr/>
        </p:nvSpPr>
        <p:spPr>
          <a:xfrm>
            <a:off x="3181350" y="3859455"/>
            <a:ext cx="3886200" cy="35814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5" name="Овал 4"/>
          <p:cNvSpPr/>
          <p:nvPr/>
        </p:nvSpPr>
        <p:spPr>
          <a:xfrm>
            <a:off x="5010150" y="5573955"/>
            <a:ext cx="2286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 rot="366378">
            <a:off x="8815111" y="2842213"/>
            <a:ext cx="2519170" cy="4290112"/>
            <a:chOff x="746" y="796"/>
            <a:chExt cx="903" cy="1999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 rot="78698">
              <a:off x="801" y="796"/>
              <a:ext cx="848" cy="1909"/>
            </a:xfrm>
            <a:custGeom>
              <a:avLst/>
              <a:gdLst>
                <a:gd name="T0" fmla="*/ 0 w 1252"/>
                <a:gd name="T1" fmla="*/ 34 h 3125"/>
                <a:gd name="T2" fmla="*/ 104 w 1252"/>
                <a:gd name="T3" fmla="*/ 0 h 3125"/>
                <a:gd name="T4" fmla="*/ 541 w 1252"/>
                <a:gd name="T5" fmla="*/ 948 h 3125"/>
                <a:gd name="T6" fmla="*/ 574 w 1252"/>
                <a:gd name="T7" fmla="*/ 1166 h 3125"/>
                <a:gd name="T8" fmla="*/ 437 w 1252"/>
                <a:gd name="T9" fmla="*/ 982 h 3125"/>
                <a:gd name="T10" fmla="*/ 0 w 1252"/>
                <a:gd name="T11" fmla="*/ 34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33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 rot="78698">
              <a:off x="1428" y="2353"/>
              <a:ext cx="211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 rot="78698">
              <a:off x="1554" y="2578"/>
              <a:ext cx="82" cy="141"/>
            </a:xfrm>
            <a:custGeom>
              <a:avLst/>
              <a:gdLst>
                <a:gd name="T0" fmla="*/ 39 w 121"/>
                <a:gd name="T1" fmla="*/ 0 h 230"/>
                <a:gd name="T2" fmla="*/ 0 w 121"/>
                <a:gd name="T3" fmla="*/ 9 h 230"/>
                <a:gd name="T4" fmla="*/ 56 w 121"/>
                <a:gd name="T5" fmla="*/ 86 h 230"/>
                <a:gd name="T6" fmla="*/ 39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grpSp>
          <p:nvGrpSpPr>
            <p:cNvPr id="10" name="Group 9"/>
            <p:cNvGrpSpPr>
              <a:grpSpLocks/>
            </p:cNvGrpSpPr>
            <p:nvPr/>
          </p:nvGrpSpPr>
          <p:grpSpPr bwMode="auto">
            <a:xfrm>
              <a:off x="746" y="807"/>
              <a:ext cx="864" cy="1988"/>
              <a:chOff x="738" y="806"/>
              <a:chExt cx="864" cy="1988"/>
            </a:xfrm>
          </p:grpSpPr>
          <p:sp>
            <p:nvSpPr>
              <p:cNvPr id="11" name="Freeform 10"/>
              <p:cNvSpPr>
                <a:spLocks/>
              </p:cNvSpPr>
              <p:nvPr/>
            </p:nvSpPr>
            <p:spPr bwMode="auto">
              <a:xfrm rot="78698">
                <a:off x="861" y="806"/>
                <a:ext cx="741" cy="1595"/>
              </a:xfrm>
              <a:custGeom>
                <a:avLst/>
                <a:gdLst>
                  <a:gd name="T0" fmla="*/ 398 w 1094"/>
                  <a:gd name="T1" fmla="*/ 974 h 2612"/>
                  <a:gd name="T2" fmla="*/ 502 w 1094"/>
                  <a:gd name="T3" fmla="*/ 940 h 2612"/>
                  <a:gd name="T4" fmla="*/ 466 w 1094"/>
                  <a:gd name="T5" fmla="*/ 953 h 2612"/>
                  <a:gd name="T6" fmla="*/ 39 w 1094"/>
                  <a:gd name="T7" fmla="*/ 0 h 2612"/>
                  <a:gd name="T8" fmla="*/ 0 w 1094"/>
                  <a:gd name="T9" fmla="*/ 11 h 2612"/>
                  <a:gd name="T10" fmla="*/ 431 w 1094"/>
                  <a:gd name="T11" fmla="*/ 964 h 26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4"/>
                  <a:gd name="T19" fmla="*/ 0 h 2612"/>
                  <a:gd name="T20" fmla="*/ 1094 w 1094"/>
                  <a:gd name="T21" fmla="*/ 2612 h 26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rgbClr val="33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12" name="Group 11"/>
              <p:cNvGrpSpPr>
                <a:grpSpLocks/>
              </p:cNvGrpSpPr>
              <p:nvPr/>
            </p:nvGrpSpPr>
            <p:grpSpPr bwMode="auto">
              <a:xfrm rot="78698">
                <a:off x="738" y="936"/>
                <a:ext cx="382" cy="1858"/>
                <a:chOff x="1292" y="1570"/>
                <a:chExt cx="363" cy="1905"/>
              </a:xfrm>
            </p:grpSpPr>
            <p:sp>
              <p:nvSpPr>
                <p:cNvPr id="13" name="Freeform 12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4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51460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0" y="1316876"/>
            <a:ext cx="8077200" cy="4855324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Любые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две точки окружности делят ее на две части. </a:t>
            </a:r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Каждая из этих частей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называется </a:t>
            </a:r>
            <a:r>
              <a:rPr lang="ru-RU" sz="40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дугой</a:t>
            </a:r>
            <a:r>
              <a:rPr lang="ru-RU" sz="4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окружности</a:t>
            </a:r>
            <a:r>
              <a:rPr lang="ru-RU" sz="4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ru-RU" sz="4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40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ACB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en-US" sz="4000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ADB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дуги, ограниченные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точками  </a:t>
            </a:r>
            <a:r>
              <a:rPr lang="en-US" sz="4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en-US" sz="4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graphicFrame>
        <p:nvGraphicFramePr>
          <p:cNvPr id="409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3765432"/>
              </p:ext>
            </p:extLst>
          </p:nvPr>
        </p:nvGraphicFramePr>
        <p:xfrm>
          <a:off x="454005" y="2057400"/>
          <a:ext cx="806490" cy="611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0" name="Формула" r:id="rId3" imgW="152280" imgH="164880" progId="Equation.3">
                  <p:embed/>
                </p:oleObj>
              </mc:Choice>
              <mc:Fallback>
                <p:oleObj name="Формула" r:id="rId3" imgW="15228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005" y="2057400"/>
                        <a:ext cx="806490" cy="6111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8895556"/>
              </p:ext>
            </p:extLst>
          </p:nvPr>
        </p:nvGraphicFramePr>
        <p:xfrm>
          <a:off x="4572000" y="2286000"/>
          <a:ext cx="797760" cy="6048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1" name="Формула" r:id="rId5" imgW="152280" imgH="164880" progId="Equation.3">
                  <p:embed/>
                </p:oleObj>
              </mc:Choice>
              <mc:Fallback>
                <p:oleObj name="Формула" r:id="rId5" imgW="15228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286000"/>
                        <a:ext cx="797760" cy="6048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4365625"/>
              </p:ext>
            </p:extLst>
          </p:nvPr>
        </p:nvGraphicFramePr>
        <p:xfrm>
          <a:off x="2514600" y="729410"/>
          <a:ext cx="912432" cy="6333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2" name="Формула" r:id="rId7" imgW="152280" imgH="177480" progId="Equation.3">
                  <p:embed/>
                </p:oleObj>
              </mc:Choice>
              <mc:Fallback>
                <p:oleObj name="Формула" r:id="rId7" imgW="15228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729410"/>
                        <a:ext cx="912432" cy="6333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8827873"/>
              </p:ext>
            </p:extLst>
          </p:nvPr>
        </p:nvGraphicFramePr>
        <p:xfrm>
          <a:off x="2286000" y="5276851"/>
          <a:ext cx="749301" cy="5600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3" name="Формула" r:id="rId9" imgW="164880" imgH="164880" progId="Equation.3">
                  <p:embed/>
                </p:oleObj>
              </mc:Choice>
              <mc:Fallback>
                <p:oleObj name="Формула" r:id="rId9" imgW="16488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5276851"/>
                        <a:ext cx="749301" cy="5600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Овал 9"/>
          <p:cNvSpPr/>
          <p:nvPr/>
        </p:nvSpPr>
        <p:spPr>
          <a:xfrm>
            <a:off x="857250" y="1447801"/>
            <a:ext cx="3886200" cy="381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6" name="Дуга 15"/>
          <p:cNvSpPr/>
          <p:nvPr/>
        </p:nvSpPr>
        <p:spPr>
          <a:xfrm rot="166148">
            <a:off x="971404" y="1449971"/>
            <a:ext cx="3688380" cy="3237595"/>
          </a:xfrm>
          <a:prstGeom prst="arc">
            <a:avLst>
              <a:gd name="adj1" fmla="val 11344803"/>
              <a:gd name="adj2" fmla="val 20940623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sp>
        <p:nvSpPr>
          <p:cNvPr id="11" name="Дуга 10"/>
          <p:cNvSpPr/>
          <p:nvPr/>
        </p:nvSpPr>
        <p:spPr>
          <a:xfrm>
            <a:off x="857250" y="1447800"/>
            <a:ext cx="3886200" cy="3810000"/>
          </a:xfrm>
          <a:prstGeom prst="arc">
            <a:avLst>
              <a:gd name="adj1" fmla="val 20663342"/>
              <a:gd name="adj2" fmla="val 12081382"/>
            </a:avLst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935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 animBg="1"/>
      <p:bldP spid="16" grpId="1" animBg="1"/>
      <p:bldP spid="11" grpId="0" animBg="1"/>
      <p:bldP spid="1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AutoShape 2"/>
          <p:cNvSpPr>
            <a:spLocks noChangeArrowheads="1"/>
          </p:cNvSpPr>
          <p:nvPr/>
        </p:nvSpPr>
        <p:spPr bwMode="auto">
          <a:xfrm>
            <a:off x="518161" y="1695450"/>
            <a:ext cx="5184141" cy="691516"/>
          </a:xfrm>
          <a:prstGeom prst="wedgeRoundRectCallout">
            <a:avLst>
              <a:gd name="adj1" fmla="val 73028"/>
              <a:gd name="adj2" fmla="val 171764"/>
              <a:gd name="adj3" fmla="val 16667"/>
            </a:avLst>
          </a:prstGeom>
          <a:gradFill rotWithShape="1">
            <a:gsLst>
              <a:gs pos="0">
                <a:srgbClr val="00FFCC"/>
              </a:gs>
              <a:gs pos="50000">
                <a:schemeClr val="bg1"/>
              </a:gs>
              <a:gs pos="100000">
                <a:srgbClr val="00FFCC"/>
              </a:gs>
            </a:gsLst>
            <a:lin ang="18900000" scaled="1"/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18" tIns="65309" rIns="130618" bIns="65309"/>
          <a:lstStyle/>
          <a:p>
            <a:pPr algn="ctr"/>
            <a:r>
              <a:rPr lang="ru-RU" b="1" u="sng" dirty="0"/>
              <a:t>Радиус окружности.</a:t>
            </a:r>
          </a:p>
        </p:txBody>
      </p:sp>
      <p:sp>
        <p:nvSpPr>
          <p:cNvPr id="226308" name="AutoShape 4"/>
          <p:cNvSpPr>
            <a:spLocks noChangeArrowheads="1"/>
          </p:cNvSpPr>
          <p:nvPr/>
        </p:nvSpPr>
        <p:spPr bwMode="auto">
          <a:xfrm>
            <a:off x="749300" y="5816336"/>
            <a:ext cx="5298440" cy="803540"/>
          </a:xfrm>
          <a:prstGeom prst="wedgeRoundRectCallout">
            <a:avLst>
              <a:gd name="adj1" fmla="val 41565"/>
              <a:gd name="adj2" fmla="val -213912"/>
              <a:gd name="adj3" fmla="val 16667"/>
            </a:avLst>
          </a:prstGeom>
          <a:gradFill rotWithShape="1">
            <a:gsLst>
              <a:gs pos="0">
                <a:srgbClr val="00FFCC"/>
              </a:gs>
              <a:gs pos="50000">
                <a:schemeClr val="bg1"/>
              </a:gs>
              <a:gs pos="100000">
                <a:srgbClr val="00FFCC"/>
              </a:gs>
            </a:gsLst>
            <a:lin ang="18900000" scaled="1"/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18" tIns="65309" rIns="130618" bIns="65309"/>
          <a:lstStyle/>
          <a:p>
            <a:pPr algn="ctr"/>
            <a:r>
              <a:rPr lang="ru-RU" b="1" u="sng"/>
              <a:t>Хорда окружности.</a:t>
            </a:r>
          </a:p>
        </p:txBody>
      </p:sp>
      <p:sp>
        <p:nvSpPr>
          <p:cNvPr id="226309" name="AutoShape 5"/>
          <p:cNvSpPr>
            <a:spLocks noChangeArrowheads="1"/>
          </p:cNvSpPr>
          <p:nvPr/>
        </p:nvSpPr>
        <p:spPr bwMode="auto">
          <a:xfrm>
            <a:off x="6633244" y="6879909"/>
            <a:ext cx="5760720" cy="691514"/>
          </a:xfrm>
          <a:prstGeom prst="wedgeRoundRectCallout">
            <a:avLst>
              <a:gd name="adj1" fmla="val -49912"/>
              <a:gd name="adj2" fmla="val -350000"/>
              <a:gd name="adj3" fmla="val 16667"/>
            </a:avLst>
          </a:prstGeom>
          <a:gradFill rotWithShape="1">
            <a:gsLst>
              <a:gs pos="0">
                <a:srgbClr val="00FFCC"/>
              </a:gs>
              <a:gs pos="50000">
                <a:schemeClr val="bg1"/>
              </a:gs>
              <a:gs pos="100000">
                <a:srgbClr val="00FFCC"/>
              </a:gs>
            </a:gsLst>
            <a:lin ang="18900000" scaled="1"/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18" tIns="65309" rIns="130618" bIns="65309"/>
          <a:lstStyle/>
          <a:p>
            <a:pPr algn="ctr"/>
            <a:r>
              <a:rPr lang="ru-RU" b="1" u="sng" dirty="0"/>
              <a:t>Диаметр окружности.</a:t>
            </a:r>
          </a:p>
        </p:txBody>
      </p:sp>
      <p:sp>
        <p:nvSpPr>
          <p:cNvPr id="226310" name="Oval 6"/>
          <p:cNvSpPr>
            <a:spLocks noChangeArrowheads="1"/>
          </p:cNvSpPr>
          <p:nvPr/>
        </p:nvSpPr>
        <p:spPr bwMode="auto">
          <a:xfrm>
            <a:off x="5182415" y="1724199"/>
            <a:ext cx="4113985" cy="4118437"/>
          </a:xfrm>
          <a:prstGeom prst="ellipse">
            <a:avLst/>
          </a:prstGeom>
          <a:noFill/>
          <a:ln w="76200">
            <a:solidFill>
              <a:srgbClr val="000099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18" tIns="65309" rIns="130618" bIns="65309" anchor="ctr"/>
          <a:lstStyle/>
          <a:p>
            <a:endParaRPr lang="uz-Latn-UZ"/>
          </a:p>
        </p:txBody>
      </p:sp>
      <p:sp>
        <p:nvSpPr>
          <p:cNvPr id="226311" name="Freeform 7"/>
          <p:cNvSpPr>
            <a:spLocks/>
          </p:cNvSpPr>
          <p:nvPr/>
        </p:nvSpPr>
        <p:spPr bwMode="auto">
          <a:xfrm>
            <a:off x="6624320" y="1813868"/>
            <a:ext cx="515801" cy="1893091"/>
          </a:xfrm>
          <a:custGeom>
            <a:avLst/>
            <a:gdLst>
              <a:gd name="T0" fmla="*/ 191 w 191"/>
              <a:gd name="T1" fmla="*/ 940 h 940"/>
              <a:gd name="T2" fmla="*/ 0 w 191"/>
              <a:gd name="T3" fmla="*/ 0 h 94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91" h="940">
                <a:moveTo>
                  <a:pt x="191" y="940"/>
                </a:moveTo>
                <a:lnTo>
                  <a:pt x="0" y="0"/>
                </a:lnTo>
              </a:path>
            </a:pathLst>
          </a:custGeom>
          <a:noFill/>
          <a:ln w="76200" cap="flat" cmpd="sng">
            <a:solidFill>
              <a:srgbClr val="FF0000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18" tIns="65309" rIns="130618" bIns="65309"/>
          <a:lstStyle/>
          <a:p>
            <a:endParaRPr lang="uz-Latn-UZ"/>
          </a:p>
        </p:txBody>
      </p:sp>
      <p:sp>
        <p:nvSpPr>
          <p:cNvPr id="226313" name="AutoShape 9"/>
          <p:cNvSpPr>
            <a:spLocks noChangeArrowheads="1"/>
          </p:cNvSpPr>
          <p:nvPr/>
        </p:nvSpPr>
        <p:spPr bwMode="auto">
          <a:xfrm>
            <a:off x="9110902" y="1122353"/>
            <a:ext cx="5300981" cy="691514"/>
          </a:xfrm>
          <a:prstGeom prst="wedgeRoundRectCallout">
            <a:avLst>
              <a:gd name="adj1" fmla="val -83398"/>
              <a:gd name="adj2" fmla="val 322727"/>
              <a:gd name="adj3" fmla="val 16667"/>
            </a:avLst>
          </a:prstGeom>
          <a:gradFill rotWithShape="1">
            <a:gsLst>
              <a:gs pos="0">
                <a:srgbClr val="00FFCC"/>
              </a:gs>
              <a:gs pos="50000">
                <a:schemeClr val="bg1"/>
              </a:gs>
              <a:gs pos="100000">
                <a:srgbClr val="00FFCC"/>
              </a:gs>
            </a:gsLst>
            <a:lin ang="18900000" scaled="1"/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18" tIns="65309" rIns="130618" bIns="65309"/>
          <a:lstStyle/>
          <a:p>
            <a:pPr algn="ctr"/>
            <a:r>
              <a:rPr lang="ru-RU" b="1" dirty="0"/>
              <a:t>Центр окружности.</a:t>
            </a:r>
          </a:p>
        </p:txBody>
      </p:sp>
      <p:sp>
        <p:nvSpPr>
          <p:cNvPr id="226314" name="Freeform 10"/>
          <p:cNvSpPr>
            <a:spLocks/>
          </p:cNvSpPr>
          <p:nvPr/>
        </p:nvSpPr>
        <p:spPr bwMode="auto">
          <a:xfrm>
            <a:off x="6336030" y="1943827"/>
            <a:ext cx="1636098" cy="3613059"/>
          </a:xfrm>
          <a:custGeom>
            <a:avLst/>
            <a:gdLst>
              <a:gd name="T0" fmla="*/ 0 w 632"/>
              <a:gd name="T1" fmla="*/ 1808 h 1808"/>
              <a:gd name="T2" fmla="*/ 632 w 632"/>
              <a:gd name="T3" fmla="*/ 0 h 180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32" h="1808">
                <a:moveTo>
                  <a:pt x="0" y="1808"/>
                </a:moveTo>
                <a:lnTo>
                  <a:pt x="632" y="0"/>
                </a:lnTo>
              </a:path>
            </a:pathLst>
          </a:custGeom>
          <a:noFill/>
          <a:ln w="76200" cap="flat" cmpd="sng">
            <a:solidFill>
              <a:srgbClr val="008000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18" tIns="65309" rIns="130618" bIns="65309"/>
          <a:lstStyle/>
          <a:p>
            <a:endParaRPr lang="uz-Latn-UZ"/>
          </a:p>
        </p:txBody>
      </p:sp>
      <p:sp>
        <p:nvSpPr>
          <p:cNvPr id="226315" name="Freeform 11"/>
          <p:cNvSpPr>
            <a:spLocks/>
          </p:cNvSpPr>
          <p:nvPr/>
        </p:nvSpPr>
        <p:spPr bwMode="auto">
          <a:xfrm>
            <a:off x="5230093" y="3270738"/>
            <a:ext cx="891313" cy="2256328"/>
          </a:xfrm>
          <a:custGeom>
            <a:avLst/>
            <a:gdLst>
              <a:gd name="T0" fmla="*/ 0 w 408"/>
              <a:gd name="T1" fmla="*/ 0 h 960"/>
              <a:gd name="T2" fmla="*/ 408 w 408"/>
              <a:gd name="T3" fmla="*/ 960 h 96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08" h="960">
                <a:moveTo>
                  <a:pt x="0" y="0"/>
                </a:moveTo>
                <a:lnTo>
                  <a:pt x="408" y="960"/>
                </a:ln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18" tIns="65309" rIns="130618" bIns="65309"/>
          <a:lstStyle/>
          <a:p>
            <a:endParaRPr lang="uz-Latn-UZ"/>
          </a:p>
        </p:txBody>
      </p:sp>
      <p:sp>
        <p:nvSpPr>
          <p:cNvPr id="226316" name="Oval 12"/>
          <p:cNvSpPr>
            <a:spLocks noChangeArrowheads="1"/>
          </p:cNvSpPr>
          <p:nvPr/>
        </p:nvSpPr>
        <p:spPr bwMode="auto">
          <a:xfrm flipH="1">
            <a:off x="7024550" y="3722250"/>
            <a:ext cx="231141" cy="173354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18" tIns="65309" rIns="130618" bIns="65309" anchor="ctr"/>
          <a:lstStyle/>
          <a:p>
            <a:endParaRPr lang="uz-Latn-UZ"/>
          </a:p>
        </p:txBody>
      </p:sp>
      <p:sp>
        <p:nvSpPr>
          <p:cNvPr id="226317" name="Text Box 13"/>
          <p:cNvSpPr txBox="1">
            <a:spLocks noChangeArrowheads="1"/>
          </p:cNvSpPr>
          <p:nvPr/>
        </p:nvSpPr>
        <p:spPr bwMode="auto">
          <a:xfrm>
            <a:off x="375692" y="625826"/>
            <a:ext cx="8152742" cy="993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18" tIns="65309" rIns="130618" bIns="65309">
            <a:spAutoFit/>
          </a:bodyPr>
          <a:lstStyle/>
          <a:p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Отрезок соединяющий центр окружности с </a:t>
            </a:r>
          </a:p>
          <a:p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какой-либо точкой на окружности – </a:t>
            </a:r>
            <a:r>
              <a:rPr lang="ru-RU" sz="2800" b="1" i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радиус.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26318" name="Text Box 14"/>
          <p:cNvSpPr txBox="1">
            <a:spLocks noChangeArrowheads="1"/>
          </p:cNvSpPr>
          <p:nvPr/>
        </p:nvSpPr>
        <p:spPr bwMode="auto">
          <a:xfrm>
            <a:off x="352828" y="4267200"/>
            <a:ext cx="5057372" cy="1424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18" tIns="65309" rIns="130618" bIns="65309">
            <a:spAutoFit/>
          </a:bodyPr>
          <a:lstStyle/>
          <a:p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Отрезок соединяющий </a:t>
            </a:r>
          </a:p>
          <a:p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две точки окружности</a:t>
            </a:r>
          </a:p>
          <a:p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2800" b="1" i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хорда. </a:t>
            </a:r>
          </a:p>
        </p:txBody>
      </p:sp>
      <p:sp>
        <p:nvSpPr>
          <p:cNvPr id="226320" name="Text Box 16"/>
          <p:cNvSpPr txBox="1">
            <a:spLocks noChangeArrowheads="1"/>
          </p:cNvSpPr>
          <p:nvPr/>
        </p:nvSpPr>
        <p:spPr bwMode="auto">
          <a:xfrm>
            <a:off x="9092517" y="5509645"/>
            <a:ext cx="5156883" cy="1424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18" tIns="65309" rIns="130618" bIns="65309">
            <a:spAutoFit/>
          </a:bodyPr>
          <a:lstStyle/>
          <a:p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Хорда, проходящая через центр окружности – </a:t>
            </a:r>
            <a:r>
              <a:rPr lang="ru-RU" sz="2800" b="1" i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диаметр. </a:t>
            </a:r>
          </a:p>
        </p:txBody>
      </p:sp>
    </p:spTree>
    <p:extLst>
      <p:ext uri="{BB962C8B-B14F-4D97-AF65-F5344CB8AC3E}">
        <p14:creationId xmlns:p14="http://schemas.microsoft.com/office/powerpoint/2010/main" val="1454797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26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000"/>
                                        <p:tgtEl>
                                          <p:spTgt spid="226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226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2000"/>
                                        <p:tgtEl>
                                          <p:spTgt spid="226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2000"/>
                                        <p:tgtEl>
                                          <p:spTgt spid="226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2000"/>
                                        <p:tgtEl>
                                          <p:spTgt spid="226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226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263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26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500" fill="hold"/>
                                        <p:tgtEl>
                                          <p:spTgt spid="226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630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263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226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500" fill="hold"/>
                                        <p:tgtEl>
                                          <p:spTgt spid="226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6308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2263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 nodeType="clickPar">
                      <p:stCondLst>
                        <p:cond delay="0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226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1" dur="500" fill="hold"/>
                                        <p:tgtEl>
                                          <p:spTgt spid="226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6309"/>
                  </p:tgtEl>
                </p:cond>
              </p:nextCondLst>
            </p:seq>
          </p:childTnLst>
        </p:cTn>
      </p:par>
    </p:tnLst>
    <p:bldLst>
      <p:bldP spid="226306" grpId="0" animBg="1"/>
      <p:bldP spid="226308" grpId="0" animBg="1"/>
      <p:bldP spid="226309" grpId="0" animBg="1"/>
      <p:bldP spid="226311" grpId="0" animBg="1"/>
      <p:bldP spid="226311" grpId="1" animBg="1"/>
      <p:bldP spid="226313" grpId="0" animBg="1"/>
      <p:bldP spid="226314" grpId="0" animBg="1"/>
      <p:bldP spid="226314" grpId="1" animBg="1"/>
      <p:bldP spid="226315" grpId="0" animBg="1"/>
      <p:bldP spid="226315" grpId="1" animBg="1"/>
      <p:bldP spid="226316" grpId="0" animBg="1"/>
      <p:bldP spid="226317" grpId="0"/>
      <p:bldP spid="226318" grpId="0"/>
      <p:bldP spid="2263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39"/>
          <p:cNvSpPr txBox="1">
            <a:spLocks noChangeArrowheads="1"/>
          </p:cNvSpPr>
          <p:nvPr/>
        </p:nvSpPr>
        <p:spPr bwMode="auto">
          <a:xfrm>
            <a:off x="213802" y="571937"/>
            <a:ext cx="13827760" cy="4563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>
                <a:latin typeface="Arial" pitchFamily="34" charset="0"/>
                <a:cs typeface="Arial" pitchFamily="34" charset="0"/>
              </a:rPr>
              <a:t> 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геометрии выделяют задачи на построение, которые можно решить только с помощью двух инструментов: циркуля и линейки без масштабных делений.</a:t>
            </a:r>
          </a:p>
          <a:p>
            <a:pPr eaLnBrk="1" hangingPunct="1"/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3200" b="1" dirty="0">
                <a:latin typeface="Arial" pitchFamily="34" charset="0"/>
                <a:cs typeface="Arial" pitchFamily="34" charset="0"/>
              </a:rPr>
              <a:t>     Линейка позволяет провести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произвольную </a:t>
            </a:r>
          </a:p>
          <a:p>
            <a:pPr eaLnBrk="1" hangingPunct="1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прямую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, а также построить прямую, проходящую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через две</a:t>
            </a:r>
          </a:p>
          <a:p>
            <a:pPr eaLnBrk="1" hangingPunct="1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данные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точки; с помощью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циркуля можно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провести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окружность</a:t>
            </a:r>
          </a:p>
          <a:p>
            <a:pPr eaLnBrk="1" hangingPunct="1"/>
            <a:r>
              <a:rPr lang="ru-RU" sz="3200" b="1" dirty="0">
                <a:latin typeface="Arial" pitchFamily="34" charset="0"/>
                <a:cs typeface="Arial" pitchFamily="34" charset="0"/>
              </a:rPr>
              <a:t>п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роизвольного радиуса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, а также окружность с центром в 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данной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точке и радиусом, равным данному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отрезку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grpSp>
        <p:nvGrpSpPr>
          <p:cNvPr id="21509" name="Group 5"/>
          <p:cNvGrpSpPr>
            <a:grpSpLocks/>
          </p:cNvGrpSpPr>
          <p:nvPr/>
        </p:nvGrpSpPr>
        <p:grpSpPr bwMode="auto">
          <a:xfrm rot="366378">
            <a:off x="12477908" y="4895397"/>
            <a:ext cx="1833184" cy="2967894"/>
            <a:chOff x="746" y="796"/>
            <a:chExt cx="903" cy="1999"/>
          </a:xfrm>
        </p:grpSpPr>
        <p:sp>
          <p:nvSpPr>
            <p:cNvPr id="21515" name="Freeform 6"/>
            <p:cNvSpPr>
              <a:spLocks/>
            </p:cNvSpPr>
            <p:nvPr/>
          </p:nvSpPr>
          <p:spPr bwMode="auto">
            <a:xfrm rot="78698">
              <a:off x="801" y="796"/>
              <a:ext cx="848" cy="1909"/>
            </a:xfrm>
            <a:custGeom>
              <a:avLst/>
              <a:gdLst>
                <a:gd name="T0" fmla="*/ 0 w 1252"/>
                <a:gd name="T1" fmla="*/ 34 h 3125"/>
                <a:gd name="T2" fmla="*/ 104 w 1252"/>
                <a:gd name="T3" fmla="*/ 0 h 3125"/>
                <a:gd name="T4" fmla="*/ 541 w 1252"/>
                <a:gd name="T5" fmla="*/ 948 h 3125"/>
                <a:gd name="T6" fmla="*/ 574 w 1252"/>
                <a:gd name="T7" fmla="*/ 1166 h 3125"/>
                <a:gd name="T8" fmla="*/ 437 w 1252"/>
                <a:gd name="T9" fmla="*/ 982 h 3125"/>
                <a:gd name="T10" fmla="*/ 0 w 1252"/>
                <a:gd name="T11" fmla="*/ 34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33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183303" name="Freeform 7"/>
            <p:cNvSpPr>
              <a:spLocks/>
            </p:cNvSpPr>
            <p:nvPr/>
          </p:nvSpPr>
          <p:spPr bwMode="auto">
            <a:xfrm rot="78698">
              <a:off x="1428" y="2353"/>
              <a:ext cx="211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517" name="Freeform 8"/>
            <p:cNvSpPr>
              <a:spLocks/>
            </p:cNvSpPr>
            <p:nvPr/>
          </p:nvSpPr>
          <p:spPr bwMode="auto">
            <a:xfrm rot="78698">
              <a:off x="1554" y="2578"/>
              <a:ext cx="82" cy="141"/>
            </a:xfrm>
            <a:custGeom>
              <a:avLst/>
              <a:gdLst>
                <a:gd name="T0" fmla="*/ 39 w 121"/>
                <a:gd name="T1" fmla="*/ 0 h 230"/>
                <a:gd name="T2" fmla="*/ 0 w 121"/>
                <a:gd name="T3" fmla="*/ 9 h 230"/>
                <a:gd name="T4" fmla="*/ 56 w 121"/>
                <a:gd name="T5" fmla="*/ 86 h 230"/>
                <a:gd name="T6" fmla="*/ 39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grpSp>
          <p:nvGrpSpPr>
            <p:cNvPr id="21518" name="Group 9"/>
            <p:cNvGrpSpPr>
              <a:grpSpLocks/>
            </p:cNvGrpSpPr>
            <p:nvPr/>
          </p:nvGrpSpPr>
          <p:grpSpPr bwMode="auto">
            <a:xfrm>
              <a:off x="746" y="807"/>
              <a:ext cx="864" cy="1988"/>
              <a:chOff x="738" y="806"/>
              <a:chExt cx="864" cy="1988"/>
            </a:xfrm>
          </p:grpSpPr>
          <p:sp>
            <p:nvSpPr>
              <p:cNvPr id="21519" name="Freeform 10"/>
              <p:cNvSpPr>
                <a:spLocks/>
              </p:cNvSpPr>
              <p:nvPr/>
            </p:nvSpPr>
            <p:spPr bwMode="auto">
              <a:xfrm rot="78698">
                <a:off x="861" y="806"/>
                <a:ext cx="741" cy="1595"/>
              </a:xfrm>
              <a:custGeom>
                <a:avLst/>
                <a:gdLst>
                  <a:gd name="T0" fmla="*/ 398 w 1094"/>
                  <a:gd name="T1" fmla="*/ 974 h 2612"/>
                  <a:gd name="T2" fmla="*/ 502 w 1094"/>
                  <a:gd name="T3" fmla="*/ 940 h 2612"/>
                  <a:gd name="T4" fmla="*/ 466 w 1094"/>
                  <a:gd name="T5" fmla="*/ 953 h 2612"/>
                  <a:gd name="T6" fmla="*/ 39 w 1094"/>
                  <a:gd name="T7" fmla="*/ 0 h 2612"/>
                  <a:gd name="T8" fmla="*/ 0 w 1094"/>
                  <a:gd name="T9" fmla="*/ 11 h 2612"/>
                  <a:gd name="T10" fmla="*/ 431 w 1094"/>
                  <a:gd name="T11" fmla="*/ 964 h 26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4"/>
                  <a:gd name="T19" fmla="*/ 0 h 2612"/>
                  <a:gd name="T20" fmla="*/ 1094 w 1094"/>
                  <a:gd name="T21" fmla="*/ 2612 h 26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rgbClr val="33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21520" name="Group 11"/>
              <p:cNvGrpSpPr>
                <a:grpSpLocks/>
              </p:cNvGrpSpPr>
              <p:nvPr/>
            </p:nvGrpSpPr>
            <p:grpSpPr bwMode="auto">
              <a:xfrm rot="78698">
                <a:off x="738" y="936"/>
                <a:ext cx="382" cy="1858"/>
                <a:chOff x="1292" y="1570"/>
                <a:chExt cx="363" cy="1905"/>
              </a:xfrm>
            </p:grpSpPr>
            <p:sp>
              <p:nvSpPr>
                <p:cNvPr id="21521" name="Freeform 12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21522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21510" name="Freeform 24" descr="Папирус"/>
          <p:cNvSpPr>
            <a:spLocks/>
          </p:cNvSpPr>
          <p:nvPr/>
        </p:nvSpPr>
        <p:spPr bwMode="auto">
          <a:xfrm>
            <a:off x="754381" y="7223760"/>
            <a:ext cx="9855200" cy="672466"/>
          </a:xfrm>
          <a:custGeom>
            <a:avLst/>
            <a:gdLst>
              <a:gd name="T0" fmla="*/ 0 w 3880"/>
              <a:gd name="T1" fmla="*/ 0 h 344"/>
              <a:gd name="T2" fmla="*/ 0 w 3880"/>
              <a:gd name="T3" fmla="*/ 912891684 h 344"/>
              <a:gd name="T4" fmla="*/ 2147483647 w 3880"/>
              <a:gd name="T5" fmla="*/ 912891684 h 344"/>
              <a:gd name="T6" fmla="*/ 2147483647 w 3880"/>
              <a:gd name="T7" fmla="*/ 0 h 344"/>
              <a:gd name="T8" fmla="*/ 0 w 3880"/>
              <a:gd name="T9" fmla="*/ 0 h 3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80"/>
              <a:gd name="T16" fmla="*/ 0 h 344"/>
              <a:gd name="T17" fmla="*/ 3880 w 3880"/>
              <a:gd name="T18" fmla="*/ 344 h 3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80" h="344">
                <a:moveTo>
                  <a:pt x="0" y="0"/>
                </a:moveTo>
                <a:lnTo>
                  <a:pt x="0" y="344"/>
                </a:lnTo>
                <a:lnTo>
                  <a:pt x="3872" y="344"/>
                </a:lnTo>
                <a:lnTo>
                  <a:pt x="3880" y="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511" name="Oval 25"/>
          <p:cNvSpPr>
            <a:spLocks noChangeArrowheads="1"/>
          </p:cNvSpPr>
          <p:nvPr/>
        </p:nvSpPr>
        <p:spPr bwMode="auto">
          <a:xfrm rot="-4023734">
            <a:off x="1235076" y="7449822"/>
            <a:ext cx="179070" cy="226059"/>
          </a:xfrm>
          <a:prstGeom prst="ellipse">
            <a:avLst/>
          </a:prstGeom>
          <a:solidFill>
            <a:schemeClr val="bg1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183322" name="Text Box 26"/>
          <p:cNvSpPr txBox="1">
            <a:spLocks noChangeArrowheads="1"/>
          </p:cNvSpPr>
          <p:nvPr/>
        </p:nvSpPr>
        <p:spPr bwMode="auto">
          <a:xfrm rot="10800000">
            <a:off x="744222" y="7102031"/>
            <a:ext cx="9911080" cy="439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1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1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1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1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1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1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3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3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3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3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3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3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3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3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3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3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3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3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3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3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3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3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3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3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3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3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3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3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3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3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3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3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3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130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2000">
                <a:solidFill>
                  <a:srgbClr val="000000"/>
                </a:solidFill>
                <a:latin typeface="Arial" charset="0"/>
              </a:rPr>
              <a:t>I</a:t>
            </a:r>
            <a:endParaRPr lang="ru-RU" sz="13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3323" name="Text Box 27"/>
          <p:cNvSpPr txBox="1">
            <a:spLocks noChangeArrowheads="1"/>
          </p:cNvSpPr>
          <p:nvPr/>
        </p:nvSpPr>
        <p:spPr bwMode="auto">
          <a:xfrm>
            <a:off x="632461" y="7397116"/>
            <a:ext cx="9913619" cy="331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1300" b="1">
                <a:solidFill>
                  <a:srgbClr val="000000"/>
                </a:solidFill>
              </a:rPr>
              <a:t>   </a:t>
            </a:r>
            <a:r>
              <a:rPr lang="en-US" sz="1300" b="1">
                <a:solidFill>
                  <a:srgbClr val="000000"/>
                </a:solidFill>
              </a:rPr>
              <a:t>0      </a:t>
            </a:r>
            <a:r>
              <a:rPr lang="ru-RU" sz="1300" b="1">
                <a:solidFill>
                  <a:srgbClr val="000000"/>
                </a:solidFill>
              </a:rPr>
              <a:t> </a:t>
            </a:r>
            <a:r>
              <a:rPr lang="en-US" sz="1300" b="1">
                <a:solidFill>
                  <a:srgbClr val="000000"/>
                </a:solidFill>
              </a:rPr>
              <a:t> 1     </a:t>
            </a:r>
            <a:r>
              <a:rPr lang="ru-RU" sz="1300" b="1">
                <a:solidFill>
                  <a:srgbClr val="000000"/>
                </a:solidFill>
              </a:rPr>
              <a:t>  </a:t>
            </a:r>
            <a:r>
              <a:rPr lang="en-US" sz="1300" b="1">
                <a:solidFill>
                  <a:srgbClr val="000000"/>
                </a:solidFill>
              </a:rPr>
              <a:t> </a:t>
            </a:r>
            <a:r>
              <a:rPr lang="ru-RU" sz="1300" b="1">
                <a:solidFill>
                  <a:srgbClr val="000000"/>
                </a:solidFill>
              </a:rPr>
              <a:t> </a:t>
            </a:r>
            <a:r>
              <a:rPr lang="en-US" sz="1300" b="1">
                <a:solidFill>
                  <a:srgbClr val="000000"/>
                </a:solidFill>
              </a:rPr>
              <a:t>2      </a:t>
            </a:r>
            <a:r>
              <a:rPr lang="ru-RU" sz="1300" b="1">
                <a:solidFill>
                  <a:srgbClr val="000000"/>
                </a:solidFill>
              </a:rPr>
              <a:t> </a:t>
            </a:r>
            <a:r>
              <a:rPr lang="en-US" sz="1300" b="1">
                <a:solidFill>
                  <a:srgbClr val="000000"/>
                </a:solidFill>
              </a:rPr>
              <a:t> 3       </a:t>
            </a:r>
            <a:r>
              <a:rPr lang="ru-RU" sz="1300" b="1">
                <a:solidFill>
                  <a:srgbClr val="000000"/>
                </a:solidFill>
              </a:rPr>
              <a:t> </a:t>
            </a:r>
            <a:r>
              <a:rPr lang="en-US" sz="1300" b="1">
                <a:solidFill>
                  <a:srgbClr val="000000"/>
                </a:solidFill>
              </a:rPr>
              <a:t>4       </a:t>
            </a:r>
            <a:r>
              <a:rPr lang="ru-RU" sz="1300" b="1">
                <a:solidFill>
                  <a:srgbClr val="000000"/>
                </a:solidFill>
              </a:rPr>
              <a:t> </a:t>
            </a:r>
            <a:r>
              <a:rPr lang="en-US" sz="1300" b="1">
                <a:solidFill>
                  <a:srgbClr val="000000"/>
                </a:solidFill>
              </a:rPr>
              <a:t> 5        </a:t>
            </a:r>
            <a:r>
              <a:rPr lang="ru-RU" sz="1300" b="1">
                <a:solidFill>
                  <a:srgbClr val="000000"/>
                </a:solidFill>
              </a:rPr>
              <a:t> </a:t>
            </a:r>
            <a:r>
              <a:rPr lang="en-US" sz="1300" b="1">
                <a:solidFill>
                  <a:srgbClr val="000000"/>
                </a:solidFill>
              </a:rPr>
              <a:t>6        7        8        </a:t>
            </a:r>
            <a:r>
              <a:rPr lang="ru-RU" sz="1300" b="1">
                <a:solidFill>
                  <a:srgbClr val="000000"/>
                </a:solidFill>
              </a:rPr>
              <a:t> </a:t>
            </a:r>
            <a:r>
              <a:rPr lang="en-US" sz="1300" b="1">
                <a:solidFill>
                  <a:srgbClr val="000000"/>
                </a:solidFill>
              </a:rPr>
              <a:t>9       10      11      12       13      14      15      16   </a:t>
            </a:r>
            <a:endParaRPr lang="ru-RU" sz="1300" b="1">
              <a:solidFill>
                <a:srgbClr val="000000"/>
              </a:solidFill>
            </a:endParaRPr>
          </a:p>
        </p:txBody>
      </p:sp>
      <p:pic>
        <p:nvPicPr>
          <p:cNvPr id="183337" name="Picture 41" descr="janito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5621" y="4806316"/>
            <a:ext cx="4391661" cy="2966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0209" y="30981"/>
            <a:ext cx="140811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Задачи на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построение с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помощью циркуля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84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3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xit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" dur="5000"/>
                                        <p:tgtEl>
                                          <p:spTgt spid="1833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8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xit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" dur="5000"/>
                                        <p:tgtEl>
                                          <p:spTgt spid="183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8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1.38889E-6 -3.7037E-7 L 0.62952 -0.00162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1833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76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833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322" grpId="0"/>
      <p:bldP spid="1833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" y="53340"/>
            <a:ext cx="14627861" cy="117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marL="653110" indent="-653110" algn="ctr">
              <a:defRPr/>
            </a:pPr>
            <a:r>
              <a:rPr lang="ru-RU" sz="3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ЗАДАЧА 1:</a:t>
            </a:r>
          </a:p>
          <a:p>
            <a:pPr marL="653110" indent="-653110" algn="ctr">
              <a:defRPr/>
            </a:pP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данном луче от его начала отложить отрезок, равный данному.</a:t>
            </a:r>
          </a:p>
        </p:txBody>
      </p:sp>
      <p:cxnSp>
        <p:nvCxnSpPr>
          <p:cNvPr id="4" name="Прямая соединительная линия 3"/>
          <p:cNvCxnSpPr>
            <a:endCxn id="6" idx="0"/>
          </p:cNvCxnSpPr>
          <p:nvPr/>
        </p:nvCxnSpPr>
        <p:spPr>
          <a:xfrm rot="10800000" flipV="1">
            <a:off x="2597155" y="4402492"/>
            <a:ext cx="3903979" cy="174117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>
            <a:off x="2279653" y="3455706"/>
            <a:ext cx="172974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Блок-схема: узел 9"/>
          <p:cNvSpPr/>
          <p:nvPr/>
        </p:nvSpPr>
        <p:spPr>
          <a:xfrm rot="4651668">
            <a:off x="3981771" y="3424909"/>
            <a:ext cx="55246" cy="71120"/>
          </a:xfrm>
          <a:prstGeom prst="flowChartConnector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 rot="4651668">
            <a:off x="2255841" y="3419829"/>
            <a:ext cx="55246" cy="73659"/>
          </a:xfrm>
          <a:prstGeom prst="flowChartConnector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259334" y="6183666"/>
            <a:ext cx="523240" cy="68589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155694" y="3886236"/>
            <a:ext cx="523240" cy="68589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007875" y="3455706"/>
            <a:ext cx="523240" cy="68589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r>
              <a:rPr lang="ru-RU" sz="3600" b="1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735075" y="3455706"/>
            <a:ext cx="523240" cy="68589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r>
              <a:rPr lang="ru-RU" sz="3600" b="1"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-34287" y="1379121"/>
            <a:ext cx="14627859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marL="653110" indent="-653110" algn="ctr">
              <a:defRPr/>
            </a:pPr>
            <a:r>
              <a:rPr lang="ru-RU" sz="3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РЕШЕНИЕ:</a:t>
            </a:r>
          </a:p>
        </p:txBody>
      </p:sp>
      <p:sp>
        <p:nvSpPr>
          <p:cNvPr id="18" name="Овал 17"/>
          <p:cNvSpPr/>
          <p:nvPr/>
        </p:nvSpPr>
        <p:spPr>
          <a:xfrm>
            <a:off x="769424" y="4548466"/>
            <a:ext cx="3454400" cy="3223934"/>
          </a:xfrm>
          <a:prstGeom prst="ellips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Блок-схема: узел 5"/>
          <p:cNvSpPr/>
          <p:nvPr/>
        </p:nvSpPr>
        <p:spPr>
          <a:xfrm rot="4651668">
            <a:off x="2532700" y="6113498"/>
            <a:ext cx="55246" cy="73661"/>
          </a:xfrm>
          <a:prstGeom prst="flowChartConnector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3851915" y="4791808"/>
            <a:ext cx="523240" cy="68589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D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Блок-схема: узел 29"/>
          <p:cNvSpPr/>
          <p:nvPr/>
        </p:nvSpPr>
        <p:spPr>
          <a:xfrm rot="4651668">
            <a:off x="4085912" y="5428890"/>
            <a:ext cx="55244" cy="73661"/>
          </a:xfrm>
          <a:prstGeom prst="flowChartConnector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H="1">
            <a:off x="2560323" y="5514904"/>
            <a:ext cx="1475739" cy="65341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7772400" y="2395586"/>
            <a:ext cx="5932646" cy="4810101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Построение:</a:t>
            </a:r>
          </a:p>
          <a:p>
            <a:pPr>
              <a:spcBef>
                <a:spcPct val="50000"/>
              </a:spcBef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Шаг 1. Построить окружность с центром О радиусом АВ.</a:t>
            </a:r>
          </a:p>
          <a:p>
            <a:pPr>
              <a:spcBef>
                <a:spcPct val="50000"/>
              </a:spcBef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Шаг 2. Обозначим точку пересечения окружности и луча ОС буквой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– искомый отрезок.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" name="Group 5"/>
          <p:cNvGrpSpPr>
            <a:grpSpLocks/>
          </p:cNvGrpSpPr>
          <p:nvPr/>
        </p:nvGrpSpPr>
        <p:grpSpPr bwMode="auto">
          <a:xfrm rot="366378">
            <a:off x="2446429" y="205993"/>
            <a:ext cx="1833184" cy="3233475"/>
            <a:chOff x="746" y="796"/>
            <a:chExt cx="903" cy="1999"/>
          </a:xfrm>
        </p:grpSpPr>
        <p:sp>
          <p:nvSpPr>
            <p:cNvPr id="21" name="Freeform 6"/>
            <p:cNvSpPr>
              <a:spLocks/>
            </p:cNvSpPr>
            <p:nvPr/>
          </p:nvSpPr>
          <p:spPr bwMode="auto">
            <a:xfrm rot="78698">
              <a:off x="801" y="796"/>
              <a:ext cx="848" cy="1909"/>
            </a:xfrm>
            <a:custGeom>
              <a:avLst/>
              <a:gdLst>
                <a:gd name="T0" fmla="*/ 0 w 1252"/>
                <a:gd name="T1" fmla="*/ 34 h 3125"/>
                <a:gd name="T2" fmla="*/ 104 w 1252"/>
                <a:gd name="T3" fmla="*/ 0 h 3125"/>
                <a:gd name="T4" fmla="*/ 541 w 1252"/>
                <a:gd name="T5" fmla="*/ 948 h 3125"/>
                <a:gd name="T6" fmla="*/ 574 w 1252"/>
                <a:gd name="T7" fmla="*/ 1166 h 3125"/>
                <a:gd name="T8" fmla="*/ 437 w 1252"/>
                <a:gd name="T9" fmla="*/ 982 h 3125"/>
                <a:gd name="T10" fmla="*/ 0 w 1252"/>
                <a:gd name="T11" fmla="*/ 34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33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22" name="Freeform 7"/>
            <p:cNvSpPr>
              <a:spLocks/>
            </p:cNvSpPr>
            <p:nvPr/>
          </p:nvSpPr>
          <p:spPr bwMode="auto">
            <a:xfrm rot="78698">
              <a:off x="1428" y="2353"/>
              <a:ext cx="211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Freeform 8"/>
            <p:cNvSpPr>
              <a:spLocks/>
            </p:cNvSpPr>
            <p:nvPr/>
          </p:nvSpPr>
          <p:spPr bwMode="auto">
            <a:xfrm rot="78698">
              <a:off x="1554" y="2578"/>
              <a:ext cx="82" cy="141"/>
            </a:xfrm>
            <a:custGeom>
              <a:avLst/>
              <a:gdLst>
                <a:gd name="T0" fmla="*/ 39 w 121"/>
                <a:gd name="T1" fmla="*/ 0 h 230"/>
                <a:gd name="T2" fmla="*/ 0 w 121"/>
                <a:gd name="T3" fmla="*/ 9 h 230"/>
                <a:gd name="T4" fmla="*/ 56 w 121"/>
                <a:gd name="T5" fmla="*/ 86 h 230"/>
                <a:gd name="T6" fmla="*/ 39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grpSp>
          <p:nvGrpSpPr>
            <p:cNvPr id="24" name="Group 9"/>
            <p:cNvGrpSpPr>
              <a:grpSpLocks/>
            </p:cNvGrpSpPr>
            <p:nvPr/>
          </p:nvGrpSpPr>
          <p:grpSpPr bwMode="auto">
            <a:xfrm>
              <a:off x="746" y="807"/>
              <a:ext cx="864" cy="1988"/>
              <a:chOff x="738" y="806"/>
              <a:chExt cx="864" cy="1988"/>
            </a:xfrm>
          </p:grpSpPr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 rot="78698">
                <a:off x="861" y="806"/>
                <a:ext cx="741" cy="1595"/>
              </a:xfrm>
              <a:custGeom>
                <a:avLst/>
                <a:gdLst>
                  <a:gd name="T0" fmla="*/ 398 w 1094"/>
                  <a:gd name="T1" fmla="*/ 974 h 2612"/>
                  <a:gd name="T2" fmla="*/ 502 w 1094"/>
                  <a:gd name="T3" fmla="*/ 940 h 2612"/>
                  <a:gd name="T4" fmla="*/ 466 w 1094"/>
                  <a:gd name="T5" fmla="*/ 953 h 2612"/>
                  <a:gd name="T6" fmla="*/ 39 w 1094"/>
                  <a:gd name="T7" fmla="*/ 0 h 2612"/>
                  <a:gd name="T8" fmla="*/ 0 w 1094"/>
                  <a:gd name="T9" fmla="*/ 11 h 2612"/>
                  <a:gd name="T10" fmla="*/ 431 w 1094"/>
                  <a:gd name="T11" fmla="*/ 964 h 26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4"/>
                  <a:gd name="T19" fmla="*/ 0 h 2612"/>
                  <a:gd name="T20" fmla="*/ 1094 w 1094"/>
                  <a:gd name="T21" fmla="*/ 2612 h 26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rgbClr val="33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26" name="Group 11"/>
              <p:cNvGrpSpPr>
                <a:grpSpLocks/>
              </p:cNvGrpSpPr>
              <p:nvPr/>
            </p:nvGrpSpPr>
            <p:grpSpPr bwMode="auto">
              <a:xfrm rot="78698">
                <a:off x="738" y="936"/>
                <a:ext cx="382" cy="1858"/>
                <a:chOff x="1292" y="1570"/>
                <a:chExt cx="363" cy="1905"/>
              </a:xfrm>
            </p:grpSpPr>
            <p:sp>
              <p:nvSpPr>
                <p:cNvPr id="27" name="Freeform 12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28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32" name="Group 5"/>
          <p:cNvGrpSpPr>
            <a:grpSpLocks/>
          </p:cNvGrpSpPr>
          <p:nvPr/>
        </p:nvGrpSpPr>
        <p:grpSpPr bwMode="auto">
          <a:xfrm rot="20395925">
            <a:off x="1965156" y="2949574"/>
            <a:ext cx="1724590" cy="2967894"/>
            <a:chOff x="746" y="796"/>
            <a:chExt cx="903" cy="1999"/>
          </a:xfrm>
        </p:grpSpPr>
        <p:sp>
          <p:nvSpPr>
            <p:cNvPr id="33" name="Freeform 6"/>
            <p:cNvSpPr>
              <a:spLocks/>
            </p:cNvSpPr>
            <p:nvPr/>
          </p:nvSpPr>
          <p:spPr bwMode="auto">
            <a:xfrm rot="78698">
              <a:off x="801" y="796"/>
              <a:ext cx="848" cy="1909"/>
            </a:xfrm>
            <a:custGeom>
              <a:avLst/>
              <a:gdLst>
                <a:gd name="T0" fmla="*/ 0 w 1252"/>
                <a:gd name="T1" fmla="*/ 34 h 3125"/>
                <a:gd name="T2" fmla="*/ 104 w 1252"/>
                <a:gd name="T3" fmla="*/ 0 h 3125"/>
                <a:gd name="T4" fmla="*/ 541 w 1252"/>
                <a:gd name="T5" fmla="*/ 948 h 3125"/>
                <a:gd name="T6" fmla="*/ 574 w 1252"/>
                <a:gd name="T7" fmla="*/ 1166 h 3125"/>
                <a:gd name="T8" fmla="*/ 437 w 1252"/>
                <a:gd name="T9" fmla="*/ 982 h 3125"/>
                <a:gd name="T10" fmla="*/ 0 w 1252"/>
                <a:gd name="T11" fmla="*/ 34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33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34" name="Freeform 7"/>
            <p:cNvSpPr>
              <a:spLocks/>
            </p:cNvSpPr>
            <p:nvPr/>
          </p:nvSpPr>
          <p:spPr bwMode="auto">
            <a:xfrm rot="78698">
              <a:off x="1428" y="2353"/>
              <a:ext cx="211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5" name="Freeform 8"/>
            <p:cNvSpPr>
              <a:spLocks/>
            </p:cNvSpPr>
            <p:nvPr/>
          </p:nvSpPr>
          <p:spPr bwMode="auto">
            <a:xfrm rot="78698">
              <a:off x="1554" y="2578"/>
              <a:ext cx="82" cy="141"/>
            </a:xfrm>
            <a:custGeom>
              <a:avLst/>
              <a:gdLst>
                <a:gd name="T0" fmla="*/ 39 w 121"/>
                <a:gd name="T1" fmla="*/ 0 h 230"/>
                <a:gd name="T2" fmla="*/ 0 w 121"/>
                <a:gd name="T3" fmla="*/ 9 h 230"/>
                <a:gd name="T4" fmla="*/ 56 w 121"/>
                <a:gd name="T5" fmla="*/ 86 h 230"/>
                <a:gd name="T6" fmla="*/ 39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grpSp>
          <p:nvGrpSpPr>
            <p:cNvPr id="36" name="Group 9"/>
            <p:cNvGrpSpPr>
              <a:grpSpLocks/>
            </p:cNvGrpSpPr>
            <p:nvPr/>
          </p:nvGrpSpPr>
          <p:grpSpPr bwMode="auto">
            <a:xfrm>
              <a:off x="746" y="807"/>
              <a:ext cx="864" cy="1988"/>
              <a:chOff x="738" y="806"/>
              <a:chExt cx="864" cy="1988"/>
            </a:xfrm>
          </p:grpSpPr>
          <p:sp>
            <p:nvSpPr>
              <p:cNvPr id="37" name="Freeform 10"/>
              <p:cNvSpPr>
                <a:spLocks/>
              </p:cNvSpPr>
              <p:nvPr/>
            </p:nvSpPr>
            <p:spPr bwMode="auto">
              <a:xfrm rot="78698">
                <a:off x="861" y="806"/>
                <a:ext cx="741" cy="1595"/>
              </a:xfrm>
              <a:custGeom>
                <a:avLst/>
                <a:gdLst>
                  <a:gd name="T0" fmla="*/ 398 w 1094"/>
                  <a:gd name="T1" fmla="*/ 974 h 2612"/>
                  <a:gd name="T2" fmla="*/ 502 w 1094"/>
                  <a:gd name="T3" fmla="*/ 940 h 2612"/>
                  <a:gd name="T4" fmla="*/ 466 w 1094"/>
                  <a:gd name="T5" fmla="*/ 953 h 2612"/>
                  <a:gd name="T6" fmla="*/ 39 w 1094"/>
                  <a:gd name="T7" fmla="*/ 0 h 2612"/>
                  <a:gd name="T8" fmla="*/ 0 w 1094"/>
                  <a:gd name="T9" fmla="*/ 11 h 2612"/>
                  <a:gd name="T10" fmla="*/ 431 w 1094"/>
                  <a:gd name="T11" fmla="*/ 964 h 26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4"/>
                  <a:gd name="T19" fmla="*/ 0 h 2612"/>
                  <a:gd name="T20" fmla="*/ 1094 w 1094"/>
                  <a:gd name="T21" fmla="*/ 2612 h 26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rgbClr val="33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38" name="Group 11"/>
              <p:cNvGrpSpPr>
                <a:grpSpLocks/>
              </p:cNvGrpSpPr>
              <p:nvPr/>
            </p:nvGrpSpPr>
            <p:grpSpPr bwMode="auto">
              <a:xfrm rot="78698">
                <a:off x="738" y="936"/>
                <a:ext cx="382" cy="1858"/>
                <a:chOff x="1292" y="1570"/>
                <a:chExt cx="363" cy="1905"/>
              </a:xfrm>
            </p:grpSpPr>
            <p:sp>
              <p:nvSpPr>
                <p:cNvPr id="39" name="Freeform 12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40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2" name="TextBox 1"/>
          <p:cNvSpPr txBox="1"/>
          <p:nvPr/>
        </p:nvSpPr>
        <p:spPr>
          <a:xfrm>
            <a:off x="5067896" y="5994547"/>
            <a:ext cx="21755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АВ=О</a:t>
            </a:r>
            <a:r>
              <a:rPr lang="uz-Latn-UZ" sz="4400" b="1" dirty="0" smtClean="0">
                <a:latin typeface="Arial" pitchFamily="34" charset="0"/>
                <a:cs typeface="Arial" pitchFamily="34" charset="0"/>
              </a:rPr>
              <a:t>D</a:t>
            </a:r>
            <a:endParaRPr lang="uz-Latn-UZ" sz="4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4356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  <p:bldP spid="18" grpId="0" animBg="1"/>
      <p:bldP spid="29" grpId="0"/>
      <p:bldP spid="30" grpId="0" animBg="1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" y="53340"/>
            <a:ext cx="14627861" cy="1701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marL="653110" indent="-653110" algn="ctr">
              <a:defRPr/>
            </a:pPr>
            <a:r>
              <a:rPr lang="ru-RU" sz="3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ЗАДАЧА </a:t>
            </a:r>
            <a:r>
              <a:rPr lang="ru-RU" sz="3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2:</a:t>
            </a:r>
            <a:endParaRPr lang="ru-RU" sz="3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653110" indent="-653110" algn="ctr">
              <a:defRPr/>
            </a:pP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Даны отрезки АВ и С</a:t>
            </a:r>
            <a:r>
              <a:rPr lang="uz-Latn-UZ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 </a:t>
            </a:r>
            <a:r>
              <a:rPr lang="uz-Cyrl-UZ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луч ОЕ. С помо</a:t>
            </a:r>
            <a:r>
              <a:rPr lang="ru-RU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щью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циркуля </a:t>
            </a:r>
          </a:p>
          <a:p>
            <a:pPr marL="653110" indent="-653110" algn="ctr">
              <a:defRPr/>
            </a:pP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луче ОЕ отложите </a:t>
            </a: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отрезок, равный 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АВ+С</a:t>
            </a:r>
            <a:r>
              <a:rPr lang="uz-Latn-UZ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700052" y="6037054"/>
            <a:ext cx="5411814" cy="0"/>
          </a:xfrm>
          <a:prstGeom prst="line">
            <a:avLst/>
          </a:prstGeom>
          <a:ln w="5715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>
            <a:off x="2279653" y="3455706"/>
            <a:ext cx="1729741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Блок-схема: узел 9"/>
          <p:cNvSpPr/>
          <p:nvPr/>
        </p:nvSpPr>
        <p:spPr>
          <a:xfrm rot="4651668">
            <a:off x="3981771" y="3424909"/>
            <a:ext cx="55246" cy="71120"/>
          </a:xfrm>
          <a:prstGeom prst="flowChartConnector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 rot="4651668">
            <a:off x="2255841" y="3419829"/>
            <a:ext cx="55246" cy="73659"/>
          </a:xfrm>
          <a:prstGeom prst="flowChartConnector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18739" y="5969656"/>
            <a:ext cx="523240" cy="68589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268641" y="3505319"/>
            <a:ext cx="523240" cy="68589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007875" y="3455706"/>
            <a:ext cx="523240" cy="68589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r>
              <a:rPr lang="ru-RU" sz="3600" b="1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735075" y="3455706"/>
            <a:ext cx="523240" cy="68589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r>
              <a:rPr lang="ru-RU" sz="3600" b="1"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988825" y="1596289"/>
            <a:ext cx="9559287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pPr marL="653110" indent="-653110" algn="ctr">
              <a:defRPr/>
            </a:pPr>
            <a:r>
              <a:rPr lang="ru-RU" sz="3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РЕШЕНИЕ:</a:t>
            </a:r>
          </a:p>
        </p:txBody>
      </p:sp>
      <p:sp>
        <p:nvSpPr>
          <p:cNvPr id="6" name="Блок-схема: узел 5"/>
          <p:cNvSpPr/>
          <p:nvPr/>
        </p:nvSpPr>
        <p:spPr>
          <a:xfrm rot="4651668">
            <a:off x="672429" y="5991595"/>
            <a:ext cx="55246" cy="73661"/>
          </a:xfrm>
          <a:prstGeom prst="flowChartConnector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7230932" y="3505319"/>
            <a:ext cx="523240" cy="68589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D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H="1">
            <a:off x="771272" y="6045065"/>
            <a:ext cx="1780586" cy="0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8077200" y="2028581"/>
                <a:ext cx="5932646" cy="5087100"/>
              </a:xfrm>
              <a:prstGeom prst="rect">
                <a:avLst/>
              </a:prstGeom>
            </p:spPr>
            <p:txBody>
              <a:bodyPr wrap="square" lIns="130622" tIns="65311" rIns="130622" bIns="65311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2800" b="1" dirty="0" smtClean="0">
                    <a:latin typeface="Arial" pitchFamily="34" charset="0"/>
                    <a:cs typeface="Arial" pitchFamily="34" charset="0"/>
                  </a:rPr>
                  <a:t>Построение:</a:t>
                </a:r>
              </a:p>
              <a:p>
                <a:pPr>
                  <a:spcBef>
                    <a:spcPct val="50000"/>
                  </a:spcBef>
                </a:pPr>
                <a:r>
                  <a:rPr lang="ru-RU" sz="2800" b="1" dirty="0" smtClean="0">
                    <a:latin typeface="Arial" pitchFamily="34" charset="0"/>
                    <a:cs typeface="Arial" pitchFamily="34" charset="0"/>
                  </a:rPr>
                  <a:t>Шаг 1. С помощью циркуля на луче </a:t>
                </a:r>
                <a:r>
                  <a:rPr lang="ru-RU" sz="2800" b="1" i="1" dirty="0" smtClean="0">
                    <a:latin typeface="Arial" pitchFamily="34" charset="0"/>
                    <a:cs typeface="Arial" pitchFamily="34" charset="0"/>
                  </a:rPr>
                  <a:t>ОЕ</a:t>
                </a:r>
                <a:r>
                  <a:rPr lang="ru-RU" sz="2800" b="1" dirty="0" smtClean="0">
                    <a:latin typeface="Arial" pitchFamily="34" charset="0"/>
                    <a:cs typeface="Arial" pitchFamily="34" charset="0"/>
                  </a:rPr>
                  <a:t> отложим отрезок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uz-Latn-UZ" sz="2800" b="1" i="1" smtClean="0">
                            <a:latin typeface="Cambria Math"/>
                            <a:cs typeface="Arial" pitchFamily="34" charset="0"/>
                          </a:rPr>
                          <m:t>𝑨</m:t>
                        </m:r>
                      </m:e>
                      <m:sub>
                        <m:r>
                          <a:rPr lang="ru-RU" sz="2800" b="1" i="1" smtClean="0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2800" b="1" i="1" smtClean="0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uz-Latn-UZ" sz="2800" b="1" i="1" smtClean="0">
                            <a:latin typeface="Cambria Math"/>
                            <a:cs typeface="Arial" pitchFamily="34" charset="0"/>
                          </a:rPr>
                          <m:t>𝑩</m:t>
                        </m:r>
                      </m:e>
                      <m:sub>
                        <m:r>
                          <a:rPr lang="ru-RU" sz="2800" b="1" i="1" smtClean="0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2800" b="1" dirty="0" smtClean="0">
                    <a:latin typeface="Arial" pitchFamily="34" charset="0"/>
                    <a:cs typeface="Arial" pitchFamily="34" charset="0"/>
                  </a:rPr>
                  <a:t>  равный отрезку </a:t>
                </a:r>
                <a:r>
                  <a:rPr lang="ru-RU" sz="2800" b="1" i="1" dirty="0" smtClean="0">
                    <a:latin typeface="Arial" pitchFamily="34" charset="0"/>
                    <a:cs typeface="Arial" pitchFamily="34" charset="0"/>
                  </a:rPr>
                  <a:t>АВ</a:t>
                </a:r>
                <a:r>
                  <a:rPr lang="ru-RU" sz="2800" b="1" dirty="0" smtClean="0"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pPr>
                  <a:spcBef>
                    <a:spcPct val="50000"/>
                  </a:spcBef>
                </a:pPr>
                <a:r>
                  <a:rPr lang="ru-RU" sz="2800" b="1" dirty="0" smtClean="0">
                    <a:latin typeface="Arial" pitchFamily="34" charset="0"/>
                    <a:cs typeface="Arial" pitchFamily="34" charset="0"/>
                  </a:rPr>
                  <a:t>Шаг 2. </a:t>
                </a:r>
                <a:r>
                  <a:rPr lang="ru-RU" sz="28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С помощью циркуля на луче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uz-Latn-UZ" sz="28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𝑩</m:t>
                        </m:r>
                      </m:e>
                      <m:sub>
                        <m:r>
                          <a:rPr lang="ru-RU" sz="28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r>
                      <a:rPr lang="uz-Latn-UZ" sz="28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𝑬</m:t>
                    </m:r>
                    <m:r>
                      <a:rPr lang="ru-RU" sz="28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ru-RU" sz="28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8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отложим отрезок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uz-Latn-UZ" sz="28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𝑪</m:t>
                        </m:r>
                      </m:e>
                      <m:sub>
                        <m:r>
                          <a:rPr lang="ru-RU" sz="28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28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uz-Latn-UZ" sz="28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𝑫</m:t>
                        </m:r>
                      </m:e>
                      <m:sub>
                        <m:r>
                          <a:rPr lang="ru-RU" sz="28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28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равный отрезку </a:t>
                </a:r>
                <a:r>
                  <a:rPr lang="ru-RU" sz="2800" b="1" i="1" dirty="0" smtClean="0">
                    <a:latin typeface="Arial" pitchFamily="34" charset="0"/>
                    <a:cs typeface="Arial" pitchFamily="34" charset="0"/>
                  </a:rPr>
                  <a:t>С</a:t>
                </a:r>
                <a:r>
                  <a:rPr lang="en-US" sz="2800" b="1" i="1" dirty="0" smtClean="0">
                    <a:latin typeface="Arial" pitchFamily="34" charset="0"/>
                    <a:cs typeface="Arial" pitchFamily="34" charset="0"/>
                  </a:rPr>
                  <a:t>D</a:t>
                </a:r>
                <a:r>
                  <a:rPr lang="ru-RU" sz="2800" b="1" dirty="0" smtClean="0"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pPr>
                  <a:spcBef>
                    <a:spcPct val="50000"/>
                  </a:spcBef>
                </a:pPr>
                <a:r>
                  <a:rPr lang="ru-RU" sz="2800" b="1" dirty="0" smtClean="0">
                    <a:latin typeface="Arial" pitchFamily="34" charset="0"/>
                    <a:cs typeface="Arial" pitchFamily="34" charset="0"/>
                  </a:rPr>
                  <a:t>Длина получившегося отрезка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uz-Latn-UZ" sz="28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𝑨</m:t>
                        </m:r>
                      </m:e>
                      <m:sub>
                        <m:r>
                          <a:rPr lang="ru-RU" sz="28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28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uz-Latn-UZ" sz="28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𝑫</m:t>
                        </m:r>
                      </m:e>
                      <m:sub>
                        <m:r>
                          <a:rPr lang="ru-RU" sz="28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r>
                      <a:rPr lang="ru-RU" sz="28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uz-Latn-UZ" sz="2800" b="1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800" b="1" dirty="0" smtClean="0">
                    <a:latin typeface="Arial" pitchFamily="34" charset="0"/>
                    <a:cs typeface="Arial" pitchFamily="34" charset="0"/>
                  </a:rPr>
                  <a:t>будет равна длине отрезка</a:t>
                </a:r>
                <a:r>
                  <a:rPr lang="uz-Latn-UZ" sz="28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Latn-UZ" sz="2800" b="1" i="1" dirty="0" smtClean="0">
                    <a:latin typeface="Arial" pitchFamily="34" charset="0"/>
                    <a:cs typeface="Arial" pitchFamily="34" charset="0"/>
                  </a:rPr>
                  <a:t>AB+C</a:t>
                </a:r>
                <a:r>
                  <a:rPr lang="en-US" sz="2800" b="1" i="1" dirty="0" smtClean="0">
                    <a:latin typeface="Arial" pitchFamily="34" charset="0"/>
                    <a:cs typeface="Arial" pitchFamily="34" charset="0"/>
                  </a:rPr>
                  <a:t>D</a:t>
                </a:r>
                <a:r>
                  <a:rPr lang="ru-RU" sz="2800" b="1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800" b="1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0" y="2028581"/>
                <a:ext cx="5932646" cy="5087100"/>
              </a:xfrm>
              <a:prstGeom prst="rect">
                <a:avLst/>
              </a:prstGeom>
              <a:blipFill rotWithShape="1">
                <a:blip r:embed="rId3"/>
                <a:stretch>
                  <a:fillRect l="-1439" t="-839" b="-203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 5"/>
          <p:cNvGrpSpPr>
            <a:grpSpLocks/>
          </p:cNvGrpSpPr>
          <p:nvPr/>
        </p:nvGrpSpPr>
        <p:grpSpPr bwMode="auto">
          <a:xfrm rot="366378">
            <a:off x="2455052" y="289248"/>
            <a:ext cx="1725599" cy="3233475"/>
            <a:chOff x="746" y="796"/>
            <a:chExt cx="903" cy="1999"/>
          </a:xfrm>
        </p:grpSpPr>
        <p:sp>
          <p:nvSpPr>
            <p:cNvPr id="21" name="Freeform 6"/>
            <p:cNvSpPr>
              <a:spLocks/>
            </p:cNvSpPr>
            <p:nvPr/>
          </p:nvSpPr>
          <p:spPr bwMode="auto">
            <a:xfrm rot="78698">
              <a:off x="801" y="796"/>
              <a:ext cx="848" cy="1909"/>
            </a:xfrm>
            <a:custGeom>
              <a:avLst/>
              <a:gdLst>
                <a:gd name="T0" fmla="*/ 0 w 1252"/>
                <a:gd name="T1" fmla="*/ 34 h 3125"/>
                <a:gd name="T2" fmla="*/ 104 w 1252"/>
                <a:gd name="T3" fmla="*/ 0 h 3125"/>
                <a:gd name="T4" fmla="*/ 541 w 1252"/>
                <a:gd name="T5" fmla="*/ 948 h 3125"/>
                <a:gd name="T6" fmla="*/ 574 w 1252"/>
                <a:gd name="T7" fmla="*/ 1166 h 3125"/>
                <a:gd name="T8" fmla="*/ 437 w 1252"/>
                <a:gd name="T9" fmla="*/ 982 h 3125"/>
                <a:gd name="T10" fmla="*/ 0 w 1252"/>
                <a:gd name="T11" fmla="*/ 34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33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22" name="Freeform 7"/>
            <p:cNvSpPr>
              <a:spLocks/>
            </p:cNvSpPr>
            <p:nvPr/>
          </p:nvSpPr>
          <p:spPr bwMode="auto">
            <a:xfrm rot="78698">
              <a:off x="1428" y="2353"/>
              <a:ext cx="211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Freeform 8"/>
            <p:cNvSpPr>
              <a:spLocks/>
            </p:cNvSpPr>
            <p:nvPr/>
          </p:nvSpPr>
          <p:spPr bwMode="auto">
            <a:xfrm rot="78698">
              <a:off x="1554" y="2578"/>
              <a:ext cx="82" cy="141"/>
            </a:xfrm>
            <a:custGeom>
              <a:avLst/>
              <a:gdLst>
                <a:gd name="T0" fmla="*/ 39 w 121"/>
                <a:gd name="T1" fmla="*/ 0 h 230"/>
                <a:gd name="T2" fmla="*/ 0 w 121"/>
                <a:gd name="T3" fmla="*/ 9 h 230"/>
                <a:gd name="T4" fmla="*/ 56 w 121"/>
                <a:gd name="T5" fmla="*/ 86 h 230"/>
                <a:gd name="T6" fmla="*/ 39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grpSp>
          <p:nvGrpSpPr>
            <p:cNvPr id="24" name="Group 9"/>
            <p:cNvGrpSpPr>
              <a:grpSpLocks/>
            </p:cNvGrpSpPr>
            <p:nvPr/>
          </p:nvGrpSpPr>
          <p:grpSpPr bwMode="auto">
            <a:xfrm>
              <a:off x="746" y="807"/>
              <a:ext cx="864" cy="1988"/>
              <a:chOff x="738" y="806"/>
              <a:chExt cx="864" cy="1988"/>
            </a:xfrm>
          </p:grpSpPr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 rot="78698">
                <a:off x="861" y="806"/>
                <a:ext cx="741" cy="1595"/>
              </a:xfrm>
              <a:custGeom>
                <a:avLst/>
                <a:gdLst>
                  <a:gd name="T0" fmla="*/ 398 w 1094"/>
                  <a:gd name="T1" fmla="*/ 974 h 2612"/>
                  <a:gd name="T2" fmla="*/ 502 w 1094"/>
                  <a:gd name="T3" fmla="*/ 940 h 2612"/>
                  <a:gd name="T4" fmla="*/ 466 w 1094"/>
                  <a:gd name="T5" fmla="*/ 953 h 2612"/>
                  <a:gd name="T6" fmla="*/ 39 w 1094"/>
                  <a:gd name="T7" fmla="*/ 0 h 2612"/>
                  <a:gd name="T8" fmla="*/ 0 w 1094"/>
                  <a:gd name="T9" fmla="*/ 11 h 2612"/>
                  <a:gd name="T10" fmla="*/ 431 w 1094"/>
                  <a:gd name="T11" fmla="*/ 964 h 26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4"/>
                  <a:gd name="T19" fmla="*/ 0 h 2612"/>
                  <a:gd name="T20" fmla="*/ 1094 w 1094"/>
                  <a:gd name="T21" fmla="*/ 2612 h 26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rgbClr val="33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26" name="Group 11"/>
              <p:cNvGrpSpPr>
                <a:grpSpLocks/>
              </p:cNvGrpSpPr>
              <p:nvPr/>
            </p:nvGrpSpPr>
            <p:grpSpPr bwMode="auto">
              <a:xfrm rot="78698">
                <a:off x="738" y="936"/>
                <a:ext cx="382" cy="1858"/>
                <a:chOff x="1292" y="1570"/>
                <a:chExt cx="363" cy="1905"/>
              </a:xfrm>
            </p:grpSpPr>
            <p:sp>
              <p:nvSpPr>
                <p:cNvPr id="27" name="Freeform 12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28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32" name="Group 5"/>
          <p:cNvGrpSpPr>
            <a:grpSpLocks/>
          </p:cNvGrpSpPr>
          <p:nvPr/>
        </p:nvGrpSpPr>
        <p:grpSpPr bwMode="auto">
          <a:xfrm rot="204962">
            <a:off x="5614886" y="523522"/>
            <a:ext cx="1987448" cy="2967894"/>
            <a:chOff x="746" y="796"/>
            <a:chExt cx="903" cy="1999"/>
          </a:xfrm>
        </p:grpSpPr>
        <p:sp>
          <p:nvSpPr>
            <p:cNvPr id="33" name="Freeform 6"/>
            <p:cNvSpPr>
              <a:spLocks/>
            </p:cNvSpPr>
            <p:nvPr/>
          </p:nvSpPr>
          <p:spPr bwMode="auto">
            <a:xfrm rot="78698">
              <a:off x="801" y="796"/>
              <a:ext cx="848" cy="1909"/>
            </a:xfrm>
            <a:custGeom>
              <a:avLst/>
              <a:gdLst>
                <a:gd name="T0" fmla="*/ 0 w 1252"/>
                <a:gd name="T1" fmla="*/ 34 h 3125"/>
                <a:gd name="T2" fmla="*/ 104 w 1252"/>
                <a:gd name="T3" fmla="*/ 0 h 3125"/>
                <a:gd name="T4" fmla="*/ 541 w 1252"/>
                <a:gd name="T5" fmla="*/ 948 h 3125"/>
                <a:gd name="T6" fmla="*/ 574 w 1252"/>
                <a:gd name="T7" fmla="*/ 1166 h 3125"/>
                <a:gd name="T8" fmla="*/ 437 w 1252"/>
                <a:gd name="T9" fmla="*/ 982 h 3125"/>
                <a:gd name="T10" fmla="*/ 0 w 1252"/>
                <a:gd name="T11" fmla="*/ 34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33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34" name="Freeform 7"/>
            <p:cNvSpPr>
              <a:spLocks/>
            </p:cNvSpPr>
            <p:nvPr/>
          </p:nvSpPr>
          <p:spPr bwMode="auto">
            <a:xfrm rot="78698">
              <a:off x="1428" y="2353"/>
              <a:ext cx="211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5" name="Freeform 8"/>
            <p:cNvSpPr>
              <a:spLocks/>
            </p:cNvSpPr>
            <p:nvPr/>
          </p:nvSpPr>
          <p:spPr bwMode="auto">
            <a:xfrm rot="78698">
              <a:off x="1554" y="2578"/>
              <a:ext cx="82" cy="141"/>
            </a:xfrm>
            <a:custGeom>
              <a:avLst/>
              <a:gdLst>
                <a:gd name="T0" fmla="*/ 39 w 121"/>
                <a:gd name="T1" fmla="*/ 0 h 230"/>
                <a:gd name="T2" fmla="*/ 0 w 121"/>
                <a:gd name="T3" fmla="*/ 9 h 230"/>
                <a:gd name="T4" fmla="*/ 56 w 121"/>
                <a:gd name="T5" fmla="*/ 86 h 230"/>
                <a:gd name="T6" fmla="*/ 39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grpSp>
          <p:nvGrpSpPr>
            <p:cNvPr id="36" name="Group 9"/>
            <p:cNvGrpSpPr>
              <a:grpSpLocks/>
            </p:cNvGrpSpPr>
            <p:nvPr/>
          </p:nvGrpSpPr>
          <p:grpSpPr bwMode="auto">
            <a:xfrm>
              <a:off x="746" y="807"/>
              <a:ext cx="864" cy="1988"/>
              <a:chOff x="738" y="806"/>
              <a:chExt cx="864" cy="1988"/>
            </a:xfrm>
          </p:grpSpPr>
          <p:sp>
            <p:nvSpPr>
              <p:cNvPr id="37" name="Freeform 10"/>
              <p:cNvSpPr>
                <a:spLocks/>
              </p:cNvSpPr>
              <p:nvPr/>
            </p:nvSpPr>
            <p:spPr bwMode="auto">
              <a:xfrm rot="78698">
                <a:off x="861" y="806"/>
                <a:ext cx="741" cy="1595"/>
              </a:xfrm>
              <a:custGeom>
                <a:avLst/>
                <a:gdLst>
                  <a:gd name="T0" fmla="*/ 398 w 1094"/>
                  <a:gd name="T1" fmla="*/ 974 h 2612"/>
                  <a:gd name="T2" fmla="*/ 502 w 1094"/>
                  <a:gd name="T3" fmla="*/ 940 h 2612"/>
                  <a:gd name="T4" fmla="*/ 466 w 1094"/>
                  <a:gd name="T5" fmla="*/ 953 h 2612"/>
                  <a:gd name="T6" fmla="*/ 39 w 1094"/>
                  <a:gd name="T7" fmla="*/ 0 h 2612"/>
                  <a:gd name="T8" fmla="*/ 0 w 1094"/>
                  <a:gd name="T9" fmla="*/ 11 h 2612"/>
                  <a:gd name="T10" fmla="*/ 431 w 1094"/>
                  <a:gd name="T11" fmla="*/ 964 h 26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4"/>
                  <a:gd name="T19" fmla="*/ 0 h 2612"/>
                  <a:gd name="T20" fmla="*/ 1094 w 1094"/>
                  <a:gd name="T21" fmla="*/ 2612 h 26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rgbClr val="33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38" name="Group 11"/>
              <p:cNvGrpSpPr>
                <a:grpSpLocks/>
              </p:cNvGrpSpPr>
              <p:nvPr/>
            </p:nvGrpSpPr>
            <p:grpSpPr bwMode="auto">
              <a:xfrm rot="78698">
                <a:off x="738" y="936"/>
                <a:ext cx="382" cy="1858"/>
                <a:chOff x="1292" y="1570"/>
                <a:chExt cx="363" cy="1905"/>
              </a:xfrm>
            </p:grpSpPr>
            <p:sp>
              <p:nvSpPr>
                <p:cNvPr id="39" name="Freeform 12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40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567983" y="7314752"/>
                <a:ext cx="4282263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𝑨</m:t>
                        </m:r>
                      </m:e>
                      <m:sub>
                        <m:r>
                          <a:rPr lang="ru-RU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𝑫</m:t>
                        </m:r>
                      </m:e>
                      <m:sub>
                        <m:r>
                          <a:rPr lang="ru-RU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= АВ + С</a:t>
                </a:r>
                <a:r>
                  <a:rPr lang="uz-Latn-UZ" sz="4400" b="1" dirty="0" smtClean="0">
                    <a:latin typeface="Arial" pitchFamily="34" charset="0"/>
                    <a:cs typeface="Arial" pitchFamily="34" charset="0"/>
                  </a:rPr>
                  <a:t>D</a:t>
                </a:r>
                <a:endParaRPr lang="uz-Latn-UZ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7983" y="7314752"/>
                <a:ext cx="4282263" cy="769441"/>
              </a:xfrm>
              <a:prstGeom prst="rect">
                <a:avLst/>
              </a:prstGeom>
              <a:blipFill rotWithShape="1">
                <a:blip r:embed="rId4"/>
                <a:stretch>
                  <a:fillRect t="-16667" r="-4694" b="-365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Прямая соединительная линия 40"/>
          <p:cNvCxnSpPr/>
          <p:nvPr/>
        </p:nvCxnSpPr>
        <p:spPr>
          <a:xfrm flipH="1">
            <a:off x="5512637" y="3421732"/>
            <a:ext cx="1966101" cy="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Блок-схема: узел 41"/>
          <p:cNvSpPr/>
          <p:nvPr/>
        </p:nvSpPr>
        <p:spPr>
          <a:xfrm rot="4651668">
            <a:off x="7424242" y="3382355"/>
            <a:ext cx="55246" cy="71120"/>
          </a:xfrm>
          <a:prstGeom prst="flowChartConnector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Блок-схема: узел 42"/>
          <p:cNvSpPr/>
          <p:nvPr/>
        </p:nvSpPr>
        <p:spPr>
          <a:xfrm rot="4651668">
            <a:off x="5502638" y="3385856"/>
            <a:ext cx="55246" cy="73659"/>
          </a:xfrm>
          <a:prstGeom prst="flowChartConnector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5850246" y="6045065"/>
            <a:ext cx="523240" cy="68589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Е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7492552" y="4579882"/>
            <a:ext cx="523240" cy="68589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r>
              <a:rPr lang="ru-RU" sz="3600" b="1">
                <a:latin typeface="Arial" pitchFamily="34" charset="0"/>
                <a:cs typeface="Arial" pitchFamily="34" charset="0"/>
              </a:rPr>
              <a:t>В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285555" y="5408725"/>
                <a:ext cx="74514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uz-Latn-UZ" sz="32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ru-RU" sz="32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z-Latn-UZ" sz="3200" dirty="0"/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55" y="5408725"/>
                <a:ext cx="745140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1917979" y="5397652"/>
                <a:ext cx="86055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uz-Latn-UZ" sz="32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ru-RU" sz="32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</m:sub>
                      </m:sSub>
                      <m:r>
                        <a:rPr lang="ru-RU" sz="3200" b="1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uz-Latn-UZ" sz="3200" dirty="0"/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7979" y="5397652"/>
                <a:ext cx="860557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Прямая соединительная линия 54"/>
          <p:cNvCxnSpPr/>
          <p:nvPr/>
        </p:nvCxnSpPr>
        <p:spPr>
          <a:xfrm flipH="1">
            <a:off x="2463488" y="6037715"/>
            <a:ext cx="1966101" cy="1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2061335" y="6095642"/>
                <a:ext cx="73231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uz-Latn-UZ" sz="32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ru-RU" sz="32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z-Latn-UZ" sz="3600" dirty="0"/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1335" y="6095642"/>
                <a:ext cx="732316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57"/>
              <p:cNvSpPr/>
              <p:nvPr/>
            </p:nvSpPr>
            <p:spPr>
              <a:xfrm>
                <a:off x="4067107" y="5293436"/>
                <a:ext cx="78200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uz-Latn-UZ" sz="32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ru-RU" sz="32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z-Latn-UZ" sz="3600" dirty="0"/>
              </a:p>
            </p:txBody>
          </p:sp>
        </mc:Choice>
        <mc:Fallback xmlns=""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107" y="5293436"/>
                <a:ext cx="782009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Блок-схема: узел 59"/>
          <p:cNvSpPr/>
          <p:nvPr/>
        </p:nvSpPr>
        <p:spPr>
          <a:xfrm rot="4651668">
            <a:off x="4430488" y="5998271"/>
            <a:ext cx="55246" cy="71120"/>
          </a:xfrm>
          <a:prstGeom prst="flowChartConnector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Правая фигурная скобка 60"/>
          <p:cNvSpPr/>
          <p:nvPr/>
        </p:nvSpPr>
        <p:spPr>
          <a:xfrm rot="5400000">
            <a:off x="2217730" y="4913801"/>
            <a:ext cx="668256" cy="3755462"/>
          </a:xfrm>
          <a:prstGeom prst="righ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5" name="Дуга 4"/>
          <p:cNvSpPr/>
          <p:nvPr/>
        </p:nvSpPr>
        <p:spPr>
          <a:xfrm rot="3619319">
            <a:off x="811760" y="5034127"/>
            <a:ext cx="1759489" cy="1647215"/>
          </a:xfrm>
          <a:prstGeom prst="arc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8" name="Дуга 47"/>
          <p:cNvSpPr/>
          <p:nvPr/>
        </p:nvSpPr>
        <p:spPr>
          <a:xfrm rot="3619319">
            <a:off x="2779209" y="4920653"/>
            <a:ext cx="1759489" cy="1647215"/>
          </a:xfrm>
          <a:prstGeom prst="arc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40340068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0694E-6 -1.48148E-6 L -0.10167 0.30556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89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0972E-6 2.83951E-6 L -0.20171 0.32098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91" y="160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  <p:bldP spid="2" grpId="0"/>
      <p:bldP spid="53" grpId="0"/>
      <p:bldP spid="54" grpId="0"/>
      <p:bldP spid="57" grpId="0"/>
      <p:bldP spid="58" grpId="0"/>
      <p:bldP spid="60" grpId="0" animBg="1"/>
      <p:bldP spid="61" grpId="0" animBg="1"/>
      <p:bldP spid="5" grpId="0" animBg="1"/>
      <p:bldP spid="4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52399" y="236719"/>
            <a:ext cx="14020801" cy="1701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pPr marL="653110" indent="-653110" algn="ctr">
              <a:defRPr/>
            </a:pPr>
            <a:r>
              <a:rPr lang="ru-RU" sz="3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ЗАДАЧА </a:t>
            </a:r>
            <a:r>
              <a:rPr lang="ru-RU" sz="3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 (стр. 125)</a:t>
            </a:r>
            <a:endParaRPr lang="ru-RU" sz="3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653110" indent="-653110" algn="ctr">
              <a:defRPr/>
            </a:pP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а) Даны отрезки, длины которых равны 12 см и 5 см.</a:t>
            </a:r>
          </a:p>
          <a:p>
            <a:pPr marL="653110" indent="-653110" algn="ctr">
              <a:defRPr/>
            </a:pP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Постройте отрезок</a:t>
            </a:r>
            <a:r>
              <a:rPr lang="uz-Cyrl-UZ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 длиной 17 см.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700052" y="6037054"/>
            <a:ext cx="5411814" cy="0"/>
          </a:xfrm>
          <a:prstGeom prst="line">
            <a:avLst/>
          </a:prstGeom>
          <a:ln w="5715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>
            <a:off x="2279653" y="3455706"/>
            <a:ext cx="1729741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Блок-схема: узел 9"/>
          <p:cNvSpPr/>
          <p:nvPr/>
        </p:nvSpPr>
        <p:spPr>
          <a:xfrm rot="4651668">
            <a:off x="3981771" y="3424909"/>
            <a:ext cx="55246" cy="71120"/>
          </a:xfrm>
          <a:prstGeom prst="flowChartConnector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 rot="4651668">
            <a:off x="2255841" y="3419829"/>
            <a:ext cx="55246" cy="73659"/>
          </a:xfrm>
          <a:prstGeom prst="flowChartConnector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Блок-схема: узел 5"/>
          <p:cNvSpPr/>
          <p:nvPr/>
        </p:nvSpPr>
        <p:spPr>
          <a:xfrm rot="4651668">
            <a:off x="672429" y="5991595"/>
            <a:ext cx="55246" cy="73661"/>
          </a:xfrm>
          <a:prstGeom prst="flowChartConnector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H="1">
            <a:off x="718337" y="6045065"/>
            <a:ext cx="1780586" cy="0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5"/>
          <p:cNvGrpSpPr>
            <a:grpSpLocks/>
          </p:cNvGrpSpPr>
          <p:nvPr/>
        </p:nvGrpSpPr>
        <p:grpSpPr bwMode="auto">
          <a:xfrm rot="366378">
            <a:off x="2455052" y="289248"/>
            <a:ext cx="1725599" cy="3233475"/>
            <a:chOff x="746" y="796"/>
            <a:chExt cx="903" cy="1999"/>
          </a:xfrm>
        </p:grpSpPr>
        <p:sp>
          <p:nvSpPr>
            <p:cNvPr id="21" name="Freeform 6"/>
            <p:cNvSpPr>
              <a:spLocks/>
            </p:cNvSpPr>
            <p:nvPr/>
          </p:nvSpPr>
          <p:spPr bwMode="auto">
            <a:xfrm rot="78698">
              <a:off x="801" y="796"/>
              <a:ext cx="848" cy="1909"/>
            </a:xfrm>
            <a:custGeom>
              <a:avLst/>
              <a:gdLst>
                <a:gd name="T0" fmla="*/ 0 w 1252"/>
                <a:gd name="T1" fmla="*/ 34 h 3125"/>
                <a:gd name="T2" fmla="*/ 104 w 1252"/>
                <a:gd name="T3" fmla="*/ 0 h 3125"/>
                <a:gd name="T4" fmla="*/ 541 w 1252"/>
                <a:gd name="T5" fmla="*/ 948 h 3125"/>
                <a:gd name="T6" fmla="*/ 574 w 1252"/>
                <a:gd name="T7" fmla="*/ 1166 h 3125"/>
                <a:gd name="T8" fmla="*/ 437 w 1252"/>
                <a:gd name="T9" fmla="*/ 982 h 3125"/>
                <a:gd name="T10" fmla="*/ 0 w 1252"/>
                <a:gd name="T11" fmla="*/ 34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33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22" name="Freeform 7"/>
            <p:cNvSpPr>
              <a:spLocks/>
            </p:cNvSpPr>
            <p:nvPr/>
          </p:nvSpPr>
          <p:spPr bwMode="auto">
            <a:xfrm rot="78698">
              <a:off x="1428" y="2353"/>
              <a:ext cx="211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Freeform 8"/>
            <p:cNvSpPr>
              <a:spLocks/>
            </p:cNvSpPr>
            <p:nvPr/>
          </p:nvSpPr>
          <p:spPr bwMode="auto">
            <a:xfrm rot="78698">
              <a:off x="1554" y="2578"/>
              <a:ext cx="82" cy="141"/>
            </a:xfrm>
            <a:custGeom>
              <a:avLst/>
              <a:gdLst>
                <a:gd name="T0" fmla="*/ 39 w 121"/>
                <a:gd name="T1" fmla="*/ 0 h 230"/>
                <a:gd name="T2" fmla="*/ 0 w 121"/>
                <a:gd name="T3" fmla="*/ 9 h 230"/>
                <a:gd name="T4" fmla="*/ 56 w 121"/>
                <a:gd name="T5" fmla="*/ 86 h 230"/>
                <a:gd name="T6" fmla="*/ 39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grpSp>
          <p:nvGrpSpPr>
            <p:cNvPr id="24" name="Group 9"/>
            <p:cNvGrpSpPr>
              <a:grpSpLocks/>
            </p:cNvGrpSpPr>
            <p:nvPr/>
          </p:nvGrpSpPr>
          <p:grpSpPr bwMode="auto">
            <a:xfrm>
              <a:off x="746" y="807"/>
              <a:ext cx="864" cy="1988"/>
              <a:chOff x="738" y="806"/>
              <a:chExt cx="864" cy="1988"/>
            </a:xfrm>
          </p:grpSpPr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 rot="78698">
                <a:off x="861" y="806"/>
                <a:ext cx="741" cy="1595"/>
              </a:xfrm>
              <a:custGeom>
                <a:avLst/>
                <a:gdLst>
                  <a:gd name="T0" fmla="*/ 398 w 1094"/>
                  <a:gd name="T1" fmla="*/ 974 h 2612"/>
                  <a:gd name="T2" fmla="*/ 502 w 1094"/>
                  <a:gd name="T3" fmla="*/ 940 h 2612"/>
                  <a:gd name="T4" fmla="*/ 466 w 1094"/>
                  <a:gd name="T5" fmla="*/ 953 h 2612"/>
                  <a:gd name="T6" fmla="*/ 39 w 1094"/>
                  <a:gd name="T7" fmla="*/ 0 h 2612"/>
                  <a:gd name="T8" fmla="*/ 0 w 1094"/>
                  <a:gd name="T9" fmla="*/ 11 h 2612"/>
                  <a:gd name="T10" fmla="*/ 431 w 1094"/>
                  <a:gd name="T11" fmla="*/ 964 h 26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4"/>
                  <a:gd name="T19" fmla="*/ 0 h 2612"/>
                  <a:gd name="T20" fmla="*/ 1094 w 1094"/>
                  <a:gd name="T21" fmla="*/ 2612 h 26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rgbClr val="33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26" name="Group 11"/>
              <p:cNvGrpSpPr>
                <a:grpSpLocks/>
              </p:cNvGrpSpPr>
              <p:nvPr/>
            </p:nvGrpSpPr>
            <p:grpSpPr bwMode="auto">
              <a:xfrm rot="78698">
                <a:off x="738" y="936"/>
                <a:ext cx="382" cy="1858"/>
                <a:chOff x="1292" y="1570"/>
                <a:chExt cx="363" cy="1905"/>
              </a:xfrm>
            </p:grpSpPr>
            <p:sp>
              <p:nvSpPr>
                <p:cNvPr id="27" name="Freeform 12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28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32" name="Group 5"/>
          <p:cNvGrpSpPr>
            <a:grpSpLocks/>
          </p:cNvGrpSpPr>
          <p:nvPr/>
        </p:nvGrpSpPr>
        <p:grpSpPr bwMode="auto">
          <a:xfrm rot="204962">
            <a:off x="5614264" y="544350"/>
            <a:ext cx="2686545" cy="2967894"/>
            <a:chOff x="746" y="796"/>
            <a:chExt cx="903" cy="1999"/>
          </a:xfrm>
        </p:grpSpPr>
        <p:sp>
          <p:nvSpPr>
            <p:cNvPr id="33" name="Freeform 6"/>
            <p:cNvSpPr>
              <a:spLocks/>
            </p:cNvSpPr>
            <p:nvPr/>
          </p:nvSpPr>
          <p:spPr bwMode="auto">
            <a:xfrm rot="78698">
              <a:off x="801" y="796"/>
              <a:ext cx="848" cy="1909"/>
            </a:xfrm>
            <a:custGeom>
              <a:avLst/>
              <a:gdLst>
                <a:gd name="T0" fmla="*/ 0 w 1252"/>
                <a:gd name="T1" fmla="*/ 34 h 3125"/>
                <a:gd name="T2" fmla="*/ 104 w 1252"/>
                <a:gd name="T3" fmla="*/ 0 h 3125"/>
                <a:gd name="T4" fmla="*/ 541 w 1252"/>
                <a:gd name="T5" fmla="*/ 948 h 3125"/>
                <a:gd name="T6" fmla="*/ 574 w 1252"/>
                <a:gd name="T7" fmla="*/ 1166 h 3125"/>
                <a:gd name="T8" fmla="*/ 437 w 1252"/>
                <a:gd name="T9" fmla="*/ 982 h 3125"/>
                <a:gd name="T10" fmla="*/ 0 w 1252"/>
                <a:gd name="T11" fmla="*/ 34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33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34" name="Freeform 7"/>
            <p:cNvSpPr>
              <a:spLocks/>
            </p:cNvSpPr>
            <p:nvPr/>
          </p:nvSpPr>
          <p:spPr bwMode="auto">
            <a:xfrm rot="78698">
              <a:off x="1428" y="2353"/>
              <a:ext cx="211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5" name="Freeform 8"/>
            <p:cNvSpPr>
              <a:spLocks/>
            </p:cNvSpPr>
            <p:nvPr/>
          </p:nvSpPr>
          <p:spPr bwMode="auto">
            <a:xfrm rot="78698">
              <a:off x="1554" y="2578"/>
              <a:ext cx="82" cy="141"/>
            </a:xfrm>
            <a:custGeom>
              <a:avLst/>
              <a:gdLst>
                <a:gd name="T0" fmla="*/ 39 w 121"/>
                <a:gd name="T1" fmla="*/ 0 h 230"/>
                <a:gd name="T2" fmla="*/ 0 w 121"/>
                <a:gd name="T3" fmla="*/ 9 h 230"/>
                <a:gd name="T4" fmla="*/ 56 w 121"/>
                <a:gd name="T5" fmla="*/ 86 h 230"/>
                <a:gd name="T6" fmla="*/ 39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grpSp>
          <p:nvGrpSpPr>
            <p:cNvPr id="36" name="Group 9"/>
            <p:cNvGrpSpPr>
              <a:grpSpLocks/>
            </p:cNvGrpSpPr>
            <p:nvPr/>
          </p:nvGrpSpPr>
          <p:grpSpPr bwMode="auto">
            <a:xfrm>
              <a:off x="746" y="807"/>
              <a:ext cx="864" cy="1988"/>
              <a:chOff x="738" y="806"/>
              <a:chExt cx="864" cy="1988"/>
            </a:xfrm>
          </p:grpSpPr>
          <p:sp>
            <p:nvSpPr>
              <p:cNvPr id="37" name="Freeform 10"/>
              <p:cNvSpPr>
                <a:spLocks/>
              </p:cNvSpPr>
              <p:nvPr/>
            </p:nvSpPr>
            <p:spPr bwMode="auto">
              <a:xfrm rot="78698">
                <a:off x="861" y="806"/>
                <a:ext cx="741" cy="1595"/>
              </a:xfrm>
              <a:custGeom>
                <a:avLst/>
                <a:gdLst>
                  <a:gd name="T0" fmla="*/ 398 w 1094"/>
                  <a:gd name="T1" fmla="*/ 974 h 2612"/>
                  <a:gd name="T2" fmla="*/ 502 w 1094"/>
                  <a:gd name="T3" fmla="*/ 940 h 2612"/>
                  <a:gd name="T4" fmla="*/ 466 w 1094"/>
                  <a:gd name="T5" fmla="*/ 953 h 2612"/>
                  <a:gd name="T6" fmla="*/ 39 w 1094"/>
                  <a:gd name="T7" fmla="*/ 0 h 2612"/>
                  <a:gd name="T8" fmla="*/ 0 w 1094"/>
                  <a:gd name="T9" fmla="*/ 11 h 2612"/>
                  <a:gd name="T10" fmla="*/ 431 w 1094"/>
                  <a:gd name="T11" fmla="*/ 964 h 26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4"/>
                  <a:gd name="T19" fmla="*/ 0 h 2612"/>
                  <a:gd name="T20" fmla="*/ 1094 w 1094"/>
                  <a:gd name="T21" fmla="*/ 2612 h 26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rgbClr val="33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38" name="Group 11"/>
              <p:cNvGrpSpPr>
                <a:grpSpLocks/>
              </p:cNvGrpSpPr>
              <p:nvPr/>
            </p:nvGrpSpPr>
            <p:grpSpPr bwMode="auto">
              <a:xfrm rot="78698">
                <a:off x="738" y="936"/>
                <a:ext cx="382" cy="1858"/>
                <a:chOff x="1292" y="1570"/>
                <a:chExt cx="363" cy="1905"/>
              </a:xfrm>
            </p:grpSpPr>
            <p:sp>
              <p:nvSpPr>
                <p:cNvPr id="39" name="Freeform 12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40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2" name="TextBox 1"/>
          <p:cNvSpPr txBox="1"/>
          <p:nvPr/>
        </p:nvSpPr>
        <p:spPr>
          <a:xfrm>
            <a:off x="6629400" y="4607818"/>
            <a:ext cx="70423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ОВ=</a:t>
            </a:r>
            <a:r>
              <a:rPr lang="uz-Latn-UZ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5 </a:t>
            </a:r>
            <a:r>
              <a:rPr lang="uz-Cyrl-UZ" sz="4400" b="1" dirty="0" smtClean="0">
                <a:latin typeface="Arial" pitchFamily="34" charset="0"/>
                <a:cs typeface="Arial" pitchFamily="34" charset="0"/>
              </a:rPr>
              <a:t>см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+ </a:t>
            </a:r>
            <a:r>
              <a:rPr lang="uz-Latn-UZ" sz="4400" b="1" dirty="0" smtClean="0">
                <a:latin typeface="Arial" pitchFamily="34" charset="0"/>
                <a:cs typeface="Arial" pitchFamily="34" charset="0"/>
              </a:rPr>
              <a:t>12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см 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= 17 c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м</a:t>
            </a:r>
            <a:endParaRPr lang="uz-Latn-UZ" sz="4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5488335" y="3449311"/>
            <a:ext cx="2641910" cy="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Блок-схема: узел 41"/>
          <p:cNvSpPr/>
          <p:nvPr/>
        </p:nvSpPr>
        <p:spPr>
          <a:xfrm rot="4651668">
            <a:off x="8102622" y="3420824"/>
            <a:ext cx="55246" cy="71120"/>
          </a:xfrm>
          <a:prstGeom prst="flowChartConnector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Блок-схема: узел 42"/>
          <p:cNvSpPr/>
          <p:nvPr/>
        </p:nvSpPr>
        <p:spPr>
          <a:xfrm rot="4651668">
            <a:off x="5502638" y="3385856"/>
            <a:ext cx="55246" cy="73659"/>
          </a:xfrm>
          <a:prstGeom prst="flowChartConnector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 flipH="1">
            <a:off x="2463489" y="6037716"/>
            <a:ext cx="2641911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Блок-схема: узел 59"/>
          <p:cNvSpPr/>
          <p:nvPr/>
        </p:nvSpPr>
        <p:spPr>
          <a:xfrm rot="4651668">
            <a:off x="5028383" y="5992591"/>
            <a:ext cx="55246" cy="71120"/>
          </a:xfrm>
          <a:prstGeom prst="flowChartConnector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Правая фигурная скобка 60"/>
          <p:cNvSpPr/>
          <p:nvPr/>
        </p:nvSpPr>
        <p:spPr>
          <a:xfrm rot="5400000">
            <a:off x="2538291" y="4414696"/>
            <a:ext cx="668256" cy="4335664"/>
          </a:xfrm>
          <a:prstGeom prst="righ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8" name="TextBox 7"/>
          <p:cNvSpPr txBox="1"/>
          <p:nvPr/>
        </p:nvSpPr>
        <p:spPr>
          <a:xfrm>
            <a:off x="2877896" y="5240063"/>
            <a:ext cx="14237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12 см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111866" y="2700366"/>
            <a:ext cx="14237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12 см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463489" y="2811280"/>
            <a:ext cx="11673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5 см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984329" y="5240064"/>
            <a:ext cx="11673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5 см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27342" y="6916656"/>
            <a:ext cx="170110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17 c</a:t>
            </a:r>
            <a:r>
              <a:rPr lang="ru-RU" sz="4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uz-Latn-UZ" sz="4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Дуга 43"/>
          <p:cNvSpPr/>
          <p:nvPr/>
        </p:nvSpPr>
        <p:spPr>
          <a:xfrm rot="3619319">
            <a:off x="774791" y="5034126"/>
            <a:ext cx="1759489" cy="1647215"/>
          </a:xfrm>
          <a:prstGeom prst="arc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5" name="Дуга 44"/>
          <p:cNvSpPr/>
          <p:nvPr/>
        </p:nvSpPr>
        <p:spPr>
          <a:xfrm rot="3619319">
            <a:off x="3339188" y="4952107"/>
            <a:ext cx="1759489" cy="1647215"/>
          </a:xfrm>
          <a:prstGeom prst="arc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241763" y="6154333"/>
            <a:ext cx="523240" cy="68589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2250234" y="5315565"/>
            <a:ext cx="523240" cy="68589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А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4835073" y="5342256"/>
            <a:ext cx="523240" cy="68589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5850246" y="6045065"/>
            <a:ext cx="523240" cy="68589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Е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054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0694E-6 -1.48148E-6 L -0.10167 0.3055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89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0972E-6 2.83951E-6 L -0.20171 0.3209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91" y="160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60" grpId="0" animBg="1"/>
      <p:bldP spid="61" grpId="0" animBg="1"/>
      <p:bldP spid="8" grpId="0"/>
      <p:bldP spid="52" grpId="0"/>
      <p:bldP spid="12" grpId="0"/>
      <p:bldP spid="44" grpId="0" animBg="1"/>
      <p:bldP spid="45" grpId="0" animBg="1"/>
      <p:bldP spid="47" grpId="0"/>
      <p:bldP spid="4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52399" y="236719"/>
            <a:ext cx="14020801" cy="1701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pPr marL="653110" indent="-653110" algn="ctr">
              <a:defRPr/>
            </a:pPr>
            <a:r>
              <a:rPr lang="ru-RU" sz="3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ЗАДАЧА </a:t>
            </a:r>
            <a:r>
              <a:rPr lang="ru-RU" sz="3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10(стр. 125)</a:t>
            </a:r>
            <a:endParaRPr lang="ru-RU" sz="3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653110" indent="-653110" algn="ctr">
              <a:defRPr/>
            </a:pP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Даны отрезки, длины которых равны 12 см и 5 см. постройте отрезок</a:t>
            </a:r>
            <a:r>
              <a:rPr lang="uz-Cyrl-UZ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 длиной 7 см.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700052" y="6037054"/>
            <a:ext cx="5411814" cy="0"/>
          </a:xfrm>
          <a:prstGeom prst="line">
            <a:avLst/>
          </a:prstGeom>
          <a:ln w="5715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2241539" y="3425851"/>
            <a:ext cx="3239504" cy="1301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Блок-схема: узел 9"/>
          <p:cNvSpPr/>
          <p:nvPr/>
        </p:nvSpPr>
        <p:spPr>
          <a:xfrm rot="4651668">
            <a:off x="5453420" y="3388126"/>
            <a:ext cx="55246" cy="71120"/>
          </a:xfrm>
          <a:prstGeom prst="flowChartConnector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 rot="4651668">
            <a:off x="2255841" y="3419829"/>
            <a:ext cx="55246" cy="73659"/>
          </a:xfrm>
          <a:prstGeom prst="flowChartConnector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H="1">
            <a:off x="726832" y="6037054"/>
            <a:ext cx="3197579" cy="0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5"/>
          <p:cNvGrpSpPr>
            <a:grpSpLocks/>
          </p:cNvGrpSpPr>
          <p:nvPr/>
        </p:nvGrpSpPr>
        <p:grpSpPr bwMode="auto">
          <a:xfrm>
            <a:off x="2348295" y="-35023"/>
            <a:ext cx="3211535" cy="3609433"/>
            <a:chOff x="746" y="796"/>
            <a:chExt cx="903" cy="1999"/>
          </a:xfrm>
        </p:grpSpPr>
        <p:sp>
          <p:nvSpPr>
            <p:cNvPr id="21" name="Freeform 6"/>
            <p:cNvSpPr>
              <a:spLocks/>
            </p:cNvSpPr>
            <p:nvPr/>
          </p:nvSpPr>
          <p:spPr bwMode="auto">
            <a:xfrm rot="78698">
              <a:off x="801" y="796"/>
              <a:ext cx="848" cy="1909"/>
            </a:xfrm>
            <a:custGeom>
              <a:avLst/>
              <a:gdLst>
                <a:gd name="T0" fmla="*/ 0 w 1252"/>
                <a:gd name="T1" fmla="*/ 34 h 3125"/>
                <a:gd name="T2" fmla="*/ 104 w 1252"/>
                <a:gd name="T3" fmla="*/ 0 h 3125"/>
                <a:gd name="T4" fmla="*/ 541 w 1252"/>
                <a:gd name="T5" fmla="*/ 948 h 3125"/>
                <a:gd name="T6" fmla="*/ 574 w 1252"/>
                <a:gd name="T7" fmla="*/ 1166 h 3125"/>
                <a:gd name="T8" fmla="*/ 437 w 1252"/>
                <a:gd name="T9" fmla="*/ 982 h 3125"/>
                <a:gd name="T10" fmla="*/ 0 w 1252"/>
                <a:gd name="T11" fmla="*/ 34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33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22" name="Freeform 7"/>
            <p:cNvSpPr>
              <a:spLocks/>
            </p:cNvSpPr>
            <p:nvPr/>
          </p:nvSpPr>
          <p:spPr bwMode="auto">
            <a:xfrm rot="78698">
              <a:off x="1428" y="2353"/>
              <a:ext cx="211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Freeform 8"/>
            <p:cNvSpPr>
              <a:spLocks/>
            </p:cNvSpPr>
            <p:nvPr/>
          </p:nvSpPr>
          <p:spPr bwMode="auto">
            <a:xfrm rot="78698">
              <a:off x="1554" y="2578"/>
              <a:ext cx="82" cy="141"/>
            </a:xfrm>
            <a:custGeom>
              <a:avLst/>
              <a:gdLst>
                <a:gd name="T0" fmla="*/ 39 w 121"/>
                <a:gd name="T1" fmla="*/ 0 h 230"/>
                <a:gd name="T2" fmla="*/ 0 w 121"/>
                <a:gd name="T3" fmla="*/ 9 h 230"/>
                <a:gd name="T4" fmla="*/ 56 w 121"/>
                <a:gd name="T5" fmla="*/ 86 h 230"/>
                <a:gd name="T6" fmla="*/ 39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grpSp>
          <p:nvGrpSpPr>
            <p:cNvPr id="24" name="Group 9"/>
            <p:cNvGrpSpPr>
              <a:grpSpLocks/>
            </p:cNvGrpSpPr>
            <p:nvPr/>
          </p:nvGrpSpPr>
          <p:grpSpPr bwMode="auto">
            <a:xfrm>
              <a:off x="746" y="807"/>
              <a:ext cx="864" cy="1988"/>
              <a:chOff x="738" y="806"/>
              <a:chExt cx="864" cy="1988"/>
            </a:xfrm>
          </p:grpSpPr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 rot="78698">
                <a:off x="861" y="806"/>
                <a:ext cx="741" cy="1595"/>
              </a:xfrm>
              <a:custGeom>
                <a:avLst/>
                <a:gdLst>
                  <a:gd name="T0" fmla="*/ 398 w 1094"/>
                  <a:gd name="T1" fmla="*/ 974 h 2612"/>
                  <a:gd name="T2" fmla="*/ 502 w 1094"/>
                  <a:gd name="T3" fmla="*/ 940 h 2612"/>
                  <a:gd name="T4" fmla="*/ 466 w 1094"/>
                  <a:gd name="T5" fmla="*/ 953 h 2612"/>
                  <a:gd name="T6" fmla="*/ 39 w 1094"/>
                  <a:gd name="T7" fmla="*/ 0 h 2612"/>
                  <a:gd name="T8" fmla="*/ 0 w 1094"/>
                  <a:gd name="T9" fmla="*/ 11 h 2612"/>
                  <a:gd name="T10" fmla="*/ 431 w 1094"/>
                  <a:gd name="T11" fmla="*/ 964 h 26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4"/>
                  <a:gd name="T19" fmla="*/ 0 h 2612"/>
                  <a:gd name="T20" fmla="*/ 1094 w 1094"/>
                  <a:gd name="T21" fmla="*/ 2612 h 26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rgbClr val="33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26" name="Group 11"/>
              <p:cNvGrpSpPr>
                <a:grpSpLocks/>
              </p:cNvGrpSpPr>
              <p:nvPr/>
            </p:nvGrpSpPr>
            <p:grpSpPr bwMode="auto">
              <a:xfrm rot="78698">
                <a:off x="738" y="936"/>
                <a:ext cx="382" cy="1858"/>
                <a:chOff x="1292" y="1570"/>
                <a:chExt cx="363" cy="1905"/>
              </a:xfrm>
            </p:grpSpPr>
            <p:sp>
              <p:nvSpPr>
                <p:cNvPr id="27" name="Freeform 12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28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32" name="Group 5"/>
          <p:cNvGrpSpPr>
            <a:grpSpLocks/>
          </p:cNvGrpSpPr>
          <p:nvPr/>
        </p:nvGrpSpPr>
        <p:grpSpPr bwMode="auto">
          <a:xfrm rot="204962">
            <a:off x="6321476" y="505682"/>
            <a:ext cx="1509367" cy="2967894"/>
            <a:chOff x="746" y="796"/>
            <a:chExt cx="903" cy="1999"/>
          </a:xfrm>
        </p:grpSpPr>
        <p:sp>
          <p:nvSpPr>
            <p:cNvPr id="33" name="Freeform 6"/>
            <p:cNvSpPr>
              <a:spLocks/>
            </p:cNvSpPr>
            <p:nvPr/>
          </p:nvSpPr>
          <p:spPr bwMode="auto">
            <a:xfrm rot="78698">
              <a:off x="801" y="796"/>
              <a:ext cx="848" cy="1909"/>
            </a:xfrm>
            <a:custGeom>
              <a:avLst/>
              <a:gdLst>
                <a:gd name="T0" fmla="*/ 0 w 1252"/>
                <a:gd name="T1" fmla="*/ 34 h 3125"/>
                <a:gd name="T2" fmla="*/ 104 w 1252"/>
                <a:gd name="T3" fmla="*/ 0 h 3125"/>
                <a:gd name="T4" fmla="*/ 541 w 1252"/>
                <a:gd name="T5" fmla="*/ 948 h 3125"/>
                <a:gd name="T6" fmla="*/ 574 w 1252"/>
                <a:gd name="T7" fmla="*/ 1166 h 3125"/>
                <a:gd name="T8" fmla="*/ 437 w 1252"/>
                <a:gd name="T9" fmla="*/ 982 h 3125"/>
                <a:gd name="T10" fmla="*/ 0 w 1252"/>
                <a:gd name="T11" fmla="*/ 34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33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34" name="Freeform 7"/>
            <p:cNvSpPr>
              <a:spLocks/>
            </p:cNvSpPr>
            <p:nvPr/>
          </p:nvSpPr>
          <p:spPr bwMode="auto">
            <a:xfrm rot="78698">
              <a:off x="1428" y="2353"/>
              <a:ext cx="211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5" name="Freeform 8"/>
            <p:cNvSpPr>
              <a:spLocks/>
            </p:cNvSpPr>
            <p:nvPr/>
          </p:nvSpPr>
          <p:spPr bwMode="auto">
            <a:xfrm rot="78698">
              <a:off x="1554" y="2578"/>
              <a:ext cx="82" cy="141"/>
            </a:xfrm>
            <a:custGeom>
              <a:avLst/>
              <a:gdLst>
                <a:gd name="T0" fmla="*/ 39 w 121"/>
                <a:gd name="T1" fmla="*/ 0 h 230"/>
                <a:gd name="T2" fmla="*/ 0 w 121"/>
                <a:gd name="T3" fmla="*/ 9 h 230"/>
                <a:gd name="T4" fmla="*/ 56 w 121"/>
                <a:gd name="T5" fmla="*/ 86 h 230"/>
                <a:gd name="T6" fmla="*/ 39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grpSp>
          <p:nvGrpSpPr>
            <p:cNvPr id="36" name="Group 9"/>
            <p:cNvGrpSpPr>
              <a:grpSpLocks/>
            </p:cNvGrpSpPr>
            <p:nvPr/>
          </p:nvGrpSpPr>
          <p:grpSpPr bwMode="auto">
            <a:xfrm>
              <a:off x="746" y="807"/>
              <a:ext cx="864" cy="1988"/>
              <a:chOff x="738" y="806"/>
              <a:chExt cx="864" cy="1988"/>
            </a:xfrm>
          </p:grpSpPr>
          <p:sp>
            <p:nvSpPr>
              <p:cNvPr id="37" name="Freeform 10"/>
              <p:cNvSpPr>
                <a:spLocks/>
              </p:cNvSpPr>
              <p:nvPr/>
            </p:nvSpPr>
            <p:spPr bwMode="auto">
              <a:xfrm rot="78698">
                <a:off x="861" y="806"/>
                <a:ext cx="741" cy="1595"/>
              </a:xfrm>
              <a:custGeom>
                <a:avLst/>
                <a:gdLst>
                  <a:gd name="T0" fmla="*/ 398 w 1094"/>
                  <a:gd name="T1" fmla="*/ 974 h 2612"/>
                  <a:gd name="T2" fmla="*/ 502 w 1094"/>
                  <a:gd name="T3" fmla="*/ 940 h 2612"/>
                  <a:gd name="T4" fmla="*/ 466 w 1094"/>
                  <a:gd name="T5" fmla="*/ 953 h 2612"/>
                  <a:gd name="T6" fmla="*/ 39 w 1094"/>
                  <a:gd name="T7" fmla="*/ 0 h 2612"/>
                  <a:gd name="T8" fmla="*/ 0 w 1094"/>
                  <a:gd name="T9" fmla="*/ 11 h 2612"/>
                  <a:gd name="T10" fmla="*/ 431 w 1094"/>
                  <a:gd name="T11" fmla="*/ 964 h 26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4"/>
                  <a:gd name="T19" fmla="*/ 0 h 2612"/>
                  <a:gd name="T20" fmla="*/ 1094 w 1094"/>
                  <a:gd name="T21" fmla="*/ 2612 h 26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rgbClr val="33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38" name="Group 11"/>
              <p:cNvGrpSpPr>
                <a:grpSpLocks/>
              </p:cNvGrpSpPr>
              <p:nvPr/>
            </p:nvGrpSpPr>
            <p:grpSpPr bwMode="auto">
              <a:xfrm rot="78698">
                <a:off x="738" y="936"/>
                <a:ext cx="382" cy="1858"/>
                <a:chOff x="1292" y="1570"/>
                <a:chExt cx="363" cy="1905"/>
              </a:xfrm>
            </p:grpSpPr>
            <p:sp>
              <p:nvSpPr>
                <p:cNvPr id="39" name="Freeform 12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40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2" name="TextBox 1"/>
          <p:cNvSpPr txBox="1"/>
          <p:nvPr/>
        </p:nvSpPr>
        <p:spPr>
          <a:xfrm>
            <a:off x="6812479" y="4636494"/>
            <a:ext cx="66824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ВА = </a:t>
            </a:r>
            <a:r>
              <a:rPr lang="uz-Latn-UZ" sz="4400" b="1" dirty="0" smtClean="0">
                <a:latin typeface="Arial" pitchFamily="34" charset="0"/>
                <a:cs typeface="Arial" pitchFamily="34" charset="0"/>
              </a:rPr>
              <a:t>12 </a:t>
            </a:r>
            <a:r>
              <a:rPr lang="uz-Cyrl-UZ" sz="4400" b="1" dirty="0" smtClean="0">
                <a:latin typeface="Arial" pitchFamily="34" charset="0"/>
                <a:cs typeface="Arial" pitchFamily="34" charset="0"/>
              </a:rPr>
              <a:t>см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- 5 см 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= 7 c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м</a:t>
            </a:r>
            <a:endParaRPr lang="uz-Latn-UZ" sz="4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6235186" y="3430953"/>
            <a:ext cx="1472780" cy="41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Блок-схема: узел 41"/>
          <p:cNvSpPr/>
          <p:nvPr/>
        </p:nvSpPr>
        <p:spPr>
          <a:xfrm rot="4651668">
            <a:off x="7680343" y="3382422"/>
            <a:ext cx="55246" cy="71120"/>
          </a:xfrm>
          <a:prstGeom prst="flowChartConnector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Блок-схема: узел 42"/>
          <p:cNvSpPr/>
          <p:nvPr/>
        </p:nvSpPr>
        <p:spPr>
          <a:xfrm rot="4651668">
            <a:off x="6189800" y="3395760"/>
            <a:ext cx="55246" cy="73659"/>
          </a:xfrm>
          <a:prstGeom prst="flowChartConnector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 flipH="1">
            <a:off x="726832" y="6037054"/>
            <a:ext cx="1398127" cy="890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Правая фигурная скобка 60"/>
          <p:cNvSpPr/>
          <p:nvPr/>
        </p:nvSpPr>
        <p:spPr>
          <a:xfrm rot="5400000">
            <a:off x="2727884" y="5720129"/>
            <a:ext cx="668256" cy="1724798"/>
          </a:xfrm>
          <a:prstGeom prst="righ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8" name="TextBox 7"/>
          <p:cNvSpPr txBox="1"/>
          <p:nvPr/>
        </p:nvSpPr>
        <p:spPr>
          <a:xfrm>
            <a:off x="726832" y="6089215"/>
            <a:ext cx="84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5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см</a:t>
            </a:r>
            <a:endParaRPr lang="uz-Latn-UZ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540659" y="2712395"/>
            <a:ext cx="11673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5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см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072550" y="2713533"/>
            <a:ext cx="14237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12 см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693705" y="5257188"/>
            <a:ext cx="10118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12 см</a:t>
            </a:r>
            <a:endParaRPr lang="uz-Latn-UZ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16576" y="6799034"/>
            <a:ext cx="13869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7 </a:t>
            </a:r>
            <a:r>
              <a:rPr lang="en-US" sz="4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sz="4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uz-Latn-UZ" sz="4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Блок-схема: узел 5"/>
          <p:cNvSpPr/>
          <p:nvPr/>
        </p:nvSpPr>
        <p:spPr>
          <a:xfrm rot="4651668">
            <a:off x="2171990" y="6000224"/>
            <a:ext cx="55246" cy="73661"/>
          </a:xfrm>
          <a:prstGeom prst="flowChartConnector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Блок-схема: узел 59"/>
          <p:cNvSpPr/>
          <p:nvPr/>
        </p:nvSpPr>
        <p:spPr>
          <a:xfrm rot="4651668">
            <a:off x="3896787" y="6001770"/>
            <a:ext cx="55246" cy="71120"/>
          </a:xfrm>
          <a:prstGeom prst="flowChartConnector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218739" y="5969656"/>
            <a:ext cx="523240" cy="68589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45" name="Блок-схема: узел 44"/>
          <p:cNvSpPr/>
          <p:nvPr/>
        </p:nvSpPr>
        <p:spPr>
          <a:xfrm rot="4651668">
            <a:off x="672429" y="5991595"/>
            <a:ext cx="55246" cy="73661"/>
          </a:xfrm>
          <a:prstGeom prst="flowChartConnector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Дуга 45"/>
          <p:cNvSpPr/>
          <p:nvPr/>
        </p:nvSpPr>
        <p:spPr>
          <a:xfrm rot="3619319">
            <a:off x="490146" y="4961991"/>
            <a:ext cx="1759489" cy="1647215"/>
          </a:xfrm>
          <a:prstGeom prst="arc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7" name="Дуга 46"/>
          <p:cNvSpPr/>
          <p:nvPr/>
        </p:nvSpPr>
        <p:spPr>
          <a:xfrm rot="3619319">
            <a:off x="2230291" y="4961992"/>
            <a:ext cx="1759489" cy="1647215"/>
          </a:xfrm>
          <a:prstGeom prst="arc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3841816" y="5271987"/>
            <a:ext cx="523240" cy="68589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А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1885592" y="6047425"/>
            <a:ext cx="523240" cy="68589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5850246" y="6045065"/>
            <a:ext cx="523240" cy="68589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Е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7529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0694E-6 -1.48148E-6 L -0.10167 0.3055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89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4861E-6 4.75309E-6 L -0.37424 0.33236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17" y="166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61" grpId="0" animBg="1"/>
      <p:bldP spid="8" grpId="0"/>
      <p:bldP spid="52" grpId="0"/>
      <p:bldP spid="12" grpId="0"/>
      <p:bldP spid="6" grpId="0" animBg="1"/>
      <p:bldP spid="60" grpId="0" animBg="1"/>
      <p:bldP spid="46" grpId="0" animBg="1"/>
      <p:bldP spid="47" grpId="0" animBg="1"/>
      <p:bldP spid="48" grpId="0"/>
      <p:bldP spid="4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17344</TotalTime>
  <Words>605</Words>
  <Application>Microsoft Office PowerPoint</Application>
  <PresentationFormat>Произвольный</PresentationFormat>
  <Paragraphs>109</Paragraphs>
  <Slides>11</Slides>
  <Notes>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Office Theme</vt:lpstr>
      <vt:lpstr>Формула</vt:lpstr>
      <vt:lpstr> Геометрия</vt:lpstr>
      <vt:lpstr>   Окружностью называется геометрическая фигура, состоящая из всех точек, расположенных на заданном расстоянии от данной точки.</vt:lpstr>
      <vt:lpstr>   Любые две точки окружности делят ее на две части.  Каждая из этих частей называется дугой окружности.  ACB и ADB – дуги, ограниченные точками  A и B.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1187</cp:revision>
  <dcterms:created xsi:type="dcterms:W3CDTF">2020-04-09T07:32:19Z</dcterms:created>
  <dcterms:modified xsi:type="dcterms:W3CDTF">2021-03-18T12:46:32Z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