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3"/>
  </p:notesMasterIdLst>
  <p:sldIdLst>
    <p:sldId id="511" r:id="rId2"/>
    <p:sldId id="512" r:id="rId3"/>
    <p:sldId id="526" r:id="rId4"/>
    <p:sldId id="524" r:id="rId5"/>
    <p:sldId id="519" r:id="rId6"/>
    <p:sldId id="518" r:id="rId7"/>
    <p:sldId id="520" r:id="rId8"/>
    <p:sldId id="521" r:id="rId9"/>
    <p:sldId id="522" r:id="rId10"/>
    <p:sldId id="523" r:id="rId11"/>
    <p:sldId id="404" r:id="rId12"/>
  </p:sldIdLst>
  <p:sldSz cx="14630400" cy="8229600"/>
  <p:notesSz cx="5765800" cy="3244850"/>
  <p:defaultTextStyle>
    <a:defPPr>
      <a:defRPr lang="ru-RU"/>
    </a:defPPr>
    <a:lvl1pPr marL="0" algn="l" defTabSz="2134152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1pPr>
    <a:lvl2pPr marL="1067082" algn="l" defTabSz="2134152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2pPr>
    <a:lvl3pPr marL="2134152" algn="l" defTabSz="2134152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3pPr>
    <a:lvl4pPr marL="3201231" algn="l" defTabSz="2134152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4pPr>
    <a:lvl5pPr marL="4268308" algn="l" defTabSz="2134152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5pPr>
    <a:lvl6pPr marL="5335389" algn="l" defTabSz="2134152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6pPr>
    <a:lvl7pPr marL="6402464" algn="l" defTabSz="2134152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7pPr>
    <a:lvl8pPr marL="7469542" algn="l" defTabSz="2134152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8pPr>
    <a:lvl9pPr marL="8536619" algn="l" defTabSz="2134152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9EDC9EA0-A7E8-46A4-ABD9-3915CBF643D2}">
          <p14:sldIdLst>
            <p14:sldId id="511"/>
            <p14:sldId id="512"/>
            <p14:sldId id="526"/>
            <p14:sldId id="524"/>
            <p14:sldId id="519"/>
            <p14:sldId id="518"/>
            <p14:sldId id="520"/>
            <p14:sldId id="521"/>
            <p14:sldId id="522"/>
            <p14:sldId id="523"/>
          </p14:sldIdLst>
        </p14:section>
        <p14:section name="Раздел без заголовка" id="{67AF348A-95E5-4FA6-B08C-FB3DF7B22B4F}">
          <p14:sldIdLst>
            <p14:sldId id="404"/>
          </p14:sldIdLst>
        </p14:section>
      </p14:sectionLst>
    </p:ext>
    <p:ext uri="{EFAFB233-063F-42B5-8137-9DF3F51BA10A}">
      <p15:sld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  <p15:guide id="3" orient="horz" pos="15826">
          <p15:clr>
            <a:srgbClr val="A4A3A4"/>
          </p15:clr>
        </p15:guide>
        <p15:guide id="4" pos="13119">
          <p15:clr>
            <a:srgbClr val="A4A3A4"/>
          </p15:clr>
        </p15:guide>
        <p15:guide id="5" orient="horz" pos="1330">
          <p15:clr>
            <a:srgbClr val="A4A3A4"/>
          </p15:clr>
        </p15:guide>
        <p15:guide id="6" orient="horz" pos="7304">
          <p15:clr>
            <a:srgbClr val="A4A3A4"/>
          </p15:clr>
        </p15:guide>
        <p15:guide id="7" pos="902">
          <p15:clr>
            <a:srgbClr val="A4A3A4"/>
          </p15:clr>
        </p15:guide>
        <p15:guide id="8" pos="54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A859"/>
    <a:srgbClr val="E29AD3"/>
    <a:srgbClr val="65F913"/>
    <a:srgbClr val="CCFFFF"/>
    <a:srgbClr val="B1EB21"/>
    <a:srgbClr val="FF6B6B"/>
    <a:srgbClr val="FF99FF"/>
    <a:srgbClr val="1A0A5E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279" autoAdjust="0"/>
    <p:restoredTop sz="98696" autoAdjust="0"/>
  </p:normalViewPr>
  <p:slideViewPr>
    <p:cSldViewPr>
      <p:cViewPr varScale="1">
        <p:scale>
          <a:sx n="54" d="100"/>
          <a:sy n="54" d="100"/>
        </p:scale>
        <p:origin x="-528" y="-102"/>
      </p:cViewPr>
      <p:guideLst>
        <p:guide orient="horz" pos="2880"/>
        <p:guide orient="horz" pos="15826"/>
        <p:guide orient="horz" pos="1330"/>
        <p:guide orient="horz" pos="7304"/>
        <p:guide pos="2160"/>
        <p:guide pos="13119"/>
        <p:guide pos="902"/>
        <p:guide pos="54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4" Type="http://schemas.openxmlformats.org/officeDocument/2006/relationships/image" Target="../media/image5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9.wmf"/><Relationship Id="rId1" Type="http://schemas.openxmlformats.org/officeDocument/2006/relationships/image" Target="../media/image8.wmf"/><Relationship Id="rId4" Type="http://schemas.openxmlformats.org/officeDocument/2006/relationships/image" Target="../media/image11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265488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AB3280D-DA47-4F16-B0EB-68F87F7C7C01}" type="datetimeFigureOut">
              <a:rPr lang="ru-RU" smtClean="0"/>
              <a:t>18.03.2021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801813" y="242888"/>
            <a:ext cx="2162175" cy="12176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576263" y="1541463"/>
            <a:ext cx="4613275" cy="14605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265488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2DCEBC4-7F60-46A9-8417-0DDF722E941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936025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2134152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1pPr>
    <a:lvl2pPr marL="1067082" algn="l" defTabSz="2134152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2pPr>
    <a:lvl3pPr marL="2134152" algn="l" defTabSz="2134152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3pPr>
    <a:lvl4pPr marL="3201231" algn="l" defTabSz="2134152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4pPr>
    <a:lvl5pPr marL="4268308" algn="l" defTabSz="2134152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5pPr>
    <a:lvl6pPr marL="5335389" algn="l" defTabSz="2134152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6pPr>
    <a:lvl7pPr marL="6402464" algn="l" defTabSz="2134152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7pPr>
    <a:lvl8pPr marL="7469542" algn="l" defTabSz="2134152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8pPr>
    <a:lvl9pPr marL="8536619" algn="l" defTabSz="2134152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6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06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/>
              <a:t>Слово подчеркнуто, значит есть гиперссылка (при клике появляется определение)</a:t>
            </a:r>
          </a:p>
        </p:txBody>
      </p:sp>
    </p:spTree>
    <p:extLst>
      <p:ext uri="{BB962C8B-B14F-4D97-AF65-F5344CB8AC3E}">
        <p14:creationId xmlns:p14="http://schemas.microsoft.com/office/powerpoint/2010/main" val="173982274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7651" name="Заметки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ru-RU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6E6E532F-C361-432D-91DF-F36666DC35F0}" type="slidenum">
              <a:rPr lang="ru-RU" smtClean="0"/>
              <a:pPr>
                <a:defRPr/>
              </a:pPr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3144467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7651" name="Заметки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ru-RU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6E6E532F-C361-432D-91DF-F36666DC35F0}" type="slidenum">
              <a:rPr lang="ru-RU" smtClean="0"/>
              <a:pPr>
                <a:defRPr/>
              </a:pPr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7068171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7651" name="Заметки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ru-RU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6E6E532F-C361-432D-91DF-F36666DC35F0}" type="slidenum">
              <a:rPr lang="ru-RU" smtClean="0"/>
              <a:pPr>
                <a:defRPr/>
              </a:pPr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315566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7651" name="Заметки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ru-RU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6E6E532F-C361-432D-91DF-F36666DC35F0}" type="slidenum">
              <a:rPr lang="ru-RU" smtClean="0"/>
              <a:pPr>
                <a:defRPr/>
              </a:pPr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146447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097280" y="2551175"/>
            <a:ext cx="12435840" cy="4078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2194562" y="4608576"/>
            <a:ext cx="10241280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3/18/2021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271200" y="3404094"/>
            <a:ext cx="4088003" cy="938719"/>
          </a:xfrm>
        </p:spPr>
        <p:txBody>
          <a:bodyPr lIns="0" tIns="0" rIns="0" bIns="0"/>
          <a:lstStyle>
            <a:lvl1pPr>
              <a:defRPr sz="610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2267179" y="2491493"/>
            <a:ext cx="10096045" cy="784830"/>
          </a:xfrm>
        </p:spPr>
        <p:txBody>
          <a:bodyPr lIns="0" tIns="0" rIns="0" bIns="0"/>
          <a:lstStyle>
            <a:lvl1pPr>
              <a:defRPr sz="5100" b="0" i="0">
                <a:solidFill>
                  <a:srgbClr val="37343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3/18/2021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69607" y="1359834"/>
            <a:ext cx="14338758" cy="6718961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169624" y="180473"/>
            <a:ext cx="14338758" cy="1088688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271200" y="3404094"/>
            <a:ext cx="4088003" cy="938719"/>
          </a:xfrm>
        </p:spPr>
        <p:txBody>
          <a:bodyPr lIns="0" tIns="0" rIns="0" bIns="0"/>
          <a:lstStyle>
            <a:lvl1pPr>
              <a:defRPr sz="610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29570" y="1828019"/>
            <a:ext cx="4629200" cy="50783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300" b="0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7534658" y="1892808"/>
            <a:ext cx="6364224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3/18/2021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4013038" y="2679033"/>
            <a:ext cx="6652965" cy="2623487"/>
          </a:xfrm>
          <a:custGeom>
            <a:avLst/>
            <a:gdLst/>
            <a:ahLst/>
            <a:cxnLst/>
            <a:rect l="l" t="t" r="r" b="b"/>
            <a:pathLst>
              <a:path w="2621915" h="1034414">
                <a:moveTo>
                  <a:pt x="2621368" y="0"/>
                </a:moveTo>
                <a:lnTo>
                  <a:pt x="0" y="0"/>
                </a:lnTo>
                <a:lnTo>
                  <a:pt x="0" y="1034140"/>
                </a:lnTo>
                <a:lnTo>
                  <a:pt x="2621368" y="1034140"/>
                </a:lnTo>
                <a:lnTo>
                  <a:pt x="262136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271200" y="3404094"/>
            <a:ext cx="4088003" cy="938719"/>
          </a:xfrm>
        </p:spPr>
        <p:txBody>
          <a:bodyPr lIns="0" tIns="0" rIns="0" bIns="0"/>
          <a:lstStyle>
            <a:lvl1pPr>
              <a:defRPr sz="610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3/18/2021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3/18/2021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8" y="335953"/>
            <a:ext cx="12435843" cy="407804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1097290" y="1676405"/>
            <a:ext cx="3994101" cy="408892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70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5318162" y="1676405"/>
            <a:ext cx="3994101" cy="408892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700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9539028" y="1676405"/>
            <a:ext cx="3994101" cy="408892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700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1097290" y="5976687"/>
            <a:ext cx="3994101" cy="1150622"/>
          </a:xfrm>
        </p:spPr>
        <p:txBody>
          <a:bodyPr>
            <a:noAutofit/>
          </a:bodyPr>
          <a:lstStyle>
            <a:lvl1pPr marL="0" indent="0">
              <a:buNone/>
              <a:defRPr sz="1700"/>
            </a:lvl1pPr>
            <a:lvl2pPr marL="168224" indent="-168224">
              <a:buFont typeface="Arial" panose="020B0604020202020204" pitchFamily="34" charset="0"/>
              <a:buChar char="•"/>
              <a:defRPr sz="1700"/>
            </a:lvl2pPr>
            <a:lvl3pPr marL="336456" indent="-168224">
              <a:defRPr sz="1700"/>
            </a:lvl3pPr>
            <a:lvl4pPr marL="588792" indent="-252340">
              <a:defRPr sz="1700"/>
            </a:lvl4pPr>
            <a:lvl5pPr marL="841134" indent="-252340">
              <a:defRPr sz="17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5318162" y="5976687"/>
            <a:ext cx="3994101" cy="1150622"/>
          </a:xfrm>
        </p:spPr>
        <p:txBody>
          <a:bodyPr>
            <a:noAutofit/>
          </a:bodyPr>
          <a:lstStyle>
            <a:lvl1pPr marL="0" indent="0">
              <a:buNone/>
              <a:defRPr sz="1700"/>
            </a:lvl1pPr>
            <a:lvl2pPr marL="168224" indent="-168224">
              <a:buFont typeface="Arial" panose="020B0604020202020204" pitchFamily="34" charset="0"/>
              <a:buChar char="•"/>
              <a:defRPr sz="1700"/>
            </a:lvl2pPr>
            <a:lvl3pPr marL="336456" indent="-168224">
              <a:defRPr sz="1700"/>
            </a:lvl3pPr>
            <a:lvl4pPr marL="588792" indent="-252340">
              <a:defRPr sz="1700"/>
            </a:lvl4pPr>
            <a:lvl5pPr marL="841134" indent="-252340">
              <a:defRPr sz="17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9539028" y="5976687"/>
            <a:ext cx="3994101" cy="1150622"/>
          </a:xfrm>
        </p:spPr>
        <p:txBody>
          <a:bodyPr>
            <a:noAutofit/>
          </a:bodyPr>
          <a:lstStyle>
            <a:lvl1pPr marL="0" indent="0">
              <a:buNone/>
              <a:defRPr sz="1700"/>
            </a:lvl1pPr>
            <a:lvl2pPr marL="168224" indent="-168224">
              <a:buFont typeface="Arial" panose="020B0604020202020204" pitchFamily="34" charset="0"/>
              <a:buChar char="•"/>
              <a:defRPr sz="1700"/>
            </a:lvl2pPr>
            <a:lvl3pPr marL="336456" indent="-168224">
              <a:defRPr sz="1700"/>
            </a:lvl3pPr>
            <a:lvl4pPr marL="588792" indent="-252340">
              <a:defRPr sz="1700"/>
            </a:lvl4pPr>
            <a:lvl5pPr marL="841134" indent="-252340">
              <a:defRPr sz="17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1097288" y="1120163"/>
            <a:ext cx="12435843" cy="487679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21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6040952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18.03.2021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388200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7E341E-C246-45A1-8D7B-915D1BFAB73E}" type="datetimeFigureOut">
              <a:rPr lang="ru-RU" smtClean="0"/>
              <a:pPr/>
              <a:t>18.03.2021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A50656-2518-40FB-831F-ED62048D063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338990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69607" y="1359834"/>
            <a:ext cx="14338758" cy="6718961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271200" y="3404092"/>
            <a:ext cx="4088003" cy="4078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2267179" y="2491493"/>
            <a:ext cx="10096045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200" b="0" i="0">
                <a:solidFill>
                  <a:srgbClr val="37343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974336" y="7653527"/>
            <a:ext cx="4681728" cy="6309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731520" y="7653527"/>
            <a:ext cx="3364992" cy="6309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3/18/2021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0533888" y="7653527"/>
            <a:ext cx="3364992" cy="6309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1067082">
        <a:defRPr>
          <a:latin typeface="+mn-lt"/>
          <a:ea typeface="+mn-ea"/>
          <a:cs typeface="+mn-cs"/>
        </a:defRPr>
      </a:lvl2pPr>
      <a:lvl3pPr marL="2134152">
        <a:defRPr>
          <a:latin typeface="+mn-lt"/>
          <a:ea typeface="+mn-ea"/>
          <a:cs typeface="+mn-cs"/>
        </a:defRPr>
      </a:lvl3pPr>
      <a:lvl4pPr marL="3201231">
        <a:defRPr>
          <a:latin typeface="+mn-lt"/>
          <a:ea typeface="+mn-ea"/>
          <a:cs typeface="+mn-cs"/>
        </a:defRPr>
      </a:lvl4pPr>
      <a:lvl5pPr marL="4268308">
        <a:defRPr>
          <a:latin typeface="+mn-lt"/>
          <a:ea typeface="+mn-ea"/>
          <a:cs typeface="+mn-cs"/>
        </a:defRPr>
      </a:lvl5pPr>
      <a:lvl6pPr marL="5335389">
        <a:defRPr>
          <a:latin typeface="+mn-lt"/>
          <a:ea typeface="+mn-ea"/>
          <a:cs typeface="+mn-cs"/>
        </a:defRPr>
      </a:lvl6pPr>
      <a:lvl7pPr marL="6402464">
        <a:defRPr>
          <a:latin typeface="+mn-lt"/>
          <a:ea typeface="+mn-ea"/>
          <a:cs typeface="+mn-cs"/>
        </a:defRPr>
      </a:lvl7pPr>
      <a:lvl8pPr marL="7469542">
        <a:defRPr>
          <a:latin typeface="+mn-lt"/>
          <a:ea typeface="+mn-ea"/>
          <a:cs typeface="+mn-cs"/>
        </a:defRPr>
      </a:lvl8pPr>
      <a:lvl9pPr marL="8536619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1067082">
        <a:defRPr>
          <a:latin typeface="+mn-lt"/>
          <a:ea typeface="+mn-ea"/>
          <a:cs typeface="+mn-cs"/>
        </a:defRPr>
      </a:lvl2pPr>
      <a:lvl3pPr marL="2134152">
        <a:defRPr>
          <a:latin typeface="+mn-lt"/>
          <a:ea typeface="+mn-ea"/>
          <a:cs typeface="+mn-cs"/>
        </a:defRPr>
      </a:lvl3pPr>
      <a:lvl4pPr marL="3201231">
        <a:defRPr>
          <a:latin typeface="+mn-lt"/>
          <a:ea typeface="+mn-ea"/>
          <a:cs typeface="+mn-cs"/>
        </a:defRPr>
      </a:lvl4pPr>
      <a:lvl5pPr marL="4268308">
        <a:defRPr>
          <a:latin typeface="+mn-lt"/>
          <a:ea typeface="+mn-ea"/>
          <a:cs typeface="+mn-cs"/>
        </a:defRPr>
      </a:lvl5pPr>
      <a:lvl6pPr marL="5335389">
        <a:defRPr>
          <a:latin typeface="+mn-lt"/>
          <a:ea typeface="+mn-ea"/>
          <a:cs typeface="+mn-cs"/>
        </a:defRPr>
      </a:lvl6pPr>
      <a:lvl7pPr marL="6402464">
        <a:defRPr>
          <a:latin typeface="+mn-lt"/>
          <a:ea typeface="+mn-ea"/>
          <a:cs typeface="+mn-cs"/>
        </a:defRPr>
      </a:lvl7pPr>
      <a:lvl8pPr marL="7469542">
        <a:defRPr>
          <a:latin typeface="+mn-lt"/>
          <a:ea typeface="+mn-ea"/>
          <a:cs typeface="+mn-cs"/>
        </a:defRPr>
      </a:lvl8pPr>
      <a:lvl9pPr marL="8536619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wmf"/><Relationship Id="rId3" Type="http://schemas.openxmlformats.org/officeDocument/2006/relationships/oleObject" Target="../embeddings/oleObject5.bin"/><Relationship Id="rId7" Type="http://schemas.openxmlformats.org/officeDocument/2006/relationships/oleObject" Target="../embeddings/oleObject7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9.wmf"/><Relationship Id="rId5" Type="http://schemas.openxmlformats.org/officeDocument/2006/relationships/oleObject" Target="../embeddings/oleObject6.bin"/><Relationship Id="rId10" Type="http://schemas.openxmlformats.org/officeDocument/2006/relationships/image" Target="../media/image11.wmf"/><Relationship Id="rId4" Type="http://schemas.openxmlformats.org/officeDocument/2006/relationships/image" Target="../media/image8.wmf"/><Relationship Id="rId9" Type="http://schemas.openxmlformats.org/officeDocument/2006/relationships/oleObject" Target="../embeddings/oleObject8.bin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5" Type="http://schemas.openxmlformats.org/officeDocument/2006/relationships/oleObject" Target="../embeddings/oleObject2.bin"/><Relationship Id="rId10" Type="http://schemas.openxmlformats.org/officeDocument/2006/relationships/image" Target="../media/image5.wmf"/><Relationship Id="rId4" Type="http://schemas.openxmlformats.org/officeDocument/2006/relationships/image" Target="../media/image2.wmf"/><Relationship Id="rId9" Type="http://schemas.openxmlformats.org/officeDocument/2006/relationships/oleObject" Target="../embeddings/oleObject4.bin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png"/><Relationship Id="rId3" Type="http://schemas.openxmlformats.org/officeDocument/2006/relationships/image" Target="../media/image13.png"/><Relationship Id="rId7" Type="http://schemas.openxmlformats.org/officeDocument/2006/relationships/image" Target="../media/image17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8.xml"/><Relationship Id="rId6" Type="http://schemas.openxmlformats.org/officeDocument/2006/relationships/image" Target="../media/image8.png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xmlns="" id="{EE80F0AA-4DF1-4DBF-9AA2-5439157D8912}"/>
              </a:ext>
            </a:extLst>
          </p:cNvPr>
          <p:cNvSpPr/>
          <p:nvPr/>
        </p:nvSpPr>
        <p:spPr>
          <a:xfrm>
            <a:off x="2688" y="3905"/>
            <a:ext cx="14610538" cy="2589664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600"/>
          </a:p>
        </p:txBody>
      </p:sp>
      <p:sp>
        <p:nvSpPr>
          <p:cNvPr id="14" name="object 3">
            <a:extLst>
              <a:ext uri="{FF2B5EF4-FFF2-40B4-BE49-F238E27FC236}">
                <a16:creationId xmlns:a16="http://schemas.microsoft.com/office/drawing/2014/main" xmlns="" id="{648E54F6-8C15-4BB3-94E3-7B81F0C680D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2505675" y="607714"/>
            <a:ext cx="7997539" cy="1265513"/>
          </a:xfrm>
          <a:prstGeom prst="rect">
            <a:avLst/>
          </a:prstGeom>
        </p:spPr>
        <p:txBody>
          <a:bodyPr vert="horz" wrap="square" lIns="0" tIns="34074" rIns="0" bIns="0" rtlCol="0" anchor="ctr">
            <a:spAutoFit/>
          </a:bodyPr>
          <a:lstStyle/>
          <a:p>
            <a:pPr marL="29633" algn="ctr">
              <a:spcBef>
                <a:spcPts val="267"/>
              </a:spcBef>
            </a:pPr>
            <a:r>
              <a:rPr lang="ru-RU" sz="8000" spc="1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8000" spc="1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Геометрия</a:t>
            </a:r>
            <a:endParaRPr sz="8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object 9">
            <a:extLst>
              <a:ext uri="{FF2B5EF4-FFF2-40B4-BE49-F238E27FC236}">
                <a16:creationId xmlns:a16="http://schemas.microsoft.com/office/drawing/2014/main" xmlns="" id="{F294EAD7-CAB8-401C-B12D-6064AA1177E0}"/>
              </a:ext>
            </a:extLst>
          </p:cNvPr>
          <p:cNvSpPr/>
          <p:nvPr/>
        </p:nvSpPr>
        <p:spPr>
          <a:xfrm>
            <a:off x="11929383" y="578531"/>
            <a:ext cx="1531765" cy="1531576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2600"/>
          </a:p>
        </p:txBody>
      </p:sp>
      <p:sp>
        <p:nvSpPr>
          <p:cNvPr id="21" name="object 10">
            <a:extLst>
              <a:ext uri="{FF2B5EF4-FFF2-40B4-BE49-F238E27FC236}">
                <a16:creationId xmlns:a16="http://schemas.microsoft.com/office/drawing/2014/main" xmlns="" id="{27824596-7DE1-4136-95E4-49A51856B6D3}"/>
              </a:ext>
            </a:extLst>
          </p:cNvPr>
          <p:cNvSpPr/>
          <p:nvPr/>
        </p:nvSpPr>
        <p:spPr>
          <a:xfrm>
            <a:off x="11929383" y="578531"/>
            <a:ext cx="1531765" cy="1531576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0" y="0"/>
                </a:moveTo>
                <a:lnTo>
                  <a:pt x="603605" y="0"/>
                </a:lnTo>
                <a:lnTo>
                  <a:pt x="603605" y="603618"/>
                </a:lnTo>
                <a:lnTo>
                  <a:pt x="0" y="603618"/>
                </a:lnTo>
                <a:lnTo>
                  <a:pt x="0" y="0"/>
                </a:lnTo>
                <a:close/>
              </a:path>
            </a:pathLst>
          </a:custGeom>
          <a:ln w="30481">
            <a:solidFill>
              <a:srgbClr val="FEFEFE"/>
            </a:solidFill>
          </a:ln>
        </p:spPr>
        <p:txBody>
          <a:bodyPr wrap="square" lIns="0" tIns="0" rIns="0" bIns="0" rtlCol="0"/>
          <a:lstStyle/>
          <a:p>
            <a:endParaRPr sz="2600"/>
          </a:p>
        </p:txBody>
      </p:sp>
      <p:sp>
        <p:nvSpPr>
          <p:cNvPr id="22" name="object 12">
            <a:extLst>
              <a:ext uri="{FF2B5EF4-FFF2-40B4-BE49-F238E27FC236}">
                <a16:creationId xmlns:a16="http://schemas.microsoft.com/office/drawing/2014/main" xmlns="" id="{CAFE6579-511C-4CCB-9A5C-300ACC2F553A}"/>
              </a:ext>
            </a:extLst>
          </p:cNvPr>
          <p:cNvSpPr txBox="1"/>
          <p:nvPr/>
        </p:nvSpPr>
        <p:spPr>
          <a:xfrm>
            <a:off x="12493011" y="631572"/>
            <a:ext cx="439718" cy="822237"/>
          </a:xfrm>
          <a:prstGeom prst="rect">
            <a:avLst/>
          </a:prstGeom>
        </p:spPr>
        <p:txBody>
          <a:bodyPr vert="horz" wrap="square" lIns="0" tIns="37045" rIns="0" bIns="0" rtlCol="0">
            <a:spAutoFit/>
          </a:bodyPr>
          <a:lstStyle/>
          <a:p>
            <a:pPr algn="ctr">
              <a:spcBef>
                <a:spcPts val="293"/>
              </a:spcBef>
            </a:pPr>
            <a:r>
              <a:rPr lang="uz-Latn-UZ" sz="5100" b="1" spc="23" dirty="0">
                <a:solidFill>
                  <a:srgbClr val="FEFEFE"/>
                </a:solidFill>
                <a:latin typeface="Arial"/>
                <a:cs typeface="Arial"/>
              </a:rPr>
              <a:t>7</a:t>
            </a:r>
            <a:endParaRPr sz="5100" dirty="0">
              <a:latin typeface="Arial"/>
              <a:cs typeface="Arial"/>
            </a:endParaRPr>
          </a:p>
        </p:txBody>
      </p:sp>
      <p:sp>
        <p:nvSpPr>
          <p:cNvPr id="23" name="object 13">
            <a:extLst>
              <a:ext uri="{FF2B5EF4-FFF2-40B4-BE49-F238E27FC236}">
                <a16:creationId xmlns:a16="http://schemas.microsoft.com/office/drawing/2014/main" xmlns="" id="{065B57C3-CBC0-467B-8CE6-9C853CD5BC49}"/>
              </a:ext>
            </a:extLst>
          </p:cNvPr>
          <p:cNvSpPr txBox="1"/>
          <p:nvPr/>
        </p:nvSpPr>
        <p:spPr>
          <a:xfrm>
            <a:off x="11929383" y="1374492"/>
            <a:ext cx="1531745" cy="520864"/>
          </a:xfrm>
          <a:prstGeom prst="rect">
            <a:avLst/>
          </a:prstGeom>
        </p:spPr>
        <p:txBody>
          <a:bodyPr vert="horz" wrap="square" lIns="0" tIns="28147" rIns="0" bIns="0" rtlCol="0">
            <a:spAutoFit/>
          </a:bodyPr>
          <a:lstStyle/>
          <a:p>
            <a:pPr algn="ctr">
              <a:spcBef>
                <a:spcPts val="223"/>
              </a:spcBef>
            </a:pPr>
            <a:r>
              <a:rPr lang="ru-RU" sz="3200" b="1" spc="-11" dirty="0">
                <a:solidFill>
                  <a:srgbClr val="FEFEFE"/>
                </a:solidFill>
                <a:latin typeface="Arial"/>
                <a:cs typeface="Arial"/>
              </a:rPr>
              <a:t>класс</a:t>
            </a:r>
            <a:endParaRPr sz="3200" b="1" dirty="0">
              <a:latin typeface="Arial"/>
              <a:cs typeface="Arial"/>
            </a:endParaRPr>
          </a:p>
        </p:txBody>
      </p:sp>
      <p:sp>
        <p:nvSpPr>
          <p:cNvPr id="12" name="object 11">
            <a:extLst>
              <a:ext uri="{FF2B5EF4-FFF2-40B4-BE49-F238E27FC236}">
                <a16:creationId xmlns:a16="http://schemas.microsoft.com/office/drawing/2014/main" xmlns="" id="{335AFAA3-FF4F-462D-A908-93D09B272E70}"/>
              </a:ext>
            </a:extLst>
          </p:cNvPr>
          <p:cNvSpPr/>
          <p:nvPr/>
        </p:nvSpPr>
        <p:spPr>
          <a:xfrm>
            <a:off x="830940" y="610666"/>
            <a:ext cx="924280" cy="1274156"/>
          </a:xfrm>
          <a:custGeom>
            <a:avLst/>
            <a:gdLst/>
            <a:ahLst/>
            <a:cxnLst/>
            <a:rect l="l" t="t" r="r" b="b"/>
            <a:pathLst>
              <a:path w="363855" h="501650">
                <a:moveTo>
                  <a:pt x="181883" y="0"/>
                </a:moveTo>
                <a:lnTo>
                  <a:pt x="169927" y="1814"/>
                </a:lnTo>
                <a:lnTo>
                  <a:pt x="160152" y="6759"/>
                </a:lnTo>
                <a:lnTo>
                  <a:pt x="153555" y="14086"/>
                </a:lnTo>
                <a:lnTo>
                  <a:pt x="151135" y="23046"/>
                </a:lnTo>
                <a:lnTo>
                  <a:pt x="151135" y="51018"/>
                </a:lnTo>
                <a:lnTo>
                  <a:pt x="125894" y="61099"/>
                </a:lnTo>
                <a:lnTo>
                  <a:pt x="106002" y="76250"/>
                </a:lnTo>
                <a:lnTo>
                  <a:pt x="92964" y="95347"/>
                </a:lnTo>
                <a:lnTo>
                  <a:pt x="88282" y="117269"/>
                </a:lnTo>
                <a:lnTo>
                  <a:pt x="89509" y="128550"/>
                </a:lnTo>
                <a:lnTo>
                  <a:pt x="93112" y="139474"/>
                </a:lnTo>
                <a:lnTo>
                  <a:pt x="98979" y="149818"/>
                </a:lnTo>
                <a:lnTo>
                  <a:pt x="107006" y="159360"/>
                </a:lnTo>
                <a:lnTo>
                  <a:pt x="55256" y="298363"/>
                </a:lnTo>
                <a:lnTo>
                  <a:pt x="29820" y="298367"/>
                </a:lnTo>
                <a:lnTo>
                  <a:pt x="25441" y="301654"/>
                </a:lnTo>
                <a:lnTo>
                  <a:pt x="25441" y="309772"/>
                </a:lnTo>
                <a:lnTo>
                  <a:pt x="29825" y="313055"/>
                </a:lnTo>
                <a:lnTo>
                  <a:pt x="49785" y="313055"/>
                </a:lnTo>
                <a:lnTo>
                  <a:pt x="0" y="446784"/>
                </a:lnTo>
                <a:lnTo>
                  <a:pt x="1008" y="453002"/>
                </a:lnTo>
                <a:lnTo>
                  <a:pt x="7405" y="461515"/>
                </a:lnTo>
                <a:lnTo>
                  <a:pt x="10670" y="464132"/>
                </a:lnTo>
                <a:lnTo>
                  <a:pt x="14559" y="466102"/>
                </a:lnTo>
                <a:lnTo>
                  <a:pt x="3398" y="496089"/>
                </a:lnTo>
                <a:lnTo>
                  <a:pt x="6440" y="500139"/>
                </a:lnTo>
                <a:lnTo>
                  <a:pt x="12538" y="501418"/>
                </a:lnTo>
                <a:lnTo>
                  <a:pt x="13425" y="501501"/>
                </a:lnTo>
                <a:lnTo>
                  <a:pt x="18583" y="501501"/>
                </a:lnTo>
                <a:lnTo>
                  <a:pt x="22522" y="499374"/>
                </a:lnTo>
                <a:lnTo>
                  <a:pt x="33436" y="470051"/>
                </a:lnTo>
                <a:lnTo>
                  <a:pt x="42830" y="468549"/>
                </a:lnTo>
                <a:lnTo>
                  <a:pt x="51014" y="465031"/>
                </a:lnTo>
                <a:lnTo>
                  <a:pt x="57410" y="459821"/>
                </a:lnTo>
                <a:lnTo>
                  <a:pt x="60112" y="455410"/>
                </a:lnTo>
                <a:lnTo>
                  <a:pt x="30830" y="455410"/>
                </a:lnTo>
                <a:lnTo>
                  <a:pt x="29825" y="455302"/>
                </a:lnTo>
                <a:lnTo>
                  <a:pt x="22910" y="453858"/>
                </a:lnTo>
                <a:lnTo>
                  <a:pt x="19442" y="449235"/>
                </a:lnTo>
                <a:lnTo>
                  <a:pt x="130050" y="152128"/>
                </a:lnTo>
                <a:lnTo>
                  <a:pt x="131922" y="150342"/>
                </a:lnTo>
                <a:lnTo>
                  <a:pt x="137110" y="148150"/>
                </a:lnTo>
                <a:lnTo>
                  <a:pt x="140108" y="147876"/>
                </a:lnTo>
                <a:lnTo>
                  <a:pt x="168772" y="147876"/>
                </a:lnTo>
                <a:lnTo>
                  <a:pt x="164548" y="142257"/>
                </a:lnTo>
                <a:lnTo>
                  <a:pt x="115814" y="142250"/>
                </a:lnTo>
                <a:lnTo>
                  <a:pt x="107885" y="117269"/>
                </a:lnTo>
                <a:lnTo>
                  <a:pt x="113708" y="95699"/>
                </a:lnTo>
                <a:lnTo>
                  <a:pt x="129581" y="78067"/>
                </a:lnTo>
                <a:lnTo>
                  <a:pt x="153105" y="66169"/>
                </a:lnTo>
                <a:lnTo>
                  <a:pt x="181883" y="61804"/>
                </a:lnTo>
                <a:lnTo>
                  <a:pt x="238790" y="61804"/>
                </a:lnTo>
                <a:lnTo>
                  <a:pt x="237860" y="61097"/>
                </a:lnTo>
                <a:lnTo>
                  <a:pt x="212627" y="51018"/>
                </a:lnTo>
                <a:lnTo>
                  <a:pt x="212627" y="47623"/>
                </a:lnTo>
                <a:lnTo>
                  <a:pt x="170726" y="47623"/>
                </a:lnTo>
                <a:lnTo>
                  <a:pt x="170726" y="18442"/>
                </a:lnTo>
                <a:lnTo>
                  <a:pt x="175731" y="14691"/>
                </a:lnTo>
                <a:lnTo>
                  <a:pt x="210370" y="14691"/>
                </a:lnTo>
                <a:lnTo>
                  <a:pt x="210206" y="14086"/>
                </a:lnTo>
                <a:lnTo>
                  <a:pt x="203611" y="6759"/>
                </a:lnTo>
                <a:lnTo>
                  <a:pt x="193837" y="1814"/>
                </a:lnTo>
                <a:lnTo>
                  <a:pt x="181883" y="0"/>
                </a:lnTo>
                <a:close/>
              </a:path>
              <a:path w="363855" h="501650">
                <a:moveTo>
                  <a:pt x="270484" y="313062"/>
                </a:moveTo>
                <a:lnTo>
                  <a:pt x="250135" y="313062"/>
                </a:lnTo>
                <a:lnTo>
                  <a:pt x="302328" y="453242"/>
                </a:lnTo>
                <a:lnTo>
                  <a:pt x="306361" y="459821"/>
                </a:lnTo>
                <a:lnTo>
                  <a:pt x="312757" y="465031"/>
                </a:lnTo>
                <a:lnTo>
                  <a:pt x="320939" y="468549"/>
                </a:lnTo>
                <a:lnTo>
                  <a:pt x="330332" y="470051"/>
                </a:lnTo>
                <a:lnTo>
                  <a:pt x="341247" y="499380"/>
                </a:lnTo>
                <a:lnTo>
                  <a:pt x="345182" y="501501"/>
                </a:lnTo>
                <a:lnTo>
                  <a:pt x="350344" y="501501"/>
                </a:lnTo>
                <a:lnTo>
                  <a:pt x="351231" y="501418"/>
                </a:lnTo>
                <a:lnTo>
                  <a:pt x="357322" y="500139"/>
                </a:lnTo>
                <a:lnTo>
                  <a:pt x="360371" y="496089"/>
                </a:lnTo>
                <a:lnTo>
                  <a:pt x="349204" y="466102"/>
                </a:lnTo>
                <a:lnTo>
                  <a:pt x="353091" y="464132"/>
                </a:lnTo>
                <a:lnTo>
                  <a:pt x="356356" y="461515"/>
                </a:lnTo>
                <a:lnTo>
                  <a:pt x="360944" y="455410"/>
                </a:lnTo>
                <a:lnTo>
                  <a:pt x="326952" y="455410"/>
                </a:lnTo>
                <a:lnTo>
                  <a:pt x="322538" y="452893"/>
                </a:lnTo>
                <a:lnTo>
                  <a:pt x="270484" y="313062"/>
                </a:lnTo>
                <a:close/>
              </a:path>
              <a:path w="363855" h="501650">
                <a:moveTo>
                  <a:pt x="53902" y="431084"/>
                </a:moveTo>
                <a:lnTo>
                  <a:pt x="48492" y="433370"/>
                </a:lnTo>
                <a:lnTo>
                  <a:pt x="41224" y="452893"/>
                </a:lnTo>
                <a:lnTo>
                  <a:pt x="36813" y="455410"/>
                </a:lnTo>
                <a:lnTo>
                  <a:pt x="60112" y="455410"/>
                </a:lnTo>
                <a:lnTo>
                  <a:pt x="61441" y="453242"/>
                </a:lnTo>
                <a:lnTo>
                  <a:pt x="67370" y="437320"/>
                </a:lnTo>
                <a:lnTo>
                  <a:pt x="64329" y="433270"/>
                </a:lnTo>
                <a:lnTo>
                  <a:pt x="53902" y="431084"/>
                </a:lnTo>
                <a:close/>
              </a:path>
              <a:path w="363855" h="501650">
                <a:moveTo>
                  <a:pt x="265884" y="147876"/>
                </a:moveTo>
                <a:lnTo>
                  <a:pt x="223653" y="147876"/>
                </a:lnTo>
                <a:lnTo>
                  <a:pt x="226656" y="148150"/>
                </a:lnTo>
                <a:lnTo>
                  <a:pt x="231847" y="150342"/>
                </a:lnTo>
                <a:lnTo>
                  <a:pt x="233719" y="152128"/>
                </a:lnTo>
                <a:lnTo>
                  <a:pt x="344322" y="449235"/>
                </a:lnTo>
                <a:lnTo>
                  <a:pt x="340851" y="453858"/>
                </a:lnTo>
                <a:lnTo>
                  <a:pt x="333946" y="455302"/>
                </a:lnTo>
                <a:lnTo>
                  <a:pt x="332931" y="455410"/>
                </a:lnTo>
                <a:lnTo>
                  <a:pt x="360944" y="455410"/>
                </a:lnTo>
                <a:lnTo>
                  <a:pt x="362753" y="453002"/>
                </a:lnTo>
                <a:lnTo>
                  <a:pt x="363762" y="446784"/>
                </a:lnTo>
                <a:lnTo>
                  <a:pt x="313978" y="313062"/>
                </a:lnTo>
                <a:lnTo>
                  <a:pt x="333942" y="313055"/>
                </a:lnTo>
                <a:lnTo>
                  <a:pt x="338321" y="309772"/>
                </a:lnTo>
                <a:lnTo>
                  <a:pt x="338321" y="301654"/>
                </a:lnTo>
                <a:lnTo>
                  <a:pt x="333932" y="298367"/>
                </a:lnTo>
                <a:lnTo>
                  <a:pt x="308504" y="298363"/>
                </a:lnTo>
                <a:lnTo>
                  <a:pt x="256755" y="159360"/>
                </a:lnTo>
                <a:lnTo>
                  <a:pt x="264783" y="149818"/>
                </a:lnTo>
                <a:lnTo>
                  <a:pt x="265884" y="147876"/>
                </a:lnTo>
                <a:close/>
              </a:path>
              <a:path w="363855" h="501650">
                <a:moveTo>
                  <a:pt x="168772" y="147876"/>
                </a:moveTo>
                <a:lnTo>
                  <a:pt x="140108" y="147876"/>
                </a:lnTo>
                <a:lnTo>
                  <a:pt x="145850" y="149082"/>
                </a:lnTo>
                <a:lnTo>
                  <a:pt x="148234" y="150479"/>
                </a:lnTo>
                <a:lnTo>
                  <a:pt x="151160" y="154371"/>
                </a:lnTo>
                <a:lnTo>
                  <a:pt x="151520" y="156621"/>
                </a:lnTo>
                <a:lnTo>
                  <a:pt x="56779" y="411109"/>
                </a:lnTo>
                <a:lnTo>
                  <a:pt x="59828" y="415159"/>
                </a:lnTo>
                <a:lnTo>
                  <a:pt x="70257" y="417343"/>
                </a:lnTo>
                <a:lnTo>
                  <a:pt x="75657" y="415057"/>
                </a:lnTo>
                <a:lnTo>
                  <a:pt x="113634" y="313062"/>
                </a:lnTo>
                <a:lnTo>
                  <a:pt x="170733" y="313062"/>
                </a:lnTo>
                <a:lnTo>
                  <a:pt x="170733" y="298367"/>
                </a:lnTo>
                <a:lnTo>
                  <a:pt x="119099" y="298367"/>
                </a:lnTo>
                <a:lnTo>
                  <a:pt x="171803" y="156798"/>
                </a:lnTo>
                <a:lnTo>
                  <a:pt x="170802" y="150576"/>
                </a:lnTo>
                <a:lnTo>
                  <a:pt x="168772" y="147876"/>
                </a:lnTo>
                <a:close/>
              </a:path>
              <a:path w="363855" h="501650">
                <a:moveTo>
                  <a:pt x="170733" y="313062"/>
                </a:moveTo>
                <a:lnTo>
                  <a:pt x="151135" y="313062"/>
                </a:lnTo>
                <a:lnTo>
                  <a:pt x="151135" y="313566"/>
                </a:lnTo>
                <a:lnTo>
                  <a:pt x="153555" y="322528"/>
                </a:lnTo>
                <a:lnTo>
                  <a:pt x="160152" y="329855"/>
                </a:lnTo>
                <a:lnTo>
                  <a:pt x="169927" y="334799"/>
                </a:lnTo>
                <a:lnTo>
                  <a:pt x="181883" y="336613"/>
                </a:lnTo>
                <a:lnTo>
                  <a:pt x="193837" y="334799"/>
                </a:lnTo>
                <a:lnTo>
                  <a:pt x="203611" y="329855"/>
                </a:lnTo>
                <a:lnTo>
                  <a:pt x="210206" y="322528"/>
                </a:lnTo>
                <a:lnTo>
                  <a:pt x="210370" y="321922"/>
                </a:lnTo>
                <a:lnTo>
                  <a:pt x="175737" y="321922"/>
                </a:lnTo>
                <a:lnTo>
                  <a:pt x="170733" y="318174"/>
                </a:lnTo>
                <a:lnTo>
                  <a:pt x="170733" y="313062"/>
                </a:lnTo>
                <a:close/>
              </a:path>
              <a:path w="363855" h="501650">
                <a:moveTo>
                  <a:pt x="210370" y="289504"/>
                </a:moveTo>
                <a:lnTo>
                  <a:pt x="188024" y="289504"/>
                </a:lnTo>
                <a:lnTo>
                  <a:pt x="193028" y="293251"/>
                </a:lnTo>
                <a:lnTo>
                  <a:pt x="193028" y="318174"/>
                </a:lnTo>
                <a:lnTo>
                  <a:pt x="188024" y="321922"/>
                </a:lnTo>
                <a:lnTo>
                  <a:pt x="210370" y="321922"/>
                </a:lnTo>
                <a:lnTo>
                  <a:pt x="212627" y="313566"/>
                </a:lnTo>
                <a:lnTo>
                  <a:pt x="212627" y="313062"/>
                </a:lnTo>
                <a:lnTo>
                  <a:pt x="270484" y="313062"/>
                </a:lnTo>
                <a:lnTo>
                  <a:pt x="265013" y="298367"/>
                </a:lnTo>
                <a:lnTo>
                  <a:pt x="212627" y="298367"/>
                </a:lnTo>
                <a:lnTo>
                  <a:pt x="212627" y="297863"/>
                </a:lnTo>
                <a:lnTo>
                  <a:pt x="210370" y="289504"/>
                </a:lnTo>
                <a:close/>
              </a:path>
              <a:path w="363855" h="501650">
                <a:moveTo>
                  <a:pt x="181883" y="274808"/>
                </a:moveTo>
                <a:lnTo>
                  <a:pt x="169927" y="276623"/>
                </a:lnTo>
                <a:lnTo>
                  <a:pt x="160152" y="281569"/>
                </a:lnTo>
                <a:lnTo>
                  <a:pt x="153555" y="288898"/>
                </a:lnTo>
                <a:lnTo>
                  <a:pt x="151135" y="297863"/>
                </a:lnTo>
                <a:lnTo>
                  <a:pt x="151135" y="298367"/>
                </a:lnTo>
                <a:lnTo>
                  <a:pt x="170733" y="298367"/>
                </a:lnTo>
                <a:lnTo>
                  <a:pt x="170733" y="293251"/>
                </a:lnTo>
                <a:lnTo>
                  <a:pt x="175737" y="289504"/>
                </a:lnTo>
                <a:lnTo>
                  <a:pt x="210370" y="289504"/>
                </a:lnTo>
                <a:lnTo>
                  <a:pt x="210206" y="288898"/>
                </a:lnTo>
                <a:lnTo>
                  <a:pt x="203611" y="281569"/>
                </a:lnTo>
                <a:lnTo>
                  <a:pt x="193837" y="276623"/>
                </a:lnTo>
                <a:lnTo>
                  <a:pt x="181883" y="274808"/>
                </a:lnTo>
                <a:close/>
              </a:path>
              <a:path w="363855" h="501650">
                <a:moveTo>
                  <a:pt x="225656" y="204872"/>
                </a:moveTo>
                <a:lnTo>
                  <a:pt x="215223" y="207050"/>
                </a:lnTo>
                <a:lnTo>
                  <a:pt x="212180" y="211107"/>
                </a:lnTo>
                <a:lnTo>
                  <a:pt x="244662" y="298367"/>
                </a:lnTo>
                <a:lnTo>
                  <a:pt x="265013" y="298367"/>
                </a:lnTo>
                <a:lnTo>
                  <a:pt x="231058" y="207158"/>
                </a:lnTo>
                <a:lnTo>
                  <a:pt x="225656" y="204872"/>
                </a:lnTo>
                <a:close/>
              </a:path>
              <a:path w="363855" h="501650">
                <a:moveTo>
                  <a:pt x="223409" y="132670"/>
                </a:moveTo>
                <a:lnTo>
                  <a:pt x="207608" y="135982"/>
                </a:lnTo>
                <a:lnTo>
                  <a:pt x="201024" y="139848"/>
                </a:lnTo>
                <a:lnTo>
                  <a:pt x="192959" y="150576"/>
                </a:lnTo>
                <a:lnTo>
                  <a:pt x="191952" y="156798"/>
                </a:lnTo>
                <a:lnTo>
                  <a:pt x="202863" y="186086"/>
                </a:lnTo>
                <a:lnTo>
                  <a:pt x="208267" y="188372"/>
                </a:lnTo>
                <a:lnTo>
                  <a:pt x="218692" y="186192"/>
                </a:lnTo>
                <a:lnTo>
                  <a:pt x="221742" y="182142"/>
                </a:lnTo>
                <a:lnTo>
                  <a:pt x="212242" y="156621"/>
                </a:lnTo>
                <a:lnTo>
                  <a:pt x="212609" y="154367"/>
                </a:lnTo>
                <a:lnTo>
                  <a:pt x="215535" y="150479"/>
                </a:lnTo>
                <a:lnTo>
                  <a:pt x="217919" y="149082"/>
                </a:lnTo>
                <a:lnTo>
                  <a:pt x="223653" y="147876"/>
                </a:lnTo>
                <a:lnTo>
                  <a:pt x="265884" y="147876"/>
                </a:lnTo>
                <a:lnTo>
                  <a:pt x="269075" y="142250"/>
                </a:lnTo>
                <a:lnTo>
                  <a:pt x="247935" y="142250"/>
                </a:lnTo>
                <a:lnTo>
                  <a:pt x="245480" y="139920"/>
                </a:lnTo>
                <a:lnTo>
                  <a:pt x="242423" y="137944"/>
                </a:lnTo>
                <a:lnTo>
                  <a:pt x="231714" y="133419"/>
                </a:lnTo>
                <a:lnTo>
                  <a:pt x="223409" y="132670"/>
                </a:lnTo>
                <a:close/>
              </a:path>
              <a:path w="363855" h="501650">
                <a:moveTo>
                  <a:pt x="140346" y="132670"/>
                </a:moveTo>
                <a:lnTo>
                  <a:pt x="132052" y="133419"/>
                </a:lnTo>
                <a:lnTo>
                  <a:pt x="121330" y="137944"/>
                </a:lnTo>
                <a:lnTo>
                  <a:pt x="118275" y="139920"/>
                </a:lnTo>
                <a:lnTo>
                  <a:pt x="115818" y="142257"/>
                </a:lnTo>
                <a:lnTo>
                  <a:pt x="164548" y="142257"/>
                </a:lnTo>
                <a:lnTo>
                  <a:pt x="162737" y="139848"/>
                </a:lnTo>
                <a:lnTo>
                  <a:pt x="156157" y="135982"/>
                </a:lnTo>
                <a:lnTo>
                  <a:pt x="140346" y="132670"/>
                </a:lnTo>
                <a:close/>
              </a:path>
              <a:path w="363855" h="501650">
                <a:moveTo>
                  <a:pt x="238790" y="61804"/>
                </a:moveTo>
                <a:lnTo>
                  <a:pt x="181883" y="61804"/>
                </a:lnTo>
                <a:lnTo>
                  <a:pt x="210656" y="66169"/>
                </a:lnTo>
                <a:lnTo>
                  <a:pt x="234178" y="78067"/>
                </a:lnTo>
                <a:lnTo>
                  <a:pt x="250050" y="95699"/>
                </a:lnTo>
                <a:lnTo>
                  <a:pt x="255874" y="117269"/>
                </a:lnTo>
                <a:lnTo>
                  <a:pt x="255361" y="123768"/>
                </a:lnTo>
                <a:lnTo>
                  <a:pt x="253845" y="130143"/>
                </a:lnTo>
                <a:lnTo>
                  <a:pt x="251357" y="136327"/>
                </a:lnTo>
                <a:lnTo>
                  <a:pt x="247935" y="142250"/>
                </a:lnTo>
                <a:lnTo>
                  <a:pt x="269075" y="142250"/>
                </a:lnTo>
                <a:lnTo>
                  <a:pt x="270650" y="139470"/>
                </a:lnTo>
                <a:lnTo>
                  <a:pt x="274249" y="128545"/>
                </a:lnTo>
                <a:lnTo>
                  <a:pt x="275471" y="117269"/>
                </a:lnTo>
                <a:lnTo>
                  <a:pt x="270791" y="95347"/>
                </a:lnTo>
                <a:lnTo>
                  <a:pt x="257752" y="76249"/>
                </a:lnTo>
                <a:lnTo>
                  <a:pt x="238790" y="61804"/>
                </a:lnTo>
                <a:close/>
              </a:path>
              <a:path w="363855" h="501650">
                <a:moveTo>
                  <a:pt x="185652" y="47105"/>
                </a:moveTo>
                <a:lnTo>
                  <a:pt x="178103" y="47105"/>
                </a:lnTo>
                <a:lnTo>
                  <a:pt x="174387" y="47296"/>
                </a:lnTo>
                <a:lnTo>
                  <a:pt x="170726" y="47623"/>
                </a:lnTo>
                <a:lnTo>
                  <a:pt x="193028" y="47623"/>
                </a:lnTo>
                <a:lnTo>
                  <a:pt x="189367" y="47296"/>
                </a:lnTo>
                <a:lnTo>
                  <a:pt x="185652" y="47105"/>
                </a:lnTo>
                <a:close/>
              </a:path>
              <a:path w="363855" h="501650">
                <a:moveTo>
                  <a:pt x="210370" y="14691"/>
                </a:moveTo>
                <a:lnTo>
                  <a:pt x="188024" y="14691"/>
                </a:lnTo>
                <a:lnTo>
                  <a:pt x="193028" y="18442"/>
                </a:lnTo>
                <a:lnTo>
                  <a:pt x="193028" y="47623"/>
                </a:lnTo>
                <a:lnTo>
                  <a:pt x="212627" y="47623"/>
                </a:lnTo>
                <a:lnTo>
                  <a:pt x="212627" y="23046"/>
                </a:lnTo>
                <a:lnTo>
                  <a:pt x="210370" y="14691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2322435"/>
            <a:endParaRPr sz="46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8" name="object 5">
            <a:extLst>
              <a:ext uri="{FF2B5EF4-FFF2-40B4-BE49-F238E27FC236}">
                <a16:creationId xmlns:a16="http://schemas.microsoft.com/office/drawing/2014/main" xmlns="" id="{A8BAE388-D6D2-40E9-8208-E39C1E0E7029}"/>
              </a:ext>
            </a:extLst>
          </p:cNvPr>
          <p:cNvSpPr/>
          <p:nvPr/>
        </p:nvSpPr>
        <p:spPr>
          <a:xfrm>
            <a:off x="1113142" y="3173309"/>
            <a:ext cx="872992" cy="1726444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900"/>
          </a:p>
        </p:txBody>
      </p:sp>
      <p:sp>
        <p:nvSpPr>
          <p:cNvPr id="19" name="object 6">
            <a:extLst>
              <a:ext uri="{FF2B5EF4-FFF2-40B4-BE49-F238E27FC236}">
                <a16:creationId xmlns:a16="http://schemas.microsoft.com/office/drawing/2014/main" xmlns="" id="{ACB4B4C4-B96E-4D3D-A3B1-019ECDA735A1}"/>
              </a:ext>
            </a:extLst>
          </p:cNvPr>
          <p:cNvSpPr/>
          <p:nvPr/>
        </p:nvSpPr>
        <p:spPr>
          <a:xfrm>
            <a:off x="1113142" y="5325731"/>
            <a:ext cx="872992" cy="1726444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rgbClr val="96989A"/>
          </a:solidFill>
        </p:spPr>
        <p:txBody>
          <a:bodyPr wrap="square" lIns="0" tIns="0" rIns="0" bIns="0" rtlCol="0"/>
          <a:lstStyle/>
          <a:p>
            <a:endParaRPr sz="2900"/>
          </a:p>
        </p:txBody>
      </p:sp>
      <p:sp>
        <p:nvSpPr>
          <p:cNvPr id="16" name="object 4">
            <a:extLst>
              <a:ext uri="{FF2B5EF4-FFF2-40B4-BE49-F238E27FC236}">
                <a16:creationId xmlns:a16="http://schemas.microsoft.com/office/drawing/2014/main" xmlns="" id="{96789AA7-9596-4F83-89FD-AEC28EE179F1}"/>
              </a:ext>
            </a:extLst>
          </p:cNvPr>
          <p:cNvSpPr txBox="1"/>
          <p:nvPr/>
        </p:nvSpPr>
        <p:spPr>
          <a:xfrm>
            <a:off x="2438399" y="3067362"/>
            <a:ext cx="8229601" cy="4187898"/>
          </a:xfrm>
          <a:prstGeom prst="rect">
            <a:avLst/>
          </a:prstGeom>
        </p:spPr>
        <p:txBody>
          <a:bodyPr vert="horz" wrap="square" lIns="0" tIns="32596" rIns="0" bIns="0" rtlCol="0">
            <a:spAutoFit/>
          </a:bodyPr>
          <a:lstStyle/>
          <a:p>
            <a:pPr lvl="0"/>
            <a:r>
              <a:rPr lang="uz-Cyrl-UZ" sz="5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Тема:</a:t>
            </a:r>
          </a:p>
          <a:p>
            <a:pPr lvl="0"/>
            <a:endParaRPr lang="ru-RU" sz="5400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lvl="0"/>
            <a:r>
              <a:rPr lang="ru-RU" sz="5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Задачи на построение </a:t>
            </a:r>
          </a:p>
          <a:p>
            <a:pPr lvl="0"/>
            <a:r>
              <a:rPr lang="ru-RU" sz="5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с помощью циркуля и линейки</a:t>
            </a:r>
            <a:endParaRPr lang="uz-Latn-UZ" sz="54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AutoShape 4" descr="Презентация урока математики по теме: &quot; Замкнутая ломаная и многоугольник&quot;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z-Latn-UZ"/>
          </a:p>
        </p:txBody>
      </p:sp>
      <p:sp>
        <p:nvSpPr>
          <p:cNvPr id="3" name="TextBox 2"/>
          <p:cNvSpPr txBox="1"/>
          <p:nvPr/>
        </p:nvSpPr>
        <p:spPr>
          <a:xfrm>
            <a:off x="9448800" y="3067362"/>
            <a:ext cx="754757" cy="72327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uz-Latn-UZ" dirty="0"/>
          </a:p>
        </p:txBody>
      </p:sp>
      <p:pic>
        <p:nvPicPr>
          <p:cNvPr id="14338" name="Picture 2" descr="Открытый урок по математике и логике | 4kids.az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63200" y="3281591"/>
            <a:ext cx="3910060" cy="34240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TextBox 3"/>
          <p:cNvSpPr txBox="1"/>
          <p:nvPr/>
        </p:nvSpPr>
        <p:spPr>
          <a:xfrm>
            <a:off x="2209800" y="7152382"/>
            <a:ext cx="736386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 marL="0" algn="l" defTabSz="2318076" rtl="0" eaLnBrk="1" latinLnBrk="0" hangingPunct="1">
              <a:defRPr sz="4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159038" algn="l" defTabSz="2318076" rtl="0" eaLnBrk="1" latinLnBrk="0" hangingPunct="1">
              <a:defRPr sz="4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318076" algn="l" defTabSz="2318076" rtl="0" eaLnBrk="1" latinLnBrk="0" hangingPunct="1">
              <a:defRPr sz="4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477112" algn="l" defTabSz="2318076" rtl="0" eaLnBrk="1" latinLnBrk="0" hangingPunct="1">
              <a:defRPr sz="4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4636148" algn="l" defTabSz="2318076" rtl="0" eaLnBrk="1" latinLnBrk="0" hangingPunct="1">
              <a:defRPr sz="4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5795186" algn="l" defTabSz="2318076" rtl="0" eaLnBrk="1" latinLnBrk="0" hangingPunct="1">
              <a:defRPr sz="4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6954224" algn="l" defTabSz="2318076" rtl="0" eaLnBrk="1" latinLnBrk="0" hangingPunct="1">
              <a:defRPr sz="4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8113261" algn="l" defTabSz="2318076" rtl="0" eaLnBrk="1" latinLnBrk="0" hangingPunct="1">
              <a:defRPr sz="4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9272295" algn="l" defTabSz="2318076" rtl="0" eaLnBrk="1" latinLnBrk="0" hangingPunct="1">
              <a:defRPr sz="4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3200" dirty="0" err="1" smtClean="0">
                <a:latin typeface="Arial" pitchFamily="34" charset="0"/>
                <a:cs typeface="Arial" pitchFamily="34" charset="0"/>
              </a:rPr>
              <a:t>Яшнабадский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район. Школа № 161.</a:t>
            </a:r>
          </a:p>
          <a:p>
            <a:r>
              <a:rPr lang="ru-RU" sz="3200" dirty="0" smtClean="0">
                <a:latin typeface="Arial" pitchFamily="34" charset="0"/>
                <a:cs typeface="Arial" pitchFamily="34" charset="0"/>
              </a:rPr>
              <a:t>Учитель математики </a:t>
            </a:r>
            <a:r>
              <a:rPr lang="ru-RU" sz="3200" dirty="0" err="1" smtClean="0">
                <a:latin typeface="Arial" pitchFamily="34" charset="0"/>
                <a:cs typeface="Arial" pitchFamily="34" charset="0"/>
              </a:rPr>
              <a:t>Наралиева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Ш.Ш.</a:t>
            </a:r>
            <a:endParaRPr lang="uz-Latn-UZ" sz="32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99815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07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88319695"/>
              </p:ext>
            </p:extLst>
          </p:nvPr>
        </p:nvGraphicFramePr>
        <p:xfrm>
          <a:off x="516580" y="4294344"/>
          <a:ext cx="576064" cy="4383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39" name="Формула" r:id="rId3" imgW="152280" imgH="164880" progId="Equation.3">
                  <p:embed/>
                </p:oleObj>
              </mc:Choice>
              <mc:Fallback>
                <p:oleObj name="Формула" r:id="rId3" imgW="152280" imgH="1648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6580" y="4294344"/>
                        <a:ext cx="576064" cy="4383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7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60316352"/>
              </p:ext>
            </p:extLst>
          </p:nvPr>
        </p:nvGraphicFramePr>
        <p:xfrm>
          <a:off x="6705600" y="3412842"/>
          <a:ext cx="798496" cy="53110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40" name="Формула" r:id="rId5" imgW="152280" imgH="164880" progId="Equation.3">
                  <p:embed/>
                </p:oleObj>
              </mc:Choice>
              <mc:Fallback>
                <p:oleObj name="Формула" r:id="rId5" imgW="152280" imgH="1648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05600" y="3412842"/>
                        <a:ext cx="798496" cy="53110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Овал 13"/>
          <p:cNvSpPr/>
          <p:nvPr/>
        </p:nvSpPr>
        <p:spPr>
          <a:xfrm>
            <a:off x="1066800" y="2537697"/>
            <a:ext cx="3886200" cy="3581400"/>
          </a:xfrm>
          <a:prstGeom prst="ellipse">
            <a:avLst/>
          </a:prstGeom>
          <a:solidFill>
            <a:schemeClr val="tx2">
              <a:lumMod val="20000"/>
              <a:lumOff val="80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z-Latn-UZ"/>
          </a:p>
        </p:txBody>
      </p:sp>
      <p:sp>
        <p:nvSpPr>
          <p:cNvPr id="16" name="Овал 15"/>
          <p:cNvSpPr/>
          <p:nvPr/>
        </p:nvSpPr>
        <p:spPr>
          <a:xfrm>
            <a:off x="2895600" y="4252197"/>
            <a:ext cx="228600" cy="1524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z-Latn-UZ"/>
          </a:p>
        </p:txBody>
      </p:sp>
      <p:cxnSp>
        <p:nvCxnSpPr>
          <p:cNvPr id="22" name="Прямая соединительная линия 21"/>
          <p:cNvCxnSpPr/>
          <p:nvPr/>
        </p:nvCxnSpPr>
        <p:spPr>
          <a:xfrm flipV="1">
            <a:off x="1066800" y="4096350"/>
            <a:ext cx="5524500" cy="373206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/>
          <p:cNvCxnSpPr/>
          <p:nvPr/>
        </p:nvCxnSpPr>
        <p:spPr>
          <a:xfrm flipH="1">
            <a:off x="4953000" y="4096950"/>
            <a:ext cx="1557478" cy="101965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074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55527513"/>
              </p:ext>
            </p:extLst>
          </p:nvPr>
        </p:nvGraphicFramePr>
        <p:xfrm>
          <a:off x="2876550" y="3560681"/>
          <a:ext cx="899160" cy="69151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41" name="Формула" r:id="rId7" imgW="152280" imgH="177480" progId="Equation.3">
                  <p:embed/>
                </p:oleObj>
              </mc:Choice>
              <mc:Fallback>
                <p:oleObj name="Формула" r:id="rId7" imgW="152280" imgH="177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76550" y="3560681"/>
                        <a:ext cx="899160" cy="69151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" name="TextBox 22"/>
          <p:cNvSpPr txBox="1">
            <a:spLocks noChangeArrowheads="1"/>
          </p:cNvSpPr>
          <p:nvPr/>
        </p:nvSpPr>
        <p:spPr bwMode="auto">
          <a:xfrm>
            <a:off x="152399" y="236719"/>
            <a:ext cx="14020801" cy="22247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30622" tIns="65311" rIns="130622" bIns="65311">
            <a:spAutoFit/>
          </a:bodyPr>
          <a:lstStyle/>
          <a:p>
            <a:pPr marL="653110" indent="-653110" algn="ctr">
              <a:defRPr/>
            </a:pPr>
            <a:r>
              <a:rPr lang="ru-RU" sz="34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ЗАДАЧА </a:t>
            </a:r>
            <a:r>
              <a:rPr lang="ru-RU" sz="3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7 (стр. 125)</a:t>
            </a:r>
            <a:endParaRPr lang="ru-RU" sz="3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 marL="653110" indent="-653110" algn="ctr">
              <a:defRPr/>
            </a:pPr>
            <a:r>
              <a:rPr lang="ru-RU" sz="3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Пусть для точки не принадлежащей окружности, наименьшее и наибольшее расстояния до окружности равны 2 см и 10 см соответственно. Найдите радиус окружности. </a:t>
            </a:r>
          </a:p>
        </p:txBody>
      </p:sp>
      <p:sp>
        <p:nvSpPr>
          <p:cNvPr id="24" name="Овал 23"/>
          <p:cNvSpPr/>
          <p:nvPr/>
        </p:nvSpPr>
        <p:spPr>
          <a:xfrm>
            <a:off x="6477000" y="4020150"/>
            <a:ext cx="228600" cy="1524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z-Latn-UZ"/>
          </a:p>
        </p:txBody>
      </p:sp>
      <p:sp>
        <p:nvSpPr>
          <p:cNvPr id="36" name="Правая фигурная скобка 35"/>
          <p:cNvSpPr/>
          <p:nvPr/>
        </p:nvSpPr>
        <p:spPr>
          <a:xfrm rot="5170008">
            <a:off x="3555469" y="1893182"/>
            <a:ext cx="668256" cy="5599859"/>
          </a:xfrm>
          <a:prstGeom prst="rightBrac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uz-Latn-UZ"/>
          </a:p>
        </p:txBody>
      </p:sp>
      <p:sp>
        <p:nvSpPr>
          <p:cNvPr id="37" name="Правая фигурная скобка 36"/>
          <p:cNvSpPr/>
          <p:nvPr/>
        </p:nvSpPr>
        <p:spPr>
          <a:xfrm rot="5116491" flipH="1">
            <a:off x="5511037" y="2836087"/>
            <a:ext cx="608044" cy="1724798"/>
          </a:xfrm>
          <a:prstGeom prst="rightBrace">
            <a:avLst>
              <a:gd name="adj1" fmla="val 8333"/>
              <a:gd name="adj2" fmla="val 50969"/>
            </a:avLst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uz-Latn-UZ"/>
          </a:p>
        </p:txBody>
      </p:sp>
      <p:sp>
        <p:nvSpPr>
          <p:cNvPr id="38" name="TextBox 37"/>
          <p:cNvSpPr txBox="1"/>
          <p:nvPr/>
        </p:nvSpPr>
        <p:spPr>
          <a:xfrm rot="21283362">
            <a:off x="5148085" y="2689021"/>
            <a:ext cx="116730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latin typeface="Arial" pitchFamily="34" charset="0"/>
                <a:cs typeface="Arial" pitchFamily="34" charset="0"/>
              </a:rPr>
              <a:t>2 см</a:t>
            </a:r>
            <a:endParaRPr lang="uz-Latn-UZ" sz="3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3505200" y="5167420"/>
            <a:ext cx="142378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latin typeface="Arial" pitchFamily="34" charset="0"/>
                <a:cs typeface="Arial" pitchFamily="34" charset="0"/>
              </a:rPr>
              <a:t>10 см</a:t>
            </a:r>
            <a:endParaRPr lang="uz-Latn-UZ" sz="3600" b="1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3075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66021171"/>
              </p:ext>
            </p:extLst>
          </p:nvPr>
        </p:nvGraphicFramePr>
        <p:xfrm>
          <a:off x="4598928" y="3526405"/>
          <a:ext cx="708144" cy="53110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42" name="Формула" r:id="rId9" imgW="164880" imgH="164880" progId="Equation.3">
                  <p:embed/>
                </p:oleObj>
              </mc:Choice>
              <mc:Fallback>
                <p:oleObj name="Формула" r:id="rId9" imgW="164880" imgH="1648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98928" y="3526405"/>
                        <a:ext cx="708144" cy="53110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TextBox 12"/>
          <p:cNvSpPr txBox="1"/>
          <p:nvPr/>
        </p:nvSpPr>
        <p:spPr>
          <a:xfrm>
            <a:off x="7620000" y="2787500"/>
            <a:ext cx="5971699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latin typeface="Arial" pitchFamily="34" charset="0"/>
                <a:cs typeface="Arial" pitchFamily="34" charset="0"/>
              </a:rPr>
              <a:t>ВК - диаметр окружности</a:t>
            </a:r>
          </a:p>
          <a:p>
            <a:r>
              <a:rPr lang="ru-RU" sz="3600" b="1" dirty="0" smtClean="0">
                <a:latin typeface="Arial" pitchFamily="34" charset="0"/>
                <a:cs typeface="Arial" pitchFamily="34" charset="0"/>
              </a:rPr>
              <a:t>ВК = АВ-АК</a:t>
            </a:r>
            <a:endParaRPr lang="uz-Latn-UZ" sz="3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7620000" y="3885484"/>
            <a:ext cx="7025641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latin typeface="Arial" pitchFamily="34" charset="0"/>
                <a:cs typeface="Arial" pitchFamily="34" charset="0"/>
              </a:rPr>
              <a:t>ВК = 10 см - 2 см</a:t>
            </a:r>
          </a:p>
          <a:p>
            <a:r>
              <a:rPr lang="ru-RU" sz="3600" b="1" dirty="0" smtClean="0">
                <a:latin typeface="Arial" pitchFamily="34" charset="0"/>
                <a:cs typeface="Arial" pitchFamily="34" charset="0"/>
              </a:rPr>
              <a:t>ВК = 8 см</a:t>
            </a:r>
          </a:p>
          <a:p>
            <a:r>
              <a:rPr lang="ru-RU" sz="3600" b="1" dirty="0" smtClean="0">
                <a:latin typeface="Arial" pitchFamily="34" charset="0"/>
                <a:cs typeface="Arial" pitchFamily="34" charset="0"/>
              </a:rPr>
              <a:t>ВО = ОК-радиусы окружности</a:t>
            </a:r>
          </a:p>
          <a:p>
            <a:r>
              <a:rPr lang="ru-RU" sz="3600" b="1" dirty="0" smtClean="0">
                <a:latin typeface="Arial" pitchFamily="34" charset="0"/>
                <a:cs typeface="Arial" pitchFamily="34" charset="0"/>
              </a:rPr>
              <a:t>ВО = ОК = 8:2 = 4 см</a:t>
            </a:r>
            <a:endParaRPr lang="uz-Latn-UZ" sz="3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635985" y="6875681"/>
            <a:ext cx="896970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Ответ: </a:t>
            </a:r>
            <a:r>
              <a:rPr lang="ru-RU" sz="3600" b="1" dirty="0" smtClean="0">
                <a:latin typeface="Arial" pitchFamily="34" charset="0"/>
                <a:cs typeface="Arial" pitchFamily="34" charset="0"/>
              </a:rPr>
              <a:t>радиус окружности равен 4 см.</a:t>
            </a:r>
            <a:endParaRPr lang="uz-Latn-UZ" sz="3600" b="1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41" name="Прямая соединительная линия 40"/>
          <p:cNvCxnSpPr/>
          <p:nvPr/>
        </p:nvCxnSpPr>
        <p:spPr>
          <a:xfrm flipV="1">
            <a:off x="2133600" y="4121777"/>
            <a:ext cx="4381500" cy="1807907"/>
          </a:xfrm>
          <a:prstGeom prst="line">
            <a:avLst/>
          </a:prstGeom>
          <a:ln w="571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Прямая соединительная линия 41"/>
          <p:cNvCxnSpPr/>
          <p:nvPr/>
        </p:nvCxnSpPr>
        <p:spPr>
          <a:xfrm>
            <a:off x="1635921" y="3062181"/>
            <a:ext cx="4874557" cy="1034769"/>
          </a:xfrm>
          <a:prstGeom prst="line">
            <a:avLst/>
          </a:prstGeom>
          <a:ln w="571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Прямая соединительная линия 42"/>
          <p:cNvCxnSpPr/>
          <p:nvPr/>
        </p:nvCxnSpPr>
        <p:spPr>
          <a:xfrm flipV="1">
            <a:off x="1313364" y="4124342"/>
            <a:ext cx="5258886" cy="1137538"/>
          </a:xfrm>
          <a:prstGeom prst="line">
            <a:avLst/>
          </a:prstGeom>
          <a:ln w="571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801444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30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3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9" dur="500"/>
                                        <p:tgtEl>
                                          <p:spTgt spid="3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4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9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9" dur="500"/>
                                        <p:tgtEl>
                                          <p:spTgt spid="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4" dur="500"/>
                                        <p:tgtEl>
                                          <p:spTgt spid="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9" dur="500"/>
                                        <p:tgtEl>
                                          <p:spTgt spid="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4" dur="500"/>
                                        <p:tgtEl>
                                          <p:spTgt spid="4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animBg="1"/>
      <p:bldP spid="36" grpId="0" animBg="1"/>
      <p:bldP spid="37" grpId="0" animBg="1"/>
      <p:bldP spid="38" grpId="0"/>
      <p:bldP spid="39" grpId="0"/>
      <p:bldP spid="13" grpId="0"/>
      <p:bldP spid="1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1"/>
            <a:ext cx="14630399" cy="914400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pPr algn="ctr" defTabSz="2313116"/>
            <a:r>
              <a:rPr lang="ru-RU" sz="5000" spc="39" dirty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        </a:t>
            </a:r>
            <a:r>
              <a:rPr lang="ru-RU" sz="5400" b="1" spc="39" dirty="0" smtClean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ЗАДАНИЯ </a:t>
            </a:r>
            <a:r>
              <a:rPr lang="ru-RU" sz="5400" b="1" spc="39" dirty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ДЛЯ ЗАКРЕПЛЕНИЯ</a:t>
            </a:r>
            <a:endParaRPr sz="5000" b="1" dirty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AutoShape 4" descr="Математическая вертикаль», тестирование учителей — Abitu.net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z-Latn-UZ"/>
          </a:p>
        </p:txBody>
      </p:sp>
      <p:sp>
        <p:nvSpPr>
          <p:cNvPr id="3" name="AutoShape 4" descr="чтение векторные изображения, графика и иллюстрации - 123RF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z-Latn-UZ"/>
          </a:p>
        </p:txBody>
      </p:sp>
      <p:sp>
        <p:nvSpPr>
          <p:cNvPr id="8" name="AutoShape 6" descr="чтение векторные изображения, графика и иллюстрации - 123RF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z-Latn-UZ"/>
          </a:p>
        </p:txBody>
      </p:sp>
      <p:sp>
        <p:nvSpPr>
          <p:cNvPr id="9" name="AutoShape 8" descr="чтение векторные изображения, графика и иллюстрации - 123RF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z-Latn-UZ"/>
          </a:p>
        </p:txBody>
      </p:sp>
      <p:sp>
        <p:nvSpPr>
          <p:cNvPr id="12" name="TextBox 11"/>
          <p:cNvSpPr txBox="1"/>
          <p:nvPr/>
        </p:nvSpPr>
        <p:spPr>
          <a:xfrm>
            <a:off x="3391744" y="2045827"/>
            <a:ext cx="7134742" cy="2071169"/>
          </a:xfrm>
          <a:prstGeom prst="rect">
            <a:avLst/>
          </a:prstGeom>
          <a:noFill/>
        </p:spPr>
        <p:txBody>
          <a:bodyPr wrap="square" lIns="39454" tIns="19729" rIns="39454" bIns="19729" rtlCol="0">
            <a:spAutoFit/>
          </a:bodyPr>
          <a:lstStyle/>
          <a:p>
            <a:pPr algn="ctr"/>
            <a:r>
              <a:rPr lang="ru-RU" sz="4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Выполнить </a:t>
            </a:r>
          </a:p>
          <a:p>
            <a:pPr algn="ctr"/>
            <a:r>
              <a:rPr lang="ru-RU" sz="44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з</a:t>
            </a:r>
            <a:r>
              <a:rPr lang="ru-RU" sz="4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адачи на построение</a:t>
            </a:r>
          </a:p>
          <a:p>
            <a:pPr algn="ctr"/>
            <a:r>
              <a:rPr lang="ru-RU" sz="4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№ 6, 8, 10 (в), (стр.125). </a:t>
            </a:r>
            <a:endParaRPr lang="uz-Latn-UZ" sz="44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26626" name="Picture 2" descr="Установите детей держа инструменты математики Иллюстрация вектора -  иллюстрации насчитывающей установите, детей: 130823705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9323" t="63950" b="6468"/>
          <a:stretch/>
        </p:blipFill>
        <p:spPr bwMode="auto">
          <a:xfrm flipH="1">
            <a:off x="468928" y="2895600"/>
            <a:ext cx="2775859" cy="43806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6628" name="Picture 4" descr="Установите детей держа инструменты математики Иллюстрация вектора -  иллюстрации насчитывающей установите, детей: 130823705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7715" t="32090" r="24700" b="30233"/>
          <a:stretch/>
        </p:blipFill>
        <p:spPr bwMode="auto">
          <a:xfrm>
            <a:off x="11201400" y="1905000"/>
            <a:ext cx="2993814" cy="3733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601079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9566"/>
            <a:ext cx="13868400" cy="2908489"/>
          </a:xfrm>
        </p:spPr>
        <p:txBody>
          <a:bodyPr/>
          <a:lstStyle/>
          <a:p>
            <a:r>
              <a:rPr lang="ru-RU" sz="5100" i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  Окружностью</a:t>
            </a:r>
            <a:r>
              <a:rPr lang="ru-RU" sz="5100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46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называется геометрическая фигура, состоящая из всех точек, расположенных на заданном расстоянии от данной точки.</a:t>
            </a:r>
          </a:p>
        </p:txBody>
      </p:sp>
      <p:sp>
        <p:nvSpPr>
          <p:cNvPr id="4" name="Овал 3"/>
          <p:cNvSpPr/>
          <p:nvPr/>
        </p:nvSpPr>
        <p:spPr>
          <a:xfrm>
            <a:off x="3181350" y="3859455"/>
            <a:ext cx="3886200" cy="3581400"/>
          </a:xfrm>
          <a:prstGeom prst="ellipse">
            <a:avLst/>
          </a:prstGeom>
          <a:solidFill>
            <a:schemeClr val="tx2">
              <a:lumMod val="20000"/>
              <a:lumOff val="80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z-Latn-UZ"/>
          </a:p>
        </p:txBody>
      </p:sp>
      <p:sp>
        <p:nvSpPr>
          <p:cNvPr id="5" name="Овал 4"/>
          <p:cNvSpPr/>
          <p:nvPr/>
        </p:nvSpPr>
        <p:spPr>
          <a:xfrm>
            <a:off x="5010150" y="5573955"/>
            <a:ext cx="228600" cy="1524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z-Latn-UZ"/>
          </a:p>
        </p:txBody>
      </p:sp>
      <p:grpSp>
        <p:nvGrpSpPr>
          <p:cNvPr id="6" name="Group 5"/>
          <p:cNvGrpSpPr>
            <a:grpSpLocks/>
          </p:cNvGrpSpPr>
          <p:nvPr/>
        </p:nvGrpSpPr>
        <p:grpSpPr bwMode="auto">
          <a:xfrm rot="366378">
            <a:off x="8815111" y="2842213"/>
            <a:ext cx="2519170" cy="4290112"/>
            <a:chOff x="746" y="796"/>
            <a:chExt cx="903" cy="1999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 rot="78698">
              <a:off x="801" y="796"/>
              <a:ext cx="848" cy="1909"/>
            </a:xfrm>
            <a:custGeom>
              <a:avLst/>
              <a:gdLst>
                <a:gd name="T0" fmla="*/ 0 w 1252"/>
                <a:gd name="T1" fmla="*/ 34 h 3125"/>
                <a:gd name="T2" fmla="*/ 104 w 1252"/>
                <a:gd name="T3" fmla="*/ 0 h 3125"/>
                <a:gd name="T4" fmla="*/ 541 w 1252"/>
                <a:gd name="T5" fmla="*/ 948 h 3125"/>
                <a:gd name="T6" fmla="*/ 574 w 1252"/>
                <a:gd name="T7" fmla="*/ 1166 h 3125"/>
                <a:gd name="T8" fmla="*/ 437 w 1252"/>
                <a:gd name="T9" fmla="*/ 982 h 3125"/>
                <a:gd name="T10" fmla="*/ 0 w 1252"/>
                <a:gd name="T11" fmla="*/ 34 h 312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252"/>
                <a:gd name="T19" fmla="*/ 0 h 3125"/>
                <a:gd name="T20" fmla="*/ 1252 w 1252"/>
                <a:gd name="T21" fmla="*/ 3125 h 3125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252" h="3125">
                  <a:moveTo>
                    <a:pt x="0" y="90"/>
                  </a:moveTo>
                  <a:lnTo>
                    <a:pt x="227" y="0"/>
                  </a:lnTo>
                  <a:lnTo>
                    <a:pt x="1179" y="2540"/>
                  </a:lnTo>
                  <a:lnTo>
                    <a:pt x="1252" y="3125"/>
                  </a:lnTo>
                  <a:lnTo>
                    <a:pt x="952" y="2630"/>
                  </a:lnTo>
                  <a:lnTo>
                    <a:pt x="0" y="90"/>
                  </a:lnTo>
                  <a:close/>
                </a:path>
              </a:pathLst>
            </a:custGeom>
            <a:solidFill>
              <a:srgbClr val="33CC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uz-Latn-UZ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 rot="78698">
              <a:off x="1428" y="2353"/>
              <a:ext cx="211" cy="371"/>
            </a:xfrm>
            <a:custGeom>
              <a:avLst/>
              <a:gdLst/>
              <a:ahLst/>
              <a:cxnLst>
                <a:cxn ang="0">
                  <a:pos x="316" y="608"/>
                </a:cxn>
                <a:cxn ang="0">
                  <a:pos x="227" y="0"/>
                </a:cxn>
                <a:cxn ang="0">
                  <a:pos x="0" y="90"/>
                </a:cxn>
                <a:cxn ang="0">
                  <a:pos x="316" y="608"/>
                </a:cxn>
              </a:cxnLst>
              <a:rect l="0" t="0" r="r" b="b"/>
              <a:pathLst>
                <a:path w="316" h="608">
                  <a:moveTo>
                    <a:pt x="316" y="608"/>
                  </a:moveTo>
                  <a:lnTo>
                    <a:pt x="227" y="0"/>
                  </a:lnTo>
                  <a:lnTo>
                    <a:pt x="0" y="90"/>
                  </a:lnTo>
                  <a:lnTo>
                    <a:pt x="316" y="608"/>
                  </a:lnTo>
                  <a:close/>
                </a:path>
              </a:pathLst>
            </a:custGeom>
            <a:gradFill rotWithShape="1">
              <a:gsLst>
                <a:gs pos="0">
                  <a:schemeClr val="bg1"/>
                </a:gs>
                <a:gs pos="50000">
                  <a:srgbClr val="FF9900"/>
                </a:gs>
                <a:gs pos="100000">
                  <a:schemeClr val="bg1"/>
                </a:gs>
              </a:gsLst>
              <a:lin ang="2700000" scaled="1"/>
            </a:gradFill>
            <a:ln w="9525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9" name="Freeform 8"/>
            <p:cNvSpPr>
              <a:spLocks/>
            </p:cNvSpPr>
            <p:nvPr/>
          </p:nvSpPr>
          <p:spPr bwMode="auto">
            <a:xfrm rot="78698">
              <a:off x="1554" y="2578"/>
              <a:ext cx="82" cy="141"/>
            </a:xfrm>
            <a:custGeom>
              <a:avLst/>
              <a:gdLst>
                <a:gd name="T0" fmla="*/ 39 w 121"/>
                <a:gd name="T1" fmla="*/ 0 h 230"/>
                <a:gd name="T2" fmla="*/ 0 w 121"/>
                <a:gd name="T3" fmla="*/ 9 h 230"/>
                <a:gd name="T4" fmla="*/ 56 w 121"/>
                <a:gd name="T5" fmla="*/ 86 h 230"/>
                <a:gd name="T6" fmla="*/ 39 w 121"/>
                <a:gd name="T7" fmla="*/ 0 h 23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21"/>
                <a:gd name="T13" fmla="*/ 0 h 230"/>
                <a:gd name="T14" fmla="*/ 121 w 121"/>
                <a:gd name="T15" fmla="*/ 230 h 23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21" h="230">
                  <a:moveTo>
                    <a:pt x="85" y="0"/>
                  </a:moveTo>
                  <a:lnTo>
                    <a:pt x="0" y="25"/>
                  </a:lnTo>
                  <a:lnTo>
                    <a:pt x="121" y="230"/>
                  </a:lnTo>
                  <a:lnTo>
                    <a:pt x="85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uz-Latn-UZ"/>
            </a:p>
          </p:txBody>
        </p:sp>
        <p:grpSp>
          <p:nvGrpSpPr>
            <p:cNvPr id="10" name="Group 9"/>
            <p:cNvGrpSpPr>
              <a:grpSpLocks/>
            </p:cNvGrpSpPr>
            <p:nvPr/>
          </p:nvGrpSpPr>
          <p:grpSpPr bwMode="auto">
            <a:xfrm>
              <a:off x="746" y="807"/>
              <a:ext cx="864" cy="1988"/>
              <a:chOff x="738" y="806"/>
              <a:chExt cx="864" cy="1988"/>
            </a:xfrm>
          </p:grpSpPr>
          <p:sp>
            <p:nvSpPr>
              <p:cNvPr id="11" name="Freeform 10"/>
              <p:cNvSpPr>
                <a:spLocks/>
              </p:cNvSpPr>
              <p:nvPr/>
            </p:nvSpPr>
            <p:spPr bwMode="auto">
              <a:xfrm rot="78698">
                <a:off x="861" y="806"/>
                <a:ext cx="741" cy="1595"/>
              </a:xfrm>
              <a:custGeom>
                <a:avLst/>
                <a:gdLst>
                  <a:gd name="T0" fmla="*/ 398 w 1094"/>
                  <a:gd name="T1" fmla="*/ 974 h 2612"/>
                  <a:gd name="T2" fmla="*/ 502 w 1094"/>
                  <a:gd name="T3" fmla="*/ 940 h 2612"/>
                  <a:gd name="T4" fmla="*/ 466 w 1094"/>
                  <a:gd name="T5" fmla="*/ 953 h 2612"/>
                  <a:gd name="T6" fmla="*/ 39 w 1094"/>
                  <a:gd name="T7" fmla="*/ 0 h 2612"/>
                  <a:gd name="T8" fmla="*/ 0 w 1094"/>
                  <a:gd name="T9" fmla="*/ 11 h 2612"/>
                  <a:gd name="T10" fmla="*/ 431 w 1094"/>
                  <a:gd name="T11" fmla="*/ 964 h 261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1094"/>
                  <a:gd name="T19" fmla="*/ 0 h 2612"/>
                  <a:gd name="T20" fmla="*/ 1094 w 1094"/>
                  <a:gd name="T21" fmla="*/ 2612 h 2612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1094" h="2612">
                    <a:moveTo>
                      <a:pt x="867" y="2612"/>
                    </a:moveTo>
                    <a:lnTo>
                      <a:pt x="1094" y="2522"/>
                    </a:lnTo>
                    <a:lnTo>
                      <a:pt x="1016" y="2554"/>
                    </a:lnTo>
                    <a:lnTo>
                      <a:pt x="84" y="0"/>
                    </a:lnTo>
                    <a:lnTo>
                      <a:pt x="0" y="30"/>
                    </a:lnTo>
                    <a:lnTo>
                      <a:pt x="940" y="2584"/>
                    </a:lnTo>
                  </a:path>
                </a:pathLst>
              </a:custGeom>
              <a:solidFill>
                <a:srgbClr val="33CCFF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uz-Latn-UZ"/>
              </a:p>
            </p:txBody>
          </p:sp>
          <p:grpSp>
            <p:nvGrpSpPr>
              <p:cNvPr id="12" name="Group 11"/>
              <p:cNvGrpSpPr>
                <a:grpSpLocks/>
              </p:cNvGrpSpPr>
              <p:nvPr/>
            </p:nvGrpSpPr>
            <p:grpSpPr bwMode="auto">
              <a:xfrm rot="78698">
                <a:off x="738" y="936"/>
                <a:ext cx="382" cy="1858"/>
                <a:chOff x="1292" y="1570"/>
                <a:chExt cx="363" cy="1905"/>
              </a:xfrm>
            </p:grpSpPr>
            <p:sp>
              <p:nvSpPr>
                <p:cNvPr id="13" name="Freeform 12"/>
                <p:cNvSpPr>
                  <a:spLocks/>
                </p:cNvSpPr>
                <p:nvPr/>
              </p:nvSpPr>
              <p:spPr bwMode="auto">
                <a:xfrm>
                  <a:off x="1292" y="1616"/>
                  <a:ext cx="227" cy="1859"/>
                </a:xfrm>
                <a:custGeom>
                  <a:avLst/>
                  <a:gdLst>
                    <a:gd name="T0" fmla="*/ 227 w 227"/>
                    <a:gd name="T1" fmla="*/ 136 h 1859"/>
                    <a:gd name="T2" fmla="*/ 0 w 227"/>
                    <a:gd name="T3" fmla="*/ 1859 h 1859"/>
                    <a:gd name="T4" fmla="*/ 0 w 227"/>
                    <a:gd name="T5" fmla="*/ 1633 h 1859"/>
                    <a:gd name="T6" fmla="*/ 137 w 227"/>
                    <a:gd name="T7" fmla="*/ 0 h 1859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27"/>
                    <a:gd name="T13" fmla="*/ 0 h 1859"/>
                    <a:gd name="T14" fmla="*/ 227 w 227"/>
                    <a:gd name="T15" fmla="*/ 1859 h 1859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27" h="1859">
                      <a:moveTo>
                        <a:pt x="227" y="136"/>
                      </a:moveTo>
                      <a:lnTo>
                        <a:pt x="0" y="1859"/>
                      </a:lnTo>
                      <a:lnTo>
                        <a:pt x="0" y="1633"/>
                      </a:lnTo>
                      <a:lnTo>
                        <a:pt x="137" y="0"/>
                      </a:lnTo>
                    </a:path>
                  </a:pathLst>
                </a:custGeom>
                <a:solidFill>
                  <a:srgbClr val="777777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uz-Latn-UZ"/>
                </a:p>
              </p:txBody>
            </p:sp>
            <p:sp>
              <p:nvSpPr>
                <p:cNvPr id="14" name="Oval 13"/>
                <p:cNvSpPr>
                  <a:spLocks noChangeArrowheads="1"/>
                </p:cNvSpPr>
                <p:nvPr/>
              </p:nvSpPr>
              <p:spPr bwMode="auto">
                <a:xfrm>
                  <a:off x="1383" y="1570"/>
                  <a:ext cx="272" cy="272"/>
                </a:xfrm>
                <a:prstGeom prst="ellipse">
                  <a:avLst/>
                </a:prstGeom>
                <a:solidFill>
                  <a:srgbClr val="777777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</p:grpSp>
        </p:grpSp>
      </p:grpSp>
    </p:spTree>
    <p:extLst>
      <p:ext uri="{BB962C8B-B14F-4D97-AF65-F5344CB8AC3E}">
        <p14:creationId xmlns:p14="http://schemas.microsoft.com/office/powerpoint/2010/main" val="15146083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0" y="1316876"/>
            <a:ext cx="8077200" cy="4855324"/>
          </a:xfrm>
        </p:spPr>
        <p:txBody>
          <a:bodyPr>
            <a:normAutofit fontScale="90000"/>
          </a:bodyPr>
          <a:lstStyle/>
          <a:p>
            <a:r>
              <a:rPr lang="ru-RU" sz="40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 Любые </a:t>
            </a:r>
            <a:r>
              <a:rPr lang="ru-RU" sz="40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две точки окружности делят ее на две части. </a:t>
            </a:r>
            <a:r>
              <a:rPr lang="en-US" sz="40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en-US" sz="40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</a:br>
            <a:r>
              <a:rPr lang="ru-RU" sz="40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Каждая из этих частей </a:t>
            </a:r>
            <a:r>
              <a:rPr lang="ru-RU" sz="40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называется </a:t>
            </a:r>
            <a:r>
              <a:rPr lang="ru-RU" sz="4000" i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дугой</a:t>
            </a:r>
            <a:r>
              <a:rPr lang="ru-RU" sz="40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4000" i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окружности</a:t>
            </a:r>
            <a:r>
              <a:rPr lang="ru-RU" sz="4000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.</a:t>
            </a:r>
            <a:br>
              <a:rPr lang="ru-RU" sz="4000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</a:br>
            <a:r>
              <a:rPr lang="ru-RU" sz="40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ru-RU" sz="40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</a:br>
            <a:r>
              <a:rPr lang="en-US" sz="4000" i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ACB</a:t>
            </a:r>
            <a:r>
              <a:rPr lang="en-US" sz="40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40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и </a:t>
            </a:r>
            <a:r>
              <a:rPr lang="en-US" sz="4000" i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ADB</a:t>
            </a:r>
            <a:r>
              <a:rPr lang="ru-RU" sz="40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– дуги, ограниченные </a:t>
            </a:r>
            <a:r>
              <a:rPr lang="ru-RU" sz="40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точками  </a:t>
            </a:r>
            <a:r>
              <a:rPr lang="en-US" sz="4000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A</a:t>
            </a:r>
            <a:r>
              <a:rPr lang="ru-RU" sz="40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и </a:t>
            </a:r>
            <a:r>
              <a:rPr lang="en-US" sz="4000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B</a:t>
            </a:r>
            <a:r>
              <a:rPr lang="ru-RU" sz="40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</a:t>
            </a:r>
          </a:p>
        </p:txBody>
      </p:sp>
      <p:graphicFrame>
        <p:nvGraphicFramePr>
          <p:cNvPr id="4099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93765432"/>
              </p:ext>
            </p:extLst>
          </p:nvPr>
        </p:nvGraphicFramePr>
        <p:xfrm>
          <a:off x="454005" y="2057400"/>
          <a:ext cx="806490" cy="61119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50" name="Формула" r:id="rId3" imgW="152280" imgH="164880" progId="Equation.3">
                  <p:embed/>
                </p:oleObj>
              </mc:Choice>
              <mc:Fallback>
                <p:oleObj name="Формула" r:id="rId3" imgW="152280" imgH="1648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4005" y="2057400"/>
                        <a:ext cx="806490" cy="61119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78895556"/>
              </p:ext>
            </p:extLst>
          </p:nvPr>
        </p:nvGraphicFramePr>
        <p:xfrm>
          <a:off x="4572000" y="2286000"/>
          <a:ext cx="797760" cy="60486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51" name="Формула" r:id="rId5" imgW="152280" imgH="164880" progId="Equation.3">
                  <p:embed/>
                </p:oleObj>
              </mc:Choice>
              <mc:Fallback>
                <p:oleObj name="Формула" r:id="rId5" imgW="152280" imgH="1648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0" y="2286000"/>
                        <a:ext cx="797760" cy="60486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1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04365625"/>
              </p:ext>
            </p:extLst>
          </p:nvPr>
        </p:nvGraphicFramePr>
        <p:xfrm>
          <a:off x="2514600" y="729410"/>
          <a:ext cx="912432" cy="63335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52" name="Формула" r:id="rId7" imgW="152280" imgH="177480" progId="Equation.3">
                  <p:embed/>
                </p:oleObj>
              </mc:Choice>
              <mc:Fallback>
                <p:oleObj name="Формула" r:id="rId7" imgW="152280" imgH="177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4600" y="729410"/>
                        <a:ext cx="912432" cy="63335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2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58827873"/>
              </p:ext>
            </p:extLst>
          </p:nvPr>
        </p:nvGraphicFramePr>
        <p:xfrm>
          <a:off x="2286000" y="5276851"/>
          <a:ext cx="749301" cy="56007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53" name="Формула" r:id="rId9" imgW="164880" imgH="164880" progId="Equation.3">
                  <p:embed/>
                </p:oleObj>
              </mc:Choice>
              <mc:Fallback>
                <p:oleObj name="Формула" r:id="rId9" imgW="164880" imgH="1648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5276851"/>
                        <a:ext cx="749301" cy="56007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Овал 9"/>
          <p:cNvSpPr/>
          <p:nvPr/>
        </p:nvSpPr>
        <p:spPr>
          <a:xfrm>
            <a:off x="857250" y="1447801"/>
            <a:ext cx="3886200" cy="3810000"/>
          </a:xfrm>
          <a:prstGeom prst="ellipse">
            <a:avLst/>
          </a:prstGeom>
          <a:solidFill>
            <a:schemeClr val="accent5">
              <a:lumMod val="20000"/>
              <a:lumOff val="80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z-Latn-UZ"/>
          </a:p>
        </p:txBody>
      </p:sp>
      <p:sp>
        <p:nvSpPr>
          <p:cNvPr id="16" name="Дуга 15"/>
          <p:cNvSpPr/>
          <p:nvPr/>
        </p:nvSpPr>
        <p:spPr>
          <a:xfrm rot="166148">
            <a:off x="971404" y="1449971"/>
            <a:ext cx="3688380" cy="3237595"/>
          </a:xfrm>
          <a:prstGeom prst="arc">
            <a:avLst>
              <a:gd name="adj1" fmla="val 11344803"/>
              <a:gd name="adj2" fmla="val 20940623"/>
            </a:avLst>
          </a:prstGeom>
          <a:ln w="762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130622" tIns="65311" rIns="130622" bIns="65311" rtlCol="0" anchor="ctr"/>
          <a:lstStyle/>
          <a:p>
            <a:pPr algn="ctr"/>
            <a:endParaRPr lang="ru-RU"/>
          </a:p>
        </p:txBody>
      </p:sp>
      <p:sp>
        <p:nvSpPr>
          <p:cNvPr id="11" name="Дуга 10"/>
          <p:cNvSpPr/>
          <p:nvPr/>
        </p:nvSpPr>
        <p:spPr>
          <a:xfrm>
            <a:off x="857250" y="1447800"/>
            <a:ext cx="3886200" cy="3810000"/>
          </a:xfrm>
          <a:prstGeom prst="arc">
            <a:avLst>
              <a:gd name="adj1" fmla="val 20663342"/>
              <a:gd name="adj2" fmla="val 12081382"/>
            </a:avLst>
          </a:prstGeom>
          <a:ln w="762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130622" tIns="65311" rIns="130622" bIns="65311"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349358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409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0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0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410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4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4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35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50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5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5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6" grpId="0" animBg="1"/>
      <p:bldP spid="16" grpId="1" animBg="1"/>
      <p:bldP spid="11" grpId="0" animBg="1"/>
      <p:bldP spid="11" grpId="1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306" name="AutoShape 2"/>
          <p:cNvSpPr>
            <a:spLocks noChangeArrowheads="1"/>
          </p:cNvSpPr>
          <p:nvPr/>
        </p:nvSpPr>
        <p:spPr bwMode="auto">
          <a:xfrm>
            <a:off x="518161" y="1695450"/>
            <a:ext cx="5184141" cy="691516"/>
          </a:xfrm>
          <a:prstGeom prst="wedgeRoundRectCallout">
            <a:avLst>
              <a:gd name="adj1" fmla="val 73028"/>
              <a:gd name="adj2" fmla="val 171764"/>
              <a:gd name="adj3" fmla="val 16667"/>
            </a:avLst>
          </a:prstGeom>
          <a:gradFill rotWithShape="1">
            <a:gsLst>
              <a:gs pos="0">
                <a:srgbClr val="00FFCC"/>
              </a:gs>
              <a:gs pos="50000">
                <a:schemeClr val="bg1"/>
              </a:gs>
              <a:gs pos="100000">
                <a:srgbClr val="00FFCC"/>
              </a:gs>
            </a:gsLst>
            <a:lin ang="18900000" scaled="1"/>
          </a:gra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30618" tIns="65309" rIns="130618" bIns="65309"/>
          <a:lstStyle/>
          <a:p>
            <a:pPr algn="ctr"/>
            <a:r>
              <a:rPr lang="ru-RU" b="1" u="sng" dirty="0"/>
              <a:t>Радиус окружности.</a:t>
            </a:r>
          </a:p>
        </p:txBody>
      </p:sp>
      <p:sp>
        <p:nvSpPr>
          <p:cNvPr id="226308" name="AutoShape 4"/>
          <p:cNvSpPr>
            <a:spLocks noChangeArrowheads="1"/>
          </p:cNvSpPr>
          <p:nvPr/>
        </p:nvSpPr>
        <p:spPr bwMode="auto">
          <a:xfrm>
            <a:off x="749300" y="5816336"/>
            <a:ext cx="5298440" cy="803540"/>
          </a:xfrm>
          <a:prstGeom prst="wedgeRoundRectCallout">
            <a:avLst>
              <a:gd name="adj1" fmla="val 41565"/>
              <a:gd name="adj2" fmla="val -213912"/>
              <a:gd name="adj3" fmla="val 16667"/>
            </a:avLst>
          </a:prstGeom>
          <a:gradFill rotWithShape="1">
            <a:gsLst>
              <a:gs pos="0">
                <a:srgbClr val="00FFCC"/>
              </a:gs>
              <a:gs pos="50000">
                <a:schemeClr val="bg1"/>
              </a:gs>
              <a:gs pos="100000">
                <a:srgbClr val="00FFCC"/>
              </a:gs>
            </a:gsLst>
            <a:lin ang="18900000" scaled="1"/>
          </a:gra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30618" tIns="65309" rIns="130618" bIns="65309"/>
          <a:lstStyle/>
          <a:p>
            <a:pPr algn="ctr"/>
            <a:r>
              <a:rPr lang="ru-RU" b="1" u="sng"/>
              <a:t>Хорда окружности.</a:t>
            </a:r>
          </a:p>
        </p:txBody>
      </p:sp>
      <p:sp>
        <p:nvSpPr>
          <p:cNvPr id="226309" name="AutoShape 5"/>
          <p:cNvSpPr>
            <a:spLocks noChangeArrowheads="1"/>
          </p:cNvSpPr>
          <p:nvPr/>
        </p:nvSpPr>
        <p:spPr bwMode="auto">
          <a:xfrm>
            <a:off x="6633244" y="6879909"/>
            <a:ext cx="5760720" cy="691514"/>
          </a:xfrm>
          <a:prstGeom prst="wedgeRoundRectCallout">
            <a:avLst>
              <a:gd name="adj1" fmla="val -49912"/>
              <a:gd name="adj2" fmla="val -350000"/>
              <a:gd name="adj3" fmla="val 16667"/>
            </a:avLst>
          </a:prstGeom>
          <a:gradFill rotWithShape="1">
            <a:gsLst>
              <a:gs pos="0">
                <a:srgbClr val="00FFCC"/>
              </a:gs>
              <a:gs pos="50000">
                <a:schemeClr val="bg1"/>
              </a:gs>
              <a:gs pos="100000">
                <a:srgbClr val="00FFCC"/>
              </a:gs>
            </a:gsLst>
            <a:lin ang="18900000" scaled="1"/>
          </a:gra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30618" tIns="65309" rIns="130618" bIns="65309"/>
          <a:lstStyle/>
          <a:p>
            <a:pPr algn="ctr"/>
            <a:r>
              <a:rPr lang="ru-RU" b="1" u="sng" dirty="0"/>
              <a:t>Диаметр окружности.</a:t>
            </a:r>
          </a:p>
        </p:txBody>
      </p:sp>
      <p:sp>
        <p:nvSpPr>
          <p:cNvPr id="226310" name="Oval 6"/>
          <p:cNvSpPr>
            <a:spLocks noChangeArrowheads="1"/>
          </p:cNvSpPr>
          <p:nvPr/>
        </p:nvSpPr>
        <p:spPr bwMode="auto">
          <a:xfrm>
            <a:off x="5182415" y="1724199"/>
            <a:ext cx="4113985" cy="4118437"/>
          </a:xfrm>
          <a:prstGeom prst="ellipse">
            <a:avLst/>
          </a:prstGeom>
          <a:noFill/>
          <a:ln w="76200">
            <a:solidFill>
              <a:srgbClr val="000099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18" tIns="65309" rIns="130618" bIns="65309" anchor="ctr"/>
          <a:lstStyle/>
          <a:p>
            <a:endParaRPr lang="uz-Latn-UZ"/>
          </a:p>
        </p:txBody>
      </p:sp>
      <p:sp>
        <p:nvSpPr>
          <p:cNvPr id="226311" name="Freeform 7"/>
          <p:cNvSpPr>
            <a:spLocks/>
          </p:cNvSpPr>
          <p:nvPr/>
        </p:nvSpPr>
        <p:spPr bwMode="auto">
          <a:xfrm>
            <a:off x="6624320" y="1813868"/>
            <a:ext cx="515801" cy="1893091"/>
          </a:xfrm>
          <a:custGeom>
            <a:avLst/>
            <a:gdLst>
              <a:gd name="T0" fmla="*/ 191 w 191"/>
              <a:gd name="T1" fmla="*/ 940 h 940"/>
              <a:gd name="T2" fmla="*/ 0 w 191"/>
              <a:gd name="T3" fmla="*/ 0 h 940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191" h="940">
                <a:moveTo>
                  <a:pt x="191" y="940"/>
                </a:moveTo>
                <a:lnTo>
                  <a:pt x="0" y="0"/>
                </a:lnTo>
              </a:path>
            </a:pathLst>
          </a:custGeom>
          <a:noFill/>
          <a:ln w="76200" cap="flat" cmpd="sng">
            <a:solidFill>
              <a:srgbClr val="FF0000"/>
            </a:solidFill>
            <a:prstDash val="solid"/>
            <a:round/>
            <a:headEnd type="oval" w="med" len="med"/>
            <a:tailEnd type="oval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18" tIns="65309" rIns="130618" bIns="65309"/>
          <a:lstStyle/>
          <a:p>
            <a:endParaRPr lang="uz-Latn-UZ"/>
          </a:p>
        </p:txBody>
      </p:sp>
      <p:sp>
        <p:nvSpPr>
          <p:cNvPr id="226313" name="AutoShape 9"/>
          <p:cNvSpPr>
            <a:spLocks noChangeArrowheads="1"/>
          </p:cNvSpPr>
          <p:nvPr/>
        </p:nvSpPr>
        <p:spPr bwMode="auto">
          <a:xfrm>
            <a:off x="9110902" y="1122353"/>
            <a:ext cx="5300981" cy="691514"/>
          </a:xfrm>
          <a:prstGeom prst="wedgeRoundRectCallout">
            <a:avLst>
              <a:gd name="adj1" fmla="val -83398"/>
              <a:gd name="adj2" fmla="val 322727"/>
              <a:gd name="adj3" fmla="val 16667"/>
            </a:avLst>
          </a:prstGeom>
          <a:gradFill rotWithShape="1">
            <a:gsLst>
              <a:gs pos="0">
                <a:srgbClr val="00FFCC"/>
              </a:gs>
              <a:gs pos="50000">
                <a:schemeClr val="bg1"/>
              </a:gs>
              <a:gs pos="100000">
                <a:srgbClr val="00FFCC"/>
              </a:gs>
            </a:gsLst>
            <a:lin ang="18900000" scaled="1"/>
          </a:gra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30618" tIns="65309" rIns="130618" bIns="65309"/>
          <a:lstStyle/>
          <a:p>
            <a:pPr algn="ctr"/>
            <a:r>
              <a:rPr lang="ru-RU" b="1" dirty="0"/>
              <a:t>Центр окружности.</a:t>
            </a:r>
          </a:p>
        </p:txBody>
      </p:sp>
      <p:sp>
        <p:nvSpPr>
          <p:cNvPr id="226314" name="Freeform 10"/>
          <p:cNvSpPr>
            <a:spLocks/>
          </p:cNvSpPr>
          <p:nvPr/>
        </p:nvSpPr>
        <p:spPr bwMode="auto">
          <a:xfrm>
            <a:off x="6336030" y="1943827"/>
            <a:ext cx="1636098" cy="3613059"/>
          </a:xfrm>
          <a:custGeom>
            <a:avLst/>
            <a:gdLst>
              <a:gd name="T0" fmla="*/ 0 w 632"/>
              <a:gd name="T1" fmla="*/ 1808 h 1808"/>
              <a:gd name="T2" fmla="*/ 632 w 632"/>
              <a:gd name="T3" fmla="*/ 0 h 1808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632" h="1808">
                <a:moveTo>
                  <a:pt x="0" y="1808"/>
                </a:moveTo>
                <a:lnTo>
                  <a:pt x="632" y="0"/>
                </a:lnTo>
              </a:path>
            </a:pathLst>
          </a:custGeom>
          <a:noFill/>
          <a:ln w="76200" cap="flat" cmpd="sng">
            <a:solidFill>
              <a:srgbClr val="008000"/>
            </a:solidFill>
            <a:prstDash val="solid"/>
            <a:round/>
            <a:headEnd type="oval" w="med" len="med"/>
            <a:tailEnd type="oval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18" tIns="65309" rIns="130618" bIns="65309"/>
          <a:lstStyle/>
          <a:p>
            <a:endParaRPr lang="uz-Latn-UZ"/>
          </a:p>
        </p:txBody>
      </p:sp>
      <p:sp>
        <p:nvSpPr>
          <p:cNvPr id="226315" name="Freeform 11"/>
          <p:cNvSpPr>
            <a:spLocks/>
          </p:cNvSpPr>
          <p:nvPr/>
        </p:nvSpPr>
        <p:spPr bwMode="auto">
          <a:xfrm>
            <a:off x="5230093" y="3270738"/>
            <a:ext cx="891313" cy="2256328"/>
          </a:xfrm>
          <a:custGeom>
            <a:avLst/>
            <a:gdLst>
              <a:gd name="T0" fmla="*/ 0 w 408"/>
              <a:gd name="T1" fmla="*/ 0 h 960"/>
              <a:gd name="T2" fmla="*/ 408 w 408"/>
              <a:gd name="T3" fmla="*/ 960 h 960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408" h="960">
                <a:moveTo>
                  <a:pt x="0" y="0"/>
                </a:moveTo>
                <a:lnTo>
                  <a:pt x="408" y="960"/>
                </a:lnTo>
              </a:path>
            </a:pathLst>
          </a:custGeom>
          <a:noFill/>
          <a:ln w="76200" cap="flat" cmpd="sng">
            <a:solidFill>
              <a:schemeClr val="tx1"/>
            </a:solidFill>
            <a:prstDash val="solid"/>
            <a:round/>
            <a:headEnd type="oval" w="med" len="med"/>
            <a:tailEnd type="oval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18" tIns="65309" rIns="130618" bIns="65309"/>
          <a:lstStyle/>
          <a:p>
            <a:endParaRPr lang="uz-Latn-UZ"/>
          </a:p>
        </p:txBody>
      </p:sp>
      <p:sp>
        <p:nvSpPr>
          <p:cNvPr id="226316" name="Oval 12"/>
          <p:cNvSpPr>
            <a:spLocks noChangeArrowheads="1"/>
          </p:cNvSpPr>
          <p:nvPr/>
        </p:nvSpPr>
        <p:spPr bwMode="auto">
          <a:xfrm flipH="1">
            <a:off x="7024550" y="3722250"/>
            <a:ext cx="231141" cy="173354"/>
          </a:xfrm>
          <a:prstGeom prst="ellipse">
            <a:avLst/>
          </a:prstGeom>
          <a:solidFill>
            <a:srgbClr val="FF0000"/>
          </a:solidFill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18" tIns="65309" rIns="130618" bIns="65309" anchor="ctr"/>
          <a:lstStyle/>
          <a:p>
            <a:endParaRPr lang="uz-Latn-UZ"/>
          </a:p>
        </p:txBody>
      </p:sp>
      <p:sp>
        <p:nvSpPr>
          <p:cNvPr id="226317" name="Text Box 13"/>
          <p:cNvSpPr txBox="1">
            <a:spLocks noChangeArrowheads="1"/>
          </p:cNvSpPr>
          <p:nvPr/>
        </p:nvSpPr>
        <p:spPr bwMode="auto">
          <a:xfrm>
            <a:off x="375692" y="625826"/>
            <a:ext cx="8152742" cy="9936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18" tIns="65309" rIns="130618" bIns="65309">
            <a:spAutoFit/>
          </a:bodyPr>
          <a:lstStyle/>
          <a:p>
            <a:r>
              <a:rPr lang="ru-RU" sz="28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Отрезок соединяющий центр окружности с </a:t>
            </a:r>
          </a:p>
          <a:p>
            <a:r>
              <a:rPr lang="ru-RU" sz="28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какой-либо точкой на окружности – </a:t>
            </a:r>
            <a:r>
              <a:rPr lang="ru-RU" sz="2800" b="1" i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радиус.</a:t>
            </a:r>
            <a:r>
              <a:rPr lang="ru-RU" sz="2800" b="1" dirty="0">
                <a:latin typeface="Arial" pitchFamily="34" charset="0"/>
                <a:cs typeface="Arial" pitchFamily="34" charset="0"/>
              </a:rPr>
              <a:t> </a:t>
            </a:r>
          </a:p>
        </p:txBody>
      </p:sp>
      <p:sp>
        <p:nvSpPr>
          <p:cNvPr id="226318" name="Text Box 14"/>
          <p:cNvSpPr txBox="1">
            <a:spLocks noChangeArrowheads="1"/>
          </p:cNvSpPr>
          <p:nvPr/>
        </p:nvSpPr>
        <p:spPr bwMode="auto">
          <a:xfrm>
            <a:off x="352828" y="4267200"/>
            <a:ext cx="5057372" cy="14245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30618" tIns="65309" rIns="130618" bIns="65309">
            <a:spAutoFit/>
          </a:bodyPr>
          <a:lstStyle/>
          <a:p>
            <a:r>
              <a:rPr lang="ru-RU" sz="28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Отрезок соединяющий </a:t>
            </a:r>
          </a:p>
          <a:p>
            <a:r>
              <a:rPr lang="ru-RU" sz="28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две точки окружности</a:t>
            </a:r>
          </a:p>
          <a:p>
            <a:r>
              <a:rPr lang="ru-RU" sz="28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– </a:t>
            </a:r>
            <a:r>
              <a:rPr lang="ru-RU" sz="2800" b="1" i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хорда. </a:t>
            </a:r>
          </a:p>
        </p:txBody>
      </p:sp>
      <p:sp>
        <p:nvSpPr>
          <p:cNvPr id="226320" name="Text Box 16"/>
          <p:cNvSpPr txBox="1">
            <a:spLocks noChangeArrowheads="1"/>
          </p:cNvSpPr>
          <p:nvPr/>
        </p:nvSpPr>
        <p:spPr bwMode="auto">
          <a:xfrm>
            <a:off x="9092517" y="5509645"/>
            <a:ext cx="5156883" cy="14245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30618" tIns="65309" rIns="130618" bIns="65309">
            <a:spAutoFit/>
          </a:bodyPr>
          <a:lstStyle/>
          <a:p>
            <a:r>
              <a:rPr lang="ru-RU" sz="28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Хорда, проходящая через центр окружности – </a:t>
            </a:r>
            <a:r>
              <a:rPr lang="ru-RU" sz="2800" b="1" i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диаметр. </a:t>
            </a:r>
          </a:p>
        </p:txBody>
      </p:sp>
    </p:spTree>
    <p:extLst>
      <p:ext uri="{BB962C8B-B14F-4D97-AF65-F5344CB8AC3E}">
        <p14:creationId xmlns:p14="http://schemas.microsoft.com/office/powerpoint/2010/main" val="14547970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3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2263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3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3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3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263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263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263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2631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263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2631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263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2631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263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2631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2631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2000"/>
                                        <p:tgtEl>
                                          <p:spTgt spid="2263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3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2000"/>
                                        <p:tgtEl>
                                          <p:spTgt spid="2263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6" dur="2000"/>
                                        <p:tgtEl>
                                          <p:spTgt spid="2263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9" dur="2000"/>
                                        <p:tgtEl>
                                          <p:spTgt spid="2263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3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2000"/>
                                        <p:tgtEl>
                                          <p:spTgt spid="2263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2000"/>
                                        <p:tgtEl>
                                          <p:spTgt spid="2263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48" restart="whenNotActive" fill="hold" evtFilter="cancelBubble" nodeType="interactiveSeq">
                <p:stCondLst>
                  <p:cond evt="onClick" delay="0">
                    <p:tgtEl>
                      <p:spTgt spid="22630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9" fill="hold" nodeType="clickPar">
                      <p:stCondLst>
                        <p:cond delay="0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2000"/>
                                        <p:tgtEl>
                                          <p:spTgt spid="2263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35" presetClass="emph" presetSubtype="0" repeatCount="5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55" dur="500" fill="hold"/>
                                        <p:tgtEl>
                                          <p:spTgt spid="2263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6306"/>
                  </p:tgtEl>
                </p:cond>
              </p:nextCondLst>
            </p:seq>
            <p:seq concurrent="1" nextAc="seek">
              <p:cTn id="56" restart="whenNotActive" fill="hold" evtFilter="cancelBubble" nodeType="interactiveSeq">
                <p:stCondLst>
                  <p:cond evt="onClick" delay="0">
                    <p:tgtEl>
                      <p:spTgt spid="22630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7" fill="hold" nodeType="clickPar">
                      <p:stCondLst>
                        <p:cond delay="0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2000"/>
                                        <p:tgtEl>
                                          <p:spTgt spid="2263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35" presetClass="emph" presetSubtype="0" repeatCount="5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3" dur="500" fill="hold"/>
                                        <p:tgtEl>
                                          <p:spTgt spid="226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6308"/>
                  </p:tgtEl>
                </p:cond>
              </p:nextCondLst>
            </p:seq>
            <p:seq concurrent="1" nextAc="seek">
              <p:cTn id="64" restart="whenNotActive" fill="hold" evtFilter="cancelBubble" nodeType="interactiveSeq">
                <p:stCondLst>
                  <p:cond evt="onClick" delay="0">
                    <p:tgtEl>
                      <p:spTgt spid="22630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5" fill="hold" nodeType="clickPar">
                      <p:stCondLst>
                        <p:cond delay="0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2000"/>
                                        <p:tgtEl>
                                          <p:spTgt spid="2263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35" presetClass="emph" presetSubtype="0" repeatCount="5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71" dur="500" fill="hold"/>
                                        <p:tgtEl>
                                          <p:spTgt spid="226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6309"/>
                  </p:tgtEl>
                </p:cond>
              </p:nextCondLst>
            </p:seq>
          </p:childTnLst>
        </p:cTn>
      </p:par>
    </p:tnLst>
    <p:bldLst>
      <p:bldP spid="226306" grpId="0" animBg="1"/>
      <p:bldP spid="226308" grpId="0" animBg="1"/>
      <p:bldP spid="226309" grpId="0" animBg="1"/>
      <p:bldP spid="226311" grpId="0" animBg="1"/>
      <p:bldP spid="226311" grpId="1" animBg="1"/>
      <p:bldP spid="226313" grpId="0" animBg="1"/>
      <p:bldP spid="226314" grpId="0" animBg="1"/>
      <p:bldP spid="226314" grpId="1" animBg="1"/>
      <p:bldP spid="226315" grpId="0" animBg="1"/>
      <p:bldP spid="226315" grpId="1" animBg="1"/>
      <p:bldP spid="226316" grpId="0" animBg="1"/>
      <p:bldP spid="226317" grpId="0"/>
      <p:bldP spid="226318" grpId="0"/>
      <p:bldP spid="22632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ext Box 39"/>
          <p:cNvSpPr txBox="1">
            <a:spLocks noChangeArrowheads="1"/>
          </p:cNvSpPr>
          <p:nvPr/>
        </p:nvSpPr>
        <p:spPr bwMode="auto">
          <a:xfrm>
            <a:off x="213802" y="571937"/>
            <a:ext cx="13827760" cy="45638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lIns="130622" tIns="65311" rIns="130622" bIns="6531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sz="3200" b="1" dirty="0">
                <a:latin typeface="Arial" pitchFamily="34" charset="0"/>
                <a:cs typeface="Arial" pitchFamily="34" charset="0"/>
              </a:rPr>
              <a:t>     </a:t>
            </a:r>
            <a:r>
              <a:rPr lang="ru-RU" sz="3200" b="1" dirty="0" smtClean="0">
                <a:latin typeface="Arial" pitchFamily="34" charset="0"/>
                <a:cs typeface="Arial" pitchFamily="34" charset="0"/>
              </a:rPr>
              <a:t>В </a:t>
            </a:r>
            <a:r>
              <a:rPr lang="ru-RU" sz="3200" b="1" dirty="0">
                <a:latin typeface="Arial" pitchFamily="34" charset="0"/>
                <a:cs typeface="Arial" pitchFamily="34" charset="0"/>
              </a:rPr>
              <a:t>геометрии выделяют задачи на построение, которые можно решить только с помощью двух инструментов: циркуля и линейки без масштабных делений.</a:t>
            </a:r>
          </a:p>
          <a:p>
            <a:pPr eaLnBrk="1" hangingPunct="1"/>
            <a:endParaRPr lang="ru-RU" sz="3200" b="1" dirty="0">
              <a:latin typeface="Arial" pitchFamily="34" charset="0"/>
              <a:cs typeface="Arial" pitchFamily="34" charset="0"/>
            </a:endParaRPr>
          </a:p>
          <a:p>
            <a:pPr eaLnBrk="1" hangingPunct="1"/>
            <a:r>
              <a:rPr lang="ru-RU" sz="3200" b="1" dirty="0">
                <a:latin typeface="Arial" pitchFamily="34" charset="0"/>
                <a:cs typeface="Arial" pitchFamily="34" charset="0"/>
              </a:rPr>
              <a:t>     Линейка позволяет провести </a:t>
            </a:r>
            <a:r>
              <a:rPr lang="ru-RU" sz="3200" b="1" dirty="0" smtClean="0">
                <a:latin typeface="Arial" pitchFamily="34" charset="0"/>
                <a:cs typeface="Arial" pitchFamily="34" charset="0"/>
              </a:rPr>
              <a:t>произвольную </a:t>
            </a:r>
          </a:p>
          <a:p>
            <a:pPr eaLnBrk="1" hangingPunct="1"/>
            <a:r>
              <a:rPr lang="ru-RU" sz="3200" b="1" dirty="0" smtClean="0">
                <a:latin typeface="Arial" pitchFamily="34" charset="0"/>
                <a:cs typeface="Arial" pitchFamily="34" charset="0"/>
              </a:rPr>
              <a:t>прямую</a:t>
            </a:r>
            <a:r>
              <a:rPr lang="ru-RU" sz="3200" b="1" dirty="0">
                <a:latin typeface="Arial" pitchFamily="34" charset="0"/>
                <a:cs typeface="Arial" pitchFamily="34" charset="0"/>
              </a:rPr>
              <a:t>, а также построить прямую, проходящую </a:t>
            </a:r>
            <a:r>
              <a:rPr lang="ru-RU" sz="3200" b="1" dirty="0" smtClean="0">
                <a:latin typeface="Arial" pitchFamily="34" charset="0"/>
                <a:cs typeface="Arial" pitchFamily="34" charset="0"/>
              </a:rPr>
              <a:t>через две</a:t>
            </a:r>
          </a:p>
          <a:p>
            <a:pPr eaLnBrk="1" hangingPunct="1"/>
            <a:r>
              <a:rPr lang="ru-RU" sz="3200" b="1" dirty="0" smtClean="0">
                <a:latin typeface="Arial" pitchFamily="34" charset="0"/>
                <a:cs typeface="Arial" pitchFamily="34" charset="0"/>
              </a:rPr>
              <a:t>данные </a:t>
            </a:r>
            <a:r>
              <a:rPr lang="ru-RU" sz="3200" b="1" dirty="0">
                <a:latin typeface="Arial" pitchFamily="34" charset="0"/>
                <a:cs typeface="Arial" pitchFamily="34" charset="0"/>
              </a:rPr>
              <a:t>точки; с помощью </a:t>
            </a:r>
            <a:r>
              <a:rPr lang="ru-RU" sz="3200" b="1" dirty="0" smtClean="0">
                <a:latin typeface="Arial" pitchFamily="34" charset="0"/>
                <a:cs typeface="Arial" pitchFamily="34" charset="0"/>
              </a:rPr>
              <a:t>циркуля можно </a:t>
            </a:r>
            <a:r>
              <a:rPr lang="ru-RU" sz="3200" b="1" dirty="0">
                <a:latin typeface="Arial" pitchFamily="34" charset="0"/>
                <a:cs typeface="Arial" pitchFamily="34" charset="0"/>
              </a:rPr>
              <a:t>провести </a:t>
            </a:r>
            <a:r>
              <a:rPr lang="ru-RU" sz="3200" b="1" dirty="0" smtClean="0">
                <a:latin typeface="Arial" pitchFamily="34" charset="0"/>
                <a:cs typeface="Arial" pitchFamily="34" charset="0"/>
              </a:rPr>
              <a:t>окружность</a:t>
            </a:r>
          </a:p>
          <a:p>
            <a:pPr eaLnBrk="1" hangingPunct="1"/>
            <a:r>
              <a:rPr lang="ru-RU" sz="3200" b="1" dirty="0">
                <a:latin typeface="Arial" pitchFamily="34" charset="0"/>
                <a:cs typeface="Arial" pitchFamily="34" charset="0"/>
              </a:rPr>
              <a:t>п</a:t>
            </a:r>
            <a:r>
              <a:rPr lang="ru-RU" sz="3200" b="1" dirty="0" smtClean="0">
                <a:latin typeface="Arial" pitchFamily="34" charset="0"/>
                <a:cs typeface="Arial" pitchFamily="34" charset="0"/>
              </a:rPr>
              <a:t>роизвольного радиуса</a:t>
            </a:r>
            <a:r>
              <a:rPr lang="ru-RU" sz="3200" b="1" dirty="0">
                <a:latin typeface="Arial" pitchFamily="34" charset="0"/>
                <a:cs typeface="Arial" pitchFamily="34" charset="0"/>
              </a:rPr>
              <a:t>, а также окружность с центром в </a:t>
            </a:r>
            <a:endParaRPr lang="ru-RU" sz="3200" b="1" dirty="0" smtClean="0">
              <a:latin typeface="Arial" pitchFamily="34" charset="0"/>
              <a:cs typeface="Arial" pitchFamily="34" charset="0"/>
            </a:endParaRPr>
          </a:p>
          <a:p>
            <a:pPr eaLnBrk="1" hangingPunct="1"/>
            <a:r>
              <a:rPr lang="ru-RU" sz="3200" b="1" dirty="0" smtClean="0">
                <a:latin typeface="Arial" pitchFamily="34" charset="0"/>
                <a:cs typeface="Arial" pitchFamily="34" charset="0"/>
              </a:rPr>
              <a:t>данной </a:t>
            </a:r>
            <a:r>
              <a:rPr lang="ru-RU" sz="3200" b="1" dirty="0">
                <a:latin typeface="Arial" pitchFamily="34" charset="0"/>
                <a:cs typeface="Arial" pitchFamily="34" charset="0"/>
              </a:rPr>
              <a:t>точке и радиусом, равным данному </a:t>
            </a:r>
            <a:r>
              <a:rPr lang="ru-RU" sz="3200" b="1" dirty="0" smtClean="0">
                <a:latin typeface="Arial" pitchFamily="34" charset="0"/>
                <a:cs typeface="Arial" pitchFamily="34" charset="0"/>
              </a:rPr>
              <a:t>отрезку</a:t>
            </a:r>
            <a:r>
              <a:rPr lang="ru-RU" sz="3200" b="1" dirty="0">
                <a:latin typeface="Arial" pitchFamily="34" charset="0"/>
                <a:cs typeface="Arial" pitchFamily="34" charset="0"/>
              </a:rPr>
              <a:t>.</a:t>
            </a:r>
          </a:p>
        </p:txBody>
      </p:sp>
      <p:grpSp>
        <p:nvGrpSpPr>
          <p:cNvPr id="21509" name="Group 5"/>
          <p:cNvGrpSpPr>
            <a:grpSpLocks/>
          </p:cNvGrpSpPr>
          <p:nvPr/>
        </p:nvGrpSpPr>
        <p:grpSpPr bwMode="auto">
          <a:xfrm rot="366378">
            <a:off x="12477908" y="4895397"/>
            <a:ext cx="1833184" cy="2967894"/>
            <a:chOff x="746" y="796"/>
            <a:chExt cx="903" cy="1999"/>
          </a:xfrm>
        </p:grpSpPr>
        <p:sp>
          <p:nvSpPr>
            <p:cNvPr id="21515" name="Freeform 6"/>
            <p:cNvSpPr>
              <a:spLocks/>
            </p:cNvSpPr>
            <p:nvPr/>
          </p:nvSpPr>
          <p:spPr bwMode="auto">
            <a:xfrm rot="78698">
              <a:off x="801" y="796"/>
              <a:ext cx="848" cy="1909"/>
            </a:xfrm>
            <a:custGeom>
              <a:avLst/>
              <a:gdLst>
                <a:gd name="T0" fmla="*/ 0 w 1252"/>
                <a:gd name="T1" fmla="*/ 34 h 3125"/>
                <a:gd name="T2" fmla="*/ 104 w 1252"/>
                <a:gd name="T3" fmla="*/ 0 h 3125"/>
                <a:gd name="T4" fmla="*/ 541 w 1252"/>
                <a:gd name="T5" fmla="*/ 948 h 3125"/>
                <a:gd name="T6" fmla="*/ 574 w 1252"/>
                <a:gd name="T7" fmla="*/ 1166 h 3125"/>
                <a:gd name="T8" fmla="*/ 437 w 1252"/>
                <a:gd name="T9" fmla="*/ 982 h 3125"/>
                <a:gd name="T10" fmla="*/ 0 w 1252"/>
                <a:gd name="T11" fmla="*/ 34 h 312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252"/>
                <a:gd name="T19" fmla="*/ 0 h 3125"/>
                <a:gd name="T20" fmla="*/ 1252 w 1252"/>
                <a:gd name="T21" fmla="*/ 3125 h 3125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252" h="3125">
                  <a:moveTo>
                    <a:pt x="0" y="90"/>
                  </a:moveTo>
                  <a:lnTo>
                    <a:pt x="227" y="0"/>
                  </a:lnTo>
                  <a:lnTo>
                    <a:pt x="1179" y="2540"/>
                  </a:lnTo>
                  <a:lnTo>
                    <a:pt x="1252" y="3125"/>
                  </a:lnTo>
                  <a:lnTo>
                    <a:pt x="952" y="2630"/>
                  </a:lnTo>
                  <a:lnTo>
                    <a:pt x="0" y="90"/>
                  </a:lnTo>
                  <a:close/>
                </a:path>
              </a:pathLst>
            </a:custGeom>
            <a:solidFill>
              <a:srgbClr val="33CC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uz-Latn-UZ"/>
            </a:p>
          </p:txBody>
        </p:sp>
        <p:sp>
          <p:nvSpPr>
            <p:cNvPr id="183303" name="Freeform 7"/>
            <p:cNvSpPr>
              <a:spLocks/>
            </p:cNvSpPr>
            <p:nvPr/>
          </p:nvSpPr>
          <p:spPr bwMode="auto">
            <a:xfrm rot="78698">
              <a:off x="1428" y="2353"/>
              <a:ext cx="211" cy="371"/>
            </a:xfrm>
            <a:custGeom>
              <a:avLst/>
              <a:gdLst/>
              <a:ahLst/>
              <a:cxnLst>
                <a:cxn ang="0">
                  <a:pos x="316" y="608"/>
                </a:cxn>
                <a:cxn ang="0">
                  <a:pos x="227" y="0"/>
                </a:cxn>
                <a:cxn ang="0">
                  <a:pos x="0" y="90"/>
                </a:cxn>
                <a:cxn ang="0">
                  <a:pos x="316" y="608"/>
                </a:cxn>
              </a:cxnLst>
              <a:rect l="0" t="0" r="r" b="b"/>
              <a:pathLst>
                <a:path w="316" h="608">
                  <a:moveTo>
                    <a:pt x="316" y="608"/>
                  </a:moveTo>
                  <a:lnTo>
                    <a:pt x="227" y="0"/>
                  </a:lnTo>
                  <a:lnTo>
                    <a:pt x="0" y="90"/>
                  </a:lnTo>
                  <a:lnTo>
                    <a:pt x="316" y="608"/>
                  </a:lnTo>
                  <a:close/>
                </a:path>
              </a:pathLst>
            </a:custGeom>
            <a:gradFill rotWithShape="1">
              <a:gsLst>
                <a:gs pos="0">
                  <a:schemeClr val="bg1"/>
                </a:gs>
                <a:gs pos="50000">
                  <a:srgbClr val="FF9900"/>
                </a:gs>
                <a:gs pos="100000">
                  <a:schemeClr val="bg1"/>
                </a:gs>
              </a:gsLst>
              <a:lin ang="2700000" scaled="1"/>
            </a:gradFill>
            <a:ln w="9525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1517" name="Freeform 8"/>
            <p:cNvSpPr>
              <a:spLocks/>
            </p:cNvSpPr>
            <p:nvPr/>
          </p:nvSpPr>
          <p:spPr bwMode="auto">
            <a:xfrm rot="78698">
              <a:off x="1554" y="2578"/>
              <a:ext cx="82" cy="141"/>
            </a:xfrm>
            <a:custGeom>
              <a:avLst/>
              <a:gdLst>
                <a:gd name="T0" fmla="*/ 39 w 121"/>
                <a:gd name="T1" fmla="*/ 0 h 230"/>
                <a:gd name="T2" fmla="*/ 0 w 121"/>
                <a:gd name="T3" fmla="*/ 9 h 230"/>
                <a:gd name="T4" fmla="*/ 56 w 121"/>
                <a:gd name="T5" fmla="*/ 86 h 230"/>
                <a:gd name="T6" fmla="*/ 39 w 121"/>
                <a:gd name="T7" fmla="*/ 0 h 23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21"/>
                <a:gd name="T13" fmla="*/ 0 h 230"/>
                <a:gd name="T14" fmla="*/ 121 w 121"/>
                <a:gd name="T15" fmla="*/ 230 h 23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21" h="230">
                  <a:moveTo>
                    <a:pt x="85" y="0"/>
                  </a:moveTo>
                  <a:lnTo>
                    <a:pt x="0" y="25"/>
                  </a:lnTo>
                  <a:lnTo>
                    <a:pt x="121" y="230"/>
                  </a:lnTo>
                  <a:lnTo>
                    <a:pt x="85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uz-Latn-UZ"/>
            </a:p>
          </p:txBody>
        </p:sp>
        <p:grpSp>
          <p:nvGrpSpPr>
            <p:cNvPr id="21518" name="Group 9"/>
            <p:cNvGrpSpPr>
              <a:grpSpLocks/>
            </p:cNvGrpSpPr>
            <p:nvPr/>
          </p:nvGrpSpPr>
          <p:grpSpPr bwMode="auto">
            <a:xfrm>
              <a:off x="746" y="807"/>
              <a:ext cx="864" cy="1988"/>
              <a:chOff x="738" y="806"/>
              <a:chExt cx="864" cy="1988"/>
            </a:xfrm>
          </p:grpSpPr>
          <p:sp>
            <p:nvSpPr>
              <p:cNvPr id="21519" name="Freeform 10"/>
              <p:cNvSpPr>
                <a:spLocks/>
              </p:cNvSpPr>
              <p:nvPr/>
            </p:nvSpPr>
            <p:spPr bwMode="auto">
              <a:xfrm rot="78698">
                <a:off x="861" y="806"/>
                <a:ext cx="741" cy="1595"/>
              </a:xfrm>
              <a:custGeom>
                <a:avLst/>
                <a:gdLst>
                  <a:gd name="T0" fmla="*/ 398 w 1094"/>
                  <a:gd name="T1" fmla="*/ 974 h 2612"/>
                  <a:gd name="T2" fmla="*/ 502 w 1094"/>
                  <a:gd name="T3" fmla="*/ 940 h 2612"/>
                  <a:gd name="T4" fmla="*/ 466 w 1094"/>
                  <a:gd name="T5" fmla="*/ 953 h 2612"/>
                  <a:gd name="T6" fmla="*/ 39 w 1094"/>
                  <a:gd name="T7" fmla="*/ 0 h 2612"/>
                  <a:gd name="T8" fmla="*/ 0 w 1094"/>
                  <a:gd name="T9" fmla="*/ 11 h 2612"/>
                  <a:gd name="T10" fmla="*/ 431 w 1094"/>
                  <a:gd name="T11" fmla="*/ 964 h 261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1094"/>
                  <a:gd name="T19" fmla="*/ 0 h 2612"/>
                  <a:gd name="T20" fmla="*/ 1094 w 1094"/>
                  <a:gd name="T21" fmla="*/ 2612 h 2612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1094" h="2612">
                    <a:moveTo>
                      <a:pt x="867" y="2612"/>
                    </a:moveTo>
                    <a:lnTo>
                      <a:pt x="1094" y="2522"/>
                    </a:lnTo>
                    <a:lnTo>
                      <a:pt x="1016" y="2554"/>
                    </a:lnTo>
                    <a:lnTo>
                      <a:pt x="84" y="0"/>
                    </a:lnTo>
                    <a:lnTo>
                      <a:pt x="0" y="30"/>
                    </a:lnTo>
                    <a:lnTo>
                      <a:pt x="940" y="2584"/>
                    </a:lnTo>
                  </a:path>
                </a:pathLst>
              </a:custGeom>
              <a:solidFill>
                <a:srgbClr val="33CCFF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uz-Latn-UZ"/>
              </a:p>
            </p:txBody>
          </p:sp>
          <p:grpSp>
            <p:nvGrpSpPr>
              <p:cNvPr id="21520" name="Group 11"/>
              <p:cNvGrpSpPr>
                <a:grpSpLocks/>
              </p:cNvGrpSpPr>
              <p:nvPr/>
            </p:nvGrpSpPr>
            <p:grpSpPr bwMode="auto">
              <a:xfrm rot="78698">
                <a:off x="738" y="936"/>
                <a:ext cx="382" cy="1858"/>
                <a:chOff x="1292" y="1570"/>
                <a:chExt cx="363" cy="1905"/>
              </a:xfrm>
            </p:grpSpPr>
            <p:sp>
              <p:nvSpPr>
                <p:cNvPr id="21521" name="Freeform 12"/>
                <p:cNvSpPr>
                  <a:spLocks/>
                </p:cNvSpPr>
                <p:nvPr/>
              </p:nvSpPr>
              <p:spPr bwMode="auto">
                <a:xfrm>
                  <a:off x="1292" y="1616"/>
                  <a:ext cx="227" cy="1859"/>
                </a:xfrm>
                <a:custGeom>
                  <a:avLst/>
                  <a:gdLst>
                    <a:gd name="T0" fmla="*/ 227 w 227"/>
                    <a:gd name="T1" fmla="*/ 136 h 1859"/>
                    <a:gd name="T2" fmla="*/ 0 w 227"/>
                    <a:gd name="T3" fmla="*/ 1859 h 1859"/>
                    <a:gd name="T4" fmla="*/ 0 w 227"/>
                    <a:gd name="T5" fmla="*/ 1633 h 1859"/>
                    <a:gd name="T6" fmla="*/ 137 w 227"/>
                    <a:gd name="T7" fmla="*/ 0 h 1859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27"/>
                    <a:gd name="T13" fmla="*/ 0 h 1859"/>
                    <a:gd name="T14" fmla="*/ 227 w 227"/>
                    <a:gd name="T15" fmla="*/ 1859 h 1859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27" h="1859">
                      <a:moveTo>
                        <a:pt x="227" y="136"/>
                      </a:moveTo>
                      <a:lnTo>
                        <a:pt x="0" y="1859"/>
                      </a:lnTo>
                      <a:lnTo>
                        <a:pt x="0" y="1633"/>
                      </a:lnTo>
                      <a:lnTo>
                        <a:pt x="137" y="0"/>
                      </a:lnTo>
                    </a:path>
                  </a:pathLst>
                </a:custGeom>
                <a:solidFill>
                  <a:srgbClr val="777777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uz-Latn-UZ"/>
                </a:p>
              </p:txBody>
            </p:sp>
            <p:sp>
              <p:nvSpPr>
                <p:cNvPr id="21522" name="Oval 13"/>
                <p:cNvSpPr>
                  <a:spLocks noChangeArrowheads="1"/>
                </p:cNvSpPr>
                <p:nvPr/>
              </p:nvSpPr>
              <p:spPr bwMode="auto">
                <a:xfrm>
                  <a:off x="1383" y="1570"/>
                  <a:ext cx="272" cy="272"/>
                </a:xfrm>
                <a:prstGeom prst="ellipse">
                  <a:avLst/>
                </a:prstGeom>
                <a:solidFill>
                  <a:srgbClr val="777777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</p:grpSp>
        </p:grpSp>
      </p:grpSp>
      <p:sp>
        <p:nvSpPr>
          <p:cNvPr id="21510" name="Freeform 24" descr="Папирус"/>
          <p:cNvSpPr>
            <a:spLocks/>
          </p:cNvSpPr>
          <p:nvPr/>
        </p:nvSpPr>
        <p:spPr bwMode="auto">
          <a:xfrm>
            <a:off x="754381" y="7223760"/>
            <a:ext cx="9855200" cy="672466"/>
          </a:xfrm>
          <a:custGeom>
            <a:avLst/>
            <a:gdLst>
              <a:gd name="T0" fmla="*/ 0 w 3880"/>
              <a:gd name="T1" fmla="*/ 0 h 344"/>
              <a:gd name="T2" fmla="*/ 0 w 3880"/>
              <a:gd name="T3" fmla="*/ 912891684 h 344"/>
              <a:gd name="T4" fmla="*/ 2147483647 w 3880"/>
              <a:gd name="T5" fmla="*/ 912891684 h 344"/>
              <a:gd name="T6" fmla="*/ 2147483647 w 3880"/>
              <a:gd name="T7" fmla="*/ 0 h 344"/>
              <a:gd name="T8" fmla="*/ 0 w 3880"/>
              <a:gd name="T9" fmla="*/ 0 h 34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3880"/>
              <a:gd name="T16" fmla="*/ 0 h 344"/>
              <a:gd name="T17" fmla="*/ 3880 w 3880"/>
              <a:gd name="T18" fmla="*/ 344 h 34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880" h="344">
                <a:moveTo>
                  <a:pt x="0" y="0"/>
                </a:moveTo>
                <a:lnTo>
                  <a:pt x="0" y="344"/>
                </a:lnTo>
                <a:lnTo>
                  <a:pt x="3872" y="344"/>
                </a:lnTo>
                <a:lnTo>
                  <a:pt x="3880" y="0"/>
                </a:lnTo>
                <a:lnTo>
                  <a:pt x="0" y="0"/>
                </a:lnTo>
                <a:close/>
              </a:path>
            </a:pathLst>
          </a:custGeom>
          <a:blipFill dpi="0" rotWithShape="1">
            <a:blip r:embed="rId2"/>
            <a:srcRect/>
            <a:tile tx="0" ty="0" sx="100000" sy="100000" flip="none" algn="tl"/>
          </a:blipFill>
          <a:ln w="12700">
            <a:solidFill>
              <a:srgbClr val="000000"/>
            </a:solidFill>
            <a:round/>
            <a:headEnd type="none" w="sm" len="sm"/>
            <a:tailEnd type="none" w="sm" len="sm"/>
          </a:ln>
        </p:spPr>
        <p:txBody>
          <a:bodyPr wrap="none" lIns="130622" tIns="65311" rIns="130622" bIns="65311"/>
          <a:lstStyle/>
          <a:p>
            <a:endParaRPr lang="uz-Latn-UZ"/>
          </a:p>
        </p:txBody>
      </p:sp>
      <p:sp>
        <p:nvSpPr>
          <p:cNvPr id="21511" name="Oval 25"/>
          <p:cNvSpPr>
            <a:spLocks noChangeArrowheads="1"/>
          </p:cNvSpPr>
          <p:nvPr/>
        </p:nvSpPr>
        <p:spPr bwMode="auto">
          <a:xfrm rot="-4023734">
            <a:off x="1235076" y="7449822"/>
            <a:ext cx="179070" cy="226059"/>
          </a:xfrm>
          <a:prstGeom prst="ellipse">
            <a:avLst/>
          </a:prstGeom>
          <a:solidFill>
            <a:schemeClr val="bg1"/>
          </a:solidFill>
          <a:ln w="12700">
            <a:solidFill>
              <a:srgbClr val="000000"/>
            </a:solidFill>
            <a:round/>
            <a:headEnd type="none" w="sm" len="sm"/>
            <a:tailEnd type="none" w="sm" len="sm"/>
          </a:ln>
        </p:spPr>
        <p:txBody>
          <a:bodyPr wrap="none" lIns="130622" tIns="65311" rIns="130622" bIns="65311" anchor="ctr"/>
          <a:lstStyle/>
          <a:p>
            <a:endParaRPr lang="ru-RU"/>
          </a:p>
        </p:txBody>
      </p:sp>
      <p:sp>
        <p:nvSpPr>
          <p:cNvPr id="183322" name="Text Box 26"/>
          <p:cNvSpPr txBox="1">
            <a:spLocks noChangeArrowheads="1"/>
          </p:cNvSpPr>
          <p:nvPr/>
        </p:nvSpPr>
        <p:spPr bwMode="auto">
          <a:xfrm rot="10800000">
            <a:off x="744222" y="7102031"/>
            <a:ext cx="9911080" cy="4396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30622" tIns="65311" rIns="130622" bIns="6531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sz="2000">
                <a:solidFill>
                  <a:srgbClr val="000000"/>
                </a:solidFill>
                <a:latin typeface="Arial" charset="0"/>
              </a:rPr>
              <a:t>I</a:t>
            </a:r>
            <a:r>
              <a:rPr lang="en-US" sz="1100">
                <a:solidFill>
                  <a:srgbClr val="000000"/>
                </a:solidFill>
                <a:latin typeface="Arial" charset="0"/>
              </a:rPr>
              <a:t>IIII</a:t>
            </a:r>
            <a:r>
              <a:rPr lang="en-US" sz="2000">
                <a:solidFill>
                  <a:srgbClr val="000000"/>
                </a:solidFill>
                <a:latin typeface="Arial" charset="0"/>
              </a:rPr>
              <a:t>I</a:t>
            </a:r>
            <a:r>
              <a:rPr lang="en-US" sz="1100">
                <a:solidFill>
                  <a:srgbClr val="000000"/>
                </a:solidFill>
                <a:latin typeface="Arial" charset="0"/>
              </a:rPr>
              <a:t>IIII</a:t>
            </a:r>
            <a:r>
              <a:rPr lang="en-US" sz="2000">
                <a:solidFill>
                  <a:srgbClr val="000000"/>
                </a:solidFill>
                <a:latin typeface="Arial" charset="0"/>
              </a:rPr>
              <a:t>I</a:t>
            </a:r>
            <a:r>
              <a:rPr lang="en-US" sz="1100">
                <a:solidFill>
                  <a:srgbClr val="000000"/>
                </a:solidFill>
                <a:latin typeface="Arial" charset="0"/>
              </a:rPr>
              <a:t>IIII</a:t>
            </a:r>
            <a:r>
              <a:rPr lang="en-US" sz="2000">
                <a:solidFill>
                  <a:srgbClr val="000000"/>
                </a:solidFill>
                <a:latin typeface="Arial" charset="0"/>
              </a:rPr>
              <a:t>I</a:t>
            </a:r>
            <a:r>
              <a:rPr lang="en-US" sz="1100">
                <a:solidFill>
                  <a:srgbClr val="000000"/>
                </a:solidFill>
                <a:latin typeface="Arial" charset="0"/>
              </a:rPr>
              <a:t>IIII</a:t>
            </a:r>
            <a:r>
              <a:rPr lang="en-US" sz="2000">
                <a:solidFill>
                  <a:srgbClr val="000000"/>
                </a:solidFill>
                <a:latin typeface="Arial" charset="0"/>
              </a:rPr>
              <a:t>I</a:t>
            </a:r>
            <a:r>
              <a:rPr lang="en-US" sz="1100">
                <a:solidFill>
                  <a:srgbClr val="000000"/>
                </a:solidFill>
                <a:latin typeface="Arial" charset="0"/>
              </a:rPr>
              <a:t>IIII</a:t>
            </a:r>
            <a:r>
              <a:rPr lang="en-US" sz="2000">
                <a:solidFill>
                  <a:srgbClr val="000000"/>
                </a:solidFill>
                <a:latin typeface="Arial" charset="0"/>
              </a:rPr>
              <a:t>I</a:t>
            </a:r>
            <a:r>
              <a:rPr lang="en-US" sz="1100">
                <a:solidFill>
                  <a:srgbClr val="000000"/>
                </a:solidFill>
                <a:latin typeface="Arial" charset="0"/>
              </a:rPr>
              <a:t>IIII</a:t>
            </a:r>
            <a:r>
              <a:rPr lang="en-US" sz="2000">
                <a:solidFill>
                  <a:srgbClr val="000000"/>
                </a:solidFill>
                <a:latin typeface="Arial" charset="0"/>
              </a:rPr>
              <a:t>I</a:t>
            </a:r>
            <a:r>
              <a:rPr lang="en-US" sz="1300">
                <a:solidFill>
                  <a:srgbClr val="000000"/>
                </a:solidFill>
                <a:latin typeface="Arial" charset="0"/>
              </a:rPr>
              <a:t>IIII</a:t>
            </a:r>
            <a:r>
              <a:rPr lang="en-US" sz="2000">
                <a:solidFill>
                  <a:srgbClr val="000000"/>
                </a:solidFill>
                <a:latin typeface="Arial" charset="0"/>
              </a:rPr>
              <a:t>I</a:t>
            </a:r>
            <a:r>
              <a:rPr lang="en-US" sz="1300">
                <a:solidFill>
                  <a:srgbClr val="000000"/>
                </a:solidFill>
                <a:latin typeface="Arial" charset="0"/>
              </a:rPr>
              <a:t>IIII</a:t>
            </a:r>
            <a:r>
              <a:rPr lang="en-US" sz="2000">
                <a:solidFill>
                  <a:srgbClr val="000000"/>
                </a:solidFill>
                <a:latin typeface="Arial" charset="0"/>
              </a:rPr>
              <a:t>I</a:t>
            </a:r>
            <a:r>
              <a:rPr lang="en-US" sz="1300">
                <a:solidFill>
                  <a:srgbClr val="000000"/>
                </a:solidFill>
                <a:latin typeface="Arial" charset="0"/>
              </a:rPr>
              <a:t>IIII</a:t>
            </a:r>
            <a:r>
              <a:rPr lang="en-US" sz="2000">
                <a:solidFill>
                  <a:srgbClr val="000000"/>
                </a:solidFill>
                <a:latin typeface="Arial" charset="0"/>
              </a:rPr>
              <a:t>I</a:t>
            </a:r>
            <a:r>
              <a:rPr lang="en-US" sz="1300">
                <a:solidFill>
                  <a:srgbClr val="000000"/>
                </a:solidFill>
                <a:latin typeface="Arial" charset="0"/>
              </a:rPr>
              <a:t>IIII</a:t>
            </a:r>
            <a:r>
              <a:rPr lang="en-US" sz="2000">
                <a:solidFill>
                  <a:srgbClr val="000000"/>
                </a:solidFill>
                <a:latin typeface="Arial" charset="0"/>
              </a:rPr>
              <a:t>I</a:t>
            </a:r>
            <a:r>
              <a:rPr lang="en-US" sz="1300">
                <a:solidFill>
                  <a:srgbClr val="000000"/>
                </a:solidFill>
                <a:latin typeface="Arial" charset="0"/>
              </a:rPr>
              <a:t>IIII</a:t>
            </a:r>
            <a:r>
              <a:rPr lang="en-US" sz="2000">
                <a:solidFill>
                  <a:srgbClr val="000000"/>
                </a:solidFill>
                <a:latin typeface="Arial" charset="0"/>
              </a:rPr>
              <a:t>I</a:t>
            </a:r>
            <a:r>
              <a:rPr lang="en-US" sz="1300">
                <a:solidFill>
                  <a:srgbClr val="000000"/>
                </a:solidFill>
                <a:latin typeface="Arial" charset="0"/>
              </a:rPr>
              <a:t>IIII</a:t>
            </a:r>
            <a:r>
              <a:rPr lang="en-US" sz="2000">
                <a:solidFill>
                  <a:srgbClr val="000000"/>
                </a:solidFill>
                <a:latin typeface="Arial" charset="0"/>
              </a:rPr>
              <a:t>I</a:t>
            </a:r>
            <a:r>
              <a:rPr lang="en-US" sz="1300">
                <a:solidFill>
                  <a:srgbClr val="000000"/>
                </a:solidFill>
                <a:latin typeface="Arial" charset="0"/>
              </a:rPr>
              <a:t>IIII</a:t>
            </a:r>
            <a:r>
              <a:rPr lang="en-US" sz="2000">
                <a:solidFill>
                  <a:srgbClr val="000000"/>
                </a:solidFill>
                <a:latin typeface="Arial" charset="0"/>
              </a:rPr>
              <a:t>I</a:t>
            </a:r>
            <a:r>
              <a:rPr lang="en-US" sz="1300">
                <a:solidFill>
                  <a:srgbClr val="000000"/>
                </a:solidFill>
                <a:latin typeface="Arial" charset="0"/>
              </a:rPr>
              <a:t>IIII</a:t>
            </a:r>
            <a:r>
              <a:rPr lang="en-US" sz="2000">
                <a:solidFill>
                  <a:srgbClr val="000000"/>
                </a:solidFill>
                <a:latin typeface="Arial" charset="0"/>
              </a:rPr>
              <a:t>I</a:t>
            </a:r>
            <a:r>
              <a:rPr lang="en-US" sz="1300">
                <a:solidFill>
                  <a:srgbClr val="000000"/>
                </a:solidFill>
                <a:latin typeface="Arial" charset="0"/>
              </a:rPr>
              <a:t>IIII</a:t>
            </a:r>
            <a:r>
              <a:rPr lang="en-US" sz="2000">
                <a:solidFill>
                  <a:srgbClr val="000000"/>
                </a:solidFill>
                <a:latin typeface="Arial" charset="0"/>
              </a:rPr>
              <a:t>I</a:t>
            </a:r>
            <a:r>
              <a:rPr lang="en-US" sz="1300">
                <a:solidFill>
                  <a:srgbClr val="000000"/>
                </a:solidFill>
                <a:latin typeface="Arial" charset="0"/>
              </a:rPr>
              <a:t>IIII</a:t>
            </a:r>
            <a:r>
              <a:rPr lang="en-US" sz="2000">
                <a:solidFill>
                  <a:srgbClr val="000000"/>
                </a:solidFill>
                <a:latin typeface="Arial" charset="0"/>
              </a:rPr>
              <a:t>I</a:t>
            </a:r>
            <a:r>
              <a:rPr lang="en-US" sz="1300">
                <a:solidFill>
                  <a:srgbClr val="000000"/>
                </a:solidFill>
                <a:latin typeface="Arial" charset="0"/>
              </a:rPr>
              <a:t>IIII</a:t>
            </a:r>
            <a:r>
              <a:rPr lang="en-US" sz="2000">
                <a:solidFill>
                  <a:srgbClr val="000000"/>
                </a:solidFill>
                <a:latin typeface="Arial" charset="0"/>
              </a:rPr>
              <a:t>I</a:t>
            </a:r>
            <a:r>
              <a:rPr lang="en-US" sz="1300">
                <a:solidFill>
                  <a:srgbClr val="000000"/>
                </a:solidFill>
                <a:latin typeface="Arial" charset="0"/>
              </a:rPr>
              <a:t>IIII</a:t>
            </a:r>
            <a:r>
              <a:rPr lang="en-US" sz="2000">
                <a:solidFill>
                  <a:srgbClr val="000000"/>
                </a:solidFill>
                <a:latin typeface="Arial" charset="0"/>
              </a:rPr>
              <a:t>I</a:t>
            </a:r>
            <a:r>
              <a:rPr lang="en-US" sz="1300">
                <a:solidFill>
                  <a:srgbClr val="000000"/>
                </a:solidFill>
                <a:latin typeface="Arial" charset="0"/>
              </a:rPr>
              <a:t>IIII</a:t>
            </a:r>
            <a:r>
              <a:rPr lang="en-US" sz="2000">
                <a:solidFill>
                  <a:srgbClr val="000000"/>
                </a:solidFill>
                <a:latin typeface="Arial" charset="0"/>
              </a:rPr>
              <a:t>I</a:t>
            </a:r>
            <a:r>
              <a:rPr lang="en-US" sz="1300">
                <a:solidFill>
                  <a:srgbClr val="000000"/>
                </a:solidFill>
                <a:latin typeface="Arial" charset="0"/>
              </a:rPr>
              <a:t>IIII</a:t>
            </a:r>
            <a:r>
              <a:rPr lang="en-US" sz="2000">
                <a:solidFill>
                  <a:srgbClr val="000000"/>
                </a:solidFill>
                <a:latin typeface="Arial" charset="0"/>
              </a:rPr>
              <a:t>I</a:t>
            </a:r>
            <a:r>
              <a:rPr lang="en-US" sz="1300">
                <a:solidFill>
                  <a:srgbClr val="000000"/>
                </a:solidFill>
                <a:latin typeface="Arial" charset="0"/>
              </a:rPr>
              <a:t>IIII</a:t>
            </a:r>
            <a:r>
              <a:rPr lang="en-US" sz="2000">
                <a:solidFill>
                  <a:srgbClr val="000000"/>
                </a:solidFill>
                <a:latin typeface="Arial" charset="0"/>
              </a:rPr>
              <a:t>I</a:t>
            </a:r>
            <a:r>
              <a:rPr lang="en-US" sz="1300">
                <a:solidFill>
                  <a:srgbClr val="000000"/>
                </a:solidFill>
                <a:latin typeface="Arial" charset="0"/>
              </a:rPr>
              <a:t>IIII</a:t>
            </a:r>
            <a:r>
              <a:rPr lang="en-US" sz="2000">
                <a:solidFill>
                  <a:srgbClr val="000000"/>
                </a:solidFill>
                <a:latin typeface="Arial" charset="0"/>
              </a:rPr>
              <a:t>I</a:t>
            </a:r>
            <a:r>
              <a:rPr lang="en-US" sz="1300">
                <a:solidFill>
                  <a:srgbClr val="000000"/>
                </a:solidFill>
                <a:latin typeface="Arial" charset="0"/>
              </a:rPr>
              <a:t>IIII</a:t>
            </a:r>
            <a:r>
              <a:rPr lang="en-US" sz="2000">
                <a:solidFill>
                  <a:srgbClr val="000000"/>
                </a:solidFill>
                <a:latin typeface="Arial" charset="0"/>
              </a:rPr>
              <a:t>I</a:t>
            </a:r>
            <a:r>
              <a:rPr lang="en-US" sz="1300">
                <a:solidFill>
                  <a:srgbClr val="000000"/>
                </a:solidFill>
                <a:latin typeface="Arial" charset="0"/>
              </a:rPr>
              <a:t>IIII</a:t>
            </a:r>
            <a:r>
              <a:rPr lang="en-US" sz="2000">
                <a:solidFill>
                  <a:srgbClr val="000000"/>
                </a:solidFill>
                <a:latin typeface="Arial" charset="0"/>
              </a:rPr>
              <a:t>I</a:t>
            </a:r>
            <a:r>
              <a:rPr lang="en-US" sz="1300">
                <a:solidFill>
                  <a:srgbClr val="000000"/>
                </a:solidFill>
                <a:latin typeface="Arial" charset="0"/>
              </a:rPr>
              <a:t>IIII</a:t>
            </a:r>
            <a:r>
              <a:rPr lang="en-US" sz="2000">
                <a:solidFill>
                  <a:srgbClr val="000000"/>
                </a:solidFill>
                <a:latin typeface="Arial" charset="0"/>
              </a:rPr>
              <a:t>I</a:t>
            </a:r>
            <a:r>
              <a:rPr lang="en-US" sz="1300">
                <a:solidFill>
                  <a:srgbClr val="000000"/>
                </a:solidFill>
                <a:latin typeface="Arial" charset="0"/>
              </a:rPr>
              <a:t>IIII</a:t>
            </a:r>
            <a:r>
              <a:rPr lang="en-US" sz="2000">
                <a:solidFill>
                  <a:srgbClr val="000000"/>
                </a:solidFill>
                <a:latin typeface="Arial" charset="0"/>
              </a:rPr>
              <a:t>I</a:t>
            </a:r>
            <a:r>
              <a:rPr lang="en-US" sz="1300">
                <a:solidFill>
                  <a:srgbClr val="000000"/>
                </a:solidFill>
                <a:latin typeface="Arial" charset="0"/>
              </a:rPr>
              <a:t>IIII</a:t>
            </a:r>
            <a:r>
              <a:rPr lang="en-US" sz="2000">
                <a:solidFill>
                  <a:srgbClr val="000000"/>
                </a:solidFill>
                <a:latin typeface="Arial" charset="0"/>
              </a:rPr>
              <a:t>I</a:t>
            </a:r>
            <a:r>
              <a:rPr lang="en-US" sz="1300">
                <a:solidFill>
                  <a:srgbClr val="000000"/>
                </a:solidFill>
                <a:latin typeface="Arial" charset="0"/>
              </a:rPr>
              <a:t>IIII</a:t>
            </a:r>
            <a:r>
              <a:rPr lang="en-US" sz="2000">
                <a:solidFill>
                  <a:srgbClr val="000000"/>
                </a:solidFill>
                <a:latin typeface="Arial" charset="0"/>
              </a:rPr>
              <a:t>I</a:t>
            </a:r>
            <a:r>
              <a:rPr lang="en-US" sz="1300">
                <a:solidFill>
                  <a:srgbClr val="000000"/>
                </a:solidFill>
                <a:latin typeface="Arial" charset="0"/>
              </a:rPr>
              <a:t>IIII</a:t>
            </a:r>
            <a:r>
              <a:rPr lang="en-US" sz="2000">
                <a:solidFill>
                  <a:srgbClr val="000000"/>
                </a:solidFill>
                <a:latin typeface="Arial" charset="0"/>
              </a:rPr>
              <a:t>I</a:t>
            </a:r>
            <a:r>
              <a:rPr lang="en-US" sz="1300">
                <a:solidFill>
                  <a:srgbClr val="000000"/>
                </a:solidFill>
                <a:latin typeface="Arial" charset="0"/>
              </a:rPr>
              <a:t>IIII</a:t>
            </a:r>
            <a:r>
              <a:rPr lang="en-US" sz="2000">
                <a:solidFill>
                  <a:srgbClr val="000000"/>
                </a:solidFill>
                <a:latin typeface="Arial" charset="0"/>
              </a:rPr>
              <a:t>I</a:t>
            </a:r>
            <a:r>
              <a:rPr lang="en-US" sz="1300">
                <a:solidFill>
                  <a:srgbClr val="000000"/>
                </a:solidFill>
                <a:latin typeface="Arial" charset="0"/>
              </a:rPr>
              <a:t>IIII</a:t>
            </a:r>
            <a:r>
              <a:rPr lang="en-US" sz="2000">
                <a:solidFill>
                  <a:srgbClr val="000000"/>
                </a:solidFill>
                <a:latin typeface="Arial" charset="0"/>
              </a:rPr>
              <a:t>I</a:t>
            </a:r>
            <a:r>
              <a:rPr lang="en-US" sz="1300">
                <a:solidFill>
                  <a:srgbClr val="000000"/>
                </a:solidFill>
                <a:latin typeface="Arial" charset="0"/>
              </a:rPr>
              <a:t>IIII</a:t>
            </a:r>
            <a:r>
              <a:rPr lang="en-US" sz="2000">
                <a:solidFill>
                  <a:srgbClr val="000000"/>
                </a:solidFill>
                <a:latin typeface="Arial" charset="0"/>
              </a:rPr>
              <a:t>I</a:t>
            </a:r>
            <a:r>
              <a:rPr lang="en-US" sz="1300">
                <a:solidFill>
                  <a:srgbClr val="000000"/>
                </a:solidFill>
                <a:latin typeface="Arial" charset="0"/>
              </a:rPr>
              <a:t>IIII</a:t>
            </a:r>
            <a:r>
              <a:rPr lang="en-US" sz="2000">
                <a:solidFill>
                  <a:srgbClr val="000000"/>
                </a:solidFill>
                <a:latin typeface="Arial" charset="0"/>
              </a:rPr>
              <a:t>I</a:t>
            </a:r>
            <a:r>
              <a:rPr lang="en-US" sz="1300">
                <a:solidFill>
                  <a:srgbClr val="000000"/>
                </a:solidFill>
                <a:latin typeface="Arial" charset="0"/>
              </a:rPr>
              <a:t>IIII</a:t>
            </a:r>
            <a:r>
              <a:rPr lang="en-US" sz="2000">
                <a:solidFill>
                  <a:srgbClr val="000000"/>
                </a:solidFill>
                <a:latin typeface="Arial" charset="0"/>
              </a:rPr>
              <a:t>I</a:t>
            </a:r>
            <a:endParaRPr lang="ru-RU" sz="130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83323" name="Text Box 27"/>
          <p:cNvSpPr txBox="1">
            <a:spLocks noChangeArrowheads="1"/>
          </p:cNvSpPr>
          <p:nvPr/>
        </p:nvSpPr>
        <p:spPr bwMode="auto">
          <a:xfrm>
            <a:off x="632461" y="7397116"/>
            <a:ext cx="9913619" cy="3319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lIns="130622" tIns="65311" rIns="130622" bIns="6531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sz="1300" b="1">
                <a:solidFill>
                  <a:srgbClr val="000000"/>
                </a:solidFill>
              </a:rPr>
              <a:t>   </a:t>
            </a:r>
            <a:r>
              <a:rPr lang="en-US" sz="1300" b="1">
                <a:solidFill>
                  <a:srgbClr val="000000"/>
                </a:solidFill>
              </a:rPr>
              <a:t>0      </a:t>
            </a:r>
            <a:r>
              <a:rPr lang="ru-RU" sz="1300" b="1">
                <a:solidFill>
                  <a:srgbClr val="000000"/>
                </a:solidFill>
              </a:rPr>
              <a:t> </a:t>
            </a:r>
            <a:r>
              <a:rPr lang="en-US" sz="1300" b="1">
                <a:solidFill>
                  <a:srgbClr val="000000"/>
                </a:solidFill>
              </a:rPr>
              <a:t> 1     </a:t>
            </a:r>
            <a:r>
              <a:rPr lang="ru-RU" sz="1300" b="1">
                <a:solidFill>
                  <a:srgbClr val="000000"/>
                </a:solidFill>
              </a:rPr>
              <a:t>  </a:t>
            </a:r>
            <a:r>
              <a:rPr lang="en-US" sz="1300" b="1">
                <a:solidFill>
                  <a:srgbClr val="000000"/>
                </a:solidFill>
              </a:rPr>
              <a:t> </a:t>
            </a:r>
            <a:r>
              <a:rPr lang="ru-RU" sz="1300" b="1">
                <a:solidFill>
                  <a:srgbClr val="000000"/>
                </a:solidFill>
              </a:rPr>
              <a:t> </a:t>
            </a:r>
            <a:r>
              <a:rPr lang="en-US" sz="1300" b="1">
                <a:solidFill>
                  <a:srgbClr val="000000"/>
                </a:solidFill>
              </a:rPr>
              <a:t>2      </a:t>
            </a:r>
            <a:r>
              <a:rPr lang="ru-RU" sz="1300" b="1">
                <a:solidFill>
                  <a:srgbClr val="000000"/>
                </a:solidFill>
              </a:rPr>
              <a:t> </a:t>
            </a:r>
            <a:r>
              <a:rPr lang="en-US" sz="1300" b="1">
                <a:solidFill>
                  <a:srgbClr val="000000"/>
                </a:solidFill>
              </a:rPr>
              <a:t> 3       </a:t>
            </a:r>
            <a:r>
              <a:rPr lang="ru-RU" sz="1300" b="1">
                <a:solidFill>
                  <a:srgbClr val="000000"/>
                </a:solidFill>
              </a:rPr>
              <a:t> </a:t>
            </a:r>
            <a:r>
              <a:rPr lang="en-US" sz="1300" b="1">
                <a:solidFill>
                  <a:srgbClr val="000000"/>
                </a:solidFill>
              </a:rPr>
              <a:t>4       </a:t>
            </a:r>
            <a:r>
              <a:rPr lang="ru-RU" sz="1300" b="1">
                <a:solidFill>
                  <a:srgbClr val="000000"/>
                </a:solidFill>
              </a:rPr>
              <a:t> </a:t>
            </a:r>
            <a:r>
              <a:rPr lang="en-US" sz="1300" b="1">
                <a:solidFill>
                  <a:srgbClr val="000000"/>
                </a:solidFill>
              </a:rPr>
              <a:t> 5        </a:t>
            </a:r>
            <a:r>
              <a:rPr lang="ru-RU" sz="1300" b="1">
                <a:solidFill>
                  <a:srgbClr val="000000"/>
                </a:solidFill>
              </a:rPr>
              <a:t> </a:t>
            </a:r>
            <a:r>
              <a:rPr lang="en-US" sz="1300" b="1">
                <a:solidFill>
                  <a:srgbClr val="000000"/>
                </a:solidFill>
              </a:rPr>
              <a:t>6        7        8        </a:t>
            </a:r>
            <a:r>
              <a:rPr lang="ru-RU" sz="1300" b="1">
                <a:solidFill>
                  <a:srgbClr val="000000"/>
                </a:solidFill>
              </a:rPr>
              <a:t> </a:t>
            </a:r>
            <a:r>
              <a:rPr lang="en-US" sz="1300" b="1">
                <a:solidFill>
                  <a:srgbClr val="000000"/>
                </a:solidFill>
              </a:rPr>
              <a:t>9       10      11      12       13      14      15      16   </a:t>
            </a:r>
            <a:endParaRPr lang="ru-RU" sz="1300" b="1">
              <a:solidFill>
                <a:srgbClr val="000000"/>
              </a:solidFill>
            </a:endParaRPr>
          </a:p>
        </p:txBody>
      </p:sp>
      <p:pic>
        <p:nvPicPr>
          <p:cNvPr id="183337" name="Picture 41" descr="janitor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785621" y="4806316"/>
            <a:ext cx="4391661" cy="29660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410209" y="30981"/>
            <a:ext cx="1408116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3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Задачи на </a:t>
            </a:r>
            <a:r>
              <a:rPr lang="ru-RU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построение с </a:t>
            </a:r>
            <a:r>
              <a:rPr lang="ru-RU" sz="3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помощью циркуля</a:t>
            </a:r>
            <a:endParaRPr lang="uz-Latn-UZ" sz="36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98400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3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833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xit" presetSubtype="8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0" dur="5000"/>
                                        <p:tgtEl>
                                          <p:spTgt spid="1833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183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22" presetClass="exit" presetSubtype="8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3" dur="5000"/>
                                        <p:tgtEl>
                                          <p:spTgt spid="1833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183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0" presetClass="path" presetSubtype="0" accel="50000" decel="50000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animMotion origin="layout" path="M -1.38889E-6 -3.7037E-7 L 0.62952 -0.00162 " pathEditMode="relative" rAng="0" ptsTypes="AA">
                                      <p:cBhvr>
                                        <p:cTn id="16" dur="5000" fill="hold"/>
                                        <p:tgtEl>
                                          <p:spTgt spid="18333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1476" y="-9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18" presetID="10" presetClass="exit" presetSubtype="0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500"/>
                                        <p:tgtEl>
                                          <p:spTgt spid="1833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33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3322" grpId="0"/>
      <p:bldP spid="18332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>
            <a:spLocks noChangeArrowheads="1"/>
          </p:cNvSpPr>
          <p:nvPr/>
        </p:nvSpPr>
        <p:spPr bwMode="auto">
          <a:xfrm>
            <a:off x="1" y="53340"/>
            <a:ext cx="14627861" cy="1178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30622" tIns="65311" rIns="130622" bIns="65311">
            <a:spAutoFit/>
          </a:bodyPr>
          <a:lstStyle/>
          <a:p>
            <a:pPr marL="653110" indent="-653110" algn="ctr">
              <a:defRPr/>
            </a:pPr>
            <a:r>
              <a:rPr lang="ru-RU" sz="34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ЗАДАЧА 1:</a:t>
            </a:r>
          </a:p>
          <a:p>
            <a:pPr marL="653110" indent="-653110" algn="ctr">
              <a:defRPr/>
            </a:pPr>
            <a:r>
              <a:rPr lang="ru-RU" sz="34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На данном луче от его начала отложить отрезок, равный данному.</a:t>
            </a:r>
          </a:p>
        </p:txBody>
      </p:sp>
      <p:cxnSp>
        <p:nvCxnSpPr>
          <p:cNvPr id="4" name="Прямая соединительная линия 3"/>
          <p:cNvCxnSpPr>
            <a:endCxn id="6" idx="0"/>
          </p:cNvCxnSpPr>
          <p:nvPr/>
        </p:nvCxnSpPr>
        <p:spPr>
          <a:xfrm rot="10800000" flipV="1">
            <a:off x="2597155" y="4402492"/>
            <a:ext cx="3903979" cy="174117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 rot="10800000">
            <a:off x="2279653" y="3455706"/>
            <a:ext cx="1729741" cy="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Блок-схема: узел 9"/>
          <p:cNvSpPr/>
          <p:nvPr/>
        </p:nvSpPr>
        <p:spPr>
          <a:xfrm rot="4651668">
            <a:off x="3981771" y="3424909"/>
            <a:ext cx="55246" cy="71120"/>
          </a:xfrm>
          <a:prstGeom prst="flowChartConnector">
            <a:avLst/>
          </a:prstGeom>
          <a:solidFill>
            <a:schemeClr val="tx1"/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0622" tIns="65311" rIns="130622" bIns="65311" anchor="ctr"/>
          <a:lstStyle/>
          <a:p>
            <a:pPr algn="ctr">
              <a:defRPr/>
            </a:pPr>
            <a:endParaRPr lang="ru-RU" sz="4800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Блок-схема: узел 10"/>
          <p:cNvSpPr/>
          <p:nvPr/>
        </p:nvSpPr>
        <p:spPr>
          <a:xfrm rot="4651668">
            <a:off x="2255841" y="3419829"/>
            <a:ext cx="55246" cy="73659"/>
          </a:xfrm>
          <a:prstGeom prst="flowChartConnector">
            <a:avLst/>
          </a:prstGeom>
          <a:solidFill>
            <a:schemeClr val="tx1"/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0622" tIns="65311" rIns="130622" bIns="65311" anchor="ctr"/>
          <a:lstStyle/>
          <a:p>
            <a:pPr algn="ctr">
              <a:defRPr/>
            </a:pPr>
            <a:endParaRPr lang="ru-RU" sz="4800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2259334" y="6183666"/>
            <a:ext cx="523240" cy="685895"/>
          </a:xfrm>
          <a:prstGeom prst="rect">
            <a:avLst/>
          </a:prstGeom>
          <a:noFill/>
          <a:ln w="57150">
            <a:noFill/>
            <a:miter lim="800000"/>
            <a:headEnd/>
            <a:tailEnd/>
          </a:ln>
        </p:spPr>
        <p:txBody>
          <a:bodyPr lIns="130622" tIns="65311" rIns="130622" bIns="65311">
            <a:spAutoFit/>
          </a:bodyPr>
          <a:lstStyle/>
          <a:p>
            <a:r>
              <a:rPr lang="ru-RU" sz="3600" b="1" dirty="0">
                <a:latin typeface="Arial" pitchFamily="34" charset="0"/>
                <a:cs typeface="Arial" pitchFamily="34" charset="0"/>
              </a:rPr>
              <a:t>О</a:t>
            </a:r>
          </a:p>
        </p:txBody>
      </p:sp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6155694" y="3886236"/>
            <a:ext cx="523240" cy="685895"/>
          </a:xfrm>
          <a:prstGeom prst="rect">
            <a:avLst/>
          </a:prstGeom>
          <a:noFill/>
          <a:ln w="57150">
            <a:noFill/>
            <a:miter lim="800000"/>
            <a:headEnd/>
            <a:tailEnd/>
          </a:ln>
        </p:spPr>
        <p:txBody>
          <a:bodyPr lIns="130622" tIns="65311" rIns="130622" bIns="65311">
            <a:spAutoFit/>
          </a:bodyPr>
          <a:lstStyle/>
          <a:p>
            <a:r>
              <a:rPr lang="ru-RU" sz="3600" b="1" dirty="0">
                <a:latin typeface="Arial" pitchFamily="34" charset="0"/>
                <a:cs typeface="Arial" pitchFamily="34" charset="0"/>
              </a:rPr>
              <a:t>С</a:t>
            </a:r>
          </a:p>
        </p:txBody>
      </p:sp>
      <p:sp>
        <p:nvSpPr>
          <p:cNvPr id="15" name="TextBox 14"/>
          <p:cNvSpPr txBox="1">
            <a:spLocks noChangeArrowheads="1"/>
          </p:cNvSpPr>
          <p:nvPr/>
        </p:nvSpPr>
        <p:spPr bwMode="auto">
          <a:xfrm>
            <a:off x="2007875" y="3455706"/>
            <a:ext cx="523240" cy="685895"/>
          </a:xfrm>
          <a:prstGeom prst="rect">
            <a:avLst/>
          </a:prstGeom>
          <a:noFill/>
          <a:ln w="57150">
            <a:noFill/>
            <a:miter lim="800000"/>
            <a:headEnd/>
            <a:tailEnd/>
          </a:ln>
        </p:spPr>
        <p:txBody>
          <a:bodyPr lIns="130622" tIns="65311" rIns="130622" bIns="65311">
            <a:spAutoFit/>
          </a:bodyPr>
          <a:lstStyle/>
          <a:p>
            <a:r>
              <a:rPr lang="ru-RU" sz="3600" b="1">
                <a:latin typeface="Arial" pitchFamily="34" charset="0"/>
                <a:cs typeface="Arial" pitchFamily="34" charset="0"/>
              </a:rPr>
              <a:t>А</a:t>
            </a:r>
          </a:p>
        </p:txBody>
      </p:sp>
      <p:sp>
        <p:nvSpPr>
          <p:cNvPr id="16" name="TextBox 15"/>
          <p:cNvSpPr txBox="1">
            <a:spLocks noChangeArrowheads="1"/>
          </p:cNvSpPr>
          <p:nvPr/>
        </p:nvSpPr>
        <p:spPr bwMode="auto">
          <a:xfrm>
            <a:off x="3735075" y="3455706"/>
            <a:ext cx="523240" cy="685895"/>
          </a:xfrm>
          <a:prstGeom prst="rect">
            <a:avLst/>
          </a:prstGeom>
          <a:noFill/>
          <a:ln w="57150">
            <a:noFill/>
            <a:miter lim="800000"/>
            <a:headEnd/>
            <a:tailEnd/>
          </a:ln>
        </p:spPr>
        <p:txBody>
          <a:bodyPr lIns="130622" tIns="65311" rIns="130622" bIns="65311">
            <a:spAutoFit/>
          </a:bodyPr>
          <a:lstStyle/>
          <a:p>
            <a:r>
              <a:rPr lang="ru-RU" sz="3600" b="1">
                <a:latin typeface="Arial" pitchFamily="34" charset="0"/>
                <a:cs typeface="Arial" pitchFamily="34" charset="0"/>
              </a:rPr>
              <a:t>В</a:t>
            </a:r>
          </a:p>
        </p:txBody>
      </p:sp>
      <p:sp>
        <p:nvSpPr>
          <p:cNvPr id="17" name="TextBox 16"/>
          <p:cNvSpPr txBox="1">
            <a:spLocks noChangeArrowheads="1"/>
          </p:cNvSpPr>
          <p:nvPr/>
        </p:nvSpPr>
        <p:spPr bwMode="auto">
          <a:xfrm>
            <a:off x="-34287" y="1379121"/>
            <a:ext cx="14627859" cy="6551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30622" tIns="65311" rIns="130622" bIns="65311">
            <a:spAutoFit/>
          </a:bodyPr>
          <a:lstStyle/>
          <a:p>
            <a:pPr marL="653110" indent="-653110" algn="ctr">
              <a:defRPr/>
            </a:pPr>
            <a:r>
              <a:rPr lang="ru-RU" sz="34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РЕШЕНИЕ:</a:t>
            </a:r>
          </a:p>
        </p:txBody>
      </p:sp>
      <p:sp>
        <p:nvSpPr>
          <p:cNvPr id="18" name="Овал 17"/>
          <p:cNvSpPr/>
          <p:nvPr/>
        </p:nvSpPr>
        <p:spPr>
          <a:xfrm>
            <a:off x="769424" y="4548466"/>
            <a:ext cx="3454400" cy="3223934"/>
          </a:xfrm>
          <a:prstGeom prst="ellipse">
            <a:avLst/>
          </a:prstGeom>
          <a:noFill/>
          <a:ln w="5715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0622" tIns="65311" rIns="130622" bIns="65311" anchor="ctr"/>
          <a:lstStyle/>
          <a:p>
            <a:pPr algn="ctr">
              <a:defRPr/>
            </a:pPr>
            <a:endParaRPr lang="ru-RU" sz="4800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Блок-схема: узел 5"/>
          <p:cNvSpPr/>
          <p:nvPr/>
        </p:nvSpPr>
        <p:spPr>
          <a:xfrm rot="4651668">
            <a:off x="2532700" y="6113498"/>
            <a:ext cx="55246" cy="73661"/>
          </a:xfrm>
          <a:prstGeom prst="flowChartConnector">
            <a:avLst/>
          </a:prstGeom>
          <a:solidFill>
            <a:schemeClr val="tx1"/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0622" tIns="65311" rIns="130622" bIns="65311" anchor="ctr"/>
          <a:lstStyle/>
          <a:p>
            <a:pPr algn="ctr">
              <a:defRPr/>
            </a:pPr>
            <a:endParaRPr lang="ru-RU" sz="4800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29" name="TextBox 28"/>
          <p:cNvSpPr txBox="1">
            <a:spLocks noChangeArrowheads="1"/>
          </p:cNvSpPr>
          <p:nvPr/>
        </p:nvSpPr>
        <p:spPr bwMode="auto">
          <a:xfrm>
            <a:off x="3851915" y="4791808"/>
            <a:ext cx="523240" cy="685895"/>
          </a:xfrm>
          <a:prstGeom prst="rect">
            <a:avLst/>
          </a:prstGeom>
          <a:noFill/>
          <a:ln w="57150">
            <a:noFill/>
            <a:miter lim="800000"/>
            <a:headEnd/>
            <a:tailEnd/>
          </a:ln>
        </p:spPr>
        <p:txBody>
          <a:bodyPr lIns="130622" tIns="65311" rIns="130622" bIns="65311">
            <a:spAutoFit/>
          </a:bodyPr>
          <a:lstStyle/>
          <a:p>
            <a:r>
              <a:rPr lang="en-US" sz="3600" b="1" dirty="0">
                <a:latin typeface="Arial" pitchFamily="34" charset="0"/>
                <a:cs typeface="Arial" pitchFamily="34" charset="0"/>
              </a:rPr>
              <a:t>D</a:t>
            </a:r>
            <a:endParaRPr lang="ru-RU" sz="3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0" name="Блок-схема: узел 29"/>
          <p:cNvSpPr/>
          <p:nvPr/>
        </p:nvSpPr>
        <p:spPr>
          <a:xfrm rot="4651668">
            <a:off x="4085912" y="5428890"/>
            <a:ext cx="55244" cy="73661"/>
          </a:xfrm>
          <a:prstGeom prst="flowChartConnector">
            <a:avLst/>
          </a:prstGeom>
          <a:solidFill>
            <a:schemeClr val="tx1"/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0622" tIns="65311" rIns="130622" bIns="65311" anchor="ctr"/>
          <a:lstStyle/>
          <a:p>
            <a:pPr algn="ctr">
              <a:defRPr/>
            </a:pPr>
            <a:endParaRPr lang="ru-RU" sz="4800" b="1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31" name="Прямая соединительная линия 30"/>
          <p:cNvCxnSpPr/>
          <p:nvPr/>
        </p:nvCxnSpPr>
        <p:spPr>
          <a:xfrm flipH="1">
            <a:off x="2560323" y="5514904"/>
            <a:ext cx="1475739" cy="653416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Прямоугольник 18"/>
          <p:cNvSpPr/>
          <p:nvPr/>
        </p:nvSpPr>
        <p:spPr>
          <a:xfrm>
            <a:off x="7772400" y="2395586"/>
            <a:ext cx="5932646" cy="4810101"/>
          </a:xfrm>
          <a:prstGeom prst="rect">
            <a:avLst/>
          </a:prstGeom>
        </p:spPr>
        <p:txBody>
          <a:bodyPr wrap="square" lIns="130622" tIns="65311" rIns="130622" bIns="65311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200" b="1" dirty="0" smtClean="0">
                <a:latin typeface="Arial" pitchFamily="34" charset="0"/>
                <a:cs typeface="Arial" pitchFamily="34" charset="0"/>
              </a:rPr>
              <a:t>Построение:</a:t>
            </a:r>
          </a:p>
          <a:p>
            <a:pPr>
              <a:spcBef>
                <a:spcPct val="50000"/>
              </a:spcBef>
            </a:pPr>
            <a:r>
              <a:rPr lang="ru-RU" sz="3200" b="1" dirty="0" smtClean="0">
                <a:latin typeface="Arial" pitchFamily="34" charset="0"/>
                <a:cs typeface="Arial" pitchFamily="34" charset="0"/>
              </a:rPr>
              <a:t>Шаг 1. Построить окружность с центром О радиусом АВ.</a:t>
            </a:r>
          </a:p>
          <a:p>
            <a:pPr>
              <a:spcBef>
                <a:spcPct val="50000"/>
              </a:spcBef>
            </a:pPr>
            <a:r>
              <a:rPr lang="ru-RU" sz="3200" b="1" dirty="0" smtClean="0">
                <a:latin typeface="Arial" pitchFamily="34" charset="0"/>
                <a:cs typeface="Arial" pitchFamily="34" charset="0"/>
              </a:rPr>
              <a:t>Шаг 2. Обозначим точку пересечения окружности и луча ОС буквой </a:t>
            </a:r>
            <a:r>
              <a:rPr lang="en-US" sz="3200" b="1" dirty="0" smtClean="0">
                <a:latin typeface="Arial" pitchFamily="34" charset="0"/>
                <a:cs typeface="Arial" pitchFamily="34" charset="0"/>
              </a:rPr>
              <a:t>D</a:t>
            </a:r>
            <a:r>
              <a:rPr lang="ru-RU" sz="3200" b="1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>
              <a:spcBef>
                <a:spcPct val="50000"/>
              </a:spcBef>
            </a:pPr>
            <a:r>
              <a:rPr lang="ru-RU" sz="3200" b="1" dirty="0" smtClean="0">
                <a:latin typeface="Arial" pitchFamily="34" charset="0"/>
                <a:cs typeface="Arial" pitchFamily="34" charset="0"/>
              </a:rPr>
              <a:t>О</a:t>
            </a:r>
            <a:r>
              <a:rPr lang="en-US" sz="3200" b="1" dirty="0" smtClean="0">
                <a:latin typeface="Arial" pitchFamily="34" charset="0"/>
                <a:cs typeface="Arial" pitchFamily="34" charset="0"/>
              </a:rPr>
              <a:t>D</a:t>
            </a:r>
            <a:r>
              <a:rPr lang="ru-RU" sz="3200" b="1" dirty="0" smtClean="0">
                <a:latin typeface="Arial" pitchFamily="34" charset="0"/>
                <a:cs typeface="Arial" pitchFamily="34" charset="0"/>
              </a:rPr>
              <a:t> – искомый отрезок.</a:t>
            </a:r>
            <a:endParaRPr lang="ru-RU" sz="3200" dirty="0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20" name="Group 5"/>
          <p:cNvGrpSpPr>
            <a:grpSpLocks/>
          </p:cNvGrpSpPr>
          <p:nvPr/>
        </p:nvGrpSpPr>
        <p:grpSpPr bwMode="auto">
          <a:xfrm rot="366378">
            <a:off x="2446429" y="205993"/>
            <a:ext cx="1833184" cy="3233475"/>
            <a:chOff x="746" y="796"/>
            <a:chExt cx="903" cy="1999"/>
          </a:xfrm>
        </p:grpSpPr>
        <p:sp>
          <p:nvSpPr>
            <p:cNvPr id="21" name="Freeform 6"/>
            <p:cNvSpPr>
              <a:spLocks/>
            </p:cNvSpPr>
            <p:nvPr/>
          </p:nvSpPr>
          <p:spPr bwMode="auto">
            <a:xfrm rot="78698">
              <a:off x="801" y="796"/>
              <a:ext cx="848" cy="1909"/>
            </a:xfrm>
            <a:custGeom>
              <a:avLst/>
              <a:gdLst>
                <a:gd name="T0" fmla="*/ 0 w 1252"/>
                <a:gd name="T1" fmla="*/ 34 h 3125"/>
                <a:gd name="T2" fmla="*/ 104 w 1252"/>
                <a:gd name="T3" fmla="*/ 0 h 3125"/>
                <a:gd name="T4" fmla="*/ 541 w 1252"/>
                <a:gd name="T5" fmla="*/ 948 h 3125"/>
                <a:gd name="T6" fmla="*/ 574 w 1252"/>
                <a:gd name="T7" fmla="*/ 1166 h 3125"/>
                <a:gd name="T8" fmla="*/ 437 w 1252"/>
                <a:gd name="T9" fmla="*/ 982 h 3125"/>
                <a:gd name="T10" fmla="*/ 0 w 1252"/>
                <a:gd name="T11" fmla="*/ 34 h 312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252"/>
                <a:gd name="T19" fmla="*/ 0 h 3125"/>
                <a:gd name="T20" fmla="*/ 1252 w 1252"/>
                <a:gd name="T21" fmla="*/ 3125 h 3125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252" h="3125">
                  <a:moveTo>
                    <a:pt x="0" y="90"/>
                  </a:moveTo>
                  <a:lnTo>
                    <a:pt x="227" y="0"/>
                  </a:lnTo>
                  <a:lnTo>
                    <a:pt x="1179" y="2540"/>
                  </a:lnTo>
                  <a:lnTo>
                    <a:pt x="1252" y="3125"/>
                  </a:lnTo>
                  <a:lnTo>
                    <a:pt x="952" y="2630"/>
                  </a:lnTo>
                  <a:lnTo>
                    <a:pt x="0" y="90"/>
                  </a:lnTo>
                  <a:close/>
                </a:path>
              </a:pathLst>
            </a:custGeom>
            <a:solidFill>
              <a:srgbClr val="33CC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uz-Latn-UZ"/>
            </a:p>
          </p:txBody>
        </p:sp>
        <p:sp>
          <p:nvSpPr>
            <p:cNvPr id="22" name="Freeform 7"/>
            <p:cNvSpPr>
              <a:spLocks/>
            </p:cNvSpPr>
            <p:nvPr/>
          </p:nvSpPr>
          <p:spPr bwMode="auto">
            <a:xfrm rot="78698">
              <a:off x="1428" y="2353"/>
              <a:ext cx="211" cy="371"/>
            </a:xfrm>
            <a:custGeom>
              <a:avLst/>
              <a:gdLst/>
              <a:ahLst/>
              <a:cxnLst>
                <a:cxn ang="0">
                  <a:pos x="316" y="608"/>
                </a:cxn>
                <a:cxn ang="0">
                  <a:pos x="227" y="0"/>
                </a:cxn>
                <a:cxn ang="0">
                  <a:pos x="0" y="90"/>
                </a:cxn>
                <a:cxn ang="0">
                  <a:pos x="316" y="608"/>
                </a:cxn>
              </a:cxnLst>
              <a:rect l="0" t="0" r="r" b="b"/>
              <a:pathLst>
                <a:path w="316" h="608">
                  <a:moveTo>
                    <a:pt x="316" y="608"/>
                  </a:moveTo>
                  <a:lnTo>
                    <a:pt x="227" y="0"/>
                  </a:lnTo>
                  <a:lnTo>
                    <a:pt x="0" y="90"/>
                  </a:lnTo>
                  <a:lnTo>
                    <a:pt x="316" y="608"/>
                  </a:lnTo>
                  <a:close/>
                </a:path>
              </a:pathLst>
            </a:custGeom>
            <a:gradFill rotWithShape="1">
              <a:gsLst>
                <a:gs pos="0">
                  <a:schemeClr val="bg1"/>
                </a:gs>
                <a:gs pos="50000">
                  <a:srgbClr val="FF9900"/>
                </a:gs>
                <a:gs pos="100000">
                  <a:schemeClr val="bg1"/>
                </a:gs>
              </a:gsLst>
              <a:lin ang="2700000" scaled="1"/>
            </a:gradFill>
            <a:ln w="9525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3" name="Freeform 8"/>
            <p:cNvSpPr>
              <a:spLocks/>
            </p:cNvSpPr>
            <p:nvPr/>
          </p:nvSpPr>
          <p:spPr bwMode="auto">
            <a:xfrm rot="78698">
              <a:off x="1554" y="2578"/>
              <a:ext cx="82" cy="141"/>
            </a:xfrm>
            <a:custGeom>
              <a:avLst/>
              <a:gdLst>
                <a:gd name="T0" fmla="*/ 39 w 121"/>
                <a:gd name="T1" fmla="*/ 0 h 230"/>
                <a:gd name="T2" fmla="*/ 0 w 121"/>
                <a:gd name="T3" fmla="*/ 9 h 230"/>
                <a:gd name="T4" fmla="*/ 56 w 121"/>
                <a:gd name="T5" fmla="*/ 86 h 230"/>
                <a:gd name="T6" fmla="*/ 39 w 121"/>
                <a:gd name="T7" fmla="*/ 0 h 23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21"/>
                <a:gd name="T13" fmla="*/ 0 h 230"/>
                <a:gd name="T14" fmla="*/ 121 w 121"/>
                <a:gd name="T15" fmla="*/ 230 h 23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21" h="230">
                  <a:moveTo>
                    <a:pt x="85" y="0"/>
                  </a:moveTo>
                  <a:lnTo>
                    <a:pt x="0" y="25"/>
                  </a:lnTo>
                  <a:lnTo>
                    <a:pt x="121" y="230"/>
                  </a:lnTo>
                  <a:lnTo>
                    <a:pt x="85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uz-Latn-UZ"/>
            </a:p>
          </p:txBody>
        </p:sp>
        <p:grpSp>
          <p:nvGrpSpPr>
            <p:cNvPr id="24" name="Group 9"/>
            <p:cNvGrpSpPr>
              <a:grpSpLocks/>
            </p:cNvGrpSpPr>
            <p:nvPr/>
          </p:nvGrpSpPr>
          <p:grpSpPr bwMode="auto">
            <a:xfrm>
              <a:off x="746" y="807"/>
              <a:ext cx="864" cy="1988"/>
              <a:chOff x="738" y="806"/>
              <a:chExt cx="864" cy="1988"/>
            </a:xfrm>
          </p:grpSpPr>
          <p:sp>
            <p:nvSpPr>
              <p:cNvPr id="25" name="Freeform 10"/>
              <p:cNvSpPr>
                <a:spLocks/>
              </p:cNvSpPr>
              <p:nvPr/>
            </p:nvSpPr>
            <p:spPr bwMode="auto">
              <a:xfrm rot="78698">
                <a:off x="861" y="806"/>
                <a:ext cx="741" cy="1595"/>
              </a:xfrm>
              <a:custGeom>
                <a:avLst/>
                <a:gdLst>
                  <a:gd name="T0" fmla="*/ 398 w 1094"/>
                  <a:gd name="T1" fmla="*/ 974 h 2612"/>
                  <a:gd name="T2" fmla="*/ 502 w 1094"/>
                  <a:gd name="T3" fmla="*/ 940 h 2612"/>
                  <a:gd name="T4" fmla="*/ 466 w 1094"/>
                  <a:gd name="T5" fmla="*/ 953 h 2612"/>
                  <a:gd name="T6" fmla="*/ 39 w 1094"/>
                  <a:gd name="T7" fmla="*/ 0 h 2612"/>
                  <a:gd name="T8" fmla="*/ 0 w 1094"/>
                  <a:gd name="T9" fmla="*/ 11 h 2612"/>
                  <a:gd name="T10" fmla="*/ 431 w 1094"/>
                  <a:gd name="T11" fmla="*/ 964 h 261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1094"/>
                  <a:gd name="T19" fmla="*/ 0 h 2612"/>
                  <a:gd name="T20" fmla="*/ 1094 w 1094"/>
                  <a:gd name="T21" fmla="*/ 2612 h 2612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1094" h="2612">
                    <a:moveTo>
                      <a:pt x="867" y="2612"/>
                    </a:moveTo>
                    <a:lnTo>
                      <a:pt x="1094" y="2522"/>
                    </a:lnTo>
                    <a:lnTo>
                      <a:pt x="1016" y="2554"/>
                    </a:lnTo>
                    <a:lnTo>
                      <a:pt x="84" y="0"/>
                    </a:lnTo>
                    <a:lnTo>
                      <a:pt x="0" y="30"/>
                    </a:lnTo>
                    <a:lnTo>
                      <a:pt x="940" y="2584"/>
                    </a:lnTo>
                  </a:path>
                </a:pathLst>
              </a:custGeom>
              <a:solidFill>
                <a:srgbClr val="33CCFF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uz-Latn-UZ"/>
              </a:p>
            </p:txBody>
          </p:sp>
          <p:grpSp>
            <p:nvGrpSpPr>
              <p:cNvPr id="26" name="Group 11"/>
              <p:cNvGrpSpPr>
                <a:grpSpLocks/>
              </p:cNvGrpSpPr>
              <p:nvPr/>
            </p:nvGrpSpPr>
            <p:grpSpPr bwMode="auto">
              <a:xfrm rot="78698">
                <a:off x="738" y="936"/>
                <a:ext cx="382" cy="1858"/>
                <a:chOff x="1292" y="1570"/>
                <a:chExt cx="363" cy="1905"/>
              </a:xfrm>
            </p:grpSpPr>
            <p:sp>
              <p:nvSpPr>
                <p:cNvPr id="27" name="Freeform 12"/>
                <p:cNvSpPr>
                  <a:spLocks/>
                </p:cNvSpPr>
                <p:nvPr/>
              </p:nvSpPr>
              <p:spPr bwMode="auto">
                <a:xfrm>
                  <a:off x="1292" y="1616"/>
                  <a:ext cx="227" cy="1859"/>
                </a:xfrm>
                <a:custGeom>
                  <a:avLst/>
                  <a:gdLst>
                    <a:gd name="T0" fmla="*/ 227 w 227"/>
                    <a:gd name="T1" fmla="*/ 136 h 1859"/>
                    <a:gd name="T2" fmla="*/ 0 w 227"/>
                    <a:gd name="T3" fmla="*/ 1859 h 1859"/>
                    <a:gd name="T4" fmla="*/ 0 w 227"/>
                    <a:gd name="T5" fmla="*/ 1633 h 1859"/>
                    <a:gd name="T6" fmla="*/ 137 w 227"/>
                    <a:gd name="T7" fmla="*/ 0 h 1859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27"/>
                    <a:gd name="T13" fmla="*/ 0 h 1859"/>
                    <a:gd name="T14" fmla="*/ 227 w 227"/>
                    <a:gd name="T15" fmla="*/ 1859 h 1859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27" h="1859">
                      <a:moveTo>
                        <a:pt x="227" y="136"/>
                      </a:moveTo>
                      <a:lnTo>
                        <a:pt x="0" y="1859"/>
                      </a:lnTo>
                      <a:lnTo>
                        <a:pt x="0" y="1633"/>
                      </a:lnTo>
                      <a:lnTo>
                        <a:pt x="137" y="0"/>
                      </a:lnTo>
                    </a:path>
                  </a:pathLst>
                </a:custGeom>
                <a:solidFill>
                  <a:srgbClr val="777777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uz-Latn-UZ"/>
                </a:p>
              </p:txBody>
            </p:sp>
            <p:sp>
              <p:nvSpPr>
                <p:cNvPr id="28" name="Oval 13"/>
                <p:cNvSpPr>
                  <a:spLocks noChangeArrowheads="1"/>
                </p:cNvSpPr>
                <p:nvPr/>
              </p:nvSpPr>
              <p:spPr bwMode="auto">
                <a:xfrm>
                  <a:off x="1383" y="1570"/>
                  <a:ext cx="272" cy="272"/>
                </a:xfrm>
                <a:prstGeom prst="ellipse">
                  <a:avLst/>
                </a:prstGeom>
                <a:solidFill>
                  <a:srgbClr val="777777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</p:grpSp>
        </p:grpSp>
      </p:grpSp>
      <p:grpSp>
        <p:nvGrpSpPr>
          <p:cNvPr id="32" name="Group 5"/>
          <p:cNvGrpSpPr>
            <a:grpSpLocks/>
          </p:cNvGrpSpPr>
          <p:nvPr/>
        </p:nvGrpSpPr>
        <p:grpSpPr bwMode="auto">
          <a:xfrm rot="20395925">
            <a:off x="1965156" y="2949574"/>
            <a:ext cx="1724590" cy="2967894"/>
            <a:chOff x="746" y="796"/>
            <a:chExt cx="903" cy="1999"/>
          </a:xfrm>
        </p:grpSpPr>
        <p:sp>
          <p:nvSpPr>
            <p:cNvPr id="33" name="Freeform 6"/>
            <p:cNvSpPr>
              <a:spLocks/>
            </p:cNvSpPr>
            <p:nvPr/>
          </p:nvSpPr>
          <p:spPr bwMode="auto">
            <a:xfrm rot="78698">
              <a:off x="801" y="796"/>
              <a:ext cx="848" cy="1909"/>
            </a:xfrm>
            <a:custGeom>
              <a:avLst/>
              <a:gdLst>
                <a:gd name="T0" fmla="*/ 0 w 1252"/>
                <a:gd name="T1" fmla="*/ 34 h 3125"/>
                <a:gd name="T2" fmla="*/ 104 w 1252"/>
                <a:gd name="T3" fmla="*/ 0 h 3125"/>
                <a:gd name="T4" fmla="*/ 541 w 1252"/>
                <a:gd name="T5" fmla="*/ 948 h 3125"/>
                <a:gd name="T6" fmla="*/ 574 w 1252"/>
                <a:gd name="T7" fmla="*/ 1166 h 3125"/>
                <a:gd name="T8" fmla="*/ 437 w 1252"/>
                <a:gd name="T9" fmla="*/ 982 h 3125"/>
                <a:gd name="T10" fmla="*/ 0 w 1252"/>
                <a:gd name="T11" fmla="*/ 34 h 312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252"/>
                <a:gd name="T19" fmla="*/ 0 h 3125"/>
                <a:gd name="T20" fmla="*/ 1252 w 1252"/>
                <a:gd name="T21" fmla="*/ 3125 h 3125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252" h="3125">
                  <a:moveTo>
                    <a:pt x="0" y="90"/>
                  </a:moveTo>
                  <a:lnTo>
                    <a:pt x="227" y="0"/>
                  </a:lnTo>
                  <a:lnTo>
                    <a:pt x="1179" y="2540"/>
                  </a:lnTo>
                  <a:lnTo>
                    <a:pt x="1252" y="3125"/>
                  </a:lnTo>
                  <a:lnTo>
                    <a:pt x="952" y="2630"/>
                  </a:lnTo>
                  <a:lnTo>
                    <a:pt x="0" y="90"/>
                  </a:lnTo>
                  <a:close/>
                </a:path>
              </a:pathLst>
            </a:custGeom>
            <a:solidFill>
              <a:srgbClr val="33CC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uz-Latn-UZ"/>
            </a:p>
          </p:txBody>
        </p:sp>
        <p:sp>
          <p:nvSpPr>
            <p:cNvPr id="34" name="Freeform 7"/>
            <p:cNvSpPr>
              <a:spLocks/>
            </p:cNvSpPr>
            <p:nvPr/>
          </p:nvSpPr>
          <p:spPr bwMode="auto">
            <a:xfrm rot="78698">
              <a:off x="1428" y="2353"/>
              <a:ext cx="211" cy="371"/>
            </a:xfrm>
            <a:custGeom>
              <a:avLst/>
              <a:gdLst/>
              <a:ahLst/>
              <a:cxnLst>
                <a:cxn ang="0">
                  <a:pos x="316" y="608"/>
                </a:cxn>
                <a:cxn ang="0">
                  <a:pos x="227" y="0"/>
                </a:cxn>
                <a:cxn ang="0">
                  <a:pos x="0" y="90"/>
                </a:cxn>
                <a:cxn ang="0">
                  <a:pos x="316" y="608"/>
                </a:cxn>
              </a:cxnLst>
              <a:rect l="0" t="0" r="r" b="b"/>
              <a:pathLst>
                <a:path w="316" h="608">
                  <a:moveTo>
                    <a:pt x="316" y="608"/>
                  </a:moveTo>
                  <a:lnTo>
                    <a:pt x="227" y="0"/>
                  </a:lnTo>
                  <a:lnTo>
                    <a:pt x="0" y="90"/>
                  </a:lnTo>
                  <a:lnTo>
                    <a:pt x="316" y="608"/>
                  </a:lnTo>
                  <a:close/>
                </a:path>
              </a:pathLst>
            </a:custGeom>
            <a:gradFill rotWithShape="1">
              <a:gsLst>
                <a:gs pos="0">
                  <a:schemeClr val="bg1"/>
                </a:gs>
                <a:gs pos="50000">
                  <a:srgbClr val="FF9900"/>
                </a:gs>
                <a:gs pos="100000">
                  <a:schemeClr val="bg1"/>
                </a:gs>
              </a:gsLst>
              <a:lin ang="2700000" scaled="1"/>
            </a:gradFill>
            <a:ln w="9525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35" name="Freeform 8"/>
            <p:cNvSpPr>
              <a:spLocks/>
            </p:cNvSpPr>
            <p:nvPr/>
          </p:nvSpPr>
          <p:spPr bwMode="auto">
            <a:xfrm rot="78698">
              <a:off x="1554" y="2578"/>
              <a:ext cx="82" cy="141"/>
            </a:xfrm>
            <a:custGeom>
              <a:avLst/>
              <a:gdLst>
                <a:gd name="T0" fmla="*/ 39 w 121"/>
                <a:gd name="T1" fmla="*/ 0 h 230"/>
                <a:gd name="T2" fmla="*/ 0 w 121"/>
                <a:gd name="T3" fmla="*/ 9 h 230"/>
                <a:gd name="T4" fmla="*/ 56 w 121"/>
                <a:gd name="T5" fmla="*/ 86 h 230"/>
                <a:gd name="T6" fmla="*/ 39 w 121"/>
                <a:gd name="T7" fmla="*/ 0 h 23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21"/>
                <a:gd name="T13" fmla="*/ 0 h 230"/>
                <a:gd name="T14" fmla="*/ 121 w 121"/>
                <a:gd name="T15" fmla="*/ 230 h 23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21" h="230">
                  <a:moveTo>
                    <a:pt x="85" y="0"/>
                  </a:moveTo>
                  <a:lnTo>
                    <a:pt x="0" y="25"/>
                  </a:lnTo>
                  <a:lnTo>
                    <a:pt x="121" y="230"/>
                  </a:lnTo>
                  <a:lnTo>
                    <a:pt x="85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uz-Latn-UZ"/>
            </a:p>
          </p:txBody>
        </p:sp>
        <p:grpSp>
          <p:nvGrpSpPr>
            <p:cNvPr id="36" name="Group 9"/>
            <p:cNvGrpSpPr>
              <a:grpSpLocks/>
            </p:cNvGrpSpPr>
            <p:nvPr/>
          </p:nvGrpSpPr>
          <p:grpSpPr bwMode="auto">
            <a:xfrm>
              <a:off x="746" y="807"/>
              <a:ext cx="864" cy="1988"/>
              <a:chOff x="738" y="806"/>
              <a:chExt cx="864" cy="1988"/>
            </a:xfrm>
          </p:grpSpPr>
          <p:sp>
            <p:nvSpPr>
              <p:cNvPr id="37" name="Freeform 10"/>
              <p:cNvSpPr>
                <a:spLocks/>
              </p:cNvSpPr>
              <p:nvPr/>
            </p:nvSpPr>
            <p:spPr bwMode="auto">
              <a:xfrm rot="78698">
                <a:off x="861" y="806"/>
                <a:ext cx="741" cy="1595"/>
              </a:xfrm>
              <a:custGeom>
                <a:avLst/>
                <a:gdLst>
                  <a:gd name="T0" fmla="*/ 398 w 1094"/>
                  <a:gd name="T1" fmla="*/ 974 h 2612"/>
                  <a:gd name="T2" fmla="*/ 502 w 1094"/>
                  <a:gd name="T3" fmla="*/ 940 h 2612"/>
                  <a:gd name="T4" fmla="*/ 466 w 1094"/>
                  <a:gd name="T5" fmla="*/ 953 h 2612"/>
                  <a:gd name="T6" fmla="*/ 39 w 1094"/>
                  <a:gd name="T7" fmla="*/ 0 h 2612"/>
                  <a:gd name="T8" fmla="*/ 0 w 1094"/>
                  <a:gd name="T9" fmla="*/ 11 h 2612"/>
                  <a:gd name="T10" fmla="*/ 431 w 1094"/>
                  <a:gd name="T11" fmla="*/ 964 h 261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1094"/>
                  <a:gd name="T19" fmla="*/ 0 h 2612"/>
                  <a:gd name="T20" fmla="*/ 1094 w 1094"/>
                  <a:gd name="T21" fmla="*/ 2612 h 2612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1094" h="2612">
                    <a:moveTo>
                      <a:pt x="867" y="2612"/>
                    </a:moveTo>
                    <a:lnTo>
                      <a:pt x="1094" y="2522"/>
                    </a:lnTo>
                    <a:lnTo>
                      <a:pt x="1016" y="2554"/>
                    </a:lnTo>
                    <a:lnTo>
                      <a:pt x="84" y="0"/>
                    </a:lnTo>
                    <a:lnTo>
                      <a:pt x="0" y="30"/>
                    </a:lnTo>
                    <a:lnTo>
                      <a:pt x="940" y="2584"/>
                    </a:lnTo>
                  </a:path>
                </a:pathLst>
              </a:custGeom>
              <a:solidFill>
                <a:srgbClr val="33CCFF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uz-Latn-UZ"/>
              </a:p>
            </p:txBody>
          </p:sp>
          <p:grpSp>
            <p:nvGrpSpPr>
              <p:cNvPr id="38" name="Group 11"/>
              <p:cNvGrpSpPr>
                <a:grpSpLocks/>
              </p:cNvGrpSpPr>
              <p:nvPr/>
            </p:nvGrpSpPr>
            <p:grpSpPr bwMode="auto">
              <a:xfrm rot="78698">
                <a:off x="738" y="936"/>
                <a:ext cx="382" cy="1858"/>
                <a:chOff x="1292" y="1570"/>
                <a:chExt cx="363" cy="1905"/>
              </a:xfrm>
            </p:grpSpPr>
            <p:sp>
              <p:nvSpPr>
                <p:cNvPr id="39" name="Freeform 12"/>
                <p:cNvSpPr>
                  <a:spLocks/>
                </p:cNvSpPr>
                <p:nvPr/>
              </p:nvSpPr>
              <p:spPr bwMode="auto">
                <a:xfrm>
                  <a:off x="1292" y="1616"/>
                  <a:ext cx="227" cy="1859"/>
                </a:xfrm>
                <a:custGeom>
                  <a:avLst/>
                  <a:gdLst>
                    <a:gd name="T0" fmla="*/ 227 w 227"/>
                    <a:gd name="T1" fmla="*/ 136 h 1859"/>
                    <a:gd name="T2" fmla="*/ 0 w 227"/>
                    <a:gd name="T3" fmla="*/ 1859 h 1859"/>
                    <a:gd name="T4" fmla="*/ 0 w 227"/>
                    <a:gd name="T5" fmla="*/ 1633 h 1859"/>
                    <a:gd name="T6" fmla="*/ 137 w 227"/>
                    <a:gd name="T7" fmla="*/ 0 h 1859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27"/>
                    <a:gd name="T13" fmla="*/ 0 h 1859"/>
                    <a:gd name="T14" fmla="*/ 227 w 227"/>
                    <a:gd name="T15" fmla="*/ 1859 h 1859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27" h="1859">
                      <a:moveTo>
                        <a:pt x="227" y="136"/>
                      </a:moveTo>
                      <a:lnTo>
                        <a:pt x="0" y="1859"/>
                      </a:lnTo>
                      <a:lnTo>
                        <a:pt x="0" y="1633"/>
                      </a:lnTo>
                      <a:lnTo>
                        <a:pt x="137" y="0"/>
                      </a:lnTo>
                    </a:path>
                  </a:pathLst>
                </a:custGeom>
                <a:solidFill>
                  <a:srgbClr val="777777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uz-Latn-UZ"/>
                </a:p>
              </p:txBody>
            </p:sp>
            <p:sp>
              <p:nvSpPr>
                <p:cNvPr id="40" name="Oval 13"/>
                <p:cNvSpPr>
                  <a:spLocks noChangeArrowheads="1"/>
                </p:cNvSpPr>
                <p:nvPr/>
              </p:nvSpPr>
              <p:spPr bwMode="auto">
                <a:xfrm>
                  <a:off x="1383" y="1570"/>
                  <a:ext cx="272" cy="272"/>
                </a:xfrm>
                <a:prstGeom prst="ellipse">
                  <a:avLst/>
                </a:prstGeom>
                <a:solidFill>
                  <a:srgbClr val="777777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</p:grpSp>
        </p:grpSp>
      </p:grpSp>
      <p:sp>
        <p:nvSpPr>
          <p:cNvPr id="2" name="TextBox 1"/>
          <p:cNvSpPr txBox="1"/>
          <p:nvPr/>
        </p:nvSpPr>
        <p:spPr>
          <a:xfrm>
            <a:off x="5067896" y="5994547"/>
            <a:ext cx="2175596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400" b="1" dirty="0" smtClean="0">
                <a:latin typeface="Arial" pitchFamily="34" charset="0"/>
                <a:cs typeface="Arial" pitchFamily="34" charset="0"/>
              </a:rPr>
              <a:t>АВ=О</a:t>
            </a:r>
            <a:r>
              <a:rPr lang="uz-Latn-UZ" sz="4400" b="1" dirty="0" smtClean="0">
                <a:latin typeface="Arial" pitchFamily="34" charset="0"/>
                <a:cs typeface="Arial" pitchFamily="34" charset="0"/>
              </a:rPr>
              <a:t>D</a:t>
            </a:r>
            <a:endParaRPr lang="uz-Latn-UZ" sz="4400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443561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9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54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3" dur="500"/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6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1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6" dur="500"/>
                                        <p:tgtEl>
                                          <p:spTgt spid="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17" grpId="0"/>
      <p:bldP spid="18" grpId="0" animBg="1"/>
      <p:bldP spid="29" grpId="0"/>
      <p:bldP spid="30" grpId="0" animBg="1"/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>
            <a:spLocks noChangeArrowheads="1"/>
          </p:cNvSpPr>
          <p:nvPr/>
        </p:nvSpPr>
        <p:spPr bwMode="auto">
          <a:xfrm>
            <a:off x="1" y="53340"/>
            <a:ext cx="14627861" cy="17015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30622" tIns="65311" rIns="130622" bIns="65311">
            <a:spAutoFit/>
          </a:bodyPr>
          <a:lstStyle/>
          <a:p>
            <a:pPr marL="653110" indent="-653110" algn="ctr">
              <a:defRPr/>
            </a:pPr>
            <a:r>
              <a:rPr lang="ru-RU" sz="34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ЗАДАЧА </a:t>
            </a:r>
            <a:r>
              <a:rPr lang="ru-RU" sz="3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2:</a:t>
            </a:r>
            <a:endParaRPr lang="ru-RU" sz="3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 marL="653110" indent="-653110" algn="ctr">
              <a:defRPr/>
            </a:pPr>
            <a:r>
              <a:rPr lang="ru-RU" sz="3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Даны отрезки АВ и С</a:t>
            </a:r>
            <a:r>
              <a:rPr lang="uz-Latn-UZ" sz="3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D </a:t>
            </a:r>
            <a:r>
              <a:rPr lang="uz-Cyrl-UZ" sz="3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и луч ОЕ. С помо</a:t>
            </a:r>
            <a:r>
              <a:rPr lang="ru-RU" sz="3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щью</a:t>
            </a:r>
            <a:r>
              <a:rPr lang="ru-RU" sz="3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циркуля </a:t>
            </a:r>
          </a:p>
          <a:p>
            <a:pPr marL="653110" indent="-653110" algn="ctr">
              <a:defRPr/>
            </a:pPr>
            <a:r>
              <a:rPr lang="ru-RU" sz="3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на луче ОЕ отложите </a:t>
            </a:r>
            <a:r>
              <a:rPr lang="ru-RU" sz="34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отрезок, равный </a:t>
            </a:r>
            <a:r>
              <a:rPr lang="ru-RU" sz="3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АВ+С</a:t>
            </a:r>
            <a:r>
              <a:rPr lang="uz-Latn-UZ" sz="34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D</a:t>
            </a:r>
            <a:r>
              <a:rPr lang="ru-RU" sz="3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sz="34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4" name="Прямая соединительная линия 3"/>
          <p:cNvCxnSpPr/>
          <p:nvPr/>
        </p:nvCxnSpPr>
        <p:spPr>
          <a:xfrm flipH="1">
            <a:off x="700052" y="6037054"/>
            <a:ext cx="5411814" cy="0"/>
          </a:xfrm>
          <a:prstGeom prst="line">
            <a:avLst/>
          </a:prstGeom>
          <a:ln w="57150">
            <a:solidFill>
              <a:srgbClr val="00A85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 rot="10800000">
            <a:off x="2279653" y="3455706"/>
            <a:ext cx="1729741" cy="0"/>
          </a:xfrm>
          <a:prstGeom prst="line">
            <a:avLst/>
          </a:prstGeom>
          <a:ln w="5715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Блок-схема: узел 9"/>
          <p:cNvSpPr/>
          <p:nvPr/>
        </p:nvSpPr>
        <p:spPr>
          <a:xfrm rot="4651668">
            <a:off x="3981771" y="3424909"/>
            <a:ext cx="55246" cy="71120"/>
          </a:xfrm>
          <a:prstGeom prst="flowChartConnector">
            <a:avLst/>
          </a:prstGeom>
          <a:solidFill>
            <a:schemeClr val="tx1"/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0622" tIns="65311" rIns="130622" bIns="65311" anchor="ctr"/>
          <a:lstStyle/>
          <a:p>
            <a:pPr algn="ctr">
              <a:defRPr/>
            </a:pPr>
            <a:endParaRPr lang="ru-RU" sz="4800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Блок-схема: узел 10"/>
          <p:cNvSpPr/>
          <p:nvPr/>
        </p:nvSpPr>
        <p:spPr>
          <a:xfrm rot="4651668">
            <a:off x="2255841" y="3419829"/>
            <a:ext cx="55246" cy="73659"/>
          </a:xfrm>
          <a:prstGeom prst="flowChartConnector">
            <a:avLst/>
          </a:prstGeom>
          <a:solidFill>
            <a:schemeClr val="tx1"/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0622" tIns="65311" rIns="130622" bIns="65311" anchor="ctr"/>
          <a:lstStyle/>
          <a:p>
            <a:pPr algn="ctr">
              <a:defRPr/>
            </a:pPr>
            <a:endParaRPr lang="ru-RU" sz="4800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218739" y="5969656"/>
            <a:ext cx="523240" cy="685895"/>
          </a:xfrm>
          <a:prstGeom prst="rect">
            <a:avLst/>
          </a:prstGeom>
          <a:noFill/>
          <a:ln w="57150">
            <a:noFill/>
            <a:miter lim="800000"/>
            <a:headEnd/>
            <a:tailEnd/>
          </a:ln>
        </p:spPr>
        <p:txBody>
          <a:bodyPr lIns="130622" tIns="65311" rIns="130622" bIns="65311">
            <a:spAutoFit/>
          </a:bodyPr>
          <a:lstStyle/>
          <a:p>
            <a:r>
              <a:rPr lang="ru-RU" sz="3600" b="1" dirty="0">
                <a:latin typeface="Arial" pitchFamily="34" charset="0"/>
                <a:cs typeface="Arial" pitchFamily="34" charset="0"/>
              </a:rPr>
              <a:t>О</a:t>
            </a:r>
          </a:p>
        </p:txBody>
      </p:sp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5268641" y="3505319"/>
            <a:ext cx="523240" cy="685895"/>
          </a:xfrm>
          <a:prstGeom prst="rect">
            <a:avLst/>
          </a:prstGeom>
          <a:noFill/>
          <a:ln w="57150">
            <a:noFill/>
            <a:miter lim="800000"/>
            <a:headEnd/>
            <a:tailEnd/>
          </a:ln>
        </p:spPr>
        <p:txBody>
          <a:bodyPr lIns="130622" tIns="65311" rIns="130622" bIns="65311">
            <a:spAutoFit/>
          </a:bodyPr>
          <a:lstStyle/>
          <a:p>
            <a:r>
              <a:rPr lang="ru-RU" sz="3600" b="1" dirty="0">
                <a:latin typeface="Arial" pitchFamily="34" charset="0"/>
                <a:cs typeface="Arial" pitchFamily="34" charset="0"/>
              </a:rPr>
              <a:t>С</a:t>
            </a:r>
          </a:p>
        </p:txBody>
      </p:sp>
      <p:sp>
        <p:nvSpPr>
          <p:cNvPr id="15" name="TextBox 14"/>
          <p:cNvSpPr txBox="1">
            <a:spLocks noChangeArrowheads="1"/>
          </p:cNvSpPr>
          <p:nvPr/>
        </p:nvSpPr>
        <p:spPr bwMode="auto">
          <a:xfrm>
            <a:off x="2007875" y="3455706"/>
            <a:ext cx="523240" cy="685895"/>
          </a:xfrm>
          <a:prstGeom prst="rect">
            <a:avLst/>
          </a:prstGeom>
          <a:noFill/>
          <a:ln w="57150">
            <a:noFill/>
            <a:miter lim="800000"/>
            <a:headEnd/>
            <a:tailEnd/>
          </a:ln>
        </p:spPr>
        <p:txBody>
          <a:bodyPr lIns="130622" tIns="65311" rIns="130622" bIns="65311">
            <a:spAutoFit/>
          </a:bodyPr>
          <a:lstStyle/>
          <a:p>
            <a:r>
              <a:rPr lang="ru-RU" sz="3600" b="1">
                <a:latin typeface="Arial" pitchFamily="34" charset="0"/>
                <a:cs typeface="Arial" pitchFamily="34" charset="0"/>
              </a:rPr>
              <a:t>А</a:t>
            </a:r>
          </a:p>
        </p:txBody>
      </p:sp>
      <p:sp>
        <p:nvSpPr>
          <p:cNvPr id="16" name="TextBox 15"/>
          <p:cNvSpPr txBox="1">
            <a:spLocks noChangeArrowheads="1"/>
          </p:cNvSpPr>
          <p:nvPr/>
        </p:nvSpPr>
        <p:spPr bwMode="auto">
          <a:xfrm>
            <a:off x="3735075" y="3455706"/>
            <a:ext cx="523240" cy="685895"/>
          </a:xfrm>
          <a:prstGeom prst="rect">
            <a:avLst/>
          </a:prstGeom>
          <a:noFill/>
          <a:ln w="57150">
            <a:noFill/>
            <a:miter lim="800000"/>
            <a:headEnd/>
            <a:tailEnd/>
          </a:ln>
        </p:spPr>
        <p:txBody>
          <a:bodyPr lIns="130622" tIns="65311" rIns="130622" bIns="65311">
            <a:spAutoFit/>
          </a:bodyPr>
          <a:lstStyle/>
          <a:p>
            <a:r>
              <a:rPr lang="ru-RU" sz="3600" b="1">
                <a:latin typeface="Arial" pitchFamily="34" charset="0"/>
                <a:cs typeface="Arial" pitchFamily="34" charset="0"/>
              </a:rPr>
              <a:t>В</a:t>
            </a:r>
          </a:p>
        </p:txBody>
      </p:sp>
      <p:sp>
        <p:nvSpPr>
          <p:cNvPr id="17" name="TextBox 16"/>
          <p:cNvSpPr txBox="1">
            <a:spLocks noChangeArrowheads="1"/>
          </p:cNvSpPr>
          <p:nvPr/>
        </p:nvSpPr>
        <p:spPr bwMode="auto">
          <a:xfrm>
            <a:off x="1988825" y="1596289"/>
            <a:ext cx="9559287" cy="6551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30622" tIns="65311" rIns="130622" bIns="65311">
            <a:spAutoFit/>
          </a:bodyPr>
          <a:lstStyle/>
          <a:p>
            <a:pPr marL="653110" indent="-653110" algn="ctr">
              <a:defRPr/>
            </a:pPr>
            <a:r>
              <a:rPr lang="ru-RU" sz="34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РЕШЕНИЕ:</a:t>
            </a:r>
          </a:p>
        </p:txBody>
      </p:sp>
      <p:sp>
        <p:nvSpPr>
          <p:cNvPr id="6" name="Блок-схема: узел 5"/>
          <p:cNvSpPr/>
          <p:nvPr/>
        </p:nvSpPr>
        <p:spPr>
          <a:xfrm rot="4651668">
            <a:off x="672429" y="5991595"/>
            <a:ext cx="55246" cy="73661"/>
          </a:xfrm>
          <a:prstGeom prst="flowChartConnector">
            <a:avLst/>
          </a:prstGeom>
          <a:solidFill>
            <a:schemeClr val="tx1"/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0622" tIns="65311" rIns="130622" bIns="65311" anchor="ctr"/>
          <a:lstStyle/>
          <a:p>
            <a:pPr algn="ctr">
              <a:defRPr/>
            </a:pPr>
            <a:endParaRPr lang="ru-RU" sz="4800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29" name="TextBox 28"/>
          <p:cNvSpPr txBox="1">
            <a:spLocks noChangeArrowheads="1"/>
          </p:cNvSpPr>
          <p:nvPr/>
        </p:nvSpPr>
        <p:spPr bwMode="auto">
          <a:xfrm>
            <a:off x="7230932" y="3505319"/>
            <a:ext cx="523240" cy="685895"/>
          </a:xfrm>
          <a:prstGeom prst="rect">
            <a:avLst/>
          </a:prstGeom>
          <a:noFill/>
          <a:ln w="57150">
            <a:noFill/>
            <a:miter lim="800000"/>
            <a:headEnd/>
            <a:tailEnd/>
          </a:ln>
        </p:spPr>
        <p:txBody>
          <a:bodyPr lIns="130622" tIns="65311" rIns="130622" bIns="65311">
            <a:spAutoFit/>
          </a:bodyPr>
          <a:lstStyle/>
          <a:p>
            <a:r>
              <a:rPr lang="en-US" sz="3600" b="1" dirty="0">
                <a:latin typeface="Arial" pitchFamily="34" charset="0"/>
                <a:cs typeface="Arial" pitchFamily="34" charset="0"/>
              </a:rPr>
              <a:t>D</a:t>
            </a:r>
            <a:endParaRPr lang="ru-RU" sz="3600" b="1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31" name="Прямая соединительная линия 30"/>
          <p:cNvCxnSpPr/>
          <p:nvPr/>
        </p:nvCxnSpPr>
        <p:spPr>
          <a:xfrm flipH="1">
            <a:off x="771272" y="6045065"/>
            <a:ext cx="1780586" cy="0"/>
          </a:xfrm>
          <a:prstGeom prst="line">
            <a:avLst/>
          </a:prstGeom>
          <a:ln w="762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9" name="Прямоугольник 18"/>
              <p:cNvSpPr/>
              <p:nvPr/>
            </p:nvSpPr>
            <p:spPr>
              <a:xfrm>
                <a:off x="8077200" y="2028581"/>
                <a:ext cx="5932646" cy="5087100"/>
              </a:xfrm>
              <a:prstGeom prst="rect">
                <a:avLst/>
              </a:prstGeom>
            </p:spPr>
            <p:txBody>
              <a:bodyPr wrap="square" lIns="130622" tIns="65311" rIns="130622" bIns="65311"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ru-RU" sz="2800" b="1" dirty="0" smtClean="0">
                    <a:latin typeface="Arial" pitchFamily="34" charset="0"/>
                    <a:cs typeface="Arial" pitchFamily="34" charset="0"/>
                  </a:rPr>
                  <a:t>Построение:</a:t>
                </a:r>
              </a:p>
              <a:p>
                <a:pPr>
                  <a:spcBef>
                    <a:spcPct val="50000"/>
                  </a:spcBef>
                </a:pPr>
                <a:r>
                  <a:rPr lang="ru-RU" sz="2800" b="1" dirty="0" smtClean="0">
                    <a:latin typeface="Arial" pitchFamily="34" charset="0"/>
                    <a:cs typeface="Arial" pitchFamily="34" charset="0"/>
                  </a:rPr>
                  <a:t>Шаг 1. С помощью циркуля на луче </a:t>
                </a:r>
                <a:r>
                  <a:rPr lang="ru-RU" sz="2800" b="1" i="1" dirty="0" smtClean="0">
                    <a:latin typeface="Arial" pitchFamily="34" charset="0"/>
                    <a:cs typeface="Arial" pitchFamily="34" charset="0"/>
                  </a:rPr>
                  <a:t>ОЕ</a:t>
                </a:r>
                <a:r>
                  <a:rPr lang="ru-RU" sz="2800" b="1" dirty="0" smtClean="0">
                    <a:latin typeface="Arial" pitchFamily="34" charset="0"/>
                    <a:cs typeface="Arial" pitchFamily="34" charset="0"/>
                  </a:rPr>
                  <a:t> отложим отрезок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sz="2800" b="1" i="1" smtClean="0">
                            <a:latin typeface="Cambria Math"/>
                            <a:cs typeface="Arial" pitchFamily="34" charset="0"/>
                          </a:rPr>
                        </m:ctrlPr>
                      </m:sSubPr>
                      <m:e>
                        <m:r>
                          <a:rPr lang="uz-Latn-UZ" sz="2800" b="1" i="1" smtClean="0">
                            <a:latin typeface="Cambria Math"/>
                            <a:cs typeface="Arial" pitchFamily="34" charset="0"/>
                          </a:rPr>
                          <m:t>𝑨</m:t>
                        </m:r>
                      </m:e>
                      <m:sub>
                        <m:r>
                          <a:rPr lang="ru-RU" sz="2800" b="1" i="1" smtClean="0">
                            <a:latin typeface="Cambria Math"/>
                            <a:cs typeface="Arial" pitchFamily="34" charset="0"/>
                          </a:rPr>
                          <m:t>𝟏</m:t>
                        </m:r>
                      </m:sub>
                    </m:sSub>
                    <m:sSub>
                      <m:sSubPr>
                        <m:ctrlPr>
                          <a:rPr lang="ru-RU" sz="2800" b="1" i="1" smtClean="0">
                            <a:latin typeface="Cambria Math"/>
                            <a:cs typeface="Arial" pitchFamily="34" charset="0"/>
                          </a:rPr>
                        </m:ctrlPr>
                      </m:sSubPr>
                      <m:e>
                        <m:r>
                          <a:rPr lang="uz-Latn-UZ" sz="2800" b="1" i="1" smtClean="0">
                            <a:latin typeface="Cambria Math"/>
                            <a:cs typeface="Arial" pitchFamily="34" charset="0"/>
                          </a:rPr>
                          <m:t>𝑩</m:t>
                        </m:r>
                      </m:e>
                      <m:sub>
                        <m:r>
                          <a:rPr lang="ru-RU" sz="2800" b="1" i="1" smtClean="0">
                            <a:latin typeface="Cambria Math"/>
                            <a:cs typeface="Arial" pitchFamily="34" charset="0"/>
                          </a:rPr>
                          <m:t>𝟏</m:t>
                        </m:r>
                      </m:sub>
                    </m:sSub>
                  </m:oMath>
                </a14:m>
                <a:r>
                  <a:rPr lang="ru-RU" sz="2800" b="1" dirty="0" smtClean="0">
                    <a:latin typeface="Arial" pitchFamily="34" charset="0"/>
                    <a:cs typeface="Arial" pitchFamily="34" charset="0"/>
                  </a:rPr>
                  <a:t>  равный отрезку </a:t>
                </a:r>
                <a:r>
                  <a:rPr lang="ru-RU" sz="2800" b="1" i="1" dirty="0" smtClean="0">
                    <a:latin typeface="Arial" pitchFamily="34" charset="0"/>
                    <a:cs typeface="Arial" pitchFamily="34" charset="0"/>
                  </a:rPr>
                  <a:t>АВ</a:t>
                </a:r>
                <a:r>
                  <a:rPr lang="ru-RU" sz="2800" b="1" dirty="0" smtClean="0">
                    <a:latin typeface="Arial" pitchFamily="34" charset="0"/>
                    <a:cs typeface="Arial" pitchFamily="34" charset="0"/>
                  </a:rPr>
                  <a:t>.</a:t>
                </a:r>
              </a:p>
              <a:p>
                <a:pPr>
                  <a:spcBef>
                    <a:spcPct val="50000"/>
                  </a:spcBef>
                </a:pPr>
                <a:r>
                  <a:rPr lang="ru-RU" sz="2800" b="1" dirty="0" smtClean="0">
                    <a:latin typeface="Arial" pitchFamily="34" charset="0"/>
                    <a:cs typeface="Arial" pitchFamily="34" charset="0"/>
                  </a:rPr>
                  <a:t>Шаг 2. </a:t>
                </a:r>
                <a:r>
                  <a:rPr lang="ru-RU" sz="2800" b="1" dirty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С помощью циркуля на луче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sz="2800" b="1" i="1">
                            <a:solidFill>
                              <a:prstClr val="black"/>
                            </a:solidFill>
                            <a:latin typeface="Cambria Math"/>
                            <a:cs typeface="Arial" pitchFamily="34" charset="0"/>
                          </a:rPr>
                        </m:ctrlPr>
                      </m:sSubPr>
                      <m:e>
                        <m:r>
                          <a:rPr lang="uz-Latn-UZ" sz="2800" b="1" i="1" smtClean="0">
                            <a:solidFill>
                              <a:prstClr val="black"/>
                            </a:solidFill>
                            <a:latin typeface="Cambria Math"/>
                            <a:cs typeface="Arial" pitchFamily="34" charset="0"/>
                          </a:rPr>
                          <m:t>𝑩</m:t>
                        </m:r>
                      </m:e>
                      <m:sub>
                        <m:r>
                          <a:rPr lang="ru-RU" sz="2800" b="1" i="1">
                            <a:solidFill>
                              <a:prstClr val="black"/>
                            </a:solidFill>
                            <a:latin typeface="Cambria Math"/>
                            <a:cs typeface="Arial" pitchFamily="34" charset="0"/>
                          </a:rPr>
                          <m:t>𝟏</m:t>
                        </m:r>
                      </m:sub>
                    </m:sSub>
                    <m:r>
                      <a:rPr lang="uz-Latn-UZ" sz="2800" b="1" i="1" smtClean="0">
                        <a:solidFill>
                          <a:prstClr val="black"/>
                        </a:solidFill>
                        <a:latin typeface="Cambria Math"/>
                        <a:cs typeface="Arial" pitchFamily="34" charset="0"/>
                      </a:rPr>
                      <m:t>𝑬</m:t>
                    </m:r>
                    <m:r>
                      <a:rPr lang="ru-RU" sz="2800" b="1" i="1">
                        <a:solidFill>
                          <a:prstClr val="black"/>
                        </a:solidFill>
                        <a:latin typeface="Cambria Math"/>
                        <a:cs typeface="Arial" pitchFamily="34" charset="0"/>
                      </a:rPr>
                      <m:t> </m:t>
                    </m:r>
                  </m:oMath>
                </a14:m>
                <a:r>
                  <a:rPr lang="ru-RU" sz="2800" b="1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ru-RU" sz="2800" b="1" dirty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отложим отрезок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sz="2800" b="1" i="1">
                            <a:solidFill>
                              <a:prstClr val="black"/>
                            </a:solidFill>
                            <a:latin typeface="Cambria Math"/>
                            <a:cs typeface="Arial" pitchFamily="34" charset="0"/>
                          </a:rPr>
                        </m:ctrlPr>
                      </m:sSubPr>
                      <m:e>
                        <m:r>
                          <a:rPr lang="uz-Latn-UZ" sz="2800" b="1" i="1" smtClean="0">
                            <a:solidFill>
                              <a:prstClr val="black"/>
                            </a:solidFill>
                            <a:latin typeface="Cambria Math"/>
                            <a:cs typeface="Arial" pitchFamily="34" charset="0"/>
                          </a:rPr>
                          <m:t>𝑪</m:t>
                        </m:r>
                      </m:e>
                      <m:sub>
                        <m:r>
                          <a:rPr lang="ru-RU" sz="2800" b="1" i="1">
                            <a:solidFill>
                              <a:prstClr val="black"/>
                            </a:solidFill>
                            <a:latin typeface="Cambria Math"/>
                            <a:cs typeface="Arial" pitchFamily="34" charset="0"/>
                          </a:rPr>
                          <m:t>𝟏</m:t>
                        </m:r>
                      </m:sub>
                    </m:sSub>
                    <m:sSub>
                      <m:sSubPr>
                        <m:ctrlPr>
                          <a:rPr lang="ru-RU" sz="2800" b="1" i="1">
                            <a:solidFill>
                              <a:prstClr val="black"/>
                            </a:solidFill>
                            <a:latin typeface="Cambria Math"/>
                            <a:cs typeface="Arial" pitchFamily="34" charset="0"/>
                          </a:rPr>
                        </m:ctrlPr>
                      </m:sSubPr>
                      <m:e>
                        <m:r>
                          <a:rPr lang="uz-Latn-UZ" sz="2800" b="1" i="1" smtClean="0">
                            <a:solidFill>
                              <a:prstClr val="black"/>
                            </a:solidFill>
                            <a:latin typeface="Cambria Math"/>
                            <a:cs typeface="Arial" pitchFamily="34" charset="0"/>
                          </a:rPr>
                          <m:t>𝑫</m:t>
                        </m:r>
                      </m:e>
                      <m:sub>
                        <m:r>
                          <a:rPr lang="ru-RU" sz="2800" b="1" i="1">
                            <a:solidFill>
                              <a:prstClr val="black"/>
                            </a:solidFill>
                            <a:latin typeface="Cambria Math"/>
                            <a:cs typeface="Arial" pitchFamily="34" charset="0"/>
                          </a:rPr>
                          <m:t>𝟏</m:t>
                        </m:r>
                      </m:sub>
                    </m:sSub>
                  </m:oMath>
                </a14:m>
                <a:r>
                  <a:rPr lang="ru-RU" sz="2800" b="1" dirty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  равный отрезку </a:t>
                </a:r>
                <a:r>
                  <a:rPr lang="ru-RU" sz="2800" b="1" i="1" dirty="0" smtClean="0">
                    <a:latin typeface="Arial" pitchFamily="34" charset="0"/>
                    <a:cs typeface="Arial" pitchFamily="34" charset="0"/>
                  </a:rPr>
                  <a:t>С</a:t>
                </a:r>
                <a:r>
                  <a:rPr lang="en-US" sz="2800" b="1" i="1" dirty="0" smtClean="0">
                    <a:latin typeface="Arial" pitchFamily="34" charset="0"/>
                    <a:cs typeface="Arial" pitchFamily="34" charset="0"/>
                  </a:rPr>
                  <a:t>D</a:t>
                </a:r>
                <a:r>
                  <a:rPr lang="ru-RU" sz="2800" b="1" dirty="0" smtClean="0">
                    <a:latin typeface="Arial" pitchFamily="34" charset="0"/>
                    <a:cs typeface="Arial" pitchFamily="34" charset="0"/>
                  </a:rPr>
                  <a:t>.</a:t>
                </a:r>
              </a:p>
              <a:p>
                <a:pPr>
                  <a:spcBef>
                    <a:spcPct val="50000"/>
                  </a:spcBef>
                </a:pPr>
                <a:r>
                  <a:rPr lang="ru-RU" sz="2800" b="1" dirty="0" smtClean="0">
                    <a:latin typeface="Arial" pitchFamily="34" charset="0"/>
                    <a:cs typeface="Arial" pitchFamily="34" charset="0"/>
                  </a:rPr>
                  <a:t>Длина получившегося отрезка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sz="2800" b="1" i="1">
                            <a:solidFill>
                              <a:prstClr val="black"/>
                            </a:solidFill>
                            <a:latin typeface="Cambria Math"/>
                            <a:cs typeface="Arial" pitchFamily="34" charset="0"/>
                          </a:rPr>
                        </m:ctrlPr>
                      </m:sSubPr>
                      <m:e>
                        <m:r>
                          <a:rPr lang="uz-Latn-UZ" sz="2800" b="1" i="1" smtClean="0">
                            <a:solidFill>
                              <a:prstClr val="black"/>
                            </a:solidFill>
                            <a:latin typeface="Cambria Math"/>
                            <a:cs typeface="Arial" pitchFamily="34" charset="0"/>
                          </a:rPr>
                          <m:t>𝑨</m:t>
                        </m:r>
                      </m:e>
                      <m:sub>
                        <m:r>
                          <a:rPr lang="ru-RU" sz="2800" b="1" i="1">
                            <a:solidFill>
                              <a:prstClr val="black"/>
                            </a:solidFill>
                            <a:latin typeface="Cambria Math"/>
                            <a:cs typeface="Arial" pitchFamily="34" charset="0"/>
                          </a:rPr>
                          <m:t>𝟏</m:t>
                        </m:r>
                      </m:sub>
                    </m:sSub>
                    <m:sSub>
                      <m:sSubPr>
                        <m:ctrlPr>
                          <a:rPr lang="ru-RU" sz="2800" b="1" i="1">
                            <a:solidFill>
                              <a:prstClr val="black"/>
                            </a:solidFill>
                            <a:latin typeface="Cambria Math"/>
                            <a:cs typeface="Arial" pitchFamily="34" charset="0"/>
                          </a:rPr>
                        </m:ctrlPr>
                      </m:sSubPr>
                      <m:e>
                        <m:r>
                          <a:rPr lang="uz-Latn-UZ" sz="2800" b="1" i="1" smtClean="0">
                            <a:solidFill>
                              <a:prstClr val="black"/>
                            </a:solidFill>
                            <a:latin typeface="Cambria Math"/>
                            <a:cs typeface="Arial" pitchFamily="34" charset="0"/>
                          </a:rPr>
                          <m:t>𝑫</m:t>
                        </m:r>
                      </m:e>
                      <m:sub>
                        <m:r>
                          <a:rPr lang="ru-RU" sz="2800" b="1" i="1">
                            <a:solidFill>
                              <a:prstClr val="black"/>
                            </a:solidFill>
                            <a:latin typeface="Cambria Math"/>
                            <a:cs typeface="Arial" pitchFamily="34" charset="0"/>
                          </a:rPr>
                          <m:t>𝟏</m:t>
                        </m:r>
                      </m:sub>
                    </m:sSub>
                    <m:r>
                      <a:rPr lang="ru-RU" sz="2800" b="1" i="1">
                        <a:solidFill>
                          <a:prstClr val="black"/>
                        </a:solidFill>
                        <a:latin typeface="Cambria Math"/>
                        <a:cs typeface="Arial" pitchFamily="34" charset="0"/>
                      </a:rPr>
                      <m:t> </m:t>
                    </m:r>
                  </m:oMath>
                </a14:m>
                <a:r>
                  <a:rPr lang="uz-Latn-UZ" sz="2800" b="1" i="1" dirty="0" smtClean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ru-RU" sz="2800" b="1" dirty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ru-RU" sz="2800" b="1" dirty="0" smtClean="0">
                    <a:latin typeface="Arial" pitchFamily="34" charset="0"/>
                    <a:cs typeface="Arial" pitchFamily="34" charset="0"/>
                  </a:rPr>
                  <a:t>будет равна длине отрезка</a:t>
                </a:r>
                <a:r>
                  <a:rPr lang="uz-Latn-UZ" sz="2800" b="1" dirty="0" smtClean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uz-Latn-UZ" sz="2800" b="1" i="1" dirty="0" smtClean="0">
                    <a:latin typeface="Arial" pitchFamily="34" charset="0"/>
                    <a:cs typeface="Arial" pitchFamily="34" charset="0"/>
                  </a:rPr>
                  <a:t>AB+C</a:t>
                </a:r>
                <a:r>
                  <a:rPr lang="en-US" sz="2800" b="1" i="1" dirty="0" smtClean="0">
                    <a:latin typeface="Arial" pitchFamily="34" charset="0"/>
                    <a:cs typeface="Arial" pitchFamily="34" charset="0"/>
                  </a:rPr>
                  <a:t>D</a:t>
                </a:r>
                <a:r>
                  <a:rPr lang="ru-RU" sz="2800" b="1" i="1" dirty="0" smtClean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ru-RU" sz="2800" b="1" dirty="0" smtClean="0">
                    <a:latin typeface="Arial" pitchFamily="34" charset="0"/>
                    <a:cs typeface="Arial" pitchFamily="34" charset="0"/>
                  </a:rPr>
                  <a:t>.</a:t>
                </a:r>
                <a:endParaRPr lang="ru-RU" sz="28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19" name="Прямоугольник 1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77200" y="2028581"/>
                <a:ext cx="5932646" cy="5087100"/>
              </a:xfrm>
              <a:prstGeom prst="rect">
                <a:avLst/>
              </a:prstGeom>
              <a:blipFill rotWithShape="1">
                <a:blip r:embed="rId3"/>
                <a:stretch>
                  <a:fillRect l="-1439" t="-839" b="-2038"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20" name="Group 5"/>
          <p:cNvGrpSpPr>
            <a:grpSpLocks/>
          </p:cNvGrpSpPr>
          <p:nvPr/>
        </p:nvGrpSpPr>
        <p:grpSpPr bwMode="auto">
          <a:xfrm rot="366378">
            <a:off x="2455052" y="289248"/>
            <a:ext cx="1725599" cy="3233475"/>
            <a:chOff x="746" y="796"/>
            <a:chExt cx="903" cy="1999"/>
          </a:xfrm>
        </p:grpSpPr>
        <p:sp>
          <p:nvSpPr>
            <p:cNvPr id="21" name="Freeform 6"/>
            <p:cNvSpPr>
              <a:spLocks/>
            </p:cNvSpPr>
            <p:nvPr/>
          </p:nvSpPr>
          <p:spPr bwMode="auto">
            <a:xfrm rot="78698">
              <a:off x="801" y="796"/>
              <a:ext cx="848" cy="1909"/>
            </a:xfrm>
            <a:custGeom>
              <a:avLst/>
              <a:gdLst>
                <a:gd name="T0" fmla="*/ 0 w 1252"/>
                <a:gd name="T1" fmla="*/ 34 h 3125"/>
                <a:gd name="T2" fmla="*/ 104 w 1252"/>
                <a:gd name="T3" fmla="*/ 0 h 3125"/>
                <a:gd name="T4" fmla="*/ 541 w 1252"/>
                <a:gd name="T5" fmla="*/ 948 h 3125"/>
                <a:gd name="T6" fmla="*/ 574 w 1252"/>
                <a:gd name="T7" fmla="*/ 1166 h 3125"/>
                <a:gd name="T8" fmla="*/ 437 w 1252"/>
                <a:gd name="T9" fmla="*/ 982 h 3125"/>
                <a:gd name="T10" fmla="*/ 0 w 1252"/>
                <a:gd name="T11" fmla="*/ 34 h 312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252"/>
                <a:gd name="T19" fmla="*/ 0 h 3125"/>
                <a:gd name="T20" fmla="*/ 1252 w 1252"/>
                <a:gd name="T21" fmla="*/ 3125 h 3125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252" h="3125">
                  <a:moveTo>
                    <a:pt x="0" y="90"/>
                  </a:moveTo>
                  <a:lnTo>
                    <a:pt x="227" y="0"/>
                  </a:lnTo>
                  <a:lnTo>
                    <a:pt x="1179" y="2540"/>
                  </a:lnTo>
                  <a:lnTo>
                    <a:pt x="1252" y="3125"/>
                  </a:lnTo>
                  <a:lnTo>
                    <a:pt x="952" y="2630"/>
                  </a:lnTo>
                  <a:lnTo>
                    <a:pt x="0" y="90"/>
                  </a:lnTo>
                  <a:close/>
                </a:path>
              </a:pathLst>
            </a:custGeom>
            <a:solidFill>
              <a:srgbClr val="33CC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uz-Latn-UZ"/>
            </a:p>
          </p:txBody>
        </p:sp>
        <p:sp>
          <p:nvSpPr>
            <p:cNvPr id="22" name="Freeform 7"/>
            <p:cNvSpPr>
              <a:spLocks/>
            </p:cNvSpPr>
            <p:nvPr/>
          </p:nvSpPr>
          <p:spPr bwMode="auto">
            <a:xfrm rot="78698">
              <a:off x="1428" y="2353"/>
              <a:ext cx="211" cy="371"/>
            </a:xfrm>
            <a:custGeom>
              <a:avLst/>
              <a:gdLst/>
              <a:ahLst/>
              <a:cxnLst>
                <a:cxn ang="0">
                  <a:pos x="316" y="608"/>
                </a:cxn>
                <a:cxn ang="0">
                  <a:pos x="227" y="0"/>
                </a:cxn>
                <a:cxn ang="0">
                  <a:pos x="0" y="90"/>
                </a:cxn>
                <a:cxn ang="0">
                  <a:pos x="316" y="608"/>
                </a:cxn>
              </a:cxnLst>
              <a:rect l="0" t="0" r="r" b="b"/>
              <a:pathLst>
                <a:path w="316" h="608">
                  <a:moveTo>
                    <a:pt x="316" y="608"/>
                  </a:moveTo>
                  <a:lnTo>
                    <a:pt x="227" y="0"/>
                  </a:lnTo>
                  <a:lnTo>
                    <a:pt x="0" y="90"/>
                  </a:lnTo>
                  <a:lnTo>
                    <a:pt x="316" y="608"/>
                  </a:lnTo>
                  <a:close/>
                </a:path>
              </a:pathLst>
            </a:custGeom>
            <a:gradFill rotWithShape="1">
              <a:gsLst>
                <a:gs pos="0">
                  <a:schemeClr val="bg1"/>
                </a:gs>
                <a:gs pos="50000">
                  <a:srgbClr val="FF9900"/>
                </a:gs>
                <a:gs pos="100000">
                  <a:schemeClr val="bg1"/>
                </a:gs>
              </a:gsLst>
              <a:lin ang="2700000" scaled="1"/>
            </a:gradFill>
            <a:ln w="9525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3" name="Freeform 8"/>
            <p:cNvSpPr>
              <a:spLocks/>
            </p:cNvSpPr>
            <p:nvPr/>
          </p:nvSpPr>
          <p:spPr bwMode="auto">
            <a:xfrm rot="78698">
              <a:off x="1554" y="2578"/>
              <a:ext cx="82" cy="141"/>
            </a:xfrm>
            <a:custGeom>
              <a:avLst/>
              <a:gdLst>
                <a:gd name="T0" fmla="*/ 39 w 121"/>
                <a:gd name="T1" fmla="*/ 0 h 230"/>
                <a:gd name="T2" fmla="*/ 0 w 121"/>
                <a:gd name="T3" fmla="*/ 9 h 230"/>
                <a:gd name="T4" fmla="*/ 56 w 121"/>
                <a:gd name="T5" fmla="*/ 86 h 230"/>
                <a:gd name="T6" fmla="*/ 39 w 121"/>
                <a:gd name="T7" fmla="*/ 0 h 23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21"/>
                <a:gd name="T13" fmla="*/ 0 h 230"/>
                <a:gd name="T14" fmla="*/ 121 w 121"/>
                <a:gd name="T15" fmla="*/ 230 h 23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21" h="230">
                  <a:moveTo>
                    <a:pt x="85" y="0"/>
                  </a:moveTo>
                  <a:lnTo>
                    <a:pt x="0" y="25"/>
                  </a:lnTo>
                  <a:lnTo>
                    <a:pt x="121" y="230"/>
                  </a:lnTo>
                  <a:lnTo>
                    <a:pt x="85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uz-Latn-UZ"/>
            </a:p>
          </p:txBody>
        </p:sp>
        <p:grpSp>
          <p:nvGrpSpPr>
            <p:cNvPr id="24" name="Group 9"/>
            <p:cNvGrpSpPr>
              <a:grpSpLocks/>
            </p:cNvGrpSpPr>
            <p:nvPr/>
          </p:nvGrpSpPr>
          <p:grpSpPr bwMode="auto">
            <a:xfrm>
              <a:off x="746" y="807"/>
              <a:ext cx="864" cy="1988"/>
              <a:chOff x="738" y="806"/>
              <a:chExt cx="864" cy="1988"/>
            </a:xfrm>
          </p:grpSpPr>
          <p:sp>
            <p:nvSpPr>
              <p:cNvPr id="25" name="Freeform 10"/>
              <p:cNvSpPr>
                <a:spLocks/>
              </p:cNvSpPr>
              <p:nvPr/>
            </p:nvSpPr>
            <p:spPr bwMode="auto">
              <a:xfrm rot="78698">
                <a:off x="861" y="806"/>
                <a:ext cx="741" cy="1595"/>
              </a:xfrm>
              <a:custGeom>
                <a:avLst/>
                <a:gdLst>
                  <a:gd name="T0" fmla="*/ 398 w 1094"/>
                  <a:gd name="T1" fmla="*/ 974 h 2612"/>
                  <a:gd name="T2" fmla="*/ 502 w 1094"/>
                  <a:gd name="T3" fmla="*/ 940 h 2612"/>
                  <a:gd name="T4" fmla="*/ 466 w 1094"/>
                  <a:gd name="T5" fmla="*/ 953 h 2612"/>
                  <a:gd name="T6" fmla="*/ 39 w 1094"/>
                  <a:gd name="T7" fmla="*/ 0 h 2612"/>
                  <a:gd name="T8" fmla="*/ 0 w 1094"/>
                  <a:gd name="T9" fmla="*/ 11 h 2612"/>
                  <a:gd name="T10" fmla="*/ 431 w 1094"/>
                  <a:gd name="T11" fmla="*/ 964 h 261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1094"/>
                  <a:gd name="T19" fmla="*/ 0 h 2612"/>
                  <a:gd name="T20" fmla="*/ 1094 w 1094"/>
                  <a:gd name="T21" fmla="*/ 2612 h 2612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1094" h="2612">
                    <a:moveTo>
                      <a:pt x="867" y="2612"/>
                    </a:moveTo>
                    <a:lnTo>
                      <a:pt x="1094" y="2522"/>
                    </a:lnTo>
                    <a:lnTo>
                      <a:pt x="1016" y="2554"/>
                    </a:lnTo>
                    <a:lnTo>
                      <a:pt x="84" y="0"/>
                    </a:lnTo>
                    <a:lnTo>
                      <a:pt x="0" y="30"/>
                    </a:lnTo>
                    <a:lnTo>
                      <a:pt x="940" y="2584"/>
                    </a:lnTo>
                  </a:path>
                </a:pathLst>
              </a:custGeom>
              <a:solidFill>
                <a:srgbClr val="33CCFF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uz-Latn-UZ"/>
              </a:p>
            </p:txBody>
          </p:sp>
          <p:grpSp>
            <p:nvGrpSpPr>
              <p:cNvPr id="26" name="Group 11"/>
              <p:cNvGrpSpPr>
                <a:grpSpLocks/>
              </p:cNvGrpSpPr>
              <p:nvPr/>
            </p:nvGrpSpPr>
            <p:grpSpPr bwMode="auto">
              <a:xfrm rot="78698">
                <a:off x="738" y="936"/>
                <a:ext cx="382" cy="1858"/>
                <a:chOff x="1292" y="1570"/>
                <a:chExt cx="363" cy="1905"/>
              </a:xfrm>
            </p:grpSpPr>
            <p:sp>
              <p:nvSpPr>
                <p:cNvPr id="27" name="Freeform 12"/>
                <p:cNvSpPr>
                  <a:spLocks/>
                </p:cNvSpPr>
                <p:nvPr/>
              </p:nvSpPr>
              <p:spPr bwMode="auto">
                <a:xfrm>
                  <a:off x="1292" y="1616"/>
                  <a:ext cx="227" cy="1859"/>
                </a:xfrm>
                <a:custGeom>
                  <a:avLst/>
                  <a:gdLst>
                    <a:gd name="T0" fmla="*/ 227 w 227"/>
                    <a:gd name="T1" fmla="*/ 136 h 1859"/>
                    <a:gd name="T2" fmla="*/ 0 w 227"/>
                    <a:gd name="T3" fmla="*/ 1859 h 1859"/>
                    <a:gd name="T4" fmla="*/ 0 w 227"/>
                    <a:gd name="T5" fmla="*/ 1633 h 1859"/>
                    <a:gd name="T6" fmla="*/ 137 w 227"/>
                    <a:gd name="T7" fmla="*/ 0 h 1859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27"/>
                    <a:gd name="T13" fmla="*/ 0 h 1859"/>
                    <a:gd name="T14" fmla="*/ 227 w 227"/>
                    <a:gd name="T15" fmla="*/ 1859 h 1859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27" h="1859">
                      <a:moveTo>
                        <a:pt x="227" y="136"/>
                      </a:moveTo>
                      <a:lnTo>
                        <a:pt x="0" y="1859"/>
                      </a:lnTo>
                      <a:lnTo>
                        <a:pt x="0" y="1633"/>
                      </a:lnTo>
                      <a:lnTo>
                        <a:pt x="137" y="0"/>
                      </a:lnTo>
                    </a:path>
                  </a:pathLst>
                </a:custGeom>
                <a:solidFill>
                  <a:srgbClr val="777777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uz-Latn-UZ"/>
                </a:p>
              </p:txBody>
            </p:sp>
            <p:sp>
              <p:nvSpPr>
                <p:cNvPr id="28" name="Oval 13"/>
                <p:cNvSpPr>
                  <a:spLocks noChangeArrowheads="1"/>
                </p:cNvSpPr>
                <p:nvPr/>
              </p:nvSpPr>
              <p:spPr bwMode="auto">
                <a:xfrm>
                  <a:off x="1383" y="1570"/>
                  <a:ext cx="272" cy="272"/>
                </a:xfrm>
                <a:prstGeom prst="ellipse">
                  <a:avLst/>
                </a:prstGeom>
                <a:solidFill>
                  <a:srgbClr val="777777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</p:grpSp>
        </p:grpSp>
      </p:grpSp>
      <p:grpSp>
        <p:nvGrpSpPr>
          <p:cNvPr id="32" name="Group 5"/>
          <p:cNvGrpSpPr>
            <a:grpSpLocks/>
          </p:cNvGrpSpPr>
          <p:nvPr/>
        </p:nvGrpSpPr>
        <p:grpSpPr bwMode="auto">
          <a:xfrm rot="204962">
            <a:off x="5614886" y="523522"/>
            <a:ext cx="1987448" cy="2967894"/>
            <a:chOff x="746" y="796"/>
            <a:chExt cx="903" cy="1999"/>
          </a:xfrm>
        </p:grpSpPr>
        <p:sp>
          <p:nvSpPr>
            <p:cNvPr id="33" name="Freeform 6"/>
            <p:cNvSpPr>
              <a:spLocks/>
            </p:cNvSpPr>
            <p:nvPr/>
          </p:nvSpPr>
          <p:spPr bwMode="auto">
            <a:xfrm rot="78698">
              <a:off x="801" y="796"/>
              <a:ext cx="848" cy="1909"/>
            </a:xfrm>
            <a:custGeom>
              <a:avLst/>
              <a:gdLst>
                <a:gd name="T0" fmla="*/ 0 w 1252"/>
                <a:gd name="T1" fmla="*/ 34 h 3125"/>
                <a:gd name="T2" fmla="*/ 104 w 1252"/>
                <a:gd name="T3" fmla="*/ 0 h 3125"/>
                <a:gd name="T4" fmla="*/ 541 w 1252"/>
                <a:gd name="T5" fmla="*/ 948 h 3125"/>
                <a:gd name="T6" fmla="*/ 574 w 1252"/>
                <a:gd name="T7" fmla="*/ 1166 h 3125"/>
                <a:gd name="T8" fmla="*/ 437 w 1252"/>
                <a:gd name="T9" fmla="*/ 982 h 3125"/>
                <a:gd name="T10" fmla="*/ 0 w 1252"/>
                <a:gd name="T11" fmla="*/ 34 h 312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252"/>
                <a:gd name="T19" fmla="*/ 0 h 3125"/>
                <a:gd name="T20" fmla="*/ 1252 w 1252"/>
                <a:gd name="T21" fmla="*/ 3125 h 3125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252" h="3125">
                  <a:moveTo>
                    <a:pt x="0" y="90"/>
                  </a:moveTo>
                  <a:lnTo>
                    <a:pt x="227" y="0"/>
                  </a:lnTo>
                  <a:lnTo>
                    <a:pt x="1179" y="2540"/>
                  </a:lnTo>
                  <a:lnTo>
                    <a:pt x="1252" y="3125"/>
                  </a:lnTo>
                  <a:lnTo>
                    <a:pt x="952" y="2630"/>
                  </a:lnTo>
                  <a:lnTo>
                    <a:pt x="0" y="90"/>
                  </a:lnTo>
                  <a:close/>
                </a:path>
              </a:pathLst>
            </a:custGeom>
            <a:solidFill>
              <a:srgbClr val="33CC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uz-Latn-UZ"/>
            </a:p>
          </p:txBody>
        </p:sp>
        <p:sp>
          <p:nvSpPr>
            <p:cNvPr id="34" name="Freeform 7"/>
            <p:cNvSpPr>
              <a:spLocks/>
            </p:cNvSpPr>
            <p:nvPr/>
          </p:nvSpPr>
          <p:spPr bwMode="auto">
            <a:xfrm rot="78698">
              <a:off x="1428" y="2353"/>
              <a:ext cx="211" cy="371"/>
            </a:xfrm>
            <a:custGeom>
              <a:avLst/>
              <a:gdLst/>
              <a:ahLst/>
              <a:cxnLst>
                <a:cxn ang="0">
                  <a:pos x="316" y="608"/>
                </a:cxn>
                <a:cxn ang="0">
                  <a:pos x="227" y="0"/>
                </a:cxn>
                <a:cxn ang="0">
                  <a:pos x="0" y="90"/>
                </a:cxn>
                <a:cxn ang="0">
                  <a:pos x="316" y="608"/>
                </a:cxn>
              </a:cxnLst>
              <a:rect l="0" t="0" r="r" b="b"/>
              <a:pathLst>
                <a:path w="316" h="608">
                  <a:moveTo>
                    <a:pt x="316" y="608"/>
                  </a:moveTo>
                  <a:lnTo>
                    <a:pt x="227" y="0"/>
                  </a:lnTo>
                  <a:lnTo>
                    <a:pt x="0" y="90"/>
                  </a:lnTo>
                  <a:lnTo>
                    <a:pt x="316" y="608"/>
                  </a:lnTo>
                  <a:close/>
                </a:path>
              </a:pathLst>
            </a:custGeom>
            <a:gradFill rotWithShape="1">
              <a:gsLst>
                <a:gs pos="0">
                  <a:schemeClr val="bg1"/>
                </a:gs>
                <a:gs pos="50000">
                  <a:srgbClr val="FF9900"/>
                </a:gs>
                <a:gs pos="100000">
                  <a:schemeClr val="bg1"/>
                </a:gs>
              </a:gsLst>
              <a:lin ang="2700000" scaled="1"/>
            </a:gradFill>
            <a:ln w="9525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35" name="Freeform 8"/>
            <p:cNvSpPr>
              <a:spLocks/>
            </p:cNvSpPr>
            <p:nvPr/>
          </p:nvSpPr>
          <p:spPr bwMode="auto">
            <a:xfrm rot="78698">
              <a:off x="1554" y="2578"/>
              <a:ext cx="82" cy="141"/>
            </a:xfrm>
            <a:custGeom>
              <a:avLst/>
              <a:gdLst>
                <a:gd name="T0" fmla="*/ 39 w 121"/>
                <a:gd name="T1" fmla="*/ 0 h 230"/>
                <a:gd name="T2" fmla="*/ 0 w 121"/>
                <a:gd name="T3" fmla="*/ 9 h 230"/>
                <a:gd name="T4" fmla="*/ 56 w 121"/>
                <a:gd name="T5" fmla="*/ 86 h 230"/>
                <a:gd name="T6" fmla="*/ 39 w 121"/>
                <a:gd name="T7" fmla="*/ 0 h 23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21"/>
                <a:gd name="T13" fmla="*/ 0 h 230"/>
                <a:gd name="T14" fmla="*/ 121 w 121"/>
                <a:gd name="T15" fmla="*/ 230 h 23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21" h="230">
                  <a:moveTo>
                    <a:pt x="85" y="0"/>
                  </a:moveTo>
                  <a:lnTo>
                    <a:pt x="0" y="25"/>
                  </a:lnTo>
                  <a:lnTo>
                    <a:pt x="121" y="230"/>
                  </a:lnTo>
                  <a:lnTo>
                    <a:pt x="85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uz-Latn-UZ"/>
            </a:p>
          </p:txBody>
        </p:sp>
        <p:grpSp>
          <p:nvGrpSpPr>
            <p:cNvPr id="36" name="Group 9"/>
            <p:cNvGrpSpPr>
              <a:grpSpLocks/>
            </p:cNvGrpSpPr>
            <p:nvPr/>
          </p:nvGrpSpPr>
          <p:grpSpPr bwMode="auto">
            <a:xfrm>
              <a:off x="746" y="807"/>
              <a:ext cx="864" cy="1988"/>
              <a:chOff x="738" y="806"/>
              <a:chExt cx="864" cy="1988"/>
            </a:xfrm>
          </p:grpSpPr>
          <p:sp>
            <p:nvSpPr>
              <p:cNvPr id="37" name="Freeform 10"/>
              <p:cNvSpPr>
                <a:spLocks/>
              </p:cNvSpPr>
              <p:nvPr/>
            </p:nvSpPr>
            <p:spPr bwMode="auto">
              <a:xfrm rot="78698">
                <a:off x="861" y="806"/>
                <a:ext cx="741" cy="1595"/>
              </a:xfrm>
              <a:custGeom>
                <a:avLst/>
                <a:gdLst>
                  <a:gd name="T0" fmla="*/ 398 w 1094"/>
                  <a:gd name="T1" fmla="*/ 974 h 2612"/>
                  <a:gd name="T2" fmla="*/ 502 w 1094"/>
                  <a:gd name="T3" fmla="*/ 940 h 2612"/>
                  <a:gd name="T4" fmla="*/ 466 w 1094"/>
                  <a:gd name="T5" fmla="*/ 953 h 2612"/>
                  <a:gd name="T6" fmla="*/ 39 w 1094"/>
                  <a:gd name="T7" fmla="*/ 0 h 2612"/>
                  <a:gd name="T8" fmla="*/ 0 w 1094"/>
                  <a:gd name="T9" fmla="*/ 11 h 2612"/>
                  <a:gd name="T10" fmla="*/ 431 w 1094"/>
                  <a:gd name="T11" fmla="*/ 964 h 261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1094"/>
                  <a:gd name="T19" fmla="*/ 0 h 2612"/>
                  <a:gd name="T20" fmla="*/ 1094 w 1094"/>
                  <a:gd name="T21" fmla="*/ 2612 h 2612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1094" h="2612">
                    <a:moveTo>
                      <a:pt x="867" y="2612"/>
                    </a:moveTo>
                    <a:lnTo>
                      <a:pt x="1094" y="2522"/>
                    </a:lnTo>
                    <a:lnTo>
                      <a:pt x="1016" y="2554"/>
                    </a:lnTo>
                    <a:lnTo>
                      <a:pt x="84" y="0"/>
                    </a:lnTo>
                    <a:lnTo>
                      <a:pt x="0" y="30"/>
                    </a:lnTo>
                    <a:lnTo>
                      <a:pt x="940" y="2584"/>
                    </a:lnTo>
                  </a:path>
                </a:pathLst>
              </a:custGeom>
              <a:solidFill>
                <a:srgbClr val="33CCFF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uz-Latn-UZ"/>
              </a:p>
            </p:txBody>
          </p:sp>
          <p:grpSp>
            <p:nvGrpSpPr>
              <p:cNvPr id="38" name="Group 11"/>
              <p:cNvGrpSpPr>
                <a:grpSpLocks/>
              </p:cNvGrpSpPr>
              <p:nvPr/>
            </p:nvGrpSpPr>
            <p:grpSpPr bwMode="auto">
              <a:xfrm rot="78698">
                <a:off x="738" y="936"/>
                <a:ext cx="382" cy="1858"/>
                <a:chOff x="1292" y="1570"/>
                <a:chExt cx="363" cy="1905"/>
              </a:xfrm>
            </p:grpSpPr>
            <p:sp>
              <p:nvSpPr>
                <p:cNvPr id="39" name="Freeform 12"/>
                <p:cNvSpPr>
                  <a:spLocks/>
                </p:cNvSpPr>
                <p:nvPr/>
              </p:nvSpPr>
              <p:spPr bwMode="auto">
                <a:xfrm>
                  <a:off x="1292" y="1616"/>
                  <a:ext cx="227" cy="1859"/>
                </a:xfrm>
                <a:custGeom>
                  <a:avLst/>
                  <a:gdLst>
                    <a:gd name="T0" fmla="*/ 227 w 227"/>
                    <a:gd name="T1" fmla="*/ 136 h 1859"/>
                    <a:gd name="T2" fmla="*/ 0 w 227"/>
                    <a:gd name="T3" fmla="*/ 1859 h 1859"/>
                    <a:gd name="T4" fmla="*/ 0 w 227"/>
                    <a:gd name="T5" fmla="*/ 1633 h 1859"/>
                    <a:gd name="T6" fmla="*/ 137 w 227"/>
                    <a:gd name="T7" fmla="*/ 0 h 1859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27"/>
                    <a:gd name="T13" fmla="*/ 0 h 1859"/>
                    <a:gd name="T14" fmla="*/ 227 w 227"/>
                    <a:gd name="T15" fmla="*/ 1859 h 1859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27" h="1859">
                      <a:moveTo>
                        <a:pt x="227" y="136"/>
                      </a:moveTo>
                      <a:lnTo>
                        <a:pt x="0" y="1859"/>
                      </a:lnTo>
                      <a:lnTo>
                        <a:pt x="0" y="1633"/>
                      </a:lnTo>
                      <a:lnTo>
                        <a:pt x="137" y="0"/>
                      </a:lnTo>
                    </a:path>
                  </a:pathLst>
                </a:custGeom>
                <a:solidFill>
                  <a:srgbClr val="777777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uz-Latn-UZ"/>
                </a:p>
              </p:txBody>
            </p:sp>
            <p:sp>
              <p:nvSpPr>
                <p:cNvPr id="40" name="Oval 13"/>
                <p:cNvSpPr>
                  <a:spLocks noChangeArrowheads="1"/>
                </p:cNvSpPr>
                <p:nvPr/>
              </p:nvSpPr>
              <p:spPr bwMode="auto">
                <a:xfrm>
                  <a:off x="1383" y="1570"/>
                  <a:ext cx="272" cy="272"/>
                </a:xfrm>
                <a:prstGeom prst="ellipse">
                  <a:avLst/>
                </a:prstGeom>
                <a:solidFill>
                  <a:srgbClr val="777777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</p:grpSp>
        </p:grp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1567983" y="7314752"/>
                <a:ext cx="4282263" cy="76944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ru-RU" sz="4400" b="1" i="1">
                            <a:solidFill>
                              <a:prstClr val="black"/>
                            </a:solidFill>
                            <a:latin typeface="Cambria Math"/>
                            <a:cs typeface="Arial" pitchFamily="34" charset="0"/>
                          </a:rPr>
                        </m:ctrlPr>
                      </m:sSubPr>
                      <m:e>
                        <m:r>
                          <a:rPr lang="uz-Latn-UZ" sz="4400" b="1" i="1">
                            <a:solidFill>
                              <a:prstClr val="black"/>
                            </a:solidFill>
                            <a:latin typeface="Cambria Math"/>
                            <a:cs typeface="Arial" pitchFamily="34" charset="0"/>
                          </a:rPr>
                          <m:t>𝑨</m:t>
                        </m:r>
                      </m:e>
                      <m:sub>
                        <m:r>
                          <a:rPr lang="ru-RU" sz="4400" b="1" i="1">
                            <a:solidFill>
                              <a:prstClr val="black"/>
                            </a:solidFill>
                            <a:latin typeface="Cambria Math"/>
                            <a:cs typeface="Arial" pitchFamily="34" charset="0"/>
                          </a:rPr>
                          <m:t>𝟏</m:t>
                        </m:r>
                      </m:sub>
                    </m:sSub>
                    <m:sSub>
                      <m:sSubPr>
                        <m:ctrlPr>
                          <a:rPr lang="ru-RU" sz="4400" b="1" i="1">
                            <a:solidFill>
                              <a:prstClr val="black"/>
                            </a:solidFill>
                            <a:latin typeface="Cambria Math"/>
                            <a:cs typeface="Arial" pitchFamily="34" charset="0"/>
                          </a:rPr>
                        </m:ctrlPr>
                      </m:sSubPr>
                      <m:e>
                        <m:r>
                          <a:rPr lang="uz-Latn-UZ" sz="4400" b="1" i="1">
                            <a:solidFill>
                              <a:prstClr val="black"/>
                            </a:solidFill>
                            <a:latin typeface="Cambria Math"/>
                            <a:cs typeface="Arial" pitchFamily="34" charset="0"/>
                          </a:rPr>
                          <m:t>𝑫</m:t>
                        </m:r>
                      </m:e>
                      <m:sub>
                        <m:r>
                          <a:rPr lang="ru-RU" sz="4400" b="1" i="1">
                            <a:solidFill>
                              <a:prstClr val="black"/>
                            </a:solidFill>
                            <a:latin typeface="Cambria Math"/>
                            <a:cs typeface="Arial" pitchFamily="34" charset="0"/>
                          </a:rPr>
                          <m:t>𝟏</m:t>
                        </m:r>
                      </m:sub>
                    </m:sSub>
                  </m:oMath>
                </a14:m>
                <a:r>
                  <a:rPr lang="ru-RU" sz="4400" b="1" dirty="0" smtClean="0">
                    <a:latin typeface="Arial" pitchFamily="34" charset="0"/>
                    <a:cs typeface="Arial" pitchFamily="34" charset="0"/>
                  </a:rPr>
                  <a:t>= АВ + С</a:t>
                </a:r>
                <a:r>
                  <a:rPr lang="uz-Latn-UZ" sz="4400" b="1" dirty="0" smtClean="0">
                    <a:latin typeface="Arial" pitchFamily="34" charset="0"/>
                    <a:cs typeface="Arial" pitchFamily="34" charset="0"/>
                  </a:rPr>
                  <a:t>D</a:t>
                </a:r>
                <a:endParaRPr lang="uz-Latn-UZ" sz="4400" b="1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67983" y="7314752"/>
                <a:ext cx="4282263" cy="769441"/>
              </a:xfrm>
              <a:prstGeom prst="rect">
                <a:avLst/>
              </a:prstGeom>
              <a:blipFill rotWithShape="1">
                <a:blip r:embed="rId4"/>
                <a:stretch>
                  <a:fillRect t="-16667" r="-4694" b="-36508"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1" name="Прямая соединительная линия 40"/>
          <p:cNvCxnSpPr/>
          <p:nvPr/>
        </p:nvCxnSpPr>
        <p:spPr>
          <a:xfrm flipH="1">
            <a:off x="5512637" y="3421732"/>
            <a:ext cx="1966101" cy="1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Блок-схема: узел 41"/>
          <p:cNvSpPr/>
          <p:nvPr/>
        </p:nvSpPr>
        <p:spPr>
          <a:xfrm rot="4651668">
            <a:off x="7424242" y="3382355"/>
            <a:ext cx="55246" cy="71120"/>
          </a:xfrm>
          <a:prstGeom prst="flowChartConnector">
            <a:avLst/>
          </a:prstGeom>
          <a:solidFill>
            <a:schemeClr val="tx1"/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0622" tIns="65311" rIns="130622" bIns="65311" anchor="ctr"/>
          <a:lstStyle/>
          <a:p>
            <a:pPr algn="ctr">
              <a:defRPr/>
            </a:pPr>
            <a:endParaRPr lang="ru-RU" sz="4800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43" name="Блок-схема: узел 42"/>
          <p:cNvSpPr/>
          <p:nvPr/>
        </p:nvSpPr>
        <p:spPr>
          <a:xfrm rot="4651668">
            <a:off x="5502638" y="3385856"/>
            <a:ext cx="55246" cy="73659"/>
          </a:xfrm>
          <a:prstGeom prst="flowChartConnector">
            <a:avLst/>
          </a:prstGeom>
          <a:solidFill>
            <a:schemeClr val="tx1"/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0622" tIns="65311" rIns="130622" bIns="65311" anchor="ctr"/>
          <a:lstStyle/>
          <a:p>
            <a:pPr algn="ctr">
              <a:defRPr/>
            </a:pPr>
            <a:endParaRPr lang="ru-RU" sz="4800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44" name="TextBox 43"/>
          <p:cNvSpPr txBox="1">
            <a:spLocks noChangeArrowheads="1"/>
          </p:cNvSpPr>
          <p:nvPr/>
        </p:nvSpPr>
        <p:spPr bwMode="auto">
          <a:xfrm>
            <a:off x="5850246" y="6045065"/>
            <a:ext cx="523240" cy="685895"/>
          </a:xfrm>
          <a:prstGeom prst="rect">
            <a:avLst/>
          </a:prstGeom>
          <a:noFill/>
          <a:ln w="57150">
            <a:noFill/>
            <a:miter lim="800000"/>
            <a:headEnd/>
            <a:tailEnd/>
          </a:ln>
        </p:spPr>
        <p:txBody>
          <a:bodyPr lIns="130622" tIns="65311" rIns="130622" bIns="65311">
            <a:spAutoFit/>
          </a:bodyPr>
          <a:lstStyle/>
          <a:p>
            <a:r>
              <a:rPr lang="ru-RU" sz="3600" b="1" dirty="0" smtClean="0">
                <a:latin typeface="Arial" pitchFamily="34" charset="0"/>
                <a:cs typeface="Arial" pitchFamily="34" charset="0"/>
              </a:rPr>
              <a:t>Е</a:t>
            </a:r>
            <a:endParaRPr lang="ru-RU" sz="3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5" name="TextBox 44"/>
          <p:cNvSpPr txBox="1">
            <a:spLocks noChangeArrowheads="1"/>
          </p:cNvSpPr>
          <p:nvPr/>
        </p:nvSpPr>
        <p:spPr bwMode="auto">
          <a:xfrm>
            <a:off x="7492552" y="4579882"/>
            <a:ext cx="523240" cy="685895"/>
          </a:xfrm>
          <a:prstGeom prst="rect">
            <a:avLst/>
          </a:prstGeom>
          <a:noFill/>
          <a:ln w="57150">
            <a:noFill/>
            <a:miter lim="800000"/>
            <a:headEnd/>
            <a:tailEnd/>
          </a:ln>
        </p:spPr>
        <p:txBody>
          <a:bodyPr lIns="130622" tIns="65311" rIns="130622" bIns="65311">
            <a:spAutoFit/>
          </a:bodyPr>
          <a:lstStyle/>
          <a:p>
            <a:r>
              <a:rPr lang="ru-RU" sz="3600" b="1">
                <a:latin typeface="Arial" pitchFamily="34" charset="0"/>
                <a:cs typeface="Arial" pitchFamily="34" charset="0"/>
              </a:rPr>
              <a:t>В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3" name="Прямоугольник 52"/>
              <p:cNvSpPr/>
              <p:nvPr/>
            </p:nvSpPr>
            <p:spPr>
              <a:xfrm>
                <a:off x="285555" y="5408725"/>
                <a:ext cx="745140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sz="3200" b="1" i="1">
                              <a:solidFill>
                                <a:prstClr val="black"/>
                              </a:solidFill>
                              <a:latin typeface="Cambria Math"/>
                              <a:cs typeface="Arial" pitchFamily="34" charset="0"/>
                            </a:rPr>
                          </m:ctrlPr>
                        </m:sSubPr>
                        <m:e>
                          <m:r>
                            <a:rPr lang="uz-Latn-UZ" sz="3200" b="1" i="1">
                              <a:solidFill>
                                <a:prstClr val="black"/>
                              </a:solidFill>
                              <a:latin typeface="Cambria Math"/>
                              <a:cs typeface="Arial" pitchFamily="34" charset="0"/>
                            </a:rPr>
                            <m:t>𝑨</m:t>
                          </m:r>
                        </m:e>
                        <m:sub>
                          <m:r>
                            <a:rPr lang="ru-RU" sz="3200" b="1" i="1">
                              <a:solidFill>
                                <a:prstClr val="black"/>
                              </a:solidFill>
                              <a:latin typeface="Cambria Math"/>
                              <a:cs typeface="Arial" pitchFamily="34" charset="0"/>
                            </a:rPr>
                            <m:t>𝟏</m:t>
                          </m:r>
                        </m:sub>
                      </m:sSub>
                    </m:oMath>
                  </m:oMathPara>
                </a14:m>
                <a:endParaRPr lang="uz-Latn-UZ" sz="3200" dirty="0"/>
              </a:p>
            </p:txBody>
          </p:sp>
        </mc:Choice>
        <mc:Fallback xmlns="">
          <p:sp>
            <p:nvSpPr>
              <p:cNvPr id="53" name="Прямоугольник 5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5555" y="5408725"/>
                <a:ext cx="745140" cy="584775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4" name="Прямоугольник 53"/>
              <p:cNvSpPr/>
              <p:nvPr/>
            </p:nvSpPr>
            <p:spPr>
              <a:xfrm>
                <a:off x="1917979" y="5397652"/>
                <a:ext cx="860557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sz="3200" b="1" i="1">
                              <a:solidFill>
                                <a:prstClr val="black"/>
                              </a:solidFill>
                              <a:latin typeface="Cambria Math"/>
                              <a:cs typeface="Arial" pitchFamily="34" charset="0"/>
                            </a:rPr>
                          </m:ctrlPr>
                        </m:sSubPr>
                        <m:e>
                          <m:r>
                            <a:rPr lang="uz-Latn-UZ" sz="3200" b="1" i="1" smtClean="0">
                              <a:solidFill>
                                <a:prstClr val="black"/>
                              </a:solidFill>
                              <a:latin typeface="Cambria Math"/>
                              <a:cs typeface="Arial" pitchFamily="34" charset="0"/>
                            </a:rPr>
                            <m:t>𝑩</m:t>
                          </m:r>
                        </m:e>
                        <m:sub>
                          <m:r>
                            <a:rPr lang="ru-RU" sz="3200" b="1" i="1">
                              <a:solidFill>
                                <a:prstClr val="black"/>
                              </a:solidFill>
                              <a:latin typeface="Cambria Math"/>
                              <a:cs typeface="Arial" pitchFamily="34" charset="0"/>
                            </a:rPr>
                            <m:t>𝟏</m:t>
                          </m:r>
                        </m:sub>
                      </m:sSub>
                      <m:r>
                        <a:rPr lang="ru-RU" sz="3200" b="1" i="1">
                          <a:solidFill>
                            <a:prstClr val="black"/>
                          </a:solidFill>
                          <a:latin typeface="Cambria Math"/>
                          <a:cs typeface="Arial" pitchFamily="34" charset="0"/>
                        </a:rPr>
                        <m:t> </m:t>
                      </m:r>
                    </m:oMath>
                  </m:oMathPara>
                </a14:m>
                <a:endParaRPr lang="uz-Latn-UZ" sz="3200" dirty="0"/>
              </a:p>
            </p:txBody>
          </p:sp>
        </mc:Choice>
        <mc:Fallback xmlns="">
          <p:sp>
            <p:nvSpPr>
              <p:cNvPr id="54" name="Прямоугольник 5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17979" y="5397652"/>
                <a:ext cx="860557" cy="584775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5" name="Прямая соединительная линия 54"/>
          <p:cNvCxnSpPr/>
          <p:nvPr/>
        </p:nvCxnSpPr>
        <p:spPr>
          <a:xfrm flipH="1">
            <a:off x="2463488" y="6037715"/>
            <a:ext cx="1966101" cy="1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57" name="Прямоугольник 56"/>
              <p:cNvSpPr/>
              <p:nvPr/>
            </p:nvSpPr>
            <p:spPr>
              <a:xfrm>
                <a:off x="2061335" y="6095642"/>
                <a:ext cx="732316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sz="3200" b="1" i="1" smtClean="0">
                              <a:solidFill>
                                <a:prstClr val="black"/>
                              </a:solidFill>
                              <a:latin typeface="Cambria Math"/>
                              <a:cs typeface="Arial" pitchFamily="34" charset="0"/>
                            </a:rPr>
                          </m:ctrlPr>
                        </m:sSubPr>
                        <m:e>
                          <m:r>
                            <a:rPr lang="uz-Latn-UZ" sz="3200" b="1" i="1" smtClean="0">
                              <a:solidFill>
                                <a:prstClr val="black"/>
                              </a:solidFill>
                              <a:latin typeface="Cambria Math"/>
                              <a:cs typeface="Arial" pitchFamily="34" charset="0"/>
                            </a:rPr>
                            <m:t>𝑪</m:t>
                          </m:r>
                        </m:e>
                        <m:sub>
                          <m:r>
                            <a:rPr lang="ru-RU" sz="3200" b="1" i="1">
                              <a:solidFill>
                                <a:prstClr val="black"/>
                              </a:solidFill>
                              <a:latin typeface="Cambria Math"/>
                              <a:cs typeface="Arial" pitchFamily="34" charset="0"/>
                            </a:rPr>
                            <m:t>𝟏</m:t>
                          </m:r>
                        </m:sub>
                      </m:sSub>
                    </m:oMath>
                  </m:oMathPara>
                </a14:m>
                <a:endParaRPr lang="uz-Latn-UZ" sz="3600" dirty="0"/>
              </a:p>
            </p:txBody>
          </p:sp>
        </mc:Choice>
        <mc:Fallback xmlns="">
          <p:sp>
            <p:nvSpPr>
              <p:cNvPr id="57" name="Прямоугольник 5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61335" y="6095642"/>
                <a:ext cx="732316" cy="584775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8" name="Прямоугольник 57"/>
              <p:cNvSpPr/>
              <p:nvPr/>
            </p:nvSpPr>
            <p:spPr>
              <a:xfrm>
                <a:off x="4067107" y="5293436"/>
                <a:ext cx="782009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sz="3200" b="1" i="1">
                              <a:solidFill>
                                <a:prstClr val="black"/>
                              </a:solidFill>
                              <a:latin typeface="Cambria Math"/>
                              <a:cs typeface="Arial" pitchFamily="34" charset="0"/>
                            </a:rPr>
                          </m:ctrlPr>
                        </m:sSubPr>
                        <m:e>
                          <m:r>
                            <a:rPr lang="uz-Latn-UZ" sz="3200" b="1" i="1">
                              <a:solidFill>
                                <a:prstClr val="black"/>
                              </a:solidFill>
                              <a:latin typeface="Cambria Math"/>
                              <a:cs typeface="Arial" pitchFamily="34" charset="0"/>
                            </a:rPr>
                            <m:t>𝑫</m:t>
                          </m:r>
                        </m:e>
                        <m:sub>
                          <m:r>
                            <a:rPr lang="ru-RU" sz="3200" b="1" i="1">
                              <a:solidFill>
                                <a:prstClr val="black"/>
                              </a:solidFill>
                              <a:latin typeface="Cambria Math"/>
                              <a:cs typeface="Arial" pitchFamily="34" charset="0"/>
                            </a:rPr>
                            <m:t>𝟏</m:t>
                          </m:r>
                        </m:sub>
                      </m:sSub>
                    </m:oMath>
                  </m:oMathPara>
                </a14:m>
                <a:endParaRPr lang="uz-Latn-UZ" sz="3600" dirty="0"/>
              </a:p>
            </p:txBody>
          </p:sp>
        </mc:Choice>
        <mc:Fallback xmlns="">
          <p:sp>
            <p:nvSpPr>
              <p:cNvPr id="58" name="Прямоугольник 5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67107" y="5293436"/>
                <a:ext cx="782009" cy="584775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0" name="Блок-схема: узел 59"/>
          <p:cNvSpPr/>
          <p:nvPr/>
        </p:nvSpPr>
        <p:spPr>
          <a:xfrm rot="4651668">
            <a:off x="4430488" y="5998271"/>
            <a:ext cx="55246" cy="71120"/>
          </a:xfrm>
          <a:prstGeom prst="flowChartConnector">
            <a:avLst/>
          </a:prstGeom>
          <a:solidFill>
            <a:schemeClr val="tx1"/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0622" tIns="65311" rIns="130622" bIns="65311" anchor="ctr"/>
          <a:lstStyle/>
          <a:p>
            <a:pPr algn="ctr">
              <a:defRPr/>
            </a:pPr>
            <a:endParaRPr lang="ru-RU" sz="4800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61" name="Правая фигурная скобка 60"/>
          <p:cNvSpPr/>
          <p:nvPr/>
        </p:nvSpPr>
        <p:spPr>
          <a:xfrm rot="5400000">
            <a:off x="2217730" y="4913801"/>
            <a:ext cx="668256" cy="3755462"/>
          </a:xfrm>
          <a:prstGeom prst="rightBrac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uz-Latn-UZ"/>
          </a:p>
        </p:txBody>
      </p:sp>
      <p:sp>
        <p:nvSpPr>
          <p:cNvPr id="5" name="Дуга 4"/>
          <p:cNvSpPr/>
          <p:nvPr/>
        </p:nvSpPr>
        <p:spPr>
          <a:xfrm rot="3619319">
            <a:off x="811760" y="5034127"/>
            <a:ext cx="1759489" cy="1647215"/>
          </a:xfrm>
          <a:prstGeom prst="arc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uz-Latn-UZ"/>
          </a:p>
        </p:txBody>
      </p:sp>
      <p:sp>
        <p:nvSpPr>
          <p:cNvPr id="48" name="Дуга 47"/>
          <p:cNvSpPr/>
          <p:nvPr/>
        </p:nvSpPr>
        <p:spPr>
          <a:xfrm rot="3619319">
            <a:off x="2779209" y="4920653"/>
            <a:ext cx="1759489" cy="1647215"/>
          </a:xfrm>
          <a:prstGeom prst="arc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uz-Latn-UZ"/>
          </a:p>
        </p:txBody>
      </p:sp>
    </p:spTree>
    <p:extLst>
      <p:ext uri="{BB962C8B-B14F-4D97-AF65-F5344CB8AC3E}">
        <p14:creationId xmlns:p14="http://schemas.microsoft.com/office/powerpoint/2010/main" val="403400689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00694E-6 -1.48148E-6 L -0.10167 0.30556 " pathEditMode="relative" rAng="0" ptsTypes="AA">
                                      <p:cBhvr>
                                        <p:cTn id="44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089" y="1527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4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3" dur="500"/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6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9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4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40972E-6 2.83951E-6 L -0.20171 0.32098 " pathEditMode="relative" rAng="0" ptsTypes="AA">
                                      <p:cBhvr>
                                        <p:cTn id="78" dur="2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091" y="1604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3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8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7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0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3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8" dur="500"/>
                                        <p:tgtEl>
                                          <p:spTgt spid="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3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17" grpId="0"/>
      <p:bldP spid="2" grpId="0"/>
      <p:bldP spid="53" grpId="0"/>
      <p:bldP spid="54" grpId="0"/>
      <p:bldP spid="57" grpId="0"/>
      <p:bldP spid="58" grpId="0"/>
      <p:bldP spid="60" grpId="0" animBg="1"/>
      <p:bldP spid="61" grpId="0" animBg="1"/>
      <p:bldP spid="5" grpId="0" animBg="1"/>
      <p:bldP spid="48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>
            <a:spLocks noChangeArrowheads="1"/>
          </p:cNvSpPr>
          <p:nvPr/>
        </p:nvSpPr>
        <p:spPr bwMode="auto">
          <a:xfrm>
            <a:off x="152399" y="236719"/>
            <a:ext cx="14020801" cy="17015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30622" tIns="65311" rIns="130622" bIns="65311">
            <a:spAutoFit/>
          </a:bodyPr>
          <a:lstStyle/>
          <a:p>
            <a:pPr marL="653110" indent="-653110" algn="ctr">
              <a:defRPr/>
            </a:pPr>
            <a:r>
              <a:rPr lang="ru-RU" sz="34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ЗАДАЧА </a:t>
            </a:r>
            <a:r>
              <a:rPr lang="ru-RU" sz="3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10 (стр. 125)</a:t>
            </a:r>
            <a:endParaRPr lang="ru-RU" sz="3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 marL="653110" indent="-653110" algn="ctr">
              <a:defRPr/>
            </a:pPr>
            <a:r>
              <a:rPr lang="ru-RU" sz="3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а) Даны отрезки, длины которых равны 12 см и 5 см.</a:t>
            </a:r>
          </a:p>
          <a:p>
            <a:pPr marL="653110" indent="-653110" algn="ctr">
              <a:defRPr/>
            </a:pPr>
            <a:r>
              <a:rPr lang="ru-RU" sz="3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Постройте отрезок</a:t>
            </a:r>
            <a:r>
              <a:rPr lang="uz-Cyrl-UZ" sz="3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с длиной 17 см.</a:t>
            </a:r>
            <a:r>
              <a:rPr lang="ru-RU" sz="3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</a:p>
        </p:txBody>
      </p:sp>
      <p:cxnSp>
        <p:nvCxnSpPr>
          <p:cNvPr id="4" name="Прямая соединительная линия 3"/>
          <p:cNvCxnSpPr/>
          <p:nvPr/>
        </p:nvCxnSpPr>
        <p:spPr>
          <a:xfrm flipH="1">
            <a:off x="700052" y="6037054"/>
            <a:ext cx="5411814" cy="0"/>
          </a:xfrm>
          <a:prstGeom prst="line">
            <a:avLst/>
          </a:prstGeom>
          <a:ln w="57150">
            <a:solidFill>
              <a:srgbClr val="00A85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 rot="10800000">
            <a:off x="2279653" y="3455706"/>
            <a:ext cx="1729741" cy="0"/>
          </a:xfrm>
          <a:prstGeom prst="line">
            <a:avLst/>
          </a:prstGeom>
          <a:ln w="5715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Блок-схема: узел 9"/>
          <p:cNvSpPr/>
          <p:nvPr/>
        </p:nvSpPr>
        <p:spPr>
          <a:xfrm rot="4651668">
            <a:off x="3981771" y="3424909"/>
            <a:ext cx="55246" cy="71120"/>
          </a:xfrm>
          <a:prstGeom prst="flowChartConnector">
            <a:avLst/>
          </a:prstGeom>
          <a:solidFill>
            <a:schemeClr val="tx1"/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0622" tIns="65311" rIns="130622" bIns="65311" anchor="ctr"/>
          <a:lstStyle/>
          <a:p>
            <a:pPr algn="ctr">
              <a:defRPr/>
            </a:pPr>
            <a:endParaRPr lang="ru-RU" sz="4800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Блок-схема: узел 10"/>
          <p:cNvSpPr/>
          <p:nvPr/>
        </p:nvSpPr>
        <p:spPr>
          <a:xfrm rot="4651668">
            <a:off x="2255841" y="3419829"/>
            <a:ext cx="55246" cy="73659"/>
          </a:xfrm>
          <a:prstGeom prst="flowChartConnector">
            <a:avLst/>
          </a:prstGeom>
          <a:solidFill>
            <a:schemeClr val="tx1"/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0622" tIns="65311" rIns="130622" bIns="65311" anchor="ctr"/>
          <a:lstStyle/>
          <a:p>
            <a:pPr algn="ctr">
              <a:defRPr/>
            </a:pPr>
            <a:endParaRPr lang="ru-RU" sz="4800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Блок-схема: узел 5"/>
          <p:cNvSpPr/>
          <p:nvPr/>
        </p:nvSpPr>
        <p:spPr>
          <a:xfrm rot="4651668">
            <a:off x="672429" y="5991595"/>
            <a:ext cx="55246" cy="73661"/>
          </a:xfrm>
          <a:prstGeom prst="flowChartConnector">
            <a:avLst/>
          </a:prstGeom>
          <a:solidFill>
            <a:schemeClr val="tx1"/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0622" tIns="65311" rIns="130622" bIns="65311" anchor="ctr"/>
          <a:lstStyle/>
          <a:p>
            <a:pPr algn="ctr">
              <a:defRPr/>
            </a:pPr>
            <a:endParaRPr lang="ru-RU" sz="4800" b="1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31" name="Прямая соединительная линия 30"/>
          <p:cNvCxnSpPr/>
          <p:nvPr/>
        </p:nvCxnSpPr>
        <p:spPr>
          <a:xfrm flipH="1">
            <a:off x="718337" y="6045065"/>
            <a:ext cx="1780586" cy="0"/>
          </a:xfrm>
          <a:prstGeom prst="line">
            <a:avLst/>
          </a:prstGeom>
          <a:ln w="762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0" name="Group 5"/>
          <p:cNvGrpSpPr>
            <a:grpSpLocks/>
          </p:cNvGrpSpPr>
          <p:nvPr/>
        </p:nvGrpSpPr>
        <p:grpSpPr bwMode="auto">
          <a:xfrm rot="366378">
            <a:off x="2455052" y="289248"/>
            <a:ext cx="1725599" cy="3233475"/>
            <a:chOff x="746" y="796"/>
            <a:chExt cx="903" cy="1999"/>
          </a:xfrm>
        </p:grpSpPr>
        <p:sp>
          <p:nvSpPr>
            <p:cNvPr id="21" name="Freeform 6"/>
            <p:cNvSpPr>
              <a:spLocks/>
            </p:cNvSpPr>
            <p:nvPr/>
          </p:nvSpPr>
          <p:spPr bwMode="auto">
            <a:xfrm rot="78698">
              <a:off x="801" y="796"/>
              <a:ext cx="848" cy="1909"/>
            </a:xfrm>
            <a:custGeom>
              <a:avLst/>
              <a:gdLst>
                <a:gd name="T0" fmla="*/ 0 w 1252"/>
                <a:gd name="T1" fmla="*/ 34 h 3125"/>
                <a:gd name="T2" fmla="*/ 104 w 1252"/>
                <a:gd name="T3" fmla="*/ 0 h 3125"/>
                <a:gd name="T4" fmla="*/ 541 w 1252"/>
                <a:gd name="T5" fmla="*/ 948 h 3125"/>
                <a:gd name="T6" fmla="*/ 574 w 1252"/>
                <a:gd name="T7" fmla="*/ 1166 h 3125"/>
                <a:gd name="T8" fmla="*/ 437 w 1252"/>
                <a:gd name="T9" fmla="*/ 982 h 3125"/>
                <a:gd name="T10" fmla="*/ 0 w 1252"/>
                <a:gd name="T11" fmla="*/ 34 h 312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252"/>
                <a:gd name="T19" fmla="*/ 0 h 3125"/>
                <a:gd name="T20" fmla="*/ 1252 w 1252"/>
                <a:gd name="T21" fmla="*/ 3125 h 3125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252" h="3125">
                  <a:moveTo>
                    <a:pt x="0" y="90"/>
                  </a:moveTo>
                  <a:lnTo>
                    <a:pt x="227" y="0"/>
                  </a:lnTo>
                  <a:lnTo>
                    <a:pt x="1179" y="2540"/>
                  </a:lnTo>
                  <a:lnTo>
                    <a:pt x="1252" y="3125"/>
                  </a:lnTo>
                  <a:lnTo>
                    <a:pt x="952" y="2630"/>
                  </a:lnTo>
                  <a:lnTo>
                    <a:pt x="0" y="90"/>
                  </a:lnTo>
                  <a:close/>
                </a:path>
              </a:pathLst>
            </a:custGeom>
            <a:solidFill>
              <a:srgbClr val="33CC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uz-Latn-UZ"/>
            </a:p>
          </p:txBody>
        </p:sp>
        <p:sp>
          <p:nvSpPr>
            <p:cNvPr id="22" name="Freeform 7"/>
            <p:cNvSpPr>
              <a:spLocks/>
            </p:cNvSpPr>
            <p:nvPr/>
          </p:nvSpPr>
          <p:spPr bwMode="auto">
            <a:xfrm rot="78698">
              <a:off x="1428" y="2353"/>
              <a:ext cx="211" cy="371"/>
            </a:xfrm>
            <a:custGeom>
              <a:avLst/>
              <a:gdLst/>
              <a:ahLst/>
              <a:cxnLst>
                <a:cxn ang="0">
                  <a:pos x="316" y="608"/>
                </a:cxn>
                <a:cxn ang="0">
                  <a:pos x="227" y="0"/>
                </a:cxn>
                <a:cxn ang="0">
                  <a:pos x="0" y="90"/>
                </a:cxn>
                <a:cxn ang="0">
                  <a:pos x="316" y="608"/>
                </a:cxn>
              </a:cxnLst>
              <a:rect l="0" t="0" r="r" b="b"/>
              <a:pathLst>
                <a:path w="316" h="608">
                  <a:moveTo>
                    <a:pt x="316" y="608"/>
                  </a:moveTo>
                  <a:lnTo>
                    <a:pt x="227" y="0"/>
                  </a:lnTo>
                  <a:lnTo>
                    <a:pt x="0" y="90"/>
                  </a:lnTo>
                  <a:lnTo>
                    <a:pt x="316" y="608"/>
                  </a:lnTo>
                  <a:close/>
                </a:path>
              </a:pathLst>
            </a:custGeom>
            <a:gradFill rotWithShape="1">
              <a:gsLst>
                <a:gs pos="0">
                  <a:schemeClr val="bg1"/>
                </a:gs>
                <a:gs pos="50000">
                  <a:srgbClr val="FF9900"/>
                </a:gs>
                <a:gs pos="100000">
                  <a:schemeClr val="bg1"/>
                </a:gs>
              </a:gsLst>
              <a:lin ang="2700000" scaled="1"/>
            </a:gradFill>
            <a:ln w="9525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3" name="Freeform 8"/>
            <p:cNvSpPr>
              <a:spLocks/>
            </p:cNvSpPr>
            <p:nvPr/>
          </p:nvSpPr>
          <p:spPr bwMode="auto">
            <a:xfrm rot="78698">
              <a:off x="1554" y="2578"/>
              <a:ext cx="82" cy="141"/>
            </a:xfrm>
            <a:custGeom>
              <a:avLst/>
              <a:gdLst>
                <a:gd name="T0" fmla="*/ 39 w 121"/>
                <a:gd name="T1" fmla="*/ 0 h 230"/>
                <a:gd name="T2" fmla="*/ 0 w 121"/>
                <a:gd name="T3" fmla="*/ 9 h 230"/>
                <a:gd name="T4" fmla="*/ 56 w 121"/>
                <a:gd name="T5" fmla="*/ 86 h 230"/>
                <a:gd name="T6" fmla="*/ 39 w 121"/>
                <a:gd name="T7" fmla="*/ 0 h 23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21"/>
                <a:gd name="T13" fmla="*/ 0 h 230"/>
                <a:gd name="T14" fmla="*/ 121 w 121"/>
                <a:gd name="T15" fmla="*/ 230 h 23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21" h="230">
                  <a:moveTo>
                    <a:pt x="85" y="0"/>
                  </a:moveTo>
                  <a:lnTo>
                    <a:pt x="0" y="25"/>
                  </a:lnTo>
                  <a:lnTo>
                    <a:pt x="121" y="230"/>
                  </a:lnTo>
                  <a:lnTo>
                    <a:pt x="85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uz-Latn-UZ"/>
            </a:p>
          </p:txBody>
        </p:sp>
        <p:grpSp>
          <p:nvGrpSpPr>
            <p:cNvPr id="24" name="Group 9"/>
            <p:cNvGrpSpPr>
              <a:grpSpLocks/>
            </p:cNvGrpSpPr>
            <p:nvPr/>
          </p:nvGrpSpPr>
          <p:grpSpPr bwMode="auto">
            <a:xfrm>
              <a:off x="746" y="807"/>
              <a:ext cx="864" cy="1988"/>
              <a:chOff x="738" y="806"/>
              <a:chExt cx="864" cy="1988"/>
            </a:xfrm>
          </p:grpSpPr>
          <p:sp>
            <p:nvSpPr>
              <p:cNvPr id="25" name="Freeform 10"/>
              <p:cNvSpPr>
                <a:spLocks/>
              </p:cNvSpPr>
              <p:nvPr/>
            </p:nvSpPr>
            <p:spPr bwMode="auto">
              <a:xfrm rot="78698">
                <a:off x="861" y="806"/>
                <a:ext cx="741" cy="1595"/>
              </a:xfrm>
              <a:custGeom>
                <a:avLst/>
                <a:gdLst>
                  <a:gd name="T0" fmla="*/ 398 w 1094"/>
                  <a:gd name="T1" fmla="*/ 974 h 2612"/>
                  <a:gd name="T2" fmla="*/ 502 w 1094"/>
                  <a:gd name="T3" fmla="*/ 940 h 2612"/>
                  <a:gd name="T4" fmla="*/ 466 w 1094"/>
                  <a:gd name="T5" fmla="*/ 953 h 2612"/>
                  <a:gd name="T6" fmla="*/ 39 w 1094"/>
                  <a:gd name="T7" fmla="*/ 0 h 2612"/>
                  <a:gd name="T8" fmla="*/ 0 w 1094"/>
                  <a:gd name="T9" fmla="*/ 11 h 2612"/>
                  <a:gd name="T10" fmla="*/ 431 w 1094"/>
                  <a:gd name="T11" fmla="*/ 964 h 261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1094"/>
                  <a:gd name="T19" fmla="*/ 0 h 2612"/>
                  <a:gd name="T20" fmla="*/ 1094 w 1094"/>
                  <a:gd name="T21" fmla="*/ 2612 h 2612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1094" h="2612">
                    <a:moveTo>
                      <a:pt x="867" y="2612"/>
                    </a:moveTo>
                    <a:lnTo>
                      <a:pt x="1094" y="2522"/>
                    </a:lnTo>
                    <a:lnTo>
                      <a:pt x="1016" y="2554"/>
                    </a:lnTo>
                    <a:lnTo>
                      <a:pt x="84" y="0"/>
                    </a:lnTo>
                    <a:lnTo>
                      <a:pt x="0" y="30"/>
                    </a:lnTo>
                    <a:lnTo>
                      <a:pt x="940" y="2584"/>
                    </a:lnTo>
                  </a:path>
                </a:pathLst>
              </a:custGeom>
              <a:solidFill>
                <a:srgbClr val="33CCFF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uz-Latn-UZ"/>
              </a:p>
            </p:txBody>
          </p:sp>
          <p:grpSp>
            <p:nvGrpSpPr>
              <p:cNvPr id="26" name="Group 11"/>
              <p:cNvGrpSpPr>
                <a:grpSpLocks/>
              </p:cNvGrpSpPr>
              <p:nvPr/>
            </p:nvGrpSpPr>
            <p:grpSpPr bwMode="auto">
              <a:xfrm rot="78698">
                <a:off x="738" y="936"/>
                <a:ext cx="382" cy="1858"/>
                <a:chOff x="1292" y="1570"/>
                <a:chExt cx="363" cy="1905"/>
              </a:xfrm>
            </p:grpSpPr>
            <p:sp>
              <p:nvSpPr>
                <p:cNvPr id="27" name="Freeform 12"/>
                <p:cNvSpPr>
                  <a:spLocks/>
                </p:cNvSpPr>
                <p:nvPr/>
              </p:nvSpPr>
              <p:spPr bwMode="auto">
                <a:xfrm>
                  <a:off x="1292" y="1616"/>
                  <a:ext cx="227" cy="1859"/>
                </a:xfrm>
                <a:custGeom>
                  <a:avLst/>
                  <a:gdLst>
                    <a:gd name="T0" fmla="*/ 227 w 227"/>
                    <a:gd name="T1" fmla="*/ 136 h 1859"/>
                    <a:gd name="T2" fmla="*/ 0 w 227"/>
                    <a:gd name="T3" fmla="*/ 1859 h 1859"/>
                    <a:gd name="T4" fmla="*/ 0 w 227"/>
                    <a:gd name="T5" fmla="*/ 1633 h 1859"/>
                    <a:gd name="T6" fmla="*/ 137 w 227"/>
                    <a:gd name="T7" fmla="*/ 0 h 1859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27"/>
                    <a:gd name="T13" fmla="*/ 0 h 1859"/>
                    <a:gd name="T14" fmla="*/ 227 w 227"/>
                    <a:gd name="T15" fmla="*/ 1859 h 1859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27" h="1859">
                      <a:moveTo>
                        <a:pt x="227" y="136"/>
                      </a:moveTo>
                      <a:lnTo>
                        <a:pt x="0" y="1859"/>
                      </a:lnTo>
                      <a:lnTo>
                        <a:pt x="0" y="1633"/>
                      </a:lnTo>
                      <a:lnTo>
                        <a:pt x="137" y="0"/>
                      </a:lnTo>
                    </a:path>
                  </a:pathLst>
                </a:custGeom>
                <a:solidFill>
                  <a:srgbClr val="777777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uz-Latn-UZ"/>
                </a:p>
              </p:txBody>
            </p:sp>
            <p:sp>
              <p:nvSpPr>
                <p:cNvPr id="28" name="Oval 13"/>
                <p:cNvSpPr>
                  <a:spLocks noChangeArrowheads="1"/>
                </p:cNvSpPr>
                <p:nvPr/>
              </p:nvSpPr>
              <p:spPr bwMode="auto">
                <a:xfrm>
                  <a:off x="1383" y="1570"/>
                  <a:ext cx="272" cy="272"/>
                </a:xfrm>
                <a:prstGeom prst="ellipse">
                  <a:avLst/>
                </a:prstGeom>
                <a:solidFill>
                  <a:srgbClr val="777777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</p:grpSp>
        </p:grpSp>
      </p:grpSp>
      <p:grpSp>
        <p:nvGrpSpPr>
          <p:cNvPr id="32" name="Group 5"/>
          <p:cNvGrpSpPr>
            <a:grpSpLocks/>
          </p:cNvGrpSpPr>
          <p:nvPr/>
        </p:nvGrpSpPr>
        <p:grpSpPr bwMode="auto">
          <a:xfrm rot="204962">
            <a:off x="5614264" y="544350"/>
            <a:ext cx="2686545" cy="2967894"/>
            <a:chOff x="746" y="796"/>
            <a:chExt cx="903" cy="1999"/>
          </a:xfrm>
        </p:grpSpPr>
        <p:sp>
          <p:nvSpPr>
            <p:cNvPr id="33" name="Freeform 6"/>
            <p:cNvSpPr>
              <a:spLocks/>
            </p:cNvSpPr>
            <p:nvPr/>
          </p:nvSpPr>
          <p:spPr bwMode="auto">
            <a:xfrm rot="78698">
              <a:off x="801" y="796"/>
              <a:ext cx="848" cy="1909"/>
            </a:xfrm>
            <a:custGeom>
              <a:avLst/>
              <a:gdLst>
                <a:gd name="T0" fmla="*/ 0 w 1252"/>
                <a:gd name="T1" fmla="*/ 34 h 3125"/>
                <a:gd name="T2" fmla="*/ 104 w 1252"/>
                <a:gd name="T3" fmla="*/ 0 h 3125"/>
                <a:gd name="T4" fmla="*/ 541 w 1252"/>
                <a:gd name="T5" fmla="*/ 948 h 3125"/>
                <a:gd name="T6" fmla="*/ 574 w 1252"/>
                <a:gd name="T7" fmla="*/ 1166 h 3125"/>
                <a:gd name="T8" fmla="*/ 437 w 1252"/>
                <a:gd name="T9" fmla="*/ 982 h 3125"/>
                <a:gd name="T10" fmla="*/ 0 w 1252"/>
                <a:gd name="T11" fmla="*/ 34 h 312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252"/>
                <a:gd name="T19" fmla="*/ 0 h 3125"/>
                <a:gd name="T20" fmla="*/ 1252 w 1252"/>
                <a:gd name="T21" fmla="*/ 3125 h 3125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252" h="3125">
                  <a:moveTo>
                    <a:pt x="0" y="90"/>
                  </a:moveTo>
                  <a:lnTo>
                    <a:pt x="227" y="0"/>
                  </a:lnTo>
                  <a:lnTo>
                    <a:pt x="1179" y="2540"/>
                  </a:lnTo>
                  <a:lnTo>
                    <a:pt x="1252" y="3125"/>
                  </a:lnTo>
                  <a:lnTo>
                    <a:pt x="952" y="2630"/>
                  </a:lnTo>
                  <a:lnTo>
                    <a:pt x="0" y="90"/>
                  </a:lnTo>
                  <a:close/>
                </a:path>
              </a:pathLst>
            </a:custGeom>
            <a:solidFill>
              <a:srgbClr val="33CC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uz-Latn-UZ"/>
            </a:p>
          </p:txBody>
        </p:sp>
        <p:sp>
          <p:nvSpPr>
            <p:cNvPr id="34" name="Freeform 7"/>
            <p:cNvSpPr>
              <a:spLocks/>
            </p:cNvSpPr>
            <p:nvPr/>
          </p:nvSpPr>
          <p:spPr bwMode="auto">
            <a:xfrm rot="78698">
              <a:off x="1428" y="2353"/>
              <a:ext cx="211" cy="371"/>
            </a:xfrm>
            <a:custGeom>
              <a:avLst/>
              <a:gdLst/>
              <a:ahLst/>
              <a:cxnLst>
                <a:cxn ang="0">
                  <a:pos x="316" y="608"/>
                </a:cxn>
                <a:cxn ang="0">
                  <a:pos x="227" y="0"/>
                </a:cxn>
                <a:cxn ang="0">
                  <a:pos x="0" y="90"/>
                </a:cxn>
                <a:cxn ang="0">
                  <a:pos x="316" y="608"/>
                </a:cxn>
              </a:cxnLst>
              <a:rect l="0" t="0" r="r" b="b"/>
              <a:pathLst>
                <a:path w="316" h="608">
                  <a:moveTo>
                    <a:pt x="316" y="608"/>
                  </a:moveTo>
                  <a:lnTo>
                    <a:pt x="227" y="0"/>
                  </a:lnTo>
                  <a:lnTo>
                    <a:pt x="0" y="90"/>
                  </a:lnTo>
                  <a:lnTo>
                    <a:pt x="316" y="608"/>
                  </a:lnTo>
                  <a:close/>
                </a:path>
              </a:pathLst>
            </a:custGeom>
            <a:gradFill rotWithShape="1">
              <a:gsLst>
                <a:gs pos="0">
                  <a:schemeClr val="bg1"/>
                </a:gs>
                <a:gs pos="50000">
                  <a:srgbClr val="FF9900"/>
                </a:gs>
                <a:gs pos="100000">
                  <a:schemeClr val="bg1"/>
                </a:gs>
              </a:gsLst>
              <a:lin ang="2700000" scaled="1"/>
            </a:gradFill>
            <a:ln w="9525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35" name="Freeform 8"/>
            <p:cNvSpPr>
              <a:spLocks/>
            </p:cNvSpPr>
            <p:nvPr/>
          </p:nvSpPr>
          <p:spPr bwMode="auto">
            <a:xfrm rot="78698">
              <a:off x="1554" y="2578"/>
              <a:ext cx="82" cy="141"/>
            </a:xfrm>
            <a:custGeom>
              <a:avLst/>
              <a:gdLst>
                <a:gd name="T0" fmla="*/ 39 w 121"/>
                <a:gd name="T1" fmla="*/ 0 h 230"/>
                <a:gd name="T2" fmla="*/ 0 w 121"/>
                <a:gd name="T3" fmla="*/ 9 h 230"/>
                <a:gd name="T4" fmla="*/ 56 w 121"/>
                <a:gd name="T5" fmla="*/ 86 h 230"/>
                <a:gd name="T6" fmla="*/ 39 w 121"/>
                <a:gd name="T7" fmla="*/ 0 h 23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21"/>
                <a:gd name="T13" fmla="*/ 0 h 230"/>
                <a:gd name="T14" fmla="*/ 121 w 121"/>
                <a:gd name="T15" fmla="*/ 230 h 23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21" h="230">
                  <a:moveTo>
                    <a:pt x="85" y="0"/>
                  </a:moveTo>
                  <a:lnTo>
                    <a:pt x="0" y="25"/>
                  </a:lnTo>
                  <a:lnTo>
                    <a:pt x="121" y="230"/>
                  </a:lnTo>
                  <a:lnTo>
                    <a:pt x="85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uz-Latn-UZ"/>
            </a:p>
          </p:txBody>
        </p:sp>
        <p:grpSp>
          <p:nvGrpSpPr>
            <p:cNvPr id="36" name="Group 9"/>
            <p:cNvGrpSpPr>
              <a:grpSpLocks/>
            </p:cNvGrpSpPr>
            <p:nvPr/>
          </p:nvGrpSpPr>
          <p:grpSpPr bwMode="auto">
            <a:xfrm>
              <a:off x="746" y="807"/>
              <a:ext cx="864" cy="1988"/>
              <a:chOff x="738" y="806"/>
              <a:chExt cx="864" cy="1988"/>
            </a:xfrm>
          </p:grpSpPr>
          <p:sp>
            <p:nvSpPr>
              <p:cNvPr id="37" name="Freeform 10"/>
              <p:cNvSpPr>
                <a:spLocks/>
              </p:cNvSpPr>
              <p:nvPr/>
            </p:nvSpPr>
            <p:spPr bwMode="auto">
              <a:xfrm rot="78698">
                <a:off x="861" y="806"/>
                <a:ext cx="741" cy="1595"/>
              </a:xfrm>
              <a:custGeom>
                <a:avLst/>
                <a:gdLst>
                  <a:gd name="T0" fmla="*/ 398 w 1094"/>
                  <a:gd name="T1" fmla="*/ 974 h 2612"/>
                  <a:gd name="T2" fmla="*/ 502 w 1094"/>
                  <a:gd name="T3" fmla="*/ 940 h 2612"/>
                  <a:gd name="T4" fmla="*/ 466 w 1094"/>
                  <a:gd name="T5" fmla="*/ 953 h 2612"/>
                  <a:gd name="T6" fmla="*/ 39 w 1094"/>
                  <a:gd name="T7" fmla="*/ 0 h 2612"/>
                  <a:gd name="T8" fmla="*/ 0 w 1094"/>
                  <a:gd name="T9" fmla="*/ 11 h 2612"/>
                  <a:gd name="T10" fmla="*/ 431 w 1094"/>
                  <a:gd name="T11" fmla="*/ 964 h 261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1094"/>
                  <a:gd name="T19" fmla="*/ 0 h 2612"/>
                  <a:gd name="T20" fmla="*/ 1094 w 1094"/>
                  <a:gd name="T21" fmla="*/ 2612 h 2612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1094" h="2612">
                    <a:moveTo>
                      <a:pt x="867" y="2612"/>
                    </a:moveTo>
                    <a:lnTo>
                      <a:pt x="1094" y="2522"/>
                    </a:lnTo>
                    <a:lnTo>
                      <a:pt x="1016" y="2554"/>
                    </a:lnTo>
                    <a:lnTo>
                      <a:pt x="84" y="0"/>
                    </a:lnTo>
                    <a:lnTo>
                      <a:pt x="0" y="30"/>
                    </a:lnTo>
                    <a:lnTo>
                      <a:pt x="940" y="2584"/>
                    </a:lnTo>
                  </a:path>
                </a:pathLst>
              </a:custGeom>
              <a:solidFill>
                <a:srgbClr val="33CCFF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uz-Latn-UZ"/>
              </a:p>
            </p:txBody>
          </p:sp>
          <p:grpSp>
            <p:nvGrpSpPr>
              <p:cNvPr id="38" name="Group 11"/>
              <p:cNvGrpSpPr>
                <a:grpSpLocks/>
              </p:cNvGrpSpPr>
              <p:nvPr/>
            </p:nvGrpSpPr>
            <p:grpSpPr bwMode="auto">
              <a:xfrm rot="78698">
                <a:off x="738" y="936"/>
                <a:ext cx="382" cy="1858"/>
                <a:chOff x="1292" y="1570"/>
                <a:chExt cx="363" cy="1905"/>
              </a:xfrm>
            </p:grpSpPr>
            <p:sp>
              <p:nvSpPr>
                <p:cNvPr id="39" name="Freeform 12"/>
                <p:cNvSpPr>
                  <a:spLocks/>
                </p:cNvSpPr>
                <p:nvPr/>
              </p:nvSpPr>
              <p:spPr bwMode="auto">
                <a:xfrm>
                  <a:off x="1292" y="1616"/>
                  <a:ext cx="227" cy="1859"/>
                </a:xfrm>
                <a:custGeom>
                  <a:avLst/>
                  <a:gdLst>
                    <a:gd name="T0" fmla="*/ 227 w 227"/>
                    <a:gd name="T1" fmla="*/ 136 h 1859"/>
                    <a:gd name="T2" fmla="*/ 0 w 227"/>
                    <a:gd name="T3" fmla="*/ 1859 h 1859"/>
                    <a:gd name="T4" fmla="*/ 0 w 227"/>
                    <a:gd name="T5" fmla="*/ 1633 h 1859"/>
                    <a:gd name="T6" fmla="*/ 137 w 227"/>
                    <a:gd name="T7" fmla="*/ 0 h 1859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27"/>
                    <a:gd name="T13" fmla="*/ 0 h 1859"/>
                    <a:gd name="T14" fmla="*/ 227 w 227"/>
                    <a:gd name="T15" fmla="*/ 1859 h 1859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27" h="1859">
                      <a:moveTo>
                        <a:pt x="227" y="136"/>
                      </a:moveTo>
                      <a:lnTo>
                        <a:pt x="0" y="1859"/>
                      </a:lnTo>
                      <a:lnTo>
                        <a:pt x="0" y="1633"/>
                      </a:lnTo>
                      <a:lnTo>
                        <a:pt x="137" y="0"/>
                      </a:lnTo>
                    </a:path>
                  </a:pathLst>
                </a:custGeom>
                <a:solidFill>
                  <a:srgbClr val="777777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uz-Latn-UZ"/>
                </a:p>
              </p:txBody>
            </p:sp>
            <p:sp>
              <p:nvSpPr>
                <p:cNvPr id="40" name="Oval 13"/>
                <p:cNvSpPr>
                  <a:spLocks noChangeArrowheads="1"/>
                </p:cNvSpPr>
                <p:nvPr/>
              </p:nvSpPr>
              <p:spPr bwMode="auto">
                <a:xfrm>
                  <a:off x="1383" y="1570"/>
                  <a:ext cx="272" cy="272"/>
                </a:xfrm>
                <a:prstGeom prst="ellipse">
                  <a:avLst/>
                </a:prstGeom>
                <a:solidFill>
                  <a:srgbClr val="777777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</p:grpSp>
        </p:grpSp>
      </p:grpSp>
      <p:sp>
        <p:nvSpPr>
          <p:cNvPr id="2" name="TextBox 1"/>
          <p:cNvSpPr txBox="1"/>
          <p:nvPr/>
        </p:nvSpPr>
        <p:spPr>
          <a:xfrm>
            <a:off x="6629400" y="4607818"/>
            <a:ext cx="7042312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400" b="1" dirty="0" smtClean="0">
                <a:latin typeface="Arial" pitchFamily="34" charset="0"/>
                <a:cs typeface="Arial" pitchFamily="34" charset="0"/>
              </a:rPr>
              <a:t>ОВ=</a:t>
            </a:r>
            <a:r>
              <a:rPr lang="uz-Latn-UZ" sz="4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4400" b="1" dirty="0" smtClean="0">
                <a:latin typeface="Arial" pitchFamily="34" charset="0"/>
                <a:cs typeface="Arial" pitchFamily="34" charset="0"/>
              </a:rPr>
              <a:t>5 </a:t>
            </a:r>
            <a:r>
              <a:rPr lang="uz-Cyrl-UZ" sz="4400" b="1" dirty="0" smtClean="0">
                <a:latin typeface="Arial" pitchFamily="34" charset="0"/>
                <a:cs typeface="Arial" pitchFamily="34" charset="0"/>
              </a:rPr>
              <a:t>см</a:t>
            </a:r>
            <a:r>
              <a:rPr lang="ru-RU" sz="4400" b="1" dirty="0" smtClean="0">
                <a:latin typeface="Arial" pitchFamily="34" charset="0"/>
                <a:cs typeface="Arial" pitchFamily="34" charset="0"/>
              </a:rPr>
              <a:t> + </a:t>
            </a:r>
            <a:r>
              <a:rPr lang="uz-Latn-UZ" sz="4400" b="1" dirty="0" smtClean="0">
                <a:latin typeface="Arial" pitchFamily="34" charset="0"/>
                <a:cs typeface="Arial" pitchFamily="34" charset="0"/>
              </a:rPr>
              <a:t>12</a:t>
            </a:r>
            <a:r>
              <a:rPr lang="ru-RU" sz="4400" b="1" dirty="0" smtClean="0">
                <a:latin typeface="Arial" pitchFamily="34" charset="0"/>
                <a:cs typeface="Arial" pitchFamily="34" charset="0"/>
              </a:rPr>
              <a:t> см </a:t>
            </a:r>
            <a:r>
              <a:rPr lang="en-US" sz="4400" b="1" dirty="0" smtClean="0">
                <a:latin typeface="Arial" pitchFamily="34" charset="0"/>
                <a:cs typeface="Arial" pitchFamily="34" charset="0"/>
              </a:rPr>
              <a:t>= 17 c</a:t>
            </a:r>
            <a:r>
              <a:rPr lang="ru-RU" sz="4400" b="1" dirty="0" smtClean="0">
                <a:latin typeface="Arial" pitchFamily="34" charset="0"/>
                <a:cs typeface="Arial" pitchFamily="34" charset="0"/>
              </a:rPr>
              <a:t>м</a:t>
            </a:r>
            <a:endParaRPr lang="uz-Latn-UZ" sz="4400" b="1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41" name="Прямая соединительная линия 40"/>
          <p:cNvCxnSpPr/>
          <p:nvPr/>
        </p:nvCxnSpPr>
        <p:spPr>
          <a:xfrm flipH="1">
            <a:off x="5488335" y="3449311"/>
            <a:ext cx="2641910" cy="1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Блок-схема: узел 41"/>
          <p:cNvSpPr/>
          <p:nvPr/>
        </p:nvSpPr>
        <p:spPr>
          <a:xfrm rot="4651668">
            <a:off x="8102622" y="3420824"/>
            <a:ext cx="55246" cy="71120"/>
          </a:xfrm>
          <a:prstGeom prst="flowChartConnector">
            <a:avLst/>
          </a:prstGeom>
          <a:solidFill>
            <a:schemeClr val="tx1"/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0622" tIns="65311" rIns="130622" bIns="65311" anchor="ctr"/>
          <a:lstStyle/>
          <a:p>
            <a:pPr algn="ctr">
              <a:defRPr/>
            </a:pPr>
            <a:endParaRPr lang="ru-RU" sz="4800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43" name="Блок-схема: узел 42"/>
          <p:cNvSpPr/>
          <p:nvPr/>
        </p:nvSpPr>
        <p:spPr>
          <a:xfrm rot="4651668">
            <a:off x="5502638" y="3385856"/>
            <a:ext cx="55246" cy="73659"/>
          </a:xfrm>
          <a:prstGeom prst="flowChartConnector">
            <a:avLst/>
          </a:prstGeom>
          <a:solidFill>
            <a:schemeClr val="tx1"/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0622" tIns="65311" rIns="130622" bIns="65311" anchor="ctr"/>
          <a:lstStyle/>
          <a:p>
            <a:pPr algn="ctr">
              <a:defRPr/>
            </a:pPr>
            <a:endParaRPr lang="ru-RU" sz="4800" b="1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55" name="Прямая соединительная линия 54"/>
          <p:cNvCxnSpPr/>
          <p:nvPr/>
        </p:nvCxnSpPr>
        <p:spPr>
          <a:xfrm flipH="1">
            <a:off x="2463489" y="6037716"/>
            <a:ext cx="2641911" cy="0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Блок-схема: узел 59"/>
          <p:cNvSpPr/>
          <p:nvPr/>
        </p:nvSpPr>
        <p:spPr>
          <a:xfrm rot="4651668">
            <a:off x="5028383" y="5992591"/>
            <a:ext cx="55246" cy="71120"/>
          </a:xfrm>
          <a:prstGeom prst="flowChartConnector">
            <a:avLst/>
          </a:prstGeom>
          <a:solidFill>
            <a:schemeClr val="tx1"/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0622" tIns="65311" rIns="130622" bIns="65311" anchor="ctr"/>
          <a:lstStyle/>
          <a:p>
            <a:pPr algn="ctr">
              <a:defRPr/>
            </a:pPr>
            <a:endParaRPr lang="ru-RU" sz="4800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61" name="Правая фигурная скобка 60"/>
          <p:cNvSpPr/>
          <p:nvPr/>
        </p:nvSpPr>
        <p:spPr>
          <a:xfrm rot="5400000">
            <a:off x="2538291" y="4414696"/>
            <a:ext cx="668256" cy="4335664"/>
          </a:xfrm>
          <a:prstGeom prst="rightBrac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uz-Latn-UZ"/>
          </a:p>
        </p:txBody>
      </p:sp>
      <p:sp>
        <p:nvSpPr>
          <p:cNvPr id="8" name="TextBox 7"/>
          <p:cNvSpPr txBox="1"/>
          <p:nvPr/>
        </p:nvSpPr>
        <p:spPr>
          <a:xfrm>
            <a:off x="2877896" y="5240063"/>
            <a:ext cx="142378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latin typeface="Arial" pitchFamily="34" charset="0"/>
                <a:cs typeface="Arial" pitchFamily="34" charset="0"/>
              </a:rPr>
              <a:t>12 см</a:t>
            </a:r>
            <a:endParaRPr lang="uz-Latn-UZ" sz="3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6111866" y="2700366"/>
            <a:ext cx="142378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latin typeface="Arial" pitchFamily="34" charset="0"/>
                <a:cs typeface="Arial" pitchFamily="34" charset="0"/>
              </a:rPr>
              <a:t>12 см</a:t>
            </a:r>
            <a:endParaRPr lang="uz-Latn-UZ" sz="3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2463489" y="2811280"/>
            <a:ext cx="116730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latin typeface="Arial" pitchFamily="34" charset="0"/>
                <a:cs typeface="Arial" pitchFamily="34" charset="0"/>
              </a:rPr>
              <a:t>5 см</a:t>
            </a:r>
            <a:endParaRPr lang="uz-Latn-UZ" sz="3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984329" y="5240064"/>
            <a:ext cx="116730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latin typeface="Arial" pitchFamily="34" charset="0"/>
                <a:cs typeface="Arial" pitchFamily="34" charset="0"/>
              </a:rPr>
              <a:t>5 см</a:t>
            </a:r>
            <a:endParaRPr lang="uz-Latn-UZ" sz="3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2027342" y="6916656"/>
            <a:ext cx="1701107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sz="4400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17 c</a:t>
            </a:r>
            <a:r>
              <a:rPr lang="ru-RU" sz="4400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м</a:t>
            </a:r>
            <a:endParaRPr lang="uz-Latn-UZ" sz="4400" b="1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4" name="Дуга 43"/>
          <p:cNvSpPr/>
          <p:nvPr/>
        </p:nvSpPr>
        <p:spPr>
          <a:xfrm rot="3619319">
            <a:off x="774791" y="5034126"/>
            <a:ext cx="1759489" cy="1647215"/>
          </a:xfrm>
          <a:prstGeom prst="arc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uz-Latn-UZ"/>
          </a:p>
        </p:txBody>
      </p:sp>
      <p:sp>
        <p:nvSpPr>
          <p:cNvPr id="45" name="Дуга 44"/>
          <p:cNvSpPr/>
          <p:nvPr/>
        </p:nvSpPr>
        <p:spPr>
          <a:xfrm rot="3619319">
            <a:off x="3339188" y="4952107"/>
            <a:ext cx="1759489" cy="1647215"/>
          </a:xfrm>
          <a:prstGeom prst="arc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uz-Latn-UZ"/>
          </a:p>
        </p:txBody>
      </p:sp>
      <p:sp>
        <p:nvSpPr>
          <p:cNvPr id="46" name="TextBox 45"/>
          <p:cNvSpPr txBox="1">
            <a:spLocks noChangeArrowheads="1"/>
          </p:cNvSpPr>
          <p:nvPr/>
        </p:nvSpPr>
        <p:spPr bwMode="auto">
          <a:xfrm>
            <a:off x="241763" y="6154333"/>
            <a:ext cx="523240" cy="685895"/>
          </a:xfrm>
          <a:prstGeom prst="rect">
            <a:avLst/>
          </a:prstGeom>
          <a:noFill/>
          <a:ln w="57150">
            <a:noFill/>
            <a:miter lim="800000"/>
            <a:headEnd/>
            <a:tailEnd/>
          </a:ln>
        </p:spPr>
        <p:txBody>
          <a:bodyPr lIns="130622" tIns="65311" rIns="130622" bIns="65311">
            <a:spAutoFit/>
          </a:bodyPr>
          <a:lstStyle/>
          <a:p>
            <a:r>
              <a:rPr lang="ru-RU" sz="3600" b="1" dirty="0">
                <a:latin typeface="Arial" pitchFamily="34" charset="0"/>
                <a:cs typeface="Arial" pitchFamily="34" charset="0"/>
              </a:rPr>
              <a:t>О</a:t>
            </a:r>
          </a:p>
        </p:txBody>
      </p:sp>
      <p:sp>
        <p:nvSpPr>
          <p:cNvPr id="47" name="TextBox 46"/>
          <p:cNvSpPr txBox="1">
            <a:spLocks noChangeArrowheads="1"/>
          </p:cNvSpPr>
          <p:nvPr/>
        </p:nvSpPr>
        <p:spPr bwMode="auto">
          <a:xfrm>
            <a:off x="2250234" y="5315565"/>
            <a:ext cx="523240" cy="685895"/>
          </a:xfrm>
          <a:prstGeom prst="rect">
            <a:avLst/>
          </a:prstGeom>
          <a:noFill/>
          <a:ln w="57150">
            <a:noFill/>
            <a:miter lim="800000"/>
            <a:headEnd/>
            <a:tailEnd/>
          </a:ln>
        </p:spPr>
        <p:txBody>
          <a:bodyPr lIns="130622" tIns="65311" rIns="130622" bIns="65311">
            <a:spAutoFit/>
          </a:bodyPr>
          <a:lstStyle/>
          <a:p>
            <a:r>
              <a:rPr lang="ru-RU" sz="3600" b="1" dirty="0" smtClean="0">
                <a:latin typeface="Arial" pitchFamily="34" charset="0"/>
                <a:cs typeface="Arial" pitchFamily="34" charset="0"/>
              </a:rPr>
              <a:t>А</a:t>
            </a:r>
            <a:endParaRPr lang="ru-RU" sz="3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8" name="TextBox 47"/>
          <p:cNvSpPr txBox="1">
            <a:spLocks noChangeArrowheads="1"/>
          </p:cNvSpPr>
          <p:nvPr/>
        </p:nvSpPr>
        <p:spPr bwMode="auto">
          <a:xfrm>
            <a:off x="4835073" y="5342256"/>
            <a:ext cx="523240" cy="685895"/>
          </a:xfrm>
          <a:prstGeom prst="rect">
            <a:avLst/>
          </a:prstGeom>
          <a:noFill/>
          <a:ln w="57150">
            <a:noFill/>
            <a:miter lim="800000"/>
            <a:headEnd/>
            <a:tailEnd/>
          </a:ln>
        </p:spPr>
        <p:txBody>
          <a:bodyPr lIns="130622" tIns="65311" rIns="130622" bIns="65311">
            <a:spAutoFit/>
          </a:bodyPr>
          <a:lstStyle/>
          <a:p>
            <a:r>
              <a:rPr lang="ru-RU" sz="3600" b="1" dirty="0" smtClean="0">
                <a:latin typeface="Arial" pitchFamily="34" charset="0"/>
                <a:cs typeface="Arial" pitchFamily="34" charset="0"/>
              </a:rPr>
              <a:t>В</a:t>
            </a:r>
            <a:endParaRPr lang="ru-RU" sz="3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9" name="TextBox 48"/>
          <p:cNvSpPr txBox="1">
            <a:spLocks noChangeArrowheads="1"/>
          </p:cNvSpPr>
          <p:nvPr/>
        </p:nvSpPr>
        <p:spPr bwMode="auto">
          <a:xfrm>
            <a:off x="5850246" y="6045065"/>
            <a:ext cx="523240" cy="685895"/>
          </a:xfrm>
          <a:prstGeom prst="rect">
            <a:avLst/>
          </a:prstGeom>
          <a:noFill/>
          <a:ln w="57150">
            <a:noFill/>
            <a:miter lim="800000"/>
            <a:headEnd/>
            <a:tailEnd/>
          </a:ln>
        </p:spPr>
        <p:txBody>
          <a:bodyPr lIns="130622" tIns="65311" rIns="130622" bIns="65311">
            <a:spAutoFit/>
          </a:bodyPr>
          <a:lstStyle/>
          <a:p>
            <a:r>
              <a:rPr lang="ru-RU" sz="3600" b="1" dirty="0" smtClean="0">
                <a:latin typeface="Arial" pitchFamily="34" charset="0"/>
                <a:cs typeface="Arial" pitchFamily="34" charset="0"/>
              </a:rPr>
              <a:t>Е</a:t>
            </a:r>
            <a:endParaRPr lang="ru-RU" sz="3600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870543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00694E-6 -1.48148E-6 L -0.10167 0.30556 " pathEditMode="relative" rAng="0" ptsTypes="AA">
                                      <p:cBhvr>
                                        <p:cTn id="29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089" y="1527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1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6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40972E-6 2.83951E-6 L -0.20171 0.32098 " pathEditMode="relative" rAng="0" ptsTypes="AA">
                                      <p:cBhvr>
                                        <p:cTn id="60" dur="2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091" y="1604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5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0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3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0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0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2" grpId="0"/>
      <p:bldP spid="60" grpId="0" animBg="1"/>
      <p:bldP spid="61" grpId="0" animBg="1"/>
      <p:bldP spid="8" grpId="0"/>
      <p:bldP spid="52" grpId="0"/>
      <p:bldP spid="12" grpId="0"/>
      <p:bldP spid="44" grpId="0" animBg="1"/>
      <p:bldP spid="45" grpId="0" animBg="1"/>
      <p:bldP spid="47" grpId="0"/>
      <p:bldP spid="4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>
            <a:spLocks noChangeArrowheads="1"/>
          </p:cNvSpPr>
          <p:nvPr/>
        </p:nvSpPr>
        <p:spPr bwMode="auto">
          <a:xfrm>
            <a:off x="152399" y="236719"/>
            <a:ext cx="14020801" cy="17015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30622" tIns="65311" rIns="130622" bIns="65311">
            <a:spAutoFit/>
          </a:bodyPr>
          <a:lstStyle/>
          <a:p>
            <a:pPr marL="653110" indent="-653110" algn="ctr">
              <a:defRPr/>
            </a:pPr>
            <a:r>
              <a:rPr lang="ru-RU" sz="34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ЗАДАЧА </a:t>
            </a:r>
            <a:r>
              <a:rPr lang="ru-RU" sz="3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10(стр. 125)</a:t>
            </a:r>
            <a:endParaRPr lang="ru-RU" sz="3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 marL="653110" indent="-653110" algn="ctr">
              <a:defRPr/>
            </a:pPr>
            <a:r>
              <a:rPr lang="ru-RU" sz="34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б</a:t>
            </a:r>
            <a:r>
              <a:rPr lang="ru-RU" sz="3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) Даны отрезки, длины которых равны 12 см и 5 см. постройте отрезок</a:t>
            </a:r>
            <a:r>
              <a:rPr lang="uz-Cyrl-UZ" sz="3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с длиной 7 см.</a:t>
            </a:r>
            <a:r>
              <a:rPr lang="ru-RU" sz="3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</a:p>
        </p:txBody>
      </p:sp>
      <p:cxnSp>
        <p:nvCxnSpPr>
          <p:cNvPr id="4" name="Прямая соединительная линия 3"/>
          <p:cNvCxnSpPr/>
          <p:nvPr/>
        </p:nvCxnSpPr>
        <p:spPr>
          <a:xfrm flipH="1">
            <a:off x="700052" y="6037054"/>
            <a:ext cx="5411814" cy="0"/>
          </a:xfrm>
          <a:prstGeom prst="line">
            <a:avLst/>
          </a:prstGeom>
          <a:ln w="57150">
            <a:solidFill>
              <a:srgbClr val="00A85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 flipH="1">
            <a:off x="2241539" y="3425851"/>
            <a:ext cx="3239504" cy="13010"/>
          </a:xfrm>
          <a:prstGeom prst="line">
            <a:avLst/>
          </a:prstGeom>
          <a:ln w="5715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Блок-схема: узел 9"/>
          <p:cNvSpPr/>
          <p:nvPr/>
        </p:nvSpPr>
        <p:spPr>
          <a:xfrm rot="4651668">
            <a:off x="5453420" y="3388126"/>
            <a:ext cx="55246" cy="71120"/>
          </a:xfrm>
          <a:prstGeom prst="flowChartConnector">
            <a:avLst/>
          </a:prstGeom>
          <a:solidFill>
            <a:schemeClr val="tx1"/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0622" tIns="65311" rIns="130622" bIns="65311" anchor="ctr"/>
          <a:lstStyle/>
          <a:p>
            <a:pPr algn="ctr">
              <a:defRPr/>
            </a:pPr>
            <a:endParaRPr lang="ru-RU" sz="4800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Блок-схема: узел 10"/>
          <p:cNvSpPr/>
          <p:nvPr/>
        </p:nvSpPr>
        <p:spPr>
          <a:xfrm rot="4651668">
            <a:off x="2255841" y="3419829"/>
            <a:ext cx="55246" cy="73659"/>
          </a:xfrm>
          <a:prstGeom prst="flowChartConnector">
            <a:avLst/>
          </a:prstGeom>
          <a:solidFill>
            <a:schemeClr val="tx1"/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0622" tIns="65311" rIns="130622" bIns="65311" anchor="ctr"/>
          <a:lstStyle/>
          <a:p>
            <a:pPr algn="ctr">
              <a:defRPr/>
            </a:pPr>
            <a:endParaRPr lang="ru-RU" sz="4800" b="1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31" name="Прямая соединительная линия 30"/>
          <p:cNvCxnSpPr/>
          <p:nvPr/>
        </p:nvCxnSpPr>
        <p:spPr>
          <a:xfrm flipH="1">
            <a:off x="726832" y="6037054"/>
            <a:ext cx="3197579" cy="0"/>
          </a:xfrm>
          <a:prstGeom prst="line">
            <a:avLst/>
          </a:prstGeom>
          <a:ln w="762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0" name="Group 5"/>
          <p:cNvGrpSpPr>
            <a:grpSpLocks/>
          </p:cNvGrpSpPr>
          <p:nvPr/>
        </p:nvGrpSpPr>
        <p:grpSpPr bwMode="auto">
          <a:xfrm>
            <a:off x="2348295" y="-35023"/>
            <a:ext cx="3211535" cy="3609433"/>
            <a:chOff x="746" y="796"/>
            <a:chExt cx="903" cy="1999"/>
          </a:xfrm>
        </p:grpSpPr>
        <p:sp>
          <p:nvSpPr>
            <p:cNvPr id="21" name="Freeform 6"/>
            <p:cNvSpPr>
              <a:spLocks/>
            </p:cNvSpPr>
            <p:nvPr/>
          </p:nvSpPr>
          <p:spPr bwMode="auto">
            <a:xfrm rot="78698">
              <a:off x="801" y="796"/>
              <a:ext cx="848" cy="1909"/>
            </a:xfrm>
            <a:custGeom>
              <a:avLst/>
              <a:gdLst>
                <a:gd name="T0" fmla="*/ 0 w 1252"/>
                <a:gd name="T1" fmla="*/ 34 h 3125"/>
                <a:gd name="T2" fmla="*/ 104 w 1252"/>
                <a:gd name="T3" fmla="*/ 0 h 3125"/>
                <a:gd name="T4" fmla="*/ 541 w 1252"/>
                <a:gd name="T5" fmla="*/ 948 h 3125"/>
                <a:gd name="T6" fmla="*/ 574 w 1252"/>
                <a:gd name="T7" fmla="*/ 1166 h 3125"/>
                <a:gd name="T8" fmla="*/ 437 w 1252"/>
                <a:gd name="T9" fmla="*/ 982 h 3125"/>
                <a:gd name="T10" fmla="*/ 0 w 1252"/>
                <a:gd name="T11" fmla="*/ 34 h 312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252"/>
                <a:gd name="T19" fmla="*/ 0 h 3125"/>
                <a:gd name="T20" fmla="*/ 1252 w 1252"/>
                <a:gd name="T21" fmla="*/ 3125 h 3125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252" h="3125">
                  <a:moveTo>
                    <a:pt x="0" y="90"/>
                  </a:moveTo>
                  <a:lnTo>
                    <a:pt x="227" y="0"/>
                  </a:lnTo>
                  <a:lnTo>
                    <a:pt x="1179" y="2540"/>
                  </a:lnTo>
                  <a:lnTo>
                    <a:pt x="1252" y="3125"/>
                  </a:lnTo>
                  <a:lnTo>
                    <a:pt x="952" y="2630"/>
                  </a:lnTo>
                  <a:lnTo>
                    <a:pt x="0" y="90"/>
                  </a:lnTo>
                  <a:close/>
                </a:path>
              </a:pathLst>
            </a:custGeom>
            <a:solidFill>
              <a:srgbClr val="33CC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uz-Latn-UZ"/>
            </a:p>
          </p:txBody>
        </p:sp>
        <p:sp>
          <p:nvSpPr>
            <p:cNvPr id="22" name="Freeform 7"/>
            <p:cNvSpPr>
              <a:spLocks/>
            </p:cNvSpPr>
            <p:nvPr/>
          </p:nvSpPr>
          <p:spPr bwMode="auto">
            <a:xfrm rot="78698">
              <a:off x="1428" y="2353"/>
              <a:ext cx="211" cy="371"/>
            </a:xfrm>
            <a:custGeom>
              <a:avLst/>
              <a:gdLst/>
              <a:ahLst/>
              <a:cxnLst>
                <a:cxn ang="0">
                  <a:pos x="316" y="608"/>
                </a:cxn>
                <a:cxn ang="0">
                  <a:pos x="227" y="0"/>
                </a:cxn>
                <a:cxn ang="0">
                  <a:pos x="0" y="90"/>
                </a:cxn>
                <a:cxn ang="0">
                  <a:pos x="316" y="608"/>
                </a:cxn>
              </a:cxnLst>
              <a:rect l="0" t="0" r="r" b="b"/>
              <a:pathLst>
                <a:path w="316" h="608">
                  <a:moveTo>
                    <a:pt x="316" y="608"/>
                  </a:moveTo>
                  <a:lnTo>
                    <a:pt x="227" y="0"/>
                  </a:lnTo>
                  <a:lnTo>
                    <a:pt x="0" y="90"/>
                  </a:lnTo>
                  <a:lnTo>
                    <a:pt x="316" y="608"/>
                  </a:lnTo>
                  <a:close/>
                </a:path>
              </a:pathLst>
            </a:custGeom>
            <a:gradFill rotWithShape="1">
              <a:gsLst>
                <a:gs pos="0">
                  <a:schemeClr val="bg1"/>
                </a:gs>
                <a:gs pos="50000">
                  <a:srgbClr val="FF9900"/>
                </a:gs>
                <a:gs pos="100000">
                  <a:schemeClr val="bg1"/>
                </a:gs>
              </a:gsLst>
              <a:lin ang="2700000" scaled="1"/>
            </a:gradFill>
            <a:ln w="9525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3" name="Freeform 8"/>
            <p:cNvSpPr>
              <a:spLocks/>
            </p:cNvSpPr>
            <p:nvPr/>
          </p:nvSpPr>
          <p:spPr bwMode="auto">
            <a:xfrm rot="78698">
              <a:off x="1554" y="2578"/>
              <a:ext cx="82" cy="141"/>
            </a:xfrm>
            <a:custGeom>
              <a:avLst/>
              <a:gdLst>
                <a:gd name="T0" fmla="*/ 39 w 121"/>
                <a:gd name="T1" fmla="*/ 0 h 230"/>
                <a:gd name="T2" fmla="*/ 0 w 121"/>
                <a:gd name="T3" fmla="*/ 9 h 230"/>
                <a:gd name="T4" fmla="*/ 56 w 121"/>
                <a:gd name="T5" fmla="*/ 86 h 230"/>
                <a:gd name="T6" fmla="*/ 39 w 121"/>
                <a:gd name="T7" fmla="*/ 0 h 23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21"/>
                <a:gd name="T13" fmla="*/ 0 h 230"/>
                <a:gd name="T14" fmla="*/ 121 w 121"/>
                <a:gd name="T15" fmla="*/ 230 h 23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21" h="230">
                  <a:moveTo>
                    <a:pt x="85" y="0"/>
                  </a:moveTo>
                  <a:lnTo>
                    <a:pt x="0" y="25"/>
                  </a:lnTo>
                  <a:lnTo>
                    <a:pt x="121" y="230"/>
                  </a:lnTo>
                  <a:lnTo>
                    <a:pt x="85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uz-Latn-UZ"/>
            </a:p>
          </p:txBody>
        </p:sp>
        <p:grpSp>
          <p:nvGrpSpPr>
            <p:cNvPr id="24" name="Group 9"/>
            <p:cNvGrpSpPr>
              <a:grpSpLocks/>
            </p:cNvGrpSpPr>
            <p:nvPr/>
          </p:nvGrpSpPr>
          <p:grpSpPr bwMode="auto">
            <a:xfrm>
              <a:off x="746" y="807"/>
              <a:ext cx="864" cy="1988"/>
              <a:chOff x="738" y="806"/>
              <a:chExt cx="864" cy="1988"/>
            </a:xfrm>
          </p:grpSpPr>
          <p:sp>
            <p:nvSpPr>
              <p:cNvPr id="25" name="Freeform 10"/>
              <p:cNvSpPr>
                <a:spLocks/>
              </p:cNvSpPr>
              <p:nvPr/>
            </p:nvSpPr>
            <p:spPr bwMode="auto">
              <a:xfrm rot="78698">
                <a:off x="861" y="806"/>
                <a:ext cx="741" cy="1595"/>
              </a:xfrm>
              <a:custGeom>
                <a:avLst/>
                <a:gdLst>
                  <a:gd name="T0" fmla="*/ 398 w 1094"/>
                  <a:gd name="T1" fmla="*/ 974 h 2612"/>
                  <a:gd name="T2" fmla="*/ 502 w 1094"/>
                  <a:gd name="T3" fmla="*/ 940 h 2612"/>
                  <a:gd name="T4" fmla="*/ 466 w 1094"/>
                  <a:gd name="T5" fmla="*/ 953 h 2612"/>
                  <a:gd name="T6" fmla="*/ 39 w 1094"/>
                  <a:gd name="T7" fmla="*/ 0 h 2612"/>
                  <a:gd name="T8" fmla="*/ 0 w 1094"/>
                  <a:gd name="T9" fmla="*/ 11 h 2612"/>
                  <a:gd name="T10" fmla="*/ 431 w 1094"/>
                  <a:gd name="T11" fmla="*/ 964 h 261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1094"/>
                  <a:gd name="T19" fmla="*/ 0 h 2612"/>
                  <a:gd name="T20" fmla="*/ 1094 w 1094"/>
                  <a:gd name="T21" fmla="*/ 2612 h 2612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1094" h="2612">
                    <a:moveTo>
                      <a:pt x="867" y="2612"/>
                    </a:moveTo>
                    <a:lnTo>
                      <a:pt x="1094" y="2522"/>
                    </a:lnTo>
                    <a:lnTo>
                      <a:pt x="1016" y="2554"/>
                    </a:lnTo>
                    <a:lnTo>
                      <a:pt x="84" y="0"/>
                    </a:lnTo>
                    <a:lnTo>
                      <a:pt x="0" y="30"/>
                    </a:lnTo>
                    <a:lnTo>
                      <a:pt x="940" y="2584"/>
                    </a:lnTo>
                  </a:path>
                </a:pathLst>
              </a:custGeom>
              <a:solidFill>
                <a:srgbClr val="33CCFF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uz-Latn-UZ"/>
              </a:p>
            </p:txBody>
          </p:sp>
          <p:grpSp>
            <p:nvGrpSpPr>
              <p:cNvPr id="26" name="Group 11"/>
              <p:cNvGrpSpPr>
                <a:grpSpLocks/>
              </p:cNvGrpSpPr>
              <p:nvPr/>
            </p:nvGrpSpPr>
            <p:grpSpPr bwMode="auto">
              <a:xfrm rot="78698">
                <a:off x="738" y="936"/>
                <a:ext cx="382" cy="1858"/>
                <a:chOff x="1292" y="1570"/>
                <a:chExt cx="363" cy="1905"/>
              </a:xfrm>
            </p:grpSpPr>
            <p:sp>
              <p:nvSpPr>
                <p:cNvPr id="27" name="Freeform 12"/>
                <p:cNvSpPr>
                  <a:spLocks/>
                </p:cNvSpPr>
                <p:nvPr/>
              </p:nvSpPr>
              <p:spPr bwMode="auto">
                <a:xfrm>
                  <a:off x="1292" y="1616"/>
                  <a:ext cx="227" cy="1859"/>
                </a:xfrm>
                <a:custGeom>
                  <a:avLst/>
                  <a:gdLst>
                    <a:gd name="T0" fmla="*/ 227 w 227"/>
                    <a:gd name="T1" fmla="*/ 136 h 1859"/>
                    <a:gd name="T2" fmla="*/ 0 w 227"/>
                    <a:gd name="T3" fmla="*/ 1859 h 1859"/>
                    <a:gd name="T4" fmla="*/ 0 w 227"/>
                    <a:gd name="T5" fmla="*/ 1633 h 1859"/>
                    <a:gd name="T6" fmla="*/ 137 w 227"/>
                    <a:gd name="T7" fmla="*/ 0 h 1859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27"/>
                    <a:gd name="T13" fmla="*/ 0 h 1859"/>
                    <a:gd name="T14" fmla="*/ 227 w 227"/>
                    <a:gd name="T15" fmla="*/ 1859 h 1859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27" h="1859">
                      <a:moveTo>
                        <a:pt x="227" y="136"/>
                      </a:moveTo>
                      <a:lnTo>
                        <a:pt x="0" y="1859"/>
                      </a:lnTo>
                      <a:lnTo>
                        <a:pt x="0" y="1633"/>
                      </a:lnTo>
                      <a:lnTo>
                        <a:pt x="137" y="0"/>
                      </a:lnTo>
                    </a:path>
                  </a:pathLst>
                </a:custGeom>
                <a:solidFill>
                  <a:srgbClr val="777777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uz-Latn-UZ"/>
                </a:p>
              </p:txBody>
            </p:sp>
            <p:sp>
              <p:nvSpPr>
                <p:cNvPr id="28" name="Oval 13"/>
                <p:cNvSpPr>
                  <a:spLocks noChangeArrowheads="1"/>
                </p:cNvSpPr>
                <p:nvPr/>
              </p:nvSpPr>
              <p:spPr bwMode="auto">
                <a:xfrm>
                  <a:off x="1383" y="1570"/>
                  <a:ext cx="272" cy="272"/>
                </a:xfrm>
                <a:prstGeom prst="ellipse">
                  <a:avLst/>
                </a:prstGeom>
                <a:solidFill>
                  <a:srgbClr val="777777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</p:grpSp>
        </p:grpSp>
      </p:grpSp>
      <p:grpSp>
        <p:nvGrpSpPr>
          <p:cNvPr id="32" name="Group 5"/>
          <p:cNvGrpSpPr>
            <a:grpSpLocks/>
          </p:cNvGrpSpPr>
          <p:nvPr/>
        </p:nvGrpSpPr>
        <p:grpSpPr bwMode="auto">
          <a:xfrm rot="204962">
            <a:off x="6321476" y="505682"/>
            <a:ext cx="1509367" cy="2967894"/>
            <a:chOff x="746" y="796"/>
            <a:chExt cx="903" cy="1999"/>
          </a:xfrm>
        </p:grpSpPr>
        <p:sp>
          <p:nvSpPr>
            <p:cNvPr id="33" name="Freeform 6"/>
            <p:cNvSpPr>
              <a:spLocks/>
            </p:cNvSpPr>
            <p:nvPr/>
          </p:nvSpPr>
          <p:spPr bwMode="auto">
            <a:xfrm rot="78698">
              <a:off x="801" y="796"/>
              <a:ext cx="848" cy="1909"/>
            </a:xfrm>
            <a:custGeom>
              <a:avLst/>
              <a:gdLst>
                <a:gd name="T0" fmla="*/ 0 w 1252"/>
                <a:gd name="T1" fmla="*/ 34 h 3125"/>
                <a:gd name="T2" fmla="*/ 104 w 1252"/>
                <a:gd name="T3" fmla="*/ 0 h 3125"/>
                <a:gd name="T4" fmla="*/ 541 w 1252"/>
                <a:gd name="T5" fmla="*/ 948 h 3125"/>
                <a:gd name="T6" fmla="*/ 574 w 1252"/>
                <a:gd name="T7" fmla="*/ 1166 h 3125"/>
                <a:gd name="T8" fmla="*/ 437 w 1252"/>
                <a:gd name="T9" fmla="*/ 982 h 3125"/>
                <a:gd name="T10" fmla="*/ 0 w 1252"/>
                <a:gd name="T11" fmla="*/ 34 h 312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252"/>
                <a:gd name="T19" fmla="*/ 0 h 3125"/>
                <a:gd name="T20" fmla="*/ 1252 w 1252"/>
                <a:gd name="T21" fmla="*/ 3125 h 3125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252" h="3125">
                  <a:moveTo>
                    <a:pt x="0" y="90"/>
                  </a:moveTo>
                  <a:lnTo>
                    <a:pt x="227" y="0"/>
                  </a:lnTo>
                  <a:lnTo>
                    <a:pt x="1179" y="2540"/>
                  </a:lnTo>
                  <a:lnTo>
                    <a:pt x="1252" y="3125"/>
                  </a:lnTo>
                  <a:lnTo>
                    <a:pt x="952" y="2630"/>
                  </a:lnTo>
                  <a:lnTo>
                    <a:pt x="0" y="90"/>
                  </a:lnTo>
                  <a:close/>
                </a:path>
              </a:pathLst>
            </a:custGeom>
            <a:solidFill>
              <a:srgbClr val="33CC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uz-Latn-UZ"/>
            </a:p>
          </p:txBody>
        </p:sp>
        <p:sp>
          <p:nvSpPr>
            <p:cNvPr id="34" name="Freeform 7"/>
            <p:cNvSpPr>
              <a:spLocks/>
            </p:cNvSpPr>
            <p:nvPr/>
          </p:nvSpPr>
          <p:spPr bwMode="auto">
            <a:xfrm rot="78698">
              <a:off x="1428" y="2353"/>
              <a:ext cx="211" cy="371"/>
            </a:xfrm>
            <a:custGeom>
              <a:avLst/>
              <a:gdLst/>
              <a:ahLst/>
              <a:cxnLst>
                <a:cxn ang="0">
                  <a:pos x="316" y="608"/>
                </a:cxn>
                <a:cxn ang="0">
                  <a:pos x="227" y="0"/>
                </a:cxn>
                <a:cxn ang="0">
                  <a:pos x="0" y="90"/>
                </a:cxn>
                <a:cxn ang="0">
                  <a:pos x="316" y="608"/>
                </a:cxn>
              </a:cxnLst>
              <a:rect l="0" t="0" r="r" b="b"/>
              <a:pathLst>
                <a:path w="316" h="608">
                  <a:moveTo>
                    <a:pt x="316" y="608"/>
                  </a:moveTo>
                  <a:lnTo>
                    <a:pt x="227" y="0"/>
                  </a:lnTo>
                  <a:lnTo>
                    <a:pt x="0" y="90"/>
                  </a:lnTo>
                  <a:lnTo>
                    <a:pt x="316" y="608"/>
                  </a:lnTo>
                  <a:close/>
                </a:path>
              </a:pathLst>
            </a:custGeom>
            <a:gradFill rotWithShape="1">
              <a:gsLst>
                <a:gs pos="0">
                  <a:schemeClr val="bg1"/>
                </a:gs>
                <a:gs pos="50000">
                  <a:srgbClr val="FF9900"/>
                </a:gs>
                <a:gs pos="100000">
                  <a:schemeClr val="bg1"/>
                </a:gs>
              </a:gsLst>
              <a:lin ang="2700000" scaled="1"/>
            </a:gradFill>
            <a:ln w="9525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35" name="Freeform 8"/>
            <p:cNvSpPr>
              <a:spLocks/>
            </p:cNvSpPr>
            <p:nvPr/>
          </p:nvSpPr>
          <p:spPr bwMode="auto">
            <a:xfrm rot="78698">
              <a:off x="1554" y="2578"/>
              <a:ext cx="82" cy="141"/>
            </a:xfrm>
            <a:custGeom>
              <a:avLst/>
              <a:gdLst>
                <a:gd name="T0" fmla="*/ 39 w 121"/>
                <a:gd name="T1" fmla="*/ 0 h 230"/>
                <a:gd name="T2" fmla="*/ 0 w 121"/>
                <a:gd name="T3" fmla="*/ 9 h 230"/>
                <a:gd name="T4" fmla="*/ 56 w 121"/>
                <a:gd name="T5" fmla="*/ 86 h 230"/>
                <a:gd name="T6" fmla="*/ 39 w 121"/>
                <a:gd name="T7" fmla="*/ 0 h 23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21"/>
                <a:gd name="T13" fmla="*/ 0 h 230"/>
                <a:gd name="T14" fmla="*/ 121 w 121"/>
                <a:gd name="T15" fmla="*/ 230 h 23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21" h="230">
                  <a:moveTo>
                    <a:pt x="85" y="0"/>
                  </a:moveTo>
                  <a:lnTo>
                    <a:pt x="0" y="25"/>
                  </a:lnTo>
                  <a:lnTo>
                    <a:pt x="121" y="230"/>
                  </a:lnTo>
                  <a:lnTo>
                    <a:pt x="85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uz-Latn-UZ"/>
            </a:p>
          </p:txBody>
        </p:sp>
        <p:grpSp>
          <p:nvGrpSpPr>
            <p:cNvPr id="36" name="Group 9"/>
            <p:cNvGrpSpPr>
              <a:grpSpLocks/>
            </p:cNvGrpSpPr>
            <p:nvPr/>
          </p:nvGrpSpPr>
          <p:grpSpPr bwMode="auto">
            <a:xfrm>
              <a:off x="746" y="807"/>
              <a:ext cx="864" cy="1988"/>
              <a:chOff x="738" y="806"/>
              <a:chExt cx="864" cy="1988"/>
            </a:xfrm>
          </p:grpSpPr>
          <p:sp>
            <p:nvSpPr>
              <p:cNvPr id="37" name="Freeform 10"/>
              <p:cNvSpPr>
                <a:spLocks/>
              </p:cNvSpPr>
              <p:nvPr/>
            </p:nvSpPr>
            <p:spPr bwMode="auto">
              <a:xfrm rot="78698">
                <a:off x="861" y="806"/>
                <a:ext cx="741" cy="1595"/>
              </a:xfrm>
              <a:custGeom>
                <a:avLst/>
                <a:gdLst>
                  <a:gd name="T0" fmla="*/ 398 w 1094"/>
                  <a:gd name="T1" fmla="*/ 974 h 2612"/>
                  <a:gd name="T2" fmla="*/ 502 w 1094"/>
                  <a:gd name="T3" fmla="*/ 940 h 2612"/>
                  <a:gd name="T4" fmla="*/ 466 w 1094"/>
                  <a:gd name="T5" fmla="*/ 953 h 2612"/>
                  <a:gd name="T6" fmla="*/ 39 w 1094"/>
                  <a:gd name="T7" fmla="*/ 0 h 2612"/>
                  <a:gd name="T8" fmla="*/ 0 w 1094"/>
                  <a:gd name="T9" fmla="*/ 11 h 2612"/>
                  <a:gd name="T10" fmla="*/ 431 w 1094"/>
                  <a:gd name="T11" fmla="*/ 964 h 261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1094"/>
                  <a:gd name="T19" fmla="*/ 0 h 2612"/>
                  <a:gd name="T20" fmla="*/ 1094 w 1094"/>
                  <a:gd name="T21" fmla="*/ 2612 h 2612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1094" h="2612">
                    <a:moveTo>
                      <a:pt x="867" y="2612"/>
                    </a:moveTo>
                    <a:lnTo>
                      <a:pt x="1094" y="2522"/>
                    </a:lnTo>
                    <a:lnTo>
                      <a:pt x="1016" y="2554"/>
                    </a:lnTo>
                    <a:lnTo>
                      <a:pt x="84" y="0"/>
                    </a:lnTo>
                    <a:lnTo>
                      <a:pt x="0" y="30"/>
                    </a:lnTo>
                    <a:lnTo>
                      <a:pt x="940" y="2584"/>
                    </a:lnTo>
                  </a:path>
                </a:pathLst>
              </a:custGeom>
              <a:solidFill>
                <a:srgbClr val="33CCFF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uz-Latn-UZ"/>
              </a:p>
            </p:txBody>
          </p:sp>
          <p:grpSp>
            <p:nvGrpSpPr>
              <p:cNvPr id="38" name="Group 11"/>
              <p:cNvGrpSpPr>
                <a:grpSpLocks/>
              </p:cNvGrpSpPr>
              <p:nvPr/>
            </p:nvGrpSpPr>
            <p:grpSpPr bwMode="auto">
              <a:xfrm rot="78698">
                <a:off x="738" y="936"/>
                <a:ext cx="382" cy="1858"/>
                <a:chOff x="1292" y="1570"/>
                <a:chExt cx="363" cy="1905"/>
              </a:xfrm>
            </p:grpSpPr>
            <p:sp>
              <p:nvSpPr>
                <p:cNvPr id="39" name="Freeform 12"/>
                <p:cNvSpPr>
                  <a:spLocks/>
                </p:cNvSpPr>
                <p:nvPr/>
              </p:nvSpPr>
              <p:spPr bwMode="auto">
                <a:xfrm>
                  <a:off x="1292" y="1616"/>
                  <a:ext cx="227" cy="1859"/>
                </a:xfrm>
                <a:custGeom>
                  <a:avLst/>
                  <a:gdLst>
                    <a:gd name="T0" fmla="*/ 227 w 227"/>
                    <a:gd name="T1" fmla="*/ 136 h 1859"/>
                    <a:gd name="T2" fmla="*/ 0 w 227"/>
                    <a:gd name="T3" fmla="*/ 1859 h 1859"/>
                    <a:gd name="T4" fmla="*/ 0 w 227"/>
                    <a:gd name="T5" fmla="*/ 1633 h 1859"/>
                    <a:gd name="T6" fmla="*/ 137 w 227"/>
                    <a:gd name="T7" fmla="*/ 0 h 1859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27"/>
                    <a:gd name="T13" fmla="*/ 0 h 1859"/>
                    <a:gd name="T14" fmla="*/ 227 w 227"/>
                    <a:gd name="T15" fmla="*/ 1859 h 1859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27" h="1859">
                      <a:moveTo>
                        <a:pt x="227" y="136"/>
                      </a:moveTo>
                      <a:lnTo>
                        <a:pt x="0" y="1859"/>
                      </a:lnTo>
                      <a:lnTo>
                        <a:pt x="0" y="1633"/>
                      </a:lnTo>
                      <a:lnTo>
                        <a:pt x="137" y="0"/>
                      </a:lnTo>
                    </a:path>
                  </a:pathLst>
                </a:custGeom>
                <a:solidFill>
                  <a:srgbClr val="777777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uz-Latn-UZ"/>
                </a:p>
              </p:txBody>
            </p:sp>
            <p:sp>
              <p:nvSpPr>
                <p:cNvPr id="40" name="Oval 13"/>
                <p:cNvSpPr>
                  <a:spLocks noChangeArrowheads="1"/>
                </p:cNvSpPr>
                <p:nvPr/>
              </p:nvSpPr>
              <p:spPr bwMode="auto">
                <a:xfrm>
                  <a:off x="1383" y="1570"/>
                  <a:ext cx="272" cy="272"/>
                </a:xfrm>
                <a:prstGeom prst="ellipse">
                  <a:avLst/>
                </a:prstGeom>
                <a:solidFill>
                  <a:srgbClr val="777777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</p:grpSp>
        </p:grpSp>
      </p:grpSp>
      <p:sp>
        <p:nvSpPr>
          <p:cNvPr id="2" name="TextBox 1"/>
          <p:cNvSpPr txBox="1"/>
          <p:nvPr/>
        </p:nvSpPr>
        <p:spPr>
          <a:xfrm>
            <a:off x="6812479" y="4636494"/>
            <a:ext cx="6682407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400" b="1" dirty="0" smtClean="0">
                <a:latin typeface="Arial" pitchFamily="34" charset="0"/>
                <a:cs typeface="Arial" pitchFamily="34" charset="0"/>
              </a:rPr>
              <a:t>ВА = </a:t>
            </a:r>
            <a:r>
              <a:rPr lang="uz-Latn-UZ" sz="4400" b="1" dirty="0" smtClean="0">
                <a:latin typeface="Arial" pitchFamily="34" charset="0"/>
                <a:cs typeface="Arial" pitchFamily="34" charset="0"/>
              </a:rPr>
              <a:t>12 </a:t>
            </a:r>
            <a:r>
              <a:rPr lang="uz-Cyrl-UZ" sz="4400" b="1" dirty="0" smtClean="0">
                <a:latin typeface="Arial" pitchFamily="34" charset="0"/>
                <a:cs typeface="Arial" pitchFamily="34" charset="0"/>
              </a:rPr>
              <a:t>см</a:t>
            </a:r>
            <a:r>
              <a:rPr lang="ru-RU" sz="4400" b="1" dirty="0" smtClean="0">
                <a:latin typeface="Arial" pitchFamily="34" charset="0"/>
                <a:cs typeface="Arial" pitchFamily="34" charset="0"/>
              </a:rPr>
              <a:t> - 5 см </a:t>
            </a:r>
            <a:r>
              <a:rPr lang="en-US" sz="4400" b="1" dirty="0" smtClean="0">
                <a:latin typeface="Arial" pitchFamily="34" charset="0"/>
                <a:cs typeface="Arial" pitchFamily="34" charset="0"/>
              </a:rPr>
              <a:t>= 7 c</a:t>
            </a:r>
            <a:r>
              <a:rPr lang="ru-RU" sz="4400" b="1" dirty="0" smtClean="0">
                <a:latin typeface="Arial" pitchFamily="34" charset="0"/>
                <a:cs typeface="Arial" pitchFamily="34" charset="0"/>
              </a:rPr>
              <a:t>м</a:t>
            </a:r>
            <a:endParaRPr lang="uz-Latn-UZ" sz="4400" b="1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41" name="Прямая соединительная линия 40"/>
          <p:cNvCxnSpPr/>
          <p:nvPr/>
        </p:nvCxnSpPr>
        <p:spPr>
          <a:xfrm flipH="1">
            <a:off x="6235186" y="3430953"/>
            <a:ext cx="1472780" cy="416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Блок-схема: узел 41"/>
          <p:cNvSpPr/>
          <p:nvPr/>
        </p:nvSpPr>
        <p:spPr>
          <a:xfrm rot="4651668">
            <a:off x="7680343" y="3382422"/>
            <a:ext cx="55246" cy="71120"/>
          </a:xfrm>
          <a:prstGeom prst="flowChartConnector">
            <a:avLst/>
          </a:prstGeom>
          <a:solidFill>
            <a:schemeClr val="tx1"/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0622" tIns="65311" rIns="130622" bIns="65311" anchor="ctr"/>
          <a:lstStyle/>
          <a:p>
            <a:pPr algn="ctr">
              <a:defRPr/>
            </a:pPr>
            <a:endParaRPr lang="ru-RU" sz="4800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43" name="Блок-схема: узел 42"/>
          <p:cNvSpPr/>
          <p:nvPr/>
        </p:nvSpPr>
        <p:spPr>
          <a:xfrm rot="4651668">
            <a:off x="6189800" y="3395760"/>
            <a:ext cx="55246" cy="73659"/>
          </a:xfrm>
          <a:prstGeom prst="flowChartConnector">
            <a:avLst/>
          </a:prstGeom>
          <a:solidFill>
            <a:schemeClr val="tx1"/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0622" tIns="65311" rIns="130622" bIns="65311" anchor="ctr"/>
          <a:lstStyle/>
          <a:p>
            <a:pPr algn="ctr">
              <a:defRPr/>
            </a:pPr>
            <a:endParaRPr lang="ru-RU" sz="4800" b="1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55" name="Прямая соединительная линия 54"/>
          <p:cNvCxnSpPr/>
          <p:nvPr/>
        </p:nvCxnSpPr>
        <p:spPr>
          <a:xfrm flipH="1">
            <a:off x="726832" y="6037054"/>
            <a:ext cx="1398127" cy="8903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Правая фигурная скобка 60"/>
          <p:cNvSpPr/>
          <p:nvPr/>
        </p:nvSpPr>
        <p:spPr>
          <a:xfrm rot="5400000">
            <a:off x="2727884" y="5720129"/>
            <a:ext cx="668256" cy="1724798"/>
          </a:xfrm>
          <a:prstGeom prst="rightBrac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uz-Latn-UZ"/>
          </a:p>
        </p:txBody>
      </p:sp>
      <p:sp>
        <p:nvSpPr>
          <p:cNvPr id="8" name="TextBox 7"/>
          <p:cNvSpPr txBox="1"/>
          <p:nvPr/>
        </p:nvSpPr>
        <p:spPr>
          <a:xfrm>
            <a:off x="726832" y="6089215"/>
            <a:ext cx="84029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>
                <a:latin typeface="Arial" pitchFamily="34" charset="0"/>
                <a:cs typeface="Arial" pitchFamily="34" charset="0"/>
              </a:rPr>
              <a:t>5</a:t>
            </a:r>
            <a:r>
              <a:rPr lang="ru-RU" sz="2400" b="1" dirty="0" smtClean="0">
                <a:latin typeface="Arial" pitchFamily="34" charset="0"/>
                <a:cs typeface="Arial" pitchFamily="34" charset="0"/>
              </a:rPr>
              <a:t> см</a:t>
            </a:r>
            <a:endParaRPr lang="uz-Latn-UZ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6540659" y="2712395"/>
            <a:ext cx="116730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>
                <a:latin typeface="Arial" pitchFamily="34" charset="0"/>
                <a:cs typeface="Arial" pitchFamily="34" charset="0"/>
              </a:rPr>
              <a:t>5</a:t>
            </a:r>
            <a:r>
              <a:rPr lang="ru-RU" sz="3600" b="1" dirty="0" smtClean="0">
                <a:latin typeface="Arial" pitchFamily="34" charset="0"/>
                <a:cs typeface="Arial" pitchFamily="34" charset="0"/>
              </a:rPr>
              <a:t> см</a:t>
            </a:r>
            <a:endParaRPr lang="uz-Latn-UZ" sz="3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3072550" y="2713533"/>
            <a:ext cx="142378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latin typeface="Arial" pitchFamily="34" charset="0"/>
                <a:cs typeface="Arial" pitchFamily="34" charset="0"/>
              </a:rPr>
              <a:t>12 см</a:t>
            </a:r>
            <a:endParaRPr lang="uz-Latn-UZ" sz="3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1693705" y="5257188"/>
            <a:ext cx="101181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>
                <a:latin typeface="Arial" pitchFamily="34" charset="0"/>
                <a:cs typeface="Arial" pitchFamily="34" charset="0"/>
              </a:rPr>
              <a:t>12 см</a:t>
            </a:r>
            <a:endParaRPr lang="uz-Latn-UZ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2416576" y="6799034"/>
            <a:ext cx="1386918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sz="44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7 </a:t>
            </a:r>
            <a:r>
              <a:rPr lang="en-US" sz="4400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c</a:t>
            </a:r>
            <a:r>
              <a:rPr lang="ru-RU" sz="4400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м</a:t>
            </a:r>
            <a:endParaRPr lang="uz-Latn-UZ" sz="4400" b="1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Блок-схема: узел 5"/>
          <p:cNvSpPr/>
          <p:nvPr/>
        </p:nvSpPr>
        <p:spPr>
          <a:xfrm rot="4651668">
            <a:off x="2171990" y="6000224"/>
            <a:ext cx="55246" cy="73661"/>
          </a:xfrm>
          <a:prstGeom prst="flowChartConnector">
            <a:avLst/>
          </a:prstGeom>
          <a:solidFill>
            <a:schemeClr val="tx1"/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0622" tIns="65311" rIns="130622" bIns="65311" anchor="ctr"/>
          <a:lstStyle/>
          <a:p>
            <a:pPr algn="ctr">
              <a:defRPr/>
            </a:pPr>
            <a:endParaRPr lang="ru-RU" sz="4800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60" name="Блок-схема: узел 59"/>
          <p:cNvSpPr/>
          <p:nvPr/>
        </p:nvSpPr>
        <p:spPr>
          <a:xfrm rot="4651668">
            <a:off x="3896787" y="6001770"/>
            <a:ext cx="55246" cy="71120"/>
          </a:xfrm>
          <a:prstGeom prst="flowChartConnector">
            <a:avLst/>
          </a:prstGeom>
          <a:solidFill>
            <a:schemeClr val="tx1"/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0622" tIns="65311" rIns="130622" bIns="65311" anchor="ctr"/>
          <a:lstStyle/>
          <a:p>
            <a:pPr algn="ctr">
              <a:defRPr/>
            </a:pPr>
            <a:endParaRPr lang="ru-RU" sz="4800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44" name="TextBox 43"/>
          <p:cNvSpPr txBox="1">
            <a:spLocks noChangeArrowheads="1"/>
          </p:cNvSpPr>
          <p:nvPr/>
        </p:nvSpPr>
        <p:spPr bwMode="auto">
          <a:xfrm>
            <a:off x="218739" y="5969656"/>
            <a:ext cx="523240" cy="685895"/>
          </a:xfrm>
          <a:prstGeom prst="rect">
            <a:avLst/>
          </a:prstGeom>
          <a:noFill/>
          <a:ln w="57150">
            <a:noFill/>
            <a:miter lim="800000"/>
            <a:headEnd/>
            <a:tailEnd/>
          </a:ln>
        </p:spPr>
        <p:txBody>
          <a:bodyPr lIns="130622" tIns="65311" rIns="130622" bIns="65311">
            <a:spAutoFit/>
          </a:bodyPr>
          <a:lstStyle/>
          <a:p>
            <a:r>
              <a:rPr lang="ru-RU" sz="3600" b="1" dirty="0">
                <a:latin typeface="Arial" pitchFamily="34" charset="0"/>
                <a:cs typeface="Arial" pitchFamily="34" charset="0"/>
              </a:rPr>
              <a:t>О</a:t>
            </a:r>
          </a:p>
        </p:txBody>
      </p:sp>
      <p:sp>
        <p:nvSpPr>
          <p:cNvPr id="45" name="Блок-схема: узел 44"/>
          <p:cNvSpPr/>
          <p:nvPr/>
        </p:nvSpPr>
        <p:spPr>
          <a:xfrm rot="4651668">
            <a:off x="672429" y="5991595"/>
            <a:ext cx="55246" cy="73661"/>
          </a:xfrm>
          <a:prstGeom prst="flowChartConnector">
            <a:avLst/>
          </a:prstGeom>
          <a:solidFill>
            <a:schemeClr val="tx1"/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0622" tIns="65311" rIns="130622" bIns="65311" anchor="ctr"/>
          <a:lstStyle/>
          <a:p>
            <a:pPr algn="ctr">
              <a:defRPr/>
            </a:pPr>
            <a:endParaRPr lang="ru-RU" sz="4800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46" name="Дуга 45"/>
          <p:cNvSpPr/>
          <p:nvPr/>
        </p:nvSpPr>
        <p:spPr>
          <a:xfrm rot="3619319">
            <a:off x="490146" y="4961991"/>
            <a:ext cx="1759489" cy="1647215"/>
          </a:xfrm>
          <a:prstGeom prst="arc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uz-Latn-UZ"/>
          </a:p>
        </p:txBody>
      </p:sp>
      <p:sp>
        <p:nvSpPr>
          <p:cNvPr id="47" name="Дуга 46"/>
          <p:cNvSpPr/>
          <p:nvPr/>
        </p:nvSpPr>
        <p:spPr>
          <a:xfrm rot="3619319">
            <a:off x="2230291" y="4961992"/>
            <a:ext cx="1759489" cy="1647215"/>
          </a:xfrm>
          <a:prstGeom prst="arc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uz-Latn-UZ"/>
          </a:p>
        </p:txBody>
      </p:sp>
      <p:sp>
        <p:nvSpPr>
          <p:cNvPr id="48" name="TextBox 47"/>
          <p:cNvSpPr txBox="1">
            <a:spLocks noChangeArrowheads="1"/>
          </p:cNvSpPr>
          <p:nvPr/>
        </p:nvSpPr>
        <p:spPr bwMode="auto">
          <a:xfrm>
            <a:off x="3841816" y="5271987"/>
            <a:ext cx="523240" cy="685895"/>
          </a:xfrm>
          <a:prstGeom prst="rect">
            <a:avLst/>
          </a:prstGeom>
          <a:noFill/>
          <a:ln w="57150">
            <a:noFill/>
            <a:miter lim="800000"/>
            <a:headEnd/>
            <a:tailEnd/>
          </a:ln>
        </p:spPr>
        <p:txBody>
          <a:bodyPr lIns="130622" tIns="65311" rIns="130622" bIns="65311">
            <a:spAutoFit/>
          </a:bodyPr>
          <a:lstStyle/>
          <a:p>
            <a:r>
              <a:rPr lang="ru-RU" sz="3600" b="1" dirty="0" smtClean="0">
                <a:latin typeface="Arial" pitchFamily="34" charset="0"/>
                <a:cs typeface="Arial" pitchFamily="34" charset="0"/>
              </a:rPr>
              <a:t>А</a:t>
            </a:r>
            <a:endParaRPr lang="ru-RU" sz="3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9" name="TextBox 48"/>
          <p:cNvSpPr txBox="1">
            <a:spLocks noChangeArrowheads="1"/>
          </p:cNvSpPr>
          <p:nvPr/>
        </p:nvSpPr>
        <p:spPr bwMode="auto">
          <a:xfrm>
            <a:off x="1885592" y="6047425"/>
            <a:ext cx="523240" cy="685895"/>
          </a:xfrm>
          <a:prstGeom prst="rect">
            <a:avLst/>
          </a:prstGeom>
          <a:noFill/>
          <a:ln w="57150">
            <a:noFill/>
            <a:miter lim="800000"/>
            <a:headEnd/>
            <a:tailEnd/>
          </a:ln>
        </p:spPr>
        <p:txBody>
          <a:bodyPr lIns="130622" tIns="65311" rIns="130622" bIns="65311">
            <a:spAutoFit/>
          </a:bodyPr>
          <a:lstStyle/>
          <a:p>
            <a:r>
              <a:rPr lang="ru-RU" sz="3600" b="1" dirty="0" smtClean="0">
                <a:latin typeface="Arial" pitchFamily="34" charset="0"/>
                <a:cs typeface="Arial" pitchFamily="34" charset="0"/>
              </a:rPr>
              <a:t>В</a:t>
            </a:r>
            <a:endParaRPr lang="ru-RU" sz="3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3" name="TextBox 52"/>
          <p:cNvSpPr txBox="1">
            <a:spLocks noChangeArrowheads="1"/>
          </p:cNvSpPr>
          <p:nvPr/>
        </p:nvSpPr>
        <p:spPr bwMode="auto">
          <a:xfrm>
            <a:off x="5850246" y="6045065"/>
            <a:ext cx="523240" cy="685895"/>
          </a:xfrm>
          <a:prstGeom prst="rect">
            <a:avLst/>
          </a:prstGeom>
          <a:noFill/>
          <a:ln w="57150">
            <a:noFill/>
            <a:miter lim="800000"/>
            <a:headEnd/>
            <a:tailEnd/>
          </a:ln>
        </p:spPr>
        <p:txBody>
          <a:bodyPr lIns="130622" tIns="65311" rIns="130622" bIns="65311">
            <a:spAutoFit/>
          </a:bodyPr>
          <a:lstStyle/>
          <a:p>
            <a:r>
              <a:rPr lang="ru-RU" sz="3600" b="1" dirty="0" smtClean="0">
                <a:latin typeface="Arial" pitchFamily="34" charset="0"/>
                <a:cs typeface="Arial" pitchFamily="34" charset="0"/>
              </a:rPr>
              <a:t>Е</a:t>
            </a:r>
            <a:endParaRPr lang="ru-RU" sz="3600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0875291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00694E-6 -1.48148E-6 L -0.10167 0.30556 " pathEditMode="relative" rAng="0" ptsTypes="AA">
                                      <p:cBhvr>
                                        <p:cTn id="29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089" y="1527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1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6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54861E-6 4.75309E-6 L -0.37424 0.33236 " pathEditMode="relative" rAng="0" ptsTypes="AA">
                                      <p:cBhvr>
                                        <p:cTn id="60" dur="2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8717" y="1660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5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0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8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5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3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2" grpId="0"/>
      <p:bldP spid="61" grpId="0" animBg="1"/>
      <p:bldP spid="8" grpId="0"/>
      <p:bldP spid="52" grpId="0"/>
      <p:bldP spid="12" grpId="0"/>
      <p:bldP spid="6" grpId="0" animBg="1"/>
      <p:bldP spid="60" grpId="0" animBg="1"/>
      <p:bldP spid="46" grpId="0" animBg="1"/>
      <p:bldP spid="47" grpId="0" animBg="1"/>
      <p:bldP spid="48" grpId="0"/>
      <p:bldP spid="49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17344</TotalTime>
  <Words>605</Words>
  <Application>Microsoft Office PowerPoint</Application>
  <PresentationFormat>Произвольный</PresentationFormat>
  <Paragraphs>109</Paragraphs>
  <Slides>11</Slides>
  <Notes>5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3" baseType="lpstr">
      <vt:lpstr>Office Theme</vt:lpstr>
      <vt:lpstr>Формула</vt:lpstr>
      <vt:lpstr> Геометрия</vt:lpstr>
      <vt:lpstr>   Окружностью называется геометрическая фигура, состоящая из всех точек, расположенных на заданном расстоянии от данной точки.</vt:lpstr>
      <vt:lpstr>   Любые две точки окружности делят ее на две части.  Каждая из этих частей называется дугой окружности.  ACB и ADB – дуги, ограниченные точками  A и B.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Презентация.cdr</dc:title>
  <dc:creator>Anvarullo</dc:creator>
  <cp:lastModifiedBy>dilyorbek</cp:lastModifiedBy>
  <cp:revision>1187</cp:revision>
  <dcterms:created xsi:type="dcterms:W3CDTF">2020-04-09T07:32:19Z</dcterms:created>
  <dcterms:modified xsi:type="dcterms:W3CDTF">2021-03-18T12:46:32Z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2020-04-09T00:00:00Z</vt:filetime>
  </property>
  <property fmtid="{D5CDD505-2E9C-101B-9397-08002B2CF9AE}" pid="3" name="Creator">
    <vt:lpwstr>CorelDRAW 2019</vt:lpwstr>
  </property>
  <property fmtid="{D5CDD505-2E9C-101B-9397-08002B2CF9AE}" pid="4" name="LastSaved">
    <vt:filetime>2020-04-09T00:00:00Z</vt:filetime>
  </property>
</Properties>
</file>