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11" r:id="rId2"/>
    <p:sldId id="405" r:id="rId3"/>
    <p:sldId id="666" r:id="rId4"/>
    <p:sldId id="672" r:id="rId5"/>
    <p:sldId id="673" r:id="rId6"/>
    <p:sldId id="671" r:id="rId7"/>
    <p:sldId id="663" r:id="rId8"/>
    <p:sldId id="669" r:id="rId9"/>
    <p:sldId id="670" r:id="rId10"/>
    <p:sldId id="674" r:id="rId11"/>
    <p:sldId id="404" r:id="rId12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66"/>
            <p14:sldId id="672"/>
            <p14:sldId id="673"/>
            <p14:sldId id="671"/>
            <p14:sldId id="663"/>
            <p14:sldId id="669"/>
            <p14:sldId id="670"/>
            <p14:sldId id="674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65F913"/>
    <a:srgbClr val="B1EB21"/>
    <a:srgbClr val="FF6B6B"/>
    <a:srgbClr val="FF99FF"/>
    <a:srgbClr val="1A0A5E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44" autoAdjust="0"/>
    <p:restoredTop sz="98696" autoAdjust="0"/>
  </p:normalViewPr>
  <p:slideViewPr>
    <p:cSldViewPr>
      <p:cViewPr>
        <p:scale>
          <a:sx n="50" d="100"/>
          <a:sy n="50" d="100"/>
        </p:scale>
        <p:origin x="-75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3385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1160C7A-A1B1-4016-AE09-268EF86F8383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8C54DA-1DBB-4271-BA09-50177CA4FB10}" type="datetime1">
              <a:rPr lang="ru-RU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5F051-68CF-4EE9-95B2-746CACEC79A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4901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77168" y="3362944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77168" y="549525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442021" y="3782563"/>
            <a:ext cx="7616379" cy="261823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 по теме:</a:t>
            </a:r>
          </a:p>
          <a:p>
            <a:pPr lvl="0"/>
            <a:r>
              <a:rPr lang="uz-Cyrl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“Неравенство  треугольника”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079" y="3763143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AutoShape 4"/>
          <p:cNvSpPr>
            <a:spLocks noChangeArrowheads="1"/>
          </p:cNvSpPr>
          <p:nvPr/>
        </p:nvSpPr>
        <p:spPr bwMode="auto">
          <a:xfrm>
            <a:off x="734987" y="3374591"/>
            <a:ext cx="5786629" cy="2005964"/>
          </a:xfrm>
          <a:prstGeom prst="triangle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65900" name="Text Box 12"/>
          <p:cNvSpPr txBox="1">
            <a:spLocks noChangeArrowheads="1"/>
          </p:cNvSpPr>
          <p:nvPr/>
        </p:nvSpPr>
        <p:spPr bwMode="auto">
          <a:xfrm>
            <a:off x="6058339" y="4607487"/>
            <a:ext cx="605235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65901" name="Text Box 13"/>
          <p:cNvSpPr txBox="1">
            <a:spLocks noChangeArrowheads="1"/>
          </p:cNvSpPr>
          <p:nvPr/>
        </p:nvSpPr>
        <p:spPr bwMode="auto">
          <a:xfrm>
            <a:off x="304441" y="5150010"/>
            <a:ext cx="561954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65909" name="Text Box 21"/>
          <p:cNvSpPr txBox="1">
            <a:spLocks noChangeArrowheads="1"/>
          </p:cNvSpPr>
          <p:nvPr/>
        </p:nvSpPr>
        <p:spPr bwMode="auto">
          <a:xfrm>
            <a:off x="329967" y="2673739"/>
            <a:ext cx="579587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3321" y="688274"/>
            <a:ext cx="143433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4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Углы треугольника, большая сторона которого равна 36, относятся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1:2:3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меньшую сторону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28302" y="51907"/>
            <a:ext cx="82381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 (стр.117)</a:t>
            </a:r>
            <a:endParaRPr lang="uz-Latn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307077" y="1936229"/>
                <a:ext cx="376032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х+2х+3х=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7077" y="1936229"/>
                <a:ext cx="3760325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5997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318299" y="2602503"/>
                <a:ext cx="226953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299" y="2602503"/>
                <a:ext cx="2269532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994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449890" y="3285543"/>
                <a:ext cx="2444259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:3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9890" y="3285543"/>
                <a:ext cx="2444259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8978" t="-13223" r="-7980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523643" y="3983292"/>
                <a:ext cx="1663597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uz-Cyrl-UZ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3643" y="3983292"/>
                <a:ext cx="1663597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3187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25263" y="3349986"/>
                <a:ext cx="5605769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, 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, 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5263" y="3349986"/>
                <a:ext cx="5605769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337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98160" y="6431389"/>
            <a:ext cx="44351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меньшая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сторона 18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61291" y="1956172"/>
            <a:ext cx="3733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В: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С=1:2:3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80739" y="2666743"/>
            <a:ext cx="4682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=х,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В=2х,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С=3х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3075" y="5150010"/>
            <a:ext cx="266640" cy="202251"/>
          </a:xfrm>
          <a:prstGeom prst="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00600" y="4883527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4883527"/>
                <a:ext cx="867995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46197" y="3490087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97" y="3490087"/>
                <a:ext cx="867995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2819400" y="3654298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</a:t>
            </a:r>
            <a:endParaRPr lang="uz-Latn-UZ" dirty="0"/>
          </a:p>
        </p:txBody>
      </p:sp>
      <p:sp>
        <p:nvSpPr>
          <p:cNvPr id="12" name="TextBox 11"/>
          <p:cNvSpPr txBox="1"/>
          <p:nvPr/>
        </p:nvSpPr>
        <p:spPr>
          <a:xfrm>
            <a:off x="7056475" y="4282046"/>
            <a:ext cx="44773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АВ-гипотенуза,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ВС, АС-катеты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 меньшая сторона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5"/>
          <p:cNvSpPr txBox="1">
            <a:spLocks noChangeArrowheads="1"/>
          </p:cNvSpPr>
          <p:nvPr/>
        </p:nvSpPr>
        <p:spPr>
          <a:xfrm>
            <a:off x="5531627" y="5904792"/>
            <a:ext cx="8398807" cy="11757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130622" tIns="65311" rIns="130622" bIns="65311"/>
          <a:lstStyle/>
          <a:p>
            <a:pPr defTabSz="130622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Катет прямоугольного треугольника, лежащий против угла в 30</a:t>
            </a:r>
            <a:r>
              <a:rPr lang="en-US" altLang="ru-RU" sz="28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равен половине гипотенузы.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91754" y="5785058"/>
            <a:ext cx="2808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ВС=36:2=18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368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5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5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2" grpId="0" animBg="1"/>
      <p:bldP spid="165900" grpId="0"/>
      <p:bldP spid="165901" grpId="0"/>
      <p:bldP spid="165909" grpId="0"/>
      <p:bldP spid="3" grpId="0"/>
      <p:bldP spid="25" grpId="0"/>
      <p:bldP spid="26" grpId="0"/>
      <p:bldP spid="27" grpId="0"/>
      <p:bldP spid="28" grpId="0"/>
      <p:bldP spid="4" grpId="0"/>
      <p:bldP spid="5" grpId="0"/>
      <p:bldP spid="29" grpId="0"/>
      <p:bldP spid="6" grpId="0" animBg="1"/>
      <p:bldP spid="8" grpId="0"/>
      <p:bldP spid="10" grpId="0"/>
      <p:bldP spid="11" grpId="0"/>
      <p:bldP spid="12" grpId="0"/>
      <p:bldP spid="36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045827"/>
            <a:ext cx="7134742" cy="240972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Выполнить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2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10, 11 (стр.117-118).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455120" y="3140584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0820400" y="159709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838200" y="11430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5334000" y="22860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9525000" y="397484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Прямоугольник 8"/>
          <p:cNvSpPr>
            <a:spLocks noChangeArrowheads="1"/>
          </p:cNvSpPr>
          <p:nvPr/>
        </p:nvSpPr>
        <p:spPr bwMode="auto">
          <a:xfrm>
            <a:off x="342122" y="3730533"/>
            <a:ext cx="13134341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Каждая сторона треугольника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…        суммы 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двух других сторон. </a:t>
            </a: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304800" y="955935"/>
            <a:ext cx="9763760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треугольнике против большей стороны лежит 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44574" y="273245"/>
            <a:ext cx="553337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Заполните пропуски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413795" y="1605062"/>
            <a:ext cx="4191000" cy="7474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больший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50371" y="2352513"/>
            <a:ext cx="1296162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треугольнике против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меньшего                               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угла лежит …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257940" y="3001743"/>
            <a:ext cx="4756695" cy="7474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меньшая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сторона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8917810" y="3730533"/>
            <a:ext cx="2379255" cy="7474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меньше </a:t>
            </a:r>
            <a:endParaRPr lang="ru-RU" alt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04800" y="5093537"/>
            <a:ext cx="10992265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Длина 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гипотенузы в прямоугольном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треугольнике    …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105136" y="5775039"/>
            <a:ext cx="4032250" cy="7474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больше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катета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95884" y="6653148"/>
            <a:ext cx="1393775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всяком треугольнике против равных сторон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лежат       …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2240057" y="7268701"/>
            <a:ext cx="356087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равные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углы</a:t>
            </a:r>
          </a:p>
        </p:txBody>
      </p:sp>
    </p:spTree>
    <p:extLst>
      <p:ext uri="{BB962C8B-B14F-4D97-AF65-F5344CB8AC3E}">
        <p14:creationId xmlns:p14="http://schemas.microsoft.com/office/powerpoint/2010/main" val="4189965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ext Box 2"/>
          <p:cNvSpPr txBox="1">
            <a:spLocks noChangeArrowheads="1"/>
          </p:cNvSpPr>
          <p:nvPr/>
        </p:nvSpPr>
        <p:spPr bwMode="auto">
          <a:xfrm>
            <a:off x="1092201" y="565213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175107" name="Text Box 3"/>
          <p:cNvSpPr txBox="1">
            <a:spLocks noChangeArrowheads="1"/>
          </p:cNvSpPr>
          <p:nvPr/>
        </p:nvSpPr>
        <p:spPr bwMode="auto">
          <a:xfrm>
            <a:off x="6847799" y="151382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6390641" y="565213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175109" name="Text Box 5"/>
          <p:cNvSpPr txBox="1">
            <a:spLocks noChangeArrowheads="1"/>
          </p:cNvSpPr>
          <p:nvPr/>
        </p:nvSpPr>
        <p:spPr bwMode="auto">
          <a:xfrm>
            <a:off x="6168418" y="2682229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43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5110" name="Text Box 6"/>
          <p:cNvSpPr txBox="1">
            <a:spLocks noChangeArrowheads="1"/>
          </p:cNvSpPr>
          <p:nvPr/>
        </p:nvSpPr>
        <p:spPr bwMode="auto">
          <a:xfrm>
            <a:off x="2014221" y="5363049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43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5111" name="Freeform 7"/>
          <p:cNvSpPr>
            <a:spLocks/>
          </p:cNvSpPr>
          <p:nvPr/>
        </p:nvSpPr>
        <p:spPr bwMode="auto">
          <a:xfrm>
            <a:off x="1668781" y="2213610"/>
            <a:ext cx="5364480" cy="3611880"/>
          </a:xfrm>
          <a:custGeom>
            <a:avLst/>
            <a:gdLst>
              <a:gd name="T0" fmla="*/ 2112 w 2112"/>
              <a:gd name="T1" fmla="*/ 0 h 1896"/>
              <a:gd name="T2" fmla="*/ 1814 w 2112"/>
              <a:gd name="T3" fmla="*/ 1896 h 1896"/>
              <a:gd name="T4" fmla="*/ 0 w 2112"/>
              <a:gd name="T5" fmla="*/ 1896 h 1896"/>
              <a:gd name="T6" fmla="*/ 2112 w 2112"/>
              <a:gd name="T7" fmla="*/ 0 h 1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12" h="1896">
                <a:moveTo>
                  <a:pt x="2112" y="0"/>
                </a:moveTo>
                <a:lnTo>
                  <a:pt x="1814" y="1896"/>
                </a:lnTo>
                <a:lnTo>
                  <a:pt x="0" y="1896"/>
                </a:lnTo>
                <a:lnTo>
                  <a:pt x="2112" y="0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175112" name="Group 8"/>
          <p:cNvGrpSpPr>
            <a:grpSpLocks/>
          </p:cNvGrpSpPr>
          <p:nvPr/>
        </p:nvGrpSpPr>
        <p:grpSpPr bwMode="auto">
          <a:xfrm>
            <a:off x="4025902" y="4097656"/>
            <a:ext cx="2827019" cy="1986914"/>
            <a:chOff x="3808" y="1389"/>
            <a:chExt cx="1113" cy="1043"/>
          </a:xfrm>
        </p:grpSpPr>
        <p:sp>
          <p:nvSpPr>
            <p:cNvPr id="175113" name="Line 9"/>
            <p:cNvSpPr>
              <a:spLocks noChangeShapeType="1"/>
            </p:cNvSpPr>
            <p:nvPr/>
          </p:nvSpPr>
          <p:spPr bwMode="auto">
            <a:xfrm>
              <a:off x="4695" y="1389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5114" name="Line 10"/>
            <p:cNvSpPr>
              <a:spLocks noChangeShapeType="1"/>
            </p:cNvSpPr>
            <p:nvPr/>
          </p:nvSpPr>
          <p:spPr bwMode="auto">
            <a:xfrm rot="5400000">
              <a:off x="3696" y="2318"/>
              <a:ext cx="226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75115" name="Text Box 11"/>
          <p:cNvSpPr txBox="1">
            <a:spLocks noChangeArrowheads="1"/>
          </p:cNvSpPr>
          <p:nvPr/>
        </p:nvSpPr>
        <p:spPr bwMode="auto">
          <a:xfrm>
            <a:off x="632461" y="400051"/>
            <a:ext cx="11548231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Определите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 треугольника.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Назовите большую сторону треугольника. </a:t>
            </a:r>
          </a:p>
        </p:txBody>
      </p:sp>
      <p:sp>
        <p:nvSpPr>
          <p:cNvPr id="175116" name="Text Box 12"/>
          <p:cNvSpPr txBox="1">
            <a:spLocks noChangeArrowheads="1"/>
          </p:cNvSpPr>
          <p:nvPr/>
        </p:nvSpPr>
        <p:spPr bwMode="auto">
          <a:xfrm>
            <a:off x="7315200" y="5238751"/>
            <a:ext cx="3206909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– (43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+ 43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)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 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5117" name="Text Box 13"/>
          <p:cNvSpPr txBox="1">
            <a:spLocks noChangeArrowheads="1"/>
          </p:cNvSpPr>
          <p:nvPr/>
        </p:nvSpPr>
        <p:spPr bwMode="auto">
          <a:xfrm>
            <a:off x="5606661" y="5235757"/>
            <a:ext cx="88415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94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57519" y="2276666"/>
            <a:ext cx="472918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равнобедренный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84216" y="4155440"/>
            <a:ext cx="567578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ольшая сторона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53172" y="3296275"/>
            <a:ext cx="393787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тупоугольный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119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7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75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6" grpId="0"/>
      <p:bldP spid="175117" grpId="0"/>
      <p:bldP spid="2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ext Box 2"/>
          <p:cNvSpPr txBox="1">
            <a:spLocks noChangeArrowheads="1"/>
          </p:cNvSpPr>
          <p:nvPr/>
        </p:nvSpPr>
        <p:spPr bwMode="auto">
          <a:xfrm>
            <a:off x="6451601" y="3916681"/>
            <a:ext cx="677370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177155" name="Text Box 3"/>
          <p:cNvSpPr txBox="1">
            <a:spLocks noChangeArrowheads="1"/>
          </p:cNvSpPr>
          <p:nvPr/>
        </p:nvSpPr>
        <p:spPr bwMode="auto">
          <a:xfrm>
            <a:off x="632461" y="400051"/>
            <a:ext cx="10668054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Назовите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больший угол треугольника.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Меньший угол? </a:t>
            </a:r>
          </a:p>
        </p:txBody>
      </p:sp>
      <p:sp>
        <p:nvSpPr>
          <p:cNvPr id="177156" name="Text Box 4"/>
          <p:cNvSpPr txBox="1">
            <a:spLocks noChangeArrowheads="1"/>
          </p:cNvSpPr>
          <p:nvPr/>
        </p:nvSpPr>
        <p:spPr bwMode="auto">
          <a:xfrm>
            <a:off x="3512822" y="3657601"/>
            <a:ext cx="677370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17</a:t>
            </a:r>
          </a:p>
        </p:txBody>
      </p:sp>
      <p:sp>
        <p:nvSpPr>
          <p:cNvPr id="177157" name="Freeform 5"/>
          <p:cNvSpPr>
            <a:spLocks/>
          </p:cNvSpPr>
          <p:nvPr/>
        </p:nvSpPr>
        <p:spPr bwMode="auto">
          <a:xfrm>
            <a:off x="2476501" y="2731771"/>
            <a:ext cx="4389120" cy="2861310"/>
          </a:xfrm>
          <a:custGeom>
            <a:avLst/>
            <a:gdLst>
              <a:gd name="T0" fmla="*/ 0 w 1728"/>
              <a:gd name="T1" fmla="*/ 1454 h 1502"/>
              <a:gd name="T2" fmla="*/ 1326 w 1728"/>
              <a:gd name="T3" fmla="*/ 0 h 1502"/>
              <a:gd name="T4" fmla="*/ 1728 w 1728"/>
              <a:gd name="T5" fmla="*/ 1502 h 1502"/>
              <a:gd name="T6" fmla="*/ 0 w 1728"/>
              <a:gd name="T7" fmla="*/ 1454 h 1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28" h="1502">
                <a:moveTo>
                  <a:pt x="0" y="1454"/>
                </a:moveTo>
                <a:lnTo>
                  <a:pt x="1326" y="0"/>
                </a:lnTo>
                <a:lnTo>
                  <a:pt x="1728" y="1502"/>
                </a:lnTo>
                <a:lnTo>
                  <a:pt x="0" y="1454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77158" name="Text Box 6"/>
          <p:cNvSpPr txBox="1">
            <a:spLocks noChangeArrowheads="1"/>
          </p:cNvSpPr>
          <p:nvPr/>
        </p:nvSpPr>
        <p:spPr bwMode="auto">
          <a:xfrm>
            <a:off x="1899921" y="538543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N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355877" y="1996481"/>
            <a:ext cx="89407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S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6855461" y="5558790"/>
            <a:ext cx="61485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X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7161" name="Text Box 9"/>
          <p:cNvSpPr txBox="1">
            <a:spLocks noChangeArrowheads="1"/>
          </p:cNvSpPr>
          <p:nvPr/>
        </p:nvSpPr>
        <p:spPr bwMode="auto">
          <a:xfrm>
            <a:off x="4535541" y="5743456"/>
            <a:ext cx="677370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57519" y="2276666"/>
            <a:ext cx="449411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ольший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угол</a:t>
            </a:r>
            <a:r>
              <a:rPr lang="uz-Latn-UZ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66436" y="3482493"/>
            <a:ext cx="4409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еньший угол </a:t>
            </a:r>
            <a:r>
              <a:rPr lang="uz-Latn-UZ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1601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5"/>
          <p:cNvSpPr>
            <a:spLocks/>
          </p:cNvSpPr>
          <p:nvPr/>
        </p:nvSpPr>
        <p:spPr bwMode="auto">
          <a:xfrm>
            <a:off x="7070014" y="2322741"/>
            <a:ext cx="4493259" cy="4238624"/>
          </a:xfrm>
          <a:custGeom>
            <a:avLst/>
            <a:gdLst>
              <a:gd name="T0" fmla="*/ 2147483646 w 1543"/>
              <a:gd name="T1" fmla="*/ 0 h 2948"/>
              <a:gd name="T2" fmla="*/ 0 w 1543"/>
              <a:gd name="T3" fmla="*/ 2147483646 h 2948"/>
              <a:gd name="T4" fmla="*/ 2147483646 w 1543"/>
              <a:gd name="T5" fmla="*/ 2147483646 h 2948"/>
              <a:gd name="T6" fmla="*/ 2147483646 w 1543"/>
              <a:gd name="T7" fmla="*/ 0 h 2948"/>
              <a:gd name="T8" fmla="*/ 0 60000 65536"/>
              <a:gd name="T9" fmla="*/ 0 60000 65536"/>
              <a:gd name="T10" fmla="*/ 0 60000 65536"/>
              <a:gd name="T11" fmla="*/ 0 60000 65536"/>
              <a:gd name="T12" fmla="*/ 0 w 1543"/>
              <a:gd name="T13" fmla="*/ 0 h 2948"/>
              <a:gd name="T14" fmla="*/ 1543 w 1543"/>
              <a:gd name="T15" fmla="*/ 2948 h 29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43" h="2948">
                <a:moveTo>
                  <a:pt x="817" y="0"/>
                </a:moveTo>
                <a:lnTo>
                  <a:pt x="0" y="1996"/>
                </a:lnTo>
                <a:lnTo>
                  <a:pt x="1543" y="2948"/>
                </a:lnTo>
                <a:lnTo>
                  <a:pt x="817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25603" name="Text Box 6"/>
          <p:cNvSpPr txBox="1">
            <a:spLocks noChangeArrowheads="1"/>
          </p:cNvSpPr>
          <p:nvPr/>
        </p:nvSpPr>
        <p:spPr bwMode="auto">
          <a:xfrm>
            <a:off x="11563273" y="6491210"/>
            <a:ext cx="598815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2060"/>
                </a:solidFill>
              </a:rPr>
              <a:t>В</a:t>
            </a:r>
          </a:p>
        </p:txBody>
      </p:sp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9236299" y="1591281"/>
            <a:ext cx="589197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25605" name="Text Box 8"/>
          <p:cNvSpPr txBox="1">
            <a:spLocks noChangeArrowheads="1"/>
          </p:cNvSpPr>
          <p:nvPr/>
        </p:nvSpPr>
        <p:spPr bwMode="auto">
          <a:xfrm>
            <a:off x="6602270" y="5017592"/>
            <a:ext cx="597212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25606" name="Text Box 9"/>
          <p:cNvSpPr txBox="1">
            <a:spLocks noChangeArrowheads="1"/>
          </p:cNvSpPr>
          <p:nvPr/>
        </p:nvSpPr>
        <p:spPr bwMode="auto">
          <a:xfrm>
            <a:off x="7954066" y="2894616"/>
            <a:ext cx="606830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5607" name="Text Box 10"/>
          <p:cNvSpPr txBox="1">
            <a:spLocks noChangeArrowheads="1"/>
          </p:cNvSpPr>
          <p:nvPr/>
        </p:nvSpPr>
        <p:spPr bwMode="auto">
          <a:xfrm>
            <a:off x="10536644" y="3525365"/>
            <a:ext cx="606830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171019" name="Text Box 11"/>
          <p:cNvSpPr txBox="1">
            <a:spLocks noChangeArrowheads="1"/>
          </p:cNvSpPr>
          <p:nvPr/>
        </p:nvSpPr>
        <p:spPr bwMode="auto">
          <a:xfrm>
            <a:off x="1396118" y="1916332"/>
            <a:ext cx="574770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u="sng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171020" name="Text Box 12"/>
          <p:cNvSpPr txBox="1">
            <a:spLocks noChangeArrowheads="1"/>
          </p:cNvSpPr>
          <p:nvPr/>
        </p:nvSpPr>
        <p:spPr bwMode="auto">
          <a:xfrm>
            <a:off x="1396118" y="3126005"/>
            <a:ext cx="885752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u="sng" dirty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171022" name="Text Box 14"/>
          <p:cNvSpPr txBox="1">
            <a:spLocks noChangeArrowheads="1"/>
          </p:cNvSpPr>
          <p:nvPr/>
        </p:nvSpPr>
        <p:spPr bwMode="auto">
          <a:xfrm>
            <a:off x="1532393" y="4442054"/>
            <a:ext cx="606830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u="sng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171024" name="Text Box 16"/>
          <p:cNvSpPr txBox="1">
            <a:spLocks noChangeArrowheads="1"/>
          </p:cNvSpPr>
          <p:nvPr/>
        </p:nvSpPr>
        <p:spPr bwMode="auto">
          <a:xfrm>
            <a:off x="3322930" y="3228209"/>
            <a:ext cx="2306013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3800" b="1">
                <a:solidFill>
                  <a:srgbClr val="002060"/>
                </a:solidFill>
              </a:rPr>
              <a:t>12&lt;8+3</a:t>
            </a:r>
            <a:endParaRPr lang="ru-RU" altLang="ru-RU" sz="3800" b="1">
              <a:solidFill>
                <a:srgbClr val="002060"/>
              </a:solidFill>
            </a:endParaRPr>
          </a:p>
        </p:txBody>
      </p:sp>
      <p:sp>
        <p:nvSpPr>
          <p:cNvPr id="171025" name="Text Box 17"/>
          <p:cNvSpPr txBox="1">
            <a:spLocks noChangeArrowheads="1"/>
          </p:cNvSpPr>
          <p:nvPr/>
        </p:nvSpPr>
        <p:spPr bwMode="auto">
          <a:xfrm>
            <a:off x="3322930" y="2018535"/>
            <a:ext cx="1995030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2060"/>
                </a:solidFill>
              </a:rPr>
              <a:t>8</a:t>
            </a:r>
            <a:r>
              <a:rPr lang="en-US" altLang="ru-RU" sz="3800" b="1">
                <a:solidFill>
                  <a:srgbClr val="002060"/>
                </a:solidFill>
              </a:rPr>
              <a:t>&lt;</a:t>
            </a:r>
            <a:r>
              <a:rPr lang="ru-RU" altLang="ru-RU" sz="3800" b="1">
                <a:solidFill>
                  <a:srgbClr val="002060"/>
                </a:solidFill>
              </a:rPr>
              <a:t>5</a:t>
            </a:r>
            <a:r>
              <a:rPr lang="en-US" altLang="ru-RU" sz="3800" b="1">
                <a:solidFill>
                  <a:srgbClr val="002060"/>
                </a:solidFill>
              </a:rPr>
              <a:t>+3</a:t>
            </a:r>
            <a:endParaRPr lang="ru-RU" altLang="ru-RU" sz="3800" b="1">
              <a:solidFill>
                <a:srgbClr val="002060"/>
              </a:solidFill>
            </a:endParaRPr>
          </a:p>
        </p:txBody>
      </p:sp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2281870" y="5375926"/>
            <a:ext cx="2264335" cy="80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400" b="1" dirty="0">
                <a:solidFill>
                  <a:srgbClr val="002060"/>
                </a:solidFill>
              </a:rPr>
              <a:t>8</a:t>
            </a:r>
            <a:r>
              <a:rPr lang="en-US" altLang="ru-RU" sz="4400" b="1" dirty="0">
                <a:solidFill>
                  <a:srgbClr val="002060"/>
                </a:solidFill>
              </a:rPr>
              <a:t>&lt;6+3</a:t>
            </a:r>
            <a:endParaRPr lang="ru-RU" altLang="ru-RU" sz="4400" b="1" dirty="0">
              <a:solidFill>
                <a:srgbClr val="002060"/>
              </a:solidFill>
            </a:endParaRPr>
          </a:p>
        </p:txBody>
      </p:sp>
      <p:sp>
        <p:nvSpPr>
          <p:cNvPr id="25618" name="Text Box 21"/>
          <p:cNvSpPr txBox="1">
            <a:spLocks noChangeArrowheads="1"/>
          </p:cNvSpPr>
          <p:nvPr/>
        </p:nvSpPr>
        <p:spPr bwMode="auto">
          <a:xfrm>
            <a:off x="632460" y="226696"/>
            <a:ext cx="13540739" cy="117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У треугольника не хватает одной стороны. </a:t>
            </a:r>
          </a:p>
          <a:p>
            <a:pPr eaLnBrk="1" hangingPunct="1"/>
            <a:r>
              <a:rPr lang="ru-RU" altLang="ru-RU" sz="3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Какое из предложенных чисел подойдет? </a:t>
            </a:r>
          </a:p>
        </p:txBody>
      </p:sp>
      <p:sp>
        <p:nvSpPr>
          <p:cNvPr id="171031" name="Line 23"/>
          <p:cNvSpPr>
            <a:spLocks noChangeShapeType="1"/>
          </p:cNvSpPr>
          <p:nvPr/>
        </p:nvSpPr>
        <p:spPr bwMode="auto">
          <a:xfrm>
            <a:off x="3067447" y="1949615"/>
            <a:ext cx="2586378" cy="109735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 sz="25900" b="1">
              <a:solidFill>
                <a:srgbClr val="002060"/>
              </a:solidFill>
            </a:endParaRPr>
          </a:p>
        </p:txBody>
      </p:sp>
      <p:sp>
        <p:nvSpPr>
          <p:cNvPr id="171032" name="Line 24"/>
          <p:cNvSpPr>
            <a:spLocks noChangeShapeType="1"/>
          </p:cNvSpPr>
          <p:nvPr/>
        </p:nvSpPr>
        <p:spPr bwMode="auto">
          <a:xfrm>
            <a:off x="3479208" y="3126006"/>
            <a:ext cx="2215456" cy="90530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 sz="25900" b="1">
              <a:solidFill>
                <a:srgbClr val="002060"/>
              </a:solidFill>
            </a:endParaRPr>
          </a:p>
        </p:txBody>
      </p:sp>
      <p:sp>
        <p:nvSpPr>
          <p:cNvPr id="25623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43460" y="6849544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000" b="70250" l="4500" r="49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4" t="22121" r="47868" b="28075"/>
          <a:stretch/>
        </p:blipFill>
        <p:spPr bwMode="auto">
          <a:xfrm>
            <a:off x="4475936" y="4428279"/>
            <a:ext cx="1378883" cy="1583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401359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1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" fill="hold"/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7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01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71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" fill="hold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7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02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710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6899E-6 -3.58974E-6 L 0.48067 0.1581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33" y="79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7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022"/>
                  </p:tgtEl>
                </p:cond>
              </p:nextCondLst>
            </p:seq>
          </p:childTnLst>
        </p:cTn>
      </p:par>
    </p:tnLst>
    <p:bldLst>
      <p:bldP spid="171019" grpId="0"/>
      <p:bldP spid="171020" grpId="0"/>
      <p:bldP spid="171022" grpId="0"/>
      <p:bldP spid="171024" grpId="0"/>
      <p:bldP spid="171025" grpId="0"/>
      <p:bldP spid="171028" grpId="0"/>
      <p:bldP spid="171031" grpId="0" animBg="1"/>
      <p:bldP spid="1710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Повторение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10200" y="1637742"/>
            <a:ext cx="7935038" cy="4120682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№1 Сравните стороны  АВР,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если    </a:t>
            </a:r>
            <a:r>
              <a:rPr lang="ru-RU" sz="3600" b="1" dirty="0" smtClean="0">
                <a:solidFill>
                  <a:schemeClr val="tx1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chemeClr val="tx1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АР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№2 Найти периметр  </a:t>
            </a:r>
            <a:r>
              <a:rPr lang="ru-RU" sz="3600" b="1" dirty="0" smtClean="0">
                <a:solidFill>
                  <a:schemeClr val="tx1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если КР = 15см, РЕ = 12см,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chemeClr val="tx1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 =</a:t>
            </a:r>
            <a:r>
              <a:rPr lang="ru-RU" sz="3600" b="1" dirty="0" smtClean="0">
                <a:solidFill>
                  <a:schemeClr val="tx1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4068" name="Line 4"/>
          <p:cNvSpPr>
            <a:spLocks noChangeShapeType="1"/>
          </p:cNvSpPr>
          <p:nvPr/>
        </p:nvSpPr>
        <p:spPr bwMode="auto">
          <a:xfrm flipH="1">
            <a:off x="1066801" y="1664180"/>
            <a:ext cx="2075179" cy="1468754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344069" name="Line 5"/>
          <p:cNvSpPr>
            <a:spLocks noChangeShapeType="1"/>
          </p:cNvSpPr>
          <p:nvPr/>
        </p:nvSpPr>
        <p:spPr bwMode="auto">
          <a:xfrm>
            <a:off x="3141980" y="1664180"/>
            <a:ext cx="576581" cy="129540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344070" name="Line 6"/>
          <p:cNvSpPr>
            <a:spLocks noChangeShapeType="1"/>
          </p:cNvSpPr>
          <p:nvPr/>
        </p:nvSpPr>
        <p:spPr bwMode="auto">
          <a:xfrm flipV="1">
            <a:off x="1066800" y="2959580"/>
            <a:ext cx="2651760" cy="173354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344071" name="Text Box 7"/>
          <p:cNvSpPr txBox="1">
            <a:spLocks noChangeArrowheads="1"/>
          </p:cNvSpPr>
          <p:nvPr/>
        </p:nvSpPr>
        <p:spPr bwMode="auto">
          <a:xfrm>
            <a:off x="2788688" y="96652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344072" name="Text Box 8"/>
          <p:cNvSpPr txBox="1">
            <a:spLocks noChangeArrowheads="1"/>
          </p:cNvSpPr>
          <p:nvPr/>
        </p:nvSpPr>
        <p:spPr bwMode="auto">
          <a:xfrm>
            <a:off x="3670188" y="2626365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344073" name="Text Box 9"/>
          <p:cNvSpPr txBox="1">
            <a:spLocks noChangeArrowheads="1"/>
          </p:cNvSpPr>
          <p:nvPr/>
        </p:nvSpPr>
        <p:spPr bwMode="auto">
          <a:xfrm>
            <a:off x="519317" y="2713042"/>
            <a:ext cx="65653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344087" name="AutoShape 23"/>
          <p:cNvSpPr>
            <a:spLocks noChangeArrowheads="1"/>
          </p:cNvSpPr>
          <p:nvPr/>
        </p:nvSpPr>
        <p:spPr bwMode="auto">
          <a:xfrm rot="-7369555">
            <a:off x="1291514" y="5239109"/>
            <a:ext cx="2074546" cy="2763520"/>
          </a:xfrm>
          <a:prstGeom prst="triangle">
            <a:avLst>
              <a:gd name="adj" fmla="val 50000"/>
            </a:avLst>
          </a:prstGeom>
          <a:solidFill>
            <a:srgbClr val="FCFEFE">
              <a:alpha val="0"/>
            </a:srgbClr>
          </a:solidFill>
          <a:ln w="5715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44088" name="Text Box 24"/>
          <p:cNvSpPr txBox="1">
            <a:spLocks noChangeArrowheads="1"/>
          </p:cNvSpPr>
          <p:nvPr/>
        </p:nvSpPr>
        <p:spPr bwMode="auto">
          <a:xfrm>
            <a:off x="559750" y="6896844"/>
            <a:ext cx="62447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8000"/>
                </a:solidFill>
              </a:rPr>
              <a:t>К</a:t>
            </a:r>
          </a:p>
        </p:txBody>
      </p:sp>
      <p:sp>
        <p:nvSpPr>
          <p:cNvPr id="344089" name="Text Box 25"/>
          <p:cNvSpPr txBox="1">
            <a:spLocks noChangeArrowheads="1"/>
          </p:cNvSpPr>
          <p:nvPr/>
        </p:nvSpPr>
        <p:spPr bwMode="auto">
          <a:xfrm>
            <a:off x="2576373" y="4292412"/>
            <a:ext cx="65653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8000"/>
                </a:solidFill>
              </a:rPr>
              <a:t>Р</a:t>
            </a:r>
          </a:p>
        </p:txBody>
      </p:sp>
      <p:sp>
        <p:nvSpPr>
          <p:cNvPr id="344090" name="Text Box 26"/>
          <p:cNvSpPr txBox="1">
            <a:spLocks noChangeArrowheads="1"/>
          </p:cNvSpPr>
          <p:nvPr/>
        </p:nvSpPr>
        <p:spPr bwMode="auto">
          <a:xfrm>
            <a:off x="3891129" y="6630790"/>
            <a:ext cx="65653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8000"/>
                </a:solidFill>
              </a:rPr>
              <a:t>Е</a:t>
            </a:r>
          </a:p>
        </p:txBody>
      </p:sp>
      <p:sp>
        <p:nvSpPr>
          <p:cNvPr id="344095" name="Arc 31"/>
          <p:cNvSpPr>
            <a:spLocks/>
          </p:cNvSpPr>
          <p:nvPr/>
        </p:nvSpPr>
        <p:spPr bwMode="auto">
          <a:xfrm rot="8013076">
            <a:off x="2761765" y="5130332"/>
            <a:ext cx="285750" cy="360680"/>
          </a:xfrm>
          <a:custGeom>
            <a:avLst/>
            <a:gdLst>
              <a:gd name="T0" fmla="*/ 0 w 21600"/>
              <a:gd name="T1" fmla="*/ 0 h 21600"/>
              <a:gd name="T2" fmla="*/ 319049726 w 21600"/>
              <a:gd name="T3" fmla="*/ 256239920 h 21600"/>
              <a:gd name="T4" fmla="*/ 0 w 21600"/>
              <a:gd name="T5" fmla="*/ 25623992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accent3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344096" name="Arc 32"/>
          <p:cNvSpPr>
            <a:spLocks/>
          </p:cNvSpPr>
          <p:nvPr/>
        </p:nvSpPr>
        <p:spPr bwMode="auto">
          <a:xfrm rot="-5785724">
            <a:off x="3549394" y="6504030"/>
            <a:ext cx="363733" cy="209609"/>
          </a:xfrm>
          <a:custGeom>
            <a:avLst/>
            <a:gdLst>
              <a:gd name="T0" fmla="*/ 0 w 21600"/>
              <a:gd name="T1" fmla="*/ 0 h 21600"/>
              <a:gd name="T2" fmla="*/ 691478816 w 21600"/>
              <a:gd name="T3" fmla="*/ 256239920 h 21600"/>
              <a:gd name="T4" fmla="*/ 0 w 21600"/>
              <a:gd name="T5" fmla="*/ 25623992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accent3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344097" name="Text Box 33"/>
          <p:cNvSpPr txBox="1">
            <a:spLocks noChangeArrowheads="1"/>
          </p:cNvSpPr>
          <p:nvPr/>
        </p:nvSpPr>
        <p:spPr bwMode="auto">
          <a:xfrm>
            <a:off x="6858000" y="5425323"/>
            <a:ext cx="296485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 smtClean="0">
                <a:solidFill>
                  <a:srgbClr val="002060"/>
                </a:solidFill>
              </a:rPr>
              <a:t>15+15+12=42</a:t>
            </a:r>
            <a:endParaRPr lang="ru-RU" sz="3400" b="1" dirty="0">
              <a:solidFill>
                <a:srgbClr val="002060"/>
              </a:solidFill>
            </a:endParaRPr>
          </a:p>
        </p:txBody>
      </p:sp>
      <p:sp>
        <p:nvSpPr>
          <p:cNvPr id="344098" name="Text Box 34"/>
          <p:cNvSpPr txBox="1">
            <a:spLocks noChangeArrowheads="1"/>
          </p:cNvSpPr>
          <p:nvPr/>
        </p:nvSpPr>
        <p:spPr bwMode="auto">
          <a:xfrm>
            <a:off x="3514468" y="547187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344099" name="Text Box 35"/>
          <p:cNvSpPr txBox="1">
            <a:spLocks noChangeArrowheads="1"/>
          </p:cNvSpPr>
          <p:nvPr/>
        </p:nvSpPr>
        <p:spPr bwMode="auto">
          <a:xfrm>
            <a:off x="5791200" y="6248638"/>
            <a:ext cx="6315452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2060"/>
                </a:solidFill>
              </a:rPr>
              <a:t>КЕ = 15см, периметр 42см.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1356488" y="5593520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15</a:t>
            </a:r>
          </a:p>
        </p:txBody>
      </p:sp>
      <p:sp>
        <p:nvSpPr>
          <p:cNvPr id="32" name="Text Box 33"/>
          <p:cNvSpPr txBox="1">
            <a:spLocks noChangeArrowheads="1"/>
          </p:cNvSpPr>
          <p:nvPr/>
        </p:nvSpPr>
        <p:spPr bwMode="auto">
          <a:xfrm>
            <a:off x="2385883" y="6997491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15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00800" y="224736"/>
            <a:ext cx="39675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Решите задачи</a:t>
            </a:r>
            <a:endParaRPr lang="uz-Latn-UZ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10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4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4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4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4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4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4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4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4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4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4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4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4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4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4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4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4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4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4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4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4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4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4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4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44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44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44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4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4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4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4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4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4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6" grpId="0"/>
      <p:bldP spid="344068" grpId="0" animBg="1"/>
      <p:bldP spid="344069" grpId="0" animBg="1"/>
      <p:bldP spid="344070" grpId="0" animBg="1"/>
      <p:bldP spid="344071" grpId="0"/>
      <p:bldP spid="344072" grpId="0"/>
      <p:bldP spid="344073" grpId="0"/>
      <p:bldP spid="344087" grpId="0" animBg="1"/>
      <p:bldP spid="344088" grpId="0"/>
      <p:bldP spid="344089" grpId="0"/>
      <p:bldP spid="344090" grpId="0"/>
      <p:bldP spid="344095" grpId="0" animBg="1"/>
      <p:bldP spid="344096" grpId="0" animBg="1"/>
      <p:bldP spid="344097" grpId="0"/>
      <p:bldP spid="344098" grpId="0"/>
      <p:bldP spid="344099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5" name="AutoShape 5"/>
          <p:cNvSpPr>
            <a:spLocks noChangeArrowheads="1"/>
          </p:cNvSpPr>
          <p:nvPr/>
        </p:nvSpPr>
        <p:spPr bwMode="auto">
          <a:xfrm>
            <a:off x="1343055" y="790570"/>
            <a:ext cx="2997200" cy="2766060"/>
          </a:xfrm>
          <a:prstGeom prst="triangle">
            <a:avLst>
              <a:gd name="adj" fmla="val 50000"/>
            </a:avLst>
          </a:prstGeom>
          <a:solidFill>
            <a:srgbClr val="99FF66">
              <a:alpha val="20000"/>
            </a:srgbClr>
          </a:solidFill>
          <a:ln w="57150">
            <a:solidFill>
              <a:srgbClr val="00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uz-Latn-UZ" b="1">
              <a:solidFill>
                <a:srgbClr val="006600"/>
              </a:solidFill>
            </a:endParaRPr>
          </a:p>
        </p:txBody>
      </p:sp>
      <p:sp>
        <p:nvSpPr>
          <p:cNvPr id="348166" name="Text Box 6"/>
          <p:cNvSpPr txBox="1">
            <a:spLocks noChangeArrowheads="1"/>
          </p:cNvSpPr>
          <p:nvPr/>
        </p:nvSpPr>
        <p:spPr bwMode="auto">
          <a:xfrm>
            <a:off x="766475" y="338137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i="1">
                <a:solidFill>
                  <a:srgbClr val="006600"/>
                </a:solidFill>
              </a:rPr>
              <a:t>А</a:t>
            </a:r>
          </a:p>
        </p:txBody>
      </p:sp>
      <p:sp>
        <p:nvSpPr>
          <p:cNvPr id="348167" name="Text Box 7"/>
          <p:cNvSpPr txBox="1">
            <a:spLocks noChangeArrowheads="1"/>
          </p:cNvSpPr>
          <p:nvPr/>
        </p:nvSpPr>
        <p:spPr bwMode="auto">
          <a:xfrm>
            <a:off x="2493675" y="18478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i="1">
                <a:solidFill>
                  <a:srgbClr val="006600"/>
                </a:solidFill>
              </a:rPr>
              <a:t>В</a:t>
            </a:r>
          </a:p>
        </p:txBody>
      </p:sp>
      <p:sp>
        <p:nvSpPr>
          <p:cNvPr id="348168" name="Text Box 8"/>
          <p:cNvSpPr txBox="1">
            <a:spLocks noChangeArrowheads="1"/>
          </p:cNvSpPr>
          <p:nvPr/>
        </p:nvSpPr>
        <p:spPr bwMode="auto">
          <a:xfrm>
            <a:off x="4106576" y="338137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i="1">
                <a:solidFill>
                  <a:srgbClr val="006600"/>
                </a:solidFill>
              </a:rPr>
              <a:t>С</a:t>
            </a:r>
          </a:p>
        </p:txBody>
      </p:sp>
      <p:sp>
        <p:nvSpPr>
          <p:cNvPr id="348169" name="Text Box 9"/>
          <p:cNvSpPr txBox="1">
            <a:spLocks noChangeArrowheads="1"/>
          </p:cNvSpPr>
          <p:nvPr/>
        </p:nvSpPr>
        <p:spPr bwMode="auto">
          <a:xfrm>
            <a:off x="6050480" y="1329946"/>
            <a:ext cx="8064499" cy="222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Дано:    </a:t>
            </a:r>
            <a:r>
              <a:rPr lang="ru-RU" sz="34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△</a:t>
            </a:r>
            <a:r>
              <a:rPr lang="ru-RU" sz="3400" b="1" dirty="0" smtClean="0">
                <a:solidFill>
                  <a:srgbClr val="002060"/>
                </a:solidFill>
              </a:rPr>
              <a:t>АВС </a:t>
            </a:r>
            <a:r>
              <a:rPr lang="ru-RU" sz="3400" b="1" dirty="0">
                <a:solidFill>
                  <a:srgbClr val="002060"/>
                </a:solidFill>
              </a:rPr>
              <a:t>– равнобедренный,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        одна сторона 25 см,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        вторая сторона 10 см.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Найти: длину основания.</a:t>
            </a:r>
          </a:p>
        </p:txBody>
      </p:sp>
      <p:sp>
        <p:nvSpPr>
          <p:cNvPr id="348170" name="Text Box 10"/>
          <p:cNvSpPr txBox="1">
            <a:spLocks noChangeArrowheads="1"/>
          </p:cNvSpPr>
          <p:nvPr/>
        </p:nvSpPr>
        <p:spPr bwMode="auto">
          <a:xfrm>
            <a:off x="193225" y="4335867"/>
            <a:ext cx="6451600" cy="327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C00000"/>
                </a:solidFill>
              </a:rPr>
              <a:t>Решение: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Рассмотрим два случая: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1) 25 см, 25 см и 10 см.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25 </a:t>
            </a:r>
            <a:r>
              <a:rPr lang="en-US" sz="3400" b="1" dirty="0">
                <a:solidFill>
                  <a:srgbClr val="002060"/>
                </a:solidFill>
                <a:cs typeface="Arial" charset="0"/>
              </a:rPr>
              <a:t>&lt;</a:t>
            </a:r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25 + 10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   25 </a:t>
            </a:r>
            <a:r>
              <a:rPr lang="en-US" sz="3400" b="1" dirty="0">
                <a:solidFill>
                  <a:srgbClr val="002060"/>
                </a:solidFill>
              </a:rPr>
              <a:t>&lt;</a:t>
            </a:r>
            <a:r>
              <a:rPr lang="ru-RU" sz="3400" b="1" dirty="0">
                <a:solidFill>
                  <a:srgbClr val="002060"/>
                </a:solidFill>
              </a:rPr>
              <a:t> 35 – верно.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Основание равно 10 см.</a:t>
            </a:r>
          </a:p>
        </p:txBody>
      </p:sp>
      <p:sp>
        <p:nvSpPr>
          <p:cNvPr id="348171" name="Text Box 11"/>
          <p:cNvSpPr txBox="1">
            <a:spLocks noChangeArrowheads="1"/>
          </p:cNvSpPr>
          <p:nvPr/>
        </p:nvSpPr>
        <p:spPr bwMode="auto">
          <a:xfrm>
            <a:off x="7987420" y="4597477"/>
            <a:ext cx="5646421" cy="274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2) 10 см, 10 см и 25 см.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25 </a:t>
            </a:r>
            <a:r>
              <a:rPr lang="en-US" sz="3400" b="1" dirty="0">
                <a:solidFill>
                  <a:srgbClr val="002060"/>
                </a:solidFill>
              </a:rPr>
              <a:t>&lt;</a:t>
            </a:r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10 + 10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   25 </a:t>
            </a:r>
            <a:r>
              <a:rPr lang="en-US" sz="3400" b="1" dirty="0">
                <a:solidFill>
                  <a:srgbClr val="002060"/>
                </a:solidFill>
              </a:rPr>
              <a:t>&lt;</a:t>
            </a:r>
            <a:r>
              <a:rPr lang="ru-RU" sz="3400" b="1" dirty="0">
                <a:solidFill>
                  <a:srgbClr val="002060"/>
                </a:solidFill>
              </a:rPr>
              <a:t> 20 – неверно, 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– такой  </a:t>
            </a:r>
            <a:r>
              <a:rPr lang="ru-RU" sz="3400" b="1" dirty="0" smtClean="0">
                <a:solidFill>
                  <a:srgbClr val="002060"/>
                </a:solidFill>
              </a:rPr>
              <a:t>треугольник  </a:t>
            </a:r>
            <a:endParaRPr lang="ru-RU" sz="3400" b="1" dirty="0">
              <a:solidFill>
                <a:srgbClr val="002060"/>
              </a:solidFill>
            </a:endParaRP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не существует.</a:t>
            </a:r>
            <a:endParaRPr lang="en-US" sz="3400" b="1" dirty="0">
              <a:solidFill>
                <a:srgbClr val="002060"/>
              </a:solidFill>
            </a:endParaRPr>
          </a:p>
        </p:txBody>
      </p:sp>
      <p:sp>
        <p:nvSpPr>
          <p:cNvPr id="348173" name="Text Box 13"/>
          <p:cNvSpPr txBox="1">
            <a:spLocks noChangeArrowheads="1"/>
          </p:cNvSpPr>
          <p:nvPr/>
        </p:nvSpPr>
        <p:spPr bwMode="auto">
          <a:xfrm>
            <a:off x="3743961" y="7484746"/>
            <a:ext cx="308796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Ответ: 10 см.</a:t>
            </a:r>
          </a:p>
        </p:txBody>
      </p:sp>
      <p:sp>
        <p:nvSpPr>
          <p:cNvPr id="348182" name="Text Box 22"/>
          <p:cNvSpPr txBox="1">
            <a:spLocks noChangeArrowheads="1"/>
          </p:cNvSpPr>
          <p:nvPr/>
        </p:nvSpPr>
        <p:spPr bwMode="auto">
          <a:xfrm>
            <a:off x="2379376" y="3554724"/>
            <a:ext cx="1039649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10</a:t>
            </a:r>
            <a:r>
              <a:rPr lang="ru-RU" b="1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348183" name="Text Box 23"/>
          <p:cNvSpPr txBox="1">
            <a:spLocks noChangeArrowheads="1"/>
          </p:cNvSpPr>
          <p:nvPr/>
        </p:nvSpPr>
        <p:spPr bwMode="auto">
          <a:xfrm>
            <a:off x="995075" y="217169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348184" name="Text Box 24"/>
          <p:cNvSpPr txBox="1">
            <a:spLocks noChangeArrowheads="1"/>
          </p:cNvSpPr>
          <p:nvPr/>
        </p:nvSpPr>
        <p:spPr bwMode="auto">
          <a:xfrm>
            <a:off x="1226216" y="200024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25</a:t>
            </a:r>
          </a:p>
        </p:txBody>
      </p:sp>
      <p:sp>
        <p:nvSpPr>
          <p:cNvPr id="348186" name="Text Box 26"/>
          <p:cNvSpPr txBox="1">
            <a:spLocks noChangeArrowheads="1"/>
          </p:cNvSpPr>
          <p:nvPr/>
        </p:nvSpPr>
        <p:spPr bwMode="auto">
          <a:xfrm>
            <a:off x="3646835" y="200024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25</a:t>
            </a:r>
          </a:p>
        </p:txBody>
      </p:sp>
      <p:sp>
        <p:nvSpPr>
          <p:cNvPr id="348187" name="Text Box 27"/>
          <p:cNvSpPr txBox="1">
            <a:spLocks noChangeArrowheads="1"/>
          </p:cNvSpPr>
          <p:nvPr/>
        </p:nvSpPr>
        <p:spPr bwMode="auto">
          <a:xfrm>
            <a:off x="3875435" y="217169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348188" name="Text Box 28"/>
          <p:cNvSpPr txBox="1">
            <a:spLocks noChangeArrowheads="1"/>
          </p:cNvSpPr>
          <p:nvPr/>
        </p:nvSpPr>
        <p:spPr bwMode="auto">
          <a:xfrm>
            <a:off x="2379376" y="3469000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25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50480" y="304799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120876" y="1833440"/>
            <a:ext cx="258500" cy="21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3419025" y="1847905"/>
            <a:ext cx="200572" cy="19969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83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4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8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4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20"/>
                            </p:stCondLst>
                            <p:childTnLst>
                              <p:par>
                                <p:cTn id="9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2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0"/>
                            </p:stCondLst>
                            <p:childTnLst>
                              <p:par>
                                <p:cTn id="1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80"/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80"/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80"/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80"/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80"/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5" grpId="0" animBg="1"/>
      <p:bldP spid="348166" grpId="0"/>
      <p:bldP spid="348167" grpId="0"/>
      <p:bldP spid="348168" grpId="0"/>
      <p:bldP spid="348169" grpId="0"/>
      <p:bldP spid="348182" grpId="0"/>
      <p:bldP spid="348182" grpId="1"/>
      <p:bldP spid="348183" grpId="0"/>
      <p:bldP spid="348184" grpId="0"/>
      <p:bldP spid="348184" grpId="1"/>
      <p:bldP spid="348186" grpId="0"/>
      <p:bldP spid="348186" grpId="1"/>
      <p:bldP spid="348187" grpId="0"/>
      <p:bldP spid="3481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17" name="Freeform 29"/>
          <p:cNvSpPr>
            <a:spLocks/>
          </p:cNvSpPr>
          <p:nvPr/>
        </p:nvSpPr>
        <p:spPr bwMode="auto">
          <a:xfrm>
            <a:off x="5145530" y="3338593"/>
            <a:ext cx="2283459" cy="1539240"/>
          </a:xfrm>
          <a:custGeom>
            <a:avLst/>
            <a:gdLst/>
            <a:ahLst/>
            <a:cxnLst>
              <a:cxn ang="0">
                <a:pos x="0" y="418"/>
              </a:cxn>
              <a:cxn ang="0">
                <a:pos x="675" y="0"/>
              </a:cxn>
              <a:cxn ang="0">
                <a:pos x="739" y="120"/>
              </a:cxn>
              <a:cxn ang="0">
                <a:pos x="899" y="272"/>
              </a:cxn>
              <a:cxn ang="0">
                <a:pos x="875" y="480"/>
              </a:cxn>
              <a:cxn ang="0">
                <a:pos x="635" y="781"/>
              </a:cxn>
              <a:cxn ang="0">
                <a:pos x="675" y="776"/>
              </a:cxn>
              <a:cxn ang="0">
                <a:pos x="659" y="808"/>
              </a:cxn>
              <a:cxn ang="0">
                <a:pos x="0" y="418"/>
              </a:cxn>
            </a:cxnLst>
            <a:rect l="0" t="0" r="r" b="b"/>
            <a:pathLst>
              <a:path w="899" h="808">
                <a:moveTo>
                  <a:pt x="0" y="418"/>
                </a:moveTo>
                <a:lnTo>
                  <a:pt x="675" y="0"/>
                </a:lnTo>
                <a:lnTo>
                  <a:pt x="739" y="120"/>
                </a:lnTo>
                <a:lnTo>
                  <a:pt x="899" y="272"/>
                </a:lnTo>
                <a:lnTo>
                  <a:pt x="875" y="480"/>
                </a:lnTo>
                <a:lnTo>
                  <a:pt x="635" y="781"/>
                </a:lnTo>
                <a:lnTo>
                  <a:pt x="675" y="776"/>
                </a:lnTo>
                <a:lnTo>
                  <a:pt x="659" y="808"/>
                </a:lnTo>
                <a:lnTo>
                  <a:pt x="0" y="418"/>
                </a:lnTo>
                <a:close/>
              </a:path>
            </a:pathLst>
          </a:custGeom>
          <a:gradFill rotWithShape="1">
            <a:gsLst>
              <a:gs pos="0">
                <a:srgbClr val="33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65892" name="AutoShape 4"/>
          <p:cNvSpPr>
            <a:spLocks noChangeArrowheads="1"/>
          </p:cNvSpPr>
          <p:nvPr/>
        </p:nvSpPr>
        <p:spPr bwMode="auto">
          <a:xfrm>
            <a:off x="537971" y="4136789"/>
            <a:ext cx="9217659" cy="2005964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65896" name="Freeform 8"/>
          <p:cNvSpPr>
            <a:spLocks/>
          </p:cNvSpPr>
          <p:nvPr/>
        </p:nvSpPr>
        <p:spPr bwMode="auto">
          <a:xfrm>
            <a:off x="560829" y="2485153"/>
            <a:ext cx="8412480" cy="3642360"/>
          </a:xfrm>
          <a:custGeom>
            <a:avLst/>
            <a:gdLst/>
            <a:ahLst/>
            <a:cxnLst>
              <a:cxn ang="0">
                <a:pos x="0" y="1912"/>
              </a:cxn>
              <a:cxn ang="0">
                <a:pos x="3312" y="0"/>
              </a:cxn>
            </a:cxnLst>
            <a:rect l="0" t="0" r="r" b="b"/>
            <a:pathLst>
              <a:path w="3312" h="1912">
                <a:moveTo>
                  <a:pt x="0" y="1912"/>
                </a:moveTo>
                <a:lnTo>
                  <a:pt x="3312" y="0"/>
                </a:ln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65900" name="Text Box 12"/>
          <p:cNvSpPr txBox="1">
            <a:spLocks noChangeArrowheads="1"/>
          </p:cNvSpPr>
          <p:nvPr/>
        </p:nvSpPr>
        <p:spPr bwMode="auto">
          <a:xfrm>
            <a:off x="287022" y="5933444"/>
            <a:ext cx="605235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65901" name="Text Box 13"/>
          <p:cNvSpPr txBox="1">
            <a:spLocks noChangeArrowheads="1"/>
          </p:cNvSpPr>
          <p:nvPr/>
        </p:nvSpPr>
        <p:spPr bwMode="auto">
          <a:xfrm>
            <a:off x="9210968" y="5991386"/>
            <a:ext cx="561954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65903" name="Line 15"/>
          <p:cNvSpPr>
            <a:spLocks noChangeShapeType="1"/>
          </p:cNvSpPr>
          <p:nvPr/>
        </p:nvSpPr>
        <p:spPr bwMode="auto">
          <a:xfrm>
            <a:off x="3090193" y="4722278"/>
            <a:ext cx="440094" cy="33061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65904" name="Freeform 16"/>
          <p:cNvSpPr>
            <a:spLocks/>
          </p:cNvSpPr>
          <p:nvPr/>
        </p:nvSpPr>
        <p:spPr bwMode="auto">
          <a:xfrm>
            <a:off x="6810657" y="4736467"/>
            <a:ext cx="345440" cy="344804"/>
          </a:xfrm>
          <a:custGeom>
            <a:avLst/>
            <a:gdLst/>
            <a:ahLst/>
            <a:cxnLst>
              <a:cxn ang="0">
                <a:pos x="0" y="160"/>
              </a:cxn>
              <a:cxn ang="0">
                <a:pos x="256" y="0"/>
              </a:cxn>
            </a:cxnLst>
            <a:rect l="0" t="0" r="r" b="b"/>
            <a:pathLst>
              <a:path w="256" h="160">
                <a:moveTo>
                  <a:pt x="0" y="160"/>
                </a:moveTo>
                <a:lnTo>
                  <a:pt x="256" y="0"/>
                </a:lnTo>
              </a:path>
            </a:pathLst>
          </a:custGeom>
          <a:noFill/>
          <a:ln w="57150" cap="flat" cmpd="sng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65909" name="Text Box 21"/>
          <p:cNvSpPr txBox="1">
            <a:spLocks noChangeArrowheads="1"/>
          </p:cNvSpPr>
          <p:nvPr/>
        </p:nvSpPr>
        <p:spPr bwMode="auto">
          <a:xfrm>
            <a:off x="4906538" y="3216496"/>
            <a:ext cx="579587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65918" name="Text Box 30"/>
          <p:cNvSpPr txBox="1">
            <a:spLocks noChangeArrowheads="1"/>
          </p:cNvSpPr>
          <p:nvPr/>
        </p:nvSpPr>
        <p:spPr bwMode="auto">
          <a:xfrm>
            <a:off x="5722110" y="3877709"/>
            <a:ext cx="1433987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/>
              <a:t>острый</a:t>
            </a:r>
          </a:p>
        </p:txBody>
      </p:sp>
      <p:sp>
        <p:nvSpPr>
          <p:cNvPr id="165919" name="Text Box 31"/>
          <p:cNvSpPr txBox="1">
            <a:spLocks noChangeArrowheads="1"/>
          </p:cNvSpPr>
          <p:nvPr/>
        </p:nvSpPr>
        <p:spPr bwMode="auto">
          <a:xfrm>
            <a:off x="4337811" y="4395869"/>
            <a:ext cx="1190331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FF0000"/>
                </a:solidFill>
              </a:rPr>
              <a:t>тупой</a:t>
            </a:r>
          </a:p>
        </p:txBody>
      </p:sp>
      <p:sp>
        <p:nvSpPr>
          <p:cNvPr id="165921" name="Text Box 33"/>
          <p:cNvSpPr txBox="1">
            <a:spLocks noChangeArrowheads="1"/>
          </p:cNvSpPr>
          <p:nvPr/>
        </p:nvSpPr>
        <p:spPr bwMode="auto">
          <a:xfrm>
            <a:off x="7335010" y="4222513"/>
            <a:ext cx="648516" cy="10552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6000" b="1" i="1">
                <a:solidFill>
                  <a:srgbClr val="000099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165922" name="Text Box 34"/>
          <p:cNvSpPr txBox="1">
            <a:spLocks noChangeArrowheads="1"/>
          </p:cNvSpPr>
          <p:nvPr/>
        </p:nvSpPr>
        <p:spPr bwMode="auto">
          <a:xfrm>
            <a:off x="2379469" y="4136789"/>
            <a:ext cx="648516" cy="10552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6000" b="1" i="1" dirty="0">
                <a:solidFill>
                  <a:srgbClr val="000099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165923" name="Text Box 35"/>
          <p:cNvSpPr txBox="1">
            <a:spLocks noChangeArrowheads="1"/>
          </p:cNvSpPr>
          <p:nvPr/>
        </p:nvSpPr>
        <p:spPr bwMode="auto">
          <a:xfrm>
            <a:off x="3992371" y="5950349"/>
            <a:ext cx="1472459" cy="10552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6000" b="1" i="1">
                <a:solidFill>
                  <a:srgbClr val="000099"/>
                </a:solidFill>
                <a:latin typeface="Times New Roman" pitchFamily="18" charset="0"/>
              </a:rPr>
              <a:t>х+</a:t>
            </a:r>
            <a:r>
              <a:rPr lang="ru-RU" sz="6000" b="1">
                <a:solidFill>
                  <a:srgbClr val="000099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165924" name="Text Box 36"/>
          <p:cNvSpPr txBox="1">
            <a:spLocks noChangeArrowheads="1"/>
          </p:cNvSpPr>
          <p:nvPr/>
        </p:nvSpPr>
        <p:spPr bwMode="auto">
          <a:xfrm>
            <a:off x="2101717" y="5991386"/>
            <a:ext cx="5662517" cy="9628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400" b="1" i="1" dirty="0">
                <a:solidFill>
                  <a:srgbClr val="000099"/>
                </a:solidFill>
                <a:latin typeface="Times New Roman" pitchFamily="18" charset="0"/>
              </a:rPr>
              <a:t>большая сторона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7022" y="667703"/>
            <a:ext cx="141147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8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стороны равнобедренного треугольника,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его периметр равен 25 см, 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 сторона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больше другой на 4 см и один из внешних углов острый.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5920" name="Text Box 32"/>
          <p:cNvSpPr txBox="1">
            <a:spLocks noChangeArrowheads="1"/>
          </p:cNvSpPr>
          <p:nvPr/>
        </p:nvSpPr>
        <p:spPr bwMode="auto">
          <a:xfrm>
            <a:off x="261845" y="1742313"/>
            <a:ext cx="8738295" cy="6858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одна сторона больше другой на 4 см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28302" y="51907"/>
            <a:ext cx="82381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 (стр.115)</a:t>
            </a:r>
            <a:endParaRPr lang="uz-Latn-UZ" dirty="0"/>
          </a:p>
        </p:txBody>
      </p:sp>
      <p:sp>
        <p:nvSpPr>
          <p:cNvPr id="3" name="TextBox 2"/>
          <p:cNvSpPr txBox="1"/>
          <p:nvPr/>
        </p:nvSpPr>
        <p:spPr>
          <a:xfrm>
            <a:off x="10293068" y="2454841"/>
            <a:ext cx="351570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+(х+4)=25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338515" y="3482745"/>
            <a:ext cx="212590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3х=25-4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385881" y="4015936"/>
            <a:ext cx="165942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3х=21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338515" y="2921516"/>
            <a:ext cx="225895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3х+4=25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471661" y="4590883"/>
            <a:ext cx="183415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х=21:3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505873" y="5077884"/>
            <a:ext cx="107593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х=7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471661" y="5600063"/>
            <a:ext cx="2992742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АВ=ВС=7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АС=7+4=11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4857" y="7045466"/>
            <a:ext cx="579722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7см, 7см, 11см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8417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5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5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16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5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5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5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5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6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5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5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5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5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917" grpId="0" animBg="1"/>
      <p:bldP spid="165892" grpId="0" animBg="1"/>
      <p:bldP spid="165896" grpId="0" animBg="1"/>
      <p:bldP spid="165900" grpId="0"/>
      <p:bldP spid="165901" grpId="0"/>
      <p:bldP spid="165903" grpId="0" animBg="1"/>
      <p:bldP spid="165904" grpId="0" animBg="1"/>
      <p:bldP spid="165909" grpId="0"/>
      <p:bldP spid="165918" grpId="0"/>
      <p:bldP spid="165919" grpId="0"/>
      <p:bldP spid="165921" grpId="0"/>
      <p:bldP spid="165922" grpId="0"/>
      <p:bldP spid="165923" grpId="0"/>
      <p:bldP spid="165924" grpId="0"/>
      <p:bldP spid="165924" grpId="1"/>
      <p:bldP spid="165920" grpId="0"/>
      <p:bldP spid="3" grpId="0"/>
      <p:bldP spid="23" grpId="0"/>
      <p:bldP spid="24" grpId="0"/>
      <p:bldP spid="25" grpId="0"/>
      <p:bldP spid="26" grpId="0"/>
      <p:bldP spid="27" grpId="0"/>
      <p:bldP spid="28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16364</TotalTime>
  <Words>569</Words>
  <Application>Microsoft Office PowerPoint</Application>
  <PresentationFormat>Произвольный</PresentationFormat>
  <Paragraphs>155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Повторение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1131</cp:revision>
  <dcterms:created xsi:type="dcterms:W3CDTF">2020-04-09T07:32:19Z</dcterms:created>
  <dcterms:modified xsi:type="dcterms:W3CDTF">2021-02-19T16:27:37Z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