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511" r:id="rId2"/>
    <p:sldId id="405" r:id="rId3"/>
    <p:sldId id="663" r:id="rId4"/>
    <p:sldId id="664" r:id="rId5"/>
    <p:sldId id="665" r:id="rId6"/>
    <p:sldId id="674" r:id="rId7"/>
    <p:sldId id="667" r:id="rId8"/>
    <p:sldId id="672" r:id="rId9"/>
    <p:sldId id="673" r:id="rId10"/>
    <p:sldId id="671" r:id="rId11"/>
    <p:sldId id="670" r:id="rId12"/>
    <p:sldId id="636" r:id="rId13"/>
    <p:sldId id="662" r:id="rId14"/>
    <p:sldId id="404" r:id="rId15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405"/>
            <p14:sldId id="663"/>
            <p14:sldId id="664"/>
            <p14:sldId id="665"/>
            <p14:sldId id="674"/>
            <p14:sldId id="667"/>
            <p14:sldId id="672"/>
            <p14:sldId id="673"/>
            <p14:sldId id="671"/>
            <p14:sldId id="670"/>
            <p14:sldId id="636"/>
            <p14:sldId id="662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65F913"/>
    <a:srgbClr val="B1EB21"/>
    <a:srgbClr val="FF6B6B"/>
    <a:srgbClr val="FF99FF"/>
    <a:srgbClr val="1A0A5E"/>
    <a:srgbClr val="00A859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32" autoAdjust="0"/>
    <p:restoredTop sz="98696" autoAdjust="0"/>
  </p:normalViewPr>
  <p:slideViewPr>
    <p:cSldViewPr>
      <p:cViewPr>
        <p:scale>
          <a:sx n="50" d="100"/>
          <a:sy n="50" d="100"/>
        </p:scale>
        <p:origin x="-828" y="-21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BF57-2E1A-4AA5-854B-A97BAAA1B5DF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28AC4-D520-49C4-B4D2-C3513375E2D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958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95C34-EBF6-48ED-BFE2-7276DCAA5887}" type="datetime1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046986-C9BA-433C-A4A6-3BBE4400E3D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6302363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0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856584" y="342899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856584" y="5407205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434982" y="3734164"/>
            <a:ext cx="7623418" cy="2895236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lvl="0"/>
            <a:r>
              <a:rPr lang="uz-Cyrl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Тема:</a:t>
            </a:r>
          </a:p>
          <a:p>
            <a:pPr lvl="0"/>
            <a:r>
              <a:rPr lang="uz-Cyrl-UZ" sz="6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Неравенство  треугольника</a:t>
            </a:r>
            <a:endParaRPr lang="uz-Latn-UZ" sz="6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4338" name="Picture 2" descr="Открытый урок по математике и логике | 4kids.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5422" y="3596357"/>
            <a:ext cx="4067921" cy="317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12435840" cy="738664"/>
          </a:xfrm>
        </p:spPr>
        <p:txBody>
          <a:bodyPr/>
          <a:lstStyle/>
          <a:p>
            <a:pPr algn="ctr" eaLnBrk="1" hangingPunct="1"/>
            <a:r>
              <a:rPr lang="ru-RU" sz="4800" dirty="0" smtClean="0">
                <a:solidFill>
                  <a:srgbClr val="FF0000"/>
                </a:solidFill>
              </a:rPr>
              <a:t>Следствие 1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37185" y="1447800"/>
            <a:ext cx="11671301" cy="4563880"/>
          </a:xfrm>
          <a:prstGeom prst="rect">
            <a:avLst/>
          </a:prstGeom>
        </p:spPr>
        <p:txBody>
          <a:bodyPr lIns="130622" tIns="65311" rIns="130622" bIns="65311"/>
          <a:lstStyle/>
          <a:p>
            <a:pPr eaLnBrk="1" hangingPunct="1">
              <a:buFontTx/>
              <a:buNone/>
            </a:pP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А, В, С – произвольные точки, </a:t>
            </a:r>
          </a:p>
          <a:p>
            <a:pPr eaLnBrk="1" hangingPunct="1">
              <a:buFontTx/>
              <a:buNone/>
            </a:pP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не лежащие на одной прямой.</a:t>
            </a:r>
          </a:p>
          <a:p>
            <a:pPr eaLnBrk="1" hangingPunct="1">
              <a:buFontTx/>
              <a:buNone/>
            </a:pPr>
            <a:endParaRPr lang="ru-RU" sz="4800" b="1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Tx/>
              <a:buNone/>
            </a:pPr>
            <a:r>
              <a:rPr lang="ru-RU" sz="4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АВ </a:t>
            </a:r>
            <a:r>
              <a:rPr lang="en-US" sz="4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&lt;</a:t>
            </a:r>
            <a:r>
              <a:rPr lang="ru-RU" sz="4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АС + ВС </a:t>
            </a:r>
          </a:p>
          <a:p>
            <a:pPr eaLnBrk="1" hangingPunct="1">
              <a:buFontTx/>
              <a:buNone/>
            </a:pPr>
            <a:r>
              <a:rPr lang="ru-RU" sz="4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АС </a:t>
            </a:r>
            <a:r>
              <a:rPr lang="en-US" sz="4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&lt;</a:t>
            </a:r>
            <a:r>
              <a:rPr lang="ru-RU" sz="4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АВ + ВС</a:t>
            </a:r>
          </a:p>
          <a:p>
            <a:pPr eaLnBrk="1" hangingPunct="1">
              <a:buFontTx/>
              <a:buNone/>
            </a:pPr>
            <a:r>
              <a:rPr lang="ru-RU" sz="4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ВС </a:t>
            </a:r>
            <a:r>
              <a:rPr lang="en-US" sz="4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&lt;</a:t>
            </a:r>
            <a:r>
              <a:rPr lang="ru-RU" sz="4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АВ + АС</a:t>
            </a:r>
            <a:endParaRPr lang="en-US" sz="4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5876" name="Line 4"/>
          <p:cNvSpPr>
            <a:spLocks noChangeShapeType="1"/>
          </p:cNvSpPr>
          <p:nvPr/>
        </p:nvSpPr>
        <p:spPr bwMode="auto">
          <a:xfrm flipV="1">
            <a:off x="1509463" y="3769996"/>
            <a:ext cx="1498600" cy="155448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335877" name="Line 5"/>
          <p:cNvSpPr>
            <a:spLocks noChangeShapeType="1"/>
          </p:cNvSpPr>
          <p:nvPr/>
        </p:nvSpPr>
        <p:spPr bwMode="auto">
          <a:xfrm>
            <a:off x="3005521" y="3769996"/>
            <a:ext cx="2075181" cy="224599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335878" name="Line 6"/>
          <p:cNvSpPr>
            <a:spLocks noChangeShapeType="1"/>
          </p:cNvSpPr>
          <p:nvPr/>
        </p:nvSpPr>
        <p:spPr bwMode="auto">
          <a:xfrm>
            <a:off x="1509462" y="5324476"/>
            <a:ext cx="3573779" cy="69151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335879" name="Text Box 7"/>
          <p:cNvSpPr txBox="1">
            <a:spLocks noChangeArrowheads="1"/>
          </p:cNvSpPr>
          <p:nvPr/>
        </p:nvSpPr>
        <p:spPr bwMode="auto">
          <a:xfrm>
            <a:off x="932881" y="4979670"/>
            <a:ext cx="69088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/>
              <a:t>А</a:t>
            </a:r>
          </a:p>
        </p:txBody>
      </p:sp>
      <p:sp>
        <p:nvSpPr>
          <p:cNvPr id="335880" name="Text Box 8"/>
          <p:cNvSpPr txBox="1">
            <a:spLocks noChangeArrowheads="1"/>
          </p:cNvSpPr>
          <p:nvPr/>
        </p:nvSpPr>
        <p:spPr bwMode="auto">
          <a:xfrm>
            <a:off x="2437185" y="3062698"/>
            <a:ext cx="45974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/>
              <a:t>В</a:t>
            </a:r>
          </a:p>
        </p:txBody>
      </p:sp>
      <p:sp>
        <p:nvSpPr>
          <p:cNvPr id="335881" name="Text Box 9"/>
          <p:cNvSpPr txBox="1">
            <a:spLocks noChangeArrowheads="1"/>
          </p:cNvSpPr>
          <p:nvPr/>
        </p:nvSpPr>
        <p:spPr bwMode="auto">
          <a:xfrm>
            <a:off x="5080703" y="5756910"/>
            <a:ext cx="764539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/>
              <a:t>С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78321" y="6623129"/>
            <a:ext cx="12268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Каждое из этих неравенств называется </a:t>
            </a:r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неравенством треугольника.</a:t>
            </a:r>
            <a:endParaRPr lang="uz-Latn-UZ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104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5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58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58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4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35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35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35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44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35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35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35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2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5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5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358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358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58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58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4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35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5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35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35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35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35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4" grpId="0"/>
      <p:bldP spid="335876" grpId="0" animBg="1"/>
      <p:bldP spid="335877" grpId="0" animBg="1"/>
      <p:bldP spid="335878" grpId="0" animBg="1"/>
      <p:bldP spid="335879" grpId="0"/>
      <p:bldP spid="335880" grpId="0"/>
      <p:bldP spid="335881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40354" y="228600"/>
            <a:ext cx="3436133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Следствие 2</a:t>
            </a:r>
            <a:endParaRPr lang="uz-Latn-UZ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2400" y="951875"/>
            <a:ext cx="1432559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  Любая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сторона треугольника больше разности двух других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его сторон.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57600" y="2276068"/>
            <a:ext cx="73152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 &lt; АС+ВС </a:t>
            </a:r>
          </a:p>
          <a:p>
            <a:pPr lvl="0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АВ-АС&lt; ВС </a:t>
            </a:r>
            <a:r>
              <a:rPr lang="ru-RU" sz="4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или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ВС &gt; АВ-АС</a:t>
            </a:r>
            <a:endParaRPr lang="uz-Latn-UZ" dirty="0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 flipV="1">
            <a:off x="1506924" y="4696457"/>
            <a:ext cx="1498600" cy="155448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3002982" y="4696457"/>
            <a:ext cx="2075181" cy="224599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1506923" y="6250937"/>
            <a:ext cx="3573779" cy="69151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930342" y="5906131"/>
            <a:ext cx="69088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/>
              <a:t>А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434646" y="3989159"/>
            <a:ext cx="45974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/>
              <a:t>В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5078164" y="6683371"/>
            <a:ext cx="764539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/>
              <a:t>С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7438831" y="4288370"/>
            <a:ext cx="49572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/>
            <a:r>
              <a:rPr lang="ru-RU" sz="48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АВ˃АС - </a:t>
            </a:r>
            <a:r>
              <a:rPr lang="ru-RU" sz="48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ВС </a:t>
            </a:r>
          </a:p>
          <a:p>
            <a:pPr lvl="0" defTabSz="914400"/>
            <a:r>
              <a:rPr lang="ru-RU" sz="48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АС˃ВС- АВ</a:t>
            </a:r>
            <a:endParaRPr lang="ru-RU" sz="48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  <a:p>
            <a:pPr lvl="0" defTabSz="914400"/>
            <a:r>
              <a:rPr lang="ru-RU" sz="48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ВС˃АС- АВ</a:t>
            </a:r>
            <a:endParaRPr lang="en-US" sz="48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2976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0"/>
            <a:ext cx="13167360" cy="407804"/>
          </a:xfrm>
        </p:spPr>
        <p:txBody>
          <a:bodyPr/>
          <a:lstStyle/>
          <a:p>
            <a:r>
              <a:rPr lang="ru-RU" b="1" dirty="0" smtClean="0"/>
              <a:t>Задача (устно)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143000" y="790571"/>
            <a:ext cx="12755880" cy="1149548"/>
          </a:xfrm>
          <a:prstGeom prst="rect">
            <a:avLst/>
          </a:prstGeom>
        </p:spPr>
        <p:txBody>
          <a:bodyPr lIns="130618" tIns="65309" rIns="130618" bIns="65309">
            <a:noAutofit/>
          </a:bodyPr>
          <a:lstStyle/>
          <a:p>
            <a:pPr algn="l"/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3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Можно ли построить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из отрезков</a:t>
            </a:r>
          </a:p>
          <a:p>
            <a:pPr algn="l"/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длинами 1 м, 2 м и 3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м?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28302" y="51907"/>
            <a:ext cx="5968301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200" b="1" kern="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dirty="0"/>
          </a:p>
        </p:txBody>
      </p:sp>
      <p:sp>
        <p:nvSpPr>
          <p:cNvPr id="58" name="Text Box 30"/>
          <p:cNvSpPr txBox="1">
            <a:spLocks noChangeArrowheads="1"/>
          </p:cNvSpPr>
          <p:nvPr/>
        </p:nvSpPr>
        <p:spPr bwMode="auto">
          <a:xfrm>
            <a:off x="7691969" y="1843281"/>
            <a:ext cx="2302238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638040" y="6855207"/>
            <a:ext cx="13458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rgbClr val="C00000"/>
                </a:solidFill>
                <a:latin typeface="Arial" charset="0"/>
              </a:rPr>
              <a:t>Ответ: </a:t>
            </a:r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из данных отрезков треугольник построить нельзя </a:t>
            </a:r>
            <a:endParaRPr lang="ru-RU" sz="32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19" name="Text Box 39"/>
          <p:cNvSpPr txBox="1">
            <a:spLocks noChangeArrowheads="1"/>
          </p:cNvSpPr>
          <p:nvPr/>
        </p:nvSpPr>
        <p:spPr bwMode="auto">
          <a:xfrm>
            <a:off x="6971226" y="2635688"/>
            <a:ext cx="3743724" cy="870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800" b="1" dirty="0">
                <a:solidFill>
                  <a:srgbClr val="002060"/>
                </a:solidFill>
              </a:rPr>
              <a:t>3</a:t>
            </a:r>
            <a:r>
              <a:rPr lang="en-US" altLang="ru-RU" sz="4800" b="1" dirty="0" smtClean="0">
                <a:solidFill>
                  <a:srgbClr val="002060"/>
                </a:solidFill>
              </a:rPr>
              <a:t>&lt;</a:t>
            </a:r>
            <a:r>
              <a:rPr lang="ru-RU" altLang="ru-RU" sz="4800" b="1" dirty="0" smtClean="0">
                <a:solidFill>
                  <a:srgbClr val="002060"/>
                </a:solidFill>
              </a:rPr>
              <a:t>1</a:t>
            </a:r>
            <a:r>
              <a:rPr lang="en-US" altLang="ru-RU" sz="4800" b="1" dirty="0" smtClean="0">
                <a:solidFill>
                  <a:srgbClr val="002060"/>
                </a:solidFill>
              </a:rPr>
              <a:t>+</a:t>
            </a:r>
            <a:r>
              <a:rPr lang="ru-RU" altLang="ru-RU" sz="4800" b="1" dirty="0" smtClean="0">
                <a:solidFill>
                  <a:srgbClr val="002060"/>
                </a:solidFill>
              </a:rPr>
              <a:t>2</a:t>
            </a:r>
            <a:endParaRPr lang="ru-RU" altLang="ru-RU" sz="4800" b="1" dirty="0">
              <a:solidFill>
                <a:srgbClr val="002060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7691969" y="2635688"/>
            <a:ext cx="266700" cy="930253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5777891" y="3999665"/>
            <a:ext cx="8297338" cy="1886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Каждая сторона треугольника меньше суммы двух других сторон.</a:t>
            </a:r>
          </a:p>
        </p:txBody>
      </p:sp>
      <p:sp>
        <p:nvSpPr>
          <p:cNvPr id="27" name="Line 4"/>
          <p:cNvSpPr>
            <a:spLocks noChangeShapeType="1"/>
          </p:cNvSpPr>
          <p:nvPr/>
        </p:nvSpPr>
        <p:spPr bwMode="auto">
          <a:xfrm>
            <a:off x="638040" y="3246767"/>
            <a:ext cx="138429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Line 5"/>
          <p:cNvSpPr>
            <a:spLocks noChangeShapeType="1"/>
          </p:cNvSpPr>
          <p:nvPr/>
        </p:nvSpPr>
        <p:spPr bwMode="auto">
          <a:xfrm>
            <a:off x="638040" y="4283087"/>
            <a:ext cx="264922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Line 6"/>
          <p:cNvSpPr>
            <a:spLocks noChangeShapeType="1"/>
          </p:cNvSpPr>
          <p:nvPr/>
        </p:nvSpPr>
        <p:spPr bwMode="auto">
          <a:xfrm>
            <a:off x="638041" y="5492761"/>
            <a:ext cx="401016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638040" y="2467621"/>
            <a:ext cx="119193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 smtClean="0">
                <a:latin typeface="Arial" pitchFamily="34" charset="0"/>
                <a:cs typeface="Arial" pitchFamily="34" charset="0"/>
              </a:rPr>
              <a:t>1 м</a:t>
            </a:r>
            <a:endParaRPr lang="ru-RU" sz="4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8"/>
          <p:cNvSpPr txBox="1">
            <a:spLocks noChangeArrowheads="1"/>
          </p:cNvSpPr>
          <p:nvPr/>
        </p:nvSpPr>
        <p:spPr bwMode="auto">
          <a:xfrm>
            <a:off x="1316561" y="3505847"/>
            <a:ext cx="119193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 smtClean="0">
                <a:latin typeface="Arial" pitchFamily="34" charset="0"/>
                <a:cs typeface="Arial" pitchFamily="34" charset="0"/>
              </a:rPr>
              <a:t>2 м</a:t>
            </a:r>
            <a:endParaRPr lang="ru-RU" sz="4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1904276" y="4777594"/>
            <a:ext cx="119193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 smtClean="0">
                <a:latin typeface="Arial" pitchFamily="34" charset="0"/>
                <a:cs typeface="Arial" pitchFamily="34" charset="0"/>
              </a:rPr>
              <a:t>3 м</a:t>
            </a:r>
            <a:endParaRPr lang="ru-RU" sz="4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Line 12"/>
          <p:cNvSpPr>
            <a:spLocks noChangeShapeType="1"/>
          </p:cNvSpPr>
          <p:nvPr/>
        </p:nvSpPr>
        <p:spPr bwMode="auto">
          <a:xfrm>
            <a:off x="2508496" y="4902211"/>
            <a:ext cx="2139706" cy="5905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Line 13"/>
          <p:cNvSpPr>
            <a:spLocks noChangeShapeType="1"/>
          </p:cNvSpPr>
          <p:nvPr/>
        </p:nvSpPr>
        <p:spPr bwMode="auto">
          <a:xfrm flipV="1">
            <a:off x="638039" y="5029199"/>
            <a:ext cx="1191935" cy="46356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90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81481E-6 L 2.77778E-7 0.2625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125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2.46914E-6 L 0.09506 0.14622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53" y="73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64" grpId="0"/>
      <p:bldP spid="19" grpId="0"/>
      <p:bldP spid="26" grpId="0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29" grpId="0" animBg="1"/>
      <p:bldP spid="32" grpId="0"/>
      <p:bldP spid="32" grpId="1"/>
      <p:bldP spid="33" grpId="0"/>
      <p:bldP spid="33" grpId="1"/>
      <p:bldP spid="35" grpId="0"/>
      <p:bldP spid="35" grpId="1"/>
      <p:bldP spid="38" grpId="0" animBg="1"/>
      <p:bldP spid="3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0"/>
            <a:ext cx="13167360" cy="407804"/>
          </a:xfrm>
        </p:spPr>
        <p:txBody>
          <a:bodyPr/>
          <a:lstStyle/>
          <a:p>
            <a:r>
              <a:rPr lang="ru-RU" b="1" dirty="0" smtClean="0"/>
              <a:t>Задача (устно)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628302" y="51907"/>
            <a:ext cx="5968301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200" b="1" kern="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dirty="0"/>
          </a:p>
        </p:txBody>
      </p:sp>
      <p:sp>
        <p:nvSpPr>
          <p:cNvPr id="58" name="Text Box 30"/>
          <p:cNvSpPr txBox="1">
            <a:spLocks noChangeArrowheads="1"/>
          </p:cNvSpPr>
          <p:nvPr/>
        </p:nvSpPr>
        <p:spPr bwMode="auto">
          <a:xfrm>
            <a:off x="5072353" y="1765404"/>
            <a:ext cx="2302238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41504" y="1690022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O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08320" y="5176015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K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457607" y="5147651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M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0" name="Group 21"/>
          <p:cNvGrpSpPr>
            <a:grpSpLocks/>
          </p:cNvGrpSpPr>
          <p:nvPr/>
        </p:nvGrpSpPr>
        <p:grpSpPr bwMode="auto">
          <a:xfrm>
            <a:off x="529065" y="2256762"/>
            <a:ext cx="3928542" cy="2976488"/>
            <a:chOff x="89" y="842"/>
            <a:chExt cx="3039" cy="2514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57" name="AutoShape 14"/>
            <p:cNvSpPr>
              <a:spLocks noChangeArrowheads="1"/>
            </p:cNvSpPr>
            <p:nvPr/>
          </p:nvSpPr>
          <p:spPr bwMode="auto">
            <a:xfrm>
              <a:off x="89" y="842"/>
              <a:ext cx="3039" cy="2495"/>
            </a:xfrm>
            <a:prstGeom prst="triangle">
              <a:avLst>
                <a:gd name="adj" fmla="val 50000"/>
              </a:avLst>
            </a:prstGeom>
            <a:grpFill/>
            <a:ln w="571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hangingPunct="1"/>
              <a:endParaRPr lang="ru-RU" altLang="ru-RU"/>
            </a:p>
          </p:txBody>
        </p:sp>
        <p:sp>
          <p:nvSpPr>
            <p:cNvPr id="62" name="Freeform 15"/>
            <p:cNvSpPr>
              <a:spLocks/>
            </p:cNvSpPr>
            <p:nvPr/>
          </p:nvSpPr>
          <p:spPr bwMode="auto">
            <a:xfrm>
              <a:off x="295" y="3019"/>
              <a:ext cx="181" cy="318"/>
            </a:xfrm>
            <a:custGeom>
              <a:avLst/>
              <a:gdLst>
                <a:gd name="T0" fmla="*/ 0 w 181"/>
                <a:gd name="T1" fmla="*/ 0 h 318"/>
                <a:gd name="T2" fmla="*/ 145 w 181"/>
                <a:gd name="T3" fmla="*/ 104 h 318"/>
                <a:gd name="T4" fmla="*/ 181 w 181"/>
                <a:gd name="T5" fmla="*/ 318 h 318"/>
                <a:gd name="T6" fmla="*/ 0 60000 65536"/>
                <a:gd name="T7" fmla="*/ 0 60000 65536"/>
                <a:gd name="T8" fmla="*/ 0 60000 65536"/>
                <a:gd name="T9" fmla="*/ 0 w 181"/>
                <a:gd name="T10" fmla="*/ 0 h 318"/>
                <a:gd name="T11" fmla="*/ 181 w 181"/>
                <a:gd name="T12" fmla="*/ 318 h 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" h="318">
                  <a:moveTo>
                    <a:pt x="0" y="0"/>
                  </a:moveTo>
                  <a:cubicBezTo>
                    <a:pt x="24" y="17"/>
                    <a:pt x="115" y="51"/>
                    <a:pt x="145" y="104"/>
                  </a:cubicBezTo>
                  <a:cubicBezTo>
                    <a:pt x="175" y="157"/>
                    <a:pt x="174" y="274"/>
                    <a:pt x="181" y="318"/>
                  </a:cubicBezTo>
                </a:path>
              </a:pathLst>
            </a:custGeom>
            <a:grpFill/>
            <a:ln w="57150">
              <a:solidFill>
                <a:srgbClr val="C00000"/>
              </a:solidFill>
              <a:round/>
              <a:headEnd type="none" w="sm" len="sm"/>
              <a:tailEnd type="none" w="sm" len="sm"/>
            </a:ln>
            <a:extLst/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64" name="Freeform 16"/>
            <p:cNvSpPr>
              <a:spLocks/>
            </p:cNvSpPr>
            <p:nvPr/>
          </p:nvSpPr>
          <p:spPr bwMode="auto">
            <a:xfrm flipH="1">
              <a:off x="2791" y="3038"/>
              <a:ext cx="181" cy="318"/>
            </a:xfrm>
            <a:custGeom>
              <a:avLst/>
              <a:gdLst>
                <a:gd name="T0" fmla="*/ 0 w 181"/>
                <a:gd name="T1" fmla="*/ 0 h 318"/>
                <a:gd name="T2" fmla="*/ 145 w 181"/>
                <a:gd name="T3" fmla="*/ 104 h 318"/>
                <a:gd name="T4" fmla="*/ 181 w 181"/>
                <a:gd name="T5" fmla="*/ 318 h 318"/>
                <a:gd name="T6" fmla="*/ 0 60000 65536"/>
                <a:gd name="T7" fmla="*/ 0 60000 65536"/>
                <a:gd name="T8" fmla="*/ 0 60000 65536"/>
                <a:gd name="T9" fmla="*/ 0 w 181"/>
                <a:gd name="T10" fmla="*/ 0 h 318"/>
                <a:gd name="T11" fmla="*/ 181 w 181"/>
                <a:gd name="T12" fmla="*/ 318 h 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" h="318">
                  <a:moveTo>
                    <a:pt x="0" y="0"/>
                  </a:moveTo>
                  <a:cubicBezTo>
                    <a:pt x="24" y="17"/>
                    <a:pt x="115" y="51"/>
                    <a:pt x="145" y="104"/>
                  </a:cubicBezTo>
                  <a:cubicBezTo>
                    <a:pt x="175" y="157"/>
                    <a:pt x="174" y="274"/>
                    <a:pt x="181" y="318"/>
                  </a:cubicBezTo>
                </a:path>
              </a:pathLst>
            </a:custGeom>
            <a:grpFill/>
            <a:ln w="57150">
              <a:solidFill>
                <a:srgbClr val="C00000"/>
              </a:solidFill>
              <a:round/>
              <a:headEnd type="none" w="sm" len="sm"/>
              <a:tailEnd type="none" w="sm" len="sm"/>
            </a:ln>
            <a:extLst/>
          </p:spPr>
          <p:txBody>
            <a:bodyPr wrap="none"/>
            <a:lstStyle/>
            <a:p>
              <a:endParaRPr lang="uz-Latn-UZ"/>
            </a:p>
          </p:txBody>
        </p:sp>
      </p:grpSp>
      <p:cxnSp>
        <p:nvCxnSpPr>
          <p:cNvPr id="5" name="Прямая соединительная линия 4"/>
          <p:cNvCxnSpPr/>
          <p:nvPr/>
        </p:nvCxnSpPr>
        <p:spPr>
          <a:xfrm>
            <a:off x="1299635" y="3526608"/>
            <a:ext cx="391871" cy="37114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3197268" y="3526608"/>
            <a:ext cx="374442" cy="34021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9888632" y="1765404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O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755448" y="5271180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K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2104735" y="5242816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M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1" name="Group 21"/>
          <p:cNvGrpSpPr>
            <a:grpSpLocks/>
          </p:cNvGrpSpPr>
          <p:nvPr/>
        </p:nvGrpSpPr>
        <p:grpSpPr bwMode="auto">
          <a:xfrm>
            <a:off x="8176193" y="2351927"/>
            <a:ext cx="3928542" cy="2976488"/>
            <a:chOff x="89" y="842"/>
            <a:chExt cx="3039" cy="2514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72" name="AutoShape 14"/>
            <p:cNvSpPr>
              <a:spLocks noChangeArrowheads="1"/>
            </p:cNvSpPr>
            <p:nvPr/>
          </p:nvSpPr>
          <p:spPr bwMode="auto">
            <a:xfrm>
              <a:off x="89" y="842"/>
              <a:ext cx="3039" cy="2495"/>
            </a:xfrm>
            <a:prstGeom prst="triangle">
              <a:avLst>
                <a:gd name="adj" fmla="val 50000"/>
              </a:avLst>
            </a:prstGeom>
            <a:grpFill/>
            <a:ln w="571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hangingPunct="1"/>
              <a:endParaRPr lang="ru-RU" altLang="ru-RU"/>
            </a:p>
          </p:txBody>
        </p:sp>
        <p:sp>
          <p:nvSpPr>
            <p:cNvPr id="73" name="Freeform 15"/>
            <p:cNvSpPr>
              <a:spLocks/>
            </p:cNvSpPr>
            <p:nvPr/>
          </p:nvSpPr>
          <p:spPr bwMode="auto">
            <a:xfrm>
              <a:off x="295" y="3019"/>
              <a:ext cx="181" cy="318"/>
            </a:xfrm>
            <a:custGeom>
              <a:avLst/>
              <a:gdLst>
                <a:gd name="T0" fmla="*/ 0 w 181"/>
                <a:gd name="T1" fmla="*/ 0 h 318"/>
                <a:gd name="T2" fmla="*/ 145 w 181"/>
                <a:gd name="T3" fmla="*/ 104 h 318"/>
                <a:gd name="T4" fmla="*/ 181 w 181"/>
                <a:gd name="T5" fmla="*/ 318 h 318"/>
                <a:gd name="T6" fmla="*/ 0 60000 65536"/>
                <a:gd name="T7" fmla="*/ 0 60000 65536"/>
                <a:gd name="T8" fmla="*/ 0 60000 65536"/>
                <a:gd name="T9" fmla="*/ 0 w 181"/>
                <a:gd name="T10" fmla="*/ 0 h 318"/>
                <a:gd name="T11" fmla="*/ 181 w 181"/>
                <a:gd name="T12" fmla="*/ 318 h 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" h="318">
                  <a:moveTo>
                    <a:pt x="0" y="0"/>
                  </a:moveTo>
                  <a:cubicBezTo>
                    <a:pt x="24" y="17"/>
                    <a:pt x="115" y="51"/>
                    <a:pt x="145" y="104"/>
                  </a:cubicBezTo>
                  <a:cubicBezTo>
                    <a:pt x="175" y="157"/>
                    <a:pt x="174" y="274"/>
                    <a:pt x="181" y="318"/>
                  </a:cubicBezTo>
                </a:path>
              </a:pathLst>
            </a:custGeom>
            <a:grpFill/>
            <a:ln w="57150">
              <a:solidFill>
                <a:srgbClr val="C00000"/>
              </a:solidFill>
              <a:round/>
              <a:headEnd type="none" w="sm" len="sm"/>
              <a:tailEnd type="none" w="sm" len="sm"/>
            </a:ln>
            <a:extLst/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74" name="Freeform 16"/>
            <p:cNvSpPr>
              <a:spLocks/>
            </p:cNvSpPr>
            <p:nvPr/>
          </p:nvSpPr>
          <p:spPr bwMode="auto">
            <a:xfrm flipH="1">
              <a:off x="2791" y="3038"/>
              <a:ext cx="181" cy="318"/>
            </a:xfrm>
            <a:custGeom>
              <a:avLst/>
              <a:gdLst>
                <a:gd name="T0" fmla="*/ 0 w 181"/>
                <a:gd name="T1" fmla="*/ 0 h 318"/>
                <a:gd name="T2" fmla="*/ 145 w 181"/>
                <a:gd name="T3" fmla="*/ 104 h 318"/>
                <a:gd name="T4" fmla="*/ 181 w 181"/>
                <a:gd name="T5" fmla="*/ 318 h 318"/>
                <a:gd name="T6" fmla="*/ 0 60000 65536"/>
                <a:gd name="T7" fmla="*/ 0 60000 65536"/>
                <a:gd name="T8" fmla="*/ 0 60000 65536"/>
                <a:gd name="T9" fmla="*/ 0 w 181"/>
                <a:gd name="T10" fmla="*/ 0 h 318"/>
                <a:gd name="T11" fmla="*/ 181 w 181"/>
                <a:gd name="T12" fmla="*/ 318 h 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" h="318">
                  <a:moveTo>
                    <a:pt x="0" y="0"/>
                  </a:moveTo>
                  <a:cubicBezTo>
                    <a:pt x="24" y="17"/>
                    <a:pt x="115" y="51"/>
                    <a:pt x="145" y="104"/>
                  </a:cubicBezTo>
                  <a:cubicBezTo>
                    <a:pt x="175" y="157"/>
                    <a:pt x="174" y="274"/>
                    <a:pt x="181" y="318"/>
                  </a:cubicBezTo>
                </a:path>
              </a:pathLst>
            </a:custGeom>
            <a:grpFill/>
            <a:ln w="57150">
              <a:solidFill>
                <a:srgbClr val="C00000"/>
              </a:solidFill>
              <a:round/>
              <a:headEnd type="none" w="sm" len="sm"/>
              <a:tailEnd type="none" w="sm" len="sm"/>
            </a:ln>
            <a:extLst/>
          </p:spPr>
          <p:txBody>
            <a:bodyPr wrap="none"/>
            <a:lstStyle/>
            <a:p>
              <a:endParaRPr lang="uz-Latn-UZ"/>
            </a:p>
          </p:txBody>
        </p:sp>
      </p:grpSp>
      <p:cxnSp>
        <p:nvCxnSpPr>
          <p:cNvPr id="75" name="Прямая соединительная линия 74"/>
          <p:cNvCxnSpPr/>
          <p:nvPr/>
        </p:nvCxnSpPr>
        <p:spPr>
          <a:xfrm>
            <a:off x="8946763" y="3621773"/>
            <a:ext cx="391871" cy="37114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flipH="1">
            <a:off x="10844396" y="3621773"/>
            <a:ext cx="374442" cy="34021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Прямоугольник 80"/>
          <p:cNvSpPr/>
          <p:nvPr/>
        </p:nvSpPr>
        <p:spPr>
          <a:xfrm>
            <a:off x="3498845" y="7206360"/>
            <a:ext cx="90312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rgbClr val="C00000"/>
                </a:solidFill>
                <a:latin typeface="Arial" charset="0"/>
              </a:rPr>
              <a:t>Ответ: </a:t>
            </a:r>
            <a:r>
              <a:rPr lang="ru-RU" sz="3200" b="1" dirty="0" smtClean="0">
                <a:solidFill>
                  <a:srgbClr val="002060"/>
                </a:solidFill>
                <a:latin typeface="Arial" charset="0"/>
              </a:rPr>
              <a:t>третья сторона треугольника 7 </a:t>
            </a:r>
            <a:endParaRPr lang="ru-RU" sz="32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34" name="Text Box 3"/>
          <p:cNvSpPr txBox="1">
            <a:spLocks noChangeArrowheads="1"/>
          </p:cNvSpPr>
          <p:nvPr/>
        </p:nvSpPr>
        <p:spPr bwMode="auto">
          <a:xfrm>
            <a:off x="428166" y="610368"/>
            <a:ext cx="12553607" cy="1289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302008" tIns="151004" rIns="302008" bIns="151004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ru-RU" alt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5</a:t>
            </a:r>
            <a:r>
              <a:rPr lang="ru-RU" alt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Найдите третью сторону равнобедренного </a:t>
            </a:r>
            <a:r>
              <a:rPr lang="ru-RU" alt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треугольника, если длины двух других сторон: а) 7 и 3</a:t>
            </a:r>
            <a:endParaRPr lang="ru-RU" alt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23541" y="5163843"/>
            <a:ext cx="47641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7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28302" y="3105648"/>
            <a:ext cx="47641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3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95363" y="3143542"/>
            <a:ext cx="47641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3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309670" y="3048800"/>
            <a:ext cx="47641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7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9649" y="3048801"/>
            <a:ext cx="47641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7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101136" y="5227161"/>
            <a:ext cx="47641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3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 Box 39"/>
          <p:cNvSpPr txBox="1">
            <a:spLocks noChangeArrowheads="1"/>
          </p:cNvSpPr>
          <p:nvPr/>
        </p:nvSpPr>
        <p:spPr bwMode="auto">
          <a:xfrm>
            <a:off x="1223816" y="6352797"/>
            <a:ext cx="3743724" cy="870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800" b="1" dirty="0" smtClean="0">
                <a:solidFill>
                  <a:srgbClr val="002060"/>
                </a:solidFill>
              </a:rPr>
              <a:t>7</a:t>
            </a:r>
            <a:r>
              <a:rPr lang="en-US" altLang="ru-RU" sz="4800" b="1" dirty="0" smtClean="0">
                <a:solidFill>
                  <a:srgbClr val="002060"/>
                </a:solidFill>
              </a:rPr>
              <a:t>&lt;</a:t>
            </a:r>
            <a:r>
              <a:rPr lang="ru-RU" altLang="ru-RU" sz="4800" b="1" dirty="0">
                <a:solidFill>
                  <a:srgbClr val="002060"/>
                </a:solidFill>
              </a:rPr>
              <a:t>3</a:t>
            </a:r>
            <a:r>
              <a:rPr lang="en-US" altLang="ru-RU" sz="4800" b="1" dirty="0" smtClean="0">
                <a:solidFill>
                  <a:srgbClr val="002060"/>
                </a:solidFill>
              </a:rPr>
              <a:t>+</a:t>
            </a:r>
            <a:r>
              <a:rPr lang="ru-RU" altLang="ru-RU" sz="4800" b="1" dirty="0">
                <a:solidFill>
                  <a:srgbClr val="002060"/>
                </a:solidFill>
              </a:rPr>
              <a:t>3</a:t>
            </a: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899508" y="6352797"/>
            <a:ext cx="266700" cy="930253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39308" y="2769769"/>
            <a:ext cx="4228232" cy="340243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739308" y="2801773"/>
            <a:ext cx="3895961" cy="308737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 Box 39"/>
          <p:cNvSpPr txBox="1">
            <a:spLocks noChangeArrowheads="1"/>
          </p:cNvSpPr>
          <p:nvPr/>
        </p:nvSpPr>
        <p:spPr bwMode="auto">
          <a:xfrm>
            <a:off x="8926778" y="5950436"/>
            <a:ext cx="3743724" cy="870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800" b="1" dirty="0" smtClean="0">
                <a:solidFill>
                  <a:srgbClr val="002060"/>
                </a:solidFill>
              </a:rPr>
              <a:t>7</a:t>
            </a:r>
            <a:r>
              <a:rPr lang="en-US" altLang="ru-RU" sz="4800" b="1" dirty="0" smtClean="0">
                <a:solidFill>
                  <a:srgbClr val="002060"/>
                </a:solidFill>
              </a:rPr>
              <a:t>&lt;</a:t>
            </a:r>
            <a:r>
              <a:rPr lang="ru-RU" altLang="ru-RU" sz="4800" b="1" dirty="0">
                <a:solidFill>
                  <a:srgbClr val="002060"/>
                </a:solidFill>
              </a:rPr>
              <a:t>3</a:t>
            </a:r>
            <a:r>
              <a:rPr lang="en-US" altLang="ru-RU" sz="4800" b="1" dirty="0" smtClean="0">
                <a:solidFill>
                  <a:srgbClr val="002060"/>
                </a:solidFill>
              </a:rPr>
              <a:t>+</a:t>
            </a:r>
            <a:r>
              <a:rPr lang="ru-RU" altLang="ru-RU" sz="4800" b="1" dirty="0" smtClean="0">
                <a:solidFill>
                  <a:srgbClr val="002060"/>
                </a:solidFill>
              </a:rPr>
              <a:t>7</a:t>
            </a:r>
            <a:endParaRPr lang="ru-RU" altLang="ru-RU" sz="4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428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9" grpId="0"/>
      <p:bldP spid="70" grpId="0"/>
      <p:bldP spid="81" grpId="0"/>
      <p:bldP spid="4" grpId="0"/>
      <p:bldP spid="7" grpId="0"/>
      <p:bldP spid="9" grpId="0"/>
      <p:bldP spid="10" grpId="0"/>
      <p:bldP spid="11" grpId="0"/>
      <p:bldP spid="12" grpId="0"/>
      <p:bldP spid="41" grpId="0"/>
      <p:bldP spid="5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3391744" y="2045827"/>
            <a:ext cx="7134742" cy="2255835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исьменно задачи  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4</a:t>
            </a:r>
            <a:r>
              <a:rPr lang="en-US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(б, в) (стр. 115). </a:t>
            </a:r>
            <a:endParaRPr lang="uz-Latn-UZ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6" name="Picture 2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23" t="63950" b="6468"/>
          <a:stretch/>
        </p:blipFill>
        <p:spPr bwMode="auto">
          <a:xfrm flipH="1">
            <a:off x="460375" y="3140584"/>
            <a:ext cx="2775859" cy="4380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28" name="Picture 4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15" t="32090" r="24700" b="30233"/>
          <a:stretch/>
        </p:blipFill>
        <p:spPr bwMode="auto">
          <a:xfrm>
            <a:off x="11125200" y="2045827"/>
            <a:ext cx="2993814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0" y="76200"/>
            <a:ext cx="4572000" cy="870919"/>
          </a:xfrm>
          <a:prstGeom prst="rect">
            <a:avLst/>
          </a:prstGeom>
        </p:spPr>
        <p:txBody>
          <a:bodyPr wrap="square" lIns="39534" tIns="19768" rIns="39534" bIns="19768">
            <a:spAutoFit/>
          </a:bodyPr>
          <a:lstStyle/>
          <a:p>
            <a:pPr lvl="0" algn="ctr"/>
            <a:r>
              <a:rPr lang="ru-RU" sz="54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нутый угол 3"/>
          <p:cNvSpPr/>
          <p:nvPr/>
        </p:nvSpPr>
        <p:spPr>
          <a:xfrm>
            <a:off x="838200" y="1143000"/>
            <a:ext cx="3733800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Повторение пройденного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нутый угол 5"/>
          <p:cNvSpPr/>
          <p:nvPr/>
        </p:nvSpPr>
        <p:spPr>
          <a:xfrm>
            <a:off x="2895600" y="3873759"/>
            <a:ext cx="3733800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нутый угол 6"/>
          <p:cNvSpPr/>
          <p:nvPr/>
        </p:nvSpPr>
        <p:spPr>
          <a:xfrm>
            <a:off x="9525000" y="3974841"/>
            <a:ext cx="3733800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Задания для закрепления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Загнутый угол 7"/>
          <p:cNvSpPr/>
          <p:nvPr/>
        </p:nvSpPr>
        <p:spPr>
          <a:xfrm>
            <a:off x="6618514" y="1282959"/>
            <a:ext cx="4201886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Неравенство треугольника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962292" y="465287"/>
            <a:ext cx="13287107" cy="677713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Назовите наибольшую сторону треугольника</a:t>
            </a:r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1950720" y="2468880"/>
            <a:ext cx="7802880" cy="4297680"/>
          </a:xfrm>
          <a:prstGeom prst="triangle">
            <a:avLst>
              <a:gd name="adj" fmla="val 67995"/>
            </a:avLst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257200"/>
              </p:ext>
            </p:extLst>
          </p:nvPr>
        </p:nvGraphicFramePr>
        <p:xfrm>
          <a:off x="8252462" y="6035040"/>
          <a:ext cx="855979" cy="5105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3" imgW="253800" imgH="203040" progId="">
                  <p:embed/>
                </p:oleObj>
              </mc:Choice>
              <mc:Fallback>
                <p:oleObj name="Equation" r:id="rId3" imgW="253800" imgH="2030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2462" y="6035040"/>
                        <a:ext cx="855979" cy="5105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197149"/>
              </p:ext>
            </p:extLst>
          </p:nvPr>
        </p:nvGraphicFramePr>
        <p:xfrm>
          <a:off x="6685280" y="2926080"/>
          <a:ext cx="812800" cy="512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5" imgW="241200" imgH="203040" progId="">
                  <p:embed/>
                </p:oleObj>
              </mc:Choice>
              <mc:Fallback>
                <p:oleObj name="Equation" r:id="rId5" imgW="241200" imgH="2030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5280" y="2926080"/>
                        <a:ext cx="812800" cy="5124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7090033"/>
              </p:ext>
            </p:extLst>
          </p:nvPr>
        </p:nvGraphicFramePr>
        <p:xfrm>
          <a:off x="2804161" y="6126480"/>
          <a:ext cx="810261" cy="512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7" imgW="241200" imgH="203040" progId="">
                  <p:embed/>
                </p:oleObj>
              </mc:Choice>
              <mc:Fallback>
                <p:oleObj name="Equation" r:id="rId7" imgW="241200" imgH="2030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4161" y="6126480"/>
                        <a:ext cx="810261" cy="5124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219200" y="6553200"/>
            <a:ext cx="577984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3400" b="1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9875520" y="6553200"/>
            <a:ext cx="577984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3400" b="1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6949441" y="1889760"/>
            <a:ext cx="577984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3400" b="1"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7071360" y="7315201"/>
            <a:ext cx="4263160" cy="624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Правильный ответ: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11216640" y="7275196"/>
            <a:ext cx="892172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3400" b="1">
                <a:latin typeface="Arial" pitchFamily="34" charset="0"/>
                <a:cs typeface="Arial" pitchFamily="34" charset="0"/>
              </a:rPr>
              <a:t>АВ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11269981" y="7098030"/>
            <a:ext cx="662943" cy="91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51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41963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1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nimBg="1"/>
      <p:bldP spid="13322" grpId="0"/>
      <p:bldP spid="13323" grpId="0"/>
      <p:bldP spid="13324" grpId="0"/>
      <p:bldP spid="13325" grpId="0"/>
      <p:bldP spid="13326" grpId="0"/>
      <p:bldP spid="13328" grpId="0"/>
      <p:bldP spid="1332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0911" y="228600"/>
            <a:ext cx="13030200" cy="1034765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Назовите наибольшую сторону треугольника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6468518" y="1217994"/>
            <a:ext cx="528291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3400" b="1" dirty="0"/>
              <a:t>А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11592996" y="4166282"/>
            <a:ext cx="507452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3400" b="1" dirty="0"/>
              <a:t>В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7071360" y="7315201"/>
            <a:ext cx="4263160" cy="624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Правильный ответ: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11216640" y="7275196"/>
            <a:ext cx="892172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3400" b="1" dirty="0">
                <a:latin typeface="Arial" pitchFamily="34" charset="0"/>
                <a:cs typeface="Arial" pitchFamily="34" charset="0"/>
              </a:rPr>
              <a:t>С</a:t>
            </a:r>
            <a:r>
              <a:rPr lang="ru-RU" sz="3400" b="1" dirty="0" smtClean="0">
                <a:latin typeface="Arial" pitchFamily="34" charset="0"/>
                <a:cs typeface="Arial" pitchFamily="34" charset="0"/>
              </a:rPr>
              <a:t>В</a:t>
            </a:r>
            <a:endParaRPr lang="ru-RU" sz="3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11244138" y="7144391"/>
            <a:ext cx="662943" cy="91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51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3358202" y="6987642"/>
            <a:ext cx="496231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3400" b="1"/>
              <a:t>С</a:t>
            </a:r>
          </a:p>
        </p:txBody>
      </p:sp>
      <p:sp>
        <p:nvSpPr>
          <p:cNvPr id="17421" name="AutoShape 13"/>
          <p:cNvSpPr>
            <a:spLocks noChangeArrowheads="1"/>
          </p:cNvSpPr>
          <p:nvPr/>
        </p:nvSpPr>
        <p:spPr bwMode="auto">
          <a:xfrm rot="7103982">
            <a:off x="4688487" y="3059975"/>
            <a:ext cx="6075046" cy="5664200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tx1"/>
            </a:solidFill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 rot="1610420">
            <a:off x="6555535" y="1944227"/>
            <a:ext cx="419101" cy="436246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712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" grpId="0"/>
      <p:bldP spid="17416" grpId="0"/>
      <p:bldP spid="17418" grpId="0"/>
      <p:bldP spid="17419" grpId="0"/>
      <p:bldP spid="17420" grpId="0"/>
      <p:bldP spid="1742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47672" y="304800"/>
            <a:ext cx="13716000" cy="762001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Перечислите углы треугольника в порядке возрастания</a:t>
            </a:r>
          </a:p>
        </p:txBody>
      </p:sp>
      <p:sp>
        <p:nvSpPr>
          <p:cNvPr id="26627" name="AutoShape 3"/>
          <p:cNvSpPr>
            <a:spLocks noChangeArrowheads="1"/>
          </p:cNvSpPr>
          <p:nvPr/>
        </p:nvSpPr>
        <p:spPr bwMode="auto">
          <a:xfrm>
            <a:off x="1350673" y="1493006"/>
            <a:ext cx="11036301" cy="4377690"/>
          </a:xfrm>
          <a:prstGeom prst="triangle">
            <a:avLst>
              <a:gd name="adj" fmla="val 44671"/>
            </a:avLst>
          </a:prstGeom>
          <a:ln w="38100">
            <a:solidFill>
              <a:schemeClr val="tx1"/>
            </a:solidFill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 lIns="130622" tIns="65311" rIns="130622" bIns="65311" anchor="ctr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746153" y="5653525"/>
            <a:ext cx="577984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3400" b="1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839954" y="978905"/>
            <a:ext cx="577984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3400" b="1" dirty="0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2562234" y="5640191"/>
            <a:ext cx="577984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3400" b="1"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636405" y="7098030"/>
            <a:ext cx="4263160" cy="624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>
                <a:latin typeface="Arial" pitchFamily="34" charset="0"/>
                <a:cs typeface="Arial" pitchFamily="34" charset="0"/>
              </a:rPr>
              <a:t>Правильный ответ: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4927375" y="6912733"/>
            <a:ext cx="662943" cy="91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51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4863457" y="7098030"/>
            <a:ext cx="2865122" cy="615316"/>
            <a:chOff x="4050" y="1451"/>
            <a:chExt cx="1128" cy="323"/>
          </a:xfrm>
        </p:grpSpPr>
        <p:grpSp>
          <p:nvGrpSpPr>
            <p:cNvPr id="3" name="Group 14"/>
            <p:cNvGrpSpPr>
              <a:grpSpLocks/>
            </p:cNvGrpSpPr>
            <p:nvPr/>
          </p:nvGrpSpPr>
          <p:grpSpPr bwMode="auto">
            <a:xfrm>
              <a:off x="4050" y="1523"/>
              <a:ext cx="138" cy="145"/>
              <a:chOff x="3633" y="1590"/>
              <a:chExt cx="114" cy="134"/>
            </a:xfrm>
          </p:grpSpPr>
          <p:sp>
            <p:nvSpPr>
              <p:cNvPr id="26639" name="Line 15"/>
              <p:cNvSpPr>
                <a:spLocks noChangeShapeType="1"/>
              </p:cNvSpPr>
              <p:nvPr/>
            </p:nvSpPr>
            <p:spPr bwMode="auto">
              <a:xfrm flipH="1">
                <a:off x="3633" y="1590"/>
                <a:ext cx="70" cy="13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40" name="Line 16"/>
              <p:cNvSpPr>
                <a:spLocks noChangeShapeType="1"/>
              </p:cNvSpPr>
              <p:nvPr/>
            </p:nvSpPr>
            <p:spPr bwMode="auto">
              <a:xfrm>
                <a:off x="3636" y="1722"/>
                <a:ext cx="11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b="1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6641" name="Text Box 17"/>
            <p:cNvSpPr txBox="1">
              <a:spLocks noChangeArrowheads="1"/>
            </p:cNvSpPr>
            <p:nvPr/>
          </p:nvSpPr>
          <p:spPr bwMode="auto">
            <a:xfrm>
              <a:off x="4159" y="1451"/>
              <a:ext cx="1019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3400" b="1" dirty="0">
                  <a:latin typeface="Arial" pitchFamily="34" charset="0"/>
                  <a:cs typeface="Arial" pitchFamily="34" charset="0"/>
                </a:rPr>
                <a:t>С,    </a:t>
              </a:r>
              <a:r>
                <a:rPr lang="en-US" sz="3400" b="1" dirty="0">
                  <a:latin typeface="Arial" pitchFamily="34" charset="0"/>
                  <a:cs typeface="Arial" pitchFamily="34" charset="0"/>
                </a:rPr>
                <a:t>  </a:t>
              </a:r>
              <a:r>
                <a:rPr lang="ru-RU" sz="3400" b="1" dirty="0">
                  <a:latin typeface="Arial" pitchFamily="34" charset="0"/>
                  <a:cs typeface="Arial" pitchFamily="34" charset="0"/>
                </a:rPr>
                <a:t>А</a:t>
              </a:r>
              <a:r>
                <a:rPr lang="ru-RU" sz="3400" b="1" dirty="0" smtClean="0">
                  <a:latin typeface="Arial" pitchFamily="34" charset="0"/>
                  <a:cs typeface="Arial" pitchFamily="34" charset="0"/>
                </a:rPr>
                <a:t>,    В</a:t>
              </a:r>
              <a:endParaRPr lang="ru-RU" sz="3400" b="1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" name="Group 18"/>
            <p:cNvGrpSpPr>
              <a:grpSpLocks/>
            </p:cNvGrpSpPr>
            <p:nvPr/>
          </p:nvGrpSpPr>
          <p:grpSpPr bwMode="auto">
            <a:xfrm>
              <a:off x="4452" y="1528"/>
              <a:ext cx="138" cy="145"/>
              <a:chOff x="3633" y="1590"/>
              <a:chExt cx="114" cy="134"/>
            </a:xfrm>
          </p:grpSpPr>
          <p:sp>
            <p:nvSpPr>
              <p:cNvPr id="26643" name="Line 19"/>
              <p:cNvSpPr>
                <a:spLocks noChangeShapeType="1"/>
              </p:cNvSpPr>
              <p:nvPr/>
            </p:nvSpPr>
            <p:spPr bwMode="auto">
              <a:xfrm flipH="1">
                <a:off x="3633" y="1590"/>
                <a:ext cx="70" cy="13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44" name="Line 20"/>
              <p:cNvSpPr>
                <a:spLocks noChangeShapeType="1"/>
              </p:cNvSpPr>
              <p:nvPr/>
            </p:nvSpPr>
            <p:spPr bwMode="auto">
              <a:xfrm>
                <a:off x="3636" y="1722"/>
                <a:ext cx="11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b="1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5" name="Group 21"/>
            <p:cNvGrpSpPr>
              <a:grpSpLocks/>
            </p:cNvGrpSpPr>
            <p:nvPr/>
          </p:nvGrpSpPr>
          <p:grpSpPr bwMode="auto">
            <a:xfrm>
              <a:off x="4850" y="1526"/>
              <a:ext cx="138" cy="145"/>
              <a:chOff x="3633" y="1590"/>
              <a:chExt cx="114" cy="134"/>
            </a:xfrm>
          </p:grpSpPr>
          <p:sp>
            <p:nvSpPr>
              <p:cNvPr id="26646" name="Line 22"/>
              <p:cNvSpPr>
                <a:spLocks noChangeShapeType="1"/>
              </p:cNvSpPr>
              <p:nvPr/>
            </p:nvSpPr>
            <p:spPr bwMode="auto">
              <a:xfrm flipH="1">
                <a:off x="3633" y="1590"/>
                <a:ext cx="70" cy="13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47" name="Line 23"/>
              <p:cNvSpPr>
                <a:spLocks noChangeShapeType="1"/>
              </p:cNvSpPr>
              <p:nvPr/>
            </p:nvSpPr>
            <p:spPr bwMode="auto">
              <a:xfrm>
                <a:off x="3636" y="1722"/>
                <a:ext cx="11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b="1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5831234" y="5927845"/>
            <a:ext cx="1674438" cy="76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latin typeface="Arial" pitchFamily="34" charset="0"/>
                <a:cs typeface="Arial" pitchFamily="34" charset="0"/>
              </a:rPr>
              <a:t>58 см</a:t>
            </a:r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 rot="2355539">
            <a:off x="8383645" y="2602248"/>
            <a:ext cx="1674438" cy="76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43 см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 rot="18981896">
            <a:off x="2795645" y="2855614"/>
            <a:ext cx="1674438" cy="76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38 см</a:t>
            </a:r>
          </a:p>
        </p:txBody>
      </p:sp>
    </p:spTree>
    <p:extLst>
      <p:ext uri="{BB962C8B-B14F-4D97-AF65-F5344CB8AC3E}">
        <p14:creationId xmlns:p14="http://schemas.microsoft.com/office/powerpoint/2010/main" val="3427726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/>
      <p:bldP spid="26631" grpId="0"/>
      <p:bldP spid="26632" grpId="0"/>
      <p:bldP spid="26633" grpId="0"/>
      <p:bldP spid="26634" grpId="0"/>
      <p:bldP spid="26636" grpId="0"/>
      <p:bldP spid="26636" grpId="1"/>
      <p:bldP spid="26648" grpId="0"/>
      <p:bldP spid="26649" grpId="0"/>
      <p:bldP spid="266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424648" y="495197"/>
            <a:ext cx="13815352" cy="1486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18" tIns="65309" rIns="130618" bIns="65309" anchor="ctr">
            <a:spAutoFit/>
          </a:bodyPr>
          <a:lstStyle/>
          <a:p>
            <a:r>
              <a:rPr lang="ru-RU" altLang="ru-RU" sz="44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Почему не существует треугольник со сторонами 14, 6 и 7?</a:t>
            </a:r>
            <a:endParaRPr lang="ru-RU" alt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4398" name="Text Box 14"/>
          <p:cNvSpPr txBox="1">
            <a:spLocks noChangeArrowheads="1"/>
          </p:cNvSpPr>
          <p:nvPr/>
        </p:nvSpPr>
        <p:spPr bwMode="auto">
          <a:xfrm>
            <a:off x="9449675" y="3640851"/>
            <a:ext cx="3022556" cy="870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800" b="1" dirty="0"/>
              <a:t>14</a:t>
            </a:r>
            <a:r>
              <a:rPr lang="en-US" altLang="ru-RU" sz="4800" b="1" dirty="0"/>
              <a:t>&lt;</a:t>
            </a:r>
            <a:r>
              <a:rPr lang="ru-RU" altLang="ru-RU" sz="4800" b="1" dirty="0"/>
              <a:t>6+7</a:t>
            </a:r>
            <a:r>
              <a:rPr lang="en-US" altLang="ru-RU" sz="4800" b="1" dirty="0"/>
              <a:t> </a:t>
            </a:r>
            <a:endParaRPr lang="ru-RU" altLang="ru-RU" sz="4800" b="1" dirty="0"/>
          </a:p>
        </p:txBody>
      </p:sp>
      <p:sp>
        <p:nvSpPr>
          <p:cNvPr id="144402" name="AutoShape 18"/>
          <p:cNvSpPr>
            <a:spLocks noChangeArrowheads="1"/>
          </p:cNvSpPr>
          <p:nvPr/>
        </p:nvSpPr>
        <p:spPr bwMode="auto">
          <a:xfrm>
            <a:off x="4064684" y="4288156"/>
            <a:ext cx="690880" cy="1727834"/>
          </a:xfrm>
          <a:prstGeom prst="lightningBol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18" tIns="65309" rIns="130618" bIns="65309" anchor="ctr"/>
          <a:lstStyle/>
          <a:p>
            <a:pPr eaLnBrk="1" hangingPunct="1"/>
            <a:endParaRPr lang="ru-RU" altLang="ru-RU" sz="3600"/>
          </a:p>
        </p:txBody>
      </p:sp>
      <p:pic>
        <p:nvPicPr>
          <p:cNvPr id="144403" name="Picture 19" descr="007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0124" y="4641938"/>
            <a:ext cx="1231899" cy="855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4405" name="Rectangle 21"/>
          <p:cNvSpPr>
            <a:spLocks noChangeArrowheads="1"/>
          </p:cNvSpPr>
          <p:nvPr/>
        </p:nvSpPr>
        <p:spPr bwMode="auto">
          <a:xfrm>
            <a:off x="1440181" y="2040256"/>
            <a:ext cx="9833476" cy="80900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130618" tIns="65309" rIns="130618" bIns="65309">
            <a:spAutoFit/>
          </a:bodyPr>
          <a:lstStyle/>
          <a:p>
            <a:pPr eaLnBrk="1" hangingPunct="1">
              <a:defRPr/>
            </a:pPr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Неравенство  </a:t>
            </a:r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треугольника</a:t>
            </a:r>
            <a:endParaRPr lang="ru-RU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1917" b="74167" l="50500" r="9491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9237" t="26682" b="20545"/>
          <a:stretch/>
        </p:blipFill>
        <p:spPr bwMode="auto">
          <a:xfrm>
            <a:off x="10269030" y="3406414"/>
            <a:ext cx="1535413" cy="1763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Line 4"/>
          <p:cNvSpPr>
            <a:spLocks noChangeShapeType="1"/>
          </p:cNvSpPr>
          <p:nvPr/>
        </p:nvSpPr>
        <p:spPr bwMode="auto">
          <a:xfrm>
            <a:off x="1440182" y="4288156"/>
            <a:ext cx="262450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>
            <a:off x="1440181" y="5324476"/>
            <a:ext cx="403097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Line 6"/>
          <p:cNvSpPr>
            <a:spLocks noChangeShapeType="1"/>
          </p:cNvSpPr>
          <p:nvPr/>
        </p:nvSpPr>
        <p:spPr bwMode="auto">
          <a:xfrm>
            <a:off x="1440182" y="6534150"/>
            <a:ext cx="846581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2456225" y="3451392"/>
            <a:ext cx="59241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 smtClean="0">
                <a:latin typeface="Arial" pitchFamily="34" charset="0"/>
                <a:cs typeface="Arial" pitchFamily="34" charset="0"/>
              </a:rPr>
              <a:t>6</a:t>
            </a:r>
            <a:endParaRPr lang="ru-RU" sz="4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3159464" y="4511408"/>
            <a:ext cx="59241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 smtClean="0">
                <a:latin typeface="Arial" pitchFamily="34" charset="0"/>
                <a:cs typeface="Arial" pitchFamily="34" charset="0"/>
              </a:rPr>
              <a:t>7</a:t>
            </a:r>
            <a:endParaRPr lang="ru-RU" sz="4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4528745" y="5694366"/>
            <a:ext cx="921026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 smtClean="0">
                <a:latin typeface="Arial" pitchFamily="34" charset="0"/>
                <a:cs typeface="Arial" pitchFamily="34" charset="0"/>
              </a:rPr>
              <a:t>14</a:t>
            </a:r>
            <a:endParaRPr lang="ru-RU" sz="4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Line 12"/>
          <p:cNvSpPr>
            <a:spLocks noChangeShapeType="1"/>
          </p:cNvSpPr>
          <p:nvPr/>
        </p:nvSpPr>
        <p:spPr bwMode="auto">
          <a:xfrm>
            <a:off x="5334001" y="5497830"/>
            <a:ext cx="4572000" cy="103632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Line 13"/>
          <p:cNvSpPr>
            <a:spLocks noChangeShapeType="1"/>
          </p:cNvSpPr>
          <p:nvPr/>
        </p:nvSpPr>
        <p:spPr bwMode="auto">
          <a:xfrm flipV="1">
            <a:off x="1440180" y="5497830"/>
            <a:ext cx="2624503" cy="103632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2205519" y="5351192"/>
            <a:ext cx="59241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 smtClean="0">
                <a:latin typeface="Arial" pitchFamily="34" charset="0"/>
                <a:cs typeface="Arial" pitchFamily="34" charset="0"/>
              </a:rPr>
              <a:t>6</a:t>
            </a:r>
            <a:endParaRPr lang="ru-RU" sz="4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7323795" y="5274474"/>
            <a:ext cx="59241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 smtClean="0">
                <a:latin typeface="Arial" pitchFamily="34" charset="0"/>
                <a:cs typeface="Arial" pitchFamily="34" charset="0"/>
              </a:rPr>
              <a:t>7</a:t>
            </a:r>
            <a:endParaRPr lang="ru-RU" sz="4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4720997" y="6536495"/>
            <a:ext cx="921026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 smtClean="0">
                <a:latin typeface="Arial" pitchFamily="34" charset="0"/>
                <a:cs typeface="Arial" pitchFamily="34" charset="0"/>
              </a:rPr>
              <a:t>14</a:t>
            </a:r>
            <a:endParaRPr lang="ru-RU" sz="4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5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81481E-6 L 2.77778E-7 0.2625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125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7.40741E-7 L 0.30556 0.1493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78" y="74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44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44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autoRev="1" fill="hold"/>
                                        <p:tgtEl>
                                          <p:spTgt spid="1444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9" dur="250" autoRev="1" fill="hold"/>
                                        <p:tgtEl>
                                          <p:spTgt spid="1444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0" dur="250" autoRev="1" fill="hold"/>
                                        <p:tgtEl>
                                          <p:spTgt spid="1444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50" autoRev="1" fill="hold"/>
                                        <p:tgtEl>
                                          <p:spTgt spid="1444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44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3000"/>
                                        <p:tgtEl>
                                          <p:spTgt spid="144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98" grpId="0"/>
      <p:bldP spid="144402" grpId="0" animBg="1"/>
      <p:bldP spid="144402" grpId="1" animBg="1"/>
      <p:bldP spid="144405" grpId="0"/>
      <p:bldP spid="18" grpId="0" animBg="1"/>
      <p:bldP spid="18" grpId="1" animBg="1"/>
      <p:bldP spid="18" grpId="2" animBg="1"/>
      <p:bldP spid="19" grpId="0" animBg="1"/>
      <p:bldP spid="19" grpId="1" animBg="1"/>
      <p:bldP spid="19" grpId="2" animBg="1"/>
      <p:bldP spid="20" grpId="0" animBg="1"/>
      <p:bldP spid="21" grpId="0"/>
      <p:bldP spid="21" grpId="1"/>
      <p:bldP spid="22" grpId="0"/>
      <p:bldP spid="22" grpId="1"/>
      <p:bldP spid="23" grpId="0"/>
      <p:bldP spid="23" grpId="1"/>
      <p:bldP spid="25" grpId="0" animBg="1"/>
      <p:bldP spid="26" grpId="0" animBg="1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ChangeArrowheads="1"/>
          </p:cNvSpPr>
          <p:nvPr/>
        </p:nvSpPr>
        <p:spPr bwMode="auto">
          <a:xfrm>
            <a:off x="518161" y="474092"/>
            <a:ext cx="13227226" cy="91672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130618" tIns="65309" rIns="130618" bIns="65309">
            <a:spAutoFit/>
          </a:bodyPr>
          <a:lstStyle/>
          <a:p>
            <a:pPr algn="ctr" eaLnBrk="1" hangingPunct="1">
              <a:defRPr/>
            </a:pPr>
            <a:r>
              <a:rPr lang="ru-RU" sz="51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51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Неравенство </a:t>
            </a:r>
            <a:r>
              <a:rPr lang="ru-RU" sz="5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треугольника</a:t>
            </a:r>
            <a:endParaRPr lang="ru-RU" sz="51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513994" y="1579100"/>
            <a:ext cx="8297338" cy="1886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Каждая сторона треугольника меньше суммы двух других сторон.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869267" y="3887384"/>
            <a:ext cx="5267382" cy="3676651"/>
            <a:chOff x="215" y="1674"/>
            <a:chExt cx="1754" cy="1930"/>
          </a:xfrm>
        </p:grpSpPr>
        <p:sp>
          <p:nvSpPr>
            <p:cNvPr id="23595" name="Freeform 5"/>
            <p:cNvSpPr>
              <a:spLocks/>
            </p:cNvSpPr>
            <p:nvPr/>
          </p:nvSpPr>
          <p:spPr bwMode="auto">
            <a:xfrm>
              <a:off x="355" y="2024"/>
              <a:ext cx="1436" cy="1361"/>
            </a:xfrm>
            <a:custGeom>
              <a:avLst/>
              <a:gdLst>
                <a:gd name="T0" fmla="*/ 612 w 1543"/>
                <a:gd name="T1" fmla="*/ 0 h 2948"/>
                <a:gd name="T2" fmla="*/ 0 w 1543"/>
                <a:gd name="T3" fmla="*/ 90 h 2948"/>
                <a:gd name="T4" fmla="*/ 1157 w 1543"/>
                <a:gd name="T5" fmla="*/ 134 h 2948"/>
                <a:gd name="T6" fmla="*/ 612 w 1543"/>
                <a:gd name="T7" fmla="*/ 0 h 29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43"/>
                <a:gd name="T13" fmla="*/ 0 h 2948"/>
                <a:gd name="T14" fmla="*/ 1543 w 1543"/>
                <a:gd name="T15" fmla="*/ 2948 h 29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43" h="2948">
                  <a:moveTo>
                    <a:pt x="817" y="0"/>
                  </a:moveTo>
                  <a:lnTo>
                    <a:pt x="0" y="1996"/>
                  </a:lnTo>
                  <a:lnTo>
                    <a:pt x="1543" y="2948"/>
                  </a:lnTo>
                  <a:lnTo>
                    <a:pt x="817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19050">
              <a:solidFill>
                <a:srgbClr val="000099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3596" name="Text Box 6"/>
            <p:cNvSpPr txBox="1">
              <a:spLocks noChangeArrowheads="1"/>
            </p:cNvSpPr>
            <p:nvPr/>
          </p:nvSpPr>
          <p:spPr bwMode="auto">
            <a:xfrm>
              <a:off x="1796" y="3249"/>
              <a:ext cx="173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3800" b="1" dirty="0">
                  <a:solidFill>
                    <a:srgbClr val="002060"/>
                  </a:solidFill>
                </a:rPr>
                <a:t>А</a:t>
              </a:r>
            </a:p>
          </p:txBody>
        </p:sp>
        <p:sp>
          <p:nvSpPr>
            <p:cNvPr id="23597" name="Text Box 7"/>
            <p:cNvSpPr txBox="1">
              <a:spLocks noChangeArrowheads="1"/>
            </p:cNvSpPr>
            <p:nvPr/>
          </p:nvSpPr>
          <p:spPr bwMode="auto">
            <a:xfrm>
              <a:off x="1027" y="1674"/>
              <a:ext cx="173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3800" b="1" dirty="0">
                  <a:solidFill>
                    <a:srgbClr val="002060"/>
                  </a:solidFill>
                </a:rPr>
                <a:t>В</a:t>
              </a:r>
            </a:p>
          </p:txBody>
        </p:sp>
        <p:sp>
          <p:nvSpPr>
            <p:cNvPr id="23598" name="Text Box 8"/>
            <p:cNvSpPr txBox="1">
              <a:spLocks noChangeArrowheads="1"/>
            </p:cNvSpPr>
            <p:nvPr/>
          </p:nvSpPr>
          <p:spPr bwMode="auto">
            <a:xfrm>
              <a:off x="215" y="2737"/>
              <a:ext cx="170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3800" b="1">
                  <a:solidFill>
                    <a:srgbClr val="002060"/>
                  </a:solidFill>
                </a:rPr>
                <a:t>С</a:t>
              </a:r>
            </a:p>
          </p:txBody>
        </p:sp>
        <p:sp>
          <p:nvSpPr>
            <p:cNvPr id="23599" name="Text Box 9"/>
            <p:cNvSpPr txBox="1">
              <a:spLocks noChangeArrowheads="1"/>
            </p:cNvSpPr>
            <p:nvPr/>
          </p:nvSpPr>
          <p:spPr bwMode="auto">
            <a:xfrm>
              <a:off x="1415" y="2350"/>
              <a:ext cx="224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3800" b="1" dirty="0">
                  <a:solidFill>
                    <a:srgbClr val="000000"/>
                  </a:solidFill>
                  <a:latin typeface="Times New Roman" pitchFamily="18" charset="0"/>
                </a:rPr>
                <a:t>12</a:t>
              </a:r>
            </a:p>
          </p:txBody>
        </p:sp>
        <p:sp>
          <p:nvSpPr>
            <p:cNvPr id="23600" name="Text Box 10"/>
            <p:cNvSpPr txBox="1">
              <a:spLocks noChangeArrowheads="1"/>
            </p:cNvSpPr>
            <p:nvPr/>
          </p:nvSpPr>
          <p:spPr bwMode="auto">
            <a:xfrm>
              <a:off x="903" y="3118"/>
              <a:ext cx="224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3800" b="1" dirty="0">
                  <a:solidFill>
                    <a:srgbClr val="000000"/>
                  </a:solidFill>
                  <a:latin typeface="Times New Roman" pitchFamily="18" charset="0"/>
                </a:rPr>
                <a:t>18</a:t>
              </a:r>
            </a:p>
          </p:txBody>
        </p:sp>
        <p:sp>
          <p:nvSpPr>
            <p:cNvPr id="23601" name="Text Box 11"/>
            <p:cNvSpPr txBox="1">
              <a:spLocks noChangeArrowheads="1"/>
            </p:cNvSpPr>
            <p:nvPr/>
          </p:nvSpPr>
          <p:spPr bwMode="auto">
            <a:xfrm>
              <a:off x="633" y="2176"/>
              <a:ext cx="143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3800" b="1">
                  <a:solidFill>
                    <a:srgbClr val="000000"/>
                  </a:solidFill>
                  <a:latin typeface="Times New Roman" pitchFamily="18" charset="0"/>
                </a:rPr>
                <a:t>8</a:t>
              </a:r>
            </a:p>
          </p:txBody>
        </p:sp>
      </p:grpSp>
      <p:sp>
        <p:nvSpPr>
          <p:cNvPr id="143396" name="Text Box 36"/>
          <p:cNvSpPr txBox="1">
            <a:spLocks noChangeArrowheads="1"/>
          </p:cNvSpPr>
          <p:nvPr/>
        </p:nvSpPr>
        <p:spPr bwMode="auto">
          <a:xfrm>
            <a:off x="9126051" y="1579100"/>
            <a:ext cx="2289983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en-US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&lt;1</a:t>
            </a:r>
            <a:r>
              <a:rPr lang="ru-RU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n-US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+8</a:t>
            </a:r>
            <a:endParaRPr lang="ru-RU" alt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0" name="Text Box 40"/>
          <p:cNvSpPr txBox="1">
            <a:spLocks noChangeArrowheads="1"/>
          </p:cNvSpPr>
          <p:nvPr/>
        </p:nvSpPr>
        <p:spPr bwMode="auto">
          <a:xfrm>
            <a:off x="662185" y="4661862"/>
            <a:ext cx="7257835" cy="1886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Достаточно проверить </a:t>
            </a:r>
          </a:p>
          <a:p>
            <a:pPr eaLnBrk="1" hangingPunct="1"/>
            <a:r>
              <a:rPr lang="ru-RU" altLang="ru-RU" sz="3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выполнение неравенства </a:t>
            </a:r>
          </a:p>
          <a:p>
            <a:pPr eaLnBrk="1" hangingPunct="1"/>
            <a:r>
              <a:rPr lang="ru-RU" altLang="ru-RU" sz="3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большей стороны.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2737" y="1232109"/>
            <a:ext cx="754284" cy="867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6" name="AutoShape 4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01175" y="7472761"/>
            <a:ext cx="922019" cy="691514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 anchor="ctr"/>
          <a:lstStyle/>
          <a:p>
            <a:pPr eaLnBrk="1" hangingPunct="1"/>
            <a:endParaRPr lang="ru-RU" altLang="ru-RU"/>
          </a:p>
        </p:txBody>
      </p:sp>
      <p:sp>
        <p:nvSpPr>
          <p:cNvPr id="16" name="Text Box 36"/>
          <p:cNvSpPr txBox="1">
            <a:spLocks noChangeArrowheads="1"/>
          </p:cNvSpPr>
          <p:nvPr/>
        </p:nvSpPr>
        <p:spPr bwMode="auto">
          <a:xfrm>
            <a:off x="9194381" y="2306767"/>
            <a:ext cx="2289983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n-US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&lt;12+</a:t>
            </a:r>
            <a:r>
              <a:rPr lang="ru-RU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alt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 Box 36"/>
          <p:cNvSpPr txBox="1">
            <a:spLocks noChangeArrowheads="1"/>
          </p:cNvSpPr>
          <p:nvPr/>
        </p:nvSpPr>
        <p:spPr bwMode="auto">
          <a:xfrm>
            <a:off x="9194382" y="3054213"/>
            <a:ext cx="2289983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18</a:t>
            </a:r>
            <a:r>
              <a:rPr lang="en-US" alt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&lt;12+8</a:t>
            </a:r>
            <a:endParaRPr lang="ru-RU" alt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3967" y="1952823"/>
            <a:ext cx="754284" cy="867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3967" y="2819856"/>
            <a:ext cx="754284" cy="867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6991812"/>
      </p:ext>
    </p:extLst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3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3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6" grpId="0"/>
      <p:bldP spid="143400" grpId="0"/>
      <p:bldP spid="16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23342" y="457200"/>
            <a:ext cx="12435840" cy="1354217"/>
          </a:xfrm>
        </p:spPr>
        <p:txBody>
          <a:bodyPr/>
          <a:lstStyle/>
          <a:p>
            <a:pPr algn="ctr" eaLnBrk="1" hangingPunct="1"/>
            <a:r>
              <a:rPr lang="ru-RU" sz="4400" dirty="0">
                <a:solidFill>
                  <a:srgbClr val="002060"/>
                </a:solidFill>
              </a:rPr>
              <a:t>Можно ли построить треугольник </a:t>
            </a:r>
            <a:br>
              <a:rPr lang="ru-RU" sz="4400" dirty="0">
                <a:solidFill>
                  <a:srgbClr val="002060"/>
                </a:solidFill>
              </a:rPr>
            </a:br>
            <a:r>
              <a:rPr lang="ru-RU" sz="4400" dirty="0">
                <a:solidFill>
                  <a:srgbClr val="002060"/>
                </a:solidFill>
              </a:rPr>
              <a:t>из отрезков заданной длины:</a:t>
            </a:r>
          </a:p>
        </p:txBody>
      </p:sp>
      <p:sp>
        <p:nvSpPr>
          <p:cNvPr id="342020" name="Line 4"/>
          <p:cNvSpPr>
            <a:spLocks noChangeShapeType="1"/>
          </p:cNvSpPr>
          <p:nvPr/>
        </p:nvSpPr>
        <p:spPr bwMode="auto">
          <a:xfrm>
            <a:off x="1440182" y="4979670"/>
            <a:ext cx="426212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2021" name="Line 5"/>
          <p:cNvSpPr>
            <a:spLocks noChangeShapeType="1"/>
          </p:cNvSpPr>
          <p:nvPr/>
        </p:nvSpPr>
        <p:spPr bwMode="auto">
          <a:xfrm>
            <a:off x="1323342" y="6275070"/>
            <a:ext cx="587501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2022" name="Line 6"/>
          <p:cNvSpPr>
            <a:spLocks noChangeShapeType="1"/>
          </p:cNvSpPr>
          <p:nvPr/>
        </p:nvSpPr>
        <p:spPr bwMode="auto">
          <a:xfrm>
            <a:off x="1440182" y="3769996"/>
            <a:ext cx="253492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2295" name="Line 8"/>
          <p:cNvSpPr>
            <a:spLocks noChangeShapeType="1"/>
          </p:cNvSpPr>
          <p:nvPr/>
        </p:nvSpPr>
        <p:spPr bwMode="auto">
          <a:xfrm>
            <a:off x="1209040" y="3164206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2025" name="Text Box 9"/>
          <p:cNvSpPr txBox="1">
            <a:spLocks noChangeArrowheads="1"/>
          </p:cNvSpPr>
          <p:nvPr/>
        </p:nvSpPr>
        <p:spPr bwMode="auto">
          <a:xfrm>
            <a:off x="2014221" y="2990850"/>
            <a:ext cx="1470659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4600" b="1">
                <a:latin typeface="Arial" pitchFamily="34" charset="0"/>
                <a:cs typeface="Arial" pitchFamily="34" charset="0"/>
              </a:rPr>
              <a:t>3см</a:t>
            </a:r>
          </a:p>
        </p:txBody>
      </p:sp>
      <p:sp>
        <p:nvSpPr>
          <p:cNvPr id="342026" name="Text Box 10"/>
          <p:cNvSpPr txBox="1">
            <a:spLocks noChangeArrowheads="1"/>
          </p:cNvSpPr>
          <p:nvPr/>
        </p:nvSpPr>
        <p:spPr bwMode="auto">
          <a:xfrm>
            <a:off x="2821942" y="4200526"/>
            <a:ext cx="152908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>
                <a:latin typeface="Arial" pitchFamily="34" charset="0"/>
                <a:cs typeface="Arial" pitchFamily="34" charset="0"/>
              </a:rPr>
              <a:t>5см</a:t>
            </a:r>
          </a:p>
        </p:txBody>
      </p:sp>
      <p:sp>
        <p:nvSpPr>
          <p:cNvPr id="12298" name="Text Box 11"/>
          <p:cNvSpPr txBox="1">
            <a:spLocks noChangeArrowheads="1"/>
          </p:cNvSpPr>
          <p:nvPr/>
        </p:nvSpPr>
        <p:spPr bwMode="auto">
          <a:xfrm>
            <a:off x="7627621" y="2497456"/>
            <a:ext cx="1877059" cy="762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uz-Latn-UZ"/>
          </a:p>
        </p:txBody>
      </p:sp>
      <p:sp>
        <p:nvSpPr>
          <p:cNvPr id="342028" name="Text Box 12"/>
          <p:cNvSpPr txBox="1">
            <a:spLocks noChangeArrowheads="1"/>
          </p:cNvSpPr>
          <p:nvPr/>
        </p:nvSpPr>
        <p:spPr bwMode="auto">
          <a:xfrm>
            <a:off x="3398521" y="5497830"/>
            <a:ext cx="152908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>
                <a:latin typeface="Arial" pitchFamily="34" charset="0"/>
                <a:cs typeface="Arial" pitchFamily="34" charset="0"/>
              </a:rPr>
              <a:t>7см</a:t>
            </a:r>
          </a:p>
        </p:txBody>
      </p:sp>
      <p:sp>
        <p:nvSpPr>
          <p:cNvPr id="342029" name="Text Box 13"/>
          <p:cNvSpPr txBox="1">
            <a:spLocks noChangeArrowheads="1"/>
          </p:cNvSpPr>
          <p:nvPr/>
        </p:nvSpPr>
        <p:spPr bwMode="auto">
          <a:xfrm>
            <a:off x="8582662" y="3078480"/>
            <a:ext cx="2592959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>
                <a:latin typeface="Arial" pitchFamily="34" charset="0"/>
                <a:cs typeface="Arial" pitchFamily="34" charset="0"/>
              </a:rPr>
              <a:t>3 </a:t>
            </a:r>
            <a:r>
              <a:rPr lang="en-US" sz="4600" b="1">
                <a:latin typeface="Arial" pitchFamily="34" charset="0"/>
                <a:cs typeface="Arial" pitchFamily="34" charset="0"/>
              </a:rPr>
              <a:t>&lt;</a:t>
            </a:r>
            <a:r>
              <a:rPr lang="ru-RU" sz="4600" b="1">
                <a:latin typeface="Arial" pitchFamily="34" charset="0"/>
                <a:cs typeface="Arial" pitchFamily="34" charset="0"/>
              </a:rPr>
              <a:t> 5 + 7</a:t>
            </a:r>
            <a:endParaRPr lang="en-US" sz="4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2030" name="Text Box 14"/>
          <p:cNvSpPr txBox="1">
            <a:spLocks noChangeArrowheads="1"/>
          </p:cNvSpPr>
          <p:nvPr/>
        </p:nvSpPr>
        <p:spPr bwMode="auto">
          <a:xfrm>
            <a:off x="8582662" y="4029076"/>
            <a:ext cx="2592959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>
                <a:latin typeface="Arial" pitchFamily="34" charset="0"/>
                <a:cs typeface="Arial" pitchFamily="34" charset="0"/>
              </a:rPr>
              <a:t>5 </a:t>
            </a:r>
            <a:r>
              <a:rPr lang="en-US" sz="4600" b="1">
                <a:latin typeface="Arial" pitchFamily="34" charset="0"/>
                <a:cs typeface="Arial" pitchFamily="34" charset="0"/>
              </a:rPr>
              <a:t>&lt;</a:t>
            </a:r>
            <a:r>
              <a:rPr lang="ru-RU" sz="4600" b="1">
                <a:latin typeface="Arial" pitchFamily="34" charset="0"/>
                <a:cs typeface="Arial" pitchFamily="34" charset="0"/>
              </a:rPr>
              <a:t> 3 + 7</a:t>
            </a:r>
          </a:p>
        </p:txBody>
      </p:sp>
      <p:sp>
        <p:nvSpPr>
          <p:cNvPr id="342031" name="Text Box 15"/>
          <p:cNvSpPr txBox="1">
            <a:spLocks noChangeArrowheads="1"/>
          </p:cNvSpPr>
          <p:nvPr/>
        </p:nvSpPr>
        <p:spPr bwMode="auto">
          <a:xfrm>
            <a:off x="8582662" y="4892040"/>
            <a:ext cx="2592959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>
                <a:latin typeface="Arial" pitchFamily="34" charset="0"/>
                <a:cs typeface="Arial" pitchFamily="34" charset="0"/>
              </a:rPr>
              <a:t>7 </a:t>
            </a:r>
            <a:r>
              <a:rPr lang="en-US" sz="4600" b="1">
                <a:latin typeface="Arial" pitchFamily="34" charset="0"/>
                <a:cs typeface="Arial" pitchFamily="34" charset="0"/>
              </a:rPr>
              <a:t>&lt;</a:t>
            </a:r>
            <a:r>
              <a:rPr lang="ru-RU" sz="4600" b="1">
                <a:latin typeface="Arial" pitchFamily="34" charset="0"/>
                <a:cs typeface="Arial" pitchFamily="34" charset="0"/>
              </a:rPr>
              <a:t> 3 + 5</a:t>
            </a:r>
          </a:p>
        </p:txBody>
      </p:sp>
      <p:sp>
        <p:nvSpPr>
          <p:cNvPr id="342032" name="Line 16"/>
          <p:cNvSpPr>
            <a:spLocks noChangeShapeType="1"/>
          </p:cNvSpPr>
          <p:nvPr/>
        </p:nvSpPr>
        <p:spPr bwMode="auto">
          <a:xfrm flipV="1">
            <a:off x="1323342" y="5065396"/>
            <a:ext cx="2075179" cy="120967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2033" name="Line 17"/>
          <p:cNvSpPr>
            <a:spLocks noChangeShapeType="1"/>
          </p:cNvSpPr>
          <p:nvPr/>
        </p:nvSpPr>
        <p:spPr bwMode="auto">
          <a:xfrm>
            <a:off x="3398520" y="5065396"/>
            <a:ext cx="3802381" cy="120967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2034" name="Rectangle 18"/>
          <p:cNvSpPr>
            <a:spLocks noChangeArrowheads="1"/>
          </p:cNvSpPr>
          <p:nvPr/>
        </p:nvSpPr>
        <p:spPr bwMode="auto">
          <a:xfrm>
            <a:off x="8237222" y="4806316"/>
            <a:ext cx="3571240" cy="862964"/>
          </a:xfrm>
          <a:prstGeom prst="rect">
            <a:avLst/>
          </a:prstGeom>
          <a:solidFill>
            <a:srgbClr val="FFFFFF">
              <a:alpha val="0"/>
            </a:srgbClr>
          </a:solidFill>
          <a:ln w="76200">
            <a:solidFill>
              <a:srgbClr val="66CCFF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2035" name="Text Box 19"/>
          <p:cNvSpPr txBox="1">
            <a:spLocks noChangeArrowheads="1"/>
          </p:cNvSpPr>
          <p:nvPr/>
        </p:nvSpPr>
        <p:spPr bwMode="auto">
          <a:xfrm>
            <a:off x="8813800" y="6101716"/>
            <a:ext cx="2445483" cy="1009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5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верно</a:t>
            </a:r>
          </a:p>
        </p:txBody>
      </p:sp>
    </p:spTree>
    <p:extLst>
      <p:ext uri="{BB962C8B-B14F-4D97-AF65-F5344CB8AC3E}">
        <p14:creationId xmlns:p14="http://schemas.microsoft.com/office/powerpoint/2010/main" val="1440904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2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2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2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2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42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42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2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2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42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42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42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2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42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2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42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42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42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42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42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42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2" dur="1000"/>
                                        <p:tgtEl>
                                          <p:spTgt spid="342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3420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342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342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85185E-6 L -0.00799 0.29398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9" y="1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42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4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59259E-6 L 0.09843 0.14699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13" y="7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42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18" grpId="0"/>
      <p:bldP spid="342020" grpId="0" animBg="1"/>
      <p:bldP spid="342020" grpId="1" animBg="1"/>
      <p:bldP spid="342020" grpId="2" animBg="1"/>
      <p:bldP spid="342021" grpId="0" animBg="1"/>
      <p:bldP spid="342022" grpId="0" animBg="1"/>
      <p:bldP spid="342022" grpId="1" animBg="1"/>
      <p:bldP spid="342022" grpId="2" animBg="1"/>
      <p:bldP spid="342025" grpId="0"/>
      <p:bldP spid="342025" grpId="1"/>
      <p:bldP spid="342026" grpId="0"/>
      <p:bldP spid="342026" grpId="1"/>
      <p:bldP spid="342028" grpId="0"/>
      <p:bldP spid="342028" grpId="1"/>
      <p:bldP spid="342029" grpId="0"/>
      <p:bldP spid="342030" grpId="0"/>
      <p:bldP spid="342031" grpId="0"/>
      <p:bldP spid="342032" grpId="0" animBg="1"/>
      <p:bldP spid="342033" grpId="0" animBg="1"/>
      <p:bldP spid="342034" grpId="0" animBg="1"/>
      <p:bldP spid="3420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304800"/>
            <a:ext cx="12435840" cy="1477328"/>
          </a:xfrm>
        </p:spPr>
        <p:txBody>
          <a:bodyPr/>
          <a:lstStyle/>
          <a:p>
            <a:pPr algn="ctr" eaLnBrk="1" hangingPunct="1"/>
            <a:r>
              <a:rPr lang="ru-RU" sz="4800" dirty="0">
                <a:solidFill>
                  <a:srgbClr val="002060"/>
                </a:solidFill>
              </a:rPr>
              <a:t>Можно ли построить треугольник </a:t>
            </a:r>
            <a:br>
              <a:rPr lang="ru-RU" sz="4800" dirty="0">
                <a:solidFill>
                  <a:srgbClr val="002060"/>
                </a:solidFill>
              </a:rPr>
            </a:br>
            <a:r>
              <a:rPr lang="ru-RU" sz="4800" dirty="0">
                <a:solidFill>
                  <a:srgbClr val="002060"/>
                </a:solidFill>
              </a:rPr>
              <a:t>из отрезков заданной длины:</a:t>
            </a:r>
          </a:p>
        </p:txBody>
      </p:sp>
      <p:sp>
        <p:nvSpPr>
          <p:cNvPr id="340996" name="Line 4"/>
          <p:cNvSpPr>
            <a:spLocks noChangeShapeType="1"/>
          </p:cNvSpPr>
          <p:nvPr/>
        </p:nvSpPr>
        <p:spPr bwMode="auto">
          <a:xfrm>
            <a:off x="1440182" y="4288156"/>
            <a:ext cx="138429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0997" name="Line 5"/>
          <p:cNvSpPr>
            <a:spLocks noChangeShapeType="1"/>
          </p:cNvSpPr>
          <p:nvPr/>
        </p:nvSpPr>
        <p:spPr bwMode="auto">
          <a:xfrm>
            <a:off x="1440181" y="5324476"/>
            <a:ext cx="403097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0998" name="Line 6"/>
          <p:cNvSpPr>
            <a:spLocks noChangeShapeType="1"/>
          </p:cNvSpPr>
          <p:nvPr/>
        </p:nvSpPr>
        <p:spPr bwMode="auto">
          <a:xfrm>
            <a:off x="1440182" y="6534150"/>
            <a:ext cx="725677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0999" name="Text Box 7"/>
          <p:cNvSpPr txBox="1">
            <a:spLocks noChangeArrowheads="1"/>
          </p:cNvSpPr>
          <p:nvPr/>
        </p:nvSpPr>
        <p:spPr bwMode="auto">
          <a:xfrm>
            <a:off x="1440182" y="3509010"/>
            <a:ext cx="1357043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>
                <a:latin typeface="Arial" pitchFamily="34" charset="0"/>
                <a:cs typeface="Arial" pitchFamily="34" charset="0"/>
              </a:rPr>
              <a:t>1см</a:t>
            </a:r>
          </a:p>
        </p:txBody>
      </p:sp>
      <p:sp>
        <p:nvSpPr>
          <p:cNvPr id="341000" name="Text Box 8"/>
          <p:cNvSpPr txBox="1">
            <a:spLocks noChangeArrowheads="1"/>
          </p:cNvSpPr>
          <p:nvPr/>
        </p:nvSpPr>
        <p:spPr bwMode="auto">
          <a:xfrm>
            <a:off x="2707641" y="4547236"/>
            <a:ext cx="1357043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>
                <a:latin typeface="Arial" pitchFamily="34" charset="0"/>
                <a:cs typeface="Arial" pitchFamily="34" charset="0"/>
              </a:rPr>
              <a:t>3см</a:t>
            </a:r>
          </a:p>
        </p:txBody>
      </p:sp>
      <p:sp>
        <p:nvSpPr>
          <p:cNvPr id="341001" name="Text Box 9"/>
          <p:cNvSpPr txBox="1">
            <a:spLocks noChangeArrowheads="1"/>
          </p:cNvSpPr>
          <p:nvPr/>
        </p:nvSpPr>
        <p:spPr bwMode="auto">
          <a:xfrm>
            <a:off x="4089401" y="5756910"/>
            <a:ext cx="1357043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>
                <a:latin typeface="Arial" pitchFamily="34" charset="0"/>
                <a:cs typeface="Arial" pitchFamily="34" charset="0"/>
              </a:rPr>
              <a:t>5см</a:t>
            </a:r>
          </a:p>
        </p:txBody>
      </p:sp>
      <p:sp>
        <p:nvSpPr>
          <p:cNvPr id="341002" name="Text Box 10"/>
          <p:cNvSpPr txBox="1">
            <a:spLocks noChangeArrowheads="1"/>
          </p:cNvSpPr>
          <p:nvPr/>
        </p:nvSpPr>
        <p:spPr bwMode="auto">
          <a:xfrm>
            <a:off x="8696961" y="3855720"/>
            <a:ext cx="2738832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>
                <a:latin typeface="Arial" pitchFamily="34" charset="0"/>
                <a:cs typeface="Arial" pitchFamily="34" charset="0"/>
              </a:rPr>
              <a:t>5 </a:t>
            </a:r>
            <a:r>
              <a:rPr lang="en-US" sz="4600" b="1">
                <a:latin typeface="Arial" pitchFamily="34" charset="0"/>
                <a:cs typeface="Arial" pitchFamily="34" charset="0"/>
              </a:rPr>
              <a:t>&lt;</a:t>
            </a:r>
            <a:r>
              <a:rPr lang="ru-RU" sz="4600" b="1">
                <a:latin typeface="Arial" pitchFamily="34" charset="0"/>
                <a:cs typeface="Arial" pitchFamily="34" charset="0"/>
              </a:rPr>
              <a:t> 1 + 3</a:t>
            </a:r>
            <a:r>
              <a:rPr lang="ru-RU" b="1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41003" name="Text Box 11"/>
          <p:cNvSpPr txBox="1">
            <a:spLocks noChangeArrowheads="1"/>
          </p:cNvSpPr>
          <p:nvPr/>
        </p:nvSpPr>
        <p:spPr bwMode="auto">
          <a:xfrm>
            <a:off x="8582661" y="4806316"/>
            <a:ext cx="3293471" cy="1009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57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неверно</a:t>
            </a:r>
          </a:p>
        </p:txBody>
      </p:sp>
      <p:sp>
        <p:nvSpPr>
          <p:cNvPr id="341004" name="Line 12"/>
          <p:cNvSpPr>
            <a:spLocks noChangeShapeType="1"/>
          </p:cNvSpPr>
          <p:nvPr/>
        </p:nvSpPr>
        <p:spPr bwMode="auto">
          <a:xfrm>
            <a:off x="4767922" y="5756910"/>
            <a:ext cx="3929038" cy="77724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1005" name="Line 13"/>
          <p:cNvSpPr>
            <a:spLocks noChangeShapeType="1"/>
          </p:cNvSpPr>
          <p:nvPr/>
        </p:nvSpPr>
        <p:spPr bwMode="auto">
          <a:xfrm flipV="1">
            <a:off x="1440181" y="5943600"/>
            <a:ext cx="1357044" cy="5905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81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40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40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0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0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41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41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40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40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1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10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410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10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410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410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40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3410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341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81481E-6 L 2.77778E-7 0.2625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3409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125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7.40741E-7 L 0.21667 0.13657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33" y="6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994" grpId="0"/>
      <p:bldP spid="340996" grpId="0" animBg="1"/>
      <p:bldP spid="340996" grpId="1" animBg="1"/>
      <p:bldP spid="340996" grpId="2" animBg="1"/>
      <p:bldP spid="340997" grpId="0" animBg="1"/>
      <p:bldP spid="340997" grpId="1" animBg="1"/>
      <p:bldP spid="340997" grpId="2" animBg="1"/>
      <p:bldP spid="340998" grpId="0" animBg="1"/>
      <p:bldP spid="340999" grpId="0"/>
      <p:bldP spid="340999" grpId="1"/>
      <p:bldP spid="341000" grpId="0"/>
      <p:bldP spid="341000" grpId="1"/>
      <p:bldP spid="341001" grpId="0"/>
      <p:bldP spid="341001" grpId="1"/>
      <p:bldP spid="341002" grpId="0"/>
      <p:bldP spid="341003" grpId="0"/>
      <p:bldP spid="341004" grpId="0" animBg="1"/>
      <p:bldP spid="34100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16242</TotalTime>
  <Words>401</Words>
  <Application>Microsoft Office PowerPoint</Application>
  <PresentationFormat>Произвольный</PresentationFormat>
  <Paragraphs>132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Office Theme</vt:lpstr>
      <vt:lpstr>Equation</vt:lpstr>
      <vt:lpstr> Геометрия</vt:lpstr>
      <vt:lpstr>Презентация PowerPoint</vt:lpstr>
      <vt:lpstr>Назовите наибольшую сторону треугольника</vt:lpstr>
      <vt:lpstr>Назовите наибольшую сторону треугольника</vt:lpstr>
      <vt:lpstr>Перечислите углы треугольника в порядке возрастания</vt:lpstr>
      <vt:lpstr>Презентация PowerPoint</vt:lpstr>
      <vt:lpstr>Презентация PowerPoint</vt:lpstr>
      <vt:lpstr>Можно ли построить треугольник  из отрезков заданной длины:</vt:lpstr>
      <vt:lpstr>Можно ли построить треугольник  из отрезков заданной длины:</vt:lpstr>
      <vt:lpstr>Следствие 1</vt:lpstr>
      <vt:lpstr>Презентация PowerPoint</vt:lpstr>
      <vt:lpstr>Задача (устно)</vt:lpstr>
      <vt:lpstr>Задача (устно)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1119</cp:revision>
  <dcterms:created xsi:type="dcterms:W3CDTF">2020-04-09T07:32:19Z</dcterms:created>
  <dcterms:modified xsi:type="dcterms:W3CDTF">2021-02-19T16:27:21Z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