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511" r:id="rId2"/>
    <p:sldId id="405" r:id="rId3"/>
    <p:sldId id="663" r:id="rId4"/>
    <p:sldId id="664" r:id="rId5"/>
    <p:sldId id="666" r:id="rId6"/>
    <p:sldId id="667" r:id="rId7"/>
    <p:sldId id="668" r:id="rId8"/>
    <p:sldId id="669" r:id="rId9"/>
    <p:sldId id="670" r:id="rId10"/>
    <p:sldId id="671" r:id="rId11"/>
    <p:sldId id="672" r:id="rId12"/>
    <p:sldId id="673" r:id="rId13"/>
    <p:sldId id="636" r:id="rId14"/>
    <p:sldId id="662" r:id="rId15"/>
    <p:sldId id="404" r:id="rId16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663"/>
            <p14:sldId id="664"/>
            <p14:sldId id="666"/>
            <p14:sldId id="667"/>
            <p14:sldId id="668"/>
            <p14:sldId id="669"/>
            <p14:sldId id="670"/>
            <p14:sldId id="671"/>
            <p14:sldId id="672"/>
            <p14:sldId id="673"/>
            <p14:sldId id="636"/>
            <p14:sldId id="662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65F913"/>
    <a:srgbClr val="B1EB21"/>
    <a:srgbClr val="FF6B6B"/>
    <a:srgbClr val="FF99FF"/>
    <a:srgbClr val="1A0A5E"/>
    <a:srgbClr val="00A859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91" autoAdjust="0"/>
    <p:restoredTop sz="98696" autoAdjust="0"/>
  </p:normalViewPr>
  <p:slideViewPr>
    <p:cSldViewPr>
      <p:cViewPr>
        <p:scale>
          <a:sx n="50" d="100"/>
          <a:sy n="50" d="100"/>
        </p:scale>
        <p:origin x="-744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576580" y="1541304"/>
            <a:ext cx="4612640" cy="1460183"/>
          </a:xfrm>
          <a:prstGeom prst="rect">
            <a:avLst/>
          </a:prstGeom>
        </p:spPr>
        <p:txBody>
          <a:bodyPr spcFirstLastPara="1" wrap="square" lIns="51472" tIns="51472" rIns="51472" bIns="51472" anchor="t" anchorCtr="0">
            <a:noAutofit/>
          </a:bodyPr>
          <a:lstStyle/>
          <a:p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00225" y="242888"/>
            <a:ext cx="2165350" cy="121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>
            <a:spLocks noGrp="1"/>
          </p:cNvSpPr>
          <p:nvPr>
            <p:ph type="body" idx="1"/>
          </p:nvPr>
        </p:nvSpPr>
        <p:spPr>
          <a:xfrm>
            <a:off x="576580" y="1541304"/>
            <a:ext cx="4612640" cy="1460183"/>
          </a:xfrm>
          <a:prstGeom prst="rect">
            <a:avLst/>
          </a:prstGeom>
        </p:spPr>
        <p:txBody>
          <a:bodyPr spcFirstLastPara="1" wrap="square" lIns="51472" tIns="51472" rIns="51472" bIns="51472" anchor="t" anchorCtr="0">
            <a:noAutofit/>
          </a:bodyPr>
          <a:lstStyle/>
          <a:p>
            <a:endParaRPr/>
          </a:p>
        </p:txBody>
      </p:sp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00225" y="242888"/>
            <a:ext cx="2165350" cy="121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32F3F-3E74-44D5-B817-11271DB40F5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223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32F3F-3E74-44D5-B817-11271DB40F50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734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C54DA-1DBB-4271-BA09-50177CA4FB10}" type="datetime1">
              <a:rPr lang="ru-RU"/>
              <a:pPr/>
              <a:t>19.02.2021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5F051-68CF-4EE9-95B2-746CACEC79A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94798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950538" y="342899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950538" y="5382862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362200" y="3489431"/>
            <a:ext cx="7239000" cy="3264568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Соотношения между сторонами и углами треугольника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5422" y="3596357"/>
            <a:ext cx="4067921" cy="31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8" name="Text Box 12"/>
          <p:cNvSpPr txBox="1">
            <a:spLocks noChangeArrowheads="1"/>
          </p:cNvSpPr>
          <p:nvPr/>
        </p:nvSpPr>
        <p:spPr bwMode="auto">
          <a:xfrm>
            <a:off x="476034" y="318157"/>
            <a:ext cx="13832459" cy="1424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buFont typeface="Wingdings" pitchFamily="2" charset="2"/>
              <a:buChar char="Ø"/>
            </a:pPr>
            <a:r>
              <a:rPr lang="ru-RU" altLang="ru-RU" sz="4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Если два угла треугольника равны, то треугольник равнобедренный. </a:t>
            </a:r>
            <a:endParaRPr lang="ru-RU" altLang="ru-RU" sz="4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838200" y="2209800"/>
            <a:ext cx="7719059" cy="4789169"/>
            <a:chOff x="89" y="842"/>
            <a:chExt cx="3039" cy="2514"/>
          </a:xfrm>
          <a:solidFill>
            <a:schemeClr val="accent5">
              <a:lumMod val="75000"/>
            </a:schemeClr>
          </a:solidFill>
        </p:grpSpPr>
        <p:sp>
          <p:nvSpPr>
            <p:cNvPr id="20498" name="AutoShape 14"/>
            <p:cNvSpPr>
              <a:spLocks noChangeArrowheads="1"/>
            </p:cNvSpPr>
            <p:nvPr/>
          </p:nvSpPr>
          <p:spPr bwMode="auto">
            <a:xfrm>
              <a:off x="89" y="842"/>
              <a:ext cx="3039" cy="2495"/>
            </a:xfrm>
            <a:prstGeom prst="triangle">
              <a:avLst>
                <a:gd name="adj" fmla="val 50000"/>
              </a:avLst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hangingPunct="1"/>
              <a:endParaRPr lang="ru-RU" altLang="ru-RU"/>
            </a:p>
          </p:txBody>
        </p:sp>
        <p:sp>
          <p:nvSpPr>
            <p:cNvPr id="20499" name="Freeform 15"/>
            <p:cNvSpPr>
              <a:spLocks/>
            </p:cNvSpPr>
            <p:nvPr/>
          </p:nvSpPr>
          <p:spPr bwMode="auto">
            <a:xfrm>
              <a:off x="295" y="3019"/>
              <a:ext cx="181" cy="318"/>
            </a:xfrm>
            <a:custGeom>
              <a:avLst/>
              <a:gdLst>
                <a:gd name="T0" fmla="*/ 0 w 181"/>
                <a:gd name="T1" fmla="*/ 0 h 318"/>
                <a:gd name="T2" fmla="*/ 145 w 181"/>
                <a:gd name="T3" fmla="*/ 104 h 318"/>
                <a:gd name="T4" fmla="*/ 181 w 181"/>
                <a:gd name="T5" fmla="*/ 318 h 318"/>
                <a:gd name="T6" fmla="*/ 0 60000 65536"/>
                <a:gd name="T7" fmla="*/ 0 60000 65536"/>
                <a:gd name="T8" fmla="*/ 0 60000 65536"/>
                <a:gd name="T9" fmla="*/ 0 w 181"/>
                <a:gd name="T10" fmla="*/ 0 h 318"/>
                <a:gd name="T11" fmla="*/ 181 w 181"/>
                <a:gd name="T12" fmla="*/ 318 h 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" h="318">
                  <a:moveTo>
                    <a:pt x="0" y="0"/>
                  </a:moveTo>
                  <a:cubicBezTo>
                    <a:pt x="24" y="17"/>
                    <a:pt x="115" y="51"/>
                    <a:pt x="145" y="104"/>
                  </a:cubicBezTo>
                  <a:cubicBezTo>
                    <a:pt x="175" y="157"/>
                    <a:pt x="174" y="274"/>
                    <a:pt x="181" y="318"/>
                  </a:cubicBezTo>
                </a:path>
              </a:pathLst>
            </a:custGeom>
            <a:grpFill/>
            <a:ln w="76200">
              <a:solidFill>
                <a:srgbClr val="C00000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0500" name="Freeform 16"/>
            <p:cNvSpPr>
              <a:spLocks/>
            </p:cNvSpPr>
            <p:nvPr/>
          </p:nvSpPr>
          <p:spPr bwMode="auto">
            <a:xfrm flipH="1">
              <a:off x="2791" y="3038"/>
              <a:ext cx="181" cy="318"/>
            </a:xfrm>
            <a:custGeom>
              <a:avLst/>
              <a:gdLst>
                <a:gd name="T0" fmla="*/ 0 w 181"/>
                <a:gd name="T1" fmla="*/ 0 h 318"/>
                <a:gd name="T2" fmla="*/ 145 w 181"/>
                <a:gd name="T3" fmla="*/ 104 h 318"/>
                <a:gd name="T4" fmla="*/ 181 w 181"/>
                <a:gd name="T5" fmla="*/ 318 h 318"/>
                <a:gd name="T6" fmla="*/ 0 60000 65536"/>
                <a:gd name="T7" fmla="*/ 0 60000 65536"/>
                <a:gd name="T8" fmla="*/ 0 60000 65536"/>
                <a:gd name="T9" fmla="*/ 0 w 181"/>
                <a:gd name="T10" fmla="*/ 0 h 318"/>
                <a:gd name="T11" fmla="*/ 181 w 181"/>
                <a:gd name="T12" fmla="*/ 318 h 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" h="318">
                  <a:moveTo>
                    <a:pt x="0" y="0"/>
                  </a:moveTo>
                  <a:cubicBezTo>
                    <a:pt x="24" y="17"/>
                    <a:pt x="115" y="51"/>
                    <a:pt x="145" y="104"/>
                  </a:cubicBezTo>
                  <a:cubicBezTo>
                    <a:pt x="175" y="157"/>
                    <a:pt x="174" y="274"/>
                    <a:pt x="181" y="318"/>
                  </a:cubicBezTo>
                </a:path>
              </a:pathLst>
            </a:custGeom>
            <a:grpFill/>
            <a:ln w="76200">
              <a:solidFill>
                <a:srgbClr val="C00000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42355" name="Freeform 19"/>
          <p:cNvSpPr>
            <a:spLocks/>
          </p:cNvSpPr>
          <p:nvPr/>
        </p:nvSpPr>
        <p:spPr bwMode="auto">
          <a:xfrm>
            <a:off x="4691430" y="2207894"/>
            <a:ext cx="3860800" cy="4754880"/>
          </a:xfrm>
          <a:custGeom>
            <a:avLst/>
            <a:gdLst>
              <a:gd name="T0" fmla="*/ 0 w 1520"/>
              <a:gd name="T1" fmla="*/ 0 h 2496"/>
              <a:gd name="T2" fmla="*/ 2147483646 w 1520"/>
              <a:gd name="T3" fmla="*/ 2147483646 h 2496"/>
              <a:gd name="T4" fmla="*/ 0 60000 65536"/>
              <a:gd name="T5" fmla="*/ 0 60000 65536"/>
              <a:gd name="T6" fmla="*/ 0 w 1520"/>
              <a:gd name="T7" fmla="*/ 0 h 2496"/>
              <a:gd name="T8" fmla="*/ 1520 w 1520"/>
              <a:gd name="T9" fmla="*/ 2496 h 24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20" h="2496">
                <a:moveTo>
                  <a:pt x="0" y="0"/>
                </a:moveTo>
                <a:lnTo>
                  <a:pt x="1520" y="2496"/>
                </a:lnTo>
              </a:path>
            </a:pathLst>
          </a:custGeom>
          <a:noFill/>
          <a:ln w="76200">
            <a:solidFill>
              <a:srgbClr val="C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  <p:sp>
        <p:nvSpPr>
          <p:cNvPr id="142356" name="Freeform 20"/>
          <p:cNvSpPr>
            <a:spLocks/>
          </p:cNvSpPr>
          <p:nvPr/>
        </p:nvSpPr>
        <p:spPr bwMode="auto">
          <a:xfrm>
            <a:off x="830630" y="2209800"/>
            <a:ext cx="3860800" cy="4803237"/>
          </a:xfrm>
          <a:custGeom>
            <a:avLst/>
            <a:gdLst>
              <a:gd name="T0" fmla="*/ 2147483646 w 1520"/>
              <a:gd name="T1" fmla="*/ 0 h 2464"/>
              <a:gd name="T2" fmla="*/ 0 w 1520"/>
              <a:gd name="T3" fmla="*/ 2147483646 h 2464"/>
              <a:gd name="T4" fmla="*/ 0 60000 65536"/>
              <a:gd name="T5" fmla="*/ 0 60000 65536"/>
              <a:gd name="T6" fmla="*/ 0 w 1520"/>
              <a:gd name="T7" fmla="*/ 0 h 2464"/>
              <a:gd name="T8" fmla="*/ 1520 w 1520"/>
              <a:gd name="T9" fmla="*/ 2464 h 24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20" h="2464">
                <a:moveTo>
                  <a:pt x="1520" y="0"/>
                </a:moveTo>
                <a:lnTo>
                  <a:pt x="0" y="2464"/>
                </a:lnTo>
              </a:path>
            </a:pathLst>
          </a:custGeom>
          <a:noFill/>
          <a:ln w="76200">
            <a:solidFill>
              <a:srgbClr val="C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7724606" y="1981200"/>
            <a:ext cx="7213685" cy="339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Следствие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4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altLang="ru-RU" sz="4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равнобедренном </a:t>
            </a:r>
            <a:r>
              <a:rPr lang="ru-RU" altLang="ru-RU" sz="4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треугольнике </a:t>
            </a:r>
            <a:r>
              <a:rPr lang="ru-RU" altLang="ru-RU" sz="4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против равных сторон лежат равные углы.</a:t>
            </a:r>
            <a:endParaRPr lang="ru-RU" altLang="ru-RU" sz="4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699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55" grpId="0" animBg="1"/>
      <p:bldP spid="1423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11" name="Group 11"/>
          <p:cNvGrpSpPr>
            <a:grpSpLocks/>
          </p:cNvGrpSpPr>
          <p:nvPr/>
        </p:nvGrpSpPr>
        <p:grpSpPr bwMode="auto">
          <a:xfrm>
            <a:off x="1784986" y="1522512"/>
            <a:ext cx="10369152" cy="4752528"/>
            <a:chOff x="1545" y="4500"/>
            <a:chExt cx="4845" cy="2220"/>
          </a:xfrm>
        </p:grpSpPr>
        <p:cxnSp>
          <p:nvCxnSpPr>
            <p:cNvPr id="76812" name="AutoShape 12"/>
            <p:cNvCxnSpPr>
              <a:cxnSpLocks noChangeShapeType="1"/>
            </p:cNvCxnSpPr>
            <p:nvPr/>
          </p:nvCxnSpPr>
          <p:spPr bwMode="auto">
            <a:xfrm>
              <a:off x="2610" y="6720"/>
              <a:ext cx="3780" cy="0"/>
            </a:xfrm>
            <a:prstGeom prst="straightConnector1">
              <a:avLst/>
            </a:prstGeom>
            <a:noFill/>
            <a:ln w="76200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76813" name="AutoShape 13"/>
            <p:cNvCxnSpPr>
              <a:cxnSpLocks noChangeShapeType="1"/>
            </p:cNvCxnSpPr>
            <p:nvPr/>
          </p:nvCxnSpPr>
          <p:spPr bwMode="auto">
            <a:xfrm flipH="1" flipV="1">
              <a:off x="1545" y="4500"/>
              <a:ext cx="1065" cy="2220"/>
            </a:xfrm>
            <a:prstGeom prst="straightConnector1">
              <a:avLst/>
            </a:prstGeom>
            <a:noFill/>
            <a:ln w="76200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76814" name="AutoShape 14"/>
            <p:cNvCxnSpPr>
              <a:cxnSpLocks noChangeShapeType="1"/>
            </p:cNvCxnSpPr>
            <p:nvPr/>
          </p:nvCxnSpPr>
          <p:spPr bwMode="auto">
            <a:xfrm>
              <a:off x="1545" y="4500"/>
              <a:ext cx="4845" cy="2220"/>
            </a:xfrm>
            <a:prstGeom prst="straightConnector1">
              <a:avLst/>
            </a:prstGeom>
            <a:noFill/>
            <a:ln w="76200">
              <a:solidFill>
                <a:srgbClr val="00B050"/>
              </a:solidFill>
              <a:round/>
              <a:headEnd/>
              <a:tailEnd/>
            </a:ln>
          </p:spPr>
        </p:cxnSp>
      </p:grp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3858816" y="5517581"/>
            <a:ext cx="2073830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latin typeface="Arial" pitchFamily="34" charset="0"/>
                <a:ea typeface="Calibri" pitchFamily="34" charset="0"/>
                <a:cs typeface="Arial" pitchFamily="34" charset="0"/>
              </a:rPr>
              <a:t>110</a:t>
            </a:r>
            <a:r>
              <a:rPr lang="en-US" sz="4400" b="1" baseline="30000" dirty="0">
                <a:latin typeface="Arial" pitchFamily="34" charset="0"/>
                <a:ea typeface="Calibri" pitchFamily="34" charset="0"/>
                <a:cs typeface="Arial" pitchFamily="34" charset="0"/>
              </a:rPr>
              <a:t>0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816" name="Rectangle 16"/>
          <p:cNvSpPr>
            <a:spLocks noChangeArrowheads="1"/>
          </p:cNvSpPr>
          <p:nvPr/>
        </p:nvSpPr>
        <p:spPr bwMode="auto">
          <a:xfrm>
            <a:off x="9619457" y="5453579"/>
            <a:ext cx="1209734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latin typeface="Arial" pitchFamily="34" charset="0"/>
                <a:ea typeface="Calibri" pitchFamily="34" charset="0"/>
                <a:cs typeface="Arial" pitchFamily="34" charset="0"/>
              </a:rPr>
              <a:t>40</a:t>
            </a:r>
            <a:r>
              <a:rPr lang="en-US" sz="4400" b="1" baseline="30000" dirty="0">
                <a:latin typeface="Arial" pitchFamily="34" charset="0"/>
                <a:ea typeface="Calibri" pitchFamily="34" charset="0"/>
                <a:cs typeface="Arial" pitchFamily="34" charset="0"/>
              </a:rPr>
              <a:t>0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93709" y="831235"/>
            <a:ext cx="791184" cy="100906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5700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67539" y="5929402"/>
            <a:ext cx="791184" cy="100906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5700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154138" y="5929402"/>
            <a:ext cx="791184" cy="100906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57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61155" y="841010"/>
            <a:ext cx="10269245" cy="136300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Укажите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наибольшую и наименьшую сторону треугольника АВС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34000" y="33240"/>
            <a:ext cx="2412525" cy="87056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ru-RU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561733" y="6705600"/>
            <a:ext cx="6753467" cy="1301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eaLnBrk="1" hangingPunct="1"/>
            <a:r>
              <a:rPr lang="ru-RU" alt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Наибольшая сторона АВ. </a:t>
            </a:r>
          </a:p>
          <a:p>
            <a:pPr marL="0" indent="0" eaLnBrk="1" hangingPunct="1"/>
            <a:r>
              <a:rPr lang="ru-RU" alt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Наименьшая сторона СВ.</a:t>
            </a:r>
            <a:endParaRPr lang="ru-RU" alt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8079658" y="2558714"/>
            <a:ext cx="5586840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180</a:t>
            </a:r>
            <a:r>
              <a:rPr lang="ru-RU" altLang="ru-RU" sz="4200" b="1" baseline="30000" dirty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 – </a:t>
            </a:r>
            <a:r>
              <a:rPr lang="ru-RU" altLang="ru-RU" sz="4200" b="1" dirty="0" smtClean="0">
                <a:solidFill>
                  <a:srgbClr val="002060"/>
                </a:solidFill>
                <a:latin typeface="Times New Roman" pitchFamily="18" charset="0"/>
              </a:rPr>
              <a:t>(110</a:t>
            </a:r>
            <a:r>
              <a:rPr lang="ru-RU" altLang="ru-RU" sz="4200" b="1" baseline="30000" dirty="0" smtClean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200" b="1" dirty="0" smtClean="0">
                <a:solidFill>
                  <a:srgbClr val="002060"/>
                </a:solidFill>
                <a:latin typeface="Times New Roman" pitchFamily="18" charset="0"/>
              </a:rPr>
              <a:t>+40</a:t>
            </a:r>
            <a:r>
              <a:rPr lang="ru-RU" altLang="ru-RU" sz="4200" b="1" baseline="30000" dirty="0" smtClean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)= </a:t>
            </a:r>
            <a:r>
              <a:rPr lang="ru-RU" altLang="ru-RU" sz="4200" b="1" dirty="0" smtClean="0">
                <a:solidFill>
                  <a:srgbClr val="002060"/>
                </a:solidFill>
                <a:latin typeface="Times New Roman" pitchFamily="18" charset="0"/>
              </a:rPr>
              <a:t>30</a:t>
            </a:r>
            <a:r>
              <a:rPr lang="ru-RU" altLang="ru-RU" sz="4200" b="1" baseline="30000" dirty="0" smtClean="0">
                <a:solidFill>
                  <a:srgbClr val="002060"/>
                </a:solidFill>
                <a:latin typeface="Times New Roman" pitchFamily="18" charset="0"/>
              </a:rPr>
              <a:t>0</a:t>
            </a:r>
            <a:endParaRPr lang="ru-RU" altLang="ru-RU" sz="42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273883" y="2107287"/>
            <a:ext cx="1209734" cy="80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lang="en-US" sz="4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0</a:t>
            </a:r>
            <a:r>
              <a:rPr lang="en-US" sz="4400" b="1" baseline="30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0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6161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329" name="Group 1"/>
          <p:cNvGrpSpPr>
            <a:grpSpLocks/>
          </p:cNvGrpSpPr>
          <p:nvPr/>
        </p:nvGrpSpPr>
        <p:grpSpPr bwMode="auto">
          <a:xfrm>
            <a:off x="1439347" y="1090464"/>
            <a:ext cx="5760640" cy="3974842"/>
            <a:chOff x="7470" y="4260"/>
            <a:chExt cx="2625" cy="2475"/>
          </a:xfrm>
        </p:grpSpPr>
        <p:cxnSp>
          <p:nvCxnSpPr>
            <p:cNvPr id="99330" name="AutoShape 2"/>
            <p:cNvCxnSpPr>
              <a:cxnSpLocks noChangeShapeType="1"/>
            </p:cNvCxnSpPr>
            <p:nvPr/>
          </p:nvCxnSpPr>
          <p:spPr bwMode="auto">
            <a:xfrm>
              <a:off x="7470" y="6015"/>
              <a:ext cx="2625" cy="720"/>
            </a:xfrm>
            <a:prstGeom prst="straightConnector1">
              <a:avLst/>
            </a:prstGeom>
            <a:noFill/>
            <a:ln w="76200">
              <a:solidFill>
                <a:srgbClr val="7030A0"/>
              </a:solidFill>
              <a:round/>
              <a:headEnd/>
              <a:tailEnd/>
            </a:ln>
          </p:spPr>
        </p:cxnSp>
        <p:cxnSp>
          <p:nvCxnSpPr>
            <p:cNvPr id="99331" name="AutoShape 3"/>
            <p:cNvCxnSpPr>
              <a:cxnSpLocks noChangeShapeType="1"/>
            </p:cNvCxnSpPr>
            <p:nvPr/>
          </p:nvCxnSpPr>
          <p:spPr bwMode="auto">
            <a:xfrm flipV="1">
              <a:off x="7470" y="4260"/>
              <a:ext cx="1320" cy="1755"/>
            </a:xfrm>
            <a:prstGeom prst="straightConnector1">
              <a:avLst/>
            </a:prstGeom>
            <a:noFill/>
            <a:ln w="76200">
              <a:solidFill>
                <a:srgbClr val="7030A0"/>
              </a:solidFill>
              <a:round/>
              <a:headEnd/>
              <a:tailEnd/>
            </a:ln>
          </p:spPr>
        </p:cxnSp>
        <p:cxnSp>
          <p:nvCxnSpPr>
            <p:cNvPr id="99332" name="AutoShape 4"/>
            <p:cNvCxnSpPr>
              <a:cxnSpLocks noChangeShapeType="1"/>
            </p:cNvCxnSpPr>
            <p:nvPr/>
          </p:nvCxnSpPr>
          <p:spPr bwMode="auto">
            <a:xfrm>
              <a:off x="8790" y="4260"/>
              <a:ext cx="1305" cy="2475"/>
            </a:xfrm>
            <a:prstGeom prst="straightConnector1">
              <a:avLst/>
            </a:prstGeom>
            <a:noFill/>
            <a:ln w="76200">
              <a:solidFill>
                <a:srgbClr val="7030A0"/>
              </a:solidFill>
              <a:round/>
              <a:headEnd/>
              <a:tailEnd/>
            </a:ln>
          </p:spPr>
        </p:cxnSp>
      </p:grpSp>
      <p:sp>
        <p:nvSpPr>
          <p:cNvPr id="8" name="TextBox 7"/>
          <p:cNvSpPr txBox="1"/>
          <p:nvPr/>
        </p:nvSpPr>
        <p:spPr>
          <a:xfrm>
            <a:off x="1784986" y="1868151"/>
            <a:ext cx="670958" cy="100906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57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63072" y="2559427"/>
            <a:ext cx="460851" cy="100906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57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82752" y="4374029"/>
            <a:ext cx="670958" cy="100906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57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15664" y="1380503"/>
            <a:ext cx="6245946" cy="809006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Сравните 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углы </a:t>
            </a:r>
            <a:r>
              <a:rPr lang="ru-RU" sz="44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АВС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09335" y="343013"/>
            <a:ext cx="736682" cy="91672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5100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99987" y="4719668"/>
            <a:ext cx="736682" cy="91672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51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3283" y="3423524"/>
            <a:ext cx="736682" cy="91672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5100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01000" y="343013"/>
            <a:ext cx="2193875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26519" y="2372681"/>
            <a:ext cx="30666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˂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˂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1000" y="6428619"/>
            <a:ext cx="138829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против </a:t>
            </a:r>
            <a:r>
              <a:rPr lang="ru-RU" sz="4400" b="1" dirty="0" smtClean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меньшей стороны </a:t>
            </a:r>
            <a:r>
              <a:rPr lang="ru-RU" sz="44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лежит </a:t>
            </a:r>
            <a:r>
              <a:rPr lang="ru-RU" sz="4400" b="1" dirty="0" smtClean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меньший угол</a:t>
            </a:r>
            <a:endParaRPr lang="ru-RU" sz="4400" b="1" dirty="0">
              <a:solidFill>
                <a:srgbClr val="80008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97937" y="3520250"/>
            <a:ext cx="295946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˂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˂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6780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25568" y="679252"/>
            <a:ext cx="14504832" cy="1149548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2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Какой из углов треугольника ABC наибольший и какой наименьший,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АВ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12 см, ВС =10 см,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СА=7 см.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28302" y="51907"/>
            <a:ext cx="596830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dirty="0"/>
          </a:p>
        </p:txBody>
      </p:sp>
      <p:sp>
        <p:nvSpPr>
          <p:cNvPr id="9" name="TextBox 8"/>
          <p:cNvSpPr txBox="1"/>
          <p:nvPr/>
        </p:nvSpPr>
        <p:spPr>
          <a:xfrm>
            <a:off x="2133600" y="208005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59270" y="450153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0778" y="446615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8610600" y="1767880"/>
            <a:ext cx="2302238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638040" y="6855207"/>
            <a:ext cx="102747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Ответ: </a:t>
            </a:r>
            <a:r>
              <a:rPr lang="ru-RU" alt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больший угол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С, </a:t>
            </a:r>
            <a:r>
              <a:rPr lang="ru-RU" alt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меньший угол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В. </a:t>
            </a:r>
            <a:endParaRPr lang="ru-RU" sz="32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448796" y="47585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uz-Latn-UZ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762000" y="2664825"/>
            <a:ext cx="4724400" cy="2129101"/>
          </a:xfrm>
          <a:prstGeom prst="triangle">
            <a:avLst>
              <a:gd name="adj" fmla="val 34028"/>
            </a:avLst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1" name="Прямоугольник 30"/>
          <p:cNvSpPr/>
          <p:nvPr/>
        </p:nvSpPr>
        <p:spPr>
          <a:xfrm>
            <a:off x="3628302" y="3144600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uz-Latn-UZ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1079039" y="3197715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uz-Latn-UZ" dirty="0"/>
          </a:p>
        </p:txBody>
      </p:sp>
      <p:sp>
        <p:nvSpPr>
          <p:cNvPr id="36" name="Freeform 47"/>
          <p:cNvSpPr>
            <a:spLocks/>
          </p:cNvSpPr>
          <p:nvPr/>
        </p:nvSpPr>
        <p:spPr bwMode="auto">
          <a:xfrm rot="3612505">
            <a:off x="2302091" y="2703899"/>
            <a:ext cx="293409" cy="733124"/>
          </a:xfrm>
          <a:custGeom>
            <a:avLst/>
            <a:gdLst>
              <a:gd name="T0" fmla="*/ 48 w 56"/>
              <a:gd name="T1" fmla="*/ 0 h 192"/>
              <a:gd name="T2" fmla="*/ 48 w 56"/>
              <a:gd name="T3" fmla="*/ 96 h 192"/>
              <a:gd name="T4" fmla="*/ 0 w 56"/>
              <a:gd name="T5" fmla="*/ 192 h 192"/>
              <a:gd name="T6" fmla="*/ 0 60000 65536"/>
              <a:gd name="T7" fmla="*/ 0 60000 65536"/>
              <a:gd name="T8" fmla="*/ 0 60000 65536"/>
              <a:gd name="T9" fmla="*/ 0 w 56"/>
              <a:gd name="T10" fmla="*/ 0 h 192"/>
              <a:gd name="T11" fmla="*/ 56 w 56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" h="192">
                <a:moveTo>
                  <a:pt x="48" y="0"/>
                </a:moveTo>
                <a:cubicBezTo>
                  <a:pt x="52" y="32"/>
                  <a:pt x="56" y="64"/>
                  <a:pt x="48" y="96"/>
                </a:cubicBezTo>
                <a:cubicBezTo>
                  <a:pt x="40" y="128"/>
                  <a:pt x="20" y="160"/>
                  <a:pt x="0" y="192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Freeform 47"/>
          <p:cNvSpPr>
            <a:spLocks/>
          </p:cNvSpPr>
          <p:nvPr/>
        </p:nvSpPr>
        <p:spPr bwMode="auto">
          <a:xfrm rot="8945595">
            <a:off x="4765712" y="4459464"/>
            <a:ext cx="320879" cy="307948"/>
          </a:xfrm>
          <a:custGeom>
            <a:avLst/>
            <a:gdLst>
              <a:gd name="T0" fmla="*/ 48 w 56"/>
              <a:gd name="T1" fmla="*/ 0 h 192"/>
              <a:gd name="T2" fmla="*/ 48 w 56"/>
              <a:gd name="T3" fmla="*/ 96 h 192"/>
              <a:gd name="T4" fmla="*/ 0 w 56"/>
              <a:gd name="T5" fmla="*/ 192 h 192"/>
              <a:gd name="T6" fmla="*/ 0 60000 65536"/>
              <a:gd name="T7" fmla="*/ 0 60000 65536"/>
              <a:gd name="T8" fmla="*/ 0 60000 65536"/>
              <a:gd name="T9" fmla="*/ 0 w 56"/>
              <a:gd name="T10" fmla="*/ 0 h 192"/>
              <a:gd name="T11" fmla="*/ 56 w 56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" h="192">
                <a:moveTo>
                  <a:pt x="48" y="0"/>
                </a:moveTo>
                <a:cubicBezTo>
                  <a:pt x="52" y="32"/>
                  <a:pt x="56" y="64"/>
                  <a:pt x="48" y="96"/>
                </a:cubicBezTo>
                <a:cubicBezTo>
                  <a:pt x="40" y="128"/>
                  <a:pt x="20" y="160"/>
                  <a:pt x="0" y="192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7193240" y="2450516"/>
            <a:ext cx="6751359" cy="1239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Большая </a:t>
            </a:r>
            <a:r>
              <a:rPr lang="ru-RU" alt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сторона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АВ, </a:t>
            </a:r>
            <a:r>
              <a:rPr lang="ru-RU" alt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значит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больший </a:t>
            </a:r>
            <a:r>
              <a:rPr lang="ru-RU" alt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угол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С.</a:t>
            </a:r>
            <a:endParaRPr lang="ru-RU" alt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7291280" y="3881593"/>
            <a:ext cx="6586242" cy="1239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Меньшая сторона АС, значит меньший угол В.</a:t>
            </a:r>
          </a:p>
        </p:txBody>
      </p:sp>
      <p:sp>
        <p:nvSpPr>
          <p:cNvPr id="43" name="Freeform 47"/>
          <p:cNvSpPr>
            <a:spLocks/>
          </p:cNvSpPr>
          <p:nvPr/>
        </p:nvSpPr>
        <p:spPr bwMode="auto">
          <a:xfrm rot="8945595">
            <a:off x="4591273" y="4400634"/>
            <a:ext cx="375423" cy="356195"/>
          </a:xfrm>
          <a:custGeom>
            <a:avLst/>
            <a:gdLst>
              <a:gd name="T0" fmla="*/ 48 w 56"/>
              <a:gd name="T1" fmla="*/ 0 h 192"/>
              <a:gd name="T2" fmla="*/ 48 w 56"/>
              <a:gd name="T3" fmla="*/ 96 h 192"/>
              <a:gd name="T4" fmla="*/ 0 w 56"/>
              <a:gd name="T5" fmla="*/ 192 h 192"/>
              <a:gd name="T6" fmla="*/ 0 60000 65536"/>
              <a:gd name="T7" fmla="*/ 0 60000 65536"/>
              <a:gd name="T8" fmla="*/ 0 60000 65536"/>
              <a:gd name="T9" fmla="*/ 0 w 56"/>
              <a:gd name="T10" fmla="*/ 0 h 192"/>
              <a:gd name="T11" fmla="*/ 56 w 56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" h="192">
                <a:moveTo>
                  <a:pt x="48" y="0"/>
                </a:moveTo>
                <a:cubicBezTo>
                  <a:pt x="52" y="32"/>
                  <a:pt x="56" y="64"/>
                  <a:pt x="48" y="96"/>
                </a:cubicBezTo>
                <a:cubicBezTo>
                  <a:pt x="40" y="128"/>
                  <a:pt x="20" y="160"/>
                  <a:pt x="0" y="192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90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1" grpId="0"/>
      <p:bldP spid="58" grpId="0"/>
      <p:bldP spid="64" grpId="0"/>
      <p:bldP spid="30" grpId="0"/>
      <p:bldP spid="36" grpId="0" animBg="1"/>
      <p:bldP spid="37" grpId="0" animBg="1"/>
      <p:bldP spid="41" grpId="0"/>
      <p:bldP spid="42" grpId="0"/>
      <p:bldP spid="4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60411" y="703968"/>
            <a:ext cx="14200032" cy="1353432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4.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Какая сторона равнобедренного треугольника наибольшая, если угол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его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вершине равен 62°? А если он равен 58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°?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28302" y="51907"/>
            <a:ext cx="596830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dirty="0"/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5072353" y="1765404"/>
            <a:ext cx="2544612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41504" y="1690022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O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8320" y="5176015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K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57607" y="5147651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M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67365" y="6808477"/>
            <a:ext cx="6633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Ответ: </a:t>
            </a:r>
            <a:r>
              <a:rPr lang="ru-RU" sz="3200" b="1" dirty="0" smtClean="0">
                <a:solidFill>
                  <a:srgbClr val="002060"/>
                </a:solidFill>
                <a:latin typeface="Arial" charset="0"/>
              </a:rPr>
              <a:t>основание наибольшее </a:t>
            </a:r>
            <a:endParaRPr lang="ru-RU" sz="3200" b="1" dirty="0">
              <a:solidFill>
                <a:srgbClr val="002060"/>
              </a:solidFill>
              <a:latin typeface="Arial" charset="0"/>
            </a:endParaRPr>
          </a:p>
        </p:txBody>
      </p:sp>
      <p:grpSp>
        <p:nvGrpSpPr>
          <p:cNvPr id="50" name="Group 21"/>
          <p:cNvGrpSpPr>
            <a:grpSpLocks/>
          </p:cNvGrpSpPr>
          <p:nvPr/>
        </p:nvGrpSpPr>
        <p:grpSpPr bwMode="auto">
          <a:xfrm>
            <a:off x="529065" y="2256762"/>
            <a:ext cx="3928542" cy="2976488"/>
            <a:chOff x="89" y="842"/>
            <a:chExt cx="3039" cy="2514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57" name="AutoShape 14"/>
            <p:cNvSpPr>
              <a:spLocks noChangeArrowheads="1"/>
            </p:cNvSpPr>
            <p:nvPr/>
          </p:nvSpPr>
          <p:spPr bwMode="auto">
            <a:xfrm>
              <a:off x="89" y="842"/>
              <a:ext cx="3039" cy="2495"/>
            </a:xfrm>
            <a:prstGeom prst="triangle">
              <a:avLst>
                <a:gd name="adj" fmla="val 50000"/>
              </a:avLst>
            </a:prstGeom>
            <a:grpFill/>
            <a:ln w="571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hangingPunct="1"/>
              <a:endParaRPr lang="ru-RU" altLang="ru-RU"/>
            </a:p>
          </p:txBody>
        </p:sp>
        <p:sp>
          <p:nvSpPr>
            <p:cNvPr id="62" name="Freeform 15"/>
            <p:cNvSpPr>
              <a:spLocks/>
            </p:cNvSpPr>
            <p:nvPr/>
          </p:nvSpPr>
          <p:spPr bwMode="auto">
            <a:xfrm>
              <a:off x="295" y="3019"/>
              <a:ext cx="181" cy="318"/>
            </a:xfrm>
            <a:custGeom>
              <a:avLst/>
              <a:gdLst>
                <a:gd name="T0" fmla="*/ 0 w 181"/>
                <a:gd name="T1" fmla="*/ 0 h 318"/>
                <a:gd name="T2" fmla="*/ 145 w 181"/>
                <a:gd name="T3" fmla="*/ 104 h 318"/>
                <a:gd name="T4" fmla="*/ 181 w 181"/>
                <a:gd name="T5" fmla="*/ 318 h 318"/>
                <a:gd name="T6" fmla="*/ 0 60000 65536"/>
                <a:gd name="T7" fmla="*/ 0 60000 65536"/>
                <a:gd name="T8" fmla="*/ 0 60000 65536"/>
                <a:gd name="T9" fmla="*/ 0 w 181"/>
                <a:gd name="T10" fmla="*/ 0 h 318"/>
                <a:gd name="T11" fmla="*/ 181 w 181"/>
                <a:gd name="T12" fmla="*/ 318 h 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" h="318">
                  <a:moveTo>
                    <a:pt x="0" y="0"/>
                  </a:moveTo>
                  <a:cubicBezTo>
                    <a:pt x="24" y="17"/>
                    <a:pt x="115" y="51"/>
                    <a:pt x="145" y="104"/>
                  </a:cubicBezTo>
                  <a:cubicBezTo>
                    <a:pt x="175" y="157"/>
                    <a:pt x="174" y="274"/>
                    <a:pt x="181" y="318"/>
                  </a:cubicBezTo>
                </a:path>
              </a:pathLst>
            </a:custGeom>
            <a:grpFill/>
            <a:ln w="57150">
              <a:solidFill>
                <a:srgbClr val="C00000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64" name="Freeform 16"/>
            <p:cNvSpPr>
              <a:spLocks/>
            </p:cNvSpPr>
            <p:nvPr/>
          </p:nvSpPr>
          <p:spPr bwMode="auto">
            <a:xfrm flipH="1">
              <a:off x="2791" y="3038"/>
              <a:ext cx="181" cy="318"/>
            </a:xfrm>
            <a:custGeom>
              <a:avLst/>
              <a:gdLst>
                <a:gd name="T0" fmla="*/ 0 w 181"/>
                <a:gd name="T1" fmla="*/ 0 h 318"/>
                <a:gd name="T2" fmla="*/ 145 w 181"/>
                <a:gd name="T3" fmla="*/ 104 h 318"/>
                <a:gd name="T4" fmla="*/ 181 w 181"/>
                <a:gd name="T5" fmla="*/ 318 h 318"/>
                <a:gd name="T6" fmla="*/ 0 60000 65536"/>
                <a:gd name="T7" fmla="*/ 0 60000 65536"/>
                <a:gd name="T8" fmla="*/ 0 60000 65536"/>
                <a:gd name="T9" fmla="*/ 0 w 181"/>
                <a:gd name="T10" fmla="*/ 0 h 318"/>
                <a:gd name="T11" fmla="*/ 181 w 181"/>
                <a:gd name="T12" fmla="*/ 318 h 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" h="318">
                  <a:moveTo>
                    <a:pt x="0" y="0"/>
                  </a:moveTo>
                  <a:cubicBezTo>
                    <a:pt x="24" y="17"/>
                    <a:pt x="115" y="51"/>
                    <a:pt x="145" y="104"/>
                  </a:cubicBezTo>
                  <a:cubicBezTo>
                    <a:pt x="175" y="157"/>
                    <a:pt x="174" y="274"/>
                    <a:pt x="181" y="318"/>
                  </a:cubicBezTo>
                </a:path>
              </a:pathLst>
            </a:custGeom>
            <a:grpFill/>
            <a:ln w="57150">
              <a:solidFill>
                <a:srgbClr val="C00000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/>
            <a:lstStyle/>
            <a:p>
              <a:endParaRPr lang="uz-Latn-UZ"/>
            </a:p>
          </p:txBody>
        </p:sp>
      </p:grpSp>
      <p:cxnSp>
        <p:nvCxnSpPr>
          <p:cNvPr id="5" name="Прямая соединительная линия 4"/>
          <p:cNvCxnSpPr/>
          <p:nvPr/>
        </p:nvCxnSpPr>
        <p:spPr>
          <a:xfrm>
            <a:off x="1299635" y="3526608"/>
            <a:ext cx="391871" cy="37114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3197268" y="3526608"/>
            <a:ext cx="374442" cy="3402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2010960" y="2603865"/>
                <a:ext cx="9647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𝟔</m:t>
                          </m:r>
                          <m:r>
                            <a:rPr lang="ru-RU" sz="3200" b="1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e>
                        <m:sup>
                          <m:r>
                            <a:rPr lang="en-US" sz="32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0960" y="2603865"/>
                <a:ext cx="964751" cy="5959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 Box 28"/>
          <p:cNvSpPr txBox="1">
            <a:spLocks noChangeArrowheads="1"/>
          </p:cNvSpPr>
          <p:nvPr/>
        </p:nvSpPr>
        <p:spPr bwMode="auto">
          <a:xfrm>
            <a:off x="403848" y="5822346"/>
            <a:ext cx="5586840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 smtClean="0">
                <a:solidFill>
                  <a:srgbClr val="002060"/>
                </a:solidFill>
                <a:latin typeface="Times New Roman" pitchFamily="18" charset="0"/>
              </a:rPr>
              <a:t>(180</a:t>
            </a:r>
            <a:r>
              <a:rPr lang="ru-RU" altLang="ru-RU" sz="4000" b="1" baseline="30000" dirty="0" smtClean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000" b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4000" b="1" dirty="0">
                <a:solidFill>
                  <a:srgbClr val="002060"/>
                </a:solidFill>
                <a:latin typeface="Times New Roman" pitchFamily="18" charset="0"/>
              </a:rPr>
              <a:t>– </a:t>
            </a:r>
            <a:r>
              <a:rPr lang="ru-RU" altLang="ru-RU" sz="4000" b="1" dirty="0" smtClean="0">
                <a:solidFill>
                  <a:srgbClr val="002060"/>
                </a:solidFill>
                <a:latin typeface="Times New Roman" pitchFamily="18" charset="0"/>
              </a:rPr>
              <a:t>62</a:t>
            </a:r>
            <a:r>
              <a:rPr lang="ru-RU" altLang="ru-RU" sz="4000" b="1" baseline="30000" dirty="0" smtClean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000" b="1" dirty="0" smtClean="0">
                <a:solidFill>
                  <a:srgbClr val="002060"/>
                </a:solidFill>
                <a:latin typeface="Times New Roman" pitchFamily="18" charset="0"/>
              </a:rPr>
              <a:t>):2 = 59</a:t>
            </a:r>
            <a:r>
              <a:rPr lang="ru-RU" altLang="ru-RU" sz="4000" b="1" baseline="30000" dirty="0" smtClean="0">
                <a:solidFill>
                  <a:srgbClr val="002060"/>
                </a:solidFill>
                <a:latin typeface="Times New Roman" pitchFamily="18" charset="0"/>
              </a:rPr>
              <a:t>0</a:t>
            </a:r>
            <a:endParaRPr lang="ru-RU" altLang="ru-RU" sz="40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3312964" y="4580083"/>
                <a:ext cx="9647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3200" b="1" i="1" smtClean="0">
                              <a:latin typeface="Cambria Math"/>
                              <a:ea typeface="Cambria Math"/>
                            </a:rPr>
                            <m:t>𝟓𝟗</m:t>
                          </m:r>
                        </m:e>
                        <m:sup>
                          <m:r>
                            <a:rPr lang="en-US" sz="3200" b="1" i="1">
                              <a:latin typeface="Cambria Math"/>
                              <a:ea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2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2964" y="4580083"/>
                <a:ext cx="964751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924364" y="4580083"/>
                <a:ext cx="9647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3200" b="1" i="1" smtClean="0">
                              <a:latin typeface="Cambria Math"/>
                              <a:ea typeface="Cambria Math"/>
                            </a:rPr>
                            <m:t>𝟓𝟗</m:t>
                          </m:r>
                        </m:e>
                        <m:sup>
                          <m:r>
                            <a:rPr lang="en-US" sz="3200" b="1" i="1">
                              <a:latin typeface="Cambria Math"/>
                              <a:ea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2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364" y="4580083"/>
                <a:ext cx="964751" cy="5959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9888632" y="1765404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O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755448" y="5271180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K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2104735" y="5242816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M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1" name="Group 21"/>
          <p:cNvGrpSpPr>
            <a:grpSpLocks/>
          </p:cNvGrpSpPr>
          <p:nvPr/>
        </p:nvGrpSpPr>
        <p:grpSpPr bwMode="auto">
          <a:xfrm>
            <a:off x="8176193" y="2351927"/>
            <a:ext cx="3928542" cy="2976488"/>
            <a:chOff x="89" y="842"/>
            <a:chExt cx="3039" cy="2514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72" name="AutoShape 14"/>
            <p:cNvSpPr>
              <a:spLocks noChangeArrowheads="1"/>
            </p:cNvSpPr>
            <p:nvPr/>
          </p:nvSpPr>
          <p:spPr bwMode="auto">
            <a:xfrm>
              <a:off x="89" y="842"/>
              <a:ext cx="3039" cy="2495"/>
            </a:xfrm>
            <a:prstGeom prst="triangle">
              <a:avLst>
                <a:gd name="adj" fmla="val 50000"/>
              </a:avLst>
            </a:prstGeom>
            <a:grpFill/>
            <a:ln w="571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hangingPunct="1"/>
              <a:endParaRPr lang="ru-RU" altLang="ru-RU"/>
            </a:p>
          </p:txBody>
        </p:sp>
        <p:sp>
          <p:nvSpPr>
            <p:cNvPr id="73" name="Freeform 15"/>
            <p:cNvSpPr>
              <a:spLocks/>
            </p:cNvSpPr>
            <p:nvPr/>
          </p:nvSpPr>
          <p:spPr bwMode="auto">
            <a:xfrm>
              <a:off x="295" y="3019"/>
              <a:ext cx="181" cy="318"/>
            </a:xfrm>
            <a:custGeom>
              <a:avLst/>
              <a:gdLst>
                <a:gd name="T0" fmla="*/ 0 w 181"/>
                <a:gd name="T1" fmla="*/ 0 h 318"/>
                <a:gd name="T2" fmla="*/ 145 w 181"/>
                <a:gd name="T3" fmla="*/ 104 h 318"/>
                <a:gd name="T4" fmla="*/ 181 w 181"/>
                <a:gd name="T5" fmla="*/ 318 h 318"/>
                <a:gd name="T6" fmla="*/ 0 60000 65536"/>
                <a:gd name="T7" fmla="*/ 0 60000 65536"/>
                <a:gd name="T8" fmla="*/ 0 60000 65536"/>
                <a:gd name="T9" fmla="*/ 0 w 181"/>
                <a:gd name="T10" fmla="*/ 0 h 318"/>
                <a:gd name="T11" fmla="*/ 181 w 181"/>
                <a:gd name="T12" fmla="*/ 318 h 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" h="318">
                  <a:moveTo>
                    <a:pt x="0" y="0"/>
                  </a:moveTo>
                  <a:cubicBezTo>
                    <a:pt x="24" y="17"/>
                    <a:pt x="115" y="51"/>
                    <a:pt x="145" y="104"/>
                  </a:cubicBezTo>
                  <a:cubicBezTo>
                    <a:pt x="175" y="157"/>
                    <a:pt x="174" y="274"/>
                    <a:pt x="181" y="318"/>
                  </a:cubicBezTo>
                </a:path>
              </a:pathLst>
            </a:custGeom>
            <a:grpFill/>
            <a:ln w="57150">
              <a:solidFill>
                <a:srgbClr val="C00000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74" name="Freeform 16"/>
            <p:cNvSpPr>
              <a:spLocks/>
            </p:cNvSpPr>
            <p:nvPr/>
          </p:nvSpPr>
          <p:spPr bwMode="auto">
            <a:xfrm flipH="1">
              <a:off x="2791" y="3038"/>
              <a:ext cx="181" cy="318"/>
            </a:xfrm>
            <a:custGeom>
              <a:avLst/>
              <a:gdLst>
                <a:gd name="T0" fmla="*/ 0 w 181"/>
                <a:gd name="T1" fmla="*/ 0 h 318"/>
                <a:gd name="T2" fmla="*/ 145 w 181"/>
                <a:gd name="T3" fmla="*/ 104 h 318"/>
                <a:gd name="T4" fmla="*/ 181 w 181"/>
                <a:gd name="T5" fmla="*/ 318 h 318"/>
                <a:gd name="T6" fmla="*/ 0 60000 65536"/>
                <a:gd name="T7" fmla="*/ 0 60000 65536"/>
                <a:gd name="T8" fmla="*/ 0 60000 65536"/>
                <a:gd name="T9" fmla="*/ 0 w 181"/>
                <a:gd name="T10" fmla="*/ 0 h 318"/>
                <a:gd name="T11" fmla="*/ 181 w 181"/>
                <a:gd name="T12" fmla="*/ 318 h 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" h="318">
                  <a:moveTo>
                    <a:pt x="0" y="0"/>
                  </a:moveTo>
                  <a:cubicBezTo>
                    <a:pt x="24" y="17"/>
                    <a:pt x="115" y="51"/>
                    <a:pt x="145" y="104"/>
                  </a:cubicBezTo>
                  <a:cubicBezTo>
                    <a:pt x="175" y="157"/>
                    <a:pt x="174" y="274"/>
                    <a:pt x="181" y="318"/>
                  </a:cubicBezTo>
                </a:path>
              </a:pathLst>
            </a:custGeom>
            <a:grpFill/>
            <a:ln w="57150">
              <a:solidFill>
                <a:srgbClr val="C00000"/>
              </a:solidFill>
              <a:round/>
              <a:headEnd type="none" w="sm" len="sm"/>
              <a:tailEnd type="none" w="sm" len="sm"/>
            </a:ln>
            <a:extLst/>
          </p:spPr>
          <p:txBody>
            <a:bodyPr wrap="none"/>
            <a:lstStyle/>
            <a:p>
              <a:endParaRPr lang="uz-Latn-UZ"/>
            </a:p>
          </p:txBody>
        </p:sp>
      </p:grpSp>
      <p:cxnSp>
        <p:nvCxnSpPr>
          <p:cNvPr id="75" name="Прямая соединительная линия 74"/>
          <p:cNvCxnSpPr/>
          <p:nvPr/>
        </p:nvCxnSpPr>
        <p:spPr>
          <a:xfrm>
            <a:off x="8946763" y="3621773"/>
            <a:ext cx="391871" cy="37114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flipH="1">
            <a:off x="10844396" y="3621773"/>
            <a:ext cx="374442" cy="34021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Прямоугольник 76"/>
              <p:cNvSpPr/>
              <p:nvPr/>
            </p:nvSpPr>
            <p:spPr>
              <a:xfrm>
                <a:off x="9658088" y="2709616"/>
                <a:ext cx="9647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b="1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𝟓𝟖</m:t>
                          </m:r>
                        </m:e>
                        <m:sup>
                          <m:r>
                            <a:rPr lang="en-US" sz="3200" b="1" i="1" dirty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/>
              </a:p>
            </p:txBody>
          </p:sp>
        </mc:Choice>
        <mc:Fallback xmlns="">
          <p:sp>
            <p:nvSpPr>
              <p:cNvPr id="77" name="Прямоугольник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8088" y="2709616"/>
                <a:ext cx="964751" cy="5959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 Box 28"/>
          <p:cNvSpPr txBox="1">
            <a:spLocks noChangeArrowheads="1"/>
          </p:cNvSpPr>
          <p:nvPr/>
        </p:nvSpPr>
        <p:spPr bwMode="auto">
          <a:xfrm>
            <a:off x="8050976" y="5917511"/>
            <a:ext cx="5586840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000" b="1" dirty="0" smtClean="0">
                <a:solidFill>
                  <a:srgbClr val="002060"/>
                </a:solidFill>
                <a:latin typeface="Times New Roman" pitchFamily="18" charset="0"/>
              </a:rPr>
              <a:t>(180</a:t>
            </a:r>
            <a:r>
              <a:rPr lang="ru-RU" altLang="ru-RU" sz="4000" b="1" baseline="30000" dirty="0" smtClean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000" b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4000" b="1" dirty="0">
                <a:solidFill>
                  <a:srgbClr val="002060"/>
                </a:solidFill>
                <a:latin typeface="Times New Roman" pitchFamily="18" charset="0"/>
              </a:rPr>
              <a:t>– </a:t>
            </a:r>
            <a:r>
              <a:rPr lang="ru-RU" altLang="ru-RU" sz="4000" b="1" dirty="0" smtClean="0">
                <a:solidFill>
                  <a:srgbClr val="002060"/>
                </a:solidFill>
                <a:latin typeface="Times New Roman" pitchFamily="18" charset="0"/>
              </a:rPr>
              <a:t>58</a:t>
            </a:r>
            <a:r>
              <a:rPr lang="ru-RU" altLang="ru-RU" sz="4000" b="1" baseline="30000" dirty="0" smtClean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000" b="1" dirty="0" smtClean="0">
                <a:solidFill>
                  <a:srgbClr val="002060"/>
                </a:solidFill>
                <a:latin typeface="Times New Roman" pitchFamily="18" charset="0"/>
              </a:rPr>
              <a:t>):2 = 61</a:t>
            </a:r>
            <a:r>
              <a:rPr lang="ru-RU" altLang="ru-RU" sz="4000" b="1" baseline="30000" dirty="0" smtClean="0">
                <a:solidFill>
                  <a:srgbClr val="002060"/>
                </a:solidFill>
                <a:latin typeface="Times New Roman" pitchFamily="18" charset="0"/>
              </a:rPr>
              <a:t>0</a:t>
            </a:r>
            <a:endParaRPr lang="ru-RU" altLang="ru-RU" sz="40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10960092" y="4675248"/>
                <a:ext cx="9647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3200" b="1" i="1" smtClean="0">
                              <a:latin typeface="Cambria Math"/>
                              <a:ea typeface="Cambria Math"/>
                            </a:rPr>
                            <m:t>𝟔𝟏</m:t>
                          </m:r>
                        </m:e>
                        <m:sup>
                          <m:r>
                            <a:rPr lang="en-US" sz="3200" b="1" i="1">
                              <a:latin typeface="Cambria Math"/>
                              <a:ea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200" dirty="0"/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0092" y="4675248"/>
                <a:ext cx="964751" cy="5959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8571492" y="4675248"/>
                <a:ext cx="9647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sz="3200" b="1" i="1" smtClean="0">
                              <a:latin typeface="Cambria Math"/>
                              <a:ea typeface="Cambria Math"/>
                            </a:rPr>
                            <m:t>𝟔𝟏</m:t>
                          </m:r>
                        </m:e>
                        <m:sup>
                          <m:r>
                            <a:rPr lang="en-US" sz="3200" b="1" i="1">
                              <a:latin typeface="Cambria Math"/>
                              <a:ea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200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1492" y="4675248"/>
                <a:ext cx="964751" cy="5959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Прямоугольник 80"/>
          <p:cNvSpPr/>
          <p:nvPr/>
        </p:nvSpPr>
        <p:spPr>
          <a:xfrm>
            <a:off x="7424554" y="6788076"/>
            <a:ext cx="66337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Ответ: </a:t>
            </a:r>
            <a:r>
              <a:rPr lang="ru-RU" sz="3200" b="1" dirty="0" smtClean="0">
                <a:solidFill>
                  <a:srgbClr val="002060"/>
                </a:solidFill>
                <a:latin typeface="Arial" charset="0"/>
              </a:rPr>
              <a:t>боковая сторона наибольшая </a:t>
            </a:r>
            <a:endParaRPr lang="ru-RU" sz="3200" b="1" dirty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42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30" grpId="0"/>
      <p:bldP spid="66" grpId="0" build="allAtOnce"/>
      <p:bldP spid="25" grpId="0"/>
      <p:bldP spid="31" grpId="0"/>
      <p:bldP spid="67" grpId="0"/>
      <p:bldP spid="69" grpId="0"/>
      <p:bldP spid="70" grpId="0"/>
      <p:bldP spid="77" grpId="0"/>
      <p:bldP spid="78" grpId="0" build="allAtOnce"/>
      <p:bldP spid="79" grpId="0"/>
      <p:bldP spid="80" grpId="0"/>
      <p:bldP spid="8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391744" y="2316165"/>
            <a:ext cx="7134742" cy="225583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5, 6 (стр. 1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746782" y="2895600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1049000" y="160020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нутый угол 3"/>
          <p:cNvSpPr/>
          <p:nvPr/>
        </p:nvSpPr>
        <p:spPr>
          <a:xfrm>
            <a:off x="838200" y="1143000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Повторение пройденного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2895600" y="3873759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нутый угол 6"/>
          <p:cNvSpPr/>
          <p:nvPr/>
        </p:nvSpPr>
        <p:spPr>
          <a:xfrm>
            <a:off x="9525000" y="3974841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нутый угол 7"/>
          <p:cNvSpPr/>
          <p:nvPr/>
        </p:nvSpPr>
        <p:spPr>
          <a:xfrm>
            <a:off x="6618514" y="1264298"/>
            <a:ext cx="4963886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Соотношения между сторонами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углами треугольника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body" idx="4294967295"/>
          </p:nvPr>
        </p:nvSpPr>
        <p:spPr>
          <a:xfrm>
            <a:off x="152400" y="846154"/>
            <a:ext cx="13655040" cy="7071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1" tIns="65282" rIns="130601" bIns="65282" anchor="t" anchorCtr="0">
            <a:noAutofit/>
          </a:bodyPr>
          <a:lstStyle/>
          <a:p>
            <a:pPr marL="489833" indent="-489833" algn="l" rtl="0">
              <a:lnSpc>
                <a:spcPct val="80000"/>
              </a:lnSpc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Сумма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углов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треугольника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равна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… .</a:t>
            </a:r>
            <a:endParaRPr b="1" dirty="0">
              <a:latin typeface="Arial" pitchFamily="34" charset="0"/>
              <a:cs typeface="Arial" pitchFamily="34" charset="0"/>
            </a:endParaRPr>
          </a:p>
          <a:p>
            <a:pPr marL="489833" indent="-489833" algn="l" rtl="0">
              <a:lnSpc>
                <a:spcPct val="80000"/>
              </a:lnSpc>
              <a:spcBef>
                <a:spcPts val="3428"/>
              </a:spcBef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Треугольник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, у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которого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есть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прямой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угол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,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называется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…</a:t>
            </a:r>
            <a:r>
              <a:rPr lang="ru-RU" sz="43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………..</a:t>
            </a:r>
            <a:r>
              <a:rPr lang="en-US" sz="43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.</a:t>
            </a:r>
            <a:endParaRPr lang="ru-RU" sz="4300" b="1" dirty="0" smtClean="0">
              <a:solidFill>
                <a:schemeClr val="dk1"/>
              </a:solidFill>
              <a:latin typeface="Arial" pitchFamily="34" charset="0"/>
              <a:ea typeface="Calibri"/>
              <a:cs typeface="Arial" pitchFamily="34" charset="0"/>
              <a:sym typeface="Calibri"/>
            </a:endParaRPr>
          </a:p>
          <a:p>
            <a:pPr marL="489833" indent="-489833" algn="l" rtl="0">
              <a:lnSpc>
                <a:spcPct val="80000"/>
              </a:lnSpc>
              <a:spcBef>
                <a:spcPts val="3428"/>
              </a:spcBef>
              <a:buClr>
                <a:schemeClr val="dk1"/>
              </a:buClr>
              <a:buSzPts val="3000"/>
              <a:buFont typeface="Arial"/>
              <a:buChar char="•"/>
            </a:pPr>
            <a:r>
              <a:rPr lang="ru-RU" sz="43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Гипотенузой</a:t>
            </a:r>
            <a:r>
              <a:rPr lang="en-US" sz="43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прямоугольного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треугольника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называется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… ……………………………….                           </a:t>
            </a:r>
            <a:endParaRPr b="1" dirty="0">
              <a:latin typeface="Arial" pitchFamily="34" charset="0"/>
              <a:cs typeface="Arial" pitchFamily="34" charset="0"/>
            </a:endParaRPr>
          </a:p>
          <a:p>
            <a:pPr marL="489833" indent="-489833" algn="l" rtl="0">
              <a:lnSpc>
                <a:spcPct val="80000"/>
              </a:lnSpc>
              <a:spcBef>
                <a:spcPts val="3428"/>
              </a:spcBef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4300" b="1" dirty="0" err="1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другие</a:t>
            </a:r>
            <a:r>
              <a:rPr lang="en-US" sz="43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стороны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 </a:t>
            </a:r>
            <a:r>
              <a:rPr lang="en-US" sz="4300" b="1" dirty="0" err="1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называются</a:t>
            </a:r>
            <a:r>
              <a:rPr lang="en-US" sz="43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… . </a:t>
            </a:r>
            <a:endParaRPr b="1" dirty="0">
              <a:latin typeface="Arial" pitchFamily="34" charset="0"/>
              <a:cs typeface="Arial" pitchFamily="34" charset="0"/>
            </a:endParaRPr>
          </a:p>
          <a:p>
            <a:pPr marL="489833" indent="-489833" algn="l" rtl="0">
              <a:lnSpc>
                <a:spcPct val="80000"/>
              </a:lnSpc>
              <a:spcBef>
                <a:spcPts val="3428"/>
              </a:spcBef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Треугольник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, в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котором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есть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тупой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угол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, </a:t>
            </a:r>
            <a:r>
              <a:rPr lang="en-US" sz="43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называется</a:t>
            </a:r>
            <a:r>
              <a:rPr lang="en-US" sz="43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… .</a:t>
            </a:r>
            <a:endParaRPr sz="3100" b="1" dirty="0">
              <a:solidFill>
                <a:schemeClr val="dk1"/>
              </a:solidFill>
              <a:latin typeface="Arial" pitchFamily="34" charset="0"/>
              <a:ea typeface="Calibri"/>
              <a:cs typeface="Arial" pitchFamily="34" charset="0"/>
              <a:sym typeface="Calibri"/>
            </a:endParaRPr>
          </a:p>
          <a:p>
            <a:pPr marL="489833" indent="-290271" algn="l" rtl="0">
              <a:spcBef>
                <a:spcPts val="2343"/>
              </a:spcBef>
              <a:buClr>
                <a:schemeClr val="dk1"/>
              </a:buClr>
              <a:buSzPts val="2200"/>
            </a:pPr>
            <a:endParaRPr sz="3100" b="1" dirty="0">
              <a:solidFill>
                <a:schemeClr val="dk1"/>
              </a:solidFill>
              <a:latin typeface="Arial" pitchFamily="34" charset="0"/>
              <a:ea typeface="Calibri"/>
              <a:cs typeface="Arial" pitchFamily="34" charset="0"/>
              <a:sym typeface="Calibri"/>
            </a:endParaRPr>
          </a:p>
        </p:txBody>
      </p:sp>
      <p:sp>
        <p:nvSpPr>
          <p:cNvPr id="10" name="Google Shape;100;p15"/>
          <p:cNvSpPr txBox="1">
            <a:spLocks/>
          </p:cNvSpPr>
          <p:nvPr/>
        </p:nvSpPr>
        <p:spPr>
          <a:xfrm>
            <a:off x="3810000" y="185057"/>
            <a:ext cx="7772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  <a:tabLst/>
              <a:defRPr/>
            </a:pPr>
            <a:r>
              <a:rPr kumimoji="0" lang="ru-RU" sz="3600" b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Calibri"/>
              </a:rPr>
              <a:t>Закончить предложения</a:t>
            </a:r>
            <a:endParaRPr kumimoji="0" lang="ru-RU" sz="4800" b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085516" y="787273"/>
                <a:ext cx="1496884" cy="73751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ru-RU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5516" y="787273"/>
                <a:ext cx="1496884" cy="7375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038600" y="2397636"/>
            <a:ext cx="437812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 defTabSz="914400">
              <a:lnSpc>
                <a:spcPct val="80000"/>
              </a:lnSpc>
              <a:spcBef>
                <a:spcPts val="3428"/>
              </a:spcBef>
              <a:buClr>
                <a:prstClr val="black"/>
              </a:buClr>
              <a:buSzPts val="3000"/>
            </a:pP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прямоугольным</a:t>
            </a:r>
            <a:endParaRPr lang="ru-RU" sz="16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38600" y="3846226"/>
            <a:ext cx="9938939" cy="5355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 defTabSz="914400">
              <a:lnSpc>
                <a:spcPct val="80000"/>
              </a:lnSpc>
              <a:spcBef>
                <a:spcPts val="3428"/>
              </a:spcBef>
              <a:buClr>
                <a:prstClr val="black"/>
              </a:buClr>
              <a:buSzPts val="3000"/>
            </a:pPr>
            <a:r>
              <a:rPr lang="ru-RU" sz="36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Calibri"/>
              </a:rPr>
              <a:t>с</a:t>
            </a:r>
            <a:r>
              <a:rPr lang="ru-RU" sz="36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Calibri"/>
              </a:rPr>
              <a:t>торона, противолежащая к прямому углу</a:t>
            </a:r>
            <a:endParaRPr lang="ru-RU" sz="1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915400" y="4800600"/>
            <a:ext cx="249619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 defTabSz="914400">
              <a:lnSpc>
                <a:spcPct val="80000"/>
              </a:lnSpc>
              <a:spcBef>
                <a:spcPts val="3428"/>
              </a:spcBef>
              <a:buClr>
                <a:prstClr val="black"/>
              </a:buClr>
              <a:buSzPts val="3000"/>
            </a:pP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катетами</a:t>
            </a:r>
            <a:endParaRPr lang="ru-RU" sz="16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038600" y="6248400"/>
            <a:ext cx="392286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 defTabSz="914400">
              <a:lnSpc>
                <a:spcPct val="80000"/>
              </a:lnSpc>
              <a:spcBef>
                <a:spcPts val="3428"/>
              </a:spcBef>
              <a:buClr>
                <a:prstClr val="black"/>
              </a:buClr>
              <a:buSzPts val="3000"/>
            </a:pP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тупоугольным</a:t>
            </a:r>
            <a:endParaRPr lang="ru-RU" sz="16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20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>
            <a:spLocks noGrp="1"/>
          </p:cNvSpPr>
          <p:nvPr>
            <p:ph type="body" idx="4294967295"/>
          </p:nvPr>
        </p:nvSpPr>
        <p:spPr>
          <a:xfrm>
            <a:off x="381000" y="914400"/>
            <a:ext cx="14249400" cy="7002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1" tIns="65282" rIns="130601" bIns="65282" anchor="t" anchorCtr="0">
            <a:noAutofit/>
          </a:bodyPr>
          <a:lstStyle/>
          <a:p>
            <a:pPr marL="489833" indent="-489833" algn="l" rtl="0">
              <a:spcBef>
                <a:spcPts val="1714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 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Сумма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двух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острых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углов</a:t>
            </a:r>
            <a:r>
              <a:rPr lang="ru-RU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прямоугольного</a:t>
            </a:r>
            <a:r>
              <a:rPr lang="en-US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треугольника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равна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… </a:t>
            </a:r>
            <a:endParaRPr b="1" dirty="0">
              <a:latin typeface="Arial" pitchFamily="34" charset="0"/>
              <a:cs typeface="Arial" pitchFamily="34" charset="0"/>
            </a:endParaRPr>
          </a:p>
          <a:p>
            <a:pPr marL="489833" indent="-489833" algn="l" rtl="0">
              <a:spcBef>
                <a:spcPts val="1714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Катет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прямоугольного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треугольника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, </a:t>
            </a:r>
            <a:r>
              <a:rPr lang="en-US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……………………………….</a:t>
            </a:r>
            <a:r>
              <a:rPr lang="ru-RU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  </a:t>
            </a:r>
            <a:r>
              <a:rPr lang="en-US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, </a:t>
            </a:r>
            <a:r>
              <a:rPr lang="en-US" sz="4600" b="1" dirty="0" err="1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равен</a:t>
            </a:r>
            <a:r>
              <a:rPr lang="en-US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половине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гипотенузы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. </a:t>
            </a:r>
            <a:endParaRPr b="1" dirty="0">
              <a:latin typeface="Arial" pitchFamily="34" charset="0"/>
              <a:cs typeface="Arial" pitchFamily="34" charset="0"/>
            </a:endParaRPr>
          </a:p>
          <a:p>
            <a:pPr marL="489833" indent="-489833" algn="l" rtl="0">
              <a:spcBef>
                <a:spcPts val="1714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Если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катет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прямоугольного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треугольника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……………………</a:t>
            </a:r>
            <a:r>
              <a:rPr lang="ru-RU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…………..   </a:t>
            </a:r>
            <a:r>
              <a:rPr lang="en-US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  ,</a:t>
            </a:r>
            <a:r>
              <a:rPr lang="ru-RU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 err="1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то</a:t>
            </a:r>
            <a:r>
              <a:rPr lang="en-US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ru-RU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этот катет</a:t>
            </a:r>
            <a:r>
              <a:rPr lang="en-US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………………</a:t>
            </a:r>
            <a:r>
              <a:rPr lang="ru-RU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   углу</a:t>
            </a:r>
            <a:r>
              <a:rPr lang="en-US" sz="4600" b="1" dirty="0" smtClean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 </a:t>
            </a:r>
            <a:r>
              <a:rPr lang="en-US" sz="4600" b="1" dirty="0">
                <a:solidFill>
                  <a:schemeClr val="dk1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30°.</a:t>
            </a:r>
            <a:endParaRPr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Google Shape;100;p15"/>
          <p:cNvSpPr txBox="1">
            <a:spLocks/>
          </p:cNvSpPr>
          <p:nvPr/>
        </p:nvSpPr>
        <p:spPr>
          <a:xfrm>
            <a:off x="3810000" y="3048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  <a:tabLst/>
              <a:defRPr/>
            </a:pPr>
            <a:r>
              <a:rPr kumimoji="0" lang="ru-RU" sz="4000" b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Calibri"/>
              </a:rPr>
              <a:t>Закончить предложения</a:t>
            </a:r>
            <a:endParaRPr kumimoji="0" lang="ru-RU" sz="5400" b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934200" y="1828800"/>
                <a:ext cx="1182696" cy="73751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latin typeface="Cambria Math"/>
                            </a:rPr>
                            <m:t>𝟗𝟎</m:t>
                          </m:r>
                        </m:e>
                        <m:sup>
                          <m:r>
                            <a:rPr lang="ru-RU" b="1" i="1" smtClean="0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1828800"/>
                <a:ext cx="1182696" cy="7375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29898" y="3505200"/>
                <a:ext cx="7744877" cy="769441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противолежащий</a:t>
                </a:r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к углу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ru-RU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898" y="3505200"/>
                <a:ext cx="7744877" cy="769441"/>
              </a:xfrm>
              <a:prstGeom prst="rect">
                <a:avLst/>
              </a:prstGeom>
              <a:blipFill rotWithShape="1">
                <a:blip r:embed="rId4"/>
                <a:stretch>
                  <a:fillRect l="-3228" t="-16667" b="-365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899153" y="5791200"/>
            <a:ext cx="8280728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равен половине гипотенузы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9153" y="6560641"/>
            <a:ext cx="3903184" cy="7232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противолежит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01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2"/>
          <p:cNvSpPr txBox="1">
            <a:spLocks noChangeArrowheads="1"/>
          </p:cNvSpPr>
          <p:nvPr/>
        </p:nvSpPr>
        <p:spPr bwMode="auto">
          <a:xfrm rot="4449548">
            <a:off x="1494912" y="4257255"/>
            <a:ext cx="4562023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</a:rPr>
              <a:t>Большая  сторона</a:t>
            </a:r>
            <a:endParaRPr lang="ru-RU" b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518161" y="36196"/>
            <a:ext cx="11750040" cy="148611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130622" tIns="65311" rIns="130622" bIns="65311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Соотношения </a:t>
            </a:r>
            <a:r>
              <a:rPr lang="ru-RU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между </a:t>
            </a:r>
          </a:p>
          <a:p>
            <a:pPr algn="ctr">
              <a:buFont typeface="Wingdings" pitchFamily="2" charset="2"/>
              <a:buNone/>
            </a:pPr>
            <a:r>
              <a:rPr lang="ru-RU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сторонами и углами </a:t>
            </a:r>
            <a:r>
              <a:rPr lang="ru-RU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треугольника </a:t>
            </a:r>
            <a:endParaRPr lang="ru-RU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4953000" y="1434119"/>
            <a:ext cx="8478929" cy="66567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 треугольнике:</a:t>
            </a:r>
          </a:p>
          <a:p>
            <a:endParaRPr lang="ru-RU" sz="4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6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против большей стороны</a:t>
            </a:r>
          </a:p>
          <a:p>
            <a:pPr>
              <a:buFont typeface="Wingdings" pitchFamily="2" charset="2"/>
              <a:buNone/>
            </a:pPr>
            <a:r>
              <a:rPr lang="ru-RU" sz="46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 лежит больший угол;</a:t>
            </a:r>
          </a:p>
          <a:p>
            <a:pPr>
              <a:buFont typeface="Wingdings" pitchFamily="2" charset="2"/>
              <a:buNone/>
            </a:pPr>
            <a:endParaRPr lang="ru-RU" sz="4600" b="1" dirty="0">
              <a:solidFill>
                <a:srgbClr val="80008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обратно,</a:t>
            </a:r>
          </a:p>
          <a:p>
            <a:pPr>
              <a:buFont typeface="Wingdings" pitchFamily="2" charset="2"/>
              <a:buNone/>
            </a:pPr>
            <a:endParaRPr lang="ru-RU" sz="4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4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6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против большего угла </a:t>
            </a:r>
          </a:p>
          <a:p>
            <a:pPr>
              <a:buFont typeface="Wingdings" pitchFamily="2" charset="2"/>
              <a:buNone/>
            </a:pPr>
            <a:r>
              <a:rPr lang="ru-RU" sz="46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  лежит большая сторона</a:t>
            </a:r>
            <a:r>
              <a:rPr lang="ru-RU" sz="51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40293" name="Freeform 5"/>
          <p:cNvSpPr>
            <a:spLocks/>
          </p:cNvSpPr>
          <p:nvPr/>
        </p:nvSpPr>
        <p:spPr bwMode="auto">
          <a:xfrm>
            <a:off x="401321" y="1954530"/>
            <a:ext cx="3919221" cy="5615940"/>
          </a:xfrm>
          <a:custGeom>
            <a:avLst/>
            <a:gdLst/>
            <a:ahLst/>
            <a:cxnLst>
              <a:cxn ang="0">
                <a:pos x="817" y="0"/>
              </a:cxn>
              <a:cxn ang="0">
                <a:pos x="0" y="1996"/>
              </a:cxn>
              <a:cxn ang="0">
                <a:pos x="1543" y="2948"/>
              </a:cxn>
              <a:cxn ang="0">
                <a:pos x="817" y="0"/>
              </a:cxn>
            </a:cxnLst>
            <a:rect l="0" t="0" r="r" b="b"/>
            <a:pathLst>
              <a:path w="1543" h="2948">
                <a:moveTo>
                  <a:pt x="817" y="0"/>
                </a:moveTo>
                <a:lnTo>
                  <a:pt x="0" y="1996"/>
                </a:lnTo>
                <a:lnTo>
                  <a:pt x="1543" y="2948"/>
                </a:lnTo>
                <a:lnTo>
                  <a:pt x="817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19050" cap="flat" cmpd="sng">
            <a:solidFill>
              <a:srgbClr val="000099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140294" name="Text Box 6"/>
          <p:cNvSpPr txBox="1">
            <a:spLocks noChangeArrowheads="1"/>
          </p:cNvSpPr>
          <p:nvPr/>
        </p:nvSpPr>
        <p:spPr bwMode="auto">
          <a:xfrm>
            <a:off x="3634742" y="7307580"/>
            <a:ext cx="621265" cy="83978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6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1668782" y="1617346"/>
            <a:ext cx="630883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140296" name="Text Box 8"/>
          <p:cNvSpPr txBox="1">
            <a:spLocks noChangeArrowheads="1"/>
          </p:cNvSpPr>
          <p:nvPr/>
        </p:nvSpPr>
        <p:spPr bwMode="auto">
          <a:xfrm>
            <a:off x="129542" y="5764530"/>
            <a:ext cx="613250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140297" name="Line 9"/>
          <p:cNvSpPr>
            <a:spLocks noChangeShapeType="1"/>
          </p:cNvSpPr>
          <p:nvPr/>
        </p:nvSpPr>
        <p:spPr bwMode="auto">
          <a:xfrm>
            <a:off x="2476502" y="1954530"/>
            <a:ext cx="1844040" cy="561594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140298" name="AutoShape 10"/>
          <p:cNvSpPr>
            <a:spLocks noChangeArrowheads="1"/>
          </p:cNvSpPr>
          <p:nvPr/>
        </p:nvSpPr>
        <p:spPr bwMode="auto">
          <a:xfrm rot="10272268">
            <a:off x="726441" y="5238751"/>
            <a:ext cx="350520" cy="674370"/>
          </a:xfrm>
          <a:prstGeom prst="moon">
            <a:avLst>
              <a:gd name="adj" fmla="val 5002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pic>
        <p:nvPicPr>
          <p:cNvPr id="140299" name="Picture 11" descr="anim09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319131">
            <a:off x="977902" y="4632960"/>
            <a:ext cx="2880360" cy="1171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2839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5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2" grpId="0"/>
      <p:bldP spid="140297" grpId="0" animBg="1"/>
      <p:bldP spid="140297" grpId="1" animBg="1"/>
      <p:bldP spid="140298" grpId="0" animBg="1"/>
      <p:bldP spid="14029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11"/>
          <p:cNvSpPr txBox="1">
            <a:spLocks noChangeArrowheads="1"/>
          </p:cNvSpPr>
          <p:nvPr/>
        </p:nvSpPr>
        <p:spPr bwMode="auto">
          <a:xfrm>
            <a:off x="5183380" y="7138036"/>
            <a:ext cx="678015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2060"/>
                </a:solidFill>
              </a:rPr>
              <a:t>А</a:t>
            </a:r>
          </a:p>
        </p:txBody>
      </p:sp>
      <p:sp>
        <p:nvSpPr>
          <p:cNvPr id="17413" name="Text Box 12"/>
          <p:cNvSpPr txBox="1">
            <a:spLocks noChangeArrowheads="1"/>
          </p:cNvSpPr>
          <p:nvPr/>
        </p:nvSpPr>
        <p:spPr bwMode="auto">
          <a:xfrm>
            <a:off x="5183380" y="1036676"/>
            <a:ext cx="598815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>
                <a:solidFill>
                  <a:srgbClr val="002060"/>
                </a:solidFill>
              </a:rPr>
              <a:t>В</a:t>
            </a:r>
          </a:p>
        </p:txBody>
      </p:sp>
      <p:sp>
        <p:nvSpPr>
          <p:cNvPr id="17414" name="Text Box 13"/>
          <p:cNvSpPr txBox="1">
            <a:spLocks noChangeArrowheads="1"/>
          </p:cNvSpPr>
          <p:nvPr/>
        </p:nvSpPr>
        <p:spPr bwMode="auto">
          <a:xfrm>
            <a:off x="1169553" y="5701390"/>
            <a:ext cx="589197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>
                <a:solidFill>
                  <a:srgbClr val="002060"/>
                </a:solidFill>
              </a:rPr>
              <a:t>С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 rot="1152174">
            <a:off x="702180" y="6864940"/>
            <a:ext cx="4334325" cy="67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меньшая  сторона</a:t>
            </a:r>
          </a:p>
        </p:txBody>
      </p:sp>
      <p:sp>
        <p:nvSpPr>
          <p:cNvPr id="141330" name="Text Box 18"/>
          <p:cNvSpPr txBox="1">
            <a:spLocks noChangeArrowheads="1"/>
          </p:cNvSpPr>
          <p:nvPr/>
        </p:nvSpPr>
        <p:spPr bwMode="auto">
          <a:xfrm>
            <a:off x="1433748" y="270904"/>
            <a:ext cx="12980124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треугольнике АВС найдем меньший </a:t>
            </a:r>
            <a:r>
              <a:rPr lang="ru-RU" alt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угол </a:t>
            </a:r>
            <a:endParaRPr lang="ru-RU" altLang="ru-RU" sz="3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26" name="Text Box 25"/>
          <p:cNvSpPr txBox="1">
            <a:spLocks noChangeArrowheads="1"/>
          </p:cNvSpPr>
          <p:nvPr/>
        </p:nvSpPr>
        <p:spPr bwMode="auto">
          <a:xfrm>
            <a:off x="5525969" y="4611184"/>
            <a:ext cx="751100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>
                <a:solidFill>
                  <a:srgbClr val="000000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17427" name="Text Box 26"/>
          <p:cNvSpPr txBox="1">
            <a:spLocks noChangeArrowheads="1"/>
          </p:cNvSpPr>
          <p:nvPr/>
        </p:nvSpPr>
        <p:spPr bwMode="auto">
          <a:xfrm>
            <a:off x="2864856" y="3187826"/>
            <a:ext cx="751100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>
                <a:solidFill>
                  <a:srgbClr val="000000"/>
                </a:solidFill>
                <a:latin typeface="Times New Roman" pitchFamily="18" charset="0"/>
              </a:rPr>
              <a:t>18</a:t>
            </a:r>
          </a:p>
        </p:txBody>
      </p:sp>
      <p:sp>
        <p:nvSpPr>
          <p:cNvPr id="17428" name="Text Box 27"/>
          <p:cNvSpPr txBox="1">
            <a:spLocks noChangeArrowheads="1"/>
          </p:cNvSpPr>
          <p:nvPr/>
        </p:nvSpPr>
        <p:spPr bwMode="auto">
          <a:xfrm>
            <a:off x="2869343" y="6642794"/>
            <a:ext cx="507444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7633526" y="2753737"/>
            <a:ext cx="4806724" cy="2717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Меньшая сторона АС, значит меньший угол В.</a:t>
            </a:r>
          </a:p>
        </p:txBody>
      </p:sp>
      <p:sp>
        <p:nvSpPr>
          <p:cNvPr id="4" name="Равнобедренный треугольник 3"/>
          <p:cNvSpPr/>
          <p:nvPr/>
        </p:nvSpPr>
        <p:spPr>
          <a:xfrm rot="16539592">
            <a:off x="692054" y="2319572"/>
            <a:ext cx="6085368" cy="3728273"/>
          </a:xfrm>
          <a:prstGeom prst="triangle">
            <a:avLst>
              <a:gd name="adj" fmla="val 130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141327" name="AutoShape 15"/>
          <p:cNvSpPr>
            <a:spLocks noChangeArrowheads="1"/>
          </p:cNvSpPr>
          <p:nvPr/>
        </p:nvSpPr>
        <p:spPr bwMode="auto">
          <a:xfrm rot="-5188079">
            <a:off x="5396429" y="1951339"/>
            <a:ext cx="259080" cy="576579"/>
          </a:xfrm>
          <a:prstGeom prst="moon">
            <a:avLst>
              <a:gd name="adj" fmla="val 5002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18" tIns="65309" rIns="130618" bIns="65309" anchor="ctr"/>
          <a:lstStyle/>
          <a:p>
            <a:pPr eaLnBrk="1" hangingPunct="1"/>
            <a:endParaRPr lang="ru-RU" altLang="ru-RU"/>
          </a:p>
        </p:txBody>
      </p:sp>
      <p:sp>
        <p:nvSpPr>
          <p:cNvPr id="141326" name="Freeform 14"/>
          <p:cNvSpPr>
            <a:spLocks/>
          </p:cNvSpPr>
          <p:nvPr/>
        </p:nvSpPr>
        <p:spPr bwMode="auto">
          <a:xfrm>
            <a:off x="1739083" y="6265298"/>
            <a:ext cx="3454666" cy="1130108"/>
          </a:xfrm>
          <a:custGeom>
            <a:avLst/>
            <a:gdLst>
              <a:gd name="T0" fmla="*/ 0 w 1456"/>
              <a:gd name="T1" fmla="*/ 0 h 944"/>
              <a:gd name="T2" fmla="*/ 2147483646 w 1456"/>
              <a:gd name="T3" fmla="*/ 2147483646 h 944"/>
              <a:gd name="T4" fmla="*/ 0 60000 65536"/>
              <a:gd name="T5" fmla="*/ 0 60000 65536"/>
              <a:gd name="T6" fmla="*/ 0 w 1456"/>
              <a:gd name="T7" fmla="*/ 0 h 944"/>
              <a:gd name="T8" fmla="*/ 1456 w 1456"/>
              <a:gd name="T9" fmla="*/ 944 h 9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56" h="944">
                <a:moveTo>
                  <a:pt x="0" y="0"/>
                </a:moveTo>
                <a:lnTo>
                  <a:pt x="1456" y="944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38762455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325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28" grpId="0"/>
      <p:bldP spid="30" grpId="0"/>
      <p:bldP spid="141327" grpId="0" animBg="1"/>
      <p:bldP spid="1413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1568569"/>
            <a:ext cx="6108701" cy="6109336"/>
            <a:chOff x="2390" y="781"/>
            <a:chExt cx="2405" cy="3207"/>
          </a:xfrm>
        </p:grpSpPr>
        <p:grpSp>
          <p:nvGrpSpPr>
            <p:cNvPr id="17430" name="Group 3"/>
            <p:cNvGrpSpPr>
              <a:grpSpLocks/>
            </p:cNvGrpSpPr>
            <p:nvPr/>
          </p:nvGrpSpPr>
          <p:grpSpPr bwMode="auto">
            <a:xfrm>
              <a:off x="2528" y="781"/>
              <a:ext cx="2267" cy="3207"/>
              <a:chOff x="2528" y="781"/>
              <a:chExt cx="2267" cy="3207"/>
            </a:xfrm>
          </p:grpSpPr>
          <p:sp>
            <p:nvSpPr>
              <p:cNvPr id="17434" name="Freeform 4"/>
              <p:cNvSpPr>
                <a:spLocks/>
              </p:cNvSpPr>
              <p:nvPr/>
            </p:nvSpPr>
            <p:spPr bwMode="auto">
              <a:xfrm>
                <a:off x="2528" y="1183"/>
                <a:ext cx="2086" cy="2677"/>
              </a:xfrm>
              <a:custGeom>
                <a:avLst/>
                <a:gdLst>
                  <a:gd name="T0" fmla="*/ 2731 w 1543"/>
                  <a:gd name="T1" fmla="*/ 0 h 2948"/>
                  <a:gd name="T2" fmla="*/ 0 w 1543"/>
                  <a:gd name="T3" fmla="*/ 1358 h 2948"/>
                  <a:gd name="T4" fmla="*/ 5153 w 1543"/>
                  <a:gd name="T5" fmla="*/ 2005 h 2948"/>
                  <a:gd name="T6" fmla="*/ 2731 w 1543"/>
                  <a:gd name="T7" fmla="*/ 0 h 29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543"/>
                  <a:gd name="T13" fmla="*/ 0 h 2948"/>
                  <a:gd name="T14" fmla="*/ 1543 w 1543"/>
                  <a:gd name="T15" fmla="*/ 2948 h 29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543" h="2948">
                    <a:moveTo>
                      <a:pt x="817" y="0"/>
                    </a:moveTo>
                    <a:lnTo>
                      <a:pt x="0" y="1996"/>
                    </a:lnTo>
                    <a:lnTo>
                      <a:pt x="1543" y="2948"/>
                    </a:lnTo>
                    <a:lnTo>
                      <a:pt x="817" y="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rgbClr val="000099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7435" name="Text Box 5"/>
              <p:cNvSpPr txBox="1">
                <a:spLocks noChangeArrowheads="1"/>
              </p:cNvSpPr>
              <p:nvPr/>
            </p:nvSpPr>
            <p:spPr bwMode="auto">
              <a:xfrm>
                <a:off x="4604" y="3657"/>
                <a:ext cx="191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ru-RU" altLang="ru-RU" sz="3500" b="1" dirty="0">
                    <a:solidFill>
                      <a:srgbClr val="002060"/>
                    </a:solidFill>
                  </a:rPr>
                  <a:t>С</a:t>
                </a:r>
              </a:p>
            </p:txBody>
          </p:sp>
          <p:sp>
            <p:nvSpPr>
              <p:cNvPr id="17436" name="Text Box 6"/>
              <p:cNvSpPr txBox="1">
                <a:spLocks noChangeArrowheads="1"/>
              </p:cNvSpPr>
              <p:nvPr/>
            </p:nvSpPr>
            <p:spPr bwMode="auto">
              <a:xfrm>
                <a:off x="3571" y="781"/>
                <a:ext cx="194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eaLnBrk="0" hangingPunct="0"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ru-RU" altLang="ru-RU" sz="3500" b="1" dirty="0">
                    <a:solidFill>
                      <a:srgbClr val="002060"/>
                    </a:solidFill>
                  </a:rPr>
                  <a:t>В</a:t>
                </a:r>
              </a:p>
            </p:txBody>
          </p:sp>
        </p:grpSp>
        <p:sp>
          <p:nvSpPr>
            <p:cNvPr id="17431" name="Text Box 7"/>
            <p:cNvSpPr txBox="1">
              <a:spLocks noChangeArrowheads="1"/>
            </p:cNvSpPr>
            <p:nvPr/>
          </p:nvSpPr>
          <p:spPr bwMode="auto">
            <a:xfrm>
              <a:off x="2390" y="2999"/>
              <a:ext cx="194" cy="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500" b="1" dirty="0">
                  <a:solidFill>
                    <a:srgbClr val="002060"/>
                  </a:solidFill>
                </a:rPr>
                <a:t>А</a:t>
              </a:r>
            </a:p>
          </p:txBody>
        </p:sp>
        <p:sp>
          <p:nvSpPr>
            <p:cNvPr id="17432" name="Text Box 8"/>
            <p:cNvSpPr txBox="1">
              <a:spLocks noChangeArrowheads="1"/>
            </p:cNvSpPr>
            <p:nvPr/>
          </p:nvSpPr>
          <p:spPr bwMode="auto">
            <a:xfrm>
              <a:off x="2688" y="2769"/>
              <a:ext cx="3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0000"/>
                  </a:solidFill>
                  <a:latin typeface="Times New Roman" pitchFamily="18" charset="0"/>
                </a:rPr>
                <a:t>74</a:t>
              </a:r>
              <a:r>
                <a:rPr lang="ru-RU" altLang="ru-RU" sz="3800" b="1" baseline="30000" dirty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ru-RU" altLang="ru-RU" sz="3800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433" name="Text Box 9"/>
            <p:cNvSpPr txBox="1">
              <a:spLocks noChangeArrowheads="1"/>
            </p:cNvSpPr>
            <p:nvPr/>
          </p:nvSpPr>
          <p:spPr bwMode="auto">
            <a:xfrm>
              <a:off x="3439" y="1361"/>
              <a:ext cx="328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altLang="ru-RU" sz="3800" b="1" dirty="0">
                  <a:solidFill>
                    <a:srgbClr val="000000"/>
                  </a:solidFill>
                  <a:latin typeface="Times New Roman" pitchFamily="18" charset="0"/>
                </a:rPr>
                <a:t>64</a:t>
              </a:r>
              <a:r>
                <a:rPr lang="ru-RU" altLang="ru-RU" sz="3800" b="1" baseline="30000" dirty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ru-RU" altLang="ru-RU" sz="3800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41331" name="Text Box 19"/>
          <p:cNvSpPr txBox="1">
            <a:spLocks noChangeArrowheads="1"/>
          </p:cNvSpPr>
          <p:nvPr/>
        </p:nvSpPr>
        <p:spPr bwMode="auto">
          <a:xfrm>
            <a:off x="6606393" y="3600180"/>
            <a:ext cx="6974839" cy="188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ru-RU" alt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AutoNum type="arabicParenR"/>
            </a:pPr>
            <a:r>
              <a:rPr lang="ru-RU" alt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Меньший  угол</a:t>
            </a:r>
            <a:r>
              <a:rPr lang="ru-RU" alt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eaLnBrk="1" hangingPunct="1">
              <a:buFontTx/>
              <a:buAutoNum type="arabicParenR"/>
            </a:pPr>
            <a:r>
              <a:rPr lang="ru-RU" alt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Меньшая  сторона АВ</a:t>
            </a:r>
            <a:endParaRPr lang="ru-RU" alt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332" name="Freeform 20"/>
          <p:cNvSpPr>
            <a:spLocks/>
          </p:cNvSpPr>
          <p:nvPr/>
        </p:nvSpPr>
        <p:spPr bwMode="auto">
          <a:xfrm>
            <a:off x="1185196" y="2334379"/>
            <a:ext cx="2688495" cy="3458528"/>
          </a:xfrm>
          <a:custGeom>
            <a:avLst/>
            <a:gdLst>
              <a:gd name="T0" fmla="*/ 0 w 1112"/>
              <a:gd name="T1" fmla="*/ 2147483646 h 1792"/>
              <a:gd name="T2" fmla="*/ 2147483646 w 1112"/>
              <a:gd name="T3" fmla="*/ 0 h 1792"/>
              <a:gd name="T4" fmla="*/ 0 60000 65536"/>
              <a:gd name="T5" fmla="*/ 0 60000 65536"/>
              <a:gd name="T6" fmla="*/ 0 w 1112"/>
              <a:gd name="T7" fmla="*/ 0 h 1792"/>
              <a:gd name="T8" fmla="*/ 1112 w 1112"/>
              <a:gd name="T9" fmla="*/ 1792 h 17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12" h="1792">
                <a:moveTo>
                  <a:pt x="0" y="1792"/>
                </a:moveTo>
                <a:lnTo>
                  <a:pt x="1112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  <p:sp>
        <p:nvSpPr>
          <p:cNvPr id="141333" name="AutoShape 21"/>
          <p:cNvSpPr>
            <a:spLocks noChangeArrowheads="1"/>
          </p:cNvSpPr>
          <p:nvPr/>
        </p:nvSpPr>
        <p:spPr bwMode="auto">
          <a:xfrm rot="3331816">
            <a:off x="5925473" y="6841507"/>
            <a:ext cx="232410" cy="492760"/>
          </a:xfrm>
          <a:prstGeom prst="moon">
            <a:avLst>
              <a:gd name="adj" fmla="val 5002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18" tIns="65309" rIns="130618" bIns="65309" anchor="ctr"/>
          <a:lstStyle/>
          <a:p>
            <a:pPr eaLnBrk="1" hangingPunct="1"/>
            <a:endParaRPr lang="ru-RU" altLang="ru-RU"/>
          </a:p>
        </p:txBody>
      </p:sp>
      <p:sp>
        <p:nvSpPr>
          <p:cNvPr id="141334" name="Text Box 22"/>
          <p:cNvSpPr txBox="1">
            <a:spLocks noChangeArrowheads="1"/>
          </p:cNvSpPr>
          <p:nvPr/>
        </p:nvSpPr>
        <p:spPr bwMode="auto">
          <a:xfrm rot="18476829">
            <a:off x="79740" y="3517782"/>
            <a:ext cx="4334325" cy="67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5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меньшая  сторона</a:t>
            </a:r>
          </a:p>
        </p:txBody>
      </p:sp>
      <p:sp>
        <p:nvSpPr>
          <p:cNvPr id="141336" name="Text Box 24"/>
          <p:cNvSpPr txBox="1">
            <a:spLocks noChangeArrowheads="1"/>
          </p:cNvSpPr>
          <p:nvPr/>
        </p:nvSpPr>
        <p:spPr bwMode="auto">
          <a:xfrm>
            <a:off x="5100669" y="6345500"/>
            <a:ext cx="913004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0000"/>
                </a:solidFill>
                <a:latin typeface="Times New Roman" pitchFamily="18" charset="0"/>
              </a:rPr>
              <a:t>42</a:t>
            </a:r>
            <a:r>
              <a:rPr lang="ru-RU" altLang="ru-RU" sz="3800" b="1" baseline="30000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altLang="ru-RU" sz="3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1340" name="Text Box 28"/>
          <p:cNvSpPr txBox="1">
            <a:spLocks noChangeArrowheads="1"/>
          </p:cNvSpPr>
          <p:nvPr/>
        </p:nvSpPr>
        <p:spPr bwMode="auto">
          <a:xfrm>
            <a:off x="7623858" y="2003610"/>
            <a:ext cx="5586840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180</a:t>
            </a:r>
            <a:r>
              <a:rPr lang="ru-RU" altLang="ru-RU" sz="4200" b="1" baseline="30000" dirty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 – (74</a:t>
            </a:r>
            <a:r>
              <a:rPr lang="ru-RU" altLang="ru-RU" sz="4200" b="1" baseline="30000" dirty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+64</a:t>
            </a:r>
            <a:r>
              <a:rPr lang="ru-RU" altLang="ru-RU" sz="4200" b="1" baseline="30000" dirty="0">
                <a:solidFill>
                  <a:srgbClr val="002060"/>
                </a:solidFill>
                <a:latin typeface="Times New Roman" pitchFamily="18" charset="0"/>
              </a:rPr>
              <a:t>0</a:t>
            </a:r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)= 42</a:t>
            </a:r>
            <a:r>
              <a:rPr lang="ru-RU" altLang="ru-RU" sz="4200" b="1" baseline="30000" dirty="0">
                <a:solidFill>
                  <a:srgbClr val="002060"/>
                </a:solidFill>
                <a:latin typeface="Times New Roman" pitchFamily="18" charset="0"/>
              </a:rPr>
              <a:t>0</a:t>
            </a:r>
            <a:endParaRPr lang="ru-RU" altLang="ru-RU" sz="42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1048073" y="519446"/>
            <a:ext cx="13111138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 marL="457200" indent="-45720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треугольнике АВС найдем меньшую </a:t>
            </a:r>
            <a:r>
              <a:rPr lang="ru-RU" alt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сторону </a:t>
            </a:r>
            <a:endParaRPr lang="ru-RU" altLang="ru-RU" sz="3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82400" y="4220123"/>
            <a:ext cx="17700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∠С=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42</a:t>
            </a:r>
            <a:r>
              <a:rPr lang="ru-RU" altLang="ru-RU" sz="36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alt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8641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41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1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41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41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32" grpId="0" animBg="1"/>
      <p:bldP spid="141333" grpId="0" animBg="1"/>
      <p:bldP spid="141334" grpId="0"/>
      <p:bldP spid="141336" grpId="0"/>
      <p:bldP spid="141340" grpId="0" build="allAtOnce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57200" y="206331"/>
            <a:ext cx="13563599" cy="80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18" tIns="65309" rIns="130618" bIns="65309" anchor="ctr">
            <a:spAutoFit/>
          </a:bodyPr>
          <a:lstStyle/>
          <a:p>
            <a:pPr algn="ctr" eaLnBrk="1" hangingPunct="1"/>
            <a:r>
              <a:rPr lang="ru-RU" alt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Прямоугольный </a:t>
            </a:r>
            <a:r>
              <a:rPr lang="ru-RU" alt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треугольник</a:t>
            </a:r>
            <a:endParaRPr lang="ru-RU" altLang="ru-RU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435" name="Group 6"/>
          <p:cNvGrpSpPr>
            <a:grpSpLocks/>
          </p:cNvGrpSpPr>
          <p:nvPr/>
        </p:nvGrpSpPr>
        <p:grpSpPr bwMode="auto">
          <a:xfrm>
            <a:off x="5791312" y="1146049"/>
            <a:ext cx="6476690" cy="5749719"/>
            <a:chOff x="2688" y="744"/>
            <a:chExt cx="2944" cy="2333"/>
          </a:xfrm>
        </p:grpSpPr>
        <p:sp>
          <p:nvSpPr>
            <p:cNvPr id="18489" name="Freeform 7" descr="Контурные ромбики"/>
            <p:cNvSpPr>
              <a:spLocks/>
            </p:cNvSpPr>
            <p:nvPr/>
          </p:nvSpPr>
          <p:spPr bwMode="auto">
            <a:xfrm>
              <a:off x="2699" y="754"/>
              <a:ext cx="2885" cy="2323"/>
            </a:xfrm>
            <a:custGeom>
              <a:avLst/>
              <a:gdLst>
                <a:gd name="T0" fmla="*/ 19 w 2885"/>
                <a:gd name="T1" fmla="*/ 10 h 2323"/>
                <a:gd name="T2" fmla="*/ 2885 w 2885"/>
                <a:gd name="T3" fmla="*/ 2318 h 2323"/>
                <a:gd name="T4" fmla="*/ 19 w 2885"/>
                <a:gd name="T5" fmla="*/ 2323 h 2323"/>
                <a:gd name="T6" fmla="*/ 5 w 2885"/>
                <a:gd name="T7" fmla="*/ 662 h 2323"/>
                <a:gd name="T8" fmla="*/ 0 w 2885"/>
                <a:gd name="T9" fmla="*/ 0 h 23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85"/>
                <a:gd name="T16" fmla="*/ 0 h 2323"/>
                <a:gd name="T17" fmla="*/ 2885 w 2885"/>
                <a:gd name="T18" fmla="*/ 2323 h 23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85" h="2323">
                  <a:moveTo>
                    <a:pt x="19" y="10"/>
                  </a:moveTo>
                  <a:lnTo>
                    <a:pt x="2885" y="2318"/>
                  </a:lnTo>
                  <a:lnTo>
                    <a:pt x="19" y="2323"/>
                  </a:lnTo>
                  <a:lnTo>
                    <a:pt x="5" y="662"/>
                  </a:lnTo>
                  <a:lnTo>
                    <a:pt x="0" y="0"/>
                  </a:lnTo>
                </a:path>
              </a:pathLst>
            </a:custGeom>
            <a:pattFill prst="openDmnd">
              <a:fgClr>
                <a:srgbClr val="0066FF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uz-Latn-UZ" b="1"/>
            </a:p>
          </p:txBody>
        </p:sp>
        <p:sp>
          <p:nvSpPr>
            <p:cNvPr id="18490" name="Freeform 8"/>
            <p:cNvSpPr>
              <a:spLocks/>
            </p:cNvSpPr>
            <p:nvPr/>
          </p:nvSpPr>
          <p:spPr bwMode="auto">
            <a:xfrm>
              <a:off x="2688" y="768"/>
              <a:ext cx="12" cy="2298"/>
            </a:xfrm>
            <a:custGeom>
              <a:avLst/>
              <a:gdLst>
                <a:gd name="T0" fmla="*/ 0 w 12"/>
                <a:gd name="T1" fmla="*/ 0 h 2298"/>
                <a:gd name="T2" fmla="*/ 12 w 12"/>
                <a:gd name="T3" fmla="*/ 2298 h 2298"/>
                <a:gd name="T4" fmla="*/ 0 60000 65536"/>
                <a:gd name="T5" fmla="*/ 0 60000 65536"/>
                <a:gd name="T6" fmla="*/ 0 w 12"/>
                <a:gd name="T7" fmla="*/ 0 h 2298"/>
                <a:gd name="T8" fmla="*/ 12 w 12"/>
                <a:gd name="T9" fmla="*/ 2298 h 229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" h="2298">
                  <a:moveTo>
                    <a:pt x="0" y="0"/>
                  </a:moveTo>
                  <a:lnTo>
                    <a:pt x="12" y="2298"/>
                  </a:lnTo>
                </a:path>
              </a:pathLst>
            </a:custGeom>
            <a:solidFill>
              <a:schemeClr val="bg2"/>
            </a:solidFill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uz-Latn-UZ" b="1"/>
            </a:p>
          </p:txBody>
        </p:sp>
        <p:sp>
          <p:nvSpPr>
            <p:cNvPr id="18491" name="Freeform 9"/>
            <p:cNvSpPr>
              <a:spLocks/>
            </p:cNvSpPr>
            <p:nvPr/>
          </p:nvSpPr>
          <p:spPr bwMode="auto">
            <a:xfrm>
              <a:off x="2699" y="3072"/>
              <a:ext cx="2933" cy="3"/>
            </a:xfrm>
            <a:custGeom>
              <a:avLst/>
              <a:gdLst>
                <a:gd name="T0" fmla="*/ 2933 w 2933"/>
                <a:gd name="T1" fmla="*/ 0 h 3"/>
                <a:gd name="T2" fmla="*/ 0 w 2933"/>
                <a:gd name="T3" fmla="*/ 3 h 3"/>
                <a:gd name="T4" fmla="*/ 0 60000 65536"/>
                <a:gd name="T5" fmla="*/ 0 60000 65536"/>
                <a:gd name="T6" fmla="*/ 0 w 2933"/>
                <a:gd name="T7" fmla="*/ 0 h 3"/>
                <a:gd name="T8" fmla="*/ 2933 w 2933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33" h="3">
                  <a:moveTo>
                    <a:pt x="2933" y="0"/>
                  </a:moveTo>
                  <a:lnTo>
                    <a:pt x="0" y="3"/>
                  </a:lnTo>
                </a:path>
              </a:pathLst>
            </a:custGeom>
            <a:solidFill>
              <a:schemeClr val="bg2"/>
            </a:solidFill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uz-Latn-UZ" b="1"/>
            </a:p>
          </p:txBody>
        </p:sp>
        <p:sp>
          <p:nvSpPr>
            <p:cNvPr id="18492" name="Freeform 10"/>
            <p:cNvSpPr>
              <a:spLocks/>
            </p:cNvSpPr>
            <p:nvPr/>
          </p:nvSpPr>
          <p:spPr bwMode="auto">
            <a:xfrm>
              <a:off x="2688" y="744"/>
              <a:ext cx="2904" cy="2328"/>
            </a:xfrm>
            <a:custGeom>
              <a:avLst/>
              <a:gdLst>
                <a:gd name="T0" fmla="*/ 0 w 2904"/>
                <a:gd name="T1" fmla="*/ 0 h 2328"/>
                <a:gd name="T2" fmla="*/ 2904 w 2904"/>
                <a:gd name="T3" fmla="*/ 2328 h 2328"/>
                <a:gd name="T4" fmla="*/ 0 60000 65536"/>
                <a:gd name="T5" fmla="*/ 0 60000 65536"/>
                <a:gd name="T6" fmla="*/ 0 w 2904"/>
                <a:gd name="T7" fmla="*/ 0 h 2328"/>
                <a:gd name="T8" fmla="*/ 2904 w 2904"/>
                <a:gd name="T9" fmla="*/ 2328 h 23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04" h="2328">
                  <a:moveTo>
                    <a:pt x="0" y="0"/>
                  </a:moveTo>
                  <a:lnTo>
                    <a:pt x="2904" y="2328"/>
                  </a:lnTo>
                </a:path>
              </a:pathLst>
            </a:custGeom>
            <a:solidFill>
              <a:schemeClr val="bg2"/>
            </a:solidFill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uz-Latn-UZ" b="1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776326" y="2472690"/>
            <a:ext cx="8061095" cy="4596325"/>
            <a:chOff x="612" y="213"/>
            <a:chExt cx="4558" cy="2401"/>
          </a:xfrm>
        </p:grpSpPr>
        <p:sp>
          <p:nvSpPr>
            <p:cNvPr id="18447" name="Freeform 12"/>
            <p:cNvSpPr>
              <a:spLocks/>
            </p:cNvSpPr>
            <p:nvPr/>
          </p:nvSpPr>
          <p:spPr bwMode="auto">
            <a:xfrm>
              <a:off x="612" y="2523"/>
              <a:ext cx="4554" cy="3"/>
            </a:xfrm>
            <a:custGeom>
              <a:avLst/>
              <a:gdLst>
                <a:gd name="T0" fmla="*/ 4554 w 4554"/>
                <a:gd name="T1" fmla="*/ 0 h 3"/>
                <a:gd name="T2" fmla="*/ 0 w 4554"/>
                <a:gd name="T3" fmla="*/ 3 h 3"/>
                <a:gd name="T4" fmla="*/ 0 60000 65536"/>
                <a:gd name="T5" fmla="*/ 0 60000 65536"/>
                <a:gd name="T6" fmla="*/ 0 w 4554"/>
                <a:gd name="T7" fmla="*/ 0 h 3"/>
                <a:gd name="T8" fmla="*/ 4554 w 4554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554" h="3">
                  <a:moveTo>
                    <a:pt x="4554" y="0"/>
                  </a:moveTo>
                  <a:lnTo>
                    <a:pt x="0" y="3"/>
                  </a:lnTo>
                </a:path>
              </a:pathLst>
            </a:custGeom>
            <a:noFill/>
            <a:ln w="762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18448" name="Oval 13"/>
            <p:cNvSpPr>
              <a:spLocks noChangeArrowheads="1"/>
            </p:cNvSpPr>
            <p:nvPr/>
          </p:nvSpPr>
          <p:spPr bwMode="auto">
            <a:xfrm>
              <a:off x="2880" y="2433"/>
              <a:ext cx="45" cy="1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ru-RU" altLang="ru-RU" b="1"/>
            </a:p>
          </p:txBody>
        </p:sp>
        <p:sp>
          <p:nvSpPr>
            <p:cNvPr id="18449" name="Text Box 14"/>
            <p:cNvSpPr txBox="1">
              <a:spLocks noChangeArrowheads="1"/>
            </p:cNvSpPr>
            <p:nvPr/>
          </p:nvSpPr>
          <p:spPr bwMode="auto">
            <a:xfrm>
              <a:off x="4786" y="1974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170</a:t>
              </a:r>
            </a:p>
          </p:txBody>
        </p:sp>
        <p:sp>
          <p:nvSpPr>
            <p:cNvPr id="18450" name="Text Box 15"/>
            <p:cNvSpPr txBox="1">
              <a:spLocks noChangeArrowheads="1"/>
            </p:cNvSpPr>
            <p:nvPr/>
          </p:nvSpPr>
          <p:spPr bwMode="auto">
            <a:xfrm>
              <a:off x="4666" y="1650"/>
              <a:ext cx="403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160</a:t>
              </a:r>
            </a:p>
          </p:txBody>
        </p:sp>
        <p:sp>
          <p:nvSpPr>
            <p:cNvPr id="18451" name="Text Box 16"/>
            <p:cNvSpPr txBox="1">
              <a:spLocks noChangeArrowheads="1"/>
            </p:cNvSpPr>
            <p:nvPr/>
          </p:nvSpPr>
          <p:spPr bwMode="auto">
            <a:xfrm>
              <a:off x="4166" y="807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130</a:t>
              </a:r>
            </a:p>
          </p:txBody>
        </p:sp>
        <p:sp>
          <p:nvSpPr>
            <p:cNvPr id="18452" name="Text Box 17"/>
            <p:cNvSpPr txBox="1">
              <a:spLocks noChangeArrowheads="1"/>
            </p:cNvSpPr>
            <p:nvPr/>
          </p:nvSpPr>
          <p:spPr bwMode="auto">
            <a:xfrm>
              <a:off x="3868" y="596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120</a:t>
              </a:r>
            </a:p>
          </p:txBody>
        </p:sp>
        <p:sp>
          <p:nvSpPr>
            <p:cNvPr id="18453" name="Text Box 18"/>
            <p:cNvSpPr txBox="1">
              <a:spLocks noChangeArrowheads="1"/>
            </p:cNvSpPr>
            <p:nvPr/>
          </p:nvSpPr>
          <p:spPr bwMode="auto">
            <a:xfrm>
              <a:off x="3580" y="403"/>
              <a:ext cx="314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110</a:t>
              </a:r>
            </a:p>
          </p:txBody>
        </p:sp>
        <p:sp>
          <p:nvSpPr>
            <p:cNvPr id="18454" name="Text Box 19"/>
            <p:cNvSpPr txBox="1">
              <a:spLocks noChangeArrowheads="1"/>
            </p:cNvSpPr>
            <p:nvPr/>
          </p:nvSpPr>
          <p:spPr bwMode="auto">
            <a:xfrm>
              <a:off x="3120" y="252"/>
              <a:ext cx="42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18455" name="Text Box 20"/>
            <p:cNvSpPr txBox="1">
              <a:spLocks noChangeArrowheads="1"/>
            </p:cNvSpPr>
            <p:nvPr/>
          </p:nvSpPr>
          <p:spPr bwMode="auto">
            <a:xfrm>
              <a:off x="2639" y="374"/>
              <a:ext cx="527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3100" b="1" dirty="0">
                  <a:solidFill>
                    <a:srgbClr val="C00000"/>
                  </a:solidFill>
                  <a:latin typeface="Batang" pitchFamily="18" charset="-127"/>
                </a:rPr>
                <a:t>90</a:t>
              </a:r>
              <a:endParaRPr lang="ru-RU" altLang="ru-RU" sz="2300" b="1" dirty="0">
                <a:solidFill>
                  <a:srgbClr val="C00000"/>
                </a:solidFill>
                <a:latin typeface="Batang" pitchFamily="18" charset="-127"/>
              </a:endParaRPr>
            </a:p>
          </p:txBody>
        </p:sp>
        <p:sp>
          <p:nvSpPr>
            <p:cNvPr id="18456" name="Text Box 21"/>
            <p:cNvSpPr txBox="1">
              <a:spLocks noChangeArrowheads="1"/>
            </p:cNvSpPr>
            <p:nvPr/>
          </p:nvSpPr>
          <p:spPr bwMode="auto">
            <a:xfrm>
              <a:off x="2439" y="252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80</a:t>
              </a:r>
            </a:p>
          </p:txBody>
        </p:sp>
        <p:sp>
          <p:nvSpPr>
            <p:cNvPr id="18457" name="Text Box 22"/>
            <p:cNvSpPr txBox="1">
              <a:spLocks noChangeArrowheads="1"/>
            </p:cNvSpPr>
            <p:nvPr/>
          </p:nvSpPr>
          <p:spPr bwMode="auto">
            <a:xfrm>
              <a:off x="2047" y="350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70</a:t>
              </a:r>
            </a:p>
          </p:txBody>
        </p:sp>
        <p:sp>
          <p:nvSpPr>
            <p:cNvPr id="18458" name="Text Box 23"/>
            <p:cNvSpPr txBox="1">
              <a:spLocks noChangeArrowheads="1"/>
            </p:cNvSpPr>
            <p:nvPr/>
          </p:nvSpPr>
          <p:spPr bwMode="auto">
            <a:xfrm>
              <a:off x="1759" y="493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60</a:t>
              </a:r>
            </a:p>
          </p:txBody>
        </p:sp>
        <p:sp>
          <p:nvSpPr>
            <p:cNvPr id="18459" name="Text Box 24"/>
            <p:cNvSpPr txBox="1">
              <a:spLocks noChangeArrowheads="1"/>
            </p:cNvSpPr>
            <p:nvPr/>
          </p:nvSpPr>
          <p:spPr bwMode="auto">
            <a:xfrm>
              <a:off x="1477" y="668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50</a:t>
              </a:r>
            </a:p>
          </p:txBody>
        </p:sp>
        <p:sp>
          <p:nvSpPr>
            <p:cNvPr id="18460" name="Text Box 25"/>
            <p:cNvSpPr txBox="1">
              <a:spLocks noChangeArrowheads="1"/>
            </p:cNvSpPr>
            <p:nvPr/>
          </p:nvSpPr>
          <p:spPr bwMode="auto">
            <a:xfrm>
              <a:off x="1202" y="945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18461" name="Text Box 26"/>
            <p:cNvSpPr txBox="1">
              <a:spLocks noChangeArrowheads="1"/>
            </p:cNvSpPr>
            <p:nvPr/>
          </p:nvSpPr>
          <p:spPr bwMode="auto">
            <a:xfrm>
              <a:off x="998" y="1249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30</a:t>
              </a:r>
            </a:p>
          </p:txBody>
        </p:sp>
        <p:sp>
          <p:nvSpPr>
            <p:cNvPr id="18462" name="Text Box 27"/>
            <p:cNvSpPr txBox="1">
              <a:spLocks noChangeArrowheads="1"/>
            </p:cNvSpPr>
            <p:nvPr/>
          </p:nvSpPr>
          <p:spPr bwMode="auto">
            <a:xfrm>
              <a:off x="765" y="1603"/>
              <a:ext cx="356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18463" name="Text Box 28"/>
            <p:cNvSpPr txBox="1">
              <a:spLocks noChangeArrowheads="1"/>
            </p:cNvSpPr>
            <p:nvPr/>
          </p:nvSpPr>
          <p:spPr bwMode="auto">
            <a:xfrm>
              <a:off x="667" y="1942"/>
              <a:ext cx="277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18464" name="Text Box 29"/>
            <p:cNvSpPr txBox="1">
              <a:spLocks noChangeArrowheads="1"/>
            </p:cNvSpPr>
            <p:nvPr/>
          </p:nvSpPr>
          <p:spPr bwMode="auto">
            <a:xfrm>
              <a:off x="629" y="2319"/>
              <a:ext cx="177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8465" name="Text Box 30"/>
            <p:cNvSpPr txBox="1">
              <a:spLocks noChangeArrowheads="1"/>
            </p:cNvSpPr>
            <p:nvPr/>
          </p:nvSpPr>
          <p:spPr bwMode="auto">
            <a:xfrm>
              <a:off x="4489" y="2307"/>
              <a:ext cx="177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8466" name="Text Box 31"/>
            <p:cNvSpPr txBox="1">
              <a:spLocks noChangeArrowheads="1"/>
            </p:cNvSpPr>
            <p:nvPr/>
          </p:nvSpPr>
          <p:spPr bwMode="auto">
            <a:xfrm>
              <a:off x="4395" y="2084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18467" name="Text Box 32"/>
            <p:cNvSpPr txBox="1">
              <a:spLocks noChangeArrowheads="1"/>
            </p:cNvSpPr>
            <p:nvPr/>
          </p:nvSpPr>
          <p:spPr bwMode="auto">
            <a:xfrm>
              <a:off x="4327" y="1844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18468" name="Text Box 33"/>
            <p:cNvSpPr txBox="1">
              <a:spLocks noChangeArrowheads="1"/>
            </p:cNvSpPr>
            <p:nvPr/>
          </p:nvSpPr>
          <p:spPr bwMode="auto">
            <a:xfrm>
              <a:off x="4206" y="1634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30</a:t>
              </a:r>
            </a:p>
          </p:txBody>
        </p:sp>
        <p:sp>
          <p:nvSpPr>
            <p:cNvPr id="18469" name="Text Box 34"/>
            <p:cNvSpPr txBox="1">
              <a:spLocks noChangeArrowheads="1"/>
            </p:cNvSpPr>
            <p:nvPr/>
          </p:nvSpPr>
          <p:spPr bwMode="auto">
            <a:xfrm>
              <a:off x="4064" y="1438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18470" name="Text Box 35"/>
            <p:cNvSpPr txBox="1">
              <a:spLocks noChangeArrowheads="1"/>
            </p:cNvSpPr>
            <p:nvPr/>
          </p:nvSpPr>
          <p:spPr bwMode="auto">
            <a:xfrm>
              <a:off x="3878" y="1236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50</a:t>
              </a:r>
            </a:p>
          </p:txBody>
        </p:sp>
        <p:sp>
          <p:nvSpPr>
            <p:cNvPr id="18471" name="Text Box 36"/>
            <p:cNvSpPr txBox="1">
              <a:spLocks noChangeArrowheads="1"/>
            </p:cNvSpPr>
            <p:nvPr/>
          </p:nvSpPr>
          <p:spPr bwMode="auto">
            <a:xfrm>
              <a:off x="3661" y="1023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60</a:t>
              </a:r>
            </a:p>
          </p:txBody>
        </p:sp>
        <p:sp>
          <p:nvSpPr>
            <p:cNvPr id="18472" name="Text Box 37"/>
            <p:cNvSpPr txBox="1">
              <a:spLocks noChangeArrowheads="1"/>
            </p:cNvSpPr>
            <p:nvPr/>
          </p:nvSpPr>
          <p:spPr bwMode="auto">
            <a:xfrm>
              <a:off x="3391" y="897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70</a:t>
              </a:r>
            </a:p>
          </p:txBody>
        </p:sp>
        <p:sp>
          <p:nvSpPr>
            <p:cNvPr id="18473" name="Text Box 38"/>
            <p:cNvSpPr txBox="1">
              <a:spLocks noChangeArrowheads="1"/>
            </p:cNvSpPr>
            <p:nvPr/>
          </p:nvSpPr>
          <p:spPr bwMode="auto">
            <a:xfrm>
              <a:off x="3116" y="799"/>
              <a:ext cx="24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80</a:t>
              </a:r>
            </a:p>
          </p:txBody>
        </p:sp>
        <p:sp>
          <p:nvSpPr>
            <p:cNvPr id="18474" name="Text Box 39"/>
            <p:cNvSpPr txBox="1">
              <a:spLocks noChangeArrowheads="1"/>
            </p:cNvSpPr>
            <p:nvPr/>
          </p:nvSpPr>
          <p:spPr bwMode="auto">
            <a:xfrm>
              <a:off x="2499" y="794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18475" name="Text Box 40"/>
            <p:cNvSpPr txBox="1">
              <a:spLocks noChangeArrowheads="1"/>
            </p:cNvSpPr>
            <p:nvPr/>
          </p:nvSpPr>
          <p:spPr bwMode="auto">
            <a:xfrm>
              <a:off x="1010" y="2307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180</a:t>
              </a:r>
            </a:p>
          </p:txBody>
        </p:sp>
        <p:sp>
          <p:nvSpPr>
            <p:cNvPr id="18476" name="Text Box 41"/>
            <p:cNvSpPr txBox="1">
              <a:spLocks noChangeArrowheads="1"/>
            </p:cNvSpPr>
            <p:nvPr/>
          </p:nvSpPr>
          <p:spPr bwMode="auto">
            <a:xfrm>
              <a:off x="1079" y="2084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170</a:t>
              </a:r>
            </a:p>
          </p:txBody>
        </p:sp>
        <p:sp>
          <p:nvSpPr>
            <p:cNvPr id="18477" name="Text Box 42"/>
            <p:cNvSpPr txBox="1">
              <a:spLocks noChangeArrowheads="1"/>
            </p:cNvSpPr>
            <p:nvPr/>
          </p:nvSpPr>
          <p:spPr bwMode="auto">
            <a:xfrm>
              <a:off x="1179" y="1864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160</a:t>
              </a:r>
            </a:p>
          </p:txBody>
        </p:sp>
        <p:sp>
          <p:nvSpPr>
            <p:cNvPr id="18478" name="Text Box 43"/>
            <p:cNvSpPr txBox="1">
              <a:spLocks noChangeArrowheads="1"/>
            </p:cNvSpPr>
            <p:nvPr/>
          </p:nvSpPr>
          <p:spPr bwMode="auto">
            <a:xfrm>
              <a:off x="1287" y="1631"/>
              <a:ext cx="359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150</a:t>
              </a:r>
            </a:p>
          </p:txBody>
        </p:sp>
        <p:sp>
          <p:nvSpPr>
            <p:cNvPr id="18479" name="Text Box 44"/>
            <p:cNvSpPr txBox="1">
              <a:spLocks noChangeArrowheads="1"/>
            </p:cNvSpPr>
            <p:nvPr/>
          </p:nvSpPr>
          <p:spPr bwMode="auto">
            <a:xfrm>
              <a:off x="1457" y="1415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140</a:t>
              </a:r>
            </a:p>
          </p:txBody>
        </p:sp>
        <p:sp>
          <p:nvSpPr>
            <p:cNvPr id="18480" name="Text Box 45"/>
            <p:cNvSpPr txBox="1">
              <a:spLocks noChangeArrowheads="1"/>
            </p:cNvSpPr>
            <p:nvPr/>
          </p:nvSpPr>
          <p:spPr bwMode="auto">
            <a:xfrm>
              <a:off x="1626" y="1224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130</a:t>
              </a:r>
            </a:p>
          </p:txBody>
        </p:sp>
        <p:sp>
          <p:nvSpPr>
            <p:cNvPr id="18481" name="Text Box 46"/>
            <p:cNvSpPr txBox="1">
              <a:spLocks noChangeArrowheads="1"/>
            </p:cNvSpPr>
            <p:nvPr/>
          </p:nvSpPr>
          <p:spPr bwMode="auto">
            <a:xfrm>
              <a:off x="1859" y="1031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120</a:t>
              </a:r>
            </a:p>
          </p:txBody>
        </p:sp>
        <p:sp>
          <p:nvSpPr>
            <p:cNvPr id="18482" name="Text Box 47"/>
            <p:cNvSpPr txBox="1">
              <a:spLocks noChangeArrowheads="1"/>
            </p:cNvSpPr>
            <p:nvPr/>
          </p:nvSpPr>
          <p:spPr bwMode="auto">
            <a:xfrm>
              <a:off x="2160" y="884"/>
              <a:ext cx="314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110</a:t>
              </a:r>
            </a:p>
          </p:txBody>
        </p:sp>
        <p:sp>
          <p:nvSpPr>
            <p:cNvPr id="18483" name="Text Box 48"/>
            <p:cNvSpPr txBox="1">
              <a:spLocks noChangeArrowheads="1"/>
            </p:cNvSpPr>
            <p:nvPr/>
          </p:nvSpPr>
          <p:spPr bwMode="auto">
            <a:xfrm>
              <a:off x="4808" y="2298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180</a:t>
              </a:r>
            </a:p>
          </p:txBody>
        </p:sp>
        <p:sp>
          <p:nvSpPr>
            <p:cNvPr id="18484" name="Text Box 49"/>
            <p:cNvSpPr txBox="1">
              <a:spLocks noChangeArrowheads="1"/>
            </p:cNvSpPr>
            <p:nvPr/>
          </p:nvSpPr>
          <p:spPr bwMode="auto">
            <a:xfrm>
              <a:off x="4383" y="1089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140</a:t>
              </a:r>
            </a:p>
          </p:txBody>
        </p:sp>
        <p:sp>
          <p:nvSpPr>
            <p:cNvPr id="18485" name="Text Box 50"/>
            <p:cNvSpPr txBox="1">
              <a:spLocks noChangeArrowheads="1"/>
            </p:cNvSpPr>
            <p:nvPr/>
          </p:nvSpPr>
          <p:spPr bwMode="auto">
            <a:xfrm>
              <a:off x="4571" y="1372"/>
              <a:ext cx="322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/>
              <a:r>
                <a:rPr lang="ru-RU" altLang="ru-RU" sz="2000" b="1">
                  <a:solidFill>
                    <a:srgbClr val="000000"/>
                  </a:solidFill>
                  <a:latin typeface="Times New Roman" pitchFamily="18" charset="0"/>
                </a:rPr>
                <a:t>150</a:t>
              </a:r>
            </a:p>
          </p:txBody>
        </p:sp>
        <p:sp>
          <p:nvSpPr>
            <p:cNvPr id="18486" name="Freeform 51"/>
            <p:cNvSpPr>
              <a:spLocks/>
            </p:cNvSpPr>
            <p:nvPr/>
          </p:nvSpPr>
          <p:spPr bwMode="auto">
            <a:xfrm>
              <a:off x="624" y="213"/>
              <a:ext cx="4524" cy="2319"/>
            </a:xfrm>
            <a:custGeom>
              <a:avLst/>
              <a:gdLst>
                <a:gd name="T0" fmla="*/ 0 w 4524"/>
                <a:gd name="T1" fmla="*/ 2313 h 2319"/>
                <a:gd name="T2" fmla="*/ 79 w 4524"/>
                <a:gd name="T3" fmla="*/ 1811 h 2319"/>
                <a:gd name="T4" fmla="*/ 192 w 4524"/>
                <a:gd name="T5" fmla="*/ 1431 h 2319"/>
                <a:gd name="T6" fmla="*/ 354 w 4524"/>
                <a:gd name="T7" fmla="*/ 1113 h 2319"/>
                <a:gd name="T8" fmla="*/ 606 w 4524"/>
                <a:gd name="T9" fmla="*/ 765 h 2319"/>
                <a:gd name="T10" fmla="*/ 895 w 4524"/>
                <a:gd name="T11" fmla="*/ 496 h 2319"/>
                <a:gd name="T12" fmla="*/ 1218 w 4524"/>
                <a:gd name="T13" fmla="*/ 273 h 2319"/>
                <a:gd name="T14" fmla="*/ 1530 w 4524"/>
                <a:gd name="T15" fmla="*/ 133 h 2319"/>
                <a:gd name="T16" fmla="*/ 1944 w 4524"/>
                <a:gd name="T17" fmla="*/ 27 h 2319"/>
                <a:gd name="T18" fmla="*/ 2310 w 4524"/>
                <a:gd name="T19" fmla="*/ 3 h 2319"/>
                <a:gd name="T20" fmla="*/ 2718 w 4524"/>
                <a:gd name="T21" fmla="*/ 45 h 2319"/>
                <a:gd name="T22" fmla="*/ 3126 w 4524"/>
                <a:gd name="T23" fmla="*/ 177 h 2319"/>
                <a:gd name="T24" fmla="*/ 3526 w 4524"/>
                <a:gd name="T25" fmla="*/ 405 h 2319"/>
                <a:gd name="T26" fmla="*/ 3798 w 4524"/>
                <a:gd name="T27" fmla="*/ 632 h 2319"/>
                <a:gd name="T28" fmla="*/ 4086 w 4524"/>
                <a:gd name="T29" fmla="*/ 957 h 2319"/>
                <a:gd name="T30" fmla="*/ 4272 w 4524"/>
                <a:gd name="T31" fmla="*/ 1269 h 2319"/>
                <a:gd name="T32" fmla="*/ 4388 w 4524"/>
                <a:gd name="T33" fmla="*/ 1539 h 2319"/>
                <a:gd name="T34" fmla="*/ 4479 w 4524"/>
                <a:gd name="T35" fmla="*/ 1902 h 2319"/>
                <a:gd name="T36" fmla="*/ 4524 w 4524"/>
                <a:gd name="T37" fmla="*/ 2319 h 231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524"/>
                <a:gd name="T58" fmla="*/ 0 h 2319"/>
                <a:gd name="T59" fmla="*/ 4524 w 4524"/>
                <a:gd name="T60" fmla="*/ 2319 h 231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524" h="2319">
                  <a:moveTo>
                    <a:pt x="0" y="2313"/>
                  </a:moveTo>
                  <a:cubicBezTo>
                    <a:pt x="13" y="2230"/>
                    <a:pt x="47" y="1958"/>
                    <a:pt x="79" y="1811"/>
                  </a:cubicBezTo>
                  <a:cubicBezTo>
                    <a:pt x="111" y="1664"/>
                    <a:pt x="146" y="1547"/>
                    <a:pt x="192" y="1431"/>
                  </a:cubicBezTo>
                  <a:cubicBezTo>
                    <a:pt x="238" y="1315"/>
                    <a:pt x="285" y="1224"/>
                    <a:pt x="354" y="1113"/>
                  </a:cubicBezTo>
                  <a:cubicBezTo>
                    <a:pt x="423" y="1002"/>
                    <a:pt x="516" y="868"/>
                    <a:pt x="606" y="765"/>
                  </a:cubicBezTo>
                  <a:cubicBezTo>
                    <a:pt x="696" y="662"/>
                    <a:pt x="793" y="578"/>
                    <a:pt x="895" y="496"/>
                  </a:cubicBezTo>
                  <a:cubicBezTo>
                    <a:pt x="997" y="414"/>
                    <a:pt x="1112" y="333"/>
                    <a:pt x="1218" y="273"/>
                  </a:cubicBezTo>
                  <a:cubicBezTo>
                    <a:pt x="1324" y="213"/>
                    <a:pt x="1409" y="174"/>
                    <a:pt x="1530" y="133"/>
                  </a:cubicBezTo>
                  <a:cubicBezTo>
                    <a:pt x="1651" y="92"/>
                    <a:pt x="1814" y="49"/>
                    <a:pt x="1944" y="27"/>
                  </a:cubicBezTo>
                  <a:cubicBezTo>
                    <a:pt x="2074" y="5"/>
                    <a:pt x="2181" y="0"/>
                    <a:pt x="2310" y="3"/>
                  </a:cubicBezTo>
                  <a:cubicBezTo>
                    <a:pt x="2439" y="6"/>
                    <a:pt x="2582" y="16"/>
                    <a:pt x="2718" y="45"/>
                  </a:cubicBezTo>
                  <a:cubicBezTo>
                    <a:pt x="2854" y="74"/>
                    <a:pt x="2991" y="117"/>
                    <a:pt x="3126" y="177"/>
                  </a:cubicBezTo>
                  <a:cubicBezTo>
                    <a:pt x="3261" y="237"/>
                    <a:pt x="3414" y="329"/>
                    <a:pt x="3526" y="405"/>
                  </a:cubicBezTo>
                  <a:cubicBezTo>
                    <a:pt x="3638" y="481"/>
                    <a:pt x="3705" y="540"/>
                    <a:pt x="3798" y="632"/>
                  </a:cubicBezTo>
                  <a:cubicBezTo>
                    <a:pt x="3891" y="724"/>
                    <a:pt x="4007" y="851"/>
                    <a:pt x="4086" y="957"/>
                  </a:cubicBezTo>
                  <a:cubicBezTo>
                    <a:pt x="4165" y="1063"/>
                    <a:pt x="4222" y="1172"/>
                    <a:pt x="4272" y="1269"/>
                  </a:cubicBezTo>
                  <a:cubicBezTo>
                    <a:pt x="4322" y="1366"/>
                    <a:pt x="4353" y="1433"/>
                    <a:pt x="4388" y="1539"/>
                  </a:cubicBezTo>
                  <a:cubicBezTo>
                    <a:pt x="4423" y="1645"/>
                    <a:pt x="4456" y="1772"/>
                    <a:pt x="4479" y="1902"/>
                  </a:cubicBezTo>
                  <a:cubicBezTo>
                    <a:pt x="4502" y="2032"/>
                    <a:pt x="4515" y="2232"/>
                    <a:pt x="4524" y="2319"/>
                  </a:cubicBezTo>
                </a:path>
              </a:pathLst>
            </a:custGeom>
            <a:noFill/>
            <a:ln w="571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18487" name="Freeform 52"/>
            <p:cNvSpPr>
              <a:spLocks/>
            </p:cNvSpPr>
            <p:nvPr/>
          </p:nvSpPr>
          <p:spPr bwMode="auto">
            <a:xfrm>
              <a:off x="1308" y="973"/>
              <a:ext cx="3186" cy="1577"/>
            </a:xfrm>
            <a:custGeom>
              <a:avLst/>
              <a:gdLst>
                <a:gd name="T0" fmla="*/ 0 w 3186"/>
                <a:gd name="T1" fmla="*/ 1577 h 1577"/>
                <a:gd name="T2" fmla="*/ 138 w 3186"/>
                <a:gd name="T3" fmla="*/ 1073 h 1577"/>
                <a:gd name="T4" fmla="*/ 366 w 3186"/>
                <a:gd name="T5" fmla="*/ 677 h 1577"/>
                <a:gd name="T6" fmla="*/ 630 w 3186"/>
                <a:gd name="T7" fmla="*/ 383 h 1577"/>
                <a:gd name="T8" fmla="*/ 912 w 3186"/>
                <a:gd name="T9" fmla="*/ 173 h 1577"/>
                <a:gd name="T10" fmla="*/ 1308 w 3186"/>
                <a:gd name="T11" fmla="*/ 29 h 1577"/>
                <a:gd name="T12" fmla="*/ 1638 w 3186"/>
                <a:gd name="T13" fmla="*/ 5 h 1577"/>
                <a:gd name="T14" fmla="*/ 2010 w 3186"/>
                <a:gd name="T15" fmla="*/ 59 h 1577"/>
                <a:gd name="T16" fmla="*/ 2388 w 3186"/>
                <a:gd name="T17" fmla="*/ 234 h 1577"/>
                <a:gd name="T18" fmla="*/ 2718 w 3186"/>
                <a:gd name="T19" fmla="*/ 515 h 1577"/>
                <a:gd name="T20" fmla="*/ 2958 w 3186"/>
                <a:gd name="T21" fmla="*/ 857 h 1577"/>
                <a:gd name="T22" fmla="*/ 3114 w 3186"/>
                <a:gd name="T23" fmla="*/ 1205 h 1577"/>
                <a:gd name="T24" fmla="*/ 3186 w 3186"/>
                <a:gd name="T25" fmla="*/ 1535 h 15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186"/>
                <a:gd name="T40" fmla="*/ 0 h 1577"/>
                <a:gd name="T41" fmla="*/ 3186 w 3186"/>
                <a:gd name="T42" fmla="*/ 1577 h 157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186" h="1577">
                  <a:moveTo>
                    <a:pt x="0" y="1577"/>
                  </a:moveTo>
                  <a:cubicBezTo>
                    <a:pt x="23" y="1494"/>
                    <a:pt x="77" y="1223"/>
                    <a:pt x="138" y="1073"/>
                  </a:cubicBezTo>
                  <a:cubicBezTo>
                    <a:pt x="199" y="923"/>
                    <a:pt x="284" y="792"/>
                    <a:pt x="366" y="677"/>
                  </a:cubicBezTo>
                  <a:cubicBezTo>
                    <a:pt x="448" y="562"/>
                    <a:pt x="539" y="467"/>
                    <a:pt x="630" y="383"/>
                  </a:cubicBezTo>
                  <a:cubicBezTo>
                    <a:pt x="721" y="299"/>
                    <a:pt x="799" y="232"/>
                    <a:pt x="912" y="173"/>
                  </a:cubicBezTo>
                  <a:cubicBezTo>
                    <a:pt x="1025" y="114"/>
                    <a:pt x="1187" y="57"/>
                    <a:pt x="1308" y="29"/>
                  </a:cubicBezTo>
                  <a:cubicBezTo>
                    <a:pt x="1429" y="1"/>
                    <a:pt x="1521" y="0"/>
                    <a:pt x="1638" y="5"/>
                  </a:cubicBezTo>
                  <a:cubicBezTo>
                    <a:pt x="1755" y="10"/>
                    <a:pt x="1885" y="21"/>
                    <a:pt x="2010" y="59"/>
                  </a:cubicBezTo>
                  <a:cubicBezTo>
                    <a:pt x="2135" y="97"/>
                    <a:pt x="2270" y="158"/>
                    <a:pt x="2388" y="234"/>
                  </a:cubicBezTo>
                  <a:cubicBezTo>
                    <a:pt x="2506" y="310"/>
                    <a:pt x="2623" y="411"/>
                    <a:pt x="2718" y="515"/>
                  </a:cubicBezTo>
                  <a:cubicBezTo>
                    <a:pt x="2813" y="619"/>
                    <a:pt x="2892" y="742"/>
                    <a:pt x="2958" y="857"/>
                  </a:cubicBezTo>
                  <a:cubicBezTo>
                    <a:pt x="3024" y="972"/>
                    <a:pt x="3076" y="1092"/>
                    <a:pt x="3114" y="1205"/>
                  </a:cubicBezTo>
                  <a:cubicBezTo>
                    <a:pt x="3152" y="1318"/>
                    <a:pt x="3171" y="1466"/>
                    <a:pt x="3186" y="1535"/>
                  </a:cubicBezTo>
                </a:path>
              </a:pathLst>
            </a:custGeom>
            <a:noFill/>
            <a:ln w="762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18488" name="Freeform 53"/>
            <p:cNvSpPr>
              <a:spLocks/>
            </p:cNvSpPr>
            <p:nvPr/>
          </p:nvSpPr>
          <p:spPr bwMode="auto">
            <a:xfrm>
              <a:off x="4468" y="2520"/>
              <a:ext cx="702" cy="3"/>
            </a:xfrm>
            <a:custGeom>
              <a:avLst/>
              <a:gdLst>
                <a:gd name="T0" fmla="*/ 702 w 702"/>
                <a:gd name="T1" fmla="*/ 0 h 3"/>
                <a:gd name="T2" fmla="*/ 0 w 702"/>
                <a:gd name="T3" fmla="*/ 3 h 3"/>
                <a:gd name="T4" fmla="*/ 0 60000 65536"/>
                <a:gd name="T5" fmla="*/ 0 60000 65536"/>
                <a:gd name="T6" fmla="*/ 0 w 702"/>
                <a:gd name="T7" fmla="*/ 0 h 3"/>
                <a:gd name="T8" fmla="*/ 702 w 702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02" h="3">
                  <a:moveTo>
                    <a:pt x="702" y="0"/>
                  </a:moveTo>
                  <a:lnTo>
                    <a:pt x="0" y="3"/>
                  </a:lnTo>
                </a:path>
              </a:pathLst>
            </a:custGeom>
            <a:noFill/>
            <a:ln w="571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z-Latn-UZ" b="1"/>
            </a:p>
          </p:txBody>
        </p:sp>
      </p:grpSp>
      <p:sp>
        <p:nvSpPr>
          <p:cNvPr id="18437" name="Freeform 54"/>
          <p:cNvSpPr>
            <a:spLocks/>
          </p:cNvSpPr>
          <p:nvPr/>
        </p:nvSpPr>
        <p:spPr bwMode="auto">
          <a:xfrm>
            <a:off x="5824559" y="6567724"/>
            <a:ext cx="400393" cy="335174"/>
          </a:xfrm>
          <a:custGeom>
            <a:avLst/>
            <a:gdLst>
              <a:gd name="T0" fmla="*/ 0 w 182"/>
              <a:gd name="T1" fmla="*/ 0 h 136"/>
              <a:gd name="T2" fmla="*/ 2147483646 w 182"/>
              <a:gd name="T3" fmla="*/ 0 h 136"/>
              <a:gd name="T4" fmla="*/ 2147483646 w 182"/>
              <a:gd name="T5" fmla="*/ 2147483646 h 136"/>
              <a:gd name="T6" fmla="*/ 0 60000 65536"/>
              <a:gd name="T7" fmla="*/ 0 60000 65536"/>
              <a:gd name="T8" fmla="*/ 0 60000 65536"/>
              <a:gd name="T9" fmla="*/ 0 w 182"/>
              <a:gd name="T10" fmla="*/ 0 h 136"/>
              <a:gd name="T11" fmla="*/ 182 w 182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136">
                <a:moveTo>
                  <a:pt x="0" y="0"/>
                </a:moveTo>
                <a:lnTo>
                  <a:pt x="182" y="0"/>
                </a:lnTo>
                <a:lnTo>
                  <a:pt x="182" y="136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18" tIns="65309" rIns="130618" bIns="65309"/>
          <a:lstStyle/>
          <a:p>
            <a:endParaRPr lang="uz-Latn-UZ" b="1"/>
          </a:p>
        </p:txBody>
      </p:sp>
      <p:sp>
        <p:nvSpPr>
          <p:cNvPr id="18438" name="Text Box 55"/>
          <p:cNvSpPr txBox="1">
            <a:spLocks noChangeArrowheads="1"/>
          </p:cNvSpPr>
          <p:nvPr/>
        </p:nvSpPr>
        <p:spPr bwMode="auto">
          <a:xfrm>
            <a:off x="5067285" y="1021310"/>
            <a:ext cx="688194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000099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8439" name="Text Box 56"/>
          <p:cNvSpPr txBox="1">
            <a:spLocks noChangeArrowheads="1"/>
          </p:cNvSpPr>
          <p:nvPr/>
        </p:nvSpPr>
        <p:spPr bwMode="auto">
          <a:xfrm>
            <a:off x="12270404" y="6437570"/>
            <a:ext cx="647335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00206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8440" name="Text Box 57"/>
          <p:cNvSpPr txBox="1">
            <a:spLocks noChangeArrowheads="1"/>
          </p:cNvSpPr>
          <p:nvPr/>
        </p:nvSpPr>
        <p:spPr bwMode="auto">
          <a:xfrm>
            <a:off x="5411382" y="6868658"/>
            <a:ext cx="779723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000099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166970" name="Text Box 58"/>
          <p:cNvSpPr txBox="1">
            <a:spLocks noChangeArrowheads="1"/>
          </p:cNvSpPr>
          <p:nvPr/>
        </p:nvSpPr>
        <p:spPr bwMode="auto">
          <a:xfrm rot="2504189">
            <a:off x="7404316" y="3568147"/>
            <a:ext cx="4600925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 и п о т е н у з а</a:t>
            </a:r>
            <a:endParaRPr lang="ru-RU" altLang="ru-RU" sz="179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6971" name="Picture 59" descr="3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02055">
            <a:off x="6255999" y="4881573"/>
            <a:ext cx="2544980" cy="574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6972" name="AutoShape 60"/>
          <p:cNvSpPr>
            <a:spLocks noChangeArrowheads="1"/>
          </p:cNvSpPr>
          <p:nvPr/>
        </p:nvSpPr>
        <p:spPr bwMode="auto">
          <a:xfrm rot="-5677449">
            <a:off x="5204787" y="4058532"/>
            <a:ext cx="2641980" cy="699107"/>
          </a:xfrm>
          <a:prstGeom prst="curvedUpArrow">
            <a:avLst>
              <a:gd name="adj1" fmla="val 51025"/>
              <a:gd name="adj2" fmla="val 102050"/>
              <a:gd name="adj3" fmla="val 33333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lIns="130618" tIns="65309" rIns="130618" bIns="65309" anchor="ctr"/>
          <a:lstStyle/>
          <a:p>
            <a:pPr eaLnBrk="1" hangingPunct="1"/>
            <a:endParaRPr lang="ru-RU" altLang="ru-RU" b="1"/>
          </a:p>
        </p:txBody>
      </p:sp>
      <p:sp>
        <p:nvSpPr>
          <p:cNvPr id="166973" name="AutoShape 61"/>
          <p:cNvSpPr>
            <a:spLocks noChangeArrowheads="1"/>
          </p:cNvSpPr>
          <p:nvPr/>
        </p:nvSpPr>
        <p:spPr bwMode="auto">
          <a:xfrm rot="10845454" flipH="1">
            <a:off x="6871223" y="6062545"/>
            <a:ext cx="2639338" cy="802034"/>
          </a:xfrm>
          <a:prstGeom prst="curvedUpArrow">
            <a:avLst>
              <a:gd name="adj1" fmla="val 57924"/>
              <a:gd name="adj2" fmla="val 115848"/>
              <a:gd name="adj3" fmla="val 33333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lIns="130618" tIns="65309" rIns="130618" bIns="65309" anchor="ctr"/>
          <a:lstStyle/>
          <a:p>
            <a:pPr eaLnBrk="1" hangingPunct="1"/>
            <a:endParaRPr lang="ru-RU" altLang="ru-RU" b="1"/>
          </a:p>
        </p:txBody>
      </p:sp>
      <p:sp>
        <p:nvSpPr>
          <p:cNvPr id="166974" name="Text Box 62"/>
          <p:cNvSpPr txBox="1">
            <a:spLocks noChangeArrowheads="1"/>
          </p:cNvSpPr>
          <p:nvPr/>
        </p:nvSpPr>
        <p:spPr bwMode="auto">
          <a:xfrm>
            <a:off x="7105547" y="6953122"/>
            <a:ext cx="3034415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а т е т</a:t>
            </a:r>
            <a:endParaRPr lang="ru-RU" altLang="ru-RU" sz="17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975" name="Text Box 63"/>
          <p:cNvSpPr txBox="1">
            <a:spLocks noChangeArrowheads="1"/>
          </p:cNvSpPr>
          <p:nvPr/>
        </p:nvSpPr>
        <p:spPr bwMode="auto">
          <a:xfrm rot="-5400000">
            <a:off x="4088695" y="4797654"/>
            <a:ext cx="2384353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а т е т</a:t>
            </a:r>
            <a:endParaRPr lang="ru-RU" altLang="ru-RU" sz="17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912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66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6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6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6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69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66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166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66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6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669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6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70" grpId="0"/>
      <p:bldP spid="166972" grpId="0" animBg="1"/>
      <p:bldP spid="166972" grpId="1" animBg="1"/>
      <p:bldP spid="166973" grpId="0" animBg="1"/>
      <p:bldP spid="166973" grpId="1" animBg="1"/>
      <p:bldP spid="166974" grpId="0"/>
      <p:bldP spid="1669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2"/>
          <p:cNvSpPr txBox="1">
            <a:spLocks noChangeArrowheads="1"/>
          </p:cNvSpPr>
          <p:nvPr/>
        </p:nvSpPr>
        <p:spPr bwMode="auto">
          <a:xfrm rot="2813073">
            <a:off x="1862825" y="3703605"/>
            <a:ext cx="4436404" cy="655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400" b="1" dirty="0">
                <a:solidFill>
                  <a:srgbClr val="000099"/>
                </a:solidFill>
                <a:latin typeface="Times New Roman" pitchFamily="18" charset="0"/>
              </a:rPr>
              <a:t>Г И П О Т Е Н У З А </a:t>
            </a:r>
          </a:p>
        </p:txBody>
      </p:sp>
      <p:sp>
        <p:nvSpPr>
          <p:cNvPr id="142339" name="Text Box 3"/>
          <p:cNvSpPr txBox="1">
            <a:spLocks noChangeArrowheads="1"/>
          </p:cNvSpPr>
          <p:nvPr/>
        </p:nvSpPr>
        <p:spPr bwMode="auto">
          <a:xfrm>
            <a:off x="6175310" y="1662708"/>
            <a:ext cx="7213685" cy="3855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Следствие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5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В прямоугольном треугольнике гипотенуза больше любого катета.</a:t>
            </a:r>
          </a:p>
        </p:txBody>
      </p:sp>
      <p:sp>
        <p:nvSpPr>
          <p:cNvPr id="20485" name="Freeform 4"/>
          <p:cNvSpPr>
            <a:spLocks/>
          </p:cNvSpPr>
          <p:nvPr/>
        </p:nvSpPr>
        <p:spPr bwMode="auto">
          <a:xfrm rot="19965136">
            <a:off x="787452" y="1771676"/>
            <a:ext cx="3964028" cy="6397826"/>
          </a:xfrm>
          <a:custGeom>
            <a:avLst/>
            <a:gdLst>
              <a:gd name="T0" fmla="*/ 2147483646 w 1543"/>
              <a:gd name="T1" fmla="*/ 0 h 2948"/>
              <a:gd name="T2" fmla="*/ 0 w 1543"/>
              <a:gd name="T3" fmla="*/ 2147483646 h 2948"/>
              <a:gd name="T4" fmla="*/ 2147483646 w 1543"/>
              <a:gd name="T5" fmla="*/ 2147483646 h 2948"/>
              <a:gd name="T6" fmla="*/ 2147483646 w 1543"/>
              <a:gd name="T7" fmla="*/ 0 h 2948"/>
              <a:gd name="T8" fmla="*/ 0 60000 65536"/>
              <a:gd name="T9" fmla="*/ 0 60000 65536"/>
              <a:gd name="T10" fmla="*/ 0 60000 65536"/>
              <a:gd name="T11" fmla="*/ 0 60000 65536"/>
              <a:gd name="T12" fmla="*/ 0 w 1543"/>
              <a:gd name="T13" fmla="*/ 0 h 2948"/>
              <a:gd name="T14" fmla="*/ 1543 w 1543"/>
              <a:gd name="T15" fmla="*/ 2948 h 29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43" h="2948">
                <a:moveTo>
                  <a:pt x="817" y="0"/>
                </a:moveTo>
                <a:lnTo>
                  <a:pt x="0" y="1996"/>
                </a:lnTo>
                <a:lnTo>
                  <a:pt x="1543" y="2948"/>
                </a:lnTo>
                <a:lnTo>
                  <a:pt x="817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9050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lIns="130618" tIns="65309" rIns="130618" bIns="65309"/>
          <a:lstStyle/>
          <a:p>
            <a:endParaRPr lang="uz-Latn-UZ"/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5996133" y="6698613"/>
            <a:ext cx="597212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989257" y="1356891"/>
            <a:ext cx="598815" cy="71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3800" b="1" dirty="0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20488" name="Text Box 7"/>
          <p:cNvSpPr txBox="1">
            <a:spLocks noChangeArrowheads="1"/>
          </p:cNvSpPr>
          <p:nvPr/>
        </p:nvSpPr>
        <p:spPr bwMode="auto">
          <a:xfrm>
            <a:off x="1097253" y="6851328"/>
            <a:ext cx="622860" cy="778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18" tIns="65309" rIns="130618" bIns="65309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4200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142344" name="Freeform 8"/>
          <p:cNvSpPr>
            <a:spLocks/>
          </p:cNvSpPr>
          <p:nvPr/>
        </p:nvSpPr>
        <p:spPr bwMode="auto">
          <a:xfrm>
            <a:off x="1408683" y="2097723"/>
            <a:ext cx="4587450" cy="4773293"/>
          </a:xfrm>
          <a:custGeom>
            <a:avLst/>
            <a:gdLst>
              <a:gd name="T0" fmla="*/ 0 w 2000"/>
              <a:gd name="T1" fmla="*/ 0 h 2064"/>
              <a:gd name="T2" fmla="*/ 2147483646 w 2000"/>
              <a:gd name="T3" fmla="*/ 2147483646 h 2064"/>
              <a:gd name="T4" fmla="*/ 0 60000 65536"/>
              <a:gd name="T5" fmla="*/ 0 60000 65536"/>
              <a:gd name="T6" fmla="*/ 0 w 2000"/>
              <a:gd name="T7" fmla="*/ 0 h 2064"/>
              <a:gd name="T8" fmla="*/ 2000 w 2000"/>
              <a:gd name="T9" fmla="*/ 2064 h 20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00" h="2064">
                <a:moveTo>
                  <a:pt x="0" y="0"/>
                </a:moveTo>
                <a:lnTo>
                  <a:pt x="2000" y="2064"/>
                </a:lnTo>
              </a:path>
            </a:pathLst>
          </a:custGeom>
          <a:noFill/>
          <a:ln w="76200">
            <a:solidFill>
              <a:srgbClr val="C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  <p:sp>
        <p:nvSpPr>
          <p:cNvPr id="20491" name="Freeform 10"/>
          <p:cNvSpPr>
            <a:spLocks/>
          </p:cNvSpPr>
          <p:nvPr/>
        </p:nvSpPr>
        <p:spPr bwMode="auto">
          <a:xfrm>
            <a:off x="1547393" y="6563267"/>
            <a:ext cx="345440" cy="344806"/>
          </a:xfrm>
          <a:custGeom>
            <a:avLst/>
            <a:gdLst>
              <a:gd name="T0" fmla="*/ 0 w 136"/>
              <a:gd name="T1" fmla="*/ 0 h 181"/>
              <a:gd name="T2" fmla="*/ 2147483646 w 136"/>
              <a:gd name="T3" fmla="*/ 0 h 181"/>
              <a:gd name="T4" fmla="*/ 2147483646 w 136"/>
              <a:gd name="T5" fmla="*/ 2147483646 h 181"/>
              <a:gd name="T6" fmla="*/ 0 60000 65536"/>
              <a:gd name="T7" fmla="*/ 0 60000 65536"/>
              <a:gd name="T8" fmla="*/ 0 60000 65536"/>
              <a:gd name="T9" fmla="*/ 0 w 136"/>
              <a:gd name="T10" fmla="*/ 0 h 181"/>
              <a:gd name="T11" fmla="*/ 136 w 136"/>
              <a:gd name="T12" fmla="*/ 181 h 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6" h="181">
                <a:moveTo>
                  <a:pt x="0" y="0"/>
                </a:moveTo>
                <a:lnTo>
                  <a:pt x="136" y="0"/>
                </a:lnTo>
                <a:lnTo>
                  <a:pt x="136" y="181"/>
                </a:lnTo>
              </a:path>
            </a:pathLst>
          </a:custGeom>
          <a:noFill/>
          <a:ln w="76200">
            <a:solidFill>
              <a:srgbClr val="C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18" tIns="65309" rIns="130618" bIns="65309"/>
          <a:lstStyle/>
          <a:p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30359887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/>
      <p:bldP spid="14234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16248</TotalTime>
  <Words>597</Words>
  <Application>Microsoft Office PowerPoint</Application>
  <PresentationFormat>Произвольный</PresentationFormat>
  <Paragraphs>187</Paragraphs>
  <Slides>15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(устно)</vt:lpstr>
      <vt:lpstr>Задача (устно)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1109</cp:revision>
  <dcterms:created xsi:type="dcterms:W3CDTF">2020-04-09T07:32:19Z</dcterms:created>
  <dcterms:modified xsi:type="dcterms:W3CDTF">2021-02-19T16:27:12Z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