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405" r:id="rId3"/>
    <p:sldId id="665" r:id="rId4"/>
    <p:sldId id="666" r:id="rId5"/>
    <p:sldId id="667" r:id="rId6"/>
    <p:sldId id="668" r:id="rId7"/>
    <p:sldId id="669" r:id="rId8"/>
    <p:sldId id="670" r:id="rId9"/>
    <p:sldId id="636" r:id="rId10"/>
    <p:sldId id="662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65"/>
            <p14:sldId id="666"/>
            <p14:sldId id="667"/>
            <p14:sldId id="668"/>
            <p14:sldId id="669"/>
            <p14:sldId id="670"/>
            <p14:sldId id="636"/>
            <p14:sldId id="662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5F913"/>
    <a:srgbClr val="B1EB21"/>
    <a:srgbClr val="FF6B6B"/>
    <a:srgbClr val="FF99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6B76B-D455-404F-877D-05119C653F3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6B76B-D455-404F-877D-05119C653F3D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9DE8-DBFC-4939-919E-AB439A39A287}" type="datetime1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65F04-9C2D-43D4-A3D3-BF230B73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242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731520" y="1463040"/>
            <a:ext cx="6466637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7411517" y="1459382"/>
            <a:ext cx="6466637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631B-C32B-48EA-823E-159F12D9A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14600" y="3221302"/>
            <a:ext cx="7239000" cy="3356901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uz-Cyrl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uz-Cyrl-UZ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Свойство биссектрис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 угла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60411" y="547548"/>
            <a:ext cx="14200032" cy="1353432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9.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треугольнике PQR, биссектрисы углов Р и R</a:t>
            </a:r>
          </a:p>
          <a:p>
            <a:pPr algn="l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пересекаются в точке О. Найдите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PQR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=100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9" name="TextBox 8"/>
          <p:cNvSpPr txBox="1"/>
          <p:nvPr/>
        </p:nvSpPr>
        <p:spPr>
          <a:xfrm>
            <a:off x="4982797" y="508115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2187" y="136698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Q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4637" y="57270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Р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8176193" y="1752616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5153181" y="2465993"/>
            <a:ext cx="428079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POR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21060338">
            <a:off x="567028" y="1902422"/>
            <a:ext cx="4091466" cy="3845076"/>
          </a:xfrm>
          <a:prstGeom prst="triangle">
            <a:avLst>
              <a:gd name="adj" fmla="val 62899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820029" y="4054618"/>
            <a:ext cx="3143301" cy="13189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9" idx="2"/>
          </p:cNvCxnSpPr>
          <p:nvPr/>
        </p:nvCxnSpPr>
        <p:spPr>
          <a:xfrm flipV="1">
            <a:off x="892747" y="3879257"/>
            <a:ext cx="3174245" cy="2164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2502" y="390630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Дуга 41"/>
          <p:cNvSpPr/>
          <p:nvPr/>
        </p:nvSpPr>
        <p:spPr>
          <a:xfrm rot="15702805">
            <a:off x="4362314" y="4733470"/>
            <a:ext cx="914400" cy="914400"/>
          </a:xfrm>
          <a:prstGeom prst="arc">
            <a:avLst>
              <a:gd name="adj1" fmla="val 17528025"/>
              <a:gd name="adj2" fmla="val 2027798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3" name="Дуга 42"/>
          <p:cNvSpPr/>
          <p:nvPr/>
        </p:nvSpPr>
        <p:spPr>
          <a:xfrm rot="15674871">
            <a:off x="4485375" y="4855041"/>
            <a:ext cx="914400" cy="914400"/>
          </a:xfrm>
          <a:prstGeom prst="arc">
            <a:avLst>
              <a:gd name="adj1" fmla="val 17596427"/>
              <a:gd name="adj2" fmla="val 20181615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4" name="Дуга 43"/>
          <p:cNvSpPr/>
          <p:nvPr/>
        </p:nvSpPr>
        <p:spPr>
          <a:xfrm rot="21311840">
            <a:off x="594087" y="5360741"/>
            <a:ext cx="914400" cy="914400"/>
          </a:xfrm>
          <a:prstGeom prst="arc">
            <a:avLst>
              <a:gd name="adj1" fmla="val 17309802"/>
              <a:gd name="adj2" fmla="val 2054554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8" name="TextBox 17"/>
          <p:cNvSpPr txBox="1"/>
          <p:nvPr/>
        </p:nvSpPr>
        <p:spPr>
          <a:xfrm>
            <a:off x="2672432" y="1976793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?</a:t>
            </a:r>
            <a:endParaRPr lang="uz-Latn-UZ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48571" y="499777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Cambria Math"/>
                <a:ea typeface="Cambria Math"/>
              </a:rPr>
              <a:t>𝞪</a:t>
            </a:r>
            <a:endParaRPr lang="uz-Latn-UZ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92542" y="4397690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prstClr val="black"/>
                </a:solidFill>
                <a:latin typeface="Cambria Math"/>
                <a:ea typeface="Cambria Math"/>
              </a:rPr>
              <a:t>β</a:t>
            </a:r>
            <a:endParaRPr lang="uz-Latn-U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0337" y="2986563"/>
                <a:ext cx="3362267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dirty="0" smtClean="0">
                    <a:latin typeface="Cambria Math"/>
                    <a:ea typeface="Cambria Math"/>
                  </a:rPr>
                  <a:t>𝞪</a:t>
                </a:r>
                <a:r>
                  <a:rPr lang="en-US" sz="3200" b="1" dirty="0" smtClean="0">
                    <a:latin typeface="Cambria Math"/>
                    <a:ea typeface="Cambria Math"/>
                  </a:rPr>
                  <a:t>+</a:t>
                </a:r>
                <a:r>
                  <a:rPr lang="el-GR" sz="3200" b="1" dirty="0" smtClean="0">
                    <a:latin typeface="Cambria Math"/>
                    <a:ea typeface="Cambria Math"/>
                  </a:rPr>
                  <a:t>β</a:t>
                </a:r>
                <a:r>
                  <a:rPr lang="en-US" sz="3200" b="1" dirty="0" smtClean="0">
                    <a:latin typeface="Cambria Math"/>
                    <a:ea typeface="Cambria Math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𝟏𝟎𝟎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37" y="2986563"/>
                <a:ext cx="3362267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4529" t="-13265" b="-336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17519" y="3589532"/>
                <a:ext cx="3549433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dirty="0" smtClean="0">
                    <a:latin typeface="Cambria Math"/>
                    <a:ea typeface="Cambria Math"/>
                  </a:rPr>
                  <a:t>𝞪</a:t>
                </a:r>
                <a:r>
                  <a:rPr lang="en-US" sz="3200" b="1" dirty="0" smtClean="0">
                    <a:latin typeface="Cambria Math"/>
                    <a:ea typeface="Cambria Math"/>
                  </a:rPr>
                  <a:t>+</a:t>
                </a:r>
                <a:r>
                  <a:rPr lang="el-GR" sz="3200" b="1" dirty="0" smtClean="0">
                    <a:latin typeface="Cambria Math"/>
                    <a:ea typeface="Cambria Math"/>
                  </a:rPr>
                  <a:t>β</a:t>
                </a:r>
                <a:r>
                  <a:rPr lang="en-US" sz="32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3200" b="1" i="0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𝟏𝟎𝟎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3200" b="1" dirty="0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519" y="3589532"/>
                <a:ext cx="3549433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4467" t="-13265" b="-336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52166" y="4176863"/>
                <a:ext cx="1883272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dirty="0" smtClean="0">
                    <a:latin typeface="Cambria Math"/>
                    <a:ea typeface="Cambria Math"/>
                  </a:rPr>
                  <a:t>𝞪</a:t>
                </a:r>
                <a:r>
                  <a:rPr lang="en-US" sz="3200" b="1" dirty="0" smtClean="0">
                    <a:latin typeface="Cambria Math"/>
                    <a:ea typeface="Cambria Math"/>
                  </a:rPr>
                  <a:t>+</a:t>
                </a:r>
                <a:r>
                  <a:rPr lang="el-GR" sz="3200" b="1" dirty="0" smtClean="0">
                    <a:latin typeface="Cambria Math"/>
                    <a:ea typeface="Cambria Math"/>
                  </a:rPr>
                  <a:t>β</a:t>
                </a:r>
                <a:r>
                  <a:rPr lang="en-US" sz="32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166" y="4176863"/>
                <a:ext cx="1883272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8414" t="-13265" b="-336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040257" y="3602761"/>
                <a:ext cx="267996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=2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257" y="3602761"/>
                <a:ext cx="2679964" cy="595932"/>
              </a:xfrm>
              <a:prstGeom prst="rect">
                <a:avLst/>
              </a:prstGeom>
              <a:blipFill rotWithShape="1">
                <a:blip r:embed="rId5"/>
                <a:stretch>
                  <a:fillRect l="-5682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049368" y="4131458"/>
                <a:ext cx="258378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𝟏𝟔𝟎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9368" y="4131458"/>
                <a:ext cx="2583784" cy="595932"/>
              </a:xfrm>
              <a:prstGeom prst="rect">
                <a:avLst/>
              </a:prstGeom>
              <a:blipFill rotWithShape="1">
                <a:blip r:embed="rId6"/>
                <a:stretch>
                  <a:fillRect l="-6147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9756354" y="2470522"/>
            <a:ext cx="428079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PQR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433973" y="4737820"/>
                <a:ext cx="352154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P+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3973" y="4737820"/>
                <a:ext cx="3521541" cy="595932"/>
              </a:xfrm>
              <a:prstGeom prst="rect">
                <a:avLst/>
              </a:prstGeom>
              <a:blipFill rotWithShape="1">
                <a:blip r:embed="rId7"/>
                <a:stretch>
                  <a:fillRect l="-4506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433973" y="5216411"/>
                <a:ext cx="3407728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uz-Latn-UZ" sz="32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𝞪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+2</a:t>
                </a:r>
                <a:r>
                  <a:rPr lang="el-GR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β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+∠Q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3973" y="5216411"/>
                <a:ext cx="3407728" cy="595932"/>
              </a:xfrm>
              <a:prstGeom prst="rect">
                <a:avLst/>
              </a:prstGeom>
              <a:blipFill rotWithShape="1">
                <a:blip r:embed="rId8"/>
                <a:stretch>
                  <a:fillRect l="-4651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Левая фигурная скобка 28"/>
          <p:cNvSpPr/>
          <p:nvPr/>
        </p:nvSpPr>
        <p:spPr>
          <a:xfrm rot="16200000">
            <a:off x="9964286" y="5244081"/>
            <a:ext cx="400194" cy="1240577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9596603" y="5917950"/>
                <a:ext cx="121001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𝟏𝟔𝟎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6603" y="5917950"/>
                <a:ext cx="1210010" cy="5959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519351" y="6636366"/>
                <a:ext cx="311380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𝟏𝟔𝟎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+</a:t>
                </a:r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351" y="6636366"/>
                <a:ext cx="3113801" cy="595932"/>
              </a:xfrm>
              <a:prstGeom prst="rect">
                <a:avLst/>
              </a:prstGeom>
              <a:blipFill rotWithShape="1">
                <a:blip r:embed="rId10"/>
                <a:stretch>
                  <a:fillRect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42604" y="5833686"/>
                <a:ext cx="3270704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𝟏𝟔𝟎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04" y="5833686"/>
                <a:ext cx="3270704" cy="595932"/>
              </a:xfrm>
              <a:prstGeom prst="rect">
                <a:avLst/>
              </a:prstGeom>
              <a:blipFill rotWithShape="1">
                <a:blip r:embed="rId11"/>
                <a:stretch>
                  <a:fillRect l="-4655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92387" y="6321891"/>
                <a:ext cx="169572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Q=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𝟐𝟎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387" y="6321891"/>
                <a:ext cx="1695721" cy="595932"/>
              </a:xfrm>
              <a:prstGeom prst="rect">
                <a:avLst/>
              </a:prstGeom>
              <a:blipFill rotWithShape="1">
                <a:blip r:embed="rId12"/>
                <a:stretch>
                  <a:fillRect l="-8993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1301938" y="3573361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16499" y="3401243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21045334">
            <a:off x="950990" y="4620354"/>
            <a:ext cx="3802340" cy="1045340"/>
          </a:xfrm>
          <a:prstGeom prst="triangle">
            <a:avLst>
              <a:gd name="adj" fmla="val 59112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5" name="Дуга 44"/>
          <p:cNvSpPr/>
          <p:nvPr/>
        </p:nvSpPr>
        <p:spPr>
          <a:xfrm rot="742345">
            <a:off x="791371" y="5545963"/>
            <a:ext cx="914400" cy="914400"/>
          </a:xfrm>
          <a:prstGeom prst="arc">
            <a:avLst>
              <a:gd name="adj1" fmla="val 17277908"/>
              <a:gd name="adj2" fmla="val 20134467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Прямоугольник 21"/>
          <p:cNvSpPr/>
          <p:nvPr/>
        </p:nvSpPr>
        <p:spPr>
          <a:xfrm>
            <a:off x="1601981" y="5341150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2800" dirty="0">
                <a:solidFill>
                  <a:prstClr val="black"/>
                </a:solidFill>
                <a:latin typeface="Cambria Math"/>
                <a:ea typeface="Cambria Math"/>
              </a:rPr>
              <a:t>𝞪</a:t>
            </a:r>
            <a:endParaRPr lang="uz-Latn-UZ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01169" y="4954801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800" b="1" dirty="0">
                <a:solidFill>
                  <a:prstClr val="black"/>
                </a:solidFill>
                <a:latin typeface="Cambria Math"/>
                <a:ea typeface="Cambria Math"/>
              </a:rPr>
              <a:t>β</a:t>
            </a:r>
            <a:endParaRPr lang="uz-Latn-UZ" sz="2800" b="1" dirty="0">
              <a:solidFill>
                <a:prstClr val="black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4398810">
            <a:off x="4385404" y="5001418"/>
            <a:ext cx="914400" cy="914400"/>
          </a:xfrm>
          <a:prstGeom prst="arc">
            <a:avLst>
              <a:gd name="adj1" fmla="val 17842473"/>
              <a:gd name="adj2" fmla="val 2040689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Дуга 35"/>
          <p:cNvSpPr/>
          <p:nvPr/>
        </p:nvSpPr>
        <p:spPr>
          <a:xfrm rot="13956096">
            <a:off x="4224510" y="4911024"/>
            <a:ext cx="914400" cy="914400"/>
          </a:xfrm>
          <a:prstGeom prst="arc">
            <a:avLst>
              <a:gd name="adj1" fmla="val 17102952"/>
              <a:gd name="adj2" fmla="val 2097222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59299" y="4771787"/>
                <a:ext cx="110042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sz="2800" b="1" i="1" smtClean="0">
                              <a:latin typeface="Cambria Math"/>
                            </a:rPr>
                            <m:t>𝟏𝟎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299" y="4771787"/>
                <a:ext cx="1100429" cy="53296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 rot="7631347">
            <a:off x="2607133" y="3940490"/>
            <a:ext cx="914400" cy="914400"/>
          </a:xfrm>
          <a:prstGeom prst="arc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5" name="Прямоугольник 64"/>
          <p:cNvSpPr/>
          <p:nvPr/>
        </p:nvSpPr>
        <p:spPr>
          <a:xfrm>
            <a:off x="9837353" y="3081101"/>
            <a:ext cx="2948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P=2</a:t>
            </a:r>
            <a:r>
              <a:rPr lang="en-US" sz="32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𝞪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r>
              <a:rPr lang="uz-Latn-UZ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R=2</a:t>
            </a:r>
            <a:r>
              <a:rPr lang="el-GR" sz="32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β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721929" y="7082744"/>
                <a:ext cx="4261430" cy="658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srgbClr val="C00000"/>
                    </a:solidFill>
                    <a:latin typeface="Arial" charset="0"/>
                  </a:rPr>
                  <a:t>Ответ: </a:t>
                </a:r>
                <a:r>
                  <a:rPr lang="uz-Latn-UZ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600" b="1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PQR</a:t>
                </a:r>
                <a:r>
                  <a:rPr lang="en-US" sz="3600" b="1" dirty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𝟐𝟎</m:t>
                        </m:r>
                      </m:e>
                      <m:sup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en-US" sz="36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29" y="7082744"/>
                <a:ext cx="4261430" cy="658898"/>
              </a:xfrm>
              <a:prstGeom prst="rect">
                <a:avLst/>
              </a:prstGeom>
              <a:blipFill rotWithShape="1">
                <a:blip r:embed="rId14"/>
                <a:stretch>
                  <a:fillRect l="-3577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4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7" grpId="0"/>
      <p:bldP spid="49" grpId="0"/>
      <p:bldP spid="51" grpId="0"/>
      <p:bldP spid="52" grpId="0"/>
      <p:bldP spid="53" grpId="0"/>
      <p:bldP spid="28" grpId="0"/>
      <p:bldP spid="56" grpId="0"/>
      <p:bldP spid="29" grpId="0" animBg="1"/>
      <p:bldP spid="30" grpId="0"/>
      <p:bldP spid="59" grpId="0"/>
      <p:bldP spid="61" grpId="0"/>
      <p:bldP spid="63" grpId="0"/>
      <p:bldP spid="48" grpId="0"/>
      <p:bldP spid="55" grpId="0"/>
      <p:bldP spid="47" grpId="0" animBg="1"/>
      <p:bldP spid="22" grpId="0"/>
      <p:bldP spid="26" grpId="0"/>
      <p:bldP spid="65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239965"/>
            <a:ext cx="713474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2, 11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(стр.1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2775" y="29718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09728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838200" y="11430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895600" y="3873759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525000" y="397484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6618514" y="1264298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Свойство биссектрисы угла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11"/>
          <p:cNvSpPr>
            <a:spLocks/>
          </p:cNvSpPr>
          <p:nvPr/>
        </p:nvSpPr>
        <p:spPr bwMode="auto">
          <a:xfrm>
            <a:off x="3689309" y="2125208"/>
            <a:ext cx="2783840" cy="5114719"/>
          </a:xfrm>
          <a:custGeom>
            <a:avLst/>
            <a:gdLst>
              <a:gd name="T0" fmla="*/ 40 w 1096"/>
              <a:gd name="T1" fmla="*/ 0 h 2454"/>
              <a:gd name="T2" fmla="*/ 1096 w 1096"/>
              <a:gd name="T3" fmla="*/ 1870 h 2454"/>
              <a:gd name="T4" fmla="*/ 0 w 1096"/>
              <a:gd name="T5" fmla="*/ 2454 h 2454"/>
              <a:gd name="T6" fmla="*/ 40 w 1096"/>
              <a:gd name="T7" fmla="*/ 0 h 2454"/>
              <a:gd name="T8" fmla="*/ 0 60000 65536"/>
              <a:gd name="T9" fmla="*/ 0 60000 65536"/>
              <a:gd name="T10" fmla="*/ 0 60000 65536"/>
              <a:gd name="T11" fmla="*/ 0 60000 65536"/>
              <a:gd name="T12" fmla="*/ 0 w 1096"/>
              <a:gd name="T13" fmla="*/ 0 h 2454"/>
              <a:gd name="T14" fmla="*/ 1096 w 1096"/>
              <a:gd name="T15" fmla="*/ 2454 h 2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6" h="2454">
                <a:moveTo>
                  <a:pt x="40" y="0"/>
                </a:moveTo>
                <a:lnTo>
                  <a:pt x="1096" y="1870"/>
                </a:lnTo>
                <a:lnTo>
                  <a:pt x="0" y="2454"/>
                </a:lnTo>
                <a:lnTo>
                  <a:pt x="4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 rot="2320310">
            <a:off x="2202709" y="2651838"/>
            <a:ext cx="3108960" cy="406146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8436" name="Freeform 5"/>
          <p:cNvSpPr>
            <a:spLocks/>
          </p:cNvSpPr>
          <p:nvPr/>
        </p:nvSpPr>
        <p:spPr bwMode="auto">
          <a:xfrm>
            <a:off x="1479698" y="4980263"/>
            <a:ext cx="350520" cy="608878"/>
          </a:xfrm>
          <a:custGeom>
            <a:avLst/>
            <a:gdLst>
              <a:gd name="T0" fmla="*/ 0 w 138"/>
              <a:gd name="T1" fmla="*/ 0 h 240"/>
              <a:gd name="T2" fmla="*/ 138 w 138"/>
              <a:gd name="T3" fmla="*/ 83 h 240"/>
              <a:gd name="T4" fmla="*/ 56 w 138"/>
              <a:gd name="T5" fmla="*/ 240 h 240"/>
              <a:gd name="T6" fmla="*/ 0 60000 65536"/>
              <a:gd name="T7" fmla="*/ 0 60000 65536"/>
              <a:gd name="T8" fmla="*/ 0 60000 65536"/>
              <a:gd name="T9" fmla="*/ 0 w 138"/>
              <a:gd name="T10" fmla="*/ 0 h 240"/>
              <a:gd name="T11" fmla="*/ 138 w 13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240">
                <a:moveTo>
                  <a:pt x="0" y="0"/>
                </a:moveTo>
                <a:lnTo>
                  <a:pt x="138" y="83"/>
                </a:lnTo>
                <a:lnTo>
                  <a:pt x="56" y="24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37" name="Freeform 7"/>
          <p:cNvSpPr>
            <a:spLocks/>
          </p:cNvSpPr>
          <p:nvPr/>
        </p:nvSpPr>
        <p:spPr bwMode="auto">
          <a:xfrm>
            <a:off x="3353330" y="2672498"/>
            <a:ext cx="403859" cy="173356"/>
          </a:xfrm>
          <a:custGeom>
            <a:avLst/>
            <a:gdLst>
              <a:gd name="T0" fmla="*/ 0 w 159"/>
              <a:gd name="T1" fmla="*/ 0 h 91"/>
              <a:gd name="T2" fmla="*/ 57 w 159"/>
              <a:gd name="T3" fmla="*/ 78 h 91"/>
              <a:gd name="T4" fmla="*/ 159 w 159"/>
              <a:gd name="T5" fmla="*/ 78 h 91"/>
              <a:gd name="T6" fmla="*/ 0 60000 65536"/>
              <a:gd name="T7" fmla="*/ 0 60000 65536"/>
              <a:gd name="T8" fmla="*/ 0 60000 65536"/>
              <a:gd name="T9" fmla="*/ 0 w 159"/>
              <a:gd name="T10" fmla="*/ 0 h 91"/>
              <a:gd name="T11" fmla="*/ 159 w 159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91">
                <a:moveTo>
                  <a:pt x="0" y="0"/>
                </a:moveTo>
                <a:cubicBezTo>
                  <a:pt x="9" y="12"/>
                  <a:pt x="31" y="65"/>
                  <a:pt x="57" y="78"/>
                </a:cubicBezTo>
                <a:cubicBezTo>
                  <a:pt x="83" y="91"/>
                  <a:pt x="138" y="78"/>
                  <a:pt x="159" y="78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38" name="Freeform 9"/>
          <p:cNvSpPr>
            <a:spLocks/>
          </p:cNvSpPr>
          <p:nvPr/>
        </p:nvSpPr>
        <p:spPr bwMode="auto">
          <a:xfrm flipH="1">
            <a:off x="5872989" y="5644084"/>
            <a:ext cx="350520" cy="576198"/>
          </a:xfrm>
          <a:custGeom>
            <a:avLst/>
            <a:gdLst>
              <a:gd name="T0" fmla="*/ 0 w 138"/>
              <a:gd name="T1" fmla="*/ 0 h 240"/>
              <a:gd name="T2" fmla="*/ 138 w 138"/>
              <a:gd name="T3" fmla="*/ 83 h 240"/>
              <a:gd name="T4" fmla="*/ 56 w 138"/>
              <a:gd name="T5" fmla="*/ 240 h 240"/>
              <a:gd name="T6" fmla="*/ 0 60000 65536"/>
              <a:gd name="T7" fmla="*/ 0 60000 65536"/>
              <a:gd name="T8" fmla="*/ 0 60000 65536"/>
              <a:gd name="T9" fmla="*/ 0 w 138"/>
              <a:gd name="T10" fmla="*/ 0 h 240"/>
              <a:gd name="T11" fmla="*/ 138 w 13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240">
                <a:moveTo>
                  <a:pt x="0" y="0"/>
                </a:moveTo>
                <a:lnTo>
                  <a:pt x="138" y="83"/>
                </a:lnTo>
                <a:lnTo>
                  <a:pt x="56" y="24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39" name="Freeform 10"/>
          <p:cNvSpPr>
            <a:spLocks/>
          </p:cNvSpPr>
          <p:nvPr/>
        </p:nvSpPr>
        <p:spPr bwMode="auto">
          <a:xfrm>
            <a:off x="3757189" y="2697205"/>
            <a:ext cx="462280" cy="175260"/>
          </a:xfrm>
          <a:custGeom>
            <a:avLst/>
            <a:gdLst>
              <a:gd name="T0" fmla="*/ 182 w 182"/>
              <a:gd name="T1" fmla="*/ 0 h 92"/>
              <a:gd name="T2" fmla="*/ 110 w 182"/>
              <a:gd name="T3" fmla="*/ 80 h 92"/>
              <a:gd name="T4" fmla="*/ 0 w 182"/>
              <a:gd name="T5" fmla="*/ 74 h 92"/>
              <a:gd name="T6" fmla="*/ 0 60000 65536"/>
              <a:gd name="T7" fmla="*/ 0 60000 65536"/>
              <a:gd name="T8" fmla="*/ 0 60000 65536"/>
              <a:gd name="T9" fmla="*/ 0 w 182"/>
              <a:gd name="T10" fmla="*/ 0 h 92"/>
              <a:gd name="T11" fmla="*/ 182 w 182"/>
              <a:gd name="T12" fmla="*/ 92 h 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92">
                <a:moveTo>
                  <a:pt x="182" y="0"/>
                </a:moveTo>
                <a:cubicBezTo>
                  <a:pt x="170" y="13"/>
                  <a:pt x="140" y="68"/>
                  <a:pt x="110" y="80"/>
                </a:cubicBezTo>
                <a:cubicBezTo>
                  <a:pt x="80" y="92"/>
                  <a:pt x="23" y="75"/>
                  <a:pt x="0" y="74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3570100" y="1457056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648585" y="5174098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3386691" y="7239927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6452129" y="5633162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ru-RU" sz="4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16" name="Freeform 16"/>
          <p:cNvSpPr>
            <a:spLocks/>
          </p:cNvSpPr>
          <p:nvPr/>
        </p:nvSpPr>
        <p:spPr bwMode="auto">
          <a:xfrm>
            <a:off x="3592649" y="4593188"/>
            <a:ext cx="482600" cy="691514"/>
          </a:xfrm>
          <a:custGeom>
            <a:avLst/>
            <a:gdLst>
              <a:gd name="T0" fmla="*/ 182 w 190"/>
              <a:gd name="T1" fmla="*/ 0 h 363"/>
              <a:gd name="T2" fmla="*/ 1 w 190"/>
              <a:gd name="T3" fmla="*/ 91 h 363"/>
              <a:gd name="T4" fmla="*/ 188 w 190"/>
              <a:gd name="T5" fmla="*/ 275 h 363"/>
              <a:gd name="T6" fmla="*/ 12 w 190"/>
              <a:gd name="T7" fmla="*/ 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90"/>
              <a:gd name="T13" fmla="*/ 0 h 363"/>
              <a:gd name="T14" fmla="*/ 190 w 19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" h="363">
                <a:moveTo>
                  <a:pt x="182" y="0"/>
                </a:moveTo>
                <a:cubicBezTo>
                  <a:pt x="95" y="26"/>
                  <a:pt x="0" y="45"/>
                  <a:pt x="1" y="91"/>
                </a:cubicBezTo>
                <a:cubicBezTo>
                  <a:pt x="2" y="137"/>
                  <a:pt x="186" y="230"/>
                  <a:pt x="188" y="275"/>
                </a:cubicBezTo>
                <a:cubicBezTo>
                  <a:pt x="190" y="320"/>
                  <a:pt x="49" y="345"/>
                  <a:pt x="12" y="363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8400972" y="6176486"/>
            <a:ext cx="4565870" cy="14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 гипотенузе </a:t>
            </a:r>
          </a:p>
          <a:p>
            <a:pPr eaLnBrk="1" hangingPunct="1"/>
            <a:r>
              <a:rPr lang="ru-RU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 острому углу.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3891" y="76200"/>
            <a:ext cx="230518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Задача.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1422" y="173986"/>
            <a:ext cx="815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что треугольники равны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8470" y="4031969"/>
            <a:ext cx="6011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АВС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78535" y="4850932"/>
            <a:ext cx="5288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ВС-общая 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гипотенуза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77201" y="5573951"/>
            <a:ext cx="3090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NBC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8351520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гипотенуза и  острый угол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гипотенузе и острому углу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другого, то такие треугольники равны.</a:t>
            </a:r>
          </a:p>
        </p:txBody>
      </p:sp>
    </p:spTree>
    <p:extLst>
      <p:ext uri="{BB962C8B-B14F-4D97-AF65-F5344CB8AC3E}">
        <p14:creationId xmlns:p14="http://schemas.microsoft.com/office/powerpoint/2010/main" val="1262141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6" grpId="0" animBg="1"/>
      <p:bldP spid="153617" grpId="0"/>
      <p:bldP spid="3" grpId="0"/>
      <p:bldP spid="4" grpId="0"/>
      <p:bldP spid="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96274" y="1296946"/>
            <a:ext cx="9907717" cy="1793891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>
              <a:lnSpc>
                <a:spcPct val="90000"/>
              </a:lnSpc>
            </a:pP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Расстояние от точки до прямой</a:t>
            </a:r>
            <a:r>
              <a:rPr lang="ru-RU" sz="4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есть </a:t>
            </a:r>
            <a:r>
              <a:rPr lang="ru-RU" sz="4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длина перпендикуляра</a:t>
            </a:r>
            <a:r>
              <a:rPr lang="ru-RU" sz="4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, опущенного из этой </a:t>
            </a:r>
            <a:r>
              <a:rPr lang="ru-RU" sz="4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точки на </a:t>
            </a:r>
            <a:r>
              <a:rPr lang="ru-RU" sz="4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данную </a:t>
            </a:r>
            <a:r>
              <a:rPr lang="ru-RU" sz="4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прямую.</a:t>
            </a:r>
            <a:endParaRPr lang="ru-RU" sz="4000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1219199" y="6195942"/>
            <a:ext cx="4935849" cy="769825"/>
            <a:chOff x="3833" y="2704"/>
            <a:chExt cx="1723" cy="375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833" y="2704"/>
              <a:ext cx="1723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sz="4800" b="1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5349" y="2704"/>
              <a:ext cx="169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z-Cyrl-UZ" sz="4400" b="1" i="1" dirty="0" smtClean="0">
                  <a:solidFill>
                    <a:srgbClr val="002060"/>
                  </a:solidFill>
                </a:rPr>
                <a:t>а</a:t>
              </a:r>
              <a:endParaRPr lang="ru-RU" sz="6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182100" y="304800"/>
            <a:ext cx="1074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Расстояние от точки до прямой </a:t>
            </a:r>
            <a:endParaRPr lang="uz-Latn-UZ" sz="4400" dirty="0">
              <a:solidFill>
                <a:srgbClr val="C00000"/>
              </a:solidFill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3486513" y="2806987"/>
            <a:ext cx="0" cy="437671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1346677" y="3350570"/>
            <a:ext cx="2163163" cy="2962515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>
            <a:off x="3432561" y="3311508"/>
            <a:ext cx="154558" cy="92379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822111" y="2673417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486513" y="5824373"/>
            <a:ext cx="518508" cy="371569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107166" y="6169397"/>
            <a:ext cx="4283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3881535"/>
            <a:ext cx="519834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МС-перпендикуляр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124664" y="6213168"/>
            <a:ext cx="444026" cy="64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2543" y="4825884"/>
            <a:ext cx="393518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МВ-наклонная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98094" y="5807759"/>
            <a:ext cx="677974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Длина МС-расстояние от </a:t>
            </a:r>
          </a:p>
          <a:p>
            <a:r>
              <a:rPr lang="uz-Cyrl-U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очки до прямой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6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51" name="Rectangle 11"/>
          <p:cNvSpPr>
            <a:spLocks noChangeArrowheads="1"/>
          </p:cNvSpPr>
          <p:nvPr/>
        </p:nvSpPr>
        <p:spPr bwMode="auto">
          <a:xfrm>
            <a:off x="152400" y="1020878"/>
            <a:ext cx="14478000" cy="13630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Расстояния от любой точки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биссектрисы неразвернутого угла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 равн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4257" name="Text Box 17"/>
          <p:cNvSpPr txBox="1">
            <a:spLocks noChangeArrowheads="1"/>
          </p:cNvSpPr>
          <p:nvPr/>
        </p:nvSpPr>
        <p:spPr bwMode="auto">
          <a:xfrm>
            <a:off x="7202868" y="2711382"/>
            <a:ext cx="80010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94258" name="Text Box 18"/>
          <p:cNvSpPr txBox="1">
            <a:spLocks noChangeArrowheads="1"/>
          </p:cNvSpPr>
          <p:nvPr/>
        </p:nvSpPr>
        <p:spPr bwMode="auto">
          <a:xfrm>
            <a:off x="421641" y="3011058"/>
            <a:ext cx="800101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94263" name="Text Box 23"/>
          <p:cNvSpPr txBox="1">
            <a:spLocks noChangeArrowheads="1"/>
          </p:cNvSpPr>
          <p:nvPr/>
        </p:nvSpPr>
        <p:spPr bwMode="auto">
          <a:xfrm>
            <a:off x="609600" y="1020878"/>
            <a:ext cx="243840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4275" name="Freeform 35"/>
          <p:cNvSpPr>
            <a:spLocks/>
          </p:cNvSpPr>
          <p:nvPr/>
        </p:nvSpPr>
        <p:spPr bwMode="auto">
          <a:xfrm>
            <a:off x="787400" y="3620658"/>
            <a:ext cx="6604000" cy="2465070"/>
          </a:xfrm>
          <a:custGeom>
            <a:avLst/>
            <a:gdLst>
              <a:gd name="T0" fmla="*/ 2864 w 2864"/>
              <a:gd name="T1" fmla="*/ 1440 h 1440"/>
              <a:gd name="T2" fmla="*/ 2848 w 2864"/>
              <a:gd name="T3" fmla="*/ 1440 h 1440"/>
              <a:gd name="T4" fmla="*/ 0 w 2864"/>
              <a:gd name="T5" fmla="*/ 0 h 1440"/>
              <a:gd name="T6" fmla="*/ 0 60000 65536"/>
              <a:gd name="T7" fmla="*/ 0 60000 65536"/>
              <a:gd name="T8" fmla="*/ 0 60000 65536"/>
              <a:gd name="T9" fmla="*/ 0 w 2864"/>
              <a:gd name="T10" fmla="*/ 0 h 1440"/>
              <a:gd name="T11" fmla="*/ 2864 w 286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4" h="1440">
                <a:moveTo>
                  <a:pt x="2864" y="1440"/>
                </a:moveTo>
                <a:lnTo>
                  <a:pt x="2848" y="1440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4276" name="Text Box 36"/>
          <p:cNvSpPr txBox="1">
            <a:spLocks noChangeArrowheads="1"/>
          </p:cNvSpPr>
          <p:nvPr/>
        </p:nvSpPr>
        <p:spPr bwMode="auto">
          <a:xfrm>
            <a:off x="3474487" y="7300772"/>
            <a:ext cx="800101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037" name="Freeform 19"/>
          <p:cNvSpPr>
            <a:spLocks/>
          </p:cNvSpPr>
          <p:nvPr/>
        </p:nvSpPr>
        <p:spPr bwMode="auto">
          <a:xfrm>
            <a:off x="726440" y="3285378"/>
            <a:ext cx="7045960" cy="304800"/>
          </a:xfrm>
          <a:custGeom>
            <a:avLst/>
            <a:gdLst>
              <a:gd name="T0" fmla="*/ 3120 w 3120"/>
              <a:gd name="T1" fmla="*/ 0 h 224"/>
              <a:gd name="T2" fmla="*/ 3120 w 3120"/>
              <a:gd name="T3" fmla="*/ 0 h 224"/>
              <a:gd name="T4" fmla="*/ 0 w 3120"/>
              <a:gd name="T5" fmla="*/ 224 h 224"/>
              <a:gd name="T6" fmla="*/ 0 60000 65536"/>
              <a:gd name="T7" fmla="*/ 0 60000 65536"/>
              <a:gd name="T8" fmla="*/ 0 60000 65536"/>
              <a:gd name="T9" fmla="*/ 0 w 3120"/>
              <a:gd name="T10" fmla="*/ 0 h 224"/>
              <a:gd name="T11" fmla="*/ 3120 w 312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0" h="224">
                <a:moveTo>
                  <a:pt x="3120" y="0"/>
                </a:moveTo>
                <a:lnTo>
                  <a:pt x="3120" y="0"/>
                </a:lnTo>
                <a:lnTo>
                  <a:pt x="0" y="22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Freeform 34"/>
          <p:cNvSpPr>
            <a:spLocks/>
          </p:cNvSpPr>
          <p:nvPr/>
        </p:nvSpPr>
        <p:spPr bwMode="auto">
          <a:xfrm>
            <a:off x="746760" y="3590178"/>
            <a:ext cx="3342640" cy="3877422"/>
          </a:xfrm>
          <a:custGeom>
            <a:avLst/>
            <a:gdLst>
              <a:gd name="T0" fmla="*/ 1440 w 1440"/>
              <a:gd name="T1" fmla="*/ 2272 h 2272"/>
              <a:gd name="T2" fmla="*/ 1440 w 1440"/>
              <a:gd name="T3" fmla="*/ 2272 h 2272"/>
              <a:gd name="T4" fmla="*/ 0 w 1440"/>
              <a:gd name="T5" fmla="*/ 0 h 2272"/>
              <a:gd name="T6" fmla="*/ 0 60000 65536"/>
              <a:gd name="T7" fmla="*/ 0 60000 65536"/>
              <a:gd name="T8" fmla="*/ 0 60000 65536"/>
              <a:gd name="T9" fmla="*/ 0 w 1440"/>
              <a:gd name="T10" fmla="*/ 0 h 2272"/>
              <a:gd name="T11" fmla="*/ 1440 w 1440"/>
              <a:gd name="T12" fmla="*/ 2272 h 2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272">
                <a:moveTo>
                  <a:pt x="1440" y="2272"/>
                </a:moveTo>
                <a:lnTo>
                  <a:pt x="1440" y="2272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675657" y="5319918"/>
            <a:ext cx="2631440" cy="1531620"/>
            <a:chOff x="1292" y="2448"/>
            <a:chExt cx="1036" cy="804"/>
          </a:xfrm>
        </p:grpSpPr>
        <p:sp>
          <p:nvSpPr>
            <p:cNvPr id="1054" name="Freeform 12"/>
            <p:cNvSpPr>
              <a:spLocks/>
            </p:cNvSpPr>
            <p:nvPr/>
          </p:nvSpPr>
          <p:spPr bwMode="auto">
            <a:xfrm>
              <a:off x="1515" y="2448"/>
              <a:ext cx="813" cy="618"/>
            </a:xfrm>
            <a:custGeom>
              <a:avLst/>
              <a:gdLst>
                <a:gd name="T0" fmla="*/ 824 w 824"/>
                <a:gd name="T1" fmla="*/ 0 h 528"/>
                <a:gd name="T2" fmla="*/ 0 w 824"/>
                <a:gd name="T3" fmla="*/ 528 h 528"/>
                <a:gd name="T4" fmla="*/ 0 60000 65536"/>
                <a:gd name="T5" fmla="*/ 0 60000 65536"/>
                <a:gd name="T6" fmla="*/ 0 w 824"/>
                <a:gd name="T7" fmla="*/ 0 h 528"/>
                <a:gd name="T8" fmla="*/ 824 w 824"/>
                <a:gd name="T9" fmla="*/ 528 h 5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4" h="528">
                  <a:moveTo>
                    <a:pt x="824" y="0"/>
                  </a:moveTo>
                  <a:lnTo>
                    <a:pt x="0" y="528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1292" y="2880"/>
              <a:ext cx="315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L</a:t>
              </a:r>
              <a:endPara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Freeform 39"/>
            <p:cNvSpPr>
              <a:spLocks/>
            </p:cNvSpPr>
            <p:nvPr/>
          </p:nvSpPr>
          <p:spPr bwMode="auto">
            <a:xfrm>
              <a:off x="1439" y="2873"/>
              <a:ext cx="190" cy="104"/>
            </a:xfrm>
            <a:custGeom>
              <a:avLst/>
              <a:gdLst>
                <a:gd name="T0" fmla="*/ 0 w 190"/>
                <a:gd name="T1" fmla="*/ 70 h 104"/>
                <a:gd name="T2" fmla="*/ 122 w 190"/>
                <a:gd name="T3" fmla="*/ 0 h 104"/>
                <a:gd name="T4" fmla="*/ 190 w 190"/>
                <a:gd name="T5" fmla="*/ 104 h 104"/>
                <a:gd name="T6" fmla="*/ 0 60000 65536"/>
                <a:gd name="T7" fmla="*/ 0 60000 65536"/>
                <a:gd name="T8" fmla="*/ 0 60000 65536"/>
                <a:gd name="T9" fmla="*/ 0 w 190"/>
                <a:gd name="T10" fmla="*/ 0 h 104"/>
                <a:gd name="T11" fmla="*/ 190 w 190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104">
                  <a:moveTo>
                    <a:pt x="0" y="70"/>
                  </a:moveTo>
                  <a:lnTo>
                    <a:pt x="122" y="0"/>
                  </a:lnTo>
                  <a:lnTo>
                    <a:pt x="190" y="104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566921" y="2736738"/>
            <a:ext cx="800101" cy="2560320"/>
            <a:chOff x="2064" y="1104"/>
            <a:chExt cx="315" cy="1344"/>
          </a:xfrm>
        </p:grpSpPr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2064" y="1104"/>
              <a:ext cx="315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 rot="19161829">
              <a:off x="2122" y="1445"/>
              <a:ext cx="106" cy="302"/>
            </a:xfrm>
            <a:custGeom>
              <a:avLst/>
              <a:gdLst>
                <a:gd name="T0" fmla="*/ 92 w 92"/>
                <a:gd name="T1" fmla="*/ 164 h 164"/>
                <a:gd name="T2" fmla="*/ 0 w 92"/>
                <a:gd name="T3" fmla="*/ 92 h 164"/>
                <a:gd name="T4" fmla="*/ 72 w 92"/>
                <a:gd name="T5" fmla="*/ 0 h 164"/>
                <a:gd name="T6" fmla="*/ 0 60000 65536"/>
                <a:gd name="T7" fmla="*/ 0 60000 65536"/>
                <a:gd name="T8" fmla="*/ 0 60000 65536"/>
                <a:gd name="T9" fmla="*/ 0 w 92"/>
                <a:gd name="T10" fmla="*/ 0 h 164"/>
                <a:gd name="T11" fmla="*/ 92 w 92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64">
                  <a:moveTo>
                    <a:pt x="92" y="164"/>
                  </a:moveTo>
                  <a:lnTo>
                    <a:pt x="0" y="92"/>
                  </a:lnTo>
                  <a:lnTo>
                    <a:pt x="72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Freeform 28"/>
            <p:cNvSpPr>
              <a:spLocks/>
            </p:cNvSpPr>
            <p:nvPr/>
          </p:nvSpPr>
          <p:spPr bwMode="auto">
            <a:xfrm>
              <a:off x="2248" y="1456"/>
              <a:ext cx="80" cy="992"/>
            </a:xfrm>
            <a:custGeom>
              <a:avLst/>
              <a:gdLst>
                <a:gd name="T0" fmla="*/ 80 w 80"/>
                <a:gd name="T1" fmla="*/ 992 h 992"/>
                <a:gd name="T2" fmla="*/ 0 w 80"/>
                <a:gd name="T3" fmla="*/ 0 h 992"/>
                <a:gd name="T4" fmla="*/ 0 60000 65536"/>
                <a:gd name="T5" fmla="*/ 0 60000 65536"/>
                <a:gd name="T6" fmla="*/ 0 w 80"/>
                <a:gd name="T7" fmla="*/ 0 h 992"/>
                <a:gd name="T8" fmla="*/ 80 w 80"/>
                <a:gd name="T9" fmla="*/ 992 h 9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992">
                  <a:moveTo>
                    <a:pt x="80" y="992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163821" y="4839858"/>
            <a:ext cx="868679" cy="708660"/>
            <a:chOff x="2299" y="2208"/>
            <a:chExt cx="342" cy="372"/>
          </a:xfrm>
        </p:grpSpPr>
        <p:sp>
          <p:nvSpPr>
            <p:cNvPr id="1048" name="Text Box 13"/>
            <p:cNvSpPr txBox="1">
              <a:spLocks noChangeArrowheads="1"/>
            </p:cNvSpPr>
            <p:nvPr/>
          </p:nvSpPr>
          <p:spPr bwMode="auto">
            <a:xfrm>
              <a:off x="2400" y="2208"/>
              <a:ext cx="241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4000" b="1">
                  <a:latin typeface="Arial" pitchFamily="34" charset="0"/>
                  <a:cs typeface="Arial" pitchFamily="34" charset="0"/>
                </a:rPr>
                <a:t>М</a:t>
              </a:r>
            </a:p>
          </p:txBody>
        </p:sp>
        <p:sp>
          <p:nvSpPr>
            <p:cNvPr id="1049" name="Oval 1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1396998" y="3559698"/>
            <a:ext cx="365760" cy="731520"/>
            <a:chOff x="816" y="1536"/>
            <a:chExt cx="144" cy="384"/>
          </a:xfrm>
        </p:grpSpPr>
        <p:sp>
          <p:nvSpPr>
            <p:cNvPr id="1044" name="Freeform 46"/>
            <p:cNvSpPr>
              <a:spLocks/>
            </p:cNvSpPr>
            <p:nvPr/>
          </p:nvSpPr>
          <p:spPr bwMode="auto">
            <a:xfrm rot="-1106097">
              <a:off x="864" y="1536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47"/>
            <p:cNvSpPr>
              <a:spLocks/>
            </p:cNvSpPr>
            <p:nvPr/>
          </p:nvSpPr>
          <p:spPr bwMode="auto">
            <a:xfrm rot="845675">
              <a:off x="816" y="1728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448050" y="231654"/>
            <a:ext cx="8979574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БИССЕКТРИСЫ УГЛА</a:t>
            </a:r>
            <a:endParaRPr lang="uz-Latn-U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84433" y="2443678"/>
            <a:ext cx="4398961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∠ВАС</a:t>
            </a:r>
            <a:endParaRPr lang="en-US" sz="4000" b="1" dirty="0" smtClean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AD-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биссектриса</a:t>
            </a:r>
            <a:endParaRPr lang="en-US" sz="4000" b="1" dirty="0" smtClean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M∊AD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MK⊥AB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ML⊥AC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7144553" y="5319996"/>
            <a:ext cx="80010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84433" y="5966025"/>
            <a:ext cx="477996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Доказать: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MK=ML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35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75" grpId="0" animBg="1"/>
      <p:bldP spid="7" grpId="0"/>
      <p:bldP spid="3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84" name="Freeform 44"/>
          <p:cNvSpPr>
            <a:spLocks/>
          </p:cNvSpPr>
          <p:nvPr/>
        </p:nvSpPr>
        <p:spPr bwMode="auto">
          <a:xfrm>
            <a:off x="618359" y="3286413"/>
            <a:ext cx="4419600" cy="2686050"/>
          </a:xfrm>
          <a:custGeom>
            <a:avLst/>
            <a:gdLst>
              <a:gd name="T0" fmla="*/ 0 w 1740"/>
              <a:gd name="T1" fmla="*/ 0 h 1410"/>
              <a:gd name="T2" fmla="*/ 894 w 1740"/>
              <a:gd name="T3" fmla="*/ 1410 h 1410"/>
              <a:gd name="T4" fmla="*/ 1740 w 1740"/>
              <a:gd name="T5" fmla="*/ 876 h 1410"/>
              <a:gd name="T6" fmla="*/ 0 w 1740"/>
              <a:gd name="T7" fmla="*/ 0 h 1410"/>
              <a:gd name="T8" fmla="*/ 0 60000 65536"/>
              <a:gd name="T9" fmla="*/ 0 60000 65536"/>
              <a:gd name="T10" fmla="*/ 0 60000 65536"/>
              <a:gd name="T11" fmla="*/ 0 60000 65536"/>
              <a:gd name="T12" fmla="*/ 0 w 1740"/>
              <a:gd name="T13" fmla="*/ 0 h 1410"/>
              <a:gd name="T14" fmla="*/ 1740 w 1740"/>
              <a:gd name="T15" fmla="*/ 1410 h 14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0" h="1410">
                <a:moveTo>
                  <a:pt x="0" y="0"/>
                </a:moveTo>
                <a:lnTo>
                  <a:pt x="894" y="1410"/>
                </a:lnTo>
                <a:lnTo>
                  <a:pt x="1740" y="876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6705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4283" name="Freeform 43"/>
          <p:cNvSpPr>
            <a:spLocks/>
          </p:cNvSpPr>
          <p:nvPr/>
        </p:nvSpPr>
        <p:spPr bwMode="auto">
          <a:xfrm>
            <a:off x="587880" y="2998757"/>
            <a:ext cx="4445000" cy="1950720"/>
          </a:xfrm>
          <a:custGeom>
            <a:avLst/>
            <a:gdLst>
              <a:gd name="T0" fmla="*/ 0 w 1750"/>
              <a:gd name="T1" fmla="*/ 127 h 1024"/>
              <a:gd name="T2" fmla="*/ 1670 w 1750"/>
              <a:gd name="T3" fmla="*/ 0 h 1024"/>
              <a:gd name="T4" fmla="*/ 1750 w 1750"/>
              <a:gd name="T5" fmla="*/ 1024 h 1024"/>
              <a:gd name="T6" fmla="*/ 0 w 1750"/>
              <a:gd name="T7" fmla="*/ 127 h 1024"/>
              <a:gd name="T8" fmla="*/ 0 60000 65536"/>
              <a:gd name="T9" fmla="*/ 0 60000 65536"/>
              <a:gd name="T10" fmla="*/ 0 60000 65536"/>
              <a:gd name="T11" fmla="*/ 0 60000 65536"/>
              <a:gd name="T12" fmla="*/ 0 w 1750"/>
              <a:gd name="T13" fmla="*/ 0 h 1024"/>
              <a:gd name="T14" fmla="*/ 1750 w 1750"/>
              <a:gd name="T15" fmla="*/ 1024 h 10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0" h="1024">
                <a:moveTo>
                  <a:pt x="0" y="127"/>
                </a:moveTo>
                <a:lnTo>
                  <a:pt x="1670" y="0"/>
                </a:lnTo>
                <a:lnTo>
                  <a:pt x="1750" y="1024"/>
                </a:lnTo>
                <a:lnTo>
                  <a:pt x="0" y="127"/>
                </a:lnTo>
                <a:close/>
              </a:path>
            </a:pathLst>
          </a:custGeom>
          <a:solidFill>
            <a:srgbClr val="FFFF00">
              <a:alpha val="6705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4257" name="Text Box 17"/>
          <p:cNvSpPr txBox="1">
            <a:spLocks noChangeArrowheads="1"/>
          </p:cNvSpPr>
          <p:nvPr/>
        </p:nvSpPr>
        <p:spPr bwMode="auto">
          <a:xfrm>
            <a:off x="6229349" y="2195772"/>
            <a:ext cx="80010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94258" name="Text Box 18"/>
          <p:cNvSpPr txBox="1">
            <a:spLocks noChangeArrowheads="1"/>
          </p:cNvSpPr>
          <p:nvPr/>
        </p:nvSpPr>
        <p:spPr bwMode="auto">
          <a:xfrm>
            <a:off x="237360" y="2663477"/>
            <a:ext cx="800101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94263" name="Text Box 23"/>
          <p:cNvSpPr txBox="1">
            <a:spLocks noChangeArrowheads="1"/>
          </p:cNvSpPr>
          <p:nvPr/>
        </p:nvSpPr>
        <p:spPr bwMode="auto">
          <a:xfrm>
            <a:off x="8268478" y="2114552"/>
            <a:ext cx="493254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4275" name="Freeform 35"/>
          <p:cNvSpPr>
            <a:spLocks/>
          </p:cNvSpPr>
          <p:nvPr/>
        </p:nvSpPr>
        <p:spPr bwMode="auto">
          <a:xfrm>
            <a:off x="603119" y="3273077"/>
            <a:ext cx="6026281" cy="2209800"/>
          </a:xfrm>
          <a:custGeom>
            <a:avLst/>
            <a:gdLst>
              <a:gd name="T0" fmla="*/ 2864 w 2864"/>
              <a:gd name="T1" fmla="*/ 1440 h 1440"/>
              <a:gd name="T2" fmla="*/ 2848 w 2864"/>
              <a:gd name="T3" fmla="*/ 1440 h 1440"/>
              <a:gd name="T4" fmla="*/ 0 w 2864"/>
              <a:gd name="T5" fmla="*/ 0 h 1440"/>
              <a:gd name="T6" fmla="*/ 0 60000 65536"/>
              <a:gd name="T7" fmla="*/ 0 60000 65536"/>
              <a:gd name="T8" fmla="*/ 0 60000 65536"/>
              <a:gd name="T9" fmla="*/ 0 w 2864"/>
              <a:gd name="T10" fmla="*/ 0 h 1440"/>
              <a:gd name="T11" fmla="*/ 2864 w 286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4" h="1440">
                <a:moveTo>
                  <a:pt x="2864" y="1440"/>
                </a:moveTo>
                <a:lnTo>
                  <a:pt x="2848" y="1440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4276" name="Text Box 36"/>
          <p:cNvSpPr txBox="1">
            <a:spLocks noChangeArrowheads="1"/>
          </p:cNvSpPr>
          <p:nvPr/>
        </p:nvSpPr>
        <p:spPr bwMode="auto">
          <a:xfrm>
            <a:off x="3377201" y="6961639"/>
            <a:ext cx="800101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037" name="Freeform 19"/>
          <p:cNvSpPr>
            <a:spLocks/>
          </p:cNvSpPr>
          <p:nvPr/>
        </p:nvSpPr>
        <p:spPr bwMode="auto">
          <a:xfrm>
            <a:off x="542159" y="2815877"/>
            <a:ext cx="6620641" cy="426720"/>
          </a:xfrm>
          <a:custGeom>
            <a:avLst/>
            <a:gdLst>
              <a:gd name="T0" fmla="*/ 3120 w 3120"/>
              <a:gd name="T1" fmla="*/ 0 h 224"/>
              <a:gd name="T2" fmla="*/ 3120 w 3120"/>
              <a:gd name="T3" fmla="*/ 0 h 224"/>
              <a:gd name="T4" fmla="*/ 0 w 3120"/>
              <a:gd name="T5" fmla="*/ 224 h 224"/>
              <a:gd name="T6" fmla="*/ 0 60000 65536"/>
              <a:gd name="T7" fmla="*/ 0 60000 65536"/>
              <a:gd name="T8" fmla="*/ 0 60000 65536"/>
              <a:gd name="T9" fmla="*/ 0 w 3120"/>
              <a:gd name="T10" fmla="*/ 0 h 224"/>
              <a:gd name="T11" fmla="*/ 3120 w 312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0" h="224">
                <a:moveTo>
                  <a:pt x="3120" y="0"/>
                </a:moveTo>
                <a:lnTo>
                  <a:pt x="3120" y="0"/>
                </a:lnTo>
                <a:lnTo>
                  <a:pt x="0" y="22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Freeform 34"/>
          <p:cNvSpPr>
            <a:spLocks/>
          </p:cNvSpPr>
          <p:nvPr/>
        </p:nvSpPr>
        <p:spPr bwMode="auto">
          <a:xfrm>
            <a:off x="562479" y="3242597"/>
            <a:ext cx="3378199" cy="3996403"/>
          </a:xfrm>
          <a:custGeom>
            <a:avLst/>
            <a:gdLst>
              <a:gd name="T0" fmla="*/ 1440 w 1440"/>
              <a:gd name="T1" fmla="*/ 2272 h 2272"/>
              <a:gd name="T2" fmla="*/ 1440 w 1440"/>
              <a:gd name="T3" fmla="*/ 2272 h 2272"/>
              <a:gd name="T4" fmla="*/ 0 w 1440"/>
              <a:gd name="T5" fmla="*/ 0 h 2272"/>
              <a:gd name="T6" fmla="*/ 0 60000 65536"/>
              <a:gd name="T7" fmla="*/ 0 60000 65536"/>
              <a:gd name="T8" fmla="*/ 0 60000 65536"/>
              <a:gd name="T9" fmla="*/ 0 w 1440"/>
              <a:gd name="T10" fmla="*/ 0 h 2272"/>
              <a:gd name="T11" fmla="*/ 1440 w 1440"/>
              <a:gd name="T12" fmla="*/ 2272 h 2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272">
                <a:moveTo>
                  <a:pt x="1440" y="2272"/>
                </a:moveTo>
                <a:lnTo>
                  <a:pt x="1440" y="2272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188079" y="4949477"/>
            <a:ext cx="2865120" cy="1531620"/>
            <a:chOff x="1200" y="2448"/>
            <a:chExt cx="1128" cy="804"/>
          </a:xfrm>
        </p:grpSpPr>
        <p:sp>
          <p:nvSpPr>
            <p:cNvPr id="1054" name="Freeform 12"/>
            <p:cNvSpPr>
              <a:spLocks/>
            </p:cNvSpPr>
            <p:nvPr/>
          </p:nvSpPr>
          <p:spPr bwMode="auto">
            <a:xfrm>
              <a:off x="1452" y="2448"/>
              <a:ext cx="876" cy="560"/>
            </a:xfrm>
            <a:custGeom>
              <a:avLst/>
              <a:gdLst>
                <a:gd name="T0" fmla="*/ 824 w 824"/>
                <a:gd name="T1" fmla="*/ 0 h 528"/>
                <a:gd name="T2" fmla="*/ 0 w 824"/>
                <a:gd name="T3" fmla="*/ 528 h 528"/>
                <a:gd name="T4" fmla="*/ 0 60000 65536"/>
                <a:gd name="T5" fmla="*/ 0 60000 65536"/>
                <a:gd name="T6" fmla="*/ 0 w 824"/>
                <a:gd name="T7" fmla="*/ 0 h 528"/>
                <a:gd name="T8" fmla="*/ 824 w 824"/>
                <a:gd name="T9" fmla="*/ 528 h 5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4" h="528">
                  <a:moveTo>
                    <a:pt x="824" y="0"/>
                  </a:moveTo>
                  <a:lnTo>
                    <a:pt x="0" y="528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1200" y="2880"/>
              <a:ext cx="315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L</a:t>
              </a:r>
              <a:endPara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Freeform 39"/>
            <p:cNvSpPr>
              <a:spLocks/>
            </p:cNvSpPr>
            <p:nvPr/>
          </p:nvSpPr>
          <p:spPr bwMode="auto">
            <a:xfrm>
              <a:off x="1408" y="2810"/>
              <a:ext cx="190" cy="104"/>
            </a:xfrm>
            <a:custGeom>
              <a:avLst/>
              <a:gdLst>
                <a:gd name="T0" fmla="*/ 0 w 190"/>
                <a:gd name="T1" fmla="*/ 70 h 104"/>
                <a:gd name="T2" fmla="*/ 122 w 190"/>
                <a:gd name="T3" fmla="*/ 0 h 104"/>
                <a:gd name="T4" fmla="*/ 190 w 190"/>
                <a:gd name="T5" fmla="*/ 104 h 104"/>
                <a:gd name="T6" fmla="*/ 0 60000 65536"/>
                <a:gd name="T7" fmla="*/ 0 60000 65536"/>
                <a:gd name="T8" fmla="*/ 0 60000 65536"/>
                <a:gd name="T9" fmla="*/ 0 w 190"/>
                <a:gd name="T10" fmla="*/ 0 h 104"/>
                <a:gd name="T11" fmla="*/ 190 w 190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104">
                  <a:moveTo>
                    <a:pt x="0" y="70"/>
                  </a:moveTo>
                  <a:lnTo>
                    <a:pt x="122" y="0"/>
                  </a:lnTo>
                  <a:lnTo>
                    <a:pt x="190" y="104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382640" y="2389157"/>
            <a:ext cx="800101" cy="2560320"/>
            <a:chOff x="2064" y="1104"/>
            <a:chExt cx="315" cy="1344"/>
          </a:xfrm>
        </p:grpSpPr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2064" y="1104"/>
              <a:ext cx="315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 rot="19161829">
              <a:off x="2096" y="1417"/>
              <a:ext cx="126" cy="270"/>
            </a:xfrm>
            <a:custGeom>
              <a:avLst/>
              <a:gdLst>
                <a:gd name="T0" fmla="*/ 92 w 92"/>
                <a:gd name="T1" fmla="*/ 164 h 164"/>
                <a:gd name="T2" fmla="*/ 0 w 92"/>
                <a:gd name="T3" fmla="*/ 92 h 164"/>
                <a:gd name="T4" fmla="*/ 72 w 92"/>
                <a:gd name="T5" fmla="*/ 0 h 164"/>
                <a:gd name="T6" fmla="*/ 0 60000 65536"/>
                <a:gd name="T7" fmla="*/ 0 60000 65536"/>
                <a:gd name="T8" fmla="*/ 0 60000 65536"/>
                <a:gd name="T9" fmla="*/ 0 w 92"/>
                <a:gd name="T10" fmla="*/ 0 h 164"/>
                <a:gd name="T11" fmla="*/ 92 w 92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" h="164">
                  <a:moveTo>
                    <a:pt x="92" y="164"/>
                  </a:moveTo>
                  <a:lnTo>
                    <a:pt x="0" y="92"/>
                  </a:lnTo>
                  <a:lnTo>
                    <a:pt x="72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Freeform 28"/>
            <p:cNvSpPr>
              <a:spLocks/>
            </p:cNvSpPr>
            <p:nvPr/>
          </p:nvSpPr>
          <p:spPr bwMode="auto">
            <a:xfrm>
              <a:off x="2252" y="1395"/>
              <a:ext cx="76" cy="1053"/>
            </a:xfrm>
            <a:custGeom>
              <a:avLst/>
              <a:gdLst>
                <a:gd name="T0" fmla="*/ 80 w 80"/>
                <a:gd name="T1" fmla="*/ 992 h 992"/>
                <a:gd name="T2" fmla="*/ 0 w 80"/>
                <a:gd name="T3" fmla="*/ 0 h 992"/>
                <a:gd name="T4" fmla="*/ 0 60000 65536"/>
                <a:gd name="T5" fmla="*/ 0 60000 65536"/>
                <a:gd name="T6" fmla="*/ 0 w 80"/>
                <a:gd name="T7" fmla="*/ 0 h 992"/>
                <a:gd name="T8" fmla="*/ 80 w 80"/>
                <a:gd name="T9" fmla="*/ 992 h 9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" h="992">
                  <a:moveTo>
                    <a:pt x="80" y="992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860938" y="4426550"/>
            <a:ext cx="868679" cy="708660"/>
            <a:chOff x="2299" y="2208"/>
            <a:chExt cx="342" cy="372"/>
          </a:xfrm>
        </p:grpSpPr>
        <p:sp>
          <p:nvSpPr>
            <p:cNvPr id="1048" name="Text Box 13"/>
            <p:cNvSpPr txBox="1">
              <a:spLocks noChangeArrowheads="1"/>
            </p:cNvSpPr>
            <p:nvPr/>
          </p:nvSpPr>
          <p:spPr bwMode="auto">
            <a:xfrm>
              <a:off x="2400" y="2208"/>
              <a:ext cx="241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4000" b="1" dirty="0">
                  <a:latin typeface="Arial" pitchFamily="34" charset="0"/>
                  <a:cs typeface="Arial" pitchFamily="34" charset="0"/>
                </a:rPr>
                <a:t>М</a:t>
              </a:r>
            </a:p>
          </p:txBody>
        </p:sp>
        <p:sp>
          <p:nvSpPr>
            <p:cNvPr id="1049" name="Oval 15"/>
            <p:cNvSpPr>
              <a:spLocks noChangeArrowheads="1"/>
            </p:cNvSpPr>
            <p:nvPr/>
          </p:nvSpPr>
          <p:spPr bwMode="auto">
            <a:xfrm>
              <a:off x="2299" y="2422"/>
              <a:ext cx="62" cy="6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4285" name="Freeform 45"/>
          <p:cNvSpPr>
            <a:spLocks/>
          </p:cNvSpPr>
          <p:nvPr/>
        </p:nvSpPr>
        <p:spPr bwMode="auto">
          <a:xfrm>
            <a:off x="2309999" y="3821717"/>
            <a:ext cx="1341120" cy="670560"/>
          </a:xfrm>
          <a:custGeom>
            <a:avLst/>
            <a:gdLst>
              <a:gd name="T0" fmla="*/ 0 w 528"/>
              <a:gd name="T1" fmla="*/ 128 h 352"/>
              <a:gd name="T2" fmla="*/ 192 w 528"/>
              <a:gd name="T3" fmla="*/ 32 h 352"/>
              <a:gd name="T4" fmla="*/ 288 w 528"/>
              <a:gd name="T5" fmla="*/ 320 h 352"/>
              <a:gd name="T6" fmla="*/ 528 w 528"/>
              <a:gd name="T7" fmla="*/ 224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352"/>
              <a:gd name="T14" fmla="*/ 528 w 528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352">
                <a:moveTo>
                  <a:pt x="0" y="128"/>
                </a:moveTo>
                <a:cubicBezTo>
                  <a:pt x="72" y="64"/>
                  <a:pt x="144" y="0"/>
                  <a:pt x="192" y="32"/>
                </a:cubicBezTo>
                <a:cubicBezTo>
                  <a:pt x="240" y="64"/>
                  <a:pt x="232" y="288"/>
                  <a:pt x="288" y="320"/>
                </a:cubicBezTo>
                <a:cubicBezTo>
                  <a:pt x="344" y="352"/>
                  <a:pt x="436" y="288"/>
                  <a:pt x="528" y="22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1212720" y="3120677"/>
            <a:ext cx="810261" cy="1257300"/>
            <a:chOff x="816" y="1488"/>
            <a:chExt cx="319" cy="660"/>
          </a:xfrm>
        </p:grpSpPr>
        <p:sp>
          <p:nvSpPr>
            <p:cNvPr id="1044" name="Freeform 46"/>
            <p:cNvSpPr>
              <a:spLocks/>
            </p:cNvSpPr>
            <p:nvPr/>
          </p:nvSpPr>
          <p:spPr bwMode="auto">
            <a:xfrm rot="-1106097">
              <a:off x="864" y="1536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47"/>
            <p:cNvSpPr>
              <a:spLocks/>
            </p:cNvSpPr>
            <p:nvPr/>
          </p:nvSpPr>
          <p:spPr bwMode="auto">
            <a:xfrm rot="845675">
              <a:off x="816" y="1728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288" name="Text Box 48"/>
            <p:cNvSpPr txBox="1">
              <a:spLocks noChangeArrowheads="1"/>
            </p:cNvSpPr>
            <p:nvPr/>
          </p:nvSpPr>
          <p:spPr bwMode="auto">
            <a:xfrm>
              <a:off x="912" y="1488"/>
              <a:ext cx="223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394289" name="Text Box 49"/>
            <p:cNvSpPr txBox="1">
              <a:spLocks noChangeArrowheads="1"/>
            </p:cNvSpPr>
            <p:nvPr/>
          </p:nvSpPr>
          <p:spPr bwMode="auto">
            <a:xfrm>
              <a:off x="864" y="1776"/>
              <a:ext cx="223" cy="37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448050" y="231654"/>
            <a:ext cx="8979574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БИССЕКТРИСЫ УГЛА</a:t>
            </a:r>
            <a:endParaRPr lang="uz-Latn-UZ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7418047" y="2803241"/>
            <a:ext cx="6837370" cy="4054759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1067082">
              <a:defRPr>
                <a:latin typeface="+mn-lt"/>
                <a:ea typeface="+mn-ea"/>
                <a:cs typeface="+mn-cs"/>
              </a:defRPr>
            </a:lvl2pPr>
            <a:lvl3pPr marL="2134152">
              <a:defRPr>
                <a:latin typeface="+mn-lt"/>
                <a:ea typeface="+mn-ea"/>
                <a:cs typeface="+mn-cs"/>
              </a:defRPr>
            </a:lvl3pPr>
            <a:lvl4pPr marL="3201231">
              <a:defRPr>
                <a:latin typeface="+mn-lt"/>
                <a:ea typeface="+mn-ea"/>
                <a:cs typeface="+mn-cs"/>
              </a:defRPr>
            </a:lvl4pPr>
            <a:lvl5pPr marL="4268308">
              <a:defRPr>
                <a:latin typeface="+mn-lt"/>
                <a:ea typeface="+mn-ea"/>
                <a:cs typeface="+mn-cs"/>
              </a:defRPr>
            </a:lvl5pPr>
            <a:lvl6pPr marL="5335389">
              <a:defRPr>
                <a:latin typeface="+mn-lt"/>
                <a:ea typeface="+mn-ea"/>
                <a:cs typeface="+mn-cs"/>
              </a:defRPr>
            </a:lvl6pPr>
            <a:lvl7pPr marL="6402464">
              <a:defRPr>
                <a:latin typeface="+mn-lt"/>
                <a:ea typeface="+mn-ea"/>
                <a:cs typeface="+mn-cs"/>
              </a:defRPr>
            </a:lvl7pPr>
            <a:lvl8pPr marL="7469542">
              <a:defRPr>
                <a:latin typeface="+mn-lt"/>
                <a:ea typeface="+mn-ea"/>
                <a:cs typeface="+mn-cs"/>
              </a:defRPr>
            </a:lvl8pPr>
            <a:lvl9pPr marL="8536619">
              <a:defRPr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∆АКМ и ∆А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М-прямоугольные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/>
              <a:buNone/>
              <a:defRPr/>
            </a:pP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АМ- общая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гипотенуза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1=</a:t>
            </a:r>
            <a:r>
              <a:rPr lang="ru-RU" sz="3200" b="1" dirty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так как А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-биссектриса</a:t>
            </a: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Значит, ∆АКМ=∆А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</a:t>
            </a: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(по гипотенузе и острому углу)</a:t>
            </a:r>
          </a:p>
          <a:p>
            <a:pPr marL="609600" indent="-609600">
              <a:buFont typeface="Wingdings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Следовательно, МК = М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/>
              <a:buNone/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402" y="954929"/>
            <a:ext cx="7106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∠ВАС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AD-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биссектриса</a:t>
            </a:r>
            <a:endParaRPr lang="en-US" sz="3600" b="1" dirty="0" smtClean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M∊AD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,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MK⊥AB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ML⊥AC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05800" y="1391277"/>
            <a:ext cx="588609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Доказать: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MK=ML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6383329" y="4990696"/>
            <a:ext cx="80010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1920" y="7008285"/>
            <a:ext cx="431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доказана</a:t>
            </a:r>
            <a:endParaRPr lang="uz-Latn-U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78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4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84" grpId="0" animBg="1"/>
      <p:bldP spid="394283" grpId="0" animBg="1"/>
      <p:bldP spid="39428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983992" y="1154483"/>
            <a:ext cx="3721358" cy="34378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83992" y="4592294"/>
            <a:ext cx="4864358" cy="9347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83992" y="3135683"/>
            <a:ext cx="5575816" cy="145661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84242" y="2678483"/>
            <a:ext cx="1016258" cy="11422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746436" y="3791299"/>
            <a:ext cx="254066" cy="1408161"/>
          </a:xfrm>
          <a:prstGeom prst="line">
            <a:avLst/>
          </a:prstGeom>
          <a:ln w="57150">
            <a:solidFill>
              <a:srgbClr val="2E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20"/>
          <p:cNvSpPr txBox="1">
            <a:spLocks noChangeArrowheads="1"/>
          </p:cNvSpPr>
          <p:nvPr/>
        </p:nvSpPr>
        <p:spPr bwMode="auto">
          <a:xfrm>
            <a:off x="3952296" y="4158132"/>
            <a:ext cx="342901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4000" b="1" dirty="0"/>
              <a:t>4</a:t>
            </a:r>
            <a:endParaRPr lang="ru-RU" sz="4000" b="1" dirty="0"/>
          </a:p>
        </p:txBody>
      </p:sp>
      <p:sp>
        <p:nvSpPr>
          <p:cNvPr id="26637" name="TextBox 21"/>
          <p:cNvSpPr txBox="1">
            <a:spLocks noChangeArrowheads="1"/>
          </p:cNvSpPr>
          <p:nvPr/>
        </p:nvSpPr>
        <p:spPr bwMode="auto">
          <a:xfrm>
            <a:off x="4001282" y="3355857"/>
            <a:ext cx="711458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M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44529" y="920071"/>
            <a:ext cx="5638800" cy="2747998"/>
          </a:xfrm>
          <a:prstGeom prst="rect">
            <a:avLst/>
          </a:prstGeom>
          <a:noFill/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∠А</a:t>
            </a:r>
          </a:p>
          <a:p>
            <a:pPr>
              <a:defRPr/>
            </a:pP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АС-биссектриса, М∊АС</a:t>
            </a:r>
          </a:p>
          <a:p>
            <a:pPr>
              <a:defRPr/>
            </a:pP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МР</a:t>
            </a: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⊥ АР,  МК ⊥ АК</a:t>
            </a:r>
          </a:p>
          <a:p>
            <a:pPr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МК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4см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Найти: МР </a:t>
            </a: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39" name="TextBox 25"/>
          <p:cNvSpPr txBox="1">
            <a:spLocks noChangeArrowheads="1"/>
          </p:cNvSpPr>
          <p:nvPr/>
        </p:nvSpPr>
        <p:spPr bwMode="auto">
          <a:xfrm>
            <a:off x="2558921" y="2181711"/>
            <a:ext cx="571499" cy="74745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P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6171" y="5059656"/>
            <a:ext cx="800101" cy="747451"/>
          </a:xfrm>
          <a:prstGeom prst="rect">
            <a:avLst/>
          </a:prstGeom>
          <a:noFill/>
          <a:ln w="57150">
            <a:noFill/>
          </a:ln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</a:rPr>
              <a:t>К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9642" y="4331341"/>
            <a:ext cx="800099" cy="747451"/>
          </a:xfrm>
          <a:prstGeom prst="rect">
            <a:avLst/>
          </a:prstGeom>
          <a:noFill/>
          <a:ln w="57150">
            <a:noFill/>
          </a:ln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21" name="Прямоугольник 20"/>
          <p:cNvSpPr/>
          <p:nvPr/>
        </p:nvSpPr>
        <p:spPr>
          <a:xfrm rot="16810497">
            <a:off x="3459061" y="4732929"/>
            <a:ext cx="359663" cy="3622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6" name="Прямоугольник 65"/>
          <p:cNvSpPr/>
          <p:nvPr/>
        </p:nvSpPr>
        <p:spPr>
          <a:xfrm rot="19013693">
            <a:off x="2832666" y="2821365"/>
            <a:ext cx="359680" cy="3530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2" name="TextBox 21"/>
          <p:cNvSpPr txBox="1"/>
          <p:nvPr/>
        </p:nvSpPr>
        <p:spPr>
          <a:xfrm>
            <a:off x="5848350" y="2555436"/>
            <a:ext cx="46519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 smtClean="0">
                <a:solidFill>
                  <a:srgbClr val="002060"/>
                </a:solidFill>
              </a:rPr>
              <a:t>C</a:t>
            </a:r>
            <a:endParaRPr lang="uz-Latn-UZ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2110" y="196796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229600" y="3800628"/>
            <a:ext cx="277992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6301101" y="4537740"/>
            <a:ext cx="7792129" cy="19785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Расстояния от любой точки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биссектрисы неразвернутого угла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 равн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21027" y="6839462"/>
            <a:ext cx="4783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 МР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МК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4см</a:t>
            </a:r>
          </a:p>
        </p:txBody>
      </p:sp>
    </p:spTree>
    <p:extLst>
      <p:ext uri="{BB962C8B-B14F-4D97-AF65-F5344CB8AC3E}">
        <p14:creationId xmlns:p14="http://schemas.microsoft.com/office/powerpoint/2010/main" val="39454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2762250" y="1916632"/>
            <a:ext cx="1882239" cy="425557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072662" y="1916632"/>
            <a:ext cx="1718164" cy="3942526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782865" y="4953000"/>
            <a:ext cx="1331935" cy="723900"/>
          </a:xfrm>
          <a:prstGeom prst="line">
            <a:avLst/>
          </a:prstGeom>
          <a:ln w="57150">
            <a:solidFill>
              <a:srgbClr val="2E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1381759" y="5079366"/>
            <a:ext cx="1437642" cy="597534"/>
          </a:xfrm>
          <a:prstGeom prst="line">
            <a:avLst/>
          </a:prstGeom>
          <a:ln w="57150">
            <a:solidFill>
              <a:srgbClr val="2E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7" name="TextBox 45"/>
          <p:cNvSpPr txBox="1">
            <a:spLocks noChangeArrowheads="1"/>
          </p:cNvSpPr>
          <p:nvPr/>
        </p:nvSpPr>
        <p:spPr bwMode="auto">
          <a:xfrm>
            <a:off x="2420133" y="1261514"/>
            <a:ext cx="102869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400" b="1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26658" name="TextBox 46"/>
          <p:cNvSpPr txBox="1">
            <a:spLocks noChangeArrowheads="1"/>
          </p:cNvSpPr>
          <p:nvPr/>
        </p:nvSpPr>
        <p:spPr bwMode="auto">
          <a:xfrm>
            <a:off x="785896" y="4659832"/>
            <a:ext cx="63754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400" b="1" dirty="0"/>
              <a:t>В</a:t>
            </a:r>
          </a:p>
        </p:txBody>
      </p:sp>
      <p:sp>
        <p:nvSpPr>
          <p:cNvPr id="26659" name="TextBox 47"/>
          <p:cNvSpPr txBox="1">
            <a:spLocks noChangeArrowheads="1"/>
          </p:cNvSpPr>
          <p:nvPr/>
        </p:nvSpPr>
        <p:spPr bwMode="auto">
          <a:xfrm>
            <a:off x="4187289" y="4527778"/>
            <a:ext cx="457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400" b="1" dirty="0"/>
              <a:t>С</a:t>
            </a:r>
          </a:p>
        </p:txBody>
      </p:sp>
      <p:sp>
        <p:nvSpPr>
          <p:cNvPr id="26660" name="TextBox 48"/>
          <p:cNvSpPr txBox="1">
            <a:spLocks noChangeArrowheads="1"/>
          </p:cNvSpPr>
          <p:nvPr/>
        </p:nvSpPr>
        <p:spPr bwMode="auto">
          <a:xfrm>
            <a:off x="2420133" y="5688623"/>
            <a:ext cx="63753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400" b="1" dirty="0"/>
              <a:t>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57799" y="966237"/>
                <a:ext cx="4361133" cy="2759796"/>
              </a:xfrm>
              <a:prstGeom prst="rect">
                <a:avLst/>
              </a:prstGeom>
              <a:noFill/>
            </p:spPr>
            <p:txBody>
              <a:bodyPr wrap="square" lIns="130622" tIns="65311" rIns="130622" bIns="65311">
                <a:spAutoFit/>
              </a:bodyPr>
              <a:lstStyle/>
              <a:p>
                <a:pPr>
                  <a:defRPr/>
                </a:pP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</a:t>
                </a: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ано: </a:t>
                </a: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∠ВАС</a:t>
                </a:r>
                <a:endParaRPr lang="ru-RU" sz="34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>
                  <a:defRPr/>
                </a:pPr>
                <a:r>
                  <a:rPr lang="uz-Cyrl-UZ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РВ</a:t>
                </a:r>
                <a:r>
                  <a:rPr lang="uz-Cyrl-UZ" sz="3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⊥ АВ,  РС </a:t>
                </a:r>
                <a:r>
                  <a:rPr lang="uz-Cyrl-UZ" sz="34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⊥ </a:t>
                </a:r>
                <a:r>
                  <a:rPr lang="uz-Cyrl-UZ" sz="3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АС</a:t>
                </a:r>
                <a:endParaRPr lang="uz-Cyrl-UZ" sz="34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>
                  <a:defRPr/>
                </a:pP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РВ </a:t>
                </a:r>
                <a:r>
                  <a:rPr lang="ru-RU" sz="3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РС,</a:t>
                </a:r>
              </a:p>
              <a:p>
                <a:pPr>
                  <a:defRPr/>
                </a:pP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ВАР </a:t>
                </a:r>
                <a:r>
                  <a:rPr lang="ru-RU" sz="3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4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e>
                      <m:sup>
                        <m:r>
                          <a:rPr lang="ru-RU" sz="34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defRPr/>
                </a:pP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ВАС </a:t>
                </a:r>
                <a:r>
                  <a:rPr lang="ru-RU" sz="3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 ?    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799" y="966237"/>
                <a:ext cx="4361133" cy="2759796"/>
              </a:xfrm>
              <a:prstGeom prst="rect">
                <a:avLst/>
              </a:prstGeom>
              <a:blipFill rotWithShape="1">
                <a:blip r:embed="rId2"/>
                <a:stretch>
                  <a:fillRect l="-2933" t="-2434" b="-619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Прямая соединительная линия 60"/>
          <p:cNvCxnSpPr/>
          <p:nvPr/>
        </p:nvCxnSpPr>
        <p:spPr>
          <a:xfrm>
            <a:off x="2762250" y="1916632"/>
            <a:ext cx="57152" cy="47889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 rot="17610525">
            <a:off x="1455269" y="4916137"/>
            <a:ext cx="266913" cy="244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Прямоугольник 4"/>
          <p:cNvSpPr/>
          <p:nvPr/>
        </p:nvSpPr>
        <p:spPr>
          <a:xfrm rot="20286123">
            <a:off x="3826141" y="4781293"/>
            <a:ext cx="223586" cy="235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4" name="TextBox 63"/>
          <p:cNvSpPr txBox="1"/>
          <p:nvPr/>
        </p:nvSpPr>
        <p:spPr>
          <a:xfrm>
            <a:off x="5782110" y="196796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2003056" y="5209455"/>
            <a:ext cx="97524" cy="3487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11338" y="5193267"/>
            <a:ext cx="74987" cy="3487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2200719" y="2925985"/>
                <a:ext cx="8679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1">
                              <a:latin typeface="Cambria Math"/>
                            </a:rPr>
                            <m:t>𝟐𝟓</m:t>
                          </m:r>
                        </m:e>
                        <m:sup>
                          <m:r>
                            <a:rPr lang="ru-RU" sz="2800" b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19" y="2925985"/>
                <a:ext cx="867994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Дуга 46"/>
          <p:cNvSpPr/>
          <p:nvPr/>
        </p:nvSpPr>
        <p:spPr>
          <a:xfrm rot="7665450">
            <a:off x="2281701" y="1764500"/>
            <a:ext cx="914400" cy="914400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0" name="TextBox 79"/>
          <p:cNvSpPr txBox="1"/>
          <p:nvPr/>
        </p:nvSpPr>
        <p:spPr>
          <a:xfrm>
            <a:off x="5906872" y="3619364"/>
            <a:ext cx="2479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 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02408" y="4218488"/>
            <a:ext cx="870732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РВ</a:t>
            </a:r>
            <a:r>
              <a:rPr lang="uz-Cyrl-UZ" sz="34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⊥ АВ,  РС ⊥ АС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РВ=РС, значит АР-биссектриса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65273" y="5492704"/>
                <a:ext cx="5186613" cy="1212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ВАР=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РАС</a:t>
                </a: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ВАС=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73" y="5492704"/>
                <a:ext cx="5186613" cy="1212896"/>
              </a:xfrm>
              <a:prstGeom prst="rect">
                <a:avLst/>
              </a:prstGeom>
              <a:blipFill rotWithShape="1">
                <a:blip r:embed="rId4"/>
                <a:stretch>
                  <a:fillRect l="-3643" t="-7538" b="-1809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4874" y="6858000"/>
                <a:ext cx="4111767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∠ВАС=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𝟓𝟎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874" y="6858000"/>
                <a:ext cx="4111767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4599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16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48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568" y="581137"/>
            <a:ext cx="14504832" cy="1149548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 О и точка С на его биссектрисе. Найдите расстояния от точки С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угла, если </a:t>
            </a:r>
            <a:r>
              <a:rPr lang="ru-RU" sz="32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60° и ОС= 14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13" name="Прямоугольник 12"/>
          <p:cNvSpPr/>
          <p:nvPr/>
        </p:nvSpPr>
        <p:spPr>
          <a:xfrm rot="2162862">
            <a:off x="2821036" y="3287757"/>
            <a:ext cx="331332" cy="3396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рямоугольник 32"/>
          <p:cNvSpPr/>
          <p:nvPr/>
        </p:nvSpPr>
        <p:spPr>
          <a:xfrm>
            <a:off x="4169827" y="5663097"/>
            <a:ext cx="255348" cy="292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491994" y="565121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72937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411" y="602396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7435" y="287278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8135353" y="3105036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6346654" y="3541667"/>
            <a:ext cx="8181873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АОС-прямоугольный</a:t>
            </a:r>
          </a:p>
          <a:p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ОС-гипотенуза,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А-катет </a:t>
            </a:r>
          </a:p>
          <a:p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противолежащий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∠АОС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2"/>
              <p:cNvSpPr txBox="1">
                <a:spLocks noChangeArrowheads="1"/>
              </p:cNvSpPr>
              <p:nvPr/>
            </p:nvSpPr>
            <p:spPr bwMode="auto">
              <a:xfrm>
                <a:off x="6424645" y="5050933"/>
                <a:ext cx="7544694" cy="595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909763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54635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0035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4607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9179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3751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/>
                <a:r>
                  <a:rPr kumimoji="0" lang="uz-Latn-UZ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uz-Latn-UZ" sz="3200" b="1" dirty="0" smtClean="0">
                    <a:solidFill>
                      <a:srgbClr val="000099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, так как ОС-биссектриса </a:t>
                </a:r>
                <a:endParaRPr kumimoji="0" lang="ru-RU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4645" y="5050933"/>
                <a:ext cx="7544694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646" t="-11340" r="-1050" b="-340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Прямоугольник 63"/>
          <p:cNvSpPr/>
          <p:nvPr/>
        </p:nvSpPr>
        <p:spPr>
          <a:xfrm>
            <a:off x="5335173" y="7175414"/>
            <a:ext cx="4261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СА=СВ=7 см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41677" y="5943600"/>
            <a:ext cx="560874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925375" y="1917826"/>
            <a:ext cx="2947846" cy="40257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5" idx="3"/>
          </p:cNvCxnSpPr>
          <p:nvPr/>
        </p:nvCxnSpPr>
        <p:spPr>
          <a:xfrm flipV="1">
            <a:off x="995658" y="3457516"/>
            <a:ext cx="5444538" cy="2486084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0"/>
          <p:cNvGrpSpPr>
            <a:grpSpLocks/>
          </p:cNvGrpSpPr>
          <p:nvPr/>
        </p:nvGrpSpPr>
        <p:grpSpPr bwMode="auto">
          <a:xfrm rot="19476680">
            <a:off x="1432250" y="5259136"/>
            <a:ext cx="365761" cy="731520"/>
            <a:chOff x="816" y="1536"/>
            <a:chExt cx="144" cy="384"/>
          </a:xfrm>
        </p:grpSpPr>
        <p:sp>
          <p:nvSpPr>
            <p:cNvPr id="39" name="Freeform 46"/>
            <p:cNvSpPr>
              <a:spLocks/>
            </p:cNvSpPr>
            <p:nvPr/>
          </p:nvSpPr>
          <p:spPr bwMode="auto">
            <a:xfrm rot="-1106097">
              <a:off x="864" y="1536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 rot="845675">
              <a:off x="816" y="1728"/>
              <a:ext cx="96" cy="192"/>
            </a:xfrm>
            <a:custGeom>
              <a:avLst/>
              <a:gdLst>
                <a:gd name="T0" fmla="*/ 48 w 56"/>
                <a:gd name="T1" fmla="*/ 0 h 192"/>
                <a:gd name="T2" fmla="*/ 48 w 56"/>
                <a:gd name="T3" fmla="*/ 96 h 192"/>
                <a:gd name="T4" fmla="*/ 0 w 56"/>
                <a:gd name="T5" fmla="*/ 192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0"/>
                  </a:moveTo>
                  <a:cubicBezTo>
                    <a:pt x="52" y="32"/>
                    <a:pt x="56" y="64"/>
                    <a:pt x="48" y="96"/>
                  </a:cubicBezTo>
                  <a:cubicBezTo>
                    <a:pt x="40" y="128"/>
                    <a:pt x="20" y="160"/>
                    <a:pt x="0" y="19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4342540" y="4247944"/>
            <a:ext cx="152400" cy="1966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58918" y="5138508"/>
                <a:ext cx="1085490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𝟔𝟎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18" y="5138508"/>
                <a:ext cx="1085490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>
            <a:off x="3106131" y="449378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uz-Latn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10400" y="1596055"/>
                <a:ext cx="7620000" cy="1620382"/>
              </a:xfrm>
              <a:prstGeom prst="rect">
                <a:avLst/>
              </a:prstGeom>
              <a:noFill/>
            </p:spPr>
            <p:txBody>
              <a:bodyPr wrap="square" lIns="130622" tIns="65311" rIns="130622" bIns="65311">
                <a:spAutoFit/>
              </a:bodyPr>
              <a:lstStyle/>
              <a:p>
                <a:pPr>
                  <a:defRPr/>
                </a:pPr>
                <a:r>
                  <a:rPr lang="uz-Cyrl-UZ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Дано:</a:t>
                </a:r>
                <a:r>
                  <a:rPr lang="uz-Cyrl-UZ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Cyrl-UZ" sz="3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 ОС-биссектриса, </a:t>
                </a:r>
              </a:p>
              <a:p>
                <a:pPr>
                  <a:defRPr/>
                </a:pPr>
                <a:r>
                  <a:rPr lang="uz-Cyrl-UZ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СА</a:t>
                </a:r>
                <a:r>
                  <a:rPr lang="uz-Cyrl-UZ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⊥ОА,  СВ⊥ОВ,   </a:t>
                </a:r>
                <a:r>
                  <a:rPr lang="ru-RU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ОС = 14см</a:t>
                </a:r>
                <a:endParaRPr lang="ru-RU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defRPr/>
                </a:pPr>
                <a:r>
                  <a:rPr lang="ru-RU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Найти: СА,  СВ 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596055"/>
                <a:ext cx="7620000" cy="1620382"/>
              </a:xfrm>
              <a:prstGeom prst="rect">
                <a:avLst/>
              </a:prstGeom>
              <a:blipFill rotWithShape="1">
                <a:blip r:embed="rId4"/>
                <a:stretch>
                  <a:fillRect l="-1520" t="-3008" b="-1015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 flipH="1">
            <a:off x="4418740" y="4387727"/>
            <a:ext cx="12871" cy="15558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942043" y="3212838"/>
            <a:ext cx="1500547" cy="11748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7003842" y="5553837"/>
                <a:ext cx="6386300" cy="1293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ОС=7 см по свойству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прямоугольного треугольника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842" y="5553837"/>
                <a:ext cx="6386300" cy="1293752"/>
              </a:xfrm>
              <a:prstGeom prst="rect">
                <a:avLst/>
              </a:prstGeom>
              <a:blipFill rotWithShape="1">
                <a:blip r:embed="rId5"/>
                <a:stretch>
                  <a:fillRect l="-2481" r="-1050" b="-1462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"/>
          <p:cNvSpPr txBox="1">
            <a:spLocks noChangeArrowheads="1"/>
          </p:cNvSpPr>
          <p:nvPr/>
        </p:nvSpPr>
        <p:spPr>
          <a:xfrm>
            <a:off x="6440196" y="5612375"/>
            <a:ext cx="8042406" cy="1345748"/>
          </a:xfrm>
          <a:prstGeom prst="rect">
            <a:avLst/>
          </a:prstGeom>
        </p:spPr>
        <p:txBody>
          <a:bodyPr lIns="130622" tIns="65311" rIns="130622" bIns="65311"/>
          <a:lstStyle/>
          <a:p>
            <a:pPr defTabSz="130622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Катет прямоугольного треугольника, лежащий против угла в 30</a:t>
            </a:r>
            <a:r>
              <a:rPr lang="en-US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равен половине гипотенузы.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73524" y="6636805"/>
            <a:ext cx="54263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СА=СВ=7 см по свойству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биссектрисы угла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3" grpId="0" animBg="1"/>
      <p:bldP spid="5" grpId="0"/>
      <p:bldP spid="9" grpId="0"/>
      <p:bldP spid="10" grpId="0"/>
      <p:bldP spid="21" grpId="0"/>
      <p:bldP spid="58" grpId="0"/>
      <p:bldP spid="62" grpId="0"/>
      <p:bldP spid="64" grpId="0"/>
      <p:bldP spid="26" grpId="0" animBg="1"/>
      <p:bldP spid="29" grpId="0"/>
      <p:bldP spid="30" grpId="0"/>
      <p:bldP spid="48" grpId="0"/>
      <p:bldP spid="45" grpId="0"/>
      <p:bldP spid="55" grpId="0"/>
      <p:bldP spid="55" grpId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15473</TotalTime>
  <Words>739</Words>
  <Application>Microsoft Office PowerPoint</Application>
  <PresentationFormat>Произвольный</PresentationFormat>
  <Paragraphs>171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1099</cp:revision>
  <dcterms:created xsi:type="dcterms:W3CDTF">2020-04-09T07:32:19Z</dcterms:created>
  <dcterms:modified xsi:type="dcterms:W3CDTF">2021-02-19T16:26:59Z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