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511" r:id="rId2"/>
    <p:sldId id="405" r:id="rId3"/>
    <p:sldId id="665" r:id="rId4"/>
    <p:sldId id="666" r:id="rId5"/>
    <p:sldId id="667" r:id="rId6"/>
    <p:sldId id="668" r:id="rId7"/>
    <p:sldId id="669" r:id="rId8"/>
    <p:sldId id="670" r:id="rId9"/>
    <p:sldId id="636" r:id="rId10"/>
    <p:sldId id="662" r:id="rId11"/>
    <p:sldId id="404" r:id="rId12"/>
  </p:sldIdLst>
  <p:sldSz cx="14630400" cy="8229600"/>
  <p:notesSz cx="5765800" cy="3244850"/>
  <p:defaultTextStyle>
    <a:defPPr>
      <a:defRPr lang="ru-RU"/>
    </a:defPPr>
    <a:lvl1pPr marL="0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EDC9EA0-A7E8-46A4-ABD9-3915CBF643D2}">
          <p14:sldIdLst>
            <p14:sldId id="511"/>
            <p14:sldId id="405"/>
            <p14:sldId id="665"/>
            <p14:sldId id="666"/>
            <p14:sldId id="667"/>
            <p14:sldId id="668"/>
            <p14:sldId id="669"/>
            <p14:sldId id="670"/>
            <p14:sldId id="636"/>
            <p14:sldId id="662"/>
          </p14:sldIdLst>
        </p14:section>
        <p14:section name="Раздел без заголовка" id="{67AF348A-95E5-4FA6-B08C-FB3DF7B22B4F}">
          <p14:sldIdLst>
            <p14:sldId id="404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15826">
          <p15:clr>
            <a:srgbClr val="A4A3A4"/>
          </p15:clr>
        </p15:guide>
        <p15:guide id="4" pos="13119">
          <p15:clr>
            <a:srgbClr val="A4A3A4"/>
          </p15:clr>
        </p15:guide>
        <p15:guide id="5" orient="horz" pos="1330">
          <p15:clr>
            <a:srgbClr val="A4A3A4"/>
          </p15:clr>
        </p15:guide>
        <p15:guide id="6" orient="horz" pos="7304">
          <p15:clr>
            <a:srgbClr val="A4A3A4"/>
          </p15:clr>
        </p15:guide>
        <p15:guide id="7" pos="902">
          <p15:clr>
            <a:srgbClr val="A4A3A4"/>
          </p15:clr>
        </p15:guide>
        <p15:guide id="8" pos="54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65F913"/>
    <a:srgbClr val="B1EB21"/>
    <a:srgbClr val="FF6B6B"/>
    <a:srgbClr val="FF99FF"/>
    <a:srgbClr val="1A0A5E"/>
    <a:srgbClr val="00A859"/>
    <a:srgbClr val="E29AD3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148" autoAdjust="0"/>
    <p:restoredTop sz="98696" autoAdjust="0"/>
  </p:normalViewPr>
  <p:slideViewPr>
    <p:cSldViewPr>
      <p:cViewPr>
        <p:scale>
          <a:sx n="50" d="100"/>
          <a:sy n="50" d="100"/>
        </p:scale>
        <p:origin x="-564" y="-210"/>
      </p:cViewPr>
      <p:guideLst>
        <p:guide orient="horz" pos="2880"/>
        <p:guide orient="horz" pos="15826"/>
        <p:guide orient="horz" pos="1330"/>
        <p:guide orient="horz" pos="7304"/>
        <p:guide pos="2160"/>
        <p:guide pos="13119"/>
        <p:guide pos="902"/>
        <p:guide pos="54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3280D-DA47-4F16-B0EB-68F87F7C7C01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CEBC4-7F60-46A9-8417-0DDF722E94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602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626B76B-D455-404F-877D-05119C653F3D}" type="slidenum">
              <a:rPr lang="ru-RU"/>
              <a:pPr>
                <a:defRPr/>
              </a:pPr>
              <a:t>5</a:t>
            </a:fld>
            <a:endParaRPr lang="ru-RU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/>
          </a:p>
          <a:p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626B76B-D455-404F-877D-05119C653F3D}" type="slidenum">
              <a:rPr lang="ru-RU"/>
              <a:pPr>
                <a:defRPr/>
              </a:pPr>
              <a:t>6</a:t>
            </a:fld>
            <a:endParaRPr lang="ru-RU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/>
          </a:p>
          <a:p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5"/>
            <a:ext cx="12435840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2" y="4608576"/>
            <a:ext cx="1024128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784830"/>
          </a:xfrm>
        </p:spPr>
        <p:txBody>
          <a:bodyPr lIns="0" tIns="0" rIns="0" bIns="0"/>
          <a:lstStyle>
            <a:lvl1pPr>
              <a:defRPr sz="51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69624" y="180473"/>
            <a:ext cx="14338758" cy="10886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9570" y="1828019"/>
            <a:ext cx="4629200" cy="5078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8" y="1892808"/>
            <a:ext cx="63642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13038" y="2679033"/>
            <a:ext cx="6652965" cy="2623487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8" y="335953"/>
            <a:ext cx="12435843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97290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5318162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539028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097290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318162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9539028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1097288" y="1120163"/>
            <a:ext cx="12435843" cy="48767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21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4095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339DE8-DBFC-4939-919E-AB439A39A287}" type="datetime1">
              <a:rPr lang="ru-RU"/>
              <a:pPr>
                <a:defRPr/>
              </a:pPr>
              <a:t>19.02.2021</a:t>
            </a:fld>
            <a:endParaRPr lang="ru-RU"/>
          </a:p>
        </p:txBody>
      </p:sp>
      <p:sp>
        <p:nvSpPr>
          <p:cNvPr id="3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265F04-9C2D-43D4-A3D3-BF230B73C0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1624218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1520" y="274320"/>
            <a:ext cx="13167360" cy="40780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731520" y="1463040"/>
            <a:ext cx="6466637" cy="14465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7411517" y="1459382"/>
            <a:ext cx="6466637" cy="14465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9D631B-C32B-48EA-823E-159F12D9AD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5966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2"/>
            <a:ext cx="40880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7"/>
            <a:ext cx="4681728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533888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8" r:id="rId7"/>
    <p:sldLayoutId id="2147483669" r:id="rId8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Relationship Id="rId14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0.png"/><Relationship Id="rId4" Type="http://schemas.openxmlformats.org/officeDocument/2006/relationships/image" Target="../media/image4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2688" y="3905"/>
            <a:ext cx="14610538" cy="25896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xmlns="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5675" y="607714"/>
            <a:ext cx="7997539" cy="1265513"/>
          </a:xfrm>
          <a:prstGeom prst="rect">
            <a:avLst/>
          </a:prstGeom>
        </p:spPr>
        <p:txBody>
          <a:bodyPr vert="horz" wrap="square" lIns="0" tIns="34074" rIns="0" bIns="0" rtlCol="0" anchor="ctr">
            <a:spAutoFit/>
          </a:bodyPr>
          <a:lstStyle/>
          <a:p>
            <a:pPr marL="29633" algn="ctr">
              <a:spcBef>
                <a:spcPts val="267"/>
              </a:spcBef>
            </a:pPr>
            <a:r>
              <a:rPr lang="ru-RU" sz="8000" spc="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Геометрия</a:t>
            </a:r>
            <a:endParaRPr sz="8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12493011" y="631572"/>
            <a:ext cx="439718" cy="822237"/>
          </a:xfrm>
          <a:prstGeom prst="rect">
            <a:avLst/>
          </a:prstGeom>
        </p:spPr>
        <p:txBody>
          <a:bodyPr vert="horz" wrap="square" lIns="0" tIns="37045" rIns="0" bIns="0" rtlCol="0">
            <a:spAutoFit/>
          </a:bodyPr>
          <a:lstStyle/>
          <a:p>
            <a:pPr>
              <a:spcBef>
                <a:spcPts val="293"/>
              </a:spcBef>
            </a:pPr>
            <a:r>
              <a:rPr lang="uz-Latn-UZ" sz="5100" b="1" spc="23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51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12149035" y="1374492"/>
            <a:ext cx="1312093" cy="490087"/>
          </a:xfrm>
          <a:prstGeom prst="rect">
            <a:avLst/>
          </a:prstGeom>
        </p:spPr>
        <p:txBody>
          <a:bodyPr vert="horz" wrap="square" lIns="0" tIns="28147" rIns="0" bIns="0" rtlCol="0">
            <a:spAutoFit/>
          </a:bodyPr>
          <a:lstStyle/>
          <a:p>
            <a:pPr>
              <a:spcBef>
                <a:spcPts val="223"/>
              </a:spcBef>
            </a:pPr>
            <a:r>
              <a:rPr lang="ru-RU" sz="3000" b="1" spc="-11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3000" b="1" dirty="0">
              <a:latin typeface="Arial"/>
              <a:cs typeface="Arial"/>
            </a:endParaRPr>
          </a:p>
        </p:txBody>
      </p:sp>
      <p:sp>
        <p:nvSpPr>
          <p:cNvPr id="12" name="object 11">
            <a:extLst>
              <a:ext uri="{FF2B5EF4-FFF2-40B4-BE49-F238E27FC236}">
                <a16:creationId xmlns:a16="http://schemas.microsoft.com/office/drawing/2014/main" xmlns="" id="{335AFAA3-FF4F-462D-A908-93D09B272E70}"/>
              </a:ext>
            </a:extLst>
          </p:cNvPr>
          <p:cNvSpPr/>
          <p:nvPr/>
        </p:nvSpPr>
        <p:spPr>
          <a:xfrm>
            <a:off x="830940" y="610666"/>
            <a:ext cx="924280" cy="1274156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435"/>
            <a:endParaRPr sz="46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1113142" y="3173309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9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1113142" y="5325731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6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2514600" y="3221302"/>
            <a:ext cx="7239000" cy="3356901"/>
          </a:xfrm>
          <a:prstGeom prst="rect">
            <a:avLst/>
          </a:prstGeom>
        </p:spPr>
        <p:txBody>
          <a:bodyPr vert="horz" wrap="square" lIns="0" tIns="32596" rIns="0" bIns="0" rtlCol="0">
            <a:spAutoFit/>
          </a:bodyPr>
          <a:lstStyle/>
          <a:p>
            <a:pPr lvl="0"/>
            <a:r>
              <a:rPr lang="uz-Cyrl-UZ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Тема:</a:t>
            </a:r>
          </a:p>
          <a:p>
            <a:pPr lvl="0"/>
            <a:endParaRPr lang="uz-Cyrl-UZ" sz="4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uz-Cyrl-UZ" sz="6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Свойство биссектрис</a:t>
            </a:r>
            <a:r>
              <a:rPr lang="ru-RU" sz="6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ы угла</a:t>
            </a:r>
            <a:endParaRPr lang="uz-Latn-UZ" sz="6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AutoShape 4" descr="Презентация урока математики по теме: &quot; Замкнутая ломаная и многоуголь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TextBox 2"/>
          <p:cNvSpPr txBox="1"/>
          <p:nvPr/>
        </p:nvSpPr>
        <p:spPr>
          <a:xfrm>
            <a:off x="9448800" y="3067362"/>
            <a:ext cx="754757" cy="7232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uz-Latn-UZ" dirty="0"/>
          </a:p>
        </p:txBody>
      </p:sp>
      <p:pic>
        <p:nvPicPr>
          <p:cNvPr id="14338" name="Picture 2" descr="Открытый урок по математике и логике | 4kids.az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5422" y="3596357"/>
            <a:ext cx="4067921" cy="3171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057399" y="7055235"/>
            <a:ext cx="73638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5903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1807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477112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3614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79518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54224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113261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272295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Яшнабадский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район. Школа № 161.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Учитель математики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Наралиева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Ш.Ш.</a:t>
            </a:r>
            <a:endParaRPr lang="uz-Latn-UZ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98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1520" y="0"/>
            <a:ext cx="13167360" cy="407804"/>
          </a:xfrm>
        </p:spPr>
        <p:txBody>
          <a:bodyPr/>
          <a:lstStyle/>
          <a:p>
            <a:r>
              <a:rPr lang="ru-RU" b="1" dirty="0" smtClean="0"/>
              <a:t>Задача (устно)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260411" y="547548"/>
            <a:ext cx="14200032" cy="1353432"/>
          </a:xfrm>
          <a:prstGeom prst="rect">
            <a:avLst/>
          </a:prstGeom>
        </p:spPr>
        <p:txBody>
          <a:bodyPr lIns="130618" tIns="65309" rIns="130618" bIns="65309">
            <a:noAutofit/>
          </a:bodyPr>
          <a:lstStyle/>
          <a:p>
            <a:pPr algn="l"/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9. 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треугольнике PQR, биссектрисы углов Р и R</a:t>
            </a:r>
          </a:p>
          <a:p>
            <a:pPr algn="l"/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пересекаются в точке О. Найдите </a:t>
            </a:r>
            <a:r>
              <a:rPr lang="ru-RU" sz="3200" b="1" dirty="0" smtClean="0">
                <a:solidFill>
                  <a:srgbClr val="002060"/>
                </a:solidFill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PQR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если </a:t>
            </a:r>
            <a:r>
              <a:rPr lang="ru-RU" sz="3200" b="1" dirty="0" smtClean="0">
                <a:solidFill>
                  <a:srgbClr val="002060"/>
                </a:solidFill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POR 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=100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°.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628302" y="51907"/>
            <a:ext cx="5968301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200" b="1" kern="0" dirty="0" smtClean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Задание из учебника</a:t>
            </a:r>
            <a:endParaRPr lang="uz-Latn-UZ" dirty="0"/>
          </a:p>
        </p:txBody>
      </p:sp>
      <p:sp>
        <p:nvSpPr>
          <p:cNvPr id="9" name="TextBox 8"/>
          <p:cNvSpPr txBox="1"/>
          <p:nvPr/>
        </p:nvSpPr>
        <p:spPr>
          <a:xfrm>
            <a:off x="4982797" y="5081151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3200" b="1" dirty="0">
                <a:latin typeface="Arial" pitchFamily="34" charset="0"/>
                <a:cs typeface="Arial" pitchFamily="34" charset="0"/>
              </a:rPr>
              <a:t>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642187" y="1366984"/>
            <a:ext cx="5036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3200" b="1" dirty="0" smtClean="0">
                <a:latin typeface="Arial" pitchFamily="34" charset="0"/>
                <a:cs typeface="Arial" pitchFamily="34" charset="0"/>
              </a:rPr>
              <a:t>Q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74637" y="5727040"/>
            <a:ext cx="4587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latin typeface="Arial" pitchFamily="34" charset="0"/>
                <a:cs typeface="Arial" pitchFamily="34" charset="0"/>
              </a:rPr>
              <a:t>Р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Text Box 30"/>
          <p:cNvSpPr txBox="1">
            <a:spLocks noChangeArrowheads="1"/>
          </p:cNvSpPr>
          <p:nvPr/>
        </p:nvSpPr>
        <p:spPr bwMode="auto">
          <a:xfrm>
            <a:off x="8176193" y="1752616"/>
            <a:ext cx="2302238" cy="624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Решение:</a:t>
            </a:r>
          </a:p>
        </p:txBody>
      </p:sp>
      <p:sp>
        <p:nvSpPr>
          <p:cNvPr id="60" name="Text Box 30"/>
          <p:cNvSpPr txBox="1">
            <a:spLocks noChangeArrowheads="1"/>
          </p:cNvSpPr>
          <p:nvPr/>
        </p:nvSpPr>
        <p:spPr bwMode="auto">
          <a:xfrm>
            <a:off x="5153181" y="2465993"/>
            <a:ext cx="4280792" cy="624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Рассмотрим</a:t>
            </a:r>
            <a:r>
              <a:rPr 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en-US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POR</a:t>
            </a:r>
            <a:endParaRPr lang="uz-Latn-UZ" sz="3200" b="1" dirty="0" smtClean="0">
              <a:solidFill>
                <a:srgbClr val="000099"/>
              </a:solidFill>
              <a:latin typeface="Arial" pitchFamily="34" charset="0"/>
              <a:ea typeface="Cambria Math"/>
              <a:cs typeface="Arial" pitchFamily="34" charset="0"/>
            </a:endParaRPr>
          </a:p>
        </p:txBody>
      </p:sp>
      <p:sp>
        <p:nvSpPr>
          <p:cNvPr id="39" name="Равнобедренный треугольник 38"/>
          <p:cNvSpPr/>
          <p:nvPr/>
        </p:nvSpPr>
        <p:spPr>
          <a:xfrm rot="21060338">
            <a:off x="567028" y="1902422"/>
            <a:ext cx="4091466" cy="3845076"/>
          </a:xfrm>
          <a:prstGeom prst="triangle">
            <a:avLst>
              <a:gd name="adj" fmla="val 62899"/>
            </a:avLst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1820029" y="4054618"/>
            <a:ext cx="3143301" cy="131892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>
            <a:stCxn id="39" idx="2"/>
          </p:cNvCxnSpPr>
          <p:nvPr/>
        </p:nvCxnSpPr>
        <p:spPr>
          <a:xfrm flipV="1">
            <a:off x="892747" y="3879257"/>
            <a:ext cx="3174245" cy="216442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812502" y="3906306"/>
            <a:ext cx="5036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3200" b="1" dirty="0" smtClean="0">
                <a:latin typeface="Arial" pitchFamily="34" charset="0"/>
                <a:cs typeface="Arial" pitchFamily="34" charset="0"/>
              </a:rPr>
              <a:t>O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Дуга 41"/>
          <p:cNvSpPr/>
          <p:nvPr/>
        </p:nvSpPr>
        <p:spPr>
          <a:xfrm rot="15702805">
            <a:off x="4362314" y="4733470"/>
            <a:ext cx="914400" cy="914400"/>
          </a:xfrm>
          <a:prstGeom prst="arc">
            <a:avLst>
              <a:gd name="adj1" fmla="val 17528025"/>
              <a:gd name="adj2" fmla="val 20277989"/>
            </a:avLst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43" name="Дуга 42"/>
          <p:cNvSpPr/>
          <p:nvPr/>
        </p:nvSpPr>
        <p:spPr>
          <a:xfrm rot="15674871">
            <a:off x="4485375" y="4855041"/>
            <a:ext cx="914400" cy="914400"/>
          </a:xfrm>
          <a:prstGeom prst="arc">
            <a:avLst>
              <a:gd name="adj1" fmla="val 17596427"/>
              <a:gd name="adj2" fmla="val 20181615"/>
            </a:avLst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44" name="Дуга 43"/>
          <p:cNvSpPr/>
          <p:nvPr/>
        </p:nvSpPr>
        <p:spPr>
          <a:xfrm rot="21311840">
            <a:off x="594087" y="5360741"/>
            <a:ext cx="914400" cy="914400"/>
          </a:xfrm>
          <a:prstGeom prst="arc">
            <a:avLst>
              <a:gd name="adj1" fmla="val 17309802"/>
              <a:gd name="adj2" fmla="val 20545540"/>
            </a:avLst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18" name="TextBox 17"/>
          <p:cNvSpPr txBox="1"/>
          <p:nvPr/>
        </p:nvSpPr>
        <p:spPr>
          <a:xfrm>
            <a:off x="2672432" y="1976793"/>
            <a:ext cx="428322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b="1" dirty="0" smtClean="0"/>
              <a:t>?</a:t>
            </a:r>
            <a:endParaRPr lang="uz-Latn-UZ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1248571" y="4997778"/>
            <a:ext cx="4299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2800" dirty="0" smtClean="0">
                <a:latin typeface="Cambria Math"/>
                <a:ea typeface="Cambria Math"/>
              </a:rPr>
              <a:t>𝞪</a:t>
            </a:r>
            <a:endParaRPr lang="uz-Latn-UZ" sz="2800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3992542" y="4397690"/>
            <a:ext cx="3802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800" b="1" dirty="0">
                <a:solidFill>
                  <a:prstClr val="black"/>
                </a:solidFill>
                <a:latin typeface="Cambria Math"/>
                <a:ea typeface="Cambria Math"/>
              </a:rPr>
              <a:t>β</a:t>
            </a:r>
            <a:endParaRPr lang="uz-Latn-UZ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5330337" y="2986563"/>
                <a:ext cx="3362267" cy="5959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uz-Latn-UZ" sz="3200" dirty="0" smtClean="0">
                    <a:latin typeface="Cambria Math"/>
                    <a:ea typeface="Cambria Math"/>
                  </a:rPr>
                  <a:t>𝞪</a:t>
                </a:r>
                <a:r>
                  <a:rPr lang="en-US" sz="3200" b="1" dirty="0" smtClean="0">
                    <a:latin typeface="Cambria Math"/>
                    <a:ea typeface="Cambria Math"/>
                  </a:rPr>
                  <a:t>+</a:t>
                </a:r>
                <a:r>
                  <a:rPr lang="el-GR" sz="3200" b="1" dirty="0" smtClean="0">
                    <a:latin typeface="Cambria Math"/>
                    <a:ea typeface="Cambria Math"/>
                  </a:rPr>
                  <a:t>β</a:t>
                </a:r>
                <a:r>
                  <a:rPr lang="en-US" sz="3200" b="1" dirty="0" smtClean="0">
                    <a:latin typeface="Cambria Math"/>
                    <a:ea typeface="Cambria Math"/>
                  </a:rPr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latin typeface="Cambria Math"/>
                            <a:ea typeface="Cambria Math"/>
                          </a:rPr>
                          <m:t>𝟏𝟎𝟎</m:t>
                        </m:r>
                      </m:e>
                      <m:sup>
                        <m:r>
                          <a:rPr lang="en-US" sz="3200" b="1" i="1" smtClean="0">
                            <a:latin typeface="Cambria Math"/>
                            <a:ea typeface="Cambria Math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en-US" sz="3200" b="1" dirty="0" smtClean="0"/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1" i="1" dirty="0" smtClean="0">
                            <a:latin typeface="Cambria Math"/>
                          </a:rPr>
                          <m:t>𝟏𝟖𝟎</m:t>
                        </m:r>
                      </m:e>
                      <m:sup>
                        <m:r>
                          <a:rPr lang="en-US" sz="3200" b="1" i="1" dirty="0" smtClean="0"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uz-Latn-UZ" sz="3200" b="1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0337" y="2986563"/>
                <a:ext cx="3362267" cy="595932"/>
              </a:xfrm>
              <a:prstGeom prst="rect">
                <a:avLst/>
              </a:prstGeom>
              <a:blipFill rotWithShape="1">
                <a:blip r:embed="rId2"/>
                <a:stretch>
                  <a:fillRect l="-4529" t="-13265" b="-33673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5417519" y="3589532"/>
                <a:ext cx="3549433" cy="5959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uz-Latn-UZ" sz="3200" dirty="0" smtClean="0">
                    <a:latin typeface="Cambria Math"/>
                    <a:ea typeface="Cambria Math"/>
                  </a:rPr>
                  <a:t>𝞪</a:t>
                </a:r>
                <a:r>
                  <a:rPr lang="en-US" sz="3200" b="1" dirty="0" smtClean="0">
                    <a:latin typeface="Cambria Math"/>
                    <a:ea typeface="Cambria Math"/>
                  </a:rPr>
                  <a:t>+</a:t>
                </a:r>
                <a:r>
                  <a:rPr lang="el-GR" sz="3200" b="1" dirty="0" smtClean="0">
                    <a:latin typeface="Cambria Math"/>
                    <a:ea typeface="Cambria Math"/>
                  </a:rPr>
                  <a:t>β</a:t>
                </a:r>
                <a:r>
                  <a:rPr lang="en-US" sz="3200" b="1" dirty="0" smtClean="0"/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1" i="1" dirty="0" smtClean="0">
                            <a:latin typeface="Cambria Math"/>
                          </a:rPr>
                          <m:t>𝟏𝟖𝟎</m:t>
                        </m:r>
                      </m:e>
                      <m:sup>
                        <m:r>
                          <a:rPr lang="en-US" sz="3200" b="1" i="1" dirty="0" smtClean="0">
                            <a:latin typeface="Cambria Math"/>
                          </a:rPr>
                          <m:t>𝟎</m:t>
                        </m:r>
                      </m:sup>
                    </m:sSup>
                    <m:r>
                      <a:rPr lang="en-US" sz="3200" b="1" i="0" smtClean="0">
                        <a:latin typeface="Cambria Math"/>
                        <a:ea typeface="Cambria Math"/>
                      </a:rPr>
                      <m:t>−</m:t>
                    </m:r>
                    <m:sSup>
                      <m:sSupPr>
                        <m:ctrlPr>
                          <a:rPr lang="en-US" sz="3200" b="1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3200" b="1" i="1">
                            <a:latin typeface="Cambria Math"/>
                            <a:ea typeface="Cambria Math"/>
                          </a:rPr>
                          <m:t>𝟏𝟎𝟎</m:t>
                        </m:r>
                      </m:e>
                      <m:sup>
                        <m:r>
                          <a:rPr lang="en-US" sz="3200" b="1" i="1">
                            <a:latin typeface="Cambria Math"/>
                            <a:ea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en-US" sz="3200" b="1" dirty="0" smtClean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7519" y="3589532"/>
                <a:ext cx="3549433" cy="595932"/>
              </a:xfrm>
              <a:prstGeom prst="rect">
                <a:avLst/>
              </a:prstGeom>
              <a:blipFill rotWithShape="1">
                <a:blip r:embed="rId3"/>
                <a:stretch>
                  <a:fillRect l="-4467" t="-13265" b="-33673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5552166" y="4176863"/>
                <a:ext cx="1883272" cy="5959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uz-Latn-UZ" sz="3200" dirty="0" smtClean="0">
                    <a:latin typeface="Cambria Math"/>
                    <a:ea typeface="Cambria Math"/>
                  </a:rPr>
                  <a:t>𝞪</a:t>
                </a:r>
                <a:r>
                  <a:rPr lang="en-US" sz="3200" b="1" dirty="0" smtClean="0">
                    <a:latin typeface="Cambria Math"/>
                    <a:ea typeface="Cambria Math"/>
                  </a:rPr>
                  <a:t>+</a:t>
                </a:r>
                <a:r>
                  <a:rPr lang="el-GR" sz="3200" b="1" dirty="0" smtClean="0">
                    <a:latin typeface="Cambria Math"/>
                    <a:ea typeface="Cambria Math"/>
                  </a:rPr>
                  <a:t>β</a:t>
                </a:r>
                <a:r>
                  <a:rPr lang="en-US" sz="3200" b="1" dirty="0" smtClean="0"/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1" i="1" dirty="0" smtClean="0">
                            <a:latin typeface="Cambria Math"/>
                          </a:rPr>
                          <m:t>𝟖𝟎</m:t>
                        </m:r>
                      </m:e>
                      <m:sup>
                        <m:r>
                          <a:rPr lang="en-US" sz="3200" b="1" i="1" dirty="0" smtClean="0"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uz-Latn-UZ" sz="3200" b="1" dirty="0"/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2166" y="4176863"/>
                <a:ext cx="1883272" cy="595932"/>
              </a:xfrm>
              <a:prstGeom prst="rect">
                <a:avLst/>
              </a:prstGeom>
              <a:blipFill rotWithShape="1">
                <a:blip r:embed="rId4"/>
                <a:stretch>
                  <a:fillRect l="-8414" t="-13265" b="-33673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10040257" y="3602761"/>
                <a:ext cx="2679964" cy="5959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2</a:t>
                </a:r>
                <a:r>
                  <a:rPr lang="uz-Latn-UZ" sz="3200" dirty="0" smtClean="0">
                    <a:latin typeface="Arial" pitchFamily="34" charset="0"/>
                    <a:ea typeface="Cambria Math"/>
                    <a:cs typeface="Arial" pitchFamily="34" charset="0"/>
                  </a:rPr>
                  <a:t>𝞪</a:t>
                </a:r>
                <a:r>
                  <a:rPr lang="en-US" sz="32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+2</a:t>
                </a:r>
                <a:r>
                  <a:rPr lang="el-GR" sz="32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β</a:t>
                </a:r>
                <a:r>
                  <a:rPr lang="en-US" sz="3200" b="1" dirty="0" smtClean="0">
                    <a:latin typeface="Arial" pitchFamily="34" charset="0"/>
                    <a:cs typeface="Arial" pitchFamily="34" charset="0"/>
                  </a:rPr>
                  <a:t>=2</a:t>
                </a:r>
                <a:r>
                  <a:rPr lang="en-US" sz="32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∙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1" i="1" dirty="0" smtClean="0">
                            <a:latin typeface="Cambria Math"/>
                          </a:rPr>
                          <m:t>𝟖𝟎</m:t>
                        </m:r>
                      </m:e>
                      <m:sup>
                        <m:r>
                          <a:rPr lang="en-US" sz="3200" b="1" i="1" dirty="0" smtClean="0"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uz-Latn-UZ" sz="32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40257" y="3602761"/>
                <a:ext cx="2679964" cy="595932"/>
              </a:xfrm>
              <a:prstGeom prst="rect">
                <a:avLst/>
              </a:prstGeom>
              <a:blipFill rotWithShape="1">
                <a:blip r:embed="rId5"/>
                <a:stretch>
                  <a:fillRect l="-5682" t="-11224" b="-32653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10049368" y="4131458"/>
                <a:ext cx="2583784" cy="5959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2</a:t>
                </a:r>
                <a:r>
                  <a:rPr lang="uz-Latn-UZ" sz="3200" dirty="0" smtClean="0">
                    <a:latin typeface="Arial" pitchFamily="34" charset="0"/>
                    <a:ea typeface="Cambria Math"/>
                    <a:cs typeface="Arial" pitchFamily="34" charset="0"/>
                  </a:rPr>
                  <a:t>𝞪</a:t>
                </a:r>
                <a:r>
                  <a:rPr lang="en-US" sz="32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+2</a:t>
                </a:r>
                <a:r>
                  <a:rPr lang="el-GR" sz="32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β</a:t>
                </a:r>
                <a:r>
                  <a:rPr lang="en-US" sz="3200" b="1" dirty="0" smtClean="0">
                    <a:latin typeface="Arial" pitchFamily="34" charset="0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1" i="1" dirty="0" smtClean="0">
                            <a:latin typeface="Cambria Math"/>
                          </a:rPr>
                          <m:t>𝟏𝟔𝟎</m:t>
                        </m:r>
                      </m:e>
                      <m:sup>
                        <m:r>
                          <a:rPr lang="en-US" sz="3200" b="1" i="1" dirty="0" smtClean="0"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uz-Latn-UZ" sz="32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49368" y="4131458"/>
                <a:ext cx="2583784" cy="595932"/>
              </a:xfrm>
              <a:prstGeom prst="rect">
                <a:avLst/>
              </a:prstGeom>
              <a:blipFill rotWithShape="1">
                <a:blip r:embed="rId6"/>
                <a:stretch>
                  <a:fillRect l="-6147" t="-11340" b="-34021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Text Box 30"/>
          <p:cNvSpPr txBox="1">
            <a:spLocks noChangeArrowheads="1"/>
          </p:cNvSpPr>
          <p:nvPr/>
        </p:nvSpPr>
        <p:spPr bwMode="auto">
          <a:xfrm>
            <a:off x="9756354" y="2470522"/>
            <a:ext cx="4280792" cy="624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Рассмотрим</a:t>
            </a:r>
            <a:r>
              <a:rPr 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en-US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PQR</a:t>
            </a:r>
            <a:endParaRPr lang="uz-Latn-UZ" sz="3200" b="1" dirty="0" smtClean="0">
              <a:solidFill>
                <a:srgbClr val="000099"/>
              </a:solidFill>
              <a:latin typeface="Arial" pitchFamily="34" charset="0"/>
              <a:ea typeface="Cambria Math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9433973" y="4737820"/>
                <a:ext cx="3521541" cy="5959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uz-Latn-UZ" sz="32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en-US" sz="32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P+</a:t>
                </a:r>
                <a:r>
                  <a:rPr lang="uz-Latn-UZ" sz="32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en-US" sz="3200" b="1" dirty="0">
                    <a:latin typeface="Arial" pitchFamily="34" charset="0"/>
                    <a:ea typeface="Cambria Math"/>
                    <a:cs typeface="Arial" pitchFamily="34" charset="0"/>
                  </a:rPr>
                  <a:t>R</a:t>
                </a:r>
                <a:r>
                  <a:rPr lang="en-US" sz="32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+</a:t>
                </a:r>
                <a:r>
                  <a:rPr lang="uz-Latn-UZ" sz="32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en-US" sz="32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Q=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latin typeface="Cambria Math"/>
                            <a:ea typeface="Cambria Math"/>
                          </a:rPr>
                          <m:t>𝟏𝟖𝟎</m:t>
                        </m:r>
                      </m:e>
                      <m:sup>
                        <m:r>
                          <a:rPr lang="en-US" sz="3200" b="1" i="1" smtClean="0">
                            <a:latin typeface="Cambria Math"/>
                            <a:ea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uz-Latn-UZ" sz="32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33973" y="4737820"/>
                <a:ext cx="3521541" cy="595932"/>
              </a:xfrm>
              <a:prstGeom prst="rect">
                <a:avLst/>
              </a:prstGeom>
              <a:blipFill rotWithShape="1">
                <a:blip r:embed="rId7"/>
                <a:stretch>
                  <a:fillRect l="-4506" t="-11224" b="-32653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9433973" y="5216411"/>
                <a:ext cx="3407728" cy="5959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2</a:t>
                </a:r>
                <a:r>
                  <a:rPr lang="uz-Latn-UZ" sz="3200" dirty="0" smtClean="0">
                    <a:latin typeface="Arial" pitchFamily="34" charset="0"/>
                    <a:ea typeface="Cambria Math"/>
                    <a:cs typeface="Arial" pitchFamily="34" charset="0"/>
                  </a:rPr>
                  <a:t>𝞪</a:t>
                </a:r>
                <a:r>
                  <a:rPr lang="en-US" sz="32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+2</a:t>
                </a:r>
                <a:r>
                  <a:rPr lang="el-GR" sz="32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β</a:t>
                </a:r>
                <a:r>
                  <a:rPr lang="en-US" sz="32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+∠Q</a:t>
                </a:r>
                <a:r>
                  <a:rPr lang="en-US" sz="3200" b="1" dirty="0" smtClean="0">
                    <a:latin typeface="Arial" pitchFamily="34" charset="0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1" i="1" dirty="0" smtClean="0">
                            <a:latin typeface="Cambria Math"/>
                          </a:rPr>
                          <m:t>𝟏𝟖𝟎</m:t>
                        </m:r>
                      </m:e>
                      <m:sup>
                        <m:r>
                          <a:rPr lang="en-US" sz="3200" b="1" i="1" dirty="0" smtClean="0"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uz-Latn-UZ" sz="32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33973" y="5216411"/>
                <a:ext cx="3407728" cy="595932"/>
              </a:xfrm>
              <a:prstGeom prst="rect">
                <a:avLst/>
              </a:prstGeom>
              <a:blipFill rotWithShape="1">
                <a:blip r:embed="rId8"/>
                <a:stretch>
                  <a:fillRect l="-4651" t="-11340" b="-34021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Левая фигурная скобка 28"/>
          <p:cNvSpPr/>
          <p:nvPr/>
        </p:nvSpPr>
        <p:spPr>
          <a:xfrm rot="16200000">
            <a:off x="9964286" y="5244081"/>
            <a:ext cx="400194" cy="1240577"/>
          </a:xfrm>
          <a:prstGeom prst="leftBrac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 sz="36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Прямоугольник 29"/>
              <p:cNvSpPr/>
              <p:nvPr/>
            </p:nvSpPr>
            <p:spPr>
              <a:xfrm>
                <a:off x="9596603" y="5917950"/>
                <a:ext cx="1210010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b="1" i="1" dirty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200" b="1" i="1" dirty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𝟏𝟔𝟎</m:t>
                          </m:r>
                        </m:e>
                        <m:sup>
                          <m:r>
                            <a:rPr lang="en-US" sz="3200" b="1" i="1" dirty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sz="3600" dirty="0"/>
              </a:p>
            </p:txBody>
          </p:sp>
        </mc:Choice>
        <mc:Fallback xmlns="">
          <p:sp>
            <p:nvSpPr>
              <p:cNvPr id="30" name="Прямоугольник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96603" y="5917950"/>
                <a:ext cx="1210010" cy="5959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9519351" y="6636366"/>
                <a:ext cx="3113801" cy="5959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 smtClean="0"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latin typeface="Cambria Math"/>
                            <a:ea typeface="Cambria Math"/>
                            <a:cs typeface="Arial" pitchFamily="34" charset="0"/>
                          </a:rPr>
                          <m:t>𝟏𝟔𝟎</m:t>
                        </m:r>
                      </m:e>
                      <m:sup>
                        <m:r>
                          <a:rPr lang="en-US" sz="3200" b="1" i="1" smtClean="0"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en-US" sz="32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+</a:t>
                </a:r>
                <a:r>
                  <a:rPr lang="uz-Latn-UZ" sz="32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en-US" sz="32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Q=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latin typeface="Cambria Math"/>
                            <a:ea typeface="Cambria Math"/>
                          </a:rPr>
                          <m:t>𝟏𝟖𝟎</m:t>
                        </m:r>
                      </m:e>
                      <m:sup>
                        <m:r>
                          <a:rPr lang="en-US" sz="3200" b="1" i="1" smtClean="0">
                            <a:latin typeface="Cambria Math"/>
                            <a:ea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uz-Latn-UZ" sz="32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19351" y="6636366"/>
                <a:ext cx="3113801" cy="595932"/>
              </a:xfrm>
              <a:prstGeom prst="rect">
                <a:avLst/>
              </a:prstGeom>
              <a:blipFill rotWithShape="1">
                <a:blip r:embed="rId10"/>
                <a:stretch>
                  <a:fillRect t="-11340" b="-34021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4842604" y="5833686"/>
                <a:ext cx="3270704" cy="5959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uz-Latn-UZ" sz="32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en-US" sz="32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Q=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latin typeface="Cambria Math"/>
                            <a:ea typeface="Cambria Math"/>
                          </a:rPr>
                          <m:t>𝟏𝟖𝟎</m:t>
                        </m:r>
                      </m:e>
                      <m:sup>
                        <m:r>
                          <a:rPr lang="en-US" sz="3200" b="1" i="1" smtClean="0">
                            <a:latin typeface="Cambria Math"/>
                            <a:ea typeface="Cambria Math"/>
                          </a:rPr>
                          <m:t>𝟎</m:t>
                        </m:r>
                      </m:sup>
                    </m:sSup>
                    <m:sSup>
                      <m:sSupPr>
                        <m:ctrlPr>
                          <a:rPr lang="en-US" sz="3200" b="1" i="1"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latin typeface="Cambria Math"/>
                            <a:ea typeface="Cambria Math"/>
                            <a:cs typeface="Arial" pitchFamily="34" charset="0"/>
                          </a:rPr>
                          <m:t>−</m:t>
                        </m:r>
                        <m:r>
                          <a:rPr lang="en-US" sz="3200" b="1" i="1">
                            <a:latin typeface="Cambria Math"/>
                            <a:ea typeface="Cambria Math"/>
                            <a:cs typeface="Arial" pitchFamily="34" charset="0"/>
                          </a:rPr>
                          <m:t>𝟏𝟔𝟎</m:t>
                        </m:r>
                      </m:e>
                      <m:sup>
                        <m:r>
                          <a:rPr lang="en-US" sz="3200" b="1" i="1"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uz-Latn-UZ" sz="32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2604" y="5833686"/>
                <a:ext cx="3270704" cy="595932"/>
              </a:xfrm>
              <a:prstGeom prst="rect">
                <a:avLst/>
              </a:prstGeom>
              <a:blipFill rotWithShape="1">
                <a:blip r:embed="rId11"/>
                <a:stretch>
                  <a:fillRect l="-4655" t="-11224" b="-32653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4792387" y="6321891"/>
                <a:ext cx="1695721" cy="5959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uz-Latn-UZ" sz="32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en-US" sz="32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Q=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latin typeface="Cambria Math"/>
                            <a:ea typeface="Cambria Math"/>
                          </a:rPr>
                          <m:t>𝟐𝟎</m:t>
                        </m:r>
                      </m:e>
                      <m:sup>
                        <m:r>
                          <a:rPr lang="en-US" sz="3200" b="1" i="1" smtClean="0">
                            <a:latin typeface="Cambria Math"/>
                            <a:ea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uz-Latn-UZ" sz="32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2387" y="6321891"/>
                <a:ext cx="1695721" cy="595932"/>
              </a:xfrm>
              <a:prstGeom prst="rect">
                <a:avLst/>
              </a:prstGeom>
              <a:blipFill rotWithShape="1">
                <a:blip r:embed="rId12"/>
                <a:stretch>
                  <a:fillRect l="-8993" t="-11224" b="-32653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TextBox 47"/>
          <p:cNvSpPr txBox="1"/>
          <p:nvPr/>
        </p:nvSpPr>
        <p:spPr>
          <a:xfrm>
            <a:off x="1301938" y="3573361"/>
            <a:ext cx="5180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Arial" pitchFamily="34" charset="0"/>
                <a:cs typeface="Arial" pitchFamily="34" charset="0"/>
              </a:rPr>
              <a:t>K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016499" y="3401243"/>
            <a:ext cx="5693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Arial" pitchFamily="34" charset="0"/>
                <a:cs typeface="Arial" pitchFamily="34" charset="0"/>
              </a:rPr>
              <a:t>M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Равнобедренный треугольник 46"/>
          <p:cNvSpPr/>
          <p:nvPr/>
        </p:nvSpPr>
        <p:spPr>
          <a:xfrm rot="21045334">
            <a:off x="950990" y="4620354"/>
            <a:ext cx="3802340" cy="1045340"/>
          </a:xfrm>
          <a:prstGeom prst="triangle">
            <a:avLst>
              <a:gd name="adj" fmla="val 59112"/>
            </a:avLst>
          </a:prstGeom>
          <a:solidFill>
            <a:srgbClr val="CC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45" name="Дуга 44"/>
          <p:cNvSpPr/>
          <p:nvPr/>
        </p:nvSpPr>
        <p:spPr>
          <a:xfrm rot="742345">
            <a:off x="791371" y="5545963"/>
            <a:ext cx="914400" cy="914400"/>
          </a:xfrm>
          <a:prstGeom prst="arc">
            <a:avLst>
              <a:gd name="adj1" fmla="val 17277908"/>
              <a:gd name="adj2" fmla="val 20134467"/>
            </a:avLst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22" name="Прямоугольник 21"/>
          <p:cNvSpPr/>
          <p:nvPr/>
        </p:nvSpPr>
        <p:spPr>
          <a:xfrm>
            <a:off x="1601981" y="5341150"/>
            <a:ext cx="4299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Latn-UZ" sz="2800" dirty="0">
                <a:solidFill>
                  <a:prstClr val="black"/>
                </a:solidFill>
                <a:latin typeface="Cambria Math"/>
                <a:ea typeface="Cambria Math"/>
              </a:rPr>
              <a:t>𝞪</a:t>
            </a:r>
            <a:endParaRPr lang="uz-Latn-UZ" sz="2800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3801169" y="4954801"/>
            <a:ext cx="3802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l-GR" sz="2800" b="1" dirty="0">
                <a:solidFill>
                  <a:prstClr val="black"/>
                </a:solidFill>
                <a:latin typeface="Cambria Math"/>
                <a:ea typeface="Cambria Math"/>
              </a:rPr>
              <a:t>β</a:t>
            </a:r>
            <a:endParaRPr lang="uz-Latn-UZ" sz="2800" b="1" dirty="0">
              <a:solidFill>
                <a:prstClr val="black"/>
              </a:solidFill>
            </a:endParaRPr>
          </a:p>
        </p:txBody>
      </p:sp>
      <p:sp>
        <p:nvSpPr>
          <p:cNvPr id="38" name="Дуга 37"/>
          <p:cNvSpPr/>
          <p:nvPr/>
        </p:nvSpPr>
        <p:spPr>
          <a:xfrm rot="14398810">
            <a:off x="4385404" y="5001418"/>
            <a:ext cx="914400" cy="914400"/>
          </a:xfrm>
          <a:prstGeom prst="arc">
            <a:avLst>
              <a:gd name="adj1" fmla="val 17842473"/>
              <a:gd name="adj2" fmla="val 20406899"/>
            </a:avLst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6" name="Дуга 35"/>
          <p:cNvSpPr/>
          <p:nvPr/>
        </p:nvSpPr>
        <p:spPr>
          <a:xfrm rot="13956096">
            <a:off x="4224510" y="4911024"/>
            <a:ext cx="914400" cy="914400"/>
          </a:xfrm>
          <a:prstGeom prst="arc">
            <a:avLst>
              <a:gd name="adj1" fmla="val 17102952"/>
              <a:gd name="adj2" fmla="val 20972229"/>
            </a:avLst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2559299" y="4771787"/>
                <a:ext cx="1100429" cy="5329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uz-Latn-UZ" sz="2800" b="1" i="1" smtClean="0">
                              <a:latin typeface="Cambria Math"/>
                            </a:rPr>
                            <m:t>𝟏𝟎</m:t>
                          </m:r>
                          <m:r>
                            <a:rPr lang="en-US" sz="2800" b="1" i="1" smtClean="0">
                              <a:latin typeface="Cambria Math"/>
                            </a:rPr>
                            <m:t>𝟎</m:t>
                          </m:r>
                        </m:e>
                        <m:sup>
                          <m:r>
                            <a:rPr lang="en-US" sz="2800" b="1" i="1" smtClean="0"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sz="28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9299" y="4771787"/>
                <a:ext cx="1100429" cy="532966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Дуга 16"/>
          <p:cNvSpPr/>
          <p:nvPr/>
        </p:nvSpPr>
        <p:spPr>
          <a:xfrm rot="7631347">
            <a:off x="2607133" y="3940490"/>
            <a:ext cx="914400" cy="914400"/>
          </a:xfrm>
          <a:prstGeom prst="arc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65" name="Прямоугольник 64"/>
          <p:cNvSpPr/>
          <p:nvPr/>
        </p:nvSpPr>
        <p:spPr>
          <a:xfrm>
            <a:off x="9837353" y="3081101"/>
            <a:ext cx="294824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Latn-UZ" sz="3200" b="1" dirty="0">
                <a:solidFill>
                  <a:prstClr val="black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en-US" sz="3200" b="1" dirty="0" smtClean="0">
                <a:solidFill>
                  <a:prstClr val="black"/>
                </a:solidFill>
                <a:latin typeface="Arial" pitchFamily="34" charset="0"/>
                <a:ea typeface="Cambria Math"/>
                <a:cs typeface="Arial" pitchFamily="34" charset="0"/>
              </a:rPr>
              <a:t>P=2</a:t>
            </a:r>
            <a:r>
              <a:rPr lang="en-US" sz="3200" b="1" dirty="0" smtClean="0">
                <a:solidFill>
                  <a:prstClr val="black"/>
                </a:solidFill>
                <a:latin typeface="Cambria Math"/>
                <a:ea typeface="Cambria Math"/>
                <a:cs typeface="Arial" pitchFamily="34" charset="0"/>
              </a:rPr>
              <a:t>𝞪</a:t>
            </a:r>
            <a:r>
              <a:rPr lang="en-US" sz="3200" b="1" dirty="0" smtClean="0">
                <a:solidFill>
                  <a:prstClr val="black"/>
                </a:solidFill>
                <a:latin typeface="Arial" pitchFamily="34" charset="0"/>
                <a:ea typeface="Cambria Math"/>
                <a:cs typeface="Arial" pitchFamily="34" charset="0"/>
              </a:rPr>
              <a:t>, </a:t>
            </a:r>
            <a:r>
              <a:rPr lang="uz-Latn-UZ" sz="3200" b="1" dirty="0" smtClean="0">
                <a:solidFill>
                  <a:prstClr val="black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en-US" sz="3200" b="1" dirty="0" smtClean="0">
                <a:solidFill>
                  <a:prstClr val="black"/>
                </a:solidFill>
                <a:latin typeface="Arial" pitchFamily="34" charset="0"/>
                <a:ea typeface="Cambria Math"/>
                <a:cs typeface="Arial" pitchFamily="34" charset="0"/>
              </a:rPr>
              <a:t>R=2</a:t>
            </a:r>
            <a:r>
              <a:rPr lang="el-GR" sz="3200" b="1" dirty="0" smtClean="0">
                <a:solidFill>
                  <a:prstClr val="black"/>
                </a:solidFill>
                <a:latin typeface="Cambria Math"/>
                <a:ea typeface="Cambria Math"/>
                <a:cs typeface="Arial" pitchFamily="34" charset="0"/>
              </a:rPr>
              <a:t>β</a:t>
            </a:r>
            <a:endParaRPr lang="uz-Latn-UZ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Прямоугольник 67"/>
              <p:cNvSpPr/>
              <p:nvPr/>
            </p:nvSpPr>
            <p:spPr>
              <a:xfrm>
                <a:off x="721929" y="7082744"/>
                <a:ext cx="4261430" cy="6588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lang="ru-RU" sz="3200" b="1" dirty="0" smtClean="0">
                    <a:solidFill>
                      <a:srgbClr val="C00000"/>
                    </a:solidFill>
                    <a:latin typeface="Arial" charset="0"/>
                  </a:rPr>
                  <a:t>Ответ: </a:t>
                </a:r>
                <a:r>
                  <a:rPr lang="uz-Latn-UZ" sz="3600" b="1" dirty="0" smtClean="0">
                    <a:solidFill>
                      <a:prstClr val="black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en-US" sz="3600" b="1" dirty="0" smtClean="0">
                    <a:solidFill>
                      <a:prstClr val="black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PQR</a:t>
                </a:r>
                <a:r>
                  <a:rPr lang="en-US" sz="3600" b="1" dirty="0">
                    <a:solidFill>
                      <a:prstClr val="black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36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𝟐𝟎</m:t>
                        </m:r>
                      </m:e>
                      <m:sup>
                        <m:r>
                          <a:rPr lang="en-US" sz="36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𝟎</m:t>
                        </m:r>
                      </m:sup>
                    </m:sSup>
                    <m:r>
                      <a:rPr lang="en-US" sz="3600" b="1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endParaRPr lang="ru-RU" sz="3200" b="1" dirty="0">
                  <a:solidFill>
                    <a:srgbClr val="002060"/>
                  </a:solidFill>
                  <a:latin typeface="Arial" charset="0"/>
                </a:endParaRPr>
              </a:p>
            </p:txBody>
          </p:sp>
        </mc:Choice>
        <mc:Fallback xmlns="">
          <p:sp>
            <p:nvSpPr>
              <p:cNvPr id="68" name="Прямоугольник 6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929" y="7082744"/>
                <a:ext cx="4261430" cy="658898"/>
              </a:xfrm>
              <a:prstGeom prst="rect">
                <a:avLst/>
              </a:prstGeom>
              <a:blipFill rotWithShape="1">
                <a:blip r:embed="rId14"/>
                <a:stretch>
                  <a:fillRect l="-3577" t="-12037" b="-34259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18428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4" grpId="0"/>
      <p:bldP spid="27" grpId="0"/>
      <p:bldP spid="49" grpId="0"/>
      <p:bldP spid="51" grpId="0"/>
      <p:bldP spid="52" grpId="0"/>
      <p:bldP spid="53" grpId="0"/>
      <p:bldP spid="28" grpId="0"/>
      <p:bldP spid="56" grpId="0"/>
      <p:bldP spid="29" grpId="0" animBg="1"/>
      <p:bldP spid="30" grpId="0"/>
      <p:bldP spid="59" grpId="0"/>
      <p:bldP spid="61" grpId="0"/>
      <p:bldP spid="63" grpId="0"/>
      <p:bldP spid="48" grpId="0"/>
      <p:bldP spid="55" grpId="0"/>
      <p:bldP spid="47" grpId="0" animBg="1"/>
      <p:bldP spid="22" grpId="0"/>
      <p:bldP spid="26" grpId="0"/>
      <p:bldP spid="65" grpId="0"/>
      <p:bldP spid="6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"/>
            <a:ext cx="14630399" cy="91440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 defTabSz="2313116"/>
            <a:r>
              <a:rPr lang="ru-RU" sz="5000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ru-RU" sz="5400" b="1" spc="39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ЗАДАНИЯ </a:t>
            </a:r>
            <a:r>
              <a:rPr lang="ru-RU" sz="5400" b="1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ДЛЯ ЗАКРЕПЛЕНИЯ</a:t>
            </a:r>
            <a:endParaRPr sz="5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AutoShape 4" descr="Математическая вертикаль», тестирование учителей — Abitu.ne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AutoShape 4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8" name="AutoShape 6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9" name="AutoShape 8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12" name="TextBox 11"/>
          <p:cNvSpPr txBox="1"/>
          <p:nvPr/>
        </p:nvSpPr>
        <p:spPr>
          <a:xfrm>
            <a:off x="3391744" y="2239965"/>
            <a:ext cx="7134742" cy="2255835"/>
          </a:xfrm>
          <a:prstGeom prst="rect">
            <a:avLst/>
          </a:prstGeom>
          <a:noFill/>
        </p:spPr>
        <p:txBody>
          <a:bodyPr wrap="square" lIns="39454" tIns="19729" rIns="39454" bIns="19729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Выполнить </a:t>
            </a:r>
          </a:p>
          <a:p>
            <a:pPr algn="ctr"/>
            <a:r>
              <a:rPr lang="ru-RU" sz="4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</a:t>
            </a:r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исьменно задачи  </a:t>
            </a:r>
          </a:p>
          <a:p>
            <a:pPr algn="ctr"/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 </a:t>
            </a:r>
            <a:r>
              <a:rPr lang="en-US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2, 11</a:t>
            </a:r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(стр.1</a:t>
            </a:r>
            <a:r>
              <a:rPr lang="en-US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11</a:t>
            </a:r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). </a:t>
            </a:r>
            <a:endParaRPr lang="uz-Latn-UZ" sz="4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6626" name="Picture 2" descr="Установите детей держа инструменты математики Иллюстрация вектора -  иллюстрации насчитывающей установите, детей: 13082370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323" t="63950" b="6468"/>
          <a:stretch/>
        </p:blipFill>
        <p:spPr bwMode="auto">
          <a:xfrm flipH="1">
            <a:off x="612775" y="2971800"/>
            <a:ext cx="2775859" cy="4380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628" name="Picture 4" descr="Установите детей держа инструменты математики Иллюстрация вектора -  иллюстрации насчитывающей установите, детей: 13082370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715" t="32090" r="24700" b="30233"/>
          <a:stretch/>
        </p:blipFill>
        <p:spPr bwMode="auto">
          <a:xfrm>
            <a:off x="10972800" y="1905000"/>
            <a:ext cx="2993814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010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34000" y="76200"/>
            <a:ext cx="4572000" cy="870919"/>
          </a:xfrm>
          <a:prstGeom prst="rect">
            <a:avLst/>
          </a:prstGeom>
        </p:spPr>
        <p:txBody>
          <a:bodyPr wrap="square" lIns="39534" tIns="19768" rIns="39534" bIns="19768">
            <a:spAutoFit/>
          </a:bodyPr>
          <a:lstStyle/>
          <a:p>
            <a:pPr lvl="0" algn="ctr"/>
            <a:r>
              <a:rPr lang="ru-RU" sz="5400" b="1" spc="39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План урока</a:t>
            </a:r>
            <a:endParaRPr lang="ru-RU" sz="5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Загнутый угол 3"/>
          <p:cNvSpPr/>
          <p:nvPr/>
        </p:nvSpPr>
        <p:spPr>
          <a:xfrm>
            <a:off x="838200" y="1143000"/>
            <a:ext cx="3733800" cy="2590800"/>
          </a:xfrm>
          <a:prstGeom prst="foldedCorner">
            <a:avLst>
              <a:gd name="adj" fmla="val 33703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Повторение пройденного</a:t>
            </a:r>
            <a:endParaRPr lang="uz-Latn-UZ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Загнутый угол 5"/>
          <p:cNvSpPr/>
          <p:nvPr/>
        </p:nvSpPr>
        <p:spPr>
          <a:xfrm>
            <a:off x="2895600" y="3873759"/>
            <a:ext cx="3733800" cy="2590800"/>
          </a:xfrm>
          <a:prstGeom prst="foldedCorner">
            <a:avLst>
              <a:gd name="adj" fmla="val 33703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  <a:endParaRPr lang="uz-Latn-UZ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Загнутый угол 6"/>
          <p:cNvSpPr/>
          <p:nvPr/>
        </p:nvSpPr>
        <p:spPr>
          <a:xfrm>
            <a:off x="9525000" y="3974841"/>
            <a:ext cx="3733800" cy="2590800"/>
          </a:xfrm>
          <a:prstGeom prst="foldedCorner">
            <a:avLst>
              <a:gd name="adj" fmla="val 33703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Задания для закрепления</a:t>
            </a:r>
            <a:endParaRPr lang="uz-Latn-UZ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Загнутый угол 7"/>
          <p:cNvSpPr/>
          <p:nvPr/>
        </p:nvSpPr>
        <p:spPr>
          <a:xfrm>
            <a:off x="6618514" y="1264298"/>
            <a:ext cx="3733800" cy="2590800"/>
          </a:xfrm>
          <a:prstGeom prst="foldedCorner">
            <a:avLst>
              <a:gd name="adj" fmla="val 33703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Свойство биссектрисы угла</a:t>
            </a:r>
            <a:endParaRPr lang="uz-Latn-UZ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682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reeform 11"/>
          <p:cNvSpPr>
            <a:spLocks/>
          </p:cNvSpPr>
          <p:nvPr/>
        </p:nvSpPr>
        <p:spPr bwMode="auto">
          <a:xfrm>
            <a:off x="3689309" y="2125208"/>
            <a:ext cx="2783840" cy="5114719"/>
          </a:xfrm>
          <a:custGeom>
            <a:avLst/>
            <a:gdLst>
              <a:gd name="T0" fmla="*/ 40 w 1096"/>
              <a:gd name="T1" fmla="*/ 0 h 2454"/>
              <a:gd name="T2" fmla="*/ 1096 w 1096"/>
              <a:gd name="T3" fmla="*/ 1870 h 2454"/>
              <a:gd name="T4" fmla="*/ 0 w 1096"/>
              <a:gd name="T5" fmla="*/ 2454 h 2454"/>
              <a:gd name="T6" fmla="*/ 40 w 1096"/>
              <a:gd name="T7" fmla="*/ 0 h 2454"/>
              <a:gd name="T8" fmla="*/ 0 60000 65536"/>
              <a:gd name="T9" fmla="*/ 0 60000 65536"/>
              <a:gd name="T10" fmla="*/ 0 60000 65536"/>
              <a:gd name="T11" fmla="*/ 0 60000 65536"/>
              <a:gd name="T12" fmla="*/ 0 w 1096"/>
              <a:gd name="T13" fmla="*/ 0 h 2454"/>
              <a:gd name="T14" fmla="*/ 1096 w 1096"/>
              <a:gd name="T15" fmla="*/ 2454 h 245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96" h="2454">
                <a:moveTo>
                  <a:pt x="40" y="0"/>
                </a:moveTo>
                <a:lnTo>
                  <a:pt x="1096" y="1870"/>
                </a:lnTo>
                <a:lnTo>
                  <a:pt x="0" y="2454"/>
                </a:lnTo>
                <a:lnTo>
                  <a:pt x="40" y="0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path path="rect">
              <a:fillToRect l="50000" t="50000" r="50000" b="50000"/>
            </a:path>
          </a:gradFill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18435" name="AutoShape 4"/>
          <p:cNvSpPr>
            <a:spLocks noChangeArrowheads="1"/>
          </p:cNvSpPr>
          <p:nvPr/>
        </p:nvSpPr>
        <p:spPr bwMode="auto">
          <a:xfrm rot="2320310">
            <a:off x="2202709" y="2651838"/>
            <a:ext cx="3108960" cy="4061460"/>
          </a:xfrm>
          <a:prstGeom prst="rtTriangle">
            <a:avLst/>
          </a:prstGeom>
          <a:gradFill rotWithShape="1">
            <a:gsLst>
              <a:gs pos="0">
                <a:schemeClr val="bg1"/>
              </a:gs>
              <a:gs pos="100000">
                <a:srgbClr val="00CCFF"/>
              </a:gs>
            </a:gsLst>
            <a:path path="shape">
              <a:fillToRect l="50000" t="50000" r="50000" b="50000"/>
            </a:path>
          </a:gradFill>
          <a:ln w="19050">
            <a:solidFill>
              <a:srgbClr val="000066"/>
            </a:solidFill>
            <a:miter lim="800000"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sp>
        <p:nvSpPr>
          <p:cNvPr id="18436" name="Freeform 5"/>
          <p:cNvSpPr>
            <a:spLocks/>
          </p:cNvSpPr>
          <p:nvPr/>
        </p:nvSpPr>
        <p:spPr bwMode="auto">
          <a:xfrm>
            <a:off x="1479698" y="4980263"/>
            <a:ext cx="350520" cy="608878"/>
          </a:xfrm>
          <a:custGeom>
            <a:avLst/>
            <a:gdLst>
              <a:gd name="T0" fmla="*/ 0 w 138"/>
              <a:gd name="T1" fmla="*/ 0 h 240"/>
              <a:gd name="T2" fmla="*/ 138 w 138"/>
              <a:gd name="T3" fmla="*/ 83 h 240"/>
              <a:gd name="T4" fmla="*/ 56 w 138"/>
              <a:gd name="T5" fmla="*/ 240 h 240"/>
              <a:gd name="T6" fmla="*/ 0 60000 65536"/>
              <a:gd name="T7" fmla="*/ 0 60000 65536"/>
              <a:gd name="T8" fmla="*/ 0 60000 65536"/>
              <a:gd name="T9" fmla="*/ 0 w 138"/>
              <a:gd name="T10" fmla="*/ 0 h 240"/>
              <a:gd name="T11" fmla="*/ 138 w 138"/>
              <a:gd name="T12" fmla="*/ 240 h 2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8" h="240">
                <a:moveTo>
                  <a:pt x="0" y="0"/>
                </a:moveTo>
                <a:lnTo>
                  <a:pt x="138" y="83"/>
                </a:lnTo>
                <a:lnTo>
                  <a:pt x="56" y="240"/>
                </a:lnTo>
              </a:path>
            </a:pathLst>
          </a:custGeom>
          <a:noFill/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18437" name="Freeform 7"/>
          <p:cNvSpPr>
            <a:spLocks/>
          </p:cNvSpPr>
          <p:nvPr/>
        </p:nvSpPr>
        <p:spPr bwMode="auto">
          <a:xfrm>
            <a:off x="3353330" y="2672498"/>
            <a:ext cx="403859" cy="173356"/>
          </a:xfrm>
          <a:custGeom>
            <a:avLst/>
            <a:gdLst>
              <a:gd name="T0" fmla="*/ 0 w 159"/>
              <a:gd name="T1" fmla="*/ 0 h 91"/>
              <a:gd name="T2" fmla="*/ 57 w 159"/>
              <a:gd name="T3" fmla="*/ 78 h 91"/>
              <a:gd name="T4" fmla="*/ 159 w 159"/>
              <a:gd name="T5" fmla="*/ 78 h 91"/>
              <a:gd name="T6" fmla="*/ 0 60000 65536"/>
              <a:gd name="T7" fmla="*/ 0 60000 65536"/>
              <a:gd name="T8" fmla="*/ 0 60000 65536"/>
              <a:gd name="T9" fmla="*/ 0 w 159"/>
              <a:gd name="T10" fmla="*/ 0 h 91"/>
              <a:gd name="T11" fmla="*/ 159 w 159"/>
              <a:gd name="T12" fmla="*/ 91 h 9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9" h="91">
                <a:moveTo>
                  <a:pt x="0" y="0"/>
                </a:moveTo>
                <a:cubicBezTo>
                  <a:pt x="9" y="12"/>
                  <a:pt x="31" y="65"/>
                  <a:pt x="57" y="78"/>
                </a:cubicBezTo>
                <a:cubicBezTo>
                  <a:pt x="83" y="91"/>
                  <a:pt x="138" y="78"/>
                  <a:pt x="159" y="78"/>
                </a:cubicBezTo>
              </a:path>
            </a:pathLst>
          </a:custGeom>
          <a:noFill/>
          <a:ln w="5715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18438" name="Freeform 9"/>
          <p:cNvSpPr>
            <a:spLocks/>
          </p:cNvSpPr>
          <p:nvPr/>
        </p:nvSpPr>
        <p:spPr bwMode="auto">
          <a:xfrm flipH="1">
            <a:off x="5872989" y="5644084"/>
            <a:ext cx="350520" cy="576198"/>
          </a:xfrm>
          <a:custGeom>
            <a:avLst/>
            <a:gdLst>
              <a:gd name="T0" fmla="*/ 0 w 138"/>
              <a:gd name="T1" fmla="*/ 0 h 240"/>
              <a:gd name="T2" fmla="*/ 138 w 138"/>
              <a:gd name="T3" fmla="*/ 83 h 240"/>
              <a:gd name="T4" fmla="*/ 56 w 138"/>
              <a:gd name="T5" fmla="*/ 240 h 240"/>
              <a:gd name="T6" fmla="*/ 0 60000 65536"/>
              <a:gd name="T7" fmla="*/ 0 60000 65536"/>
              <a:gd name="T8" fmla="*/ 0 60000 65536"/>
              <a:gd name="T9" fmla="*/ 0 w 138"/>
              <a:gd name="T10" fmla="*/ 0 h 240"/>
              <a:gd name="T11" fmla="*/ 138 w 138"/>
              <a:gd name="T12" fmla="*/ 240 h 2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8" h="240">
                <a:moveTo>
                  <a:pt x="0" y="0"/>
                </a:moveTo>
                <a:lnTo>
                  <a:pt x="138" y="83"/>
                </a:lnTo>
                <a:lnTo>
                  <a:pt x="56" y="240"/>
                </a:lnTo>
              </a:path>
            </a:pathLst>
          </a:custGeom>
          <a:noFill/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18439" name="Freeform 10"/>
          <p:cNvSpPr>
            <a:spLocks/>
          </p:cNvSpPr>
          <p:nvPr/>
        </p:nvSpPr>
        <p:spPr bwMode="auto">
          <a:xfrm>
            <a:off x="3757189" y="2697205"/>
            <a:ext cx="462280" cy="175260"/>
          </a:xfrm>
          <a:custGeom>
            <a:avLst/>
            <a:gdLst>
              <a:gd name="T0" fmla="*/ 182 w 182"/>
              <a:gd name="T1" fmla="*/ 0 h 92"/>
              <a:gd name="T2" fmla="*/ 110 w 182"/>
              <a:gd name="T3" fmla="*/ 80 h 92"/>
              <a:gd name="T4" fmla="*/ 0 w 182"/>
              <a:gd name="T5" fmla="*/ 74 h 92"/>
              <a:gd name="T6" fmla="*/ 0 60000 65536"/>
              <a:gd name="T7" fmla="*/ 0 60000 65536"/>
              <a:gd name="T8" fmla="*/ 0 60000 65536"/>
              <a:gd name="T9" fmla="*/ 0 w 182"/>
              <a:gd name="T10" fmla="*/ 0 h 92"/>
              <a:gd name="T11" fmla="*/ 182 w 182"/>
              <a:gd name="T12" fmla="*/ 92 h 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2" h="92">
                <a:moveTo>
                  <a:pt x="182" y="0"/>
                </a:moveTo>
                <a:cubicBezTo>
                  <a:pt x="170" y="13"/>
                  <a:pt x="140" y="68"/>
                  <a:pt x="110" y="80"/>
                </a:cubicBezTo>
                <a:cubicBezTo>
                  <a:pt x="80" y="92"/>
                  <a:pt x="23" y="75"/>
                  <a:pt x="0" y="74"/>
                </a:cubicBezTo>
              </a:path>
            </a:pathLst>
          </a:custGeom>
          <a:noFill/>
          <a:ln w="5715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18440" name="Text Box 12"/>
          <p:cNvSpPr txBox="1">
            <a:spLocks noChangeArrowheads="1"/>
          </p:cNvSpPr>
          <p:nvPr/>
        </p:nvSpPr>
        <p:spPr bwMode="auto">
          <a:xfrm>
            <a:off x="3570100" y="1457056"/>
            <a:ext cx="605235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000" b="1" i="1">
                <a:solidFill>
                  <a:srgbClr val="000000"/>
                </a:solidFill>
                <a:latin typeface="Times New Roman" pitchFamily="18" charset="0"/>
              </a:rPr>
              <a:t>В</a:t>
            </a:r>
          </a:p>
        </p:txBody>
      </p:sp>
      <p:sp>
        <p:nvSpPr>
          <p:cNvPr id="18441" name="Text Box 13"/>
          <p:cNvSpPr txBox="1">
            <a:spLocks noChangeArrowheads="1"/>
          </p:cNvSpPr>
          <p:nvPr/>
        </p:nvSpPr>
        <p:spPr bwMode="auto">
          <a:xfrm>
            <a:off x="648585" y="5174098"/>
            <a:ext cx="605235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000" b="1" i="1">
                <a:solidFill>
                  <a:srgbClr val="000000"/>
                </a:solidFill>
                <a:latin typeface="Times New Roman" pitchFamily="18" charset="0"/>
              </a:rPr>
              <a:t>А</a:t>
            </a:r>
          </a:p>
        </p:txBody>
      </p:sp>
      <p:sp>
        <p:nvSpPr>
          <p:cNvPr id="18442" name="Text Box 14"/>
          <p:cNvSpPr txBox="1">
            <a:spLocks noChangeArrowheads="1"/>
          </p:cNvSpPr>
          <p:nvPr/>
        </p:nvSpPr>
        <p:spPr bwMode="auto">
          <a:xfrm>
            <a:off x="3386691" y="7239927"/>
            <a:ext cx="605235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000" b="1" i="1">
                <a:solidFill>
                  <a:srgbClr val="000000"/>
                </a:solidFill>
                <a:latin typeface="Times New Roman" pitchFamily="18" charset="0"/>
              </a:rPr>
              <a:t>С</a:t>
            </a:r>
          </a:p>
        </p:txBody>
      </p:sp>
      <p:sp>
        <p:nvSpPr>
          <p:cNvPr id="18443" name="Text Box 15"/>
          <p:cNvSpPr txBox="1">
            <a:spLocks noChangeArrowheads="1"/>
          </p:cNvSpPr>
          <p:nvPr/>
        </p:nvSpPr>
        <p:spPr bwMode="auto">
          <a:xfrm>
            <a:off x="6452129" y="5633162"/>
            <a:ext cx="634089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4000" b="1" i="1">
                <a:solidFill>
                  <a:srgbClr val="000000"/>
                </a:solidFill>
                <a:latin typeface="Times New Roman" pitchFamily="18" charset="0"/>
              </a:rPr>
              <a:t>N</a:t>
            </a:r>
            <a:endParaRPr lang="ru-RU" sz="4000" b="1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53616" name="Freeform 16"/>
          <p:cNvSpPr>
            <a:spLocks/>
          </p:cNvSpPr>
          <p:nvPr/>
        </p:nvSpPr>
        <p:spPr bwMode="auto">
          <a:xfrm>
            <a:off x="3592649" y="4593188"/>
            <a:ext cx="482600" cy="691514"/>
          </a:xfrm>
          <a:custGeom>
            <a:avLst/>
            <a:gdLst>
              <a:gd name="T0" fmla="*/ 182 w 190"/>
              <a:gd name="T1" fmla="*/ 0 h 363"/>
              <a:gd name="T2" fmla="*/ 1 w 190"/>
              <a:gd name="T3" fmla="*/ 91 h 363"/>
              <a:gd name="T4" fmla="*/ 188 w 190"/>
              <a:gd name="T5" fmla="*/ 275 h 363"/>
              <a:gd name="T6" fmla="*/ 12 w 190"/>
              <a:gd name="T7" fmla="*/ 363 h 363"/>
              <a:gd name="T8" fmla="*/ 0 60000 65536"/>
              <a:gd name="T9" fmla="*/ 0 60000 65536"/>
              <a:gd name="T10" fmla="*/ 0 60000 65536"/>
              <a:gd name="T11" fmla="*/ 0 60000 65536"/>
              <a:gd name="T12" fmla="*/ 0 w 190"/>
              <a:gd name="T13" fmla="*/ 0 h 363"/>
              <a:gd name="T14" fmla="*/ 190 w 190"/>
              <a:gd name="T15" fmla="*/ 363 h 36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0" h="363">
                <a:moveTo>
                  <a:pt x="182" y="0"/>
                </a:moveTo>
                <a:cubicBezTo>
                  <a:pt x="95" y="26"/>
                  <a:pt x="0" y="45"/>
                  <a:pt x="1" y="91"/>
                </a:cubicBezTo>
                <a:cubicBezTo>
                  <a:pt x="2" y="137"/>
                  <a:pt x="186" y="230"/>
                  <a:pt x="188" y="275"/>
                </a:cubicBezTo>
                <a:cubicBezTo>
                  <a:pt x="190" y="320"/>
                  <a:pt x="49" y="345"/>
                  <a:pt x="12" y="363"/>
                </a:cubicBezTo>
              </a:path>
            </a:pathLst>
          </a:custGeom>
          <a:noFill/>
          <a:ln w="5715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153617" name="Text Box 17"/>
          <p:cNvSpPr txBox="1">
            <a:spLocks noChangeArrowheads="1"/>
          </p:cNvSpPr>
          <p:nvPr/>
        </p:nvSpPr>
        <p:spPr bwMode="auto">
          <a:xfrm>
            <a:off x="8400972" y="6176486"/>
            <a:ext cx="4565870" cy="14861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4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По гипотенузе </a:t>
            </a:r>
          </a:p>
          <a:p>
            <a:pPr eaLnBrk="1" hangingPunct="1"/>
            <a:r>
              <a:rPr lang="ru-RU" sz="44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и острому углу.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83891" y="76200"/>
            <a:ext cx="2305183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Задача. </a:t>
            </a:r>
            <a:endParaRPr lang="uz-Latn-UZ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691422" y="173986"/>
            <a:ext cx="81555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Покажите что треугольники равны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508470" y="4031969"/>
            <a:ext cx="60117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АВС</a:t>
            </a:r>
            <a:r>
              <a:rPr lang="uz-Latn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=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uz-Latn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C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В</a:t>
            </a:r>
            <a:r>
              <a:rPr lang="uz-Latn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N</a:t>
            </a:r>
            <a:r>
              <a:rPr lang="uz-Cyrl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 по условию</a:t>
            </a:r>
            <a:r>
              <a:rPr lang="uz-Latn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 </a:t>
            </a:r>
            <a:endParaRPr lang="uz-Latn-UZ" sz="4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678535" y="4850932"/>
            <a:ext cx="528830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ВС-общая </a:t>
            </a:r>
            <a:r>
              <a:rPr lang="uz-Cyrl-UZ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гипотенуза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endParaRPr lang="uz-Latn-UZ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777201" y="5573951"/>
            <a:ext cx="309097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В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en-US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en-US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NBC</a:t>
            </a:r>
            <a:endParaRPr lang="ru-RU" sz="3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 Box 63"/>
          <p:cNvSpPr txBox="1">
            <a:spLocks noChangeArrowheads="1"/>
          </p:cNvSpPr>
          <p:nvPr/>
        </p:nvSpPr>
        <p:spPr bwMode="auto">
          <a:xfrm>
            <a:off x="5410200" y="1219200"/>
            <a:ext cx="8351520" cy="2376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ts val="3500"/>
              </a:lnSpc>
              <a:spcBef>
                <a:spcPct val="50000"/>
              </a:spcBef>
            </a:pPr>
            <a:r>
              <a:rPr lang="ru-RU" sz="3200" b="1" dirty="0" smtClean="0">
                <a:solidFill>
                  <a:srgbClr val="142F50"/>
                </a:solidFill>
                <a:latin typeface="Arial" pitchFamily="34" charset="0"/>
                <a:cs typeface="Arial" pitchFamily="34" charset="0"/>
              </a:rPr>
              <a:t>   Если </a:t>
            </a:r>
            <a:r>
              <a:rPr lang="ru-RU" sz="3200" b="1" dirty="0">
                <a:solidFill>
                  <a:srgbClr val="A30D43"/>
                </a:solidFill>
                <a:latin typeface="Arial" pitchFamily="34" charset="0"/>
                <a:cs typeface="Arial" pitchFamily="34" charset="0"/>
              </a:rPr>
              <a:t>гипотенуза и  острый угол </a:t>
            </a:r>
            <a:r>
              <a:rPr lang="ru-RU" sz="3200" b="1" dirty="0">
                <a:solidFill>
                  <a:srgbClr val="142F50"/>
                </a:solidFill>
                <a:latin typeface="Arial" pitchFamily="34" charset="0"/>
                <a:cs typeface="Arial" pitchFamily="34" charset="0"/>
              </a:rPr>
              <a:t>одного прямоугольного треугольника соответственно равны </a:t>
            </a:r>
            <a:r>
              <a:rPr lang="ru-RU" sz="3200" b="1" dirty="0">
                <a:solidFill>
                  <a:srgbClr val="A30D43"/>
                </a:solidFill>
                <a:latin typeface="Arial" pitchFamily="34" charset="0"/>
                <a:cs typeface="Arial" pitchFamily="34" charset="0"/>
              </a:rPr>
              <a:t>гипотенузе и острому углу </a:t>
            </a:r>
            <a:r>
              <a:rPr lang="ru-RU" sz="3200" b="1" dirty="0">
                <a:solidFill>
                  <a:srgbClr val="142F50"/>
                </a:solidFill>
                <a:latin typeface="Arial" pitchFamily="34" charset="0"/>
                <a:cs typeface="Arial" pitchFamily="34" charset="0"/>
              </a:rPr>
              <a:t>другого, то такие треугольники равны.</a:t>
            </a:r>
          </a:p>
        </p:txBody>
      </p:sp>
    </p:spTree>
    <p:extLst>
      <p:ext uri="{BB962C8B-B14F-4D97-AF65-F5344CB8AC3E}">
        <p14:creationId xmlns:p14="http://schemas.microsoft.com/office/powerpoint/2010/main" val="126214129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36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36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36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36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36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36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36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36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36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36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36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53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16" grpId="0" animBg="1"/>
      <p:bldP spid="153617" grpId="0"/>
      <p:bldP spid="3" grpId="0"/>
      <p:bldP spid="4" grpId="0"/>
      <p:bldP spid="5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296274" y="1296946"/>
            <a:ext cx="9907717" cy="1793891"/>
          </a:xfrm>
          <a:prstGeom prst="rect">
            <a:avLst/>
          </a:prstGeom>
        </p:spPr>
        <p:txBody>
          <a:bodyPr lIns="130622" tIns="65311" rIns="130622" bIns="65311"/>
          <a:lstStyle/>
          <a:p>
            <a:pPr algn="ctr">
              <a:lnSpc>
                <a:spcPct val="90000"/>
              </a:lnSpc>
            </a:pPr>
            <a:r>
              <a:rPr lang="ru-RU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Расстояние от точки до прямой</a:t>
            </a:r>
            <a:r>
              <a:rPr lang="ru-RU" sz="4000" b="1" dirty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 есть </a:t>
            </a:r>
            <a:r>
              <a:rPr lang="ru-RU" sz="4000" b="1" dirty="0" smtClean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длина перпендикуляра</a:t>
            </a:r>
            <a:r>
              <a:rPr lang="ru-RU" sz="4000" b="1" dirty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, опущенного из этой </a:t>
            </a:r>
            <a:r>
              <a:rPr lang="ru-RU" sz="4000" b="1" dirty="0" smtClean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точки на </a:t>
            </a:r>
            <a:r>
              <a:rPr lang="ru-RU" sz="4000" b="1" dirty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данную </a:t>
            </a:r>
            <a:r>
              <a:rPr lang="ru-RU" sz="4000" b="1" dirty="0" smtClean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прямую.</a:t>
            </a:r>
            <a:endParaRPr lang="ru-RU" sz="4000" b="1" dirty="0">
              <a:solidFill>
                <a:srgbClr val="3333FF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194" name="Group 26"/>
          <p:cNvGrpSpPr>
            <a:grpSpLocks/>
          </p:cNvGrpSpPr>
          <p:nvPr/>
        </p:nvGrpSpPr>
        <p:grpSpPr bwMode="auto">
          <a:xfrm>
            <a:off x="1219199" y="6195942"/>
            <a:ext cx="4935849" cy="769825"/>
            <a:chOff x="3833" y="2704"/>
            <a:chExt cx="1723" cy="375"/>
          </a:xfrm>
        </p:grpSpPr>
        <p:sp>
          <p:nvSpPr>
            <p:cNvPr id="7176" name="Line 8"/>
            <p:cNvSpPr>
              <a:spLocks noChangeShapeType="1"/>
            </p:cNvSpPr>
            <p:nvPr/>
          </p:nvSpPr>
          <p:spPr bwMode="auto">
            <a:xfrm>
              <a:off x="3833" y="2704"/>
              <a:ext cx="1723" cy="0"/>
            </a:xfrm>
            <a:prstGeom prst="line">
              <a:avLst/>
            </a:prstGeom>
            <a:noFill/>
            <a:ln w="57150">
              <a:solidFill>
                <a:srgbClr val="008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 sz="4800" b="1"/>
            </a:p>
          </p:txBody>
        </p:sp>
        <p:sp>
          <p:nvSpPr>
            <p:cNvPr id="7186" name="Text Box 18"/>
            <p:cNvSpPr txBox="1">
              <a:spLocks noChangeArrowheads="1"/>
            </p:cNvSpPr>
            <p:nvPr/>
          </p:nvSpPr>
          <p:spPr bwMode="auto">
            <a:xfrm>
              <a:off x="5349" y="2704"/>
              <a:ext cx="169" cy="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uz-Cyrl-UZ" sz="4400" b="1" i="1" dirty="0" smtClean="0">
                  <a:solidFill>
                    <a:srgbClr val="002060"/>
                  </a:solidFill>
                </a:rPr>
                <a:t>а</a:t>
              </a:r>
              <a:endParaRPr lang="ru-RU" sz="6000" b="1" i="1" dirty="0">
                <a:solidFill>
                  <a:srgbClr val="002060"/>
                </a:solidFill>
              </a:endParaRPr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2182100" y="304800"/>
            <a:ext cx="107442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kern="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Расстояние от точки до прямой </a:t>
            </a:r>
            <a:endParaRPr lang="uz-Latn-UZ" sz="4400" dirty="0">
              <a:solidFill>
                <a:srgbClr val="C00000"/>
              </a:solidFill>
            </a:endParaRPr>
          </a:p>
        </p:txBody>
      </p:sp>
      <p:sp>
        <p:nvSpPr>
          <p:cNvPr id="26" name="Line 7"/>
          <p:cNvSpPr>
            <a:spLocks noChangeShapeType="1"/>
          </p:cNvSpPr>
          <p:nvPr/>
        </p:nvSpPr>
        <p:spPr bwMode="auto">
          <a:xfrm>
            <a:off x="3486513" y="2806987"/>
            <a:ext cx="0" cy="437671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z-Latn-UZ"/>
          </a:p>
        </p:txBody>
      </p:sp>
      <p:sp>
        <p:nvSpPr>
          <p:cNvPr id="27" name="Line 24"/>
          <p:cNvSpPr>
            <a:spLocks noChangeShapeType="1"/>
          </p:cNvSpPr>
          <p:nvPr/>
        </p:nvSpPr>
        <p:spPr bwMode="auto">
          <a:xfrm flipH="1">
            <a:off x="1346677" y="3350570"/>
            <a:ext cx="2163163" cy="2962515"/>
          </a:xfrm>
          <a:prstGeom prst="line">
            <a:avLst/>
          </a:prstGeom>
          <a:noFill/>
          <a:ln w="57150">
            <a:solidFill>
              <a:srgbClr val="CC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z-Latn-UZ"/>
          </a:p>
        </p:txBody>
      </p:sp>
      <p:sp>
        <p:nvSpPr>
          <p:cNvPr id="28" name="AutoShape 21"/>
          <p:cNvSpPr>
            <a:spLocks noChangeArrowheads="1"/>
          </p:cNvSpPr>
          <p:nvPr/>
        </p:nvSpPr>
        <p:spPr bwMode="auto">
          <a:xfrm>
            <a:off x="3432561" y="3311508"/>
            <a:ext cx="154558" cy="92379"/>
          </a:xfrm>
          <a:prstGeom prst="smileyFace">
            <a:avLst>
              <a:gd name="adj" fmla="val 4653"/>
            </a:avLst>
          </a:prstGeom>
          <a:solidFill>
            <a:srgbClr val="008000"/>
          </a:solidFill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z-Latn-UZ"/>
          </a:p>
        </p:txBody>
      </p:sp>
      <p:sp>
        <p:nvSpPr>
          <p:cNvPr id="29" name="Text Box 15"/>
          <p:cNvSpPr txBox="1">
            <a:spLocks noChangeArrowheads="1"/>
          </p:cNvSpPr>
          <p:nvPr/>
        </p:nvSpPr>
        <p:spPr bwMode="auto">
          <a:xfrm>
            <a:off x="2822111" y="2673417"/>
            <a:ext cx="54373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</a:rPr>
              <a:t>M</a:t>
            </a:r>
            <a:endParaRPr lang="ru-RU" sz="4400" dirty="0">
              <a:solidFill>
                <a:srgbClr val="002060"/>
              </a:solidFill>
            </a:endParaRPr>
          </a:p>
        </p:txBody>
      </p:sp>
      <p:sp>
        <p:nvSpPr>
          <p:cNvPr id="30" name="Rectangle 11"/>
          <p:cNvSpPr>
            <a:spLocks noChangeArrowheads="1"/>
          </p:cNvSpPr>
          <p:nvPr/>
        </p:nvSpPr>
        <p:spPr bwMode="auto">
          <a:xfrm>
            <a:off x="3486513" y="5824373"/>
            <a:ext cx="518508" cy="371569"/>
          </a:xfrm>
          <a:prstGeom prst="rect">
            <a:avLst/>
          </a:prstGeom>
          <a:noFill/>
          <a:ln w="57150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z-Latn-UZ"/>
          </a:p>
        </p:txBody>
      </p:sp>
      <p:sp>
        <p:nvSpPr>
          <p:cNvPr id="31" name="Text Box 17"/>
          <p:cNvSpPr txBox="1">
            <a:spLocks noChangeArrowheads="1"/>
          </p:cNvSpPr>
          <p:nvPr/>
        </p:nvSpPr>
        <p:spPr bwMode="auto">
          <a:xfrm>
            <a:off x="3107166" y="6169397"/>
            <a:ext cx="42832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</a:rPr>
              <a:t>C</a:t>
            </a:r>
            <a:endParaRPr lang="ru-RU" sz="4800" dirty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162800" y="3881535"/>
            <a:ext cx="5198346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МС-перпендикуляр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 Box 19"/>
          <p:cNvSpPr txBox="1">
            <a:spLocks noChangeArrowheads="1"/>
          </p:cNvSpPr>
          <p:nvPr/>
        </p:nvSpPr>
        <p:spPr bwMode="auto">
          <a:xfrm>
            <a:off x="1124664" y="6213168"/>
            <a:ext cx="444026" cy="646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</a:rPr>
              <a:t>B</a:t>
            </a:r>
            <a:endParaRPr lang="ru-RU" sz="4800" b="1" dirty="0">
              <a:solidFill>
                <a:srgbClr val="00206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282543" y="4825884"/>
            <a:ext cx="3935180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МВ-наклонная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298094" y="5807759"/>
            <a:ext cx="6779741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Длина МС-расстояние от </a:t>
            </a:r>
          </a:p>
          <a:p>
            <a:r>
              <a:rPr lang="uz-Cyrl-UZ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</a:t>
            </a:r>
            <a:r>
              <a:rPr lang="uz-Cyrl-UZ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очки до прямой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4061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  <p:bldP spid="26" grpId="0" animBg="1"/>
      <p:bldP spid="27" grpId="0" animBg="1"/>
      <p:bldP spid="28" grpId="0" animBg="1"/>
      <p:bldP spid="29" grpId="0"/>
      <p:bldP spid="30" grpId="0" animBg="1"/>
      <p:bldP spid="31" grpId="0"/>
      <p:bldP spid="3" grpId="0"/>
      <p:bldP spid="33" grpId="0"/>
      <p:bldP spid="34" grpId="0"/>
      <p:bldP spid="3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251" name="Rectangle 11"/>
          <p:cNvSpPr>
            <a:spLocks noChangeArrowheads="1"/>
          </p:cNvSpPr>
          <p:nvPr/>
        </p:nvSpPr>
        <p:spPr bwMode="auto">
          <a:xfrm>
            <a:off x="152400" y="1020878"/>
            <a:ext cx="14478000" cy="136300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lIns="130622" tIns="65311" rIns="130622" bIns="65311">
            <a:spAutoFit/>
          </a:bodyPr>
          <a:lstStyle/>
          <a:p>
            <a:pPr>
              <a:defRPr/>
            </a:pP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   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Расстояния от любой точки 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биссектрисы неразвернутого угла 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до 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его 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сторон равн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ы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4257" name="Text Box 17"/>
          <p:cNvSpPr txBox="1">
            <a:spLocks noChangeArrowheads="1"/>
          </p:cNvSpPr>
          <p:nvPr/>
        </p:nvSpPr>
        <p:spPr bwMode="auto">
          <a:xfrm>
            <a:off x="7202868" y="2711382"/>
            <a:ext cx="800101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622" tIns="65311" rIns="130622" bIns="65311">
            <a:spAutoFit/>
          </a:bodyPr>
          <a:lstStyle/>
          <a:p>
            <a:pPr>
              <a:defRPr/>
            </a:pPr>
            <a:r>
              <a:rPr lang="ru-RU" sz="4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В</a:t>
            </a:r>
          </a:p>
        </p:txBody>
      </p:sp>
      <p:sp>
        <p:nvSpPr>
          <p:cNvPr id="394258" name="Text Box 18"/>
          <p:cNvSpPr txBox="1">
            <a:spLocks noChangeArrowheads="1"/>
          </p:cNvSpPr>
          <p:nvPr/>
        </p:nvSpPr>
        <p:spPr bwMode="auto">
          <a:xfrm>
            <a:off x="421641" y="3011058"/>
            <a:ext cx="800101" cy="747451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  <a:effectLst/>
        </p:spPr>
        <p:txBody>
          <a:bodyPr lIns="130622" tIns="65311" rIns="130622" bIns="65311">
            <a:spAutoFit/>
          </a:bodyPr>
          <a:lstStyle/>
          <a:p>
            <a:pPr>
              <a:defRPr/>
            </a:pPr>
            <a:r>
              <a:rPr lang="ru-RU" sz="40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394263" name="Text Box 23"/>
          <p:cNvSpPr txBox="1">
            <a:spLocks noChangeArrowheads="1"/>
          </p:cNvSpPr>
          <p:nvPr/>
        </p:nvSpPr>
        <p:spPr bwMode="auto">
          <a:xfrm>
            <a:off x="609600" y="1020878"/>
            <a:ext cx="2438400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622" tIns="65311" rIns="130622" bIns="65311">
            <a:spAutoFit/>
          </a:bodyPr>
          <a:lstStyle/>
          <a:p>
            <a:pPr>
              <a:defRPr/>
            </a:pPr>
            <a:r>
              <a:rPr lang="ru-RU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Теорема</a:t>
            </a:r>
            <a:endParaRPr lang="ru-RU" sz="4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4275" name="Freeform 35"/>
          <p:cNvSpPr>
            <a:spLocks/>
          </p:cNvSpPr>
          <p:nvPr/>
        </p:nvSpPr>
        <p:spPr bwMode="auto">
          <a:xfrm>
            <a:off x="787400" y="3620658"/>
            <a:ext cx="6604000" cy="2465070"/>
          </a:xfrm>
          <a:custGeom>
            <a:avLst/>
            <a:gdLst>
              <a:gd name="T0" fmla="*/ 2864 w 2864"/>
              <a:gd name="T1" fmla="*/ 1440 h 1440"/>
              <a:gd name="T2" fmla="*/ 2848 w 2864"/>
              <a:gd name="T3" fmla="*/ 1440 h 1440"/>
              <a:gd name="T4" fmla="*/ 0 w 2864"/>
              <a:gd name="T5" fmla="*/ 0 h 1440"/>
              <a:gd name="T6" fmla="*/ 0 60000 65536"/>
              <a:gd name="T7" fmla="*/ 0 60000 65536"/>
              <a:gd name="T8" fmla="*/ 0 60000 65536"/>
              <a:gd name="T9" fmla="*/ 0 w 2864"/>
              <a:gd name="T10" fmla="*/ 0 h 1440"/>
              <a:gd name="T11" fmla="*/ 2864 w 2864"/>
              <a:gd name="T12" fmla="*/ 1440 h 14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64" h="1440">
                <a:moveTo>
                  <a:pt x="2864" y="1440"/>
                </a:moveTo>
                <a:lnTo>
                  <a:pt x="2848" y="1440"/>
                </a:lnTo>
                <a:lnTo>
                  <a:pt x="0" y="0"/>
                </a:lnTo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/>
          <a:lstStyle/>
          <a:p>
            <a:endParaRPr lang="uz-Latn-UZ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94276" name="Text Box 36"/>
          <p:cNvSpPr txBox="1">
            <a:spLocks noChangeArrowheads="1"/>
          </p:cNvSpPr>
          <p:nvPr/>
        </p:nvSpPr>
        <p:spPr bwMode="auto">
          <a:xfrm>
            <a:off x="3474487" y="7300772"/>
            <a:ext cx="800101" cy="747451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  <a:effectLst/>
        </p:spPr>
        <p:txBody>
          <a:bodyPr lIns="130622" tIns="65311" rIns="130622" bIns="65311">
            <a:spAutoFit/>
          </a:bodyPr>
          <a:lstStyle/>
          <a:p>
            <a:pPr>
              <a:defRPr/>
            </a:pPr>
            <a:r>
              <a:rPr lang="ru-RU" sz="40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С</a:t>
            </a:r>
          </a:p>
        </p:txBody>
      </p:sp>
      <p:sp>
        <p:nvSpPr>
          <p:cNvPr id="1037" name="Freeform 19"/>
          <p:cNvSpPr>
            <a:spLocks/>
          </p:cNvSpPr>
          <p:nvPr/>
        </p:nvSpPr>
        <p:spPr bwMode="auto">
          <a:xfrm>
            <a:off x="726440" y="3285378"/>
            <a:ext cx="7045960" cy="304800"/>
          </a:xfrm>
          <a:custGeom>
            <a:avLst/>
            <a:gdLst>
              <a:gd name="T0" fmla="*/ 3120 w 3120"/>
              <a:gd name="T1" fmla="*/ 0 h 224"/>
              <a:gd name="T2" fmla="*/ 3120 w 3120"/>
              <a:gd name="T3" fmla="*/ 0 h 224"/>
              <a:gd name="T4" fmla="*/ 0 w 3120"/>
              <a:gd name="T5" fmla="*/ 224 h 224"/>
              <a:gd name="T6" fmla="*/ 0 60000 65536"/>
              <a:gd name="T7" fmla="*/ 0 60000 65536"/>
              <a:gd name="T8" fmla="*/ 0 60000 65536"/>
              <a:gd name="T9" fmla="*/ 0 w 3120"/>
              <a:gd name="T10" fmla="*/ 0 h 224"/>
              <a:gd name="T11" fmla="*/ 3120 w 3120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120" h="224">
                <a:moveTo>
                  <a:pt x="3120" y="0"/>
                </a:moveTo>
                <a:lnTo>
                  <a:pt x="3120" y="0"/>
                </a:lnTo>
                <a:lnTo>
                  <a:pt x="0" y="224"/>
                </a:lnTo>
              </a:path>
            </a:pathLst>
          </a:cu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/>
          <a:lstStyle/>
          <a:p>
            <a:endParaRPr lang="uz-Latn-UZ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038" name="Freeform 34"/>
          <p:cNvSpPr>
            <a:spLocks/>
          </p:cNvSpPr>
          <p:nvPr/>
        </p:nvSpPr>
        <p:spPr bwMode="auto">
          <a:xfrm>
            <a:off x="746760" y="3590178"/>
            <a:ext cx="3342640" cy="3877422"/>
          </a:xfrm>
          <a:custGeom>
            <a:avLst/>
            <a:gdLst>
              <a:gd name="T0" fmla="*/ 1440 w 1440"/>
              <a:gd name="T1" fmla="*/ 2272 h 2272"/>
              <a:gd name="T2" fmla="*/ 1440 w 1440"/>
              <a:gd name="T3" fmla="*/ 2272 h 2272"/>
              <a:gd name="T4" fmla="*/ 0 w 1440"/>
              <a:gd name="T5" fmla="*/ 0 h 2272"/>
              <a:gd name="T6" fmla="*/ 0 60000 65536"/>
              <a:gd name="T7" fmla="*/ 0 60000 65536"/>
              <a:gd name="T8" fmla="*/ 0 60000 65536"/>
              <a:gd name="T9" fmla="*/ 0 w 1440"/>
              <a:gd name="T10" fmla="*/ 0 h 2272"/>
              <a:gd name="T11" fmla="*/ 1440 w 1440"/>
              <a:gd name="T12" fmla="*/ 2272 h 227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0" h="2272">
                <a:moveTo>
                  <a:pt x="1440" y="2272"/>
                </a:moveTo>
                <a:lnTo>
                  <a:pt x="1440" y="2272"/>
                </a:lnTo>
                <a:lnTo>
                  <a:pt x="0" y="0"/>
                </a:lnTo>
              </a:path>
            </a:pathLst>
          </a:cu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/>
          <a:lstStyle/>
          <a:p>
            <a:endParaRPr lang="uz-Latn-UZ" sz="4800" b="1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42"/>
          <p:cNvGrpSpPr>
            <a:grpSpLocks/>
          </p:cNvGrpSpPr>
          <p:nvPr/>
        </p:nvGrpSpPr>
        <p:grpSpPr bwMode="auto">
          <a:xfrm>
            <a:off x="2675657" y="5319918"/>
            <a:ext cx="2631440" cy="1531620"/>
            <a:chOff x="1292" y="2448"/>
            <a:chExt cx="1036" cy="804"/>
          </a:xfrm>
        </p:grpSpPr>
        <p:sp>
          <p:nvSpPr>
            <p:cNvPr id="1054" name="Freeform 12"/>
            <p:cNvSpPr>
              <a:spLocks/>
            </p:cNvSpPr>
            <p:nvPr/>
          </p:nvSpPr>
          <p:spPr bwMode="auto">
            <a:xfrm>
              <a:off x="1515" y="2448"/>
              <a:ext cx="813" cy="618"/>
            </a:xfrm>
            <a:custGeom>
              <a:avLst/>
              <a:gdLst>
                <a:gd name="T0" fmla="*/ 824 w 824"/>
                <a:gd name="T1" fmla="*/ 0 h 528"/>
                <a:gd name="T2" fmla="*/ 0 w 824"/>
                <a:gd name="T3" fmla="*/ 528 h 528"/>
                <a:gd name="T4" fmla="*/ 0 60000 65536"/>
                <a:gd name="T5" fmla="*/ 0 60000 65536"/>
                <a:gd name="T6" fmla="*/ 0 w 824"/>
                <a:gd name="T7" fmla="*/ 0 h 528"/>
                <a:gd name="T8" fmla="*/ 824 w 824"/>
                <a:gd name="T9" fmla="*/ 528 h 52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24" h="528">
                  <a:moveTo>
                    <a:pt x="824" y="0"/>
                  </a:moveTo>
                  <a:lnTo>
                    <a:pt x="0" y="528"/>
                  </a:lnTo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uz-Latn-UZ" sz="4800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4277" name="Text Box 37"/>
            <p:cNvSpPr txBox="1">
              <a:spLocks noChangeArrowheads="1"/>
            </p:cNvSpPr>
            <p:nvPr/>
          </p:nvSpPr>
          <p:spPr bwMode="auto">
            <a:xfrm>
              <a:off x="1292" y="2880"/>
              <a:ext cx="315" cy="372"/>
            </a:xfrm>
            <a:prstGeom prst="rect">
              <a:avLst/>
            </a:prstGeom>
            <a:noFill/>
            <a:ln w="571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b="1" dirty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L</a:t>
              </a:r>
              <a:endParaRPr lang="ru-RU" sz="4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6" name="Freeform 39"/>
            <p:cNvSpPr>
              <a:spLocks/>
            </p:cNvSpPr>
            <p:nvPr/>
          </p:nvSpPr>
          <p:spPr bwMode="auto">
            <a:xfrm>
              <a:off x="1439" y="2873"/>
              <a:ext cx="190" cy="104"/>
            </a:xfrm>
            <a:custGeom>
              <a:avLst/>
              <a:gdLst>
                <a:gd name="T0" fmla="*/ 0 w 190"/>
                <a:gd name="T1" fmla="*/ 70 h 104"/>
                <a:gd name="T2" fmla="*/ 122 w 190"/>
                <a:gd name="T3" fmla="*/ 0 h 104"/>
                <a:gd name="T4" fmla="*/ 190 w 190"/>
                <a:gd name="T5" fmla="*/ 104 h 104"/>
                <a:gd name="T6" fmla="*/ 0 60000 65536"/>
                <a:gd name="T7" fmla="*/ 0 60000 65536"/>
                <a:gd name="T8" fmla="*/ 0 60000 65536"/>
                <a:gd name="T9" fmla="*/ 0 w 190"/>
                <a:gd name="T10" fmla="*/ 0 h 104"/>
                <a:gd name="T11" fmla="*/ 190 w 190"/>
                <a:gd name="T12" fmla="*/ 104 h 10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0" h="104">
                  <a:moveTo>
                    <a:pt x="0" y="70"/>
                  </a:moveTo>
                  <a:lnTo>
                    <a:pt x="122" y="0"/>
                  </a:lnTo>
                  <a:lnTo>
                    <a:pt x="190" y="104"/>
                  </a:lnTo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uz-Latn-UZ" sz="4800" b="1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" name="Group 41"/>
          <p:cNvGrpSpPr>
            <a:grpSpLocks/>
          </p:cNvGrpSpPr>
          <p:nvPr/>
        </p:nvGrpSpPr>
        <p:grpSpPr bwMode="auto">
          <a:xfrm>
            <a:off x="4566921" y="2736738"/>
            <a:ext cx="800101" cy="2560320"/>
            <a:chOff x="2064" y="1104"/>
            <a:chExt cx="315" cy="1344"/>
          </a:xfrm>
        </p:grpSpPr>
        <p:sp>
          <p:nvSpPr>
            <p:cNvPr id="394261" name="Text Box 21"/>
            <p:cNvSpPr txBox="1">
              <a:spLocks noChangeArrowheads="1"/>
            </p:cNvSpPr>
            <p:nvPr/>
          </p:nvSpPr>
          <p:spPr bwMode="auto">
            <a:xfrm>
              <a:off x="2064" y="1104"/>
              <a:ext cx="315" cy="372"/>
            </a:xfrm>
            <a:prstGeom prst="rect">
              <a:avLst/>
            </a:prstGeom>
            <a:noFill/>
            <a:ln w="571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b="1" dirty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K</a:t>
              </a:r>
              <a:endParaRPr lang="ru-RU" sz="4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1" name="Freeform 22"/>
            <p:cNvSpPr>
              <a:spLocks/>
            </p:cNvSpPr>
            <p:nvPr/>
          </p:nvSpPr>
          <p:spPr bwMode="auto">
            <a:xfrm rot="19161829">
              <a:off x="2122" y="1445"/>
              <a:ext cx="106" cy="302"/>
            </a:xfrm>
            <a:custGeom>
              <a:avLst/>
              <a:gdLst>
                <a:gd name="T0" fmla="*/ 92 w 92"/>
                <a:gd name="T1" fmla="*/ 164 h 164"/>
                <a:gd name="T2" fmla="*/ 0 w 92"/>
                <a:gd name="T3" fmla="*/ 92 h 164"/>
                <a:gd name="T4" fmla="*/ 72 w 92"/>
                <a:gd name="T5" fmla="*/ 0 h 164"/>
                <a:gd name="T6" fmla="*/ 0 60000 65536"/>
                <a:gd name="T7" fmla="*/ 0 60000 65536"/>
                <a:gd name="T8" fmla="*/ 0 60000 65536"/>
                <a:gd name="T9" fmla="*/ 0 w 92"/>
                <a:gd name="T10" fmla="*/ 0 h 164"/>
                <a:gd name="T11" fmla="*/ 92 w 92"/>
                <a:gd name="T12" fmla="*/ 164 h 1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2" h="164">
                  <a:moveTo>
                    <a:pt x="92" y="164"/>
                  </a:moveTo>
                  <a:lnTo>
                    <a:pt x="0" y="92"/>
                  </a:lnTo>
                  <a:lnTo>
                    <a:pt x="72" y="0"/>
                  </a:lnTo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uz-Latn-UZ" sz="4800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3" name="Freeform 28"/>
            <p:cNvSpPr>
              <a:spLocks/>
            </p:cNvSpPr>
            <p:nvPr/>
          </p:nvSpPr>
          <p:spPr bwMode="auto">
            <a:xfrm>
              <a:off x="2248" y="1456"/>
              <a:ext cx="80" cy="992"/>
            </a:xfrm>
            <a:custGeom>
              <a:avLst/>
              <a:gdLst>
                <a:gd name="T0" fmla="*/ 80 w 80"/>
                <a:gd name="T1" fmla="*/ 992 h 992"/>
                <a:gd name="T2" fmla="*/ 0 w 80"/>
                <a:gd name="T3" fmla="*/ 0 h 992"/>
                <a:gd name="T4" fmla="*/ 0 60000 65536"/>
                <a:gd name="T5" fmla="*/ 0 60000 65536"/>
                <a:gd name="T6" fmla="*/ 0 w 80"/>
                <a:gd name="T7" fmla="*/ 0 h 992"/>
                <a:gd name="T8" fmla="*/ 80 w 80"/>
                <a:gd name="T9" fmla="*/ 992 h 99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0" h="992">
                  <a:moveTo>
                    <a:pt x="80" y="992"/>
                  </a:moveTo>
                  <a:lnTo>
                    <a:pt x="0" y="0"/>
                  </a:lnTo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uz-Latn-UZ" sz="4800" b="1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" name="Group 38"/>
          <p:cNvGrpSpPr>
            <a:grpSpLocks/>
          </p:cNvGrpSpPr>
          <p:nvPr/>
        </p:nvGrpSpPr>
        <p:grpSpPr bwMode="auto">
          <a:xfrm>
            <a:off x="5163821" y="4839858"/>
            <a:ext cx="868679" cy="708660"/>
            <a:chOff x="2299" y="2208"/>
            <a:chExt cx="342" cy="372"/>
          </a:xfrm>
        </p:grpSpPr>
        <p:sp>
          <p:nvSpPr>
            <p:cNvPr id="1048" name="Text Box 13"/>
            <p:cNvSpPr txBox="1">
              <a:spLocks noChangeArrowheads="1"/>
            </p:cNvSpPr>
            <p:nvPr/>
          </p:nvSpPr>
          <p:spPr bwMode="auto">
            <a:xfrm>
              <a:off x="2400" y="2208"/>
              <a:ext cx="241" cy="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ru-RU" sz="4000" b="1">
                  <a:latin typeface="Arial" pitchFamily="34" charset="0"/>
                  <a:cs typeface="Arial" pitchFamily="34" charset="0"/>
                </a:rPr>
                <a:t>М</a:t>
              </a:r>
            </a:p>
          </p:txBody>
        </p:sp>
        <p:sp>
          <p:nvSpPr>
            <p:cNvPr id="1049" name="Oval 15"/>
            <p:cNvSpPr>
              <a:spLocks noChangeArrowheads="1"/>
            </p:cNvSpPr>
            <p:nvPr/>
          </p:nvSpPr>
          <p:spPr bwMode="auto">
            <a:xfrm>
              <a:off x="2299" y="2422"/>
              <a:ext cx="62" cy="62"/>
            </a:xfrm>
            <a:prstGeom prst="ellipse">
              <a:avLst/>
            </a:prstGeom>
            <a:solidFill>
              <a:schemeClr val="tx1"/>
            </a:solidFill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uz-Latn-UZ" sz="4800" b="1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" name="Group 50"/>
          <p:cNvGrpSpPr>
            <a:grpSpLocks/>
          </p:cNvGrpSpPr>
          <p:nvPr/>
        </p:nvGrpSpPr>
        <p:grpSpPr bwMode="auto">
          <a:xfrm>
            <a:off x="1396998" y="3559698"/>
            <a:ext cx="365760" cy="731520"/>
            <a:chOff x="816" y="1536"/>
            <a:chExt cx="144" cy="384"/>
          </a:xfrm>
        </p:grpSpPr>
        <p:sp>
          <p:nvSpPr>
            <p:cNvPr id="1044" name="Freeform 46"/>
            <p:cNvSpPr>
              <a:spLocks/>
            </p:cNvSpPr>
            <p:nvPr/>
          </p:nvSpPr>
          <p:spPr bwMode="auto">
            <a:xfrm rot="-1106097">
              <a:off x="864" y="1536"/>
              <a:ext cx="96" cy="192"/>
            </a:xfrm>
            <a:custGeom>
              <a:avLst/>
              <a:gdLst>
                <a:gd name="T0" fmla="*/ 48 w 56"/>
                <a:gd name="T1" fmla="*/ 0 h 192"/>
                <a:gd name="T2" fmla="*/ 48 w 56"/>
                <a:gd name="T3" fmla="*/ 96 h 192"/>
                <a:gd name="T4" fmla="*/ 0 w 56"/>
                <a:gd name="T5" fmla="*/ 192 h 192"/>
                <a:gd name="T6" fmla="*/ 0 60000 65536"/>
                <a:gd name="T7" fmla="*/ 0 60000 65536"/>
                <a:gd name="T8" fmla="*/ 0 60000 65536"/>
                <a:gd name="T9" fmla="*/ 0 w 56"/>
                <a:gd name="T10" fmla="*/ 0 h 192"/>
                <a:gd name="T11" fmla="*/ 56 w 56"/>
                <a:gd name="T12" fmla="*/ 192 h 1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6" h="192">
                  <a:moveTo>
                    <a:pt x="48" y="0"/>
                  </a:moveTo>
                  <a:cubicBezTo>
                    <a:pt x="52" y="32"/>
                    <a:pt x="56" y="64"/>
                    <a:pt x="48" y="96"/>
                  </a:cubicBezTo>
                  <a:cubicBezTo>
                    <a:pt x="40" y="128"/>
                    <a:pt x="20" y="160"/>
                    <a:pt x="0" y="192"/>
                  </a:cubicBezTo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uz-Latn-UZ" sz="4800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5" name="Freeform 47"/>
            <p:cNvSpPr>
              <a:spLocks/>
            </p:cNvSpPr>
            <p:nvPr/>
          </p:nvSpPr>
          <p:spPr bwMode="auto">
            <a:xfrm rot="845675">
              <a:off x="816" y="1728"/>
              <a:ext cx="96" cy="192"/>
            </a:xfrm>
            <a:custGeom>
              <a:avLst/>
              <a:gdLst>
                <a:gd name="T0" fmla="*/ 48 w 56"/>
                <a:gd name="T1" fmla="*/ 0 h 192"/>
                <a:gd name="T2" fmla="*/ 48 w 56"/>
                <a:gd name="T3" fmla="*/ 96 h 192"/>
                <a:gd name="T4" fmla="*/ 0 w 56"/>
                <a:gd name="T5" fmla="*/ 192 h 192"/>
                <a:gd name="T6" fmla="*/ 0 60000 65536"/>
                <a:gd name="T7" fmla="*/ 0 60000 65536"/>
                <a:gd name="T8" fmla="*/ 0 60000 65536"/>
                <a:gd name="T9" fmla="*/ 0 w 56"/>
                <a:gd name="T10" fmla="*/ 0 h 192"/>
                <a:gd name="T11" fmla="*/ 56 w 56"/>
                <a:gd name="T12" fmla="*/ 192 h 1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6" h="192">
                  <a:moveTo>
                    <a:pt x="48" y="0"/>
                  </a:moveTo>
                  <a:cubicBezTo>
                    <a:pt x="52" y="32"/>
                    <a:pt x="56" y="64"/>
                    <a:pt x="48" y="96"/>
                  </a:cubicBezTo>
                  <a:cubicBezTo>
                    <a:pt x="40" y="128"/>
                    <a:pt x="20" y="160"/>
                    <a:pt x="0" y="192"/>
                  </a:cubicBezTo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uz-Latn-UZ" sz="4800" b="1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" name="Прямоугольник 5"/>
          <p:cNvSpPr/>
          <p:nvPr/>
        </p:nvSpPr>
        <p:spPr>
          <a:xfrm>
            <a:off x="3448050" y="231654"/>
            <a:ext cx="8979574" cy="7232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СВОЙСТВО БИССЕКТРИСЫ УГЛА</a:t>
            </a:r>
            <a:endParaRPr lang="uz-Latn-UZ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184433" y="2443678"/>
            <a:ext cx="4398961" cy="32470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Дано: </a:t>
            </a:r>
            <a:r>
              <a:rPr lang="uz-Cyrl-UZ" sz="40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∠ВАС</a:t>
            </a:r>
            <a:endParaRPr lang="en-US" sz="4000" b="1" dirty="0" smtClean="0">
              <a:solidFill>
                <a:srgbClr val="002060"/>
              </a:solidFill>
              <a:latin typeface="Arial" pitchFamily="34" charset="0"/>
              <a:ea typeface="Cambria Math"/>
              <a:cs typeface="Arial" pitchFamily="34" charset="0"/>
            </a:endParaRPr>
          </a:p>
          <a:p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AD-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биссектриса</a:t>
            </a:r>
            <a:endParaRPr lang="en-US" sz="4000" b="1" dirty="0" smtClean="0">
              <a:solidFill>
                <a:srgbClr val="002060"/>
              </a:solidFill>
              <a:latin typeface="Arial" pitchFamily="34" charset="0"/>
              <a:ea typeface="Cambria Math"/>
              <a:cs typeface="Arial" pitchFamily="34" charset="0"/>
            </a:endParaRPr>
          </a:p>
          <a:p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M∊AD</a:t>
            </a:r>
          </a:p>
          <a:p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MK⊥AB</a:t>
            </a:r>
          </a:p>
          <a:p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ML⊥AC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 Box 17"/>
          <p:cNvSpPr txBox="1">
            <a:spLocks noChangeArrowheads="1"/>
          </p:cNvSpPr>
          <p:nvPr/>
        </p:nvSpPr>
        <p:spPr bwMode="auto">
          <a:xfrm>
            <a:off x="7144553" y="5319996"/>
            <a:ext cx="800101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622" tIns="65311" rIns="130622" bIns="65311">
            <a:spAutoFit/>
          </a:bodyPr>
          <a:lstStyle/>
          <a:p>
            <a:pPr>
              <a:defRPr/>
            </a:pPr>
            <a:r>
              <a:rPr lang="en-US" sz="4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D</a:t>
            </a:r>
            <a:endParaRPr lang="ru-RU" sz="4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184433" y="5966025"/>
            <a:ext cx="4779963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Доказать: 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MK=ML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543579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4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4275" grpId="0" animBg="1"/>
      <p:bldP spid="7" grpId="0"/>
      <p:bldP spid="38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284" name="Freeform 44"/>
          <p:cNvSpPr>
            <a:spLocks/>
          </p:cNvSpPr>
          <p:nvPr/>
        </p:nvSpPr>
        <p:spPr bwMode="auto">
          <a:xfrm>
            <a:off x="618359" y="3286413"/>
            <a:ext cx="4419600" cy="2686050"/>
          </a:xfrm>
          <a:custGeom>
            <a:avLst/>
            <a:gdLst>
              <a:gd name="T0" fmla="*/ 0 w 1740"/>
              <a:gd name="T1" fmla="*/ 0 h 1410"/>
              <a:gd name="T2" fmla="*/ 894 w 1740"/>
              <a:gd name="T3" fmla="*/ 1410 h 1410"/>
              <a:gd name="T4" fmla="*/ 1740 w 1740"/>
              <a:gd name="T5" fmla="*/ 876 h 1410"/>
              <a:gd name="T6" fmla="*/ 0 w 1740"/>
              <a:gd name="T7" fmla="*/ 0 h 1410"/>
              <a:gd name="T8" fmla="*/ 0 60000 65536"/>
              <a:gd name="T9" fmla="*/ 0 60000 65536"/>
              <a:gd name="T10" fmla="*/ 0 60000 65536"/>
              <a:gd name="T11" fmla="*/ 0 60000 65536"/>
              <a:gd name="T12" fmla="*/ 0 w 1740"/>
              <a:gd name="T13" fmla="*/ 0 h 1410"/>
              <a:gd name="T14" fmla="*/ 1740 w 1740"/>
              <a:gd name="T15" fmla="*/ 1410 h 141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740" h="1410">
                <a:moveTo>
                  <a:pt x="0" y="0"/>
                </a:moveTo>
                <a:lnTo>
                  <a:pt x="894" y="1410"/>
                </a:lnTo>
                <a:lnTo>
                  <a:pt x="1740" y="876"/>
                </a:lnTo>
                <a:lnTo>
                  <a:pt x="0" y="0"/>
                </a:lnTo>
                <a:close/>
              </a:path>
            </a:pathLst>
          </a:custGeom>
          <a:solidFill>
            <a:srgbClr val="00B0F0">
              <a:alpha val="67058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130622" tIns="65311" rIns="130622" bIns="65311"/>
          <a:lstStyle/>
          <a:p>
            <a:endParaRPr lang="uz-Latn-UZ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94283" name="Freeform 43"/>
          <p:cNvSpPr>
            <a:spLocks/>
          </p:cNvSpPr>
          <p:nvPr/>
        </p:nvSpPr>
        <p:spPr bwMode="auto">
          <a:xfrm>
            <a:off x="587880" y="2998757"/>
            <a:ext cx="4445000" cy="1950720"/>
          </a:xfrm>
          <a:custGeom>
            <a:avLst/>
            <a:gdLst>
              <a:gd name="T0" fmla="*/ 0 w 1750"/>
              <a:gd name="T1" fmla="*/ 127 h 1024"/>
              <a:gd name="T2" fmla="*/ 1670 w 1750"/>
              <a:gd name="T3" fmla="*/ 0 h 1024"/>
              <a:gd name="T4" fmla="*/ 1750 w 1750"/>
              <a:gd name="T5" fmla="*/ 1024 h 1024"/>
              <a:gd name="T6" fmla="*/ 0 w 1750"/>
              <a:gd name="T7" fmla="*/ 127 h 1024"/>
              <a:gd name="T8" fmla="*/ 0 60000 65536"/>
              <a:gd name="T9" fmla="*/ 0 60000 65536"/>
              <a:gd name="T10" fmla="*/ 0 60000 65536"/>
              <a:gd name="T11" fmla="*/ 0 60000 65536"/>
              <a:gd name="T12" fmla="*/ 0 w 1750"/>
              <a:gd name="T13" fmla="*/ 0 h 1024"/>
              <a:gd name="T14" fmla="*/ 1750 w 1750"/>
              <a:gd name="T15" fmla="*/ 1024 h 102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750" h="1024">
                <a:moveTo>
                  <a:pt x="0" y="127"/>
                </a:moveTo>
                <a:lnTo>
                  <a:pt x="1670" y="0"/>
                </a:lnTo>
                <a:lnTo>
                  <a:pt x="1750" y="1024"/>
                </a:lnTo>
                <a:lnTo>
                  <a:pt x="0" y="127"/>
                </a:lnTo>
                <a:close/>
              </a:path>
            </a:pathLst>
          </a:custGeom>
          <a:solidFill>
            <a:srgbClr val="FFFF00">
              <a:alpha val="67058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130622" tIns="65311" rIns="130622" bIns="65311"/>
          <a:lstStyle/>
          <a:p>
            <a:endParaRPr lang="uz-Latn-UZ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94257" name="Text Box 17"/>
          <p:cNvSpPr txBox="1">
            <a:spLocks noChangeArrowheads="1"/>
          </p:cNvSpPr>
          <p:nvPr/>
        </p:nvSpPr>
        <p:spPr bwMode="auto">
          <a:xfrm>
            <a:off x="6229349" y="2195772"/>
            <a:ext cx="800101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622" tIns="65311" rIns="130622" bIns="65311">
            <a:spAutoFit/>
          </a:bodyPr>
          <a:lstStyle/>
          <a:p>
            <a:pPr>
              <a:defRPr/>
            </a:pPr>
            <a:r>
              <a:rPr lang="ru-RU" sz="4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В</a:t>
            </a:r>
          </a:p>
        </p:txBody>
      </p:sp>
      <p:sp>
        <p:nvSpPr>
          <p:cNvPr id="394258" name="Text Box 18"/>
          <p:cNvSpPr txBox="1">
            <a:spLocks noChangeArrowheads="1"/>
          </p:cNvSpPr>
          <p:nvPr/>
        </p:nvSpPr>
        <p:spPr bwMode="auto">
          <a:xfrm>
            <a:off x="237360" y="2663477"/>
            <a:ext cx="800101" cy="747451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  <a:effectLst/>
        </p:spPr>
        <p:txBody>
          <a:bodyPr lIns="130622" tIns="65311" rIns="130622" bIns="65311">
            <a:spAutoFit/>
          </a:bodyPr>
          <a:lstStyle/>
          <a:p>
            <a:pPr>
              <a:defRPr/>
            </a:pPr>
            <a:r>
              <a:rPr lang="ru-RU" sz="40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394263" name="Text Box 23"/>
          <p:cNvSpPr txBox="1">
            <a:spLocks noChangeArrowheads="1"/>
          </p:cNvSpPr>
          <p:nvPr/>
        </p:nvSpPr>
        <p:spPr bwMode="auto">
          <a:xfrm>
            <a:off x="8268478" y="2114552"/>
            <a:ext cx="4932549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/>
          <a:p>
            <a:pPr>
              <a:defRPr/>
            </a:pPr>
            <a:r>
              <a:rPr lang="ru-RU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Доказательство:</a:t>
            </a:r>
            <a:endParaRPr lang="ru-RU" sz="4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4275" name="Freeform 35"/>
          <p:cNvSpPr>
            <a:spLocks/>
          </p:cNvSpPr>
          <p:nvPr/>
        </p:nvSpPr>
        <p:spPr bwMode="auto">
          <a:xfrm>
            <a:off x="603119" y="3273077"/>
            <a:ext cx="6026281" cy="2209800"/>
          </a:xfrm>
          <a:custGeom>
            <a:avLst/>
            <a:gdLst>
              <a:gd name="T0" fmla="*/ 2864 w 2864"/>
              <a:gd name="T1" fmla="*/ 1440 h 1440"/>
              <a:gd name="T2" fmla="*/ 2848 w 2864"/>
              <a:gd name="T3" fmla="*/ 1440 h 1440"/>
              <a:gd name="T4" fmla="*/ 0 w 2864"/>
              <a:gd name="T5" fmla="*/ 0 h 1440"/>
              <a:gd name="T6" fmla="*/ 0 60000 65536"/>
              <a:gd name="T7" fmla="*/ 0 60000 65536"/>
              <a:gd name="T8" fmla="*/ 0 60000 65536"/>
              <a:gd name="T9" fmla="*/ 0 w 2864"/>
              <a:gd name="T10" fmla="*/ 0 h 1440"/>
              <a:gd name="T11" fmla="*/ 2864 w 2864"/>
              <a:gd name="T12" fmla="*/ 1440 h 14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64" h="1440">
                <a:moveTo>
                  <a:pt x="2864" y="1440"/>
                </a:moveTo>
                <a:lnTo>
                  <a:pt x="2848" y="1440"/>
                </a:lnTo>
                <a:lnTo>
                  <a:pt x="0" y="0"/>
                </a:lnTo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/>
          <a:lstStyle/>
          <a:p>
            <a:endParaRPr lang="uz-Latn-UZ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94276" name="Text Box 36"/>
          <p:cNvSpPr txBox="1">
            <a:spLocks noChangeArrowheads="1"/>
          </p:cNvSpPr>
          <p:nvPr/>
        </p:nvSpPr>
        <p:spPr bwMode="auto">
          <a:xfrm>
            <a:off x="3377201" y="6961639"/>
            <a:ext cx="800101" cy="747451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  <a:effectLst/>
        </p:spPr>
        <p:txBody>
          <a:bodyPr lIns="130622" tIns="65311" rIns="130622" bIns="65311">
            <a:spAutoFit/>
          </a:bodyPr>
          <a:lstStyle/>
          <a:p>
            <a:pPr>
              <a:defRPr/>
            </a:pPr>
            <a:r>
              <a:rPr lang="ru-RU" sz="4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С</a:t>
            </a:r>
          </a:p>
        </p:txBody>
      </p:sp>
      <p:sp>
        <p:nvSpPr>
          <p:cNvPr id="1037" name="Freeform 19"/>
          <p:cNvSpPr>
            <a:spLocks/>
          </p:cNvSpPr>
          <p:nvPr/>
        </p:nvSpPr>
        <p:spPr bwMode="auto">
          <a:xfrm>
            <a:off x="542159" y="2815877"/>
            <a:ext cx="6620641" cy="426720"/>
          </a:xfrm>
          <a:custGeom>
            <a:avLst/>
            <a:gdLst>
              <a:gd name="T0" fmla="*/ 3120 w 3120"/>
              <a:gd name="T1" fmla="*/ 0 h 224"/>
              <a:gd name="T2" fmla="*/ 3120 w 3120"/>
              <a:gd name="T3" fmla="*/ 0 h 224"/>
              <a:gd name="T4" fmla="*/ 0 w 3120"/>
              <a:gd name="T5" fmla="*/ 224 h 224"/>
              <a:gd name="T6" fmla="*/ 0 60000 65536"/>
              <a:gd name="T7" fmla="*/ 0 60000 65536"/>
              <a:gd name="T8" fmla="*/ 0 60000 65536"/>
              <a:gd name="T9" fmla="*/ 0 w 3120"/>
              <a:gd name="T10" fmla="*/ 0 h 224"/>
              <a:gd name="T11" fmla="*/ 3120 w 3120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120" h="224">
                <a:moveTo>
                  <a:pt x="3120" y="0"/>
                </a:moveTo>
                <a:lnTo>
                  <a:pt x="3120" y="0"/>
                </a:lnTo>
                <a:lnTo>
                  <a:pt x="0" y="224"/>
                </a:lnTo>
              </a:path>
            </a:pathLst>
          </a:cu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/>
          <a:lstStyle/>
          <a:p>
            <a:endParaRPr lang="uz-Latn-UZ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038" name="Freeform 34"/>
          <p:cNvSpPr>
            <a:spLocks/>
          </p:cNvSpPr>
          <p:nvPr/>
        </p:nvSpPr>
        <p:spPr bwMode="auto">
          <a:xfrm>
            <a:off x="562479" y="3242597"/>
            <a:ext cx="3378199" cy="3996403"/>
          </a:xfrm>
          <a:custGeom>
            <a:avLst/>
            <a:gdLst>
              <a:gd name="T0" fmla="*/ 1440 w 1440"/>
              <a:gd name="T1" fmla="*/ 2272 h 2272"/>
              <a:gd name="T2" fmla="*/ 1440 w 1440"/>
              <a:gd name="T3" fmla="*/ 2272 h 2272"/>
              <a:gd name="T4" fmla="*/ 0 w 1440"/>
              <a:gd name="T5" fmla="*/ 0 h 2272"/>
              <a:gd name="T6" fmla="*/ 0 60000 65536"/>
              <a:gd name="T7" fmla="*/ 0 60000 65536"/>
              <a:gd name="T8" fmla="*/ 0 60000 65536"/>
              <a:gd name="T9" fmla="*/ 0 w 1440"/>
              <a:gd name="T10" fmla="*/ 0 h 2272"/>
              <a:gd name="T11" fmla="*/ 1440 w 1440"/>
              <a:gd name="T12" fmla="*/ 2272 h 227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0" h="2272">
                <a:moveTo>
                  <a:pt x="1440" y="2272"/>
                </a:moveTo>
                <a:lnTo>
                  <a:pt x="1440" y="2272"/>
                </a:lnTo>
                <a:lnTo>
                  <a:pt x="0" y="0"/>
                </a:lnTo>
              </a:path>
            </a:pathLst>
          </a:cu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/>
          <a:lstStyle/>
          <a:p>
            <a:endParaRPr lang="uz-Latn-UZ" sz="4800" b="1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42"/>
          <p:cNvGrpSpPr>
            <a:grpSpLocks/>
          </p:cNvGrpSpPr>
          <p:nvPr/>
        </p:nvGrpSpPr>
        <p:grpSpPr bwMode="auto">
          <a:xfrm>
            <a:off x="2188079" y="4949477"/>
            <a:ext cx="2865120" cy="1531620"/>
            <a:chOff x="1200" y="2448"/>
            <a:chExt cx="1128" cy="804"/>
          </a:xfrm>
        </p:grpSpPr>
        <p:sp>
          <p:nvSpPr>
            <p:cNvPr id="1054" name="Freeform 12"/>
            <p:cNvSpPr>
              <a:spLocks/>
            </p:cNvSpPr>
            <p:nvPr/>
          </p:nvSpPr>
          <p:spPr bwMode="auto">
            <a:xfrm>
              <a:off x="1452" y="2448"/>
              <a:ext cx="876" cy="560"/>
            </a:xfrm>
            <a:custGeom>
              <a:avLst/>
              <a:gdLst>
                <a:gd name="T0" fmla="*/ 824 w 824"/>
                <a:gd name="T1" fmla="*/ 0 h 528"/>
                <a:gd name="T2" fmla="*/ 0 w 824"/>
                <a:gd name="T3" fmla="*/ 528 h 528"/>
                <a:gd name="T4" fmla="*/ 0 60000 65536"/>
                <a:gd name="T5" fmla="*/ 0 60000 65536"/>
                <a:gd name="T6" fmla="*/ 0 w 824"/>
                <a:gd name="T7" fmla="*/ 0 h 528"/>
                <a:gd name="T8" fmla="*/ 824 w 824"/>
                <a:gd name="T9" fmla="*/ 528 h 52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24" h="528">
                  <a:moveTo>
                    <a:pt x="824" y="0"/>
                  </a:moveTo>
                  <a:lnTo>
                    <a:pt x="0" y="528"/>
                  </a:lnTo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uz-Latn-UZ" sz="4800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4277" name="Text Box 37"/>
            <p:cNvSpPr txBox="1">
              <a:spLocks noChangeArrowheads="1"/>
            </p:cNvSpPr>
            <p:nvPr/>
          </p:nvSpPr>
          <p:spPr bwMode="auto">
            <a:xfrm>
              <a:off x="1200" y="2880"/>
              <a:ext cx="315" cy="372"/>
            </a:xfrm>
            <a:prstGeom prst="rect">
              <a:avLst/>
            </a:prstGeom>
            <a:noFill/>
            <a:ln w="571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b="1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L</a:t>
              </a:r>
              <a:endParaRPr lang="ru-RU" sz="4000" b="1">
                <a:solidFill>
                  <a:srgbClr val="0000FF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6" name="Freeform 39"/>
            <p:cNvSpPr>
              <a:spLocks/>
            </p:cNvSpPr>
            <p:nvPr/>
          </p:nvSpPr>
          <p:spPr bwMode="auto">
            <a:xfrm>
              <a:off x="1408" y="2810"/>
              <a:ext cx="190" cy="104"/>
            </a:xfrm>
            <a:custGeom>
              <a:avLst/>
              <a:gdLst>
                <a:gd name="T0" fmla="*/ 0 w 190"/>
                <a:gd name="T1" fmla="*/ 70 h 104"/>
                <a:gd name="T2" fmla="*/ 122 w 190"/>
                <a:gd name="T3" fmla="*/ 0 h 104"/>
                <a:gd name="T4" fmla="*/ 190 w 190"/>
                <a:gd name="T5" fmla="*/ 104 h 104"/>
                <a:gd name="T6" fmla="*/ 0 60000 65536"/>
                <a:gd name="T7" fmla="*/ 0 60000 65536"/>
                <a:gd name="T8" fmla="*/ 0 60000 65536"/>
                <a:gd name="T9" fmla="*/ 0 w 190"/>
                <a:gd name="T10" fmla="*/ 0 h 104"/>
                <a:gd name="T11" fmla="*/ 190 w 190"/>
                <a:gd name="T12" fmla="*/ 104 h 10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0" h="104">
                  <a:moveTo>
                    <a:pt x="0" y="70"/>
                  </a:moveTo>
                  <a:lnTo>
                    <a:pt x="122" y="0"/>
                  </a:lnTo>
                  <a:lnTo>
                    <a:pt x="190" y="104"/>
                  </a:lnTo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uz-Latn-UZ" sz="4800" b="1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" name="Group 41"/>
          <p:cNvGrpSpPr>
            <a:grpSpLocks/>
          </p:cNvGrpSpPr>
          <p:nvPr/>
        </p:nvGrpSpPr>
        <p:grpSpPr bwMode="auto">
          <a:xfrm>
            <a:off x="4382640" y="2389157"/>
            <a:ext cx="800101" cy="2560320"/>
            <a:chOff x="2064" y="1104"/>
            <a:chExt cx="315" cy="1344"/>
          </a:xfrm>
        </p:grpSpPr>
        <p:sp>
          <p:nvSpPr>
            <p:cNvPr id="394261" name="Text Box 21"/>
            <p:cNvSpPr txBox="1">
              <a:spLocks noChangeArrowheads="1"/>
            </p:cNvSpPr>
            <p:nvPr/>
          </p:nvSpPr>
          <p:spPr bwMode="auto">
            <a:xfrm>
              <a:off x="2064" y="1104"/>
              <a:ext cx="315" cy="372"/>
            </a:xfrm>
            <a:prstGeom prst="rect">
              <a:avLst/>
            </a:prstGeom>
            <a:noFill/>
            <a:ln w="571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b="1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K</a:t>
              </a:r>
              <a:endParaRPr lang="ru-RU" sz="4000" b="1">
                <a:solidFill>
                  <a:srgbClr val="0000FF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1" name="Freeform 22"/>
            <p:cNvSpPr>
              <a:spLocks/>
            </p:cNvSpPr>
            <p:nvPr/>
          </p:nvSpPr>
          <p:spPr bwMode="auto">
            <a:xfrm rot="19161829">
              <a:off x="2096" y="1417"/>
              <a:ext cx="126" cy="270"/>
            </a:xfrm>
            <a:custGeom>
              <a:avLst/>
              <a:gdLst>
                <a:gd name="T0" fmla="*/ 92 w 92"/>
                <a:gd name="T1" fmla="*/ 164 h 164"/>
                <a:gd name="T2" fmla="*/ 0 w 92"/>
                <a:gd name="T3" fmla="*/ 92 h 164"/>
                <a:gd name="T4" fmla="*/ 72 w 92"/>
                <a:gd name="T5" fmla="*/ 0 h 164"/>
                <a:gd name="T6" fmla="*/ 0 60000 65536"/>
                <a:gd name="T7" fmla="*/ 0 60000 65536"/>
                <a:gd name="T8" fmla="*/ 0 60000 65536"/>
                <a:gd name="T9" fmla="*/ 0 w 92"/>
                <a:gd name="T10" fmla="*/ 0 h 164"/>
                <a:gd name="T11" fmla="*/ 92 w 92"/>
                <a:gd name="T12" fmla="*/ 164 h 1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2" h="164">
                  <a:moveTo>
                    <a:pt x="92" y="164"/>
                  </a:moveTo>
                  <a:lnTo>
                    <a:pt x="0" y="92"/>
                  </a:lnTo>
                  <a:lnTo>
                    <a:pt x="72" y="0"/>
                  </a:lnTo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uz-Latn-UZ" sz="4800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3" name="Freeform 28"/>
            <p:cNvSpPr>
              <a:spLocks/>
            </p:cNvSpPr>
            <p:nvPr/>
          </p:nvSpPr>
          <p:spPr bwMode="auto">
            <a:xfrm>
              <a:off x="2252" y="1395"/>
              <a:ext cx="76" cy="1053"/>
            </a:xfrm>
            <a:custGeom>
              <a:avLst/>
              <a:gdLst>
                <a:gd name="T0" fmla="*/ 80 w 80"/>
                <a:gd name="T1" fmla="*/ 992 h 992"/>
                <a:gd name="T2" fmla="*/ 0 w 80"/>
                <a:gd name="T3" fmla="*/ 0 h 992"/>
                <a:gd name="T4" fmla="*/ 0 60000 65536"/>
                <a:gd name="T5" fmla="*/ 0 60000 65536"/>
                <a:gd name="T6" fmla="*/ 0 w 80"/>
                <a:gd name="T7" fmla="*/ 0 h 992"/>
                <a:gd name="T8" fmla="*/ 80 w 80"/>
                <a:gd name="T9" fmla="*/ 992 h 99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0" h="992">
                  <a:moveTo>
                    <a:pt x="80" y="992"/>
                  </a:moveTo>
                  <a:lnTo>
                    <a:pt x="0" y="0"/>
                  </a:lnTo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uz-Latn-UZ" sz="4800" b="1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" name="Group 38"/>
          <p:cNvGrpSpPr>
            <a:grpSpLocks/>
          </p:cNvGrpSpPr>
          <p:nvPr/>
        </p:nvGrpSpPr>
        <p:grpSpPr bwMode="auto">
          <a:xfrm>
            <a:off x="4860938" y="4426550"/>
            <a:ext cx="868679" cy="708660"/>
            <a:chOff x="2299" y="2208"/>
            <a:chExt cx="342" cy="372"/>
          </a:xfrm>
        </p:grpSpPr>
        <p:sp>
          <p:nvSpPr>
            <p:cNvPr id="1048" name="Text Box 13"/>
            <p:cNvSpPr txBox="1">
              <a:spLocks noChangeArrowheads="1"/>
            </p:cNvSpPr>
            <p:nvPr/>
          </p:nvSpPr>
          <p:spPr bwMode="auto">
            <a:xfrm>
              <a:off x="2400" y="2208"/>
              <a:ext cx="241" cy="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ru-RU" sz="4000" b="1" dirty="0">
                  <a:latin typeface="Arial" pitchFamily="34" charset="0"/>
                  <a:cs typeface="Arial" pitchFamily="34" charset="0"/>
                </a:rPr>
                <a:t>М</a:t>
              </a:r>
            </a:p>
          </p:txBody>
        </p:sp>
        <p:sp>
          <p:nvSpPr>
            <p:cNvPr id="1049" name="Oval 15"/>
            <p:cNvSpPr>
              <a:spLocks noChangeArrowheads="1"/>
            </p:cNvSpPr>
            <p:nvPr/>
          </p:nvSpPr>
          <p:spPr bwMode="auto">
            <a:xfrm>
              <a:off x="2299" y="2422"/>
              <a:ext cx="62" cy="62"/>
            </a:xfrm>
            <a:prstGeom prst="ellipse">
              <a:avLst/>
            </a:prstGeom>
            <a:solidFill>
              <a:schemeClr val="tx1"/>
            </a:solidFill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uz-Latn-UZ" sz="4800" b="1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94285" name="Freeform 45"/>
          <p:cNvSpPr>
            <a:spLocks/>
          </p:cNvSpPr>
          <p:nvPr/>
        </p:nvSpPr>
        <p:spPr bwMode="auto">
          <a:xfrm>
            <a:off x="2309999" y="3821717"/>
            <a:ext cx="1341120" cy="670560"/>
          </a:xfrm>
          <a:custGeom>
            <a:avLst/>
            <a:gdLst>
              <a:gd name="T0" fmla="*/ 0 w 528"/>
              <a:gd name="T1" fmla="*/ 128 h 352"/>
              <a:gd name="T2" fmla="*/ 192 w 528"/>
              <a:gd name="T3" fmla="*/ 32 h 352"/>
              <a:gd name="T4" fmla="*/ 288 w 528"/>
              <a:gd name="T5" fmla="*/ 320 h 352"/>
              <a:gd name="T6" fmla="*/ 528 w 528"/>
              <a:gd name="T7" fmla="*/ 224 h 352"/>
              <a:gd name="T8" fmla="*/ 0 60000 65536"/>
              <a:gd name="T9" fmla="*/ 0 60000 65536"/>
              <a:gd name="T10" fmla="*/ 0 60000 65536"/>
              <a:gd name="T11" fmla="*/ 0 60000 65536"/>
              <a:gd name="T12" fmla="*/ 0 w 528"/>
              <a:gd name="T13" fmla="*/ 0 h 352"/>
              <a:gd name="T14" fmla="*/ 528 w 528"/>
              <a:gd name="T15" fmla="*/ 352 h 35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28" h="352">
                <a:moveTo>
                  <a:pt x="0" y="128"/>
                </a:moveTo>
                <a:cubicBezTo>
                  <a:pt x="72" y="64"/>
                  <a:pt x="144" y="0"/>
                  <a:pt x="192" y="32"/>
                </a:cubicBezTo>
                <a:cubicBezTo>
                  <a:pt x="240" y="64"/>
                  <a:pt x="232" y="288"/>
                  <a:pt x="288" y="320"/>
                </a:cubicBezTo>
                <a:cubicBezTo>
                  <a:pt x="344" y="352"/>
                  <a:pt x="436" y="288"/>
                  <a:pt x="528" y="224"/>
                </a:cubicBezTo>
              </a:path>
            </a:pathLst>
          </a:cu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/>
          <a:lstStyle/>
          <a:p>
            <a:endParaRPr lang="uz-Latn-UZ" sz="4800" b="1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50"/>
          <p:cNvGrpSpPr>
            <a:grpSpLocks/>
          </p:cNvGrpSpPr>
          <p:nvPr/>
        </p:nvGrpSpPr>
        <p:grpSpPr bwMode="auto">
          <a:xfrm>
            <a:off x="1212720" y="3120677"/>
            <a:ext cx="810261" cy="1257300"/>
            <a:chOff x="816" y="1488"/>
            <a:chExt cx="319" cy="660"/>
          </a:xfrm>
        </p:grpSpPr>
        <p:sp>
          <p:nvSpPr>
            <p:cNvPr id="1044" name="Freeform 46"/>
            <p:cNvSpPr>
              <a:spLocks/>
            </p:cNvSpPr>
            <p:nvPr/>
          </p:nvSpPr>
          <p:spPr bwMode="auto">
            <a:xfrm rot="-1106097">
              <a:off x="864" y="1536"/>
              <a:ext cx="96" cy="192"/>
            </a:xfrm>
            <a:custGeom>
              <a:avLst/>
              <a:gdLst>
                <a:gd name="T0" fmla="*/ 48 w 56"/>
                <a:gd name="T1" fmla="*/ 0 h 192"/>
                <a:gd name="T2" fmla="*/ 48 w 56"/>
                <a:gd name="T3" fmla="*/ 96 h 192"/>
                <a:gd name="T4" fmla="*/ 0 w 56"/>
                <a:gd name="T5" fmla="*/ 192 h 192"/>
                <a:gd name="T6" fmla="*/ 0 60000 65536"/>
                <a:gd name="T7" fmla="*/ 0 60000 65536"/>
                <a:gd name="T8" fmla="*/ 0 60000 65536"/>
                <a:gd name="T9" fmla="*/ 0 w 56"/>
                <a:gd name="T10" fmla="*/ 0 h 192"/>
                <a:gd name="T11" fmla="*/ 56 w 56"/>
                <a:gd name="T12" fmla="*/ 192 h 1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6" h="192">
                  <a:moveTo>
                    <a:pt x="48" y="0"/>
                  </a:moveTo>
                  <a:cubicBezTo>
                    <a:pt x="52" y="32"/>
                    <a:pt x="56" y="64"/>
                    <a:pt x="48" y="96"/>
                  </a:cubicBezTo>
                  <a:cubicBezTo>
                    <a:pt x="40" y="128"/>
                    <a:pt x="20" y="160"/>
                    <a:pt x="0" y="192"/>
                  </a:cubicBezTo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uz-Latn-UZ" sz="4800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5" name="Freeform 47"/>
            <p:cNvSpPr>
              <a:spLocks/>
            </p:cNvSpPr>
            <p:nvPr/>
          </p:nvSpPr>
          <p:spPr bwMode="auto">
            <a:xfrm rot="845675">
              <a:off x="816" y="1728"/>
              <a:ext cx="96" cy="192"/>
            </a:xfrm>
            <a:custGeom>
              <a:avLst/>
              <a:gdLst>
                <a:gd name="T0" fmla="*/ 48 w 56"/>
                <a:gd name="T1" fmla="*/ 0 h 192"/>
                <a:gd name="T2" fmla="*/ 48 w 56"/>
                <a:gd name="T3" fmla="*/ 96 h 192"/>
                <a:gd name="T4" fmla="*/ 0 w 56"/>
                <a:gd name="T5" fmla="*/ 192 h 192"/>
                <a:gd name="T6" fmla="*/ 0 60000 65536"/>
                <a:gd name="T7" fmla="*/ 0 60000 65536"/>
                <a:gd name="T8" fmla="*/ 0 60000 65536"/>
                <a:gd name="T9" fmla="*/ 0 w 56"/>
                <a:gd name="T10" fmla="*/ 0 h 192"/>
                <a:gd name="T11" fmla="*/ 56 w 56"/>
                <a:gd name="T12" fmla="*/ 192 h 1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6" h="192">
                  <a:moveTo>
                    <a:pt x="48" y="0"/>
                  </a:moveTo>
                  <a:cubicBezTo>
                    <a:pt x="52" y="32"/>
                    <a:pt x="56" y="64"/>
                    <a:pt x="48" y="96"/>
                  </a:cubicBezTo>
                  <a:cubicBezTo>
                    <a:pt x="40" y="128"/>
                    <a:pt x="20" y="160"/>
                    <a:pt x="0" y="192"/>
                  </a:cubicBezTo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uz-Latn-UZ" sz="4800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4288" name="Text Box 48"/>
            <p:cNvSpPr txBox="1">
              <a:spLocks noChangeArrowheads="1"/>
            </p:cNvSpPr>
            <p:nvPr/>
          </p:nvSpPr>
          <p:spPr bwMode="auto">
            <a:xfrm>
              <a:off x="912" y="1488"/>
              <a:ext cx="223" cy="372"/>
            </a:xfrm>
            <a:prstGeom prst="rect">
              <a:avLst/>
            </a:prstGeom>
            <a:noFill/>
            <a:ln w="571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4000" b="1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394289" name="Text Box 49"/>
            <p:cNvSpPr txBox="1">
              <a:spLocks noChangeArrowheads="1"/>
            </p:cNvSpPr>
            <p:nvPr/>
          </p:nvSpPr>
          <p:spPr bwMode="auto">
            <a:xfrm>
              <a:off x="864" y="1776"/>
              <a:ext cx="223" cy="372"/>
            </a:xfrm>
            <a:prstGeom prst="rect">
              <a:avLst/>
            </a:prstGeom>
            <a:noFill/>
            <a:ln w="571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4000" b="1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</p:grpSp>
      <p:sp>
        <p:nvSpPr>
          <p:cNvPr id="6" name="Прямоугольник 5"/>
          <p:cNvSpPr/>
          <p:nvPr/>
        </p:nvSpPr>
        <p:spPr>
          <a:xfrm>
            <a:off x="3448050" y="231654"/>
            <a:ext cx="8979574" cy="7232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СВОЙСТВО БИССЕКТРИСЫ УГЛА</a:t>
            </a:r>
            <a:endParaRPr lang="uz-Latn-UZ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Rectangle 3"/>
          <p:cNvSpPr txBox="1">
            <a:spLocks noChangeArrowheads="1"/>
          </p:cNvSpPr>
          <p:nvPr/>
        </p:nvSpPr>
        <p:spPr>
          <a:xfrm>
            <a:off x="7418047" y="2803241"/>
            <a:ext cx="6837370" cy="4054759"/>
          </a:xfrm>
          <a:prstGeom prst="rect">
            <a:avLst/>
          </a:prstGeom>
        </p:spPr>
        <p:txBody>
          <a:bodyPr>
            <a:no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1067082">
              <a:defRPr>
                <a:latin typeface="+mn-lt"/>
                <a:ea typeface="+mn-ea"/>
                <a:cs typeface="+mn-cs"/>
              </a:defRPr>
            </a:lvl2pPr>
            <a:lvl3pPr marL="2134152">
              <a:defRPr>
                <a:latin typeface="+mn-lt"/>
                <a:ea typeface="+mn-ea"/>
                <a:cs typeface="+mn-cs"/>
              </a:defRPr>
            </a:lvl3pPr>
            <a:lvl4pPr marL="3201231">
              <a:defRPr>
                <a:latin typeface="+mn-lt"/>
                <a:ea typeface="+mn-ea"/>
                <a:cs typeface="+mn-cs"/>
              </a:defRPr>
            </a:lvl4pPr>
            <a:lvl5pPr marL="4268308">
              <a:defRPr>
                <a:latin typeface="+mn-lt"/>
                <a:ea typeface="+mn-ea"/>
                <a:cs typeface="+mn-cs"/>
              </a:defRPr>
            </a:lvl5pPr>
            <a:lvl6pPr marL="5335389">
              <a:defRPr>
                <a:latin typeface="+mn-lt"/>
                <a:ea typeface="+mn-ea"/>
                <a:cs typeface="+mn-cs"/>
              </a:defRPr>
            </a:lvl6pPr>
            <a:lvl7pPr marL="6402464">
              <a:defRPr>
                <a:latin typeface="+mn-lt"/>
                <a:ea typeface="+mn-ea"/>
                <a:cs typeface="+mn-cs"/>
              </a:defRPr>
            </a:lvl7pPr>
            <a:lvl8pPr marL="7469542">
              <a:defRPr>
                <a:latin typeface="+mn-lt"/>
                <a:ea typeface="+mn-ea"/>
                <a:cs typeface="+mn-cs"/>
              </a:defRPr>
            </a:lvl8pPr>
            <a:lvl9pPr marL="8536619">
              <a:defRPr>
                <a:latin typeface="+mn-lt"/>
                <a:ea typeface="+mn-ea"/>
                <a:cs typeface="+mn-cs"/>
              </a:defRPr>
            </a:lvl9pPr>
          </a:lstStyle>
          <a:p>
            <a:pPr marL="609600" indent="-609600">
              <a:buFont typeface="Wingdings"/>
              <a:buNone/>
              <a:defRPr/>
            </a:pP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Рассмотрим </a:t>
            </a:r>
          </a:p>
          <a:p>
            <a:pPr marL="609600" indent="-609600">
              <a:buFont typeface="Wingdings"/>
              <a:buNone/>
              <a:defRPr/>
            </a:pP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∆АКМ и ∆А</a:t>
            </a:r>
            <a:r>
              <a:rPr lang="uz-Latn-UZ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М-прямоугольные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609600" indent="-609600">
              <a:buFont typeface="Wingdings"/>
              <a:buNone/>
              <a:defRPr/>
            </a:pPr>
            <a:endParaRPr lang="ru-RU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609600" indent="-609600">
              <a:buFont typeface="Wingdings"/>
              <a:buNone/>
              <a:defRPr/>
            </a:pP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1. АМ- общая</a:t>
            </a:r>
            <a:r>
              <a:rPr lang="uz-Latn-UZ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Cyrl-UZ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гипотенуза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pPr marL="609600" indent="-609600">
              <a:buFont typeface="Wingdings"/>
              <a:buNone/>
              <a:defRPr/>
            </a:pP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ru-RU" sz="3200" b="1" dirty="0" smtClean="0">
                <a:solidFill>
                  <a:srgbClr val="002060"/>
                </a:solidFill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1=</a:t>
            </a:r>
            <a:r>
              <a:rPr lang="ru-RU" sz="3200" b="1" dirty="0">
                <a:solidFill>
                  <a:srgbClr val="002060"/>
                </a:solidFill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2 так как А</a:t>
            </a:r>
            <a:r>
              <a:rPr lang="uz-Latn-UZ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-биссектриса</a:t>
            </a:r>
          </a:p>
          <a:p>
            <a:pPr marL="609600" indent="-609600">
              <a:buFont typeface="Wingdings"/>
              <a:buNone/>
              <a:defRPr/>
            </a:pP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Значит, ∆АКМ=∆А</a:t>
            </a:r>
            <a:r>
              <a:rPr lang="uz-Latn-UZ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 </a:t>
            </a:r>
          </a:p>
          <a:p>
            <a:pPr marL="609600" indent="-609600">
              <a:buFont typeface="Wingdings"/>
              <a:buNone/>
              <a:defRPr/>
            </a:pP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(по гипотенузе и острому углу)</a:t>
            </a:r>
          </a:p>
          <a:p>
            <a:pPr marL="609600" indent="-609600">
              <a:buFont typeface="Wingdings"/>
              <a:buNone/>
              <a:defRPr/>
            </a:pP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Следовательно, МК = М</a:t>
            </a:r>
            <a:r>
              <a:rPr lang="uz-Latn-UZ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609600" indent="-609600">
              <a:buFont typeface="Wingdings"/>
              <a:buNone/>
              <a:defRPr/>
            </a:pPr>
            <a:endPara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65402" y="954929"/>
            <a:ext cx="71069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z-Cyrl-UZ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Дано: </a:t>
            </a:r>
            <a:r>
              <a:rPr lang="uz-Cyrl-UZ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∠ВАС</a:t>
            </a:r>
            <a:r>
              <a:rPr lang="uz-Latn-UZ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, </a:t>
            </a:r>
            <a:r>
              <a:rPr lang="uz-Cyrl-UZ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 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AD-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биссектриса</a:t>
            </a:r>
            <a:endParaRPr lang="en-US" sz="3600" b="1" dirty="0" smtClean="0">
              <a:solidFill>
                <a:srgbClr val="002060"/>
              </a:solidFill>
              <a:latin typeface="Arial" pitchFamily="34" charset="0"/>
              <a:ea typeface="Cambria Math"/>
              <a:cs typeface="Arial" pitchFamily="34" charset="0"/>
            </a:endParaRPr>
          </a:p>
          <a:p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M∊AD</a:t>
            </a:r>
            <a:r>
              <a:rPr lang="uz-Latn-UZ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, 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 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MK⊥AB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, </a:t>
            </a:r>
            <a:r>
              <a:rPr lang="uz-Latn-UZ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 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ML⊥AC</a:t>
            </a:r>
            <a:r>
              <a:rPr lang="uz-Latn-UZ" sz="36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.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8305800" y="1391277"/>
            <a:ext cx="5886092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Доказать: 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MK=ML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 Box 17"/>
          <p:cNvSpPr txBox="1">
            <a:spLocks noChangeArrowheads="1"/>
          </p:cNvSpPr>
          <p:nvPr/>
        </p:nvSpPr>
        <p:spPr bwMode="auto">
          <a:xfrm>
            <a:off x="6383329" y="4990696"/>
            <a:ext cx="800101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622" tIns="65311" rIns="130622" bIns="65311">
            <a:spAutoFit/>
          </a:bodyPr>
          <a:lstStyle/>
          <a:p>
            <a:pPr>
              <a:defRPr/>
            </a:pPr>
            <a:r>
              <a:rPr lang="en-US" sz="4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D</a:t>
            </a:r>
            <a:endParaRPr lang="ru-RU" sz="4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821920" y="7008285"/>
            <a:ext cx="43184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Теорема доказана</a:t>
            </a:r>
            <a:endParaRPr lang="uz-Latn-UZ" sz="3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307817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94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94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94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94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94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9428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942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9428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942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9428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942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9428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9428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4284" grpId="0" animBg="1"/>
      <p:bldP spid="394283" grpId="0" animBg="1"/>
      <p:bldP spid="394285" grpId="0" animBg="1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 flipV="1">
            <a:off x="983992" y="1154483"/>
            <a:ext cx="3721358" cy="3437812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983992" y="4592294"/>
            <a:ext cx="4864358" cy="934725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983992" y="3135683"/>
            <a:ext cx="5575816" cy="1456611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2984242" y="2678483"/>
            <a:ext cx="1016258" cy="114228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H="1">
            <a:off x="3746436" y="3791299"/>
            <a:ext cx="254066" cy="1408161"/>
          </a:xfrm>
          <a:prstGeom prst="line">
            <a:avLst/>
          </a:prstGeom>
          <a:ln w="57150">
            <a:solidFill>
              <a:srgbClr val="2E1E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36" name="TextBox 20"/>
          <p:cNvSpPr txBox="1">
            <a:spLocks noChangeArrowheads="1"/>
          </p:cNvSpPr>
          <p:nvPr/>
        </p:nvSpPr>
        <p:spPr bwMode="auto">
          <a:xfrm>
            <a:off x="3952296" y="4158132"/>
            <a:ext cx="342901" cy="747451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 lIns="130622" tIns="65311" rIns="130622" bIns="65311">
            <a:spAutoFit/>
          </a:bodyPr>
          <a:lstStyle/>
          <a:p>
            <a:r>
              <a:rPr lang="en-US" sz="4000" b="1" dirty="0"/>
              <a:t>4</a:t>
            </a:r>
            <a:endParaRPr lang="ru-RU" sz="4000" b="1" dirty="0"/>
          </a:p>
        </p:txBody>
      </p:sp>
      <p:sp>
        <p:nvSpPr>
          <p:cNvPr id="26637" name="TextBox 21"/>
          <p:cNvSpPr txBox="1">
            <a:spLocks noChangeArrowheads="1"/>
          </p:cNvSpPr>
          <p:nvPr/>
        </p:nvSpPr>
        <p:spPr bwMode="auto">
          <a:xfrm>
            <a:off x="4001282" y="3355857"/>
            <a:ext cx="711458" cy="747451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 wrap="square" lIns="130622" tIns="65311" rIns="130622" bIns="65311">
            <a:spAutoFit/>
          </a:bodyPr>
          <a:lstStyle/>
          <a:p>
            <a:r>
              <a:rPr lang="en-US" sz="4000" b="1" dirty="0">
                <a:solidFill>
                  <a:srgbClr val="002060"/>
                </a:solidFill>
              </a:rPr>
              <a:t>M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944529" y="920071"/>
            <a:ext cx="5638800" cy="2747998"/>
          </a:xfrm>
          <a:prstGeom prst="rect">
            <a:avLst/>
          </a:prstGeom>
          <a:noFill/>
        </p:spPr>
        <p:txBody>
          <a:bodyPr wrap="square" lIns="130622" tIns="65311" rIns="130622" bIns="65311">
            <a:spAutoFit/>
          </a:bodyPr>
          <a:lstStyle/>
          <a:p>
            <a:pPr>
              <a:defRPr/>
            </a:pPr>
            <a:r>
              <a:rPr lang="uz-Cyrl-UZ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Дано:</a:t>
            </a:r>
            <a:r>
              <a:rPr lang="uz-Cyrl-UZ" sz="34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∠А</a:t>
            </a:r>
          </a:p>
          <a:p>
            <a:pPr>
              <a:defRPr/>
            </a:pPr>
            <a:r>
              <a:rPr lang="uz-Cyrl-UZ" sz="34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АС-биссектриса, М∊АС</a:t>
            </a:r>
          </a:p>
          <a:p>
            <a:pPr>
              <a:defRPr/>
            </a:pPr>
            <a:r>
              <a:rPr lang="uz-Cyrl-UZ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МР</a:t>
            </a:r>
            <a:r>
              <a:rPr lang="uz-Cyrl-UZ" sz="34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⊥ АР,  МК ⊥ АК</a:t>
            </a:r>
          </a:p>
          <a:p>
            <a:pPr>
              <a:defRPr/>
            </a:pPr>
            <a:r>
              <a:rPr lang="ru-RU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МК</a:t>
            </a:r>
            <a:r>
              <a:rPr 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lang="ru-RU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4см</a:t>
            </a:r>
            <a:endParaRPr lang="ru-RU" sz="3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ru-RU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Найти: МР </a:t>
            </a:r>
            <a:endParaRPr lang="en-US" sz="3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639" name="TextBox 25"/>
          <p:cNvSpPr txBox="1">
            <a:spLocks noChangeArrowheads="1"/>
          </p:cNvSpPr>
          <p:nvPr/>
        </p:nvSpPr>
        <p:spPr bwMode="auto">
          <a:xfrm>
            <a:off x="2558921" y="2181711"/>
            <a:ext cx="571499" cy="747451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 lIns="130622" tIns="65311" rIns="130622" bIns="65311">
            <a:spAutoFit/>
          </a:bodyPr>
          <a:lstStyle/>
          <a:p>
            <a:r>
              <a:rPr lang="en-US" sz="4000" b="1" dirty="0">
                <a:solidFill>
                  <a:srgbClr val="002060"/>
                </a:solidFill>
              </a:rPr>
              <a:t>P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416171" y="5059656"/>
            <a:ext cx="800101" cy="747451"/>
          </a:xfrm>
          <a:prstGeom prst="rect">
            <a:avLst/>
          </a:prstGeom>
          <a:noFill/>
          <a:ln w="57150">
            <a:noFill/>
          </a:ln>
        </p:spPr>
        <p:txBody>
          <a:bodyPr lIns="130622" tIns="65311" rIns="130622" bIns="65311">
            <a:spAutoFit/>
          </a:bodyPr>
          <a:lstStyle/>
          <a:p>
            <a:pPr>
              <a:defRPr/>
            </a:pPr>
            <a:r>
              <a:rPr lang="ru-RU" sz="4000" b="1" dirty="0">
                <a:solidFill>
                  <a:srgbClr val="002060"/>
                </a:solidFill>
              </a:rPr>
              <a:t>К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469642" y="4331341"/>
            <a:ext cx="800099" cy="747451"/>
          </a:xfrm>
          <a:prstGeom prst="rect">
            <a:avLst/>
          </a:prstGeom>
          <a:noFill/>
          <a:ln w="57150">
            <a:noFill/>
          </a:ln>
        </p:spPr>
        <p:txBody>
          <a:bodyPr lIns="130622" tIns="65311" rIns="130622" bIns="65311">
            <a:spAutoFit/>
          </a:bodyPr>
          <a:lstStyle/>
          <a:p>
            <a:pPr>
              <a:defRPr/>
            </a:pPr>
            <a:r>
              <a:rPr lang="ru-RU" sz="4000" b="1" dirty="0">
                <a:solidFill>
                  <a:srgbClr val="002060"/>
                </a:solidFill>
              </a:rPr>
              <a:t>А</a:t>
            </a:r>
          </a:p>
        </p:txBody>
      </p:sp>
      <p:sp>
        <p:nvSpPr>
          <p:cNvPr id="21" name="Прямоугольник 20"/>
          <p:cNvSpPr/>
          <p:nvPr/>
        </p:nvSpPr>
        <p:spPr>
          <a:xfrm rot="16810497">
            <a:off x="3459061" y="4732929"/>
            <a:ext cx="359663" cy="36227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66" name="Прямоугольник 65"/>
          <p:cNvSpPr/>
          <p:nvPr/>
        </p:nvSpPr>
        <p:spPr>
          <a:xfrm rot="19013693">
            <a:off x="2832666" y="2821365"/>
            <a:ext cx="359680" cy="35300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22" name="TextBox 21"/>
          <p:cNvSpPr txBox="1"/>
          <p:nvPr/>
        </p:nvSpPr>
        <p:spPr>
          <a:xfrm>
            <a:off x="5848350" y="2555436"/>
            <a:ext cx="465192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b="1" dirty="0" smtClean="0">
                <a:solidFill>
                  <a:srgbClr val="002060"/>
                </a:solidFill>
              </a:rPr>
              <a:t>C</a:t>
            </a:r>
            <a:endParaRPr lang="uz-Latn-UZ" b="1" dirty="0">
              <a:solidFill>
                <a:srgbClr val="00206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782110" y="196796"/>
            <a:ext cx="230903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sz="4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Задача </a:t>
            </a:r>
            <a:endParaRPr lang="uz-Latn-UZ" sz="4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8229600" y="3800628"/>
            <a:ext cx="2779928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Решение: </a:t>
            </a:r>
            <a:endParaRPr lang="uz-Latn-UZ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Rectangle 11"/>
          <p:cNvSpPr>
            <a:spLocks noChangeArrowheads="1"/>
          </p:cNvSpPr>
          <p:nvPr/>
        </p:nvSpPr>
        <p:spPr bwMode="auto">
          <a:xfrm>
            <a:off x="6301101" y="4537740"/>
            <a:ext cx="7792129" cy="197855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lIns="130622" tIns="65311" rIns="130622" bIns="65311">
            <a:spAutoFit/>
          </a:bodyPr>
          <a:lstStyle/>
          <a:p>
            <a:pPr>
              <a:defRPr/>
            </a:pP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Расстояния от любой точки 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биссектрисы неразвернутого угла 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до 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его 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сторон равн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ы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321027" y="6839462"/>
            <a:ext cx="478342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Значит МР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МК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 4см</a:t>
            </a:r>
          </a:p>
        </p:txBody>
      </p:sp>
    </p:spTree>
    <p:extLst>
      <p:ext uri="{BB962C8B-B14F-4D97-AF65-F5344CB8AC3E}">
        <p14:creationId xmlns:p14="http://schemas.microsoft.com/office/powerpoint/2010/main" val="3945471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  <p:bldP spid="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Прямая соединительная линия 32"/>
          <p:cNvCxnSpPr/>
          <p:nvPr/>
        </p:nvCxnSpPr>
        <p:spPr>
          <a:xfrm>
            <a:off x="2762250" y="1916632"/>
            <a:ext cx="1882239" cy="4255570"/>
          </a:xfrm>
          <a:prstGeom prst="line">
            <a:avLst/>
          </a:prstGeom>
          <a:ln w="5715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flipV="1">
            <a:off x="1072662" y="1916632"/>
            <a:ext cx="1718164" cy="3942526"/>
          </a:xfrm>
          <a:prstGeom prst="line">
            <a:avLst/>
          </a:prstGeom>
          <a:ln w="5715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flipV="1">
            <a:off x="2782865" y="4953000"/>
            <a:ext cx="1331935" cy="723900"/>
          </a:xfrm>
          <a:prstGeom prst="line">
            <a:avLst/>
          </a:prstGeom>
          <a:ln w="57150">
            <a:solidFill>
              <a:srgbClr val="2E1E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flipH="1" flipV="1">
            <a:off x="1381759" y="5079366"/>
            <a:ext cx="1437642" cy="597534"/>
          </a:xfrm>
          <a:prstGeom prst="line">
            <a:avLst/>
          </a:prstGeom>
          <a:ln w="57150">
            <a:solidFill>
              <a:srgbClr val="2E1E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57" name="TextBox 45"/>
          <p:cNvSpPr txBox="1">
            <a:spLocks noChangeArrowheads="1"/>
          </p:cNvSpPr>
          <p:nvPr/>
        </p:nvSpPr>
        <p:spPr bwMode="auto">
          <a:xfrm>
            <a:off x="2420133" y="1261514"/>
            <a:ext cx="1028699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622" tIns="65311" rIns="130622" bIns="65311">
            <a:spAutoFit/>
          </a:bodyPr>
          <a:lstStyle/>
          <a:p>
            <a:r>
              <a:rPr lang="ru-RU" sz="3400" b="1">
                <a:solidFill>
                  <a:srgbClr val="002060"/>
                </a:solidFill>
              </a:rPr>
              <a:t>А</a:t>
            </a:r>
          </a:p>
        </p:txBody>
      </p:sp>
      <p:sp>
        <p:nvSpPr>
          <p:cNvPr id="26658" name="TextBox 46"/>
          <p:cNvSpPr txBox="1">
            <a:spLocks noChangeArrowheads="1"/>
          </p:cNvSpPr>
          <p:nvPr/>
        </p:nvSpPr>
        <p:spPr bwMode="auto">
          <a:xfrm>
            <a:off x="785896" y="4659832"/>
            <a:ext cx="637541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622" tIns="65311" rIns="130622" bIns="65311">
            <a:spAutoFit/>
          </a:bodyPr>
          <a:lstStyle/>
          <a:p>
            <a:r>
              <a:rPr lang="ru-RU" sz="3400" b="1" dirty="0"/>
              <a:t>В</a:t>
            </a:r>
          </a:p>
        </p:txBody>
      </p:sp>
      <p:sp>
        <p:nvSpPr>
          <p:cNvPr id="26659" name="TextBox 47"/>
          <p:cNvSpPr txBox="1">
            <a:spLocks noChangeArrowheads="1"/>
          </p:cNvSpPr>
          <p:nvPr/>
        </p:nvSpPr>
        <p:spPr bwMode="auto">
          <a:xfrm>
            <a:off x="4187289" y="4527778"/>
            <a:ext cx="457200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622" tIns="65311" rIns="130622" bIns="65311">
            <a:spAutoFit/>
          </a:bodyPr>
          <a:lstStyle/>
          <a:p>
            <a:r>
              <a:rPr lang="ru-RU" sz="3400" b="1" dirty="0"/>
              <a:t>С</a:t>
            </a:r>
          </a:p>
        </p:txBody>
      </p:sp>
      <p:sp>
        <p:nvSpPr>
          <p:cNvPr id="26660" name="TextBox 48"/>
          <p:cNvSpPr txBox="1">
            <a:spLocks noChangeArrowheads="1"/>
          </p:cNvSpPr>
          <p:nvPr/>
        </p:nvSpPr>
        <p:spPr bwMode="auto">
          <a:xfrm>
            <a:off x="2420133" y="5688623"/>
            <a:ext cx="637539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622" tIns="65311" rIns="130622" bIns="65311">
            <a:spAutoFit/>
          </a:bodyPr>
          <a:lstStyle/>
          <a:p>
            <a:r>
              <a:rPr lang="ru-RU" sz="3400" b="1" dirty="0"/>
              <a:t>Р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5257799" y="966237"/>
                <a:ext cx="4361133" cy="2759796"/>
              </a:xfrm>
              <a:prstGeom prst="rect">
                <a:avLst/>
              </a:prstGeom>
              <a:noFill/>
            </p:spPr>
            <p:txBody>
              <a:bodyPr wrap="square" lIns="130622" tIns="65311" rIns="130622" bIns="65311">
                <a:spAutoFit/>
              </a:bodyPr>
              <a:lstStyle/>
              <a:p>
                <a:pPr>
                  <a:defRPr/>
                </a:pPr>
                <a:r>
                  <a:rPr lang="ru-RU" sz="34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ru-RU" sz="34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Д</a:t>
                </a:r>
                <a:r>
                  <a:rPr lang="ru-RU" sz="34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ано: </a:t>
                </a:r>
                <a:r>
                  <a:rPr lang="ru-RU" sz="34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∠ВАС</a:t>
                </a:r>
                <a:endParaRPr lang="ru-RU" sz="34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lvl="0">
                  <a:defRPr/>
                </a:pPr>
                <a:r>
                  <a:rPr lang="uz-Cyrl-UZ" sz="34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РВ</a:t>
                </a:r>
                <a:r>
                  <a:rPr lang="uz-Cyrl-UZ" sz="34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⊥ АВ,  РС </a:t>
                </a:r>
                <a:r>
                  <a:rPr lang="uz-Cyrl-UZ" sz="34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⊥ </a:t>
                </a:r>
                <a:r>
                  <a:rPr lang="uz-Cyrl-UZ" sz="34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АС</a:t>
                </a:r>
                <a:endParaRPr lang="uz-Cyrl-UZ" sz="3400" b="1" dirty="0">
                  <a:solidFill>
                    <a:srgbClr val="002060"/>
                  </a:solidFill>
                  <a:latin typeface="Arial" pitchFamily="34" charset="0"/>
                  <a:ea typeface="Cambria Math"/>
                  <a:cs typeface="Arial" pitchFamily="34" charset="0"/>
                </a:endParaRPr>
              </a:p>
              <a:p>
                <a:pPr>
                  <a:defRPr/>
                </a:pPr>
                <a:r>
                  <a:rPr lang="ru-RU" sz="34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РВ </a:t>
                </a:r>
                <a:r>
                  <a:rPr lang="ru-RU" sz="34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= РС,</a:t>
                </a:r>
              </a:p>
              <a:p>
                <a:pPr>
                  <a:defRPr/>
                </a:pPr>
                <a:r>
                  <a:rPr lang="ru-RU" sz="34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ru-RU" sz="34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ВАР </a:t>
                </a:r>
                <a:r>
                  <a:rPr lang="ru-RU" sz="34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4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3400" b="1" i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𝟐𝟓</m:t>
                        </m:r>
                      </m:e>
                      <m:sup>
                        <m:r>
                          <a:rPr lang="ru-RU" sz="3400" b="1" i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ru-RU" sz="34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  <a:p>
                <a:pPr>
                  <a:defRPr/>
                </a:pPr>
                <a:r>
                  <a:rPr lang="ru-RU" sz="34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ru-RU" sz="34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ВАС </a:t>
                </a:r>
                <a:r>
                  <a:rPr lang="ru-RU" sz="34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- ?    </a:t>
                </a: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7799" y="966237"/>
                <a:ext cx="4361133" cy="2759796"/>
              </a:xfrm>
              <a:prstGeom prst="rect">
                <a:avLst/>
              </a:prstGeom>
              <a:blipFill rotWithShape="1">
                <a:blip r:embed="rId2"/>
                <a:stretch>
                  <a:fillRect l="-2933" t="-2434" b="-6195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1" name="Прямая соединительная линия 60"/>
          <p:cNvCxnSpPr/>
          <p:nvPr/>
        </p:nvCxnSpPr>
        <p:spPr>
          <a:xfrm>
            <a:off x="2762250" y="1916632"/>
            <a:ext cx="57152" cy="4788968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 rot="17610525">
            <a:off x="1455269" y="4916137"/>
            <a:ext cx="266913" cy="2443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5" name="Прямоугольник 4"/>
          <p:cNvSpPr/>
          <p:nvPr/>
        </p:nvSpPr>
        <p:spPr>
          <a:xfrm rot="20286123">
            <a:off x="3826141" y="4781293"/>
            <a:ext cx="223586" cy="235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64" name="TextBox 63"/>
          <p:cNvSpPr txBox="1"/>
          <p:nvPr/>
        </p:nvSpPr>
        <p:spPr>
          <a:xfrm>
            <a:off x="5782110" y="196796"/>
            <a:ext cx="230903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sz="4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Задача </a:t>
            </a:r>
            <a:endParaRPr lang="uz-Latn-UZ" sz="4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 flipH="1">
            <a:off x="2003056" y="5209455"/>
            <a:ext cx="97524" cy="34871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3411338" y="5193267"/>
            <a:ext cx="74987" cy="34871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Прямоугольник 45"/>
              <p:cNvSpPr/>
              <p:nvPr/>
            </p:nvSpPr>
            <p:spPr>
              <a:xfrm>
                <a:off x="2200719" y="2925985"/>
                <a:ext cx="867994" cy="5329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800" b="1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u-RU" sz="2800" b="1">
                              <a:latin typeface="Cambria Math"/>
                            </a:rPr>
                            <m:t>𝟐𝟓</m:t>
                          </m:r>
                        </m:e>
                        <m:sup>
                          <m:r>
                            <a:rPr lang="ru-RU" sz="2800" b="1"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sz="2800" dirty="0"/>
              </a:p>
            </p:txBody>
          </p:sp>
        </mc:Choice>
        <mc:Fallback xmlns="">
          <p:sp>
            <p:nvSpPr>
              <p:cNvPr id="46" name="Прямоугольник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0719" y="2925985"/>
                <a:ext cx="867994" cy="53296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Дуга 46"/>
          <p:cNvSpPr/>
          <p:nvPr/>
        </p:nvSpPr>
        <p:spPr>
          <a:xfrm rot="7665450">
            <a:off x="2281701" y="1764500"/>
            <a:ext cx="914400" cy="914400"/>
          </a:xfrm>
          <a:prstGeom prst="arc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80" name="TextBox 79"/>
          <p:cNvSpPr txBox="1"/>
          <p:nvPr/>
        </p:nvSpPr>
        <p:spPr>
          <a:xfrm>
            <a:off x="5906872" y="3619364"/>
            <a:ext cx="24799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Решение: </a:t>
            </a:r>
            <a:endParaRPr lang="uz-Latn-UZ" sz="36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202408" y="4218488"/>
            <a:ext cx="8707320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defRPr/>
            </a:pPr>
            <a:r>
              <a:rPr lang="uz-Cyrl-UZ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Так как РВ</a:t>
            </a:r>
            <a:r>
              <a:rPr lang="uz-Cyrl-UZ" sz="34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⊥ АВ,  РС ⊥ АС</a:t>
            </a:r>
          </a:p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РВ=РС, значит АР-биссектриса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ВАС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5265273" y="5492704"/>
                <a:ext cx="5186613" cy="12128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ВАР=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РАС</a:t>
                </a:r>
              </a:p>
              <a:p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ВАС=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𝟐𝟓</m:t>
                        </m:r>
                      </m:e>
                      <m:sup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  <m:r>
                      <a:rPr lang="ru-RU" sz="3600" b="1" i="1" smtClean="0">
                        <a:solidFill>
                          <a:srgbClr val="002060"/>
                        </a:solidFill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𝟐𝟓</m:t>
                        </m:r>
                      </m:e>
                      <m:sup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  <m:r>
                      <a:rPr lang="ru-RU" sz="3600" b="1" i="1" smtClean="0">
                        <a:solidFill>
                          <a:srgbClr val="002060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𝟓𝟎</m:t>
                        </m:r>
                      </m:e>
                      <m:sup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uz-Latn-UZ" sz="36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65273" y="5492704"/>
                <a:ext cx="5186613" cy="1212896"/>
              </a:xfrm>
              <a:prstGeom prst="rect">
                <a:avLst/>
              </a:prstGeom>
              <a:blipFill rotWithShape="1">
                <a:blip r:embed="rId4"/>
                <a:stretch>
                  <a:fillRect l="-3643" t="-7538" b="-18090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4204874" y="6858000"/>
                <a:ext cx="4111767" cy="6588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600" b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Ответ: 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∠ВАС=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𝟓𝟎</m:t>
                        </m:r>
                      </m:e>
                      <m:sup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uz-Latn-UZ" sz="36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4874" y="6858000"/>
                <a:ext cx="4111767" cy="658898"/>
              </a:xfrm>
              <a:prstGeom prst="rect">
                <a:avLst/>
              </a:prstGeom>
              <a:blipFill rotWithShape="1">
                <a:blip r:embed="rId5"/>
                <a:stretch>
                  <a:fillRect l="-4599" t="-12037" b="-34259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87167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/>
      <p:bldP spid="48" grpId="0"/>
      <p:bldP spid="49" grpId="0"/>
      <p:bldP spid="5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1520" y="0"/>
            <a:ext cx="13167360" cy="407804"/>
          </a:xfrm>
        </p:spPr>
        <p:txBody>
          <a:bodyPr/>
          <a:lstStyle/>
          <a:p>
            <a:r>
              <a:rPr lang="ru-RU" b="1" dirty="0" smtClean="0"/>
              <a:t>Задача (устно)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25568" y="581137"/>
            <a:ext cx="14504832" cy="1149548"/>
          </a:xfrm>
          <a:prstGeom prst="rect">
            <a:avLst/>
          </a:prstGeom>
        </p:spPr>
        <p:txBody>
          <a:bodyPr lIns="130618" tIns="65309" rIns="130618" bIns="65309">
            <a:noAutofit/>
          </a:bodyPr>
          <a:lstStyle/>
          <a:p>
            <a:pPr algn="l"/>
            <a:r>
              <a:rPr lang="uz-Cyrl-UZ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Дан 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угол О и точка С на его биссектрисе. Найдите расстояния от точки С 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до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сторон 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угла, если </a:t>
            </a:r>
            <a:r>
              <a:rPr lang="ru-RU" sz="3200" b="1" dirty="0" smtClean="0">
                <a:solidFill>
                  <a:srgbClr val="002060"/>
                </a:solidFill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 60° и ОС= 14 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см.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628302" y="51907"/>
            <a:ext cx="5968301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200" b="1" kern="0" dirty="0" smtClean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Задание из учебника</a:t>
            </a:r>
            <a:endParaRPr lang="uz-Latn-UZ" dirty="0"/>
          </a:p>
        </p:txBody>
      </p:sp>
      <p:sp>
        <p:nvSpPr>
          <p:cNvPr id="13" name="Прямоугольник 12"/>
          <p:cNvSpPr/>
          <p:nvPr/>
        </p:nvSpPr>
        <p:spPr>
          <a:xfrm rot="2162862">
            <a:off x="2821036" y="3287757"/>
            <a:ext cx="331332" cy="33960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3" name="Прямоугольник 32"/>
          <p:cNvSpPr/>
          <p:nvPr/>
        </p:nvSpPr>
        <p:spPr>
          <a:xfrm>
            <a:off x="4169827" y="5663097"/>
            <a:ext cx="255348" cy="29238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5" name="TextBox 4"/>
          <p:cNvSpPr txBox="1"/>
          <p:nvPr/>
        </p:nvSpPr>
        <p:spPr>
          <a:xfrm>
            <a:off x="491994" y="5651212"/>
            <a:ext cx="5036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О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114800" y="3729376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С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55411" y="6023964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В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337435" y="2872784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3200" b="1" dirty="0">
                <a:latin typeface="Arial" pitchFamily="34" charset="0"/>
                <a:cs typeface="Arial" pitchFamily="34" charset="0"/>
              </a:rPr>
              <a:t>A</a:t>
            </a:r>
          </a:p>
        </p:txBody>
      </p:sp>
      <p:sp>
        <p:nvSpPr>
          <p:cNvPr id="58" name="Text Box 30"/>
          <p:cNvSpPr txBox="1">
            <a:spLocks noChangeArrowheads="1"/>
          </p:cNvSpPr>
          <p:nvPr/>
        </p:nvSpPr>
        <p:spPr bwMode="auto">
          <a:xfrm>
            <a:off x="8135353" y="3105036"/>
            <a:ext cx="2302238" cy="624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Решение:</a:t>
            </a:r>
          </a:p>
        </p:txBody>
      </p:sp>
      <p:sp>
        <p:nvSpPr>
          <p:cNvPr id="60" name="Text Box 30"/>
          <p:cNvSpPr txBox="1">
            <a:spLocks noChangeArrowheads="1"/>
          </p:cNvSpPr>
          <p:nvPr/>
        </p:nvSpPr>
        <p:spPr bwMode="auto">
          <a:xfrm>
            <a:off x="6346654" y="3541667"/>
            <a:ext cx="8181873" cy="160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Рассмотрим</a:t>
            </a:r>
            <a:r>
              <a:rPr 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32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АОС-прямоугольный</a:t>
            </a:r>
          </a:p>
          <a:p>
            <a:r>
              <a:rPr kumimoji="0"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ОС-гипотенуза, </a:t>
            </a:r>
            <a:r>
              <a:rPr kumimoji="0" 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kumimoji="0"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А-катет </a:t>
            </a:r>
          </a:p>
          <a:p>
            <a:r>
              <a:rPr kumimoji="0"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противолежащий </a:t>
            </a:r>
            <a:r>
              <a:rPr kumimoji="0" lang="ru-RU" sz="32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∠АОС</a:t>
            </a:r>
            <a:endParaRPr kumimoji="0" lang="ru-RU" sz="32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 Box 32"/>
              <p:cNvSpPr txBox="1">
                <a:spLocks noChangeArrowheads="1"/>
              </p:cNvSpPr>
              <p:nvPr/>
            </p:nvSpPr>
            <p:spPr bwMode="auto">
              <a:xfrm>
                <a:off x="6424645" y="5050933"/>
                <a:ext cx="7544694" cy="5959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marL="457200" indent="-457200">
                  <a:defRPr kumimoji="1"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914400" indent="-457200">
                  <a:defRPr kumimoji="1"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371600" indent="-457200">
                  <a:defRPr kumimoji="1"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909763" indent="-457200">
                  <a:defRPr kumimoji="1"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546350" indent="-457200">
                  <a:defRPr kumimoji="1"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3003550" indent="-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3460750" indent="-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917950" indent="-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4375150" indent="-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marL="0" indent="0"/>
                <a:r>
                  <a:rPr kumimoji="0" lang="uz-Latn-UZ" sz="3200" b="1" dirty="0" smtClean="0">
                    <a:solidFill>
                      <a:srgbClr val="000099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kumimoji="0" lang="uz-Latn-UZ" sz="3200" b="1" dirty="0" smtClean="0">
                    <a:solidFill>
                      <a:srgbClr val="000099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kumimoji="0" lang="ru-RU" sz="3200" b="1" dirty="0">
                    <a:solidFill>
                      <a:srgbClr val="000099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А</a:t>
                </a:r>
                <a:r>
                  <a:rPr kumimoji="0" lang="ru-RU" sz="3200" b="1" dirty="0" smtClean="0">
                    <a:solidFill>
                      <a:srgbClr val="000099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ОС=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kumimoji="0" lang="ru-RU" sz="3200" b="1" i="1" smtClean="0">
                            <a:solidFill>
                              <a:srgbClr val="000099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kumimoji="0" lang="ru-RU" sz="3200" b="1" i="1" smtClean="0">
                            <a:solidFill>
                              <a:srgbClr val="000099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𝟑𝟎</m:t>
                        </m:r>
                      </m:e>
                      <m:sup>
                        <m:r>
                          <a:rPr kumimoji="0" lang="ru-RU" sz="3200" b="1" i="1" smtClean="0">
                            <a:solidFill>
                              <a:srgbClr val="000099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kumimoji="0" lang="ru-RU" sz="3200" b="1" dirty="0" smtClean="0">
                    <a:solidFill>
                      <a:srgbClr val="000099"/>
                    </a:solidFill>
                    <a:latin typeface="Arial" pitchFamily="34" charset="0"/>
                    <a:cs typeface="Arial" pitchFamily="34" charset="0"/>
                  </a:rPr>
                  <a:t>, так как ОС-биссектриса </a:t>
                </a:r>
                <a:endParaRPr kumimoji="0" lang="ru-RU" sz="3200" b="1" dirty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2" name="Text 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424645" y="5050933"/>
                <a:ext cx="7544694" cy="595932"/>
              </a:xfrm>
              <a:prstGeom prst="rect">
                <a:avLst/>
              </a:prstGeom>
              <a:blipFill rotWithShape="1">
                <a:blip r:embed="rId2"/>
                <a:stretch>
                  <a:fillRect l="-646" t="-11340" r="-1050" b="-34021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4" name="Прямоугольник 63"/>
          <p:cNvSpPr/>
          <p:nvPr/>
        </p:nvSpPr>
        <p:spPr>
          <a:xfrm>
            <a:off x="5335173" y="7175414"/>
            <a:ext cx="426143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b="1" dirty="0" smtClean="0">
                <a:solidFill>
                  <a:srgbClr val="C00000"/>
                </a:solidFill>
                <a:latin typeface="Arial" charset="0"/>
              </a:rPr>
              <a:t>Ответ: </a:t>
            </a:r>
            <a:r>
              <a:rPr lang="ru-RU" sz="3200" b="1" dirty="0" smtClean="0">
                <a:solidFill>
                  <a:srgbClr val="002060"/>
                </a:solidFill>
                <a:latin typeface="Arial" charset="0"/>
              </a:rPr>
              <a:t>СА=СВ=7 см</a:t>
            </a:r>
            <a:endParaRPr lang="ru-RU" sz="3200" b="1" dirty="0">
              <a:solidFill>
                <a:srgbClr val="002060"/>
              </a:solidFill>
              <a:latin typeface="Arial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941677" y="5943600"/>
            <a:ext cx="5608746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V="1">
            <a:off x="925375" y="1917826"/>
            <a:ext cx="2947846" cy="402577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>
            <a:stCxn id="5" idx="3"/>
          </p:cNvCxnSpPr>
          <p:nvPr/>
        </p:nvCxnSpPr>
        <p:spPr>
          <a:xfrm flipV="1">
            <a:off x="995658" y="3457516"/>
            <a:ext cx="5444538" cy="2486084"/>
          </a:xfrm>
          <a:prstGeom prst="line">
            <a:avLst/>
          </a:prstGeom>
          <a:ln w="571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Group 50"/>
          <p:cNvGrpSpPr>
            <a:grpSpLocks/>
          </p:cNvGrpSpPr>
          <p:nvPr/>
        </p:nvGrpSpPr>
        <p:grpSpPr bwMode="auto">
          <a:xfrm rot="19476680">
            <a:off x="1432250" y="5259136"/>
            <a:ext cx="365761" cy="731520"/>
            <a:chOff x="816" y="1536"/>
            <a:chExt cx="144" cy="384"/>
          </a:xfrm>
        </p:grpSpPr>
        <p:sp>
          <p:nvSpPr>
            <p:cNvPr id="39" name="Freeform 46"/>
            <p:cNvSpPr>
              <a:spLocks/>
            </p:cNvSpPr>
            <p:nvPr/>
          </p:nvSpPr>
          <p:spPr bwMode="auto">
            <a:xfrm rot="-1106097">
              <a:off x="864" y="1536"/>
              <a:ext cx="96" cy="192"/>
            </a:xfrm>
            <a:custGeom>
              <a:avLst/>
              <a:gdLst>
                <a:gd name="T0" fmla="*/ 48 w 56"/>
                <a:gd name="T1" fmla="*/ 0 h 192"/>
                <a:gd name="T2" fmla="*/ 48 w 56"/>
                <a:gd name="T3" fmla="*/ 96 h 192"/>
                <a:gd name="T4" fmla="*/ 0 w 56"/>
                <a:gd name="T5" fmla="*/ 192 h 192"/>
                <a:gd name="T6" fmla="*/ 0 60000 65536"/>
                <a:gd name="T7" fmla="*/ 0 60000 65536"/>
                <a:gd name="T8" fmla="*/ 0 60000 65536"/>
                <a:gd name="T9" fmla="*/ 0 w 56"/>
                <a:gd name="T10" fmla="*/ 0 h 192"/>
                <a:gd name="T11" fmla="*/ 56 w 56"/>
                <a:gd name="T12" fmla="*/ 192 h 1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6" h="192">
                  <a:moveTo>
                    <a:pt x="48" y="0"/>
                  </a:moveTo>
                  <a:cubicBezTo>
                    <a:pt x="52" y="32"/>
                    <a:pt x="56" y="64"/>
                    <a:pt x="48" y="96"/>
                  </a:cubicBezTo>
                  <a:cubicBezTo>
                    <a:pt x="40" y="128"/>
                    <a:pt x="20" y="160"/>
                    <a:pt x="0" y="192"/>
                  </a:cubicBezTo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uz-Latn-UZ" sz="4000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Freeform 47"/>
            <p:cNvSpPr>
              <a:spLocks/>
            </p:cNvSpPr>
            <p:nvPr/>
          </p:nvSpPr>
          <p:spPr bwMode="auto">
            <a:xfrm rot="845675">
              <a:off x="816" y="1728"/>
              <a:ext cx="96" cy="192"/>
            </a:xfrm>
            <a:custGeom>
              <a:avLst/>
              <a:gdLst>
                <a:gd name="T0" fmla="*/ 48 w 56"/>
                <a:gd name="T1" fmla="*/ 0 h 192"/>
                <a:gd name="T2" fmla="*/ 48 w 56"/>
                <a:gd name="T3" fmla="*/ 96 h 192"/>
                <a:gd name="T4" fmla="*/ 0 w 56"/>
                <a:gd name="T5" fmla="*/ 192 h 192"/>
                <a:gd name="T6" fmla="*/ 0 60000 65536"/>
                <a:gd name="T7" fmla="*/ 0 60000 65536"/>
                <a:gd name="T8" fmla="*/ 0 60000 65536"/>
                <a:gd name="T9" fmla="*/ 0 w 56"/>
                <a:gd name="T10" fmla="*/ 0 h 192"/>
                <a:gd name="T11" fmla="*/ 56 w 56"/>
                <a:gd name="T12" fmla="*/ 192 h 1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6" h="192">
                  <a:moveTo>
                    <a:pt x="48" y="0"/>
                  </a:moveTo>
                  <a:cubicBezTo>
                    <a:pt x="52" y="32"/>
                    <a:pt x="56" y="64"/>
                    <a:pt x="48" y="96"/>
                  </a:cubicBezTo>
                  <a:cubicBezTo>
                    <a:pt x="40" y="128"/>
                    <a:pt x="20" y="160"/>
                    <a:pt x="0" y="192"/>
                  </a:cubicBezTo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uz-Latn-UZ" sz="4000" b="1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6" name="Овал 25"/>
          <p:cNvSpPr/>
          <p:nvPr/>
        </p:nvSpPr>
        <p:spPr>
          <a:xfrm>
            <a:off x="4342540" y="4247944"/>
            <a:ext cx="152400" cy="196672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1558918" y="5138508"/>
                <a:ext cx="1085490" cy="6588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/>
                            </a:rPr>
                            <m:t>𝟔𝟎</m:t>
                          </m:r>
                        </m:e>
                        <m:sup>
                          <m:r>
                            <a:rPr lang="en-US" sz="3600" b="1" i="1" smtClean="0"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sz="36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8918" y="5138508"/>
                <a:ext cx="1085490" cy="65889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Прямоугольник 29"/>
          <p:cNvSpPr/>
          <p:nvPr/>
        </p:nvSpPr>
        <p:spPr>
          <a:xfrm>
            <a:off x="3106131" y="4493784"/>
            <a:ext cx="6399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14</a:t>
            </a:r>
            <a:endParaRPr lang="uz-Latn-U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7010400" y="1596055"/>
                <a:ext cx="7620000" cy="1620382"/>
              </a:xfrm>
              <a:prstGeom prst="rect">
                <a:avLst/>
              </a:prstGeom>
              <a:noFill/>
            </p:spPr>
            <p:txBody>
              <a:bodyPr wrap="square" lIns="130622" tIns="65311" rIns="130622" bIns="65311">
                <a:spAutoFit/>
              </a:bodyPr>
              <a:lstStyle/>
              <a:p>
                <a:pPr>
                  <a:defRPr/>
                </a:pPr>
                <a:r>
                  <a:rPr lang="uz-Cyrl-UZ" sz="32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Дано:</a:t>
                </a:r>
                <a:r>
                  <a:rPr lang="uz-Cyrl-UZ" sz="32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∠О=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z-Cyrl-UZ" sz="3200" b="1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𝟔𝟎</m:t>
                        </m:r>
                      </m:e>
                      <m:sup>
                        <m:r>
                          <a:rPr lang="ru-RU" sz="3200" b="1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uz-Cyrl-UZ" sz="32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,  ОС-биссектриса, </a:t>
                </a:r>
              </a:p>
              <a:p>
                <a:pPr>
                  <a:defRPr/>
                </a:pPr>
                <a:r>
                  <a:rPr lang="uz-Cyrl-UZ" sz="32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СА</a:t>
                </a:r>
                <a:r>
                  <a:rPr lang="uz-Cyrl-UZ" sz="32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⊥ОА,  СВ⊥ОВ,   </a:t>
                </a:r>
                <a:r>
                  <a:rPr lang="ru-RU" sz="32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ОС = 14см</a:t>
                </a:r>
                <a:endParaRPr lang="ru-RU" sz="32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pPr>
                  <a:defRPr/>
                </a:pPr>
                <a:r>
                  <a:rPr lang="ru-RU" sz="32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Найти: СА,  СВ </a:t>
                </a:r>
                <a:endParaRPr lang="en-US" sz="32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0400" y="1596055"/>
                <a:ext cx="7620000" cy="1620382"/>
              </a:xfrm>
              <a:prstGeom prst="rect">
                <a:avLst/>
              </a:prstGeom>
              <a:blipFill rotWithShape="1">
                <a:blip r:embed="rId4"/>
                <a:stretch>
                  <a:fillRect l="-1520" t="-3008" b="-10150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9" name="Прямая соединительная линия 48"/>
          <p:cNvCxnSpPr/>
          <p:nvPr/>
        </p:nvCxnSpPr>
        <p:spPr>
          <a:xfrm flipH="1">
            <a:off x="4418740" y="4387727"/>
            <a:ext cx="12871" cy="155587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2942043" y="3212838"/>
            <a:ext cx="1500547" cy="117488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Прямоугольник 44"/>
              <p:cNvSpPr/>
              <p:nvPr/>
            </p:nvSpPr>
            <p:spPr>
              <a:xfrm>
                <a:off x="7003842" y="5553837"/>
                <a:ext cx="6386300" cy="12937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С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А=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𝟏</m:t>
                        </m:r>
                      </m:num>
                      <m:den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ОС=7 см по свойству </a:t>
                </a:r>
              </a:p>
              <a:p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прямоугольного треугольника</a:t>
                </a:r>
                <a:endParaRPr lang="uz-Latn-UZ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5" name="Прямоугольник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03842" y="5553837"/>
                <a:ext cx="6386300" cy="1293752"/>
              </a:xfrm>
              <a:prstGeom prst="rect">
                <a:avLst/>
              </a:prstGeom>
              <a:blipFill rotWithShape="1">
                <a:blip r:embed="rId5"/>
                <a:stretch>
                  <a:fillRect l="-2481" r="-1050" b="-14623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Rectangle 5"/>
          <p:cNvSpPr txBox="1">
            <a:spLocks noChangeArrowheads="1"/>
          </p:cNvSpPr>
          <p:nvPr/>
        </p:nvSpPr>
        <p:spPr>
          <a:xfrm>
            <a:off x="6440196" y="5612375"/>
            <a:ext cx="8042406" cy="1345748"/>
          </a:xfrm>
          <a:prstGeom prst="rect">
            <a:avLst/>
          </a:prstGeom>
        </p:spPr>
        <p:txBody>
          <a:bodyPr lIns="130622" tIns="65311" rIns="130622" bIns="65311"/>
          <a:lstStyle/>
          <a:p>
            <a:pPr defTabSz="1306220"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alt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Катет прямоугольного треугольника, лежащий против угла в 30</a:t>
            </a:r>
            <a:r>
              <a:rPr lang="en-US" alt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º</a:t>
            </a:r>
            <a:r>
              <a:rPr lang="ru-RU" alt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, равен половине гипотенузы.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273524" y="6636805"/>
            <a:ext cx="5426357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Arial" charset="0"/>
              </a:rPr>
              <a:t>СА=СВ=7 см по свойству </a:t>
            </a:r>
          </a:p>
          <a:p>
            <a:r>
              <a:rPr lang="ru-RU" sz="3200" b="1" dirty="0" smtClean="0">
                <a:solidFill>
                  <a:srgbClr val="002060"/>
                </a:solidFill>
                <a:latin typeface="Arial" charset="0"/>
              </a:rPr>
              <a:t>биссектрисы угла</a:t>
            </a:r>
            <a:endParaRPr lang="uz-Latn-UZ" dirty="0"/>
          </a:p>
        </p:txBody>
      </p:sp>
    </p:spTree>
    <p:extLst>
      <p:ext uri="{BB962C8B-B14F-4D97-AF65-F5344CB8AC3E}">
        <p14:creationId xmlns:p14="http://schemas.microsoft.com/office/powerpoint/2010/main" val="1836902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33" grpId="0" animBg="1"/>
      <p:bldP spid="5" grpId="0"/>
      <p:bldP spid="9" grpId="0"/>
      <p:bldP spid="10" grpId="0"/>
      <p:bldP spid="21" grpId="0"/>
      <p:bldP spid="58" grpId="0"/>
      <p:bldP spid="62" grpId="0"/>
      <p:bldP spid="64" grpId="0"/>
      <p:bldP spid="26" grpId="0" animBg="1"/>
      <p:bldP spid="29" grpId="0"/>
      <p:bldP spid="30" grpId="0"/>
      <p:bldP spid="48" grpId="0"/>
      <p:bldP spid="45" grpId="0"/>
      <p:bldP spid="55" grpId="0"/>
      <p:bldP spid="55" grpId="1"/>
      <p:bldP spid="4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15473</TotalTime>
  <Words>739</Words>
  <Application>Microsoft Office PowerPoint</Application>
  <PresentationFormat>Произвольный</PresentationFormat>
  <Paragraphs>171</Paragraphs>
  <Slides>11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Office Theme</vt:lpstr>
      <vt:lpstr>    Геометрия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Задача (устно)</vt:lpstr>
      <vt:lpstr>Задача (устно)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dilyorbek</cp:lastModifiedBy>
  <cp:revision>1099</cp:revision>
  <dcterms:created xsi:type="dcterms:W3CDTF">2020-04-09T07:32:19Z</dcterms:created>
  <dcterms:modified xsi:type="dcterms:W3CDTF">2021-02-19T16:26:59Z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