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511" r:id="rId2"/>
    <p:sldId id="405" r:id="rId3"/>
    <p:sldId id="655" r:id="rId4"/>
    <p:sldId id="653" r:id="rId5"/>
    <p:sldId id="648" r:id="rId6"/>
    <p:sldId id="656" r:id="rId7"/>
    <p:sldId id="657" r:id="rId8"/>
    <p:sldId id="658" r:id="rId9"/>
    <p:sldId id="660" r:id="rId10"/>
    <p:sldId id="661" r:id="rId11"/>
    <p:sldId id="663" r:id="rId12"/>
    <p:sldId id="636" r:id="rId13"/>
    <p:sldId id="662" r:id="rId14"/>
    <p:sldId id="404" r:id="rId15"/>
  </p:sldIdLst>
  <p:sldSz cx="14630400" cy="8229600"/>
  <p:notesSz cx="5765800" cy="3244850"/>
  <p:defaultTextStyle>
    <a:defPPr>
      <a:defRPr lang="ru-RU"/>
    </a:defPPr>
    <a:lvl1pPr marL="0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EDC9EA0-A7E8-46A4-ABD9-3915CBF643D2}">
          <p14:sldIdLst>
            <p14:sldId id="511"/>
            <p14:sldId id="405"/>
            <p14:sldId id="655"/>
            <p14:sldId id="653"/>
            <p14:sldId id="648"/>
            <p14:sldId id="656"/>
            <p14:sldId id="657"/>
            <p14:sldId id="658"/>
            <p14:sldId id="660"/>
            <p14:sldId id="661"/>
            <p14:sldId id="663"/>
            <p14:sldId id="636"/>
            <p14:sldId id="662"/>
          </p14:sldIdLst>
        </p14:section>
        <p14:section name="Раздел без заголовка" id="{67AF348A-95E5-4FA6-B08C-FB3DF7B22B4F}">
          <p14:sldIdLst>
            <p14:sldId id="404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15826">
          <p15:clr>
            <a:srgbClr val="A4A3A4"/>
          </p15:clr>
        </p15:guide>
        <p15:guide id="4" pos="13119">
          <p15:clr>
            <a:srgbClr val="A4A3A4"/>
          </p15:clr>
        </p15:guide>
        <p15:guide id="5" orient="horz" pos="1330">
          <p15:clr>
            <a:srgbClr val="A4A3A4"/>
          </p15:clr>
        </p15:guide>
        <p15:guide id="6" orient="horz" pos="7304">
          <p15:clr>
            <a:srgbClr val="A4A3A4"/>
          </p15:clr>
        </p15:guide>
        <p15:guide id="7" pos="902">
          <p15:clr>
            <a:srgbClr val="A4A3A4"/>
          </p15:clr>
        </p15:guide>
        <p15:guide id="8" pos="54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EB21"/>
    <a:srgbClr val="FF6B6B"/>
    <a:srgbClr val="FF99FF"/>
    <a:srgbClr val="1A0A5E"/>
    <a:srgbClr val="00A859"/>
    <a:srgbClr val="65F913"/>
    <a:srgbClr val="CCFFFF"/>
    <a:srgbClr val="E29AD3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148" autoAdjust="0"/>
    <p:restoredTop sz="98696" autoAdjust="0"/>
  </p:normalViewPr>
  <p:slideViewPr>
    <p:cSldViewPr>
      <p:cViewPr>
        <p:scale>
          <a:sx n="50" d="100"/>
          <a:sy n="50" d="100"/>
        </p:scale>
        <p:origin x="-564" y="-210"/>
      </p:cViewPr>
      <p:guideLst>
        <p:guide orient="horz" pos="2880"/>
        <p:guide orient="horz" pos="15826"/>
        <p:guide orient="horz" pos="1330"/>
        <p:guide orient="horz" pos="7304"/>
        <p:guide pos="2160"/>
        <p:guide pos="13119"/>
        <p:guide pos="902"/>
        <p:guide pos="54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3280D-DA47-4F16-B0EB-68F87F7C7C01}" type="datetimeFigureOut">
              <a:rPr lang="ru-RU" smtClean="0"/>
              <a:t>19.02.2021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CEBC4-7F60-46A9-8417-0DDF722E94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602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5"/>
            <a:ext cx="12435840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2" y="4608576"/>
            <a:ext cx="1024128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784830"/>
          </a:xfrm>
        </p:spPr>
        <p:txBody>
          <a:bodyPr lIns="0" tIns="0" rIns="0" bIns="0"/>
          <a:lstStyle>
            <a:lvl1pPr>
              <a:defRPr sz="51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69624" y="180473"/>
            <a:ext cx="14338758" cy="10886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9570" y="1828019"/>
            <a:ext cx="4629200" cy="5078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8" y="1892808"/>
            <a:ext cx="63642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13038" y="2679033"/>
            <a:ext cx="6652965" cy="2623487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8" y="335953"/>
            <a:ext cx="12435843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97290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5318162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539028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097290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318162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9539028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1097288" y="1120163"/>
            <a:ext cx="12435843" cy="48767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21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4095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339DE8-DBFC-4939-919E-AB439A39A287}" type="datetime1">
              <a:rPr lang="ru-RU"/>
              <a:pPr>
                <a:defRPr/>
              </a:pPr>
              <a:t>19.02.2021</a:t>
            </a:fld>
            <a:endParaRPr lang="ru-RU"/>
          </a:p>
        </p:txBody>
      </p:sp>
      <p:sp>
        <p:nvSpPr>
          <p:cNvPr id="3" name="Rectangle 6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265F04-9C2D-43D4-A3D3-BF230B73C0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0920591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2"/>
            <a:ext cx="40880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7"/>
            <a:ext cx="4681728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533888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8" r:id="rId7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2688" y="3905"/>
            <a:ext cx="14610538" cy="25896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xmlns="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5675" y="607714"/>
            <a:ext cx="7997539" cy="1265513"/>
          </a:xfrm>
          <a:prstGeom prst="rect">
            <a:avLst/>
          </a:prstGeom>
        </p:spPr>
        <p:txBody>
          <a:bodyPr vert="horz" wrap="square" lIns="0" tIns="34074" rIns="0" bIns="0" rtlCol="0" anchor="ctr">
            <a:spAutoFit/>
          </a:bodyPr>
          <a:lstStyle/>
          <a:p>
            <a:pPr marL="29633" algn="ctr">
              <a:spcBef>
                <a:spcPts val="267"/>
              </a:spcBef>
            </a:pPr>
            <a:r>
              <a:rPr lang="ru-RU" sz="8000" spc="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8000" spc="1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Геометрия</a:t>
            </a:r>
            <a:endParaRPr sz="8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12493011" y="631572"/>
            <a:ext cx="439718" cy="822237"/>
          </a:xfrm>
          <a:prstGeom prst="rect">
            <a:avLst/>
          </a:prstGeom>
        </p:spPr>
        <p:txBody>
          <a:bodyPr vert="horz" wrap="square" lIns="0" tIns="37045" rIns="0" bIns="0" rtlCol="0">
            <a:spAutoFit/>
          </a:bodyPr>
          <a:lstStyle/>
          <a:p>
            <a:pPr>
              <a:spcBef>
                <a:spcPts val="293"/>
              </a:spcBef>
            </a:pPr>
            <a:r>
              <a:rPr lang="uz-Latn-UZ" sz="5100" b="1" spc="23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51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12149035" y="1374492"/>
            <a:ext cx="1312093" cy="490087"/>
          </a:xfrm>
          <a:prstGeom prst="rect">
            <a:avLst/>
          </a:prstGeom>
        </p:spPr>
        <p:txBody>
          <a:bodyPr vert="horz" wrap="square" lIns="0" tIns="28147" rIns="0" bIns="0" rtlCol="0">
            <a:spAutoFit/>
          </a:bodyPr>
          <a:lstStyle/>
          <a:p>
            <a:pPr>
              <a:spcBef>
                <a:spcPts val="223"/>
              </a:spcBef>
            </a:pPr>
            <a:r>
              <a:rPr lang="ru-RU" sz="3000" b="1" spc="-11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3000" b="1" dirty="0">
              <a:latin typeface="Arial"/>
              <a:cs typeface="Arial"/>
            </a:endParaRPr>
          </a:p>
        </p:txBody>
      </p:sp>
      <p:sp>
        <p:nvSpPr>
          <p:cNvPr id="12" name="object 11">
            <a:extLst>
              <a:ext uri="{FF2B5EF4-FFF2-40B4-BE49-F238E27FC236}">
                <a16:creationId xmlns:a16="http://schemas.microsoft.com/office/drawing/2014/main" xmlns="" id="{335AFAA3-FF4F-462D-A908-93D09B272E70}"/>
              </a:ext>
            </a:extLst>
          </p:cNvPr>
          <p:cNvSpPr/>
          <p:nvPr/>
        </p:nvSpPr>
        <p:spPr>
          <a:xfrm>
            <a:off x="830940" y="610666"/>
            <a:ext cx="924280" cy="1274156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435"/>
            <a:endParaRPr sz="46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830940" y="3447392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9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830940" y="5698557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6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2362200" y="3574210"/>
            <a:ext cx="7239000" cy="2987569"/>
          </a:xfrm>
          <a:prstGeom prst="rect">
            <a:avLst/>
          </a:prstGeom>
        </p:spPr>
        <p:txBody>
          <a:bodyPr vert="horz" wrap="square" lIns="0" tIns="32596" rIns="0" bIns="0" rtlCol="0">
            <a:spAutoFit/>
          </a:bodyPr>
          <a:lstStyle/>
          <a:p>
            <a:pPr lvl="0"/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Решение задач по теме: </a:t>
            </a:r>
          </a:p>
          <a:p>
            <a:pPr lvl="0"/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«Признаки равенства прямоугольных треугольников»</a:t>
            </a:r>
            <a:endParaRPr lang="uz-Latn-UZ" sz="4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AutoShape 4" descr="Презентация урока математики по теме: &quot; Замкнутая ломаная и многоуголь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TextBox 2"/>
          <p:cNvSpPr txBox="1"/>
          <p:nvPr/>
        </p:nvSpPr>
        <p:spPr>
          <a:xfrm>
            <a:off x="9448800" y="3067362"/>
            <a:ext cx="754757" cy="7232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uz-Latn-UZ" dirty="0"/>
          </a:p>
        </p:txBody>
      </p:sp>
      <p:pic>
        <p:nvPicPr>
          <p:cNvPr id="14338" name="Picture 2" descr="Открытый урок по математике и логике | 4kids.az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5422" y="3596357"/>
            <a:ext cx="4067921" cy="3171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057399" y="7055235"/>
            <a:ext cx="73638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5903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1807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477112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3614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79518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54224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113261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272295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Яшнабадский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район. Школа № 161.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Учитель математики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Наралиева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Ш.Ш.</a:t>
            </a:r>
            <a:endParaRPr lang="uz-Latn-UZ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98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4" name="Group 14"/>
          <p:cNvGrpSpPr>
            <a:grpSpLocks/>
          </p:cNvGrpSpPr>
          <p:nvPr/>
        </p:nvGrpSpPr>
        <p:grpSpPr bwMode="auto">
          <a:xfrm>
            <a:off x="3961052" y="3176534"/>
            <a:ext cx="3108960" cy="4061460"/>
            <a:chOff x="2064" y="1026"/>
            <a:chExt cx="1224" cy="2132"/>
          </a:xfrm>
        </p:grpSpPr>
        <p:sp>
          <p:nvSpPr>
            <p:cNvPr id="23567" name="AutoShape 3"/>
            <p:cNvSpPr>
              <a:spLocks noChangeArrowheads="1"/>
            </p:cNvSpPr>
            <p:nvPr/>
          </p:nvSpPr>
          <p:spPr bwMode="auto">
            <a:xfrm rot="10780137" flipV="1">
              <a:off x="2064" y="1026"/>
              <a:ext cx="1224" cy="2132"/>
            </a:xfrm>
            <a:prstGeom prst="rtTriangl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00CCFF"/>
                </a:gs>
              </a:gsLst>
              <a:path path="shape">
                <a:fillToRect l="50000" t="50000" r="50000" b="50000"/>
              </a:path>
            </a:gradFill>
            <a:ln w="19050">
              <a:solidFill>
                <a:srgbClr val="000066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568" name="Freeform 6"/>
            <p:cNvSpPr>
              <a:spLocks/>
            </p:cNvSpPr>
            <p:nvPr/>
          </p:nvSpPr>
          <p:spPr bwMode="auto">
            <a:xfrm>
              <a:off x="3134" y="2956"/>
              <a:ext cx="154" cy="188"/>
            </a:xfrm>
            <a:custGeom>
              <a:avLst/>
              <a:gdLst>
                <a:gd name="T0" fmla="*/ 154 w 154"/>
                <a:gd name="T1" fmla="*/ 4 h 188"/>
                <a:gd name="T2" fmla="*/ 0 w 154"/>
                <a:gd name="T3" fmla="*/ 0 h 188"/>
                <a:gd name="T4" fmla="*/ 2 w 154"/>
                <a:gd name="T5" fmla="*/ 188 h 188"/>
                <a:gd name="T6" fmla="*/ 0 60000 65536"/>
                <a:gd name="T7" fmla="*/ 0 60000 65536"/>
                <a:gd name="T8" fmla="*/ 0 60000 65536"/>
                <a:gd name="T9" fmla="*/ 0 w 154"/>
                <a:gd name="T10" fmla="*/ 0 h 188"/>
                <a:gd name="T11" fmla="*/ 154 w 154"/>
                <a:gd name="T12" fmla="*/ 188 h 1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4" h="188">
                  <a:moveTo>
                    <a:pt x="154" y="4"/>
                  </a:moveTo>
                  <a:lnTo>
                    <a:pt x="0" y="0"/>
                  </a:lnTo>
                  <a:lnTo>
                    <a:pt x="2" y="188"/>
                  </a:lnTo>
                </a:path>
              </a:pathLst>
            </a:cu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</p:grpSp>
      <p:sp>
        <p:nvSpPr>
          <p:cNvPr id="23557" name="Text Box 8"/>
          <p:cNvSpPr txBox="1">
            <a:spLocks noChangeArrowheads="1"/>
          </p:cNvSpPr>
          <p:nvPr/>
        </p:nvSpPr>
        <p:spPr bwMode="auto">
          <a:xfrm>
            <a:off x="3039034" y="2831730"/>
            <a:ext cx="605235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000" b="1" i="1">
                <a:solidFill>
                  <a:srgbClr val="000000"/>
                </a:solidFill>
                <a:latin typeface="Times New Roman" pitchFamily="18" charset="0"/>
              </a:rPr>
              <a:t>В</a:t>
            </a:r>
          </a:p>
        </p:txBody>
      </p:sp>
      <p:sp>
        <p:nvSpPr>
          <p:cNvPr id="23558" name="Text Box 9"/>
          <p:cNvSpPr txBox="1">
            <a:spLocks noChangeArrowheads="1"/>
          </p:cNvSpPr>
          <p:nvPr/>
        </p:nvSpPr>
        <p:spPr bwMode="auto">
          <a:xfrm>
            <a:off x="6379132" y="2831730"/>
            <a:ext cx="605235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000" b="1" i="1">
                <a:solidFill>
                  <a:srgbClr val="000000"/>
                </a:solidFill>
                <a:latin typeface="Times New Roman" pitchFamily="18" charset="0"/>
              </a:rPr>
              <a:t>А</a:t>
            </a:r>
          </a:p>
        </p:txBody>
      </p:sp>
      <p:sp>
        <p:nvSpPr>
          <p:cNvPr id="23559" name="Text Box 10"/>
          <p:cNvSpPr txBox="1">
            <a:spLocks noChangeArrowheads="1"/>
          </p:cNvSpPr>
          <p:nvPr/>
        </p:nvSpPr>
        <p:spPr bwMode="auto">
          <a:xfrm>
            <a:off x="6954209" y="7064640"/>
            <a:ext cx="605235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000" b="1" i="1">
                <a:solidFill>
                  <a:srgbClr val="000000"/>
                </a:solidFill>
                <a:latin typeface="Times New Roman" pitchFamily="18" charset="0"/>
              </a:rPr>
              <a:t>С</a:t>
            </a:r>
          </a:p>
        </p:txBody>
      </p:sp>
      <p:sp>
        <p:nvSpPr>
          <p:cNvPr id="23560" name="Text Box 11"/>
          <p:cNvSpPr txBox="1">
            <a:spLocks noChangeArrowheads="1"/>
          </p:cNvSpPr>
          <p:nvPr/>
        </p:nvSpPr>
        <p:spPr bwMode="auto">
          <a:xfrm>
            <a:off x="3844213" y="7237994"/>
            <a:ext cx="634089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4000" b="1" i="1">
                <a:solidFill>
                  <a:srgbClr val="000000"/>
                </a:solidFill>
                <a:latin typeface="Times New Roman" pitchFamily="18" charset="0"/>
              </a:rPr>
              <a:t>N</a:t>
            </a:r>
            <a:endParaRPr lang="ru-RU" sz="4000" b="1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68973" name="Text Box 13"/>
          <p:cNvSpPr txBox="1">
            <a:spLocks noChangeArrowheads="1"/>
          </p:cNvSpPr>
          <p:nvPr/>
        </p:nvSpPr>
        <p:spPr bwMode="auto">
          <a:xfrm>
            <a:off x="7710517" y="4966877"/>
            <a:ext cx="6336401" cy="12398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6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По катету и </a:t>
            </a:r>
            <a:r>
              <a:rPr lang="ru-RU" sz="36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прилежащему</a:t>
            </a:r>
            <a:endParaRPr lang="ru-RU" sz="3600" b="1" dirty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ru-RU" sz="36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острому углу.</a:t>
            </a:r>
          </a:p>
        </p:txBody>
      </p:sp>
      <p:sp>
        <p:nvSpPr>
          <p:cNvPr id="23562" name="Text Box 15"/>
          <p:cNvSpPr txBox="1">
            <a:spLocks noChangeArrowheads="1"/>
          </p:cNvSpPr>
          <p:nvPr/>
        </p:nvSpPr>
        <p:spPr bwMode="auto">
          <a:xfrm>
            <a:off x="93810" y="7167930"/>
            <a:ext cx="634089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000" b="1" i="1">
                <a:solidFill>
                  <a:srgbClr val="000000"/>
                </a:solidFill>
                <a:latin typeface="Times New Roman" pitchFamily="18" charset="0"/>
              </a:rPr>
              <a:t>О</a:t>
            </a:r>
          </a:p>
        </p:txBody>
      </p:sp>
      <p:sp>
        <p:nvSpPr>
          <p:cNvPr id="23563" name="Text Box 16"/>
          <p:cNvSpPr txBox="1">
            <a:spLocks noChangeArrowheads="1"/>
          </p:cNvSpPr>
          <p:nvPr/>
        </p:nvSpPr>
        <p:spPr bwMode="auto">
          <a:xfrm>
            <a:off x="4105833" y="6775080"/>
            <a:ext cx="786374" cy="501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b="1" dirty="0">
                <a:solidFill>
                  <a:srgbClr val="000000"/>
                </a:solidFill>
              </a:rPr>
              <a:t>62</a:t>
            </a:r>
            <a:r>
              <a:rPr lang="ru-RU" b="1" baseline="30000" dirty="0">
                <a:solidFill>
                  <a:srgbClr val="000000"/>
                </a:solidFill>
              </a:rPr>
              <a:t>0</a:t>
            </a:r>
            <a:endParaRPr lang="ru-RU" b="1" dirty="0">
              <a:solidFill>
                <a:srgbClr val="000000"/>
              </a:solidFill>
            </a:endParaRPr>
          </a:p>
        </p:txBody>
      </p:sp>
      <p:sp>
        <p:nvSpPr>
          <p:cNvPr id="23566" name="Line 19"/>
          <p:cNvSpPr>
            <a:spLocks noChangeShapeType="1"/>
          </p:cNvSpPr>
          <p:nvPr/>
        </p:nvSpPr>
        <p:spPr bwMode="auto">
          <a:xfrm>
            <a:off x="5728892" y="6986688"/>
            <a:ext cx="0" cy="537743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grpSp>
        <p:nvGrpSpPr>
          <p:cNvPr id="17" name="Group 14"/>
          <p:cNvGrpSpPr>
            <a:grpSpLocks/>
          </p:cNvGrpSpPr>
          <p:nvPr/>
        </p:nvGrpSpPr>
        <p:grpSpPr bwMode="auto">
          <a:xfrm>
            <a:off x="840384" y="3196957"/>
            <a:ext cx="3108960" cy="4061460"/>
            <a:chOff x="2064" y="1026"/>
            <a:chExt cx="1224" cy="2132"/>
          </a:xfrm>
          <a:solidFill>
            <a:srgbClr val="FF99FF"/>
          </a:solidFill>
        </p:grpSpPr>
        <p:sp>
          <p:nvSpPr>
            <p:cNvPr id="18" name="AutoShape 3"/>
            <p:cNvSpPr>
              <a:spLocks noChangeArrowheads="1"/>
            </p:cNvSpPr>
            <p:nvPr/>
          </p:nvSpPr>
          <p:spPr bwMode="auto">
            <a:xfrm rot="10780137" flipV="1">
              <a:off x="2064" y="1026"/>
              <a:ext cx="1224" cy="2132"/>
            </a:xfrm>
            <a:prstGeom prst="rtTriangle">
              <a:avLst/>
            </a:prstGeom>
            <a:grpFill/>
            <a:ln w="19050">
              <a:solidFill>
                <a:srgbClr val="000066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9" name="Freeform 6"/>
            <p:cNvSpPr>
              <a:spLocks/>
            </p:cNvSpPr>
            <p:nvPr/>
          </p:nvSpPr>
          <p:spPr bwMode="auto">
            <a:xfrm>
              <a:off x="3134" y="2956"/>
              <a:ext cx="154" cy="188"/>
            </a:xfrm>
            <a:custGeom>
              <a:avLst/>
              <a:gdLst>
                <a:gd name="T0" fmla="*/ 154 w 154"/>
                <a:gd name="T1" fmla="*/ 4 h 188"/>
                <a:gd name="T2" fmla="*/ 0 w 154"/>
                <a:gd name="T3" fmla="*/ 0 h 188"/>
                <a:gd name="T4" fmla="*/ 2 w 154"/>
                <a:gd name="T5" fmla="*/ 188 h 188"/>
                <a:gd name="T6" fmla="*/ 0 60000 65536"/>
                <a:gd name="T7" fmla="*/ 0 60000 65536"/>
                <a:gd name="T8" fmla="*/ 0 60000 65536"/>
                <a:gd name="T9" fmla="*/ 0 w 154"/>
                <a:gd name="T10" fmla="*/ 0 h 188"/>
                <a:gd name="T11" fmla="*/ 154 w 154"/>
                <a:gd name="T12" fmla="*/ 188 h 1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4" h="188">
                  <a:moveTo>
                    <a:pt x="154" y="4"/>
                  </a:moveTo>
                  <a:lnTo>
                    <a:pt x="0" y="0"/>
                  </a:lnTo>
                  <a:lnTo>
                    <a:pt x="2" y="188"/>
                  </a:lnTo>
                </a:path>
              </a:pathLst>
            </a:custGeom>
            <a:grpFill/>
            <a:ln w="2857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xtLst/>
          </p:spPr>
          <p:txBody>
            <a:bodyPr wrap="none"/>
            <a:lstStyle/>
            <a:p>
              <a:endParaRPr lang="uz-Latn-UZ"/>
            </a:p>
          </p:txBody>
        </p:sp>
      </p:grpSp>
      <p:sp>
        <p:nvSpPr>
          <p:cNvPr id="23565" name="Line 18"/>
          <p:cNvSpPr>
            <a:spLocks noChangeShapeType="1"/>
          </p:cNvSpPr>
          <p:nvPr/>
        </p:nvSpPr>
        <p:spPr bwMode="auto">
          <a:xfrm>
            <a:off x="2394864" y="7052677"/>
            <a:ext cx="0" cy="405766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3564" name="Text Box 17"/>
          <p:cNvSpPr txBox="1">
            <a:spLocks noChangeArrowheads="1"/>
          </p:cNvSpPr>
          <p:nvPr/>
        </p:nvSpPr>
        <p:spPr bwMode="auto">
          <a:xfrm>
            <a:off x="1080692" y="6725820"/>
            <a:ext cx="786374" cy="501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b="1">
                <a:solidFill>
                  <a:srgbClr val="000000"/>
                </a:solidFill>
              </a:rPr>
              <a:t>62</a:t>
            </a:r>
            <a:r>
              <a:rPr lang="ru-RU" b="1" baseline="30000">
                <a:solidFill>
                  <a:srgbClr val="000000"/>
                </a:solidFill>
              </a:rPr>
              <a:t>0</a:t>
            </a:r>
            <a:endParaRPr lang="ru-RU" b="1">
              <a:solidFill>
                <a:srgbClr val="0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299477" y="0"/>
            <a:ext cx="230903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Задача </a:t>
            </a:r>
            <a:endParaRPr lang="uz-Latn-UZ" sz="4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8135769" y="3149044"/>
            <a:ext cx="472122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uz-Latn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O=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uz-Latn-UZ" sz="3600" b="1" dirty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N</a:t>
            </a:r>
            <a:r>
              <a:rPr lang="uz-Cyrl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 по условию</a:t>
            </a:r>
            <a:r>
              <a:rPr lang="uz-Latn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 </a:t>
            </a:r>
            <a:endParaRPr lang="uz-Latn-UZ" sz="4400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7461062" y="3795375"/>
            <a:ext cx="67498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Катеты </a:t>
            </a:r>
            <a:r>
              <a:rPr lang="uz-Latn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ON=NC </a:t>
            </a:r>
            <a:r>
              <a:rPr lang="uz-Cyrl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 по условию</a:t>
            </a:r>
            <a:r>
              <a:rPr lang="uz-Latn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 </a:t>
            </a:r>
            <a:endParaRPr lang="uz-Latn-UZ" sz="4400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9311621" y="4452080"/>
            <a:ext cx="31341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uz-Latn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OBN</a:t>
            </a:r>
            <a:r>
              <a:rPr lang="en-US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en-US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N</a:t>
            </a:r>
            <a:r>
              <a:rPr lang="uz-Latn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A</a:t>
            </a:r>
            <a:r>
              <a:rPr lang="en-US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C</a:t>
            </a:r>
            <a:endParaRPr lang="ru-RU" sz="3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 Box 45"/>
          <p:cNvSpPr txBox="1">
            <a:spLocks noChangeArrowheads="1"/>
          </p:cNvSpPr>
          <p:nvPr/>
        </p:nvSpPr>
        <p:spPr bwMode="auto">
          <a:xfrm>
            <a:off x="226830" y="1222984"/>
            <a:ext cx="14059991" cy="1927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ts val="3500"/>
              </a:lnSpc>
              <a:spcBef>
                <a:spcPct val="50000"/>
              </a:spcBef>
            </a:pPr>
            <a:r>
              <a:rPr lang="ru-RU" sz="3200" b="1" dirty="0" smtClean="0">
                <a:solidFill>
                  <a:srgbClr val="142F50"/>
                </a:solidFill>
                <a:latin typeface="Arial" pitchFamily="34" charset="0"/>
                <a:cs typeface="Arial" pitchFamily="34" charset="0"/>
              </a:rPr>
              <a:t>     Если </a:t>
            </a:r>
            <a:r>
              <a:rPr lang="ru-RU" sz="3200" b="1" dirty="0">
                <a:solidFill>
                  <a:srgbClr val="A30D43"/>
                </a:solidFill>
                <a:latin typeface="Arial" pitchFamily="34" charset="0"/>
                <a:cs typeface="Arial" pitchFamily="34" charset="0"/>
              </a:rPr>
              <a:t>катет и прилежащий к нему острый угол </a:t>
            </a:r>
            <a:r>
              <a:rPr lang="ru-RU" sz="3200" b="1" dirty="0">
                <a:solidFill>
                  <a:srgbClr val="142F50"/>
                </a:solidFill>
                <a:latin typeface="Arial" pitchFamily="34" charset="0"/>
                <a:cs typeface="Arial" pitchFamily="34" charset="0"/>
              </a:rPr>
              <a:t>одного </a:t>
            </a:r>
            <a:r>
              <a:rPr lang="ru-RU" sz="3200" b="1" dirty="0" smtClean="0">
                <a:solidFill>
                  <a:srgbClr val="142F50"/>
                </a:solidFill>
                <a:latin typeface="Arial" pitchFamily="34" charset="0"/>
                <a:cs typeface="Arial" pitchFamily="34" charset="0"/>
              </a:rPr>
              <a:t>прямоугольного </a:t>
            </a:r>
            <a:r>
              <a:rPr lang="ru-RU" sz="3200" b="1" dirty="0">
                <a:solidFill>
                  <a:srgbClr val="142F50"/>
                </a:solidFill>
                <a:latin typeface="Arial" pitchFamily="34" charset="0"/>
                <a:cs typeface="Arial" pitchFamily="34" charset="0"/>
              </a:rPr>
              <a:t>треугольника соответственно равны </a:t>
            </a:r>
            <a:r>
              <a:rPr lang="ru-RU" sz="3200" b="1" dirty="0">
                <a:solidFill>
                  <a:srgbClr val="A30D43"/>
                </a:solidFill>
                <a:latin typeface="Arial" pitchFamily="34" charset="0"/>
                <a:cs typeface="Arial" pitchFamily="34" charset="0"/>
              </a:rPr>
              <a:t>катету и прилежащему к нему острому углу</a:t>
            </a:r>
            <a:r>
              <a:rPr lang="ru-RU" sz="3200" b="1" dirty="0">
                <a:solidFill>
                  <a:srgbClr val="142F50"/>
                </a:solidFill>
                <a:latin typeface="Arial" pitchFamily="34" charset="0"/>
                <a:cs typeface="Arial" pitchFamily="34" charset="0"/>
              </a:rPr>
              <a:t> другого, то такие треугольники </a:t>
            </a:r>
            <a:r>
              <a:rPr lang="ru-RU" sz="3200" b="1" dirty="0" smtClean="0">
                <a:solidFill>
                  <a:srgbClr val="142F50"/>
                </a:solidFill>
                <a:latin typeface="Arial" pitchFamily="34" charset="0"/>
                <a:cs typeface="Arial" pitchFamily="34" charset="0"/>
              </a:rPr>
              <a:t>равны.</a:t>
            </a:r>
            <a:endParaRPr lang="ru-RU" sz="3200" b="1" dirty="0">
              <a:solidFill>
                <a:srgbClr val="142F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513640" y="670000"/>
            <a:ext cx="72914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Доказать, что треугольники равны</a:t>
            </a:r>
            <a:endParaRPr lang="uz-Latn-UZ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522706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68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973" grpId="0"/>
      <p:bldP spid="21" grpId="0"/>
      <p:bldP spid="22" grpId="0"/>
      <p:bldP spid="23" grpId="0"/>
      <p:bldP spid="2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reeform 6"/>
          <p:cNvSpPr>
            <a:spLocks/>
          </p:cNvSpPr>
          <p:nvPr/>
        </p:nvSpPr>
        <p:spPr bwMode="auto">
          <a:xfrm>
            <a:off x="1080347" y="4378860"/>
            <a:ext cx="4754908" cy="1895474"/>
          </a:xfrm>
          <a:custGeom>
            <a:avLst/>
            <a:gdLst>
              <a:gd name="T0" fmla="*/ 0 w 2132"/>
              <a:gd name="T1" fmla="*/ 587 h 995"/>
              <a:gd name="T2" fmla="*/ 1193 w 2132"/>
              <a:gd name="T3" fmla="*/ 0 h 995"/>
              <a:gd name="T4" fmla="*/ 2132 w 2132"/>
              <a:gd name="T5" fmla="*/ 995 h 995"/>
              <a:gd name="T6" fmla="*/ 0 w 2132"/>
              <a:gd name="T7" fmla="*/ 587 h 995"/>
              <a:gd name="T8" fmla="*/ 0 60000 65536"/>
              <a:gd name="T9" fmla="*/ 0 60000 65536"/>
              <a:gd name="T10" fmla="*/ 0 60000 65536"/>
              <a:gd name="T11" fmla="*/ 0 60000 65536"/>
              <a:gd name="T12" fmla="*/ 0 w 2132"/>
              <a:gd name="T13" fmla="*/ 0 h 995"/>
              <a:gd name="T14" fmla="*/ 2132 w 2132"/>
              <a:gd name="T15" fmla="*/ 995 h 99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32" h="995">
                <a:moveTo>
                  <a:pt x="0" y="587"/>
                </a:moveTo>
                <a:lnTo>
                  <a:pt x="1193" y="0"/>
                </a:lnTo>
                <a:lnTo>
                  <a:pt x="2132" y="995"/>
                </a:lnTo>
                <a:lnTo>
                  <a:pt x="0" y="587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2531" name="Oval 4"/>
          <p:cNvSpPr>
            <a:spLocks noChangeArrowheads="1"/>
          </p:cNvSpPr>
          <p:nvPr/>
        </p:nvSpPr>
        <p:spPr bwMode="auto">
          <a:xfrm>
            <a:off x="877017" y="1658383"/>
            <a:ext cx="5791199" cy="5451454"/>
          </a:xfrm>
          <a:prstGeom prst="ellips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sp>
        <p:nvSpPr>
          <p:cNvPr id="22532" name="Freeform 7"/>
          <p:cNvSpPr>
            <a:spLocks/>
          </p:cNvSpPr>
          <p:nvPr/>
        </p:nvSpPr>
        <p:spPr bwMode="auto">
          <a:xfrm>
            <a:off x="1688159" y="2465890"/>
            <a:ext cx="4806036" cy="1895894"/>
          </a:xfrm>
          <a:custGeom>
            <a:avLst/>
            <a:gdLst>
              <a:gd name="T0" fmla="*/ 2042 w 2042"/>
              <a:gd name="T1" fmla="*/ 407 h 985"/>
              <a:gd name="T2" fmla="*/ 883 w 2042"/>
              <a:gd name="T3" fmla="*/ 985 h 985"/>
              <a:gd name="T4" fmla="*/ 0 w 2042"/>
              <a:gd name="T5" fmla="*/ 0 h 985"/>
              <a:gd name="T6" fmla="*/ 2042 w 2042"/>
              <a:gd name="T7" fmla="*/ 407 h 985"/>
              <a:gd name="T8" fmla="*/ 0 60000 65536"/>
              <a:gd name="T9" fmla="*/ 0 60000 65536"/>
              <a:gd name="T10" fmla="*/ 0 60000 65536"/>
              <a:gd name="T11" fmla="*/ 0 60000 65536"/>
              <a:gd name="T12" fmla="*/ 0 w 2042"/>
              <a:gd name="T13" fmla="*/ 0 h 985"/>
              <a:gd name="T14" fmla="*/ 2042 w 2042"/>
              <a:gd name="T15" fmla="*/ 985 h 98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042" h="985">
                <a:moveTo>
                  <a:pt x="2042" y="407"/>
                </a:moveTo>
                <a:lnTo>
                  <a:pt x="883" y="985"/>
                </a:lnTo>
                <a:lnTo>
                  <a:pt x="0" y="0"/>
                </a:lnTo>
                <a:lnTo>
                  <a:pt x="2042" y="407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127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wrap="none" lIns="130622" tIns="65311" rIns="130622" bIns="65311"/>
          <a:lstStyle/>
          <a:p>
            <a:endParaRPr lang="uz-Latn-UZ"/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1131408" y="2465890"/>
            <a:ext cx="5309081" cy="3878580"/>
            <a:chOff x="1928" y="935"/>
            <a:chExt cx="2130" cy="2036"/>
          </a:xfrm>
        </p:grpSpPr>
        <p:sp>
          <p:nvSpPr>
            <p:cNvPr id="22548" name="Freeform 10"/>
            <p:cNvSpPr>
              <a:spLocks/>
            </p:cNvSpPr>
            <p:nvPr/>
          </p:nvSpPr>
          <p:spPr bwMode="auto">
            <a:xfrm>
              <a:off x="2137" y="935"/>
              <a:ext cx="1706" cy="2036"/>
            </a:xfrm>
            <a:custGeom>
              <a:avLst/>
              <a:gdLst>
                <a:gd name="T0" fmla="*/ 0 w 1776"/>
                <a:gd name="T1" fmla="*/ 0 h 1976"/>
                <a:gd name="T2" fmla="*/ 1776 w 1776"/>
                <a:gd name="T3" fmla="*/ 1976 h 1976"/>
                <a:gd name="T4" fmla="*/ 0 60000 65536"/>
                <a:gd name="T5" fmla="*/ 0 60000 65536"/>
                <a:gd name="T6" fmla="*/ 0 w 1776"/>
                <a:gd name="T7" fmla="*/ 0 h 1976"/>
                <a:gd name="T8" fmla="*/ 1776 w 1776"/>
                <a:gd name="T9" fmla="*/ 1976 h 19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776" h="1976">
                  <a:moveTo>
                    <a:pt x="0" y="0"/>
                  </a:moveTo>
                  <a:lnTo>
                    <a:pt x="1776" y="1976"/>
                  </a:lnTo>
                </a:path>
              </a:pathLst>
            </a:cu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22549" name="Freeform 11"/>
            <p:cNvSpPr>
              <a:spLocks/>
            </p:cNvSpPr>
            <p:nvPr/>
          </p:nvSpPr>
          <p:spPr bwMode="auto">
            <a:xfrm>
              <a:off x="1928" y="1344"/>
              <a:ext cx="2130" cy="1176"/>
            </a:xfrm>
            <a:custGeom>
              <a:avLst/>
              <a:gdLst>
                <a:gd name="T0" fmla="*/ 2360 w 2360"/>
                <a:gd name="T1" fmla="*/ 0 h 1184"/>
                <a:gd name="T2" fmla="*/ 0 w 2360"/>
                <a:gd name="T3" fmla="*/ 1184 h 1184"/>
                <a:gd name="T4" fmla="*/ 0 60000 65536"/>
                <a:gd name="T5" fmla="*/ 0 60000 65536"/>
                <a:gd name="T6" fmla="*/ 0 w 2360"/>
                <a:gd name="T7" fmla="*/ 0 h 1184"/>
                <a:gd name="T8" fmla="*/ 2360 w 2360"/>
                <a:gd name="T9" fmla="*/ 1184 h 118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360" h="1184">
                  <a:moveTo>
                    <a:pt x="2360" y="0"/>
                  </a:moveTo>
                  <a:lnTo>
                    <a:pt x="0" y="1184"/>
                  </a:lnTo>
                </a:path>
              </a:pathLst>
            </a:cu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</p:grpSp>
      <p:sp>
        <p:nvSpPr>
          <p:cNvPr id="22534" name="Oval 8"/>
          <p:cNvSpPr>
            <a:spLocks noChangeArrowheads="1"/>
          </p:cNvSpPr>
          <p:nvPr/>
        </p:nvSpPr>
        <p:spPr bwMode="auto">
          <a:xfrm>
            <a:off x="3724325" y="4281044"/>
            <a:ext cx="228600" cy="173354"/>
          </a:xfrm>
          <a:prstGeom prst="ellipse">
            <a:avLst/>
          </a:prstGeom>
          <a:solidFill>
            <a:srgbClr val="FF0000"/>
          </a:solidFill>
          <a:ln w="12700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sp>
        <p:nvSpPr>
          <p:cNvPr id="22535" name="Freeform 12"/>
          <p:cNvSpPr>
            <a:spLocks/>
          </p:cNvSpPr>
          <p:nvPr/>
        </p:nvSpPr>
        <p:spPr bwMode="auto">
          <a:xfrm>
            <a:off x="3574889" y="4021498"/>
            <a:ext cx="508000" cy="228600"/>
          </a:xfrm>
          <a:custGeom>
            <a:avLst/>
            <a:gdLst>
              <a:gd name="T0" fmla="*/ 0 w 200"/>
              <a:gd name="T1" fmla="*/ 80 h 120"/>
              <a:gd name="T2" fmla="*/ 120 w 200"/>
              <a:gd name="T3" fmla="*/ 0 h 120"/>
              <a:gd name="T4" fmla="*/ 200 w 200"/>
              <a:gd name="T5" fmla="*/ 120 h 120"/>
              <a:gd name="T6" fmla="*/ 0 60000 65536"/>
              <a:gd name="T7" fmla="*/ 0 60000 65536"/>
              <a:gd name="T8" fmla="*/ 0 60000 65536"/>
              <a:gd name="T9" fmla="*/ 0 w 200"/>
              <a:gd name="T10" fmla="*/ 0 h 120"/>
              <a:gd name="T11" fmla="*/ 200 w 200"/>
              <a:gd name="T12" fmla="*/ 120 h 12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0" h="120">
                <a:moveTo>
                  <a:pt x="0" y="80"/>
                </a:moveTo>
                <a:lnTo>
                  <a:pt x="120" y="0"/>
                </a:lnTo>
                <a:lnTo>
                  <a:pt x="200" y="120"/>
                </a:lnTo>
              </a:path>
            </a:pathLst>
          </a:custGeom>
          <a:noFill/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2273138" y="3279754"/>
            <a:ext cx="2995931" cy="2057400"/>
            <a:chOff x="2517" y="1344"/>
            <a:chExt cx="1225" cy="1080"/>
          </a:xfrm>
        </p:grpSpPr>
        <p:sp>
          <p:nvSpPr>
            <p:cNvPr id="22544" name="Line 13"/>
            <p:cNvSpPr>
              <a:spLocks noChangeShapeType="1"/>
            </p:cNvSpPr>
            <p:nvPr/>
          </p:nvSpPr>
          <p:spPr bwMode="auto">
            <a:xfrm>
              <a:off x="2517" y="2115"/>
              <a:ext cx="91" cy="181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22545" name="Line 14"/>
            <p:cNvSpPr>
              <a:spLocks noChangeShapeType="1"/>
            </p:cNvSpPr>
            <p:nvPr/>
          </p:nvSpPr>
          <p:spPr bwMode="auto">
            <a:xfrm>
              <a:off x="3651" y="1570"/>
              <a:ext cx="91" cy="181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22546" name="Freeform 15"/>
            <p:cNvSpPr>
              <a:spLocks/>
            </p:cNvSpPr>
            <p:nvPr/>
          </p:nvSpPr>
          <p:spPr bwMode="auto">
            <a:xfrm>
              <a:off x="2632" y="1344"/>
              <a:ext cx="157" cy="128"/>
            </a:xfrm>
            <a:custGeom>
              <a:avLst/>
              <a:gdLst>
                <a:gd name="T0" fmla="*/ 157 w 157"/>
                <a:gd name="T1" fmla="*/ 0 h 128"/>
                <a:gd name="T2" fmla="*/ 0 w 157"/>
                <a:gd name="T3" fmla="*/ 128 h 128"/>
                <a:gd name="T4" fmla="*/ 0 60000 65536"/>
                <a:gd name="T5" fmla="*/ 0 60000 65536"/>
                <a:gd name="T6" fmla="*/ 0 w 157"/>
                <a:gd name="T7" fmla="*/ 0 h 128"/>
                <a:gd name="T8" fmla="*/ 157 w 157"/>
                <a:gd name="T9" fmla="*/ 128 h 12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57" h="128">
                  <a:moveTo>
                    <a:pt x="157" y="0"/>
                  </a:moveTo>
                  <a:lnTo>
                    <a:pt x="0" y="128"/>
                  </a:lnTo>
                </a:path>
              </a:pathLst>
            </a:custGeom>
            <a:noFill/>
            <a:ln w="57150" cap="flat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  <p:sp>
          <p:nvSpPr>
            <p:cNvPr id="22547" name="Freeform 16"/>
            <p:cNvSpPr>
              <a:spLocks/>
            </p:cNvSpPr>
            <p:nvPr/>
          </p:nvSpPr>
          <p:spPr bwMode="auto">
            <a:xfrm>
              <a:off x="3470" y="2296"/>
              <a:ext cx="157" cy="128"/>
            </a:xfrm>
            <a:custGeom>
              <a:avLst/>
              <a:gdLst>
                <a:gd name="T0" fmla="*/ 157 w 157"/>
                <a:gd name="T1" fmla="*/ 0 h 128"/>
                <a:gd name="T2" fmla="*/ 0 w 157"/>
                <a:gd name="T3" fmla="*/ 128 h 128"/>
                <a:gd name="T4" fmla="*/ 0 60000 65536"/>
                <a:gd name="T5" fmla="*/ 0 60000 65536"/>
                <a:gd name="T6" fmla="*/ 0 w 157"/>
                <a:gd name="T7" fmla="*/ 0 h 128"/>
                <a:gd name="T8" fmla="*/ 157 w 157"/>
                <a:gd name="T9" fmla="*/ 128 h 12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57" h="128">
                  <a:moveTo>
                    <a:pt x="157" y="0"/>
                  </a:moveTo>
                  <a:lnTo>
                    <a:pt x="0" y="128"/>
                  </a:lnTo>
                </a:path>
              </a:pathLst>
            </a:custGeom>
            <a:noFill/>
            <a:ln w="57150" cap="flat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</p:grpSp>
      <p:sp>
        <p:nvSpPr>
          <p:cNvPr id="170001" name="Freeform 17"/>
          <p:cNvSpPr>
            <a:spLocks/>
          </p:cNvSpPr>
          <p:nvPr/>
        </p:nvSpPr>
        <p:spPr bwMode="auto">
          <a:xfrm>
            <a:off x="3392724" y="4521254"/>
            <a:ext cx="609600" cy="243840"/>
          </a:xfrm>
          <a:custGeom>
            <a:avLst/>
            <a:gdLst>
              <a:gd name="T0" fmla="*/ 240 w 240"/>
              <a:gd name="T1" fmla="*/ 48 h 128"/>
              <a:gd name="T2" fmla="*/ 112 w 240"/>
              <a:gd name="T3" fmla="*/ 128 h 128"/>
              <a:gd name="T4" fmla="*/ 0 w 240"/>
              <a:gd name="T5" fmla="*/ 0 h 128"/>
              <a:gd name="T6" fmla="*/ 0 60000 65536"/>
              <a:gd name="T7" fmla="*/ 0 60000 65536"/>
              <a:gd name="T8" fmla="*/ 0 60000 65536"/>
              <a:gd name="T9" fmla="*/ 0 w 240"/>
              <a:gd name="T10" fmla="*/ 0 h 128"/>
              <a:gd name="T11" fmla="*/ 240 w 240"/>
              <a:gd name="T12" fmla="*/ 128 h 12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0" h="128">
                <a:moveTo>
                  <a:pt x="240" y="48"/>
                </a:moveTo>
                <a:lnTo>
                  <a:pt x="112" y="128"/>
                </a:lnTo>
                <a:lnTo>
                  <a:pt x="0" y="0"/>
                </a:lnTo>
              </a:path>
            </a:pathLst>
          </a:custGeom>
          <a:noFill/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2539" name="Text Box 20"/>
          <p:cNvSpPr txBox="1">
            <a:spLocks noChangeArrowheads="1"/>
          </p:cNvSpPr>
          <p:nvPr/>
        </p:nvSpPr>
        <p:spPr bwMode="auto">
          <a:xfrm>
            <a:off x="3031412" y="3907318"/>
            <a:ext cx="634089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000" b="1" i="1">
                <a:solidFill>
                  <a:srgbClr val="000000"/>
                </a:solidFill>
                <a:latin typeface="Times New Roman" pitchFamily="18" charset="0"/>
              </a:rPr>
              <a:t>О</a:t>
            </a:r>
          </a:p>
        </p:txBody>
      </p:sp>
      <p:sp>
        <p:nvSpPr>
          <p:cNvPr id="22540" name="Text Box 21"/>
          <p:cNvSpPr txBox="1">
            <a:spLocks noChangeArrowheads="1"/>
          </p:cNvSpPr>
          <p:nvPr/>
        </p:nvSpPr>
        <p:spPr bwMode="auto">
          <a:xfrm>
            <a:off x="574400" y="5038857"/>
            <a:ext cx="605235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000" b="1" i="1">
                <a:solidFill>
                  <a:srgbClr val="000000"/>
                </a:solidFill>
                <a:latin typeface="Times New Roman" pitchFamily="18" charset="0"/>
              </a:rPr>
              <a:t>А</a:t>
            </a:r>
          </a:p>
        </p:txBody>
      </p:sp>
      <p:sp>
        <p:nvSpPr>
          <p:cNvPr id="22541" name="Text Box 22"/>
          <p:cNvSpPr txBox="1">
            <a:spLocks noChangeArrowheads="1"/>
          </p:cNvSpPr>
          <p:nvPr/>
        </p:nvSpPr>
        <p:spPr bwMode="auto">
          <a:xfrm>
            <a:off x="5835255" y="5979089"/>
            <a:ext cx="605235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000" b="1" i="1">
                <a:solidFill>
                  <a:srgbClr val="000000"/>
                </a:solidFill>
                <a:latin typeface="Times New Roman" pitchFamily="18" charset="0"/>
              </a:rPr>
              <a:t>В</a:t>
            </a:r>
          </a:p>
        </p:txBody>
      </p:sp>
      <p:sp>
        <p:nvSpPr>
          <p:cNvPr id="22542" name="Text Box 23"/>
          <p:cNvSpPr txBox="1">
            <a:spLocks noChangeArrowheads="1"/>
          </p:cNvSpPr>
          <p:nvPr/>
        </p:nvSpPr>
        <p:spPr bwMode="auto">
          <a:xfrm>
            <a:off x="6440490" y="2654223"/>
            <a:ext cx="605235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000" b="1" i="1">
                <a:solidFill>
                  <a:srgbClr val="000000"/>
                </a:solidFill>
                <a:latin typeface="Times New Roman" pitchFamily="18" charset="0"/>
              </a:rPr>
              <a:t>С</a:t>
            </a:r>
          </a:p>
        </p:txBody>
      </p:sp>
      <p:sp>
        <p:nvSpPr>
          <p:cNvPr id="22543" name="Text Box 24"/>
          <p:cNvSpPr txBox="1">
            <a:spLocks noChangeArrowheads="1"/>
          </p:cNvSpPr>
          <p:nvPr/>
        </p:nvSpPr>
        <p:spPr bwMode="auto">
          <a:xfrm>
            <a:off x="1080346" y="1836039"/>
            <a:ext cx="634089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4000" b="1" i="1">
                <a:solidFill>
                  <a:srgbClr val="000000"/>
                </a:solidFill>
                <a:latin typeface="Times New Roman" pitchFamily="18" charset="0"/>
              </a:rPr>
              <a:t>D</a:t>
            </a:r>
            <a:endParaRPr lang="ru-RU" sz="4000" b="1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2" name="Text Box 13"/>
          <p:cNvSpPr txBox="1">
            <a:spLocks noChangeArrowheads="1"/>
          </p:cNvSpPr>
          <p:nvPr/>
        </p:nvSpPr>
        <p:spPr bwMode="auto">
          <a:xfrm>
            <a:off x="9462796" y="6666848"/>
            <a:ext cx="3181023" cy="685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6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п</a:t>
            </a:r>
            <a:r>
              <a:rPr lang="ru-RU" sz="36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о катетам</a:t>
            </a:r>
            <a:endParaRPr lang="ru-RU" sz="3600" b="1" dirty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7681783" y="3715341"/>
            <a:ext cx="5916107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uz-Latn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DOC=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uz-Latn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AOB </a:t>
            </a:r>
            <a:r>
              <a:rPr lang="uz-Cyrl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так как они </a:t>
            </a:r>
          </a:p>
          <a:p>
            <a:r>
              <a:rPr lang="uz-Cyrl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вертикальн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ы</a:t>
            </a:r>
            <a:r>
              <a:rPr lang="uz-Cyrl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е </a:t>
            </a:r>
            <a:endParaRPr lang="uz-Latn-UZ" sz="4400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7377899" y="4915670"/>
            <a:ext cx="67498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Катеты </a:t>
            </a:r>
            <a:r>
              <a:rPr lang="uz-Latn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DO=O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В радиусы</a:t>
            </a:r>
            <a:endParaRPr lang="uz-Latn-UZ" sz="3600" b="1" dirty="0" smtClean="0">
              <a:solidFill>
                <a:srgbClr val="000099"/>
              </a:solidFill>
              <a:latin typeface="Arial" pitchFamily="34" charset="0"/>
              <a:ea typeface="Cambria Math"/>
              <a:cs typeface="Arial" pitchFamily="34" charset="0"/>
            </a:endParaRPr>
          </a:p>
          <a:p>
            <a:r>
              <a:rPr lang="uz-Cyrl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Катеты АО=ОС радиусы</a:t>
            </a:r>
            <a:endParaRPr lang="uz-Latn-UZ" sz="4400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9282887" y="6053118"/>
            <a:ext cx="31598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△А</a:t>
            </a:r>
            <a:r>
              <a:rPr lang="uz-Latn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OB</a:t>
            </a:r>
            <a:r>
              <a:rPr lang="en-US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uz-Latn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DO</a:t>
            </a:r>
            <a:r>
              <a:rPr lang="en-US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C</a:t>
            </a:r>
            <a:endParaRPr lang="ru-RU" sz="3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 Box 44"/>
          <p:cNvSpPr txBox="1">
            <a:spLocks noChangeArrowheads="1"/>
          </p:cNvSpPr>
          <p:nvPr/>
        </p:nvSpPr>
        <p:spPr bwMode="auto">
          <a:xfrm>
            <a:off x="7083092" y="1320452"/>
            <a:ext cx="7113488" cy="2376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ts val="3500"/>
              </a:lnSpc>
              <a:spcBef>
                <a:spcPct val="50000"/>
              </a:spcBef>
            </a:pPr>
            <a:r>
              <a:rPr lang="ru-RU" sz="3200" b="1" dirty="0" smtClean="0">
                <a:solidFill>
                  <a:srgbClr val="142F50"/>
                </a:solidFill>
                <a:latin typeface="Arial" pitchFamily="34" charset="0"/>
                <a:cs typeface="Arial" pitchFamily="34" charset="0"/>
              </a:rPr>
              <a:t>     Если </a:t>
            </a:r>
            <a:r>
              <a:rPr lang="ru-RU" sz="3200" b="1" dirty="0">
                <a:solidFill>
                  <a:srgbClr val="A30D43"/>
                </a:solidFill>
                <a:latin typeface="Arial" pitchFamily="34" charset="0"/>
                <a:cs typeface="Arial" pitchFamily="34" charset="0"/>
              </a:rPr>
              <a:t>катеты</a:t>
            </a:r>
            <a:r>
              <a:rPr lang="ru-RU" sz="3200" b="1" dirty="0">
                <a:solidFill>
                  <a:srgbClr val="142F50"/>
                </a:solidFill>
                <a:latin typeface="Arial" pitchFamily="34" charset="0"/>
                <a:cs typeface="Arial" pitchFamily="34" charset="0"/>
              </a:rPr>
              <a:t> одного прямоугольного треугольника соответственно равны </a:t>
            </a:r>
            <a:r>
              <a:rPr lang="ru-RU" sz="3200" b="1" dirty="0">
                <a:solidFill>
                  <a:srgbClr val="A30D43"/>
                </a:solidFill>
                <a:latin typeface="Arial" pitchFamily="34" charset="0"/>
                <a:cs typeface="Arial" pitchFamily="34" charset="0"/>
              </a:rPr>
              <a:t>катетам</a:t>
            </a:r>
            <a:r>
              <a:rPr lang="ru-RU" sz="3200" b="1" dirty="0">
                <a:solidFill>
                  <a:srgbClr val="142F50"/>
                </a:solidFill>
                <a:latin typeface="Arial" pitchFamily="34" charset="0"/>
                <a:cs typeface="Arial" pitchFamily="34" charset="0"/>
              </a:rPr>
              <a:t> другого, то такие треугольники </a:t>
            </a:r>
            <a:r>
              <a:rPr lang="ru-RU" sz="3200" b="1" dirty="0" smtClean="0">
                <a:solidFill>
                  <a:srgbClr val="142F50"/>
                </a:solidFill>
                <a:latin typeface="Arial" pitchFamily="34" charset="0"/>
                <a:cs typeface="Arial" pitchFamily="34" charset="0"/>
              </a:rPr>
              <a:t>равны.</a:t>
            </a:r>
            <a:endParaRPr lang="ru-RU" sz="3200" b="1" dirty="0">
              <a:solidFill>
                <a:srgbClr val="142F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299477" y="0"/>
            <a:ext cx="230903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Задача </a:t>
            </a:r>
            <a:endParaRPr lang="uz-Latn-UZ" sz="4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172458" y="747211"/>
            <a:ext cx="72914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Доказать, что треугольники равны</a:t>
            </a:r>
            <a:endParaRPr lang="uz-Latn-UZ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649656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8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00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00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00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000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00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000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00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000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00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000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000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0001" grpId="0" animBg="1"/>
      <p:bldP spid="22" grpId="0"/>
      <p:bldP spid="23" grpId="0"/>
      <p:bldP spid="24" grpId="0"/>
      <p:bldP spid="25" grpId="0"/>
      <p:bldP spid="2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Равнобедренный треугольник 35"/>
          <p:cNvSpPr/>
          <p:nvPr/>
        </p:nvSpPr>
        <p:spPr>
          <a:xfrm rot="12274149" flipH="1">
            <a:off x="944997" y="3460523"/>
            <a:ext cx="5833421" cy="2856636"/>
          </a:xfrm>
          <a:prstGeom prst="triangle">
            <a:avLst>
              <a:gd name="adj" fmla="val 0"/>
            </a:avLst>
          </a:prstGeom>
          <a:solidFill>
            <a:schemeClr val="accent5">
              <a:lumMod val="40000"/>
              <a:lumOff val="6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1520" y="0"/>
            <a:ext cx="13167360" cy="407804"/>
          </a:xfrm>
        </p:spPr>
        <p:txBody>
          <a:bodyPr/>
          <a:lstStyle/>
          <a:p>
            <a:r>
              <a:rPr lang="ru-RU" b="1" dirty="0" smtClean="0"/>
              <a:t>Задача (устно)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25568" y="581137"/>
            <a:ext cx="14200032" cy="1844760"/>
          </a:xfrm>
          <a:prstGeom prst="rect">
            <a:avLst/>
          </a:prstGeom>
        </p:spPr>
        <p:txBody>
          <a:bodyPr lIns="130618" tIns="65309" rIns="130618" bIns="65309">
            <a:noAutofit/>
          </a:bodyPr>
          <a:lstStyle/>
          <a:p>
            <a:pPr algn="l"/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7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Будут ли равны треугольники ВАС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 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CDB, если на рисунке 8: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uz-Latn-UZ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Latn-UZ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AC=BD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628302" y="51907"/>
            <a:ext cx="5968301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200" b="1" kern="0" dirty="0" smtClean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Задание из учебника</a:t>
            </a:r>
            <a:endParaRPr lang="uz-Latn-UZ" dirty="0"/>
          </a:p>
        </p:txBody>
      </p:sp>
      <p:sp>
        <p:nvSpPr>
          <p:cNvPr id="12" name="Равнобедренный треугольник 11"/>
          <p:cNvSpPr/>
          <p:nvPr/>
        </p:nvSpPr>
        <p:spPr>
          <a:xfrm rot="9187331">
            <a:off x="927278" y="3501604"/>
            <a:ext cx="6021784" cy="2819540"/>
          </a:xfrm>
          <a:prstGeom prst="triangle">
            <a:avLst>
              <a:gd name="adj" fmla="val 0"/>
            </a:avLst>
          </a:prstGeom>
          <a:solidFill>
            <a:schemeClr val="accent5">
              <a:lumMod val="40000"/>
              <a:lumOff val="6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13" name="Прямоугольник 12"/>
          <p:cNvSpPr/>
          <p:nvPr/>
        </p:nvSpPr>
        <p:spPr>
          <a:xfrm rot="1478539">
            <a:off x="1702025" y="2422663"/>
            <a:ext cx="292739" cy="33964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3" name="Прямоугольник 32"/>
          <p:cNvSpPr/>
          <p:nvPr/>
        </p:nvSpPr>
        <p:spPr>
          <a:xfrm rot="19825428">
            <a:off x="5772795" y="2324134"/>
            <a:ext cx="304243" cy="33646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5" name="TextBox 4"/>
          <p:cNvSpPr txBox="1"/>
          <p:nvPr/>
        </p:nvSpPr>
        <p:spPr>
          <a:xfrm>
            <a:off x="3664838" y="3457516"/>
            <a:ext cx="5036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О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1794" y="4888841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С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219156" y="4723986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В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888691" y="1730685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3200" b="1" dirty="0" smtClean="0">
                <a:latin typeface="Arial" pitchFamily="34" charset="0"/>
                <a:cs typeface="Arial" pitchFamily="34" charset="0"/>
              </a:rPr>
              <a:t>D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363897" y="1920613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3200" b="1" dirty="0">
                <a:latin typeface="Arial" pitchFamily="34" charset="0"/>
                <a:cs typeface="Arial" pitchFamily="34" charset="0"/>
              </a:rPr>
              <a:t>A</a:t>
            </a:r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 flipH="1">
            <a:off x="6295526" y="3457516"/>
            <a:ext cx="50979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1018664" y="3617323"/>
            <a:ext cx="436143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Box 28"/>
          <p:cNvSpPr txBox="1">
            <a:spLocks noChangeArrowheads="1"/>
          </p:cNvSpPr>
          <p:nvPr/>
        </p:nvSpPr>
        <p:spPr bwMode="auto">
          <a:xfrm>
            <a:off x="7916905" y="2802398"/>
            <a:ext cx="6484895" cy="1239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AutoNum type="arabicParenR"/>
            </a:pPr>
            <a:r>
              <a:rPr kumimoji="0" lang="uz-Cyrl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Катеты  </a:t>
            </a:r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 </a:t>
            </a:r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kumimoji="0" lang="uz-Latn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                 </a:t>
            </a:r>
            <a:r>
              <a:rPr kumimoji="0" lang="uz-Cyrl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по </a:t>
            </a:r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условию</a:t>
            </a:r>
          </a:p>
        </p:txBody>
      </p:sp>
      <p:sp>
        <p:nvSpPr>
          <p:cNvPr id="58" name="Text Box 30"/>
          <p:cNvSpPr txBox="1">
            <a:spLocks noChangeArrowheads="1"/>
          </p:cNvSpPr>
          <p:nvPr/>
        </p:nvSpPr>
        <p:spPr bwMode="auto">
          <a:xfrm>
            <a:off x="9226470" y="1304462"/>
            <a:ext cx="2559039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Решение:</a:t>
            </a:r>
          </a:p>
        </p:txBody>
      </p:sp>
      <p:sp>
        <p:nvSpPr>
          <p:cNvPr id="60" name="Text Box 30"/>
          <p:cNvSpPr txBox="1">
            <a:spLocks noChangeArrowheads="1"/>
          </p:cNvSpPr>
          <p:nvPr/>
        </p:nvSpPr>
        <p:spPr bwMode="auto">
          <a:xfrm>
            <a:off x="7355678" y="1920613"/>
            <a:ext cx="6747493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Рассмотрим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△В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АС 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△С</a:t>
            </a:r>
            <a:r>
              <a:rPr lang="en-US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В</a:t>
            </a:r>
            <a:endParaRPr kumimoji="0" lang="ru-RU" sz="3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Text Box 32"/>
          <p:cNvSpPr txBox="1">
            <a:spLocks noChangeArrowheads="1"/>
          </p:cNvSpPr>
          <p:nvPr/>
        </p:nvSpPr>
        <p:spPr bwMode="auto">
          <a:xfrm>
            <a:off x="7971265" y="3980899"/>
            <a:ext cx="576279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/>
            <a:r>
              <a:rPr kumimoji="0" lang="uz-Latn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2) </a:t>
            </a:r>
            <a:r>
              <a:rPr kumimoji="0" lang="uz-Cyrl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ВС общая гипотенуза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endParaRPr kumimoji="0" lang="ru-RU" sz="3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575203" y="6797871"/>
            <a:ext cx="1195044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b="1" dirty="0" smtClean="0">
                <a:solidFill>
                  <a:srgbClr val="C00000"/>
                </a:solidFill>
                <a:latin typeface="Arial" charset="0"/>
              </a:rPr>
              <a:t>Ответ: </a:t>
            </a:r>
            <a:r>
              <a:rPr lang="ru-RU" sz="3200" b="1" dirty="0" smtClean="0">
                <a:solidFill>
                  <a:srgbClr val="000099"/>
                </a:solidFill>
                <a:latin typeface="Arial" charset="0"/>
              </a:rPr>
              <a:t>треугольники </a:t>
            </a:r>
            <a:r>
              <a:rPr lang="ru-RU" sz="3200" b="1" dirty="0">
                <a:solidFill>
                  <a:srgbClr val="000099"/>
                </a:solidFill>
                <a:latin typeface="Arial" charset="0"/>
              </a:rPr>
              <a:t>будут равны по</a:t>
            </a:r>
            <a:r>
              <a:rPr lang="en-US" sz="3200" b="1" dirty="0">
                <a:solidFill>
                  <a:srgbClr val="000099"/>
                </a:solidFill>
                <a:latin typeface="Arial" charset="0"/>
              </a:rPr>
              <a:t> </a:t>
            </a:r>
            <a:r>
              <a:rPr lang="ru-RU" sz="3200" b="1" dirty="0">
                <a:solidFill>
                  <a:srgbClr val="000099"/>
                </a:solidFill>
                <a:latin typeface="Arial" charset="0"/>
              </a:rPr>
              <a:t>признаку </a:t>
            </a:r>
            <a:r>
              <a:rPr lang="uz-Cyrl-UZ" sz="3200" b="1" dirty="0" smtClean="0">
                <a:solidFill>
                  <a:srgbClr val="000099"/>
                </a:solidFill>
                <a:latin typeface="Arial" charset="0"/>
              </a:rPr>
              <a:t>Г</a:t>
            </a:r>
            <a:r>
              <a:rPr lang="ru-RU" sz="3200" b="1" dirty="0">
                <a:solidFill>
                  <a:srgbClr val="000099"/>
                </a:solidFill>
                <a:latin typeface="Arial" charset="0"/>
              </a:rPr>
              <a:t>К</a:t>
            </a:r>
            <a:r>
              <a:rPr lang="ru-RU" sz="3200" b="1" dirty="0" smtClean="0">
                <a:solidFill>
                  <a:srgbClr val="000099"/>
                </a:solidFill>
                <a:latin typeface="Arial" charset="0"/>
              </a:rPr>
              <a:t> </a:t>
            </a:r>
            <a:r>
              <a:rPr lang="ru-RU" sz="3200" b="1" dirty="0">
                <a:solidFill>
                  <a:srgbClr val="000099"/>
                </a:solidFill>
                <a:latin typeface="Arial" charset="0"/>
              </a:rPr>
              <a:t>равенства </a:t>
            </a:r>
            <a:r>
              <a:rPr lang="ru-RU" sz="3200" b="1" dirty="0" smtClean="0">
                <a:solidFill>
                  <a:srgbClr val="000099"/>
                </a:solidFill>
                <a:latin typeface="Arial" charset="0"/>
              </a:rPr>
              <a:t>прямоугольных треугольников</a:t>
            </a:r>
            <a:r>
              <a:rPr lang="ru-RU" sz="3200" b="1" dirty="0">
                <a:solidFill>
                  <a:srgbClr val="000099"/>
                </a:solidFill>
                <a:latin typeface="Arial" charset="0"/>
              </a:rPr>
              <a:t>.</a:t>
            </a:r>
          </a:p>
        </p:txBody>
      </p:sp>
      <p:sp>
        <p:nvSpPr>
          <p:cNvPr id="65" name="Text Box 2"/>
          <p:cNvSpPr txBox="1">
            <a:spLocks noChangeArrowheads="1"/>
          </p:cNvSpPr>
          <p:nvPr/>
        </p:nvSpPr>
        <p:spPr bwMode="auto">
          <a:xfrm>
            <a:off x="1131910" y="5319451"/>
            <a:ext cx="12602151" cy="1478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lvl="0" eaLnBrk="1" hangingPunct="1">
              <a:lnSpc>
                <a:spcPts val="3500"/>
              </a:lnSpc>
              <a:spcBef>
                <a:spcPct val="50000"/>
              </a:spcBef>
            </a:pPr>
            <a:r>
              <a:rPr lang="ru-RU" sz="3200" b="1" dirty="0">
                <a:solidFill>
                  <a:srgbClr val="142F50"/>
                </a:solidFill>
                <a:latin typeface="Arial" pitchFamily="34" charset="0"/>
                <a:cs typeface="Arial" pitchFamily="34" charset="0"/>
              </a:rPr>
              <a:t>Если </a:t>
            </a:r>
            <a:r>
              <a:rPr lang="ru-RU" sz="3200" b="1" dirty="0">
                <a:solidFill>
                  <a:srgbClr val="A30D43"/>
                </a:solidFill>
                <a:latin typeface="Arial" pitchFamily="34" charset="0"/>
                <a:cs typeface="Arial" pitchFamily="34" charset="0"/>
              </a:rPr>
              <a:t>гипотенуза и катет </a:t>
            </a:r>
            <a:r>
              <a:rPr lang="ru-RU" sz="3200" b="1" dirty="0">
                <a:solidFill>
                  <a:srgbClr val="142F50"/>
                </a:solidFill>
                <a:latin typeface="Arial" pitchFamily="34" charset="0"/>
                <a:cs typeface="Arial" pitchFamily="34" charset="0"/>
              </a:rPr>
              <a:t>одного прямоугольного треугольника соответственно равны </a:t>
            </a:r>
            <a:r>
              <a:rPr lang="ru-RU" sz="3200" b="1" dirty="0">
                <a:solidFill>
                  <a:srgbClr val="A30D43"/>
                </a:solidFill>
                <a:latin typeface="Arial" pitchFamily="34" charset="0"/>
                <a:cs typeface="Arial" pitchFamily="34" charset="0"/>
              </a:rPr>
              <a:t>гипотенузе и катету  </a:t>
            </a:r>
            <a:r>
              <a:rPr lang="ru-RU" sz="3200" b="1" dirty="0">
                <a:solidFill>
                  <a:srgbClr val="142F50"/>
                </a:solidFill>
                <a:latin typeface="Arial" pitchFamily="34" charset="0"/>
                <a:cs typeface="Arial" pitchFamily="34" charset="0"/>
              </a:rPr>
              <a:t>другого, то такие треугольники равны</a:t>
            </a:r>
            <a:r>
              <a:rPr lang="ru-RU" sz="3200" b="1" dirty="0" smtClean="0">
                <a:solidFill>
                  <a:srgbClr val="142F5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142F5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3690093" y="3245369"/>
            <a:ext cx="3629733" cy="156228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Равнобедренный треугольник 34"/>
          <p:cNvSpPr/>
          <p:nvPr/>
        </p:nvSpPr>
        <p:spPr>
          <a:xfrm rot="9187331">
            <a:off x="931940" y="3501603"/>
            <a:ext cx="6021784" cy="2819540"/>
          </a:xfrm>
          <a:prstGeom prst="triangle">
            <a:avLst>
              <a:gd name="adj" fmla="val 0"/>
            </a:avLst>
          </a:prstGeom>
          <a:solidFill>
            <a:srgbClr val="B1EB2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7" name="Равнобедренный треугольник 36"/>
          <p:cNvSpPr/>
          <p:nvPr/>
        </p:nvSpPr>
        <p:spPr>
          <a:xfrm rot="12274149" flipH="1">
            <a:off x="955152" y="3435307"/>
            <a:ext cx="5967026" cy="2912140"/>
          </a:xfrm>
          <a:prstGeom prst="triangle">
            <a:avLst>
              <a:gd name="adj" fmla="val 0"/>
            </a:avLst>
          </a:prstGeom>
          <a:solidFill>
            <a:schemeClr val="accent2">
              <a:lumMod val="40000"/>
              <a:lumOff val="6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</p:spTree>
    <p:extLst>
      <p:ext uri="{BB962C8B-B14F-4D97-AF65-F5344CB8AC3E}">
        <p14:creationId xmlns:p14="http://schemas.microsoft.com/office/powerpoint/2010/main" val="1836902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4" grpId="0"/>
      <p:bldP spid="65" grpId="0"/>
      <p:bldP spid="35" grpId="0" animBg="1"/>
      <p:bldP spid="35" grpId="1" animBg="1"/>
      <p:bldP spid="37" grpId="0" animBg="1"/>
      <p:bldP spid="37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внобедренный треугольник 3"/>
          <p:cNvSpPr/>
          <p:nvPr/>
        </p:nvSpPr>
        <p:spPr>
          <a:xfrm>
            <a:off x="522044" y="1933711"/>
            <a:ext cx="4798270" cy="3845076"/>
          </a:xfrm>
          <a:prstGeom prst="triangle">
            <a:avLst/>
          </a:prstGeom>
          <a:solidFill>
            <a:srgbClr val="FF6B6B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1520" y="0"/>
            <a:ext cx="13167360" cy="407804"/>
          </a:xfrm>
        </p:spPr>
        <p:txBody>
          <a:bodyPr/>
          <a:lstStyle/>
          <a:p>
            <a:r>
              <a:rPr lang="ru-RU" b="1" dirty="0" smtClean="0"/>
              <a:t>Задача (устно)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260411" y="547548"/>
            <a:ext cx="14200032" cy="1353432"/>
          </a:xfrm>
          <a:prstGeom prst="rect">
            <a:avLst/>
          </a:prstGeom>
        </p:spPr>
        <p:txBody>
          <a:bodyPr lIns="130618" tIns="65309" rIns="130618" bIns="65309">
            <a:noAutofit/>
          </a:bodyPr>
          <a:lstStyle/>
          <a:p>
            <a:pPr algn="l"/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8. 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треугольнике ABC проведена высота BD. Докажите, что треугольник 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ABC равнобедренный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если 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AD=DC.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628302" y="51907"/>
            <a:ext cx="5968301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200" b="1" kern="0" dirty="0" smtClean="0">
                <a:solidFill>
                  <a:srgbClr val="A50021"/>
                </a:solidFill>
                <a:latin typeface="Arial" pitchFamily="34" charset="0"/>
                <a:cs typeface="Arial" pitchFamily="34" charset="0"/>
              </a:rPr>
              <a:t>Задание из учебника</a:t>
            </a:r>
            <a:endParaRPr lang="uz-Latn-UZ" dirty="0"/>
          </a:p>
        </p:txBody>
      </p:sp>
      <p:sp>
        <p:nvSpPr>
          <p:cNvPr id="9" name="TextBox 8"/>
          <p:cNvSpPr txBox="1"/>
          <p:nvPr/>
        </p:nvSpPr>
        <p:spPr>
          <a:xfrm>
            <a:off x="5281932" y="5407751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С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50074" y="1503039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В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710301" y="5738106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3200" b="1" dirty="0" smtClean="0">
                <a:latin typeface="Arial" pitchFamily="34" charset="0"/>
                <a:cs typeface="Arial" pitchFamily="34" charset="0"/>
              </a:rPr>
              <a:t>D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6317" y="5445719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Latn-UZ" sz="3200" b="1" dirty="0">
                <a:latin typeface="Arial" pitchFamily="34" charset="0"/>
                <a:cs typeface="Arial" pitchFamily="34" charset="0"/>
              </a:rPr>
              <a:t>A</a:t>
            </a:r>
          </a:p>
        </p:txBody>
      </p:sp>
      <p:sp>
        <p:nvSpPr>
          <p:cNvPr id="57" name="Text Box 28"/>
          <p:cNvSpPr txBox="1">
            <a:spLocks noChangeArrowheads="1"/>
          </p:cNvSpPr>
          <p:nvPr/>
        </p:nvSpPr>
        <p:spPr bwMode="auto">
          <a:xfrm>
            <a:off x="6544200" y="4167953"/>
            <a:ext cx="8268559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AutoNum type="arabicParenR"/>
            </a:pPr>
            <a:r>
              <a:rPr kumimoji="0" lang="uz-Cyrl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Катеты  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kumimoji="0" lang="uz-Latn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kumimoji="0" lang="uz-Latn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kumimoji="0" lang="uz-Latn-UZ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по </a:t>
            </a:r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условию</a:t>
            </a:r>
          </a:p>
        </p:txBody>
      </p:sp>
      <p:sp>
        <p:nvSpPr>
          <p:cNvPr id="58" name="Text Box 30"/>
          <p:cNvSpPr txBox="1">
            <a:spLocks noChangeArrowheads="1"/>
          </p:cNvSpPr>
          <p:nvPr/>
        </p:nvSpPr>
        <p:spPr bwMode="auto">
          <a:xfrm>
            <a:off x="9226470" y="1558033"/>
            <a:ext cx="2559039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Решение:</a:t>
            </a:r>
          </a:p>
        </p:txBody>
      </p:sp>
      <p:sp>
        <p:nvSpPr>
          <p:cNvPr id="60" name="Text Box 30"/>
          <p:cNvSpPr txBox="1">
            <a:spLocks noChangeArrowheads="1"/>
          </p:cNvSpPr>
          <p:nvPr/>
        </p:nvSpPr>
        <p:spPr bwMode="auto">
          <a:xfrm>
            <a:off x="6553533" y="2114090"/>
            <a:ext cx="6764421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Рассмотрим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В</a:t>
            </a:r>
            <a:r>
              <a:rPr lang="uz-Latn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en-US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ВС</a:t>
            </a:r>
            <a:endParaRPr lang="uz-Latn-UZ" sz="3600" b="1" dirty="0" smtClean="0">
              <a:solidFill>
                <a:srgbClr val="000099"/>
              </a:solidFill>
              <a:latin typeface="Arial" pitchFamily="34" charset="0"/>
              <a:ea typeface="Cambria Math"/>
              <a:cs typeface="Arial" pitchFamily="34" charset="0"/>
            </a:endParaRPr>
          </a:p>
        </p:txBody>
      </p:sp>
      <p:sp>
        <p:nvSpPr>
          <p:cNvPr id="62" name="Text Box 32"/>
          <p:cNvSpPr txBox="1">
            <a:spLocks noChangeArrowheads="1"/>
          </p:cNvSpPr>
          <p:nvPr/>
        </p:nvSpPr>
        <p:spPr bwMode="auto">
          <a:xfrm>
            <a:off x="6544201" y="4799388"/>
            <a:ext cx="451469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/>
            <a:r>
              <a:rPr kumimoji="0" lang="uz-Latn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2) </a:t>
            </a:r>
            <a:r>
              <a:rPr kumimoji="0" lang="uz-Cyrl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kumimoji="0" lang="uz-Latn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kumimoji="0" lang="uz-Latn-UZ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kumimoji="0" lang="uz-Cyrl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общий катет</a:t>
            </a:r>
            <a:r>
              <a:rPr kumimoji="0"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endParaRPr kumimoji="0" lang="ru-RU" sz="3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6544202" y="5455100"/>
            <a:ext cx="755279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b="1" dirty="0">
                <a:solidFill>
                  <a:srgbClr val="000099"/>
                </a:solidFill>
                <a:latin typeface="Arial" charset="0"/>
              </a:rPr>
              <a:t>Т</a:t>
            </a:r>
            <a:r>
              <a:rPr lang="ru-RU" sz="3200" b="1" dirty="0" smtClean="0">
                <a:solidFill>
                  <a:srgbClr val="000099"/>
                </a:solidFill>
                <a:latin typeface="Arial" charset="0"/>
              </a:rPr>
              <a:t>реугольники </a:t>
            </a:r>
            <a:r>
              <a:rPr lang="ru-RU" sz="3200" b="1" dirty="0">
                <a:solidFill>
                  <a:srgbClr val="000099"/>
                </a:solidFill>
                <a:latin typeface="Arial" charset="0"/>
              </a:rPr>
              <a:t>будут равны по</a:t>
            </a:r>
            <a:r>
              <a:rPr lang="en-US" sz="3200" b="1" dirty="0">
                <a:solidFill>
                  <a:srgbClr val="000099"/>
                </a:solidFill>
                <a:latin typeface="Arial" charset="0"/>
              </a:rPr>
              <a:t> </a:t>
            </a:r>
            <a:r>
              <a:rPr lang="ru-RU" sz="3200" b="1" dirty="0">
                <a:solidFill>
                  <a:srgbClr val="000099"/>
                </a:solidFill>
                <a:latin typeface="Arial" charset="0"/>
              </a:rPr>
              <a:t>признаку </a:t>
            </a:r>
            <a:r>
              <a:rPr lang="uz-Cyrl-UZ" sz="3200" b="1" dirty="0">
                <a:solidFill>
                  <a:srgbClr val="000099"/>
                </a:solidFill>
                <a:latin typeface="Arial" charset="0"/>
              </a:rPr>
              <a:t>К</a:t>
            </a:r>
            <a:r>
              <a:rPr lang="ru-RU" sz="3200" b="1" dirty="0" smtClean="0">
                <a:solidFill>
                  <a:srgbClr val="000099"/>
                </a:solidFill>
                <a:latin typeface="Arial" charset="0"/>
              </a:rPr>
              <a:t>К </a:t>
            </a:r>
            <a:r>
              <a:rPr lang="ru-RU" sz="3200" b="1" dirty="0">
                <a:solidFill>
                  <a:srgbClr val="000099"/>
                </a:solidFill>
                <a:latin typeface="Arial" charset="0"/>
              </a:rPr>
              <a:t>равенства </a:t>
            </a:r>
            <a:r>
              <a:rPr lang="ru-RU" sz="3200" b="1" dirty="0" smtClean="0">
                <a:solidFill>
                  <a:srgbClr val="000099"/>
                </a:solidFill>
                <a:latin typeface="Arial" charset="0"/>
              </a:rPr>
              <a:t>прямоугольных треугольников. Следовательно АВ</a:t>
            </a:r>
            <a:r>
              <a:rPr lang="en-US" sz="3200" b="1" dirty="0" smtClean="0">
                <a:solidFill>
                  <a:srgbClr val="000099"/>
                </a:solidFill>
                <a:latin typeface="Arial" charset="0"/>
              </a:rPr>
              <a:t>=</a:t>
            </a:r>
            <a:r>
              <a:rPr lang="ru-RU" sz="3200" b="1" dirty="0" smtClean="0">
                <a:solidFill>
                  <a:srgbClr val="000099"/>
                </a:solidFill>
                <a:latin typeface="Arial" charset="0"/>
              </a:rPr>
              <a:t>ВС</a:t>
            </a:r>
            <a:endParaRPr lang="ru-RU" sz="3200" b="1" dirty="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35" name="Равнобедренный треугольник 34"/>
          <p:cNvSpPr/>
          <p:nvPr/>
        </p:nvSpPr>
        <p:spPr>
          <a:xfrm rot="16200000">
            <a:off x="-208022" y="2653791"/>
            <a:ext cx="3881173" cy="2375554"/>
          </a:xfrm>
          <a:prstGeom prst="triangle">
            <a:avLst>
              <a:gd name="adj" fmla="val 0"/>
            </a:avLst>
          </a:prstGeom>
          <a:solidFill>
            <a:srgbClr val="B1EB2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7" name="Равнобедренный треугольник 36"/>
          <p:cNvSpPr/>
          <p:nvPr/>
        </p:nvSpPr>
        <p:spPr>
          <a:xfrm rot="5400000" flipH="1">
            <a:off x="2197371" y="2656682"/>
            <a:ext cx="3845076" cy="2399134"/>
          </a:xfrm>
          <a:prstGeom prst="triangle">
            <a:avLst>
              <a:gd name="adj" fmla="val 0"/>
            </a:avLst>
          </a:prstGeom>
          <a:solidFill>
            <a:schemeClr val="accent2">
              <a:lumMod val="40000"/>
              <a:lumOff val="6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cxnSp>
        <p:nvCxnSpPr>
          <p:cNvPr id="11" name="Прямая соединительная линия 10"/>
          <p:cNvCxnSpPr>
            <a:stCxn id="4" idx="0"/>
            <a:endCxn id="4" idx="3"/>
          </p:cNvCxnSpPr>
          <p:nvPr/>
        </p:nvCxnSpPr>
        <p:spPr>
          <a:xfrm>
            <a:off x="2921179" y="1933711"/>
            <a:ext cx="0" cy="384507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6354065" y="2771148"/>
            <a:ext cx="830384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ru-RU" sz="3200" b="1" dirty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А</a:t>
            </a:r>
            <a:r>
              <a:rPr lang="uz-Latn-UZ" sz="3200" b="1" dirty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D</a:t>
            </a:r>
            <a:r>
              <a:rPr lang="ru-RU" sz="32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В  и  ∠</a:t>
            </a:r>
            <a:r>
              <a:rPr lang="ru-RU" sz="3200" b="1" dirty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В</a:t>
            </a:r>
            <a:r>
              <a:rPr lang="uz-Latn-UZ" sz="3200" b="1" dirty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D</a:t>
            </a:r>
            <a:r>
              <a:rPr lang="ru-RU" sz="32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С-прямые, </a:t>
            </a:r>
          </a:p>
          <a:p>
            <a:pPr lvl="0"/>
            <a:r>
              <a:rPr lang="ru-RU" sz="32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т</a:t>
            </a:r>
            <a:r>
              <a:rPr lang="uz-Cyrl-UZ" sz="32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ак </a:t>
            </a:r>
            <a:r>
              <a:rPr lang="uz-Cyrl-UZ" sz="3200" b="1" dirty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как В</a:t>
            </a:r>
            <a:r>
              <a:rPr lang="en-US" sz="32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D</a:t>
            </a:r>
            <a:r>
              <a:rPr lang="ru-RU" sz="32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- высота</a:t>
            </a:r>
            <a:endParaRPr lang="uz-Latn-UZ" sz="3200" b="1" dirty="0" smtClean="0">
              <a:solidFill>
                <a:srgbClr val="000099"/>
              </a:solidFill>
              <a:latin typeface="Arial" pitchFamily="34" charset="0"/>
              <a:ea typeface="Cambria Math"/>
              <a:cs typeface="Arial" pitchFamily="34" charset="0"/>
            </a:endParaRPr>
          </a:p>
          <a:p>
            <a:pPr lvl="0"/>
            <a:r>
              <a:rPr lang="uz-Cyrl-UZ" sz="32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Значит </a:t>
            </a:r>
            <a:r>
              <a:rPr lang="uz-Latn-UZ" sz="32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uz-Latn-UZ" sz="32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ABD </a:t>
            </a:r>
            <a:r>
              <a:rPr lang="uz-Cyrl-UZ" sz="32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и </a:t>
            </a:r>
            <a:r>
              <a:rPr lang="uz-Latn-UZ" sz="3200" b="1" dirty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uz-Latn-UZ" sz="32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DBC</a:t>
            </a:r>
            <a:r>
              <a:rPr lang="uz-Cyrl-UZ" sz="32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  прямоугольные</a:t>
            </a:r>
            <a:endParaRPr lang="ru-RU" sz="32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2914939" y="5360085"/>
            <a:ext cx="416940" cy="43019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2" name="Freeform 16"/>
          <p:cNvSpPr>
            <a:spLocks/>
          </p:cNvSpPr>
          <p:nvPr/>
        </p:nvSpPr>
        <p:spPr bwMode="auto">
          <a:xfrm>
            <a:off x="2646852" y="3752858"/>
            <a:ext cx="482600" cy="691514"/>
          </a:xfrm>
          <a:custGeom>
            <a:avLst/>
            <a:gdLst>
              <a:gd name="T0" fmla="*/ 182 w 190"/>
              <a:gd name="T1" fmla="*/ 0 h 363"/>
              <a:gd name="T2" fmla="*/ 1 w 190"/>
              <a:gd name="T3" fmla="*/ 91 h 363"/>
              <a:gd name="T4" fmla="*/ 188 w 190"/>
              <a:gd name="T5" fmla="*/ 275 h 363"/>
              <a:gd name="T6" fmla="*/ 12 w 190"/>
              <a:gd name="T7" fmla="*/ 363 h 363"/>
              <a:gd name="T8" fmla="*/ 0 60000 65536"/>
              <a:gd name="T9" fmla="*/ 0 60000 65536"/>
              <a:gd name="T10" fmla="*/ 0 60000 65536"/>
              <a:gd name="T11" fmla="*/ 0 60000 65536"/>
              <a:gd name="T12" fmla="*/ 0 w 190"/>
              <a:gd name="T13" fmla="*/ 0 h 363"/>
              <a:gd name="T14" fmla="*/ 190 w 190"/>
              <a:gd name="T15" fmla="*/ 363 h 36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0" h="363">
                <a:moveTo>
                  <a:pt x="182" y="0"/>
                </a:moveTo>
                <a:cubicBezTo>
                  <a:pt x="95" y="26"/>
                  <a:pt x="0" y="45"/>
                  <a:pt x="1" y="91"/>
                </a:cubicBezTo>
                <a:cubicBezTo>
                  <a:pt x="2" y="137"/>
                  <a:pt x="186" y="230"/>
                  <a:pt x="188" y="275"/>
                </a:cubicBezTo>
                <a:cubicBezTo>
                  <a:pt x="190" y="320"/>
                  <a:pt x="49" y="345"/>
                  <a:pt x="12" y="363"/>
                </a:cubicBez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34" name="Прямоугольник 33"/>
          <p:cNvSpPr/>
          <p:nvPr/>
        </p:nvSpPr>
        <p:spPr>
          <a:xfrm>
            <a:off x="443392" y="6336595"/>
            <a:ext cx="63698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b="1" dirty="0" smtClean="0">
                <a:solidFill>
                  <a:srgbClr val="000099"/>
                </a:solidFill>
                <a:latin typeface="Arial" charset="0"/>
              </a:rPr>
              <a:t>Если АВ=ВС, то</a:t>
            </a:r>
          </a:p>
          <a:p>
            <a:pPr lvl="0"/>
            <a:r>
              <a:rPr lang="ru-RU" sz="3600" b="1" dirty="0" smtClean="0">
                <a:solidFill>
                  <a:srgbClr val="000099"/>
                </a:solidFill>
                <a:latin typeface="Arial" charset="0"/>
              </a:rPr>
              <a:t> </a:t>
            </a:r>
            <a:r>
              <a:rPr lang="ru-RU" sz="3600" b="1" dirty="0" smtClean="0">
                <a:solidFill>
                  <a:srgbClr val="000099"/>
                </a:solidFill>
                <a:latin typeface="Arial" charset="0"/>
                <a:ea typeface="Cambria Math"/>
              </a:rPr>
              <a:t>△АВС</a:t>
            </a:r>
            <a:r>
              <a:rPr lang="ru-RU" sz="3600" b="1" dirty="0">
                <a:solidFill>
                  <a:srgbClr val="000099"/>
                </a:solidFill>
                <a:latin typeface="Arial" charset="0"/>
              </a:rPr>
              <a:t>-</a:t>
            </a:r>
            <a:r>
              <a:rPr lang="ru-RU" sz="3600" b="1" dirty="0" smtClean="0">
                <a:solidFill>
                  <a:srgbClr val="000099"/>
                </a:solidFill>
                <a:latin typeface="Arial" charset="0"/>
              </a:rPr>
              <a:t> равнобедренный</a:t>
            </a:r>
            <a:endParaRPr lang="ru-RU" sz="3600" b="1" dirty="0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514356" y="5362118"/>
            <a:ext cx="416940" cy="430193"/>
          </a:xfrm>
          <a:prstGeom prst="rect">
            <a:avLst/>
          </a:prstGeom>
          <a:solidFill>
            <a:srgbClr val="B1EB2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39" name="Равнобедренный треугольник 38"/>
          <p:cNvSpPr/>
          <p:nvPr/>
        </p:nvSpPr>
        <p:spPr>
          <a:xfrm>
            <a:off x="537539" y="1939236"/>
            <a:ext cx="4798270" cy="3845076"/>
          </a:xfrm>
          <a:prstGeom prst="triangle">
            <a:avLst/>
          </a:prstGeom>
          <a:solidFill>
            <a:srgbClr val="FF6B6B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 flipH="1">
            <a:off x="3922023" y="3752858"/>
            <a:ext cx="320684" cy="20678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1476947" y="3864297"/>
            <a:ext cx="436143" cy="1906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V="1">
            <a:off x="1695019" y="5633601"/>
            <a:ext cx="0" cy="35922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3898116" y="5620642"/>
            <a:ext cx="0" cy="37188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8428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4" grpId="0"/>
      <p:bldP spid="35" grpId="0" animBg="1"/>
      <p:bldP spid="37" grpId="0" animBg="1"/>
      <p:bldP spid="31" grpId="0" animBg="1"/>
      <p:bldP spid="32" grpId="0" animBg="1"/>
      <p:bldP spid="34" grpId="0"/>
      <p:bldP spid="13" grpId="0" animBg="1"/>
      <p:bldP spid="3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"/>
            <a:ext cx="14630399" cy="91440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 defTabSz="2313116"/>
            <a:r>
              <a:rPr lang="ru-RU" sz="5000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ru-RU" sz="5400" b="1" spc="39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ЗАДАНИЯ </a:t>
            </a:r>
            <a:r>
              <a:rPr lang="ru-RU" sz="5400" b="1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ДЛЯ ЗАКРЕПЛЕНИЯ</a:t>
            </a:r>
            <a:endParaRPr sz="5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AutoShape 4" descr="Математическая вертикаль», тестирование учителей — Abitu.ne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AutoShape 4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8" name="AutoShape 6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9" name="AutoShape 8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12" name="TextBox 11"/>
          <p:cNvSpPr txBox="1"/>
          <p:nvPr/>
        </p:nvSpPr>
        <p:spPr>
          <a:xfrm>
            <a:off x="3391744" y="2045827"/>
            <a:ext cx="7134742" cy="2255835"/>
          </a:xfrm>
          <a:prstGeom prst="rect">
            <a:avLst/>
          </a:prstGeom>
          <a:noFill/>
        </p:spPr>
        <p:txBody>
          <a:bodyPr wrap="square" lIns="39454" tIns="19729" rIns="39454" bIns="19729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Выполнить </a:t>
            </a:r>
          </a:p>
          <a:p>
            <a:pPr algn="ctr"/>
            <a:r>
              <a:rPr lang="ru-RU" sz="4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</a:t>
            </a:r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исьменно задачи  </a:t>
            </a:r>
          </a:p>
          <a:p>
            <a:pPr algn="ctr"/>
            <a:r>
              <a:rPr lang="ru-RU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 5 (б, в), (стр.107). </a:t>
            </a:r>
            <a:endParaRPr lang="uz-Latn-UZ" sz="4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6626" name="Picture 2" descr="Установите детей держа инструменты математики Иллюстрация вектора -  иллюстрации насчитывающей установите, детей: 13082370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323" t="63950" b="6468"/>
          <a:stretch/>
        </p:blipFill>
        <p:spPr bwMode="auto">
          <a:xfrm flipH="1">
            <a:off x="615885" y="2895600"/>
            <a:ext cx="2775859" cy="4380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628" name="Picture 4" descr="Установите детей держа инструменты математики Иллюстрация вектора -  иллюстрации насчитывающей установите, детей: 13082370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715" t="32090" r="24700" b="30233"/>
          <a:stretch/>
        </p:blipFill>
        <p:spPr bwMode="auto">
          <a:xfrm>
            <a:off x="11049000" y="1905000"/>
            <a:ext cx="2993814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010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34000" y="76200"/>
            <a:ext cx="4572000" cy="870919"/>
          </a:xfrm>
          <a:prstGeom prst="rect">
            <a:avLst/>
          </a:prstGeom>
        </p:spPr>
        <p:txBody>
          <a:bodyPr wrap="square" lIns="39534" tIns="19768" rIns="39534" bIns="19768">
            <a:spAutoFit/>
          </a:bodyPr>
          <a:lstStyle/>
          <a:p>
            <a:pPr lvl="0" algn="ctr"/>
            <a:r>
              <a:rPr lang="ru-RU" sz="5400" b="1" spc="39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План урока</a:t>
            </a:r>
            <a:endParaRPr lang="ru-RU" sz="5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Загнутый угол 3"/>
          <p:cNvSpPr/>
          <p:nvPr/>
        </p:nvSpPr>
        <p:spPr>
          <a:xfrm>
            <a:off x="1752600" y="1295400"/>
            <a:ext cx="3733800" cy="2590800"/>
          </a:xfrm>
          <a:prstGeom prst="foldedCorner">
            <a:avLst>
              <a:gd name="adj" fmla="val 33703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Повторение пройденного</a:t>
            </a:r>
            <a:endParaRPr lang="uz-Latn-UZ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Загнутый угол 5"/>
          <p:cNvSpPr/>
          <p:nvPr/>
        </p:nvSpPr>
        <p:spPr>
          <a:xfrm>
            <a:off x="5666792" y="2578359"/>
            <a:ext cx="3733800" cy="2590800"/>
          </a:xfrm>
          <a:prstGeom prst="foldedCorner">
            <a:avLst>
              <a:gd name="adj" fmla="val 33703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  <a:endParaRPr lang="uz-Latn-UZ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Загнутый угол 6"/>
          <p:cNvSpPr/>
          <p:nvPr/>
        </p:nvSpPr>
        <p:spPr>
          <a:xfrm>
            <a:off x="9525000" y="3974841"/>
            <a:ext cx="3733800" cy="2590800"/>
          </a:xfrm>
          <a:prstGeom prst="foldedCorner">
            <a:avLst>
              <a:gd name="adj" fmla="val 33703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Задания для закрепления</a:t>
            </a:r>
            <a:endParaRPr lang="uz-Latn-UZ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682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89241" y="85375"/>
            <a:ext cx="4608513" cy="1102997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4800" b="1" dirty="0">
                <a:solidFill>
                  <a:schemeClr val="accent2">
                    <a:lumMod val="50000"/>
                  </a:schemeClr>
                </a:solidFill>
                <a:effectLst>
                  <a:glow rad="228600">
                    <a:schemeClr val="accent4">
                      <a:lumMod val="40000"/>
                      <a:lumOff val="60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Тест</a:t>
            </a:r>
            <a:endParaRPr lang="ru-RU" sz="4000" dirty="0">
              <a:effectLst>
                <a:glow rad="228600">
                  <a:schemeClr val="accent4">
                    <a:lumMod val="40000"/>
                    <a:lumOff val="60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29025" name="Rectangle 1"/>
          <p:cNvSpPr>
            <a:spLocks noChangeArrowheads="1"/>
          </p:cNvSpPr>
          <p:nvPr/>
        </p:nvSpPr>
        <p:spPr bwMode="auto">
          <a:xfrm>
            <a:off x="299463" y="1517863"/>
            <a:ext cx="13721189" cy="604120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130622" tIns="65311" rIns="130622" bIns="65311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1. Прямоугольным называется треугольник, у которого…</a:t>
            </a:r>
            <a:br>
              <a:rPr lang="ru-RU" sz="3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ru-RU" sz="3200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       а) все углы прямые;      </a:t>
            </a:r>
            <a:endParaRPr lang="ru-RU" sz="700" b="1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       б) два угла прямые;   </a:t>
            </a:r>
            <a:endParaRPr lang="ru-RU" sz="700" b="1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       в) один прямой угол.</a:t>
            </a:r>
            <a:endParaRPr lang="ru-RU" sz="700" b="1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2. Стороны прямоугольного треугольника, образующие     </a:t>
            </a:r>
            <a:endParaRPr lang="ru-RU" sz="700" b="1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 прямой угол, называются…</a:t>
            </a:r>
            <a:br>
              <a:rPr lang="ru-RU" sz="3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ru-RU" sz="3200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а) сторонами треугольника;   </a:t>
            </a:r>
            <a:endParaRPr lang="ru-RU" sz="700" b="1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б) катетами треугольника;  </a:t>
            </a:r>
            <a:endParaRPr lang="ru-RU" sz="700" b="1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в) гипотенузами треугольника. </a:t>
            </a:r>
            <a:endParaRPr lang="ru-RU" sz="700" b="1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3. Сумма острых углов прямоугольного  </a:t>
            </a:r>
            <a:endParaRPr lang="ru-RU" sz="700" b="1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 треугольника равна:</a:t>
            </a:r>
            <a:br>
              <a:rPr lang="ru-RU" sz="3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ru-RU" sz="32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</a:t>
            </a:r>
            <a:r>
              <a:rPr lang="ru-RU" sz="3200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а) 180°             б) 100°             в) 90°</a:t>
            </a:r>
            <a:endParaRPr lang="ru-RU" sz="7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10642378" y="4494241"/>
            <a:ext cx="3302222" cy="2744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2130624" y="3616152"/>
            <a:ext cx="380202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4089241" y="5486400"/>
            <a:ext cx="497855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8549341" y="7523024"/>
            <a:ext cx="103691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7663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89241" y="85375"/>
            <a:ext cx="4608513" cy="1102997"/>
          </a:xfrm>
          <a:prstGeom prst="rect">
            <a:avLst/>
          </a:prstGeom>
          <a:noFill/>
        </p:spPr>
        <p:txBody>
          <a:bodyPr wrap="square" lIns="130622" tIns="65311" rIns="130622" bIns="65311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4800" b="1" dirty="0">
                <a:solidFill>
                  <a:schemeClr val="accent2">
                    <a:lumMod val="50000"/>
                  </a:schemeClr>
                </a:solidFill>
                <a:effectLst>
                  <a:glow rad="228600">
                    <a:schemeClr val="accent4">
                      <a:lumMod val="40000"/>
                      <a:lumOff val="60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Тест</a:t>
            </a:r>
            <a:endParaRPr lang="ru-RU" sz="4000" dirty="0">
              <a:effectLst>
                <a:glow rad="228600">
                  <a:schemeClr val="accent4">
                    <a:lumMod val="40000"/>
                    <a:lumOff val="60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29025" name="Rectangle 1"/>
          <p:cNvSpPr>
            <a:spLocks noChangeArrowheads="1"/>
          </p:cNvSpPr>
          <p:nvPr/>
        </p:nvSpPr>
        <p:spPr bwMode="auto">
          <a:xfrm>
            <a:off x="457199" y="1188372"/>
            <a:ext cx="13721189" cy="677987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130622" tIns="65311" rIns="130622" bIns="65311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6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4. Катет, лежащий против угла в 30°, равен:</a:t>
            </a:r>
            <a:endParaRPr lang="ru-RU" sz="800" b="1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6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 </a:t>
            </a:r>
            <a:r>
              <a:rPr lang="ru-RU" sz="3600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а) гипотенузе;     </a:t>
            </a:r>
            <a:endParaRPr lang="ru-RU" sz="800" b="1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600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 б) половине катета;   </a:t>
            </a:r>
            <a:endParaRPr lang="ru-RU" sz="800" b="1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600" b="1" i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 в) половине гипотенузы.</a:t>
            </a:r>
            <a:endParaRPr lang="ru-RU" sz="800" b="1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6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5. </a:t>
            </a:r>
            <a:r>
              <a:rPr lang="ru-RU" sz="36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Существуют ли прямоугольные треугольники, у  </a:t>
            </a:r>
            <a:endParaRPr lang="ru-RU" sz="800" b="1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6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  которых острые углы равны 65</a:t>
            </a:r>
            <a:r>
              <a:rPr lang="ru-RU" sz="3600" b="1" baseline="300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0</a:t>
            </a:r>
            <a:r>
              <a:rPr lang="ru-RU" sz="36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и  35</a:t>
            </a:r>
            <a:r>
              <a:rPr lang="ru-RU" sz="3600" b="1" baseline="300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0</a:t>
            </a:r>
            <a:r>
              <a:rPr lang="ru-RU" sz="36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?</a:t>
            </a:r>
            <a:endParaRPr lang="ru-RU" sz="800" b="1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600" b="1" i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а) да             б) нет                  в) не знаю</a:t>
            </a:r>
            <a:r>
              <a:rPr lang="ru-RU" sz="32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6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6. В </a:t>
            </a:r>
            <a:r>
              <a:rPr lang="ru-RU" sz="36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прямоугольном треугольнике медиана </a:t>
            </a:r>
            <a:r>
              <a:rPr lang="ru-RU" sz="36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проведённая     </a:t>
            </a:r>
            <a:endParaRPr lang="ru-RU" sz="3600" b="1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6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 из </a:t>
            </a:r>
            <a:r>
              <a:rPr lang="ru-RU" sz="36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вершины прямого угла равна: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600" b="1" i="1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  а) гипотенузе;     </a:t>
            </a:r>
            <a:endParaRPr lang="ru-RU" sz="8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600" b="1" i="1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  б) половине катета;   </a:t>
            </a:r>
            <a:endParaRPr lang="ru-RU" sz="8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600" b="1" i="1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  в) половине гипотенузы</a:t>
            </a:r>
            <a:r>
              <a:rPr lang="ru-RU" sz="3600" b="1" i="1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lang="ru-RU" sz="3600" b="1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11506200" y="749689"/>
            <a:ext cx="2329169" cy="1935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1" name="Прямая соединительная линия 10"/>
          <p:cNvCxnSpPr/>
          <p:nvPr/>
        </p:nvCxnSpPr>
        <p:spPr>
          <a:xfrm>
            <a:off x="1900199" y="3505200"/>
            <a:ext cx="4881601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5096136" y="5105400"/>
            <a:ext cx="1382554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763755" y="7930921"/>
            <a:ext cx="501804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1008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ChangeArrowheads="1"/>
          </p:cNvSpPr>
          <p:nvPr/>
        </p:nvSpPr>
        <p:spPr bwMode="auto">
          <a:xfrm>
            <a:off x="6172200" y="1198173"/>
            <a:ext cx="8271084" cy="2655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 anchor="ctr">
            <a:spAutoFit/>
          </a:bodyPr>
          <a:lstStyle/>
          <a:p>
            <a:pPr marL="653110" indent="-653110">
              <a:defRPr/>
            </a:pPr>
            <a:r>
              <a:rPr lang="ru-RU" b="1" dirty="0" smtClean="0">
                <a:solidFill>
                  <a:srgbClr val="0000FF"/>
                </a:solidFill>
                <a:latin typeface="Arial" pitchFamily="34" charset="0"/>
              </a:rPr>
              <a:t>        Катет </a:t>
            </a:r>
            <a:r>
              <a:rPr lang="ru-RU" b="1" dirty="0">
                <a:solidFill>
                  <a:srgbClr val="0000FF"/>
                </a:solidFill>
                <a:latin typeface="Arial" pitchFamily="34" charset="0"/>
              </a:rPr>
              <a:t>прямоугольного треугольника, лежащий против угла в 30</a:t>
            </a:r>
            <a:r>
              <a:rPr lang="ru-RU" b="1" baseline="30000" dirty="0">
                <a:solidFill>
                  <a:srgbClr val="0000FF"/>
                </a:solidFill>
                <a:latin typeface="Arial" pitchFamily="34" charset="0"/>
              </a:rPr>
              <a:t>0</a:t>
            </a:r>
            <a:r>
              <a:rPr lang="ru-RU" b="1" dirty="0">
                <a:solidFill>
                  <a:srgbClr val="0000FF"/>
                </a:solidFill>
                <a:latin typeface="Arial" pitchFamily="34" charset="0"/>
              </a:rPr>
              <a:t>, </a:t>
            </a:r>
            <a:r>
              <a:rPr lang="ru-RU" b="1" dirty="0" smtClean="0">
                <a:solidFill>
                  <a:srgbClr val="0000FF"/>
                </a:solidFill>
                <a:latin typeface="Arial" pitchFamily="34" charset="0"/>
              </a:rPr>
              <a:t>равен </a:t>
            </a:r>
            <a:r>
              <a:rPr lang="ru-RU" b="1" dirty="0">
                <a:solidFill>
                  <a:srgbClr val="0000FF"/>
                </a:solidFill>
                <a:latin typeface="Arial" pitchFamily="34" charset="0"/>
              </a:rPr>
              <a:t>половине гипотенузы.</a:t>
            </a:r>
          </a:p>
        </p:txBody>
      </p:sp>
      <p:grpSp>
        <p:nvGrpSpPr>
          <p:cNvPr id="12291" name="Group 3"/>
          <p:cNvGrpSpPr>
            <a:grpSpLocks/>
          </p:cNvGrpSpPr>
          <p:nvPr/>
        </p:nvGrpSpPr>
        <p:grpSpPr bwMode="auto">
          <a:xfrm rot="-3298293">
            <a:off x="2924888" y="2831765"/>
            <a:ext cx="5020476" cy="7696200"/>
            <a:chOff x="22" y="799"/>
            <a:chExt cx="1143" cy="1520"/>
          </a:xfrm>
        </p:grpSpPr>
        <p:grpSp>
          <p:nvGrpSpPr>
            <p:cNvPr id="12300" name="Group 4"/>
            <p:cNvGrpSpPr>
              <a:grpSpLocks/>
            </p:cNvGrpSpPr>
            <p:nvPr/>
          </p:nvGrpSpPr>
          <p:grpSpPr bwMode="auto">
            <a:xfrm rot="-10495551">
              <a:off x="22" y="799"/>
              <a:ext cx="1088" cy="1520"/>
              <a:chOff x="2688" y="744"/>
              <a:chExt cx="2944" cy="2333"/>
            </a:xfrm>
          </p:grpSpPr>
          <p:sp>
            <p:nvSpPr>
              <p:cNvPr id="12302" name="Freeform 5"/>
              <p:cNvSpPr>
                <a:spLocks/>
              </p:cNvSpPr>
              <p:nvPr/>
            </p:nvSpPr>
            <p:spPr bwMode="auto">
              <a:xfrm>
                <a:off x="2699" y="754"/>
                <a:ext cx="2885" cy="2323"/>
              </a:xfrm>
              <a:custGeom>
                <a:avLst/>
                <a:gdLst>
                  <a:gd name="T0" fmla="*/ 19 w 2885"/>
                  <a:gd name="T1" fmla="*/ 10 h 2323"/>
                  <a:gd name="T2" fmla="*/ 2885 w 2885"/>
                  <a:gd name="T3" fmla="*/ 2318 h 2323"/>
                  <a:gd name="T4" fmla="*/ 19 w 2885"/>
                  <a:gd name="T5" fmla="*/ 2323 h 2323"/>
                  <a:gd name="T6" fmla="*/ 5 w 2885"/>
                  <a:gd name="T7" fmla="*/ 662 h 2323"/>
                  <a:gd name="T8" fmla="*/ 0 w 2885"/>
                  <a:gd name="T9" fmla="*/ 0 h 232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885"/>
                  <a:gd name="T16" fmla="*/ 0 h 2323"/>
                  <a:gd name="T17" fmla="*/ 2885 w 2885"/>
                  <a:gd name="T18" fmla="*/ 2323 h 232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885" h="2323">
                    <a:moveTo>
                      <a:pt x="19" y="10"/>
                    </a:moveTo>
                    <a:lnTo>
                      <a:pt x="2885" y="2318"/>
                    </a:lnTo>
                    <a:lnTo>
                      <a:pt x="19" y="2323"/>
                    </a:lnTo>
                    <a:lnTo>
                      <a:pt x="5" y="662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66FFFF"/>
                  </a:gs>
                </a:gsLst>
                <a:path path="rect">
                  <a:fillToRect l="50000" t="50000" r="50000" b="50000"/>
                </a:path>
              </a:gradFill>
              <a:ln w="12700" cap="flat" cmpd="sng">
                <a:solidFill>
                  <a:srgbClr val="99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wrap="none"/>
              <a:lstStyle/>
              <a:p>
                <a:endParaRPr lang="uz-Latn-UZ"/>
              </a:p>
            </p:txBody>
          </p:sp>
          <p:sp>
            <p:nvSpPr>
              <p:cNvPr id="12303" name="Freeform 6"/>
              <p:cNvSpPr>
                <a:spLocks/>
              </p:cNvSpPr>
              <p:nvPr/>
            </p:nvSpPr>
            <p:spPr bwMode="auto">
              <a:xfrm>
                <a:off x="2688" y="768"/>
                <a:ext cx="12" cy="2298"/>
              </a:xfrm>
              <a:custGeom>
                <a:avLst/>
                <a:gdLst>
                  <a:gd name="T0" fmla="*/ 0 w 12"/>
                  <a:gd name="T1" fmla="*/ 0 h 2298"/>
                  <a:gd name="T2" fmla="*/ 12 w 12"/>
                  <a:gd name="T3" fmla="*/ 2298 h 2298"/>
                  <a:gd name="T4" fmla="*/ 0 60000 65536"/>
                  <a:gd name="T5" fmla="*/ 0 60000 65536"/>
                  <a:gd name="T6" fmla="*/ 0 w 12"/>
                  <a:gd name="T7" fmla="*/ 0 h 2298"/>
                  <a:gd name="T8" fmla="*/ 12 w 12"/>
                  <a:gd name="T9" fmla="*/ 2298 h 229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2" h="2298">
                    <a:moveTo>
                      <a:pt x="0" y="0"/>
                    </a:moveTo>
                    <a:lnTo>
                      <a:pt x="12" y="2298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66FFFF"/>
                  </a:gs>
                </a:gsLst>
                <a:path path="rect">
                  <a:fillToRect l="50000" t="50000" r="50000" b="50000"/>
                </a:path>
              </a:gradFill>
              <a:ln w="3810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wrap="none"/>
              <a:lstStyle/>
              <a:p>
                <a:endParaRPr lang="uz-Latn-UZ"/>
              </a:p>
            </p:txBody>
          </p:sp>
          <p:sp>
            <p:nvSpPr>
              <p:cNvPr id="12304" name="Freeform 7"/>
              <p:cNvSpPr>
                <a:spLocks/>
              </p:cNvSpPr>
              <p:nvPr/>
            </p:nvSpPr>
            <p:spPr bwMode="auto">
              <a:xfrm>
                <a:off x="2699" y="3072"/>
                <a:ext cx="2933" cy="3"/>
              </a:xfrm>
              <a:custGeom>
                <a:avLst/>
                <a:gdLst>
                  <a:gd name="T0" fmla="*/ 2933 w 2933"/>
                  <a:gd name="T1" fmla="*/ 0 h 3"/>
                  <a:gd name="T2" fmla="*/ 0 w 2933"/>
                  <a:gd name="T3" fmla="*/ 3 h 3"/>
                  <a:gd name="T4" fmla="*/ 0 60000 65536"/>
                  <a:gd name="T5" fmla="*/ 0 60000 65536"/>
                  <a:gd name="T6" fmla="*/ 0 w 2933"/>
                  <a:gd name="T7" fmla="*/ 0 h 3"/>
                  <a:gd name="T8" fmla="*/ 2933 w 2933"/>
                  <a:gd name="T9" fmla="*/ 3 h 3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933" h="3">
                    <a:moveTo>
                      <a:pt x="2933" y="0"/>
                    </a:moveTo>
                    <a:lnTo>
                      <a:pt x="0" y="3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66FFFF"/>
                  </a:gs>
                </a:gsLst>
                <a:path path="rect">
                  <a:fillToRect l="50000" t="50000" r="50000" b="50000"/>
                </a:path>
              </a:gradFill>
              <a:ln w="3810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wrap="none"/>
              <a:lstStyle/>
              <a:p>
                <a:endParaRPr lang="uz-Latn-UZ"/>
              </a:p>
            </p:txBody>
          </p:sp>
          <p:sp>
            <p:nvSpPr>
              <p:cNvPr id="12305" name="Freeform 8"/>
              <p:cNvSpPr>
                <a:spLocks/>
              </p:cNvSpPr>
              <p:nvPr/>
            </p:nvSpPr>
            <p:spPr bwMode="auto">
              <a:xfrm>
                <a:off x="2688" y="744"/>
                <a:ext cx="2904" cy="2328"/>
              </a:xfrm>
              <a:custGeom>
                <a:avLst/>
                <a:gdLst>
                  <a:gd name="T0" fmla="*/ 0 w 2904"/>
                  <a:gd name="T1" fmla="*/ 0 h 2328"/>
                  <a:gd name="T2" fmla="*/ 2904 w 2904"/>
                  <a:gd name="T3" fmla="*/ 2328 h 2328"/>
                  <a:gd name="T4" fmla="*/ 0 60000 65536"/>
                  <a:gd name="T5" fmla="*/ 0 60000 65536"/>
                  <a:gd name="T6" fmla="*/ 0 w 2904"/>
                  <a:gd name="T7" fmla="*/ 0 h 2328"/>
                  <a:gd name="T8" fmla="*/ 2904 w 2904"/>
                  <a:gd name="T9" fmla="*/ 2328 h 232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904" h="2328">
                    <a:moveTo>
                      <a:pt x="0" y="0"/>
                    </a:moveTo>
                    <a:lnTo>
                      <a:pt x="2904" y="2328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66FFFF"/>
                  </a:gs>
                </a:gsLst>
                <a:path path="rect">
                  <a:fillToRect l="50000" t="50000" r="50000" b="50000"/>
                </a:path>
              </a:gradFill>
              <a:ln w="3810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wrap="none"/>
              <a:lstStyle/>
              <a:p>
                <a:endParaRPr lang="uz-Latn-UZ"/>
              </a:p>
            </p:txBody>
          </p:sp>
        </p:grpSp>
        <p:sp>
          <p:nvSpPr>
            <p:cNvPr id="12301" name="Freeform 9"/>
            <p:cNvSpPr>
              <a:spLocks/>
            </p:cNvSpPr>
            <p:nvPr/>
          </p:nvSpPr>
          <p:spPr bwMode="auto">
            <a:xfrm>
              <a:off x="1037" y="837"/>
              <a:ext cx="128" cy="131"/>
            </a:xfrm>
            <a:custGeom>
              <a:avLst/>
              <a:gdLst>
                <a:gd name="T0" fmla="*/ 4 w 128"/>
                <a:gd name="T1" fmla="*/ 0 h 131"/>
                <a:gd name="T2" fmla="*/ 0 w 128"/>
                <a:gd name="T3" fmla="*/ 115 h 131"/>
                <a:gd name="T4" fmla="*/ 128 w 128"/>
                <a:gd name="T5" fmla="*/ 131 h 131"/>
                <a:gd name="T6" fmla="*/ 0 60000 65536"/>
                <a:gd name="T7" fmla="*/ 0 60000 65536"/>
                <a:gd name="T8" fmla="*/ 0 60000 65536"/>
                <a:gd name="T9" fmla="*/ 0 w 128"/>
                <a:gd name="T10" fmla="*/ 0 h 131"/>
                <a:gd name="T11" fmla="*/ 128 w 128"/>
                <a:gd name="T12" fmla="*/ 131 h 13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8" h="131">
                  <a:moveTo>
                    <a:pt x="4" y="0"/>
                  </a:moveTo>
                  <a:lnTo>
                    <a:pt x="0" y="115"/>
                  </a:lnTo>
                  <a:lnTo>
                    <a:pt x="128" y="131"/>
                  </a:lnTo>
                </a:path>
              </a:pathLst>
            </a:custGeom>
            <a:noFill/>
            <a:ln w="38100" cap="flat" cmpd="sng">
              <a:solidFill>
                <a:srgbClr val="000066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</p:grpSp>
      <p:sp>
        <p:nvSpPr>
          <p:cNvPr id="12292" name="Text Box 10"/>
          <p:cNvSpPr txBox="1">
            <a:spLocks noChangeArrowheads="1"/>
          </p:cNvSpPr>
          <p:nvPr/>
        </p:nvSpPr>
        <p:spPr bwMode="auto">
          <a:xfrm>
            <a:off x="365819" y="5774063"/>
            <a:ext cx="605235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000" b="1" i="1">
                <a:solidFill>
                  <a:srgbClr val="000000"/>
                </a:solidFill>
                <a:latin typeface="Times New Roman" pitchFamily="18" charset="0"/>
              </a:rPr>
              <a:t>А</a:t>
            </a:r>
          </a:p>
        </p:txBody>
      </p:sp>
      <p:sp>
        <p:nvSpPr>
          <p:cNvPr id="12293" name="Text Box 11"/>
          <p:cNvSpPr txBox="1">
            <a:spLocks noChangeArrowheads="1"/>
          </p:cNvSpPr>
          <p:nvPr/>
        </p:nvSpPr>
        <p:spPr bwMode="auto">
          <a:xfrm>
            <a:off x="4050710" y="2052492"/>
            <a:ext cx="605235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000" b="1" i="1">
                <a:solidFill>
                  <a:srgbClr val="000000"/>
                </a:solidFill>
                <a:latin typeface="Times New Roman" pitchFamily="18" charset="0"/>
              </a:rPr>
              <a:t>С</a:t>
            </a:r>
          </a:p>
        </p:txBody>
      </p:sp>
      <p:sp>
        <p:nvSpPr>
          <p:cNvPr id="12294" name="Text Box 12"/>
          <p:cNvSpPr txBox="1">
            <a:spLocks noChangeArrowheads="1"/>
          </p:cNvSpPr>
          <p:nvPr/>
        </p:nvSpPr>
        <p:spPr bwMode="auto">
          <a:xfrm>
            <a:off x="9811624" y="6867028"/>
            <a:ext cx="605235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000" b="1" i="1">
                <a:solidFill>
                  <a:srgbClr val="000000"/>
                </a:solidFill>
                <a:latin typeface="Times New Roman" pitchFamily="18" charset="0"/>
              </a:rPr>
              <a:t>В</a:t>
            </a:r>
          </a:p>
        </p:txBody>
      </p:sp>
      <p:sp>
        <p:nvSpPr>
          <p:cNvPr id="12295" name="Text Box 13"/>
          <p:cNvSpPr txBox="1">
            <a:spLocks noChangeArrowheads="1"/>
          </p:cNvSpPr>
          <p:nvPr/>
        </p:nvSpPr>
        <p:spPr bwMode="auto">
          <a:xfrm>
            <a:off x="3520917" y="6521712"/>
            <a:ext cx="1517344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600" b="1" dirty="0" smtClean="0">
                <a:solidFill>
                  <a:srgbClr val="000000"/>
                </a:solidFill>
                <a:latin typeface="Times New Roman" pitchFamily="18" charset="0"/>
              </a:rPr>
              <a:t>42см</a:t>
            </a:r>
            <a:endParaRPr lang="ru-RU" sz="46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2296" name="AutoShape 14"/>
          <p:cNvSpPr>
            <a:spLocks noChangeArrowheads="1"/>
          </p:cNvSpPr>
          <p:nvPr/>
        </p:nvSpPr>
        <p:spPr bwMode="auto">
          <a:xfrm rot="1225687">
            <a:off x="8842585" y="6778664"/>
            <a:ext cx="350520" cy="529590"/>
          </a:xfrm>
          <a:prstGeom prst="moon">
            <a:avLst>
              <a:gd name="adj" fmla="val 50000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sp>
        <p:nvSpPr>
          <p:cNvPr id="12297" name="Text Box 15"/>
          <p:cNvSpPr txBox="1">
            <a:spLocks noChangeArrowheads="1"/>
          </p:cNvSpPr>
          <p:nvPr/>
        </p:nvSpPr>
        <p:spPr bwMode="auto">
          <a:xfrm>
            <a:off x="7710315" y="6314253"/>
            <a:ext cx="1050870" cy="839784"/>
          </a:xfrm>
          <a:prstGeom prst="rect">
            <a:avLst/>
          </a:prstGeom>
          <a:noFill/>
          <a:ln>
            <a:noFill/>
          </a:ln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600" b="1" dirty="0">
                <a:solidFill>
                  <a:srgbClr val="000000"/>
                </a:solidFill>
                <a:latin typeface="Times New Roman" pitchFamily="18" charset="0"/>
              </a:rPr>
              <a:t>30</a:t>
            </a:r>
            <a:r>
              <a:rPr lang="ru-RU" sz="4600" b="1" baseline="30000" dirty="0">
                <a:solidFill>
                  <a:srgbClr val="000000"/>
                </a:solidFill>
                <a:latin typeface="Times New Roman" pitchFamily="18" charset="0"/>
              </a:rPr>
              <a:t>0</a:t>
            </a:r>
            <a:endParaRPr lang="ru-RU" sz="46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87408" name="Line 16"/>
          <p:cNvSpPr>
            <a:spLocks noChangeShapeType="1"/>
          </p:cNvSpPr>
          <p:nvPr/>
        </p:nvSpPr>
        <p:spPr bwMode="auto">
          <a:xfrm flipH="1">
            <a:off x="933420" y="2495696"/>
            <a:ext cx="3029288" cy="3619663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187409" name="Text Box 17"/>
          <p:cNvSpPr txBox="1">
            <a:spLocks noChangeArrowheads="1"/>
          </p:cNvSpPr>
          <p:nvPr/>
        </p:nvSpPr>
        <p:spPr bwMode="auto">
          <a:xfrm>
            <a:off x="1071477" y="3265768"/>
            <a:ext cx="1517344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600" b="1" dirty="0" smtClean="0">
                <a:solidFill>
                  <a:srgbClr val="000000"/>
                </a:solidFill>
                <a:latin typeface="Times New Roman" pitchFamily="18" charset="0"/>
              </a:rPr>
              <a:t>21см</a:t>
            </a:r>
            <a:endParaRPr lang="ru-RU" sz="46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46392" y="3558260"/>
            <a:ext cx="52931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uz-Latn-UZ" sz="4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866445" y="255890"/>
            <a:ext cx="230903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Задача </a:t>
            </a:r>
            <a:endParaRPr lang="uz-Latn-UZ" sz="4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60950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87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5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1000" fill="hold"/>
                                        <p:tgtEl>
                                          <p:spTgt spid="187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87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87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87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187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394" grpId="0"/>
      <p:bldP spid="187408" grpId="0" animBg="1"/>
      <p:bldP spid="187408" grpId="1" animBg="1"/>
      <p:bldP spid="187409" grpId="0"/>
      <p:bldP spid="2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ChangeArrowheads="1"/>
          </p:cNvSpPr>
          <p:nvPr/>
        </p:nvSpPr>
        <p:spPr bwMode="auto">
          <a:xfrm>
            <a:off x="5948300" y="962889"/>
            <a:ext cx="8682100" cy="3286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 anchor="ctr">
            <a:spAutoFit/>
          </a:bodyPr>
          <a:lstStyle/>
          <a:p>
            <a:pPr marL="653110" indent="-653110">
              <a:defRPr/>
            </a:pPr>
            <a:r>
              <a:rPr lang="ru-RU" b="1" dirty="0" smtClean="0">
                <a:solidFill>
                  <a:srgbClr val="0000FF"/>
                </a:solidFill>
                <a:latin typeface="Arial" pitchFamily="34" charset="0"/>
              </a:rPr>
              <a:t>       Если катет прямоугольного </a:t>
            </a:r>
            <a:r>
              <a:rPr lang="ru-RU" b="1" dirty="0">
                <a:solidFill>
                  <a:srgbClr val="0000FF"/>
                </a:solidFill>
                <a:latin typeface="Arial" pitchFamily="34" charset="0"/>
              </a:rPr>
              <a:t>треугольника равен половине гипотенузы, то угол, лежащий против этого катета, равен 30</a:t>
            </a:r>
            <a:r>
              <a:rPr lang="ru-RU" b="1" baseline="30000" dirty="0">
                <a:solidFill>
                  <a:srgbClr val="0000FF"/>
                </a:solidFill>
                <a:latin typeface="Arial" pitchFamily="34" charset="0"/>
              </a:rPr>
              <a:t>0</a:t>
            </a:r>
            <a:r>
              <a:rPr lang="ru-RU" b="1" dirty="0">
                <a:solidFill>
                  <a:srgbClr val="0000FF"/>
                </a:solidFill>
                <a:latin typeface="Arial" pitchFamily="34" charset="0"/>
              </a:rPr>
              <a:t>.</a:t>
            </a:r>
          </a:p>
        </p:txBody>
      </p:sp>
      <p:grpSp>
        <p:nvGrpSpPr>
          <p:cNvPr id="13315" name="Group 3"/>
          <p:cNvGrpSpPr>
            <a:grpSpLocks/>
          </p:cNvGrpSpPr>
          <p:nvPr/>
        </p:nvGrpSpPr>
        <p:grpSpPr bwMode="auto">
          <a:xfrm rot="-3298293">
            <a:off x="3498473" y="2958612"/>
            <a:ext cx="5011691" cy="7696200"/>
            <a:chOff x="22" y="799"/>
            <a:chExt cx="1141" cy="1520"/>
          </a:xfrm>
        </p:grpSpPr>
        <p:grpSp>
          <p:nvGrpSpPr>
            <p:cNvPr id="13323" name="Group 4"/>
            <p:cNvGrpSpPr>
              <a:grpSpLocks/>
            </p:cNvGrpSpPr>
            <p:nvPr/>
          </p:nvGrpSpPr>
          <p:grpSpPr bwMode="auto">
            <a:xfrm rot="-10495551">
              <a:off x="22" y="799"/>
              <a:ext cx="1088" cy="1520"/>
              <a:chOff x="2688" y="744"/>
              <a:chExt cx="2944" cy="2333"/>
            </a:xfrm>
          </p:grpSpPr>
          <p:sp>
            <p:nvSpPr>
              <p:cNvPr id="13325" name="Freeform 5"/>
              <p:cNvSpPr>
                <a:spLocks/>
              </p:cNvSpPr>
              <p:nvPr/>
            </p:nvSpPr>
            <p:spPr bwMode="auto">
              <a:xfrm>
                <a:off x="2699" y="754"/>
                <a:ext cx="2885" cy="2323"/>
              </a:xfrm>
              <a:custGeom>
                <a:avLst/>
                <a:gdLst>
                  <a:gd name="T0" fmla="*/ 19 w 2885"/>
                  <a:gd name="T1" fmla="*/ 10 h 2323"/>
                  <a:gd name="T2" fmla="*/ 2885 w 2885"/>
                  <a:gd name="T3" fmla="*/ 2318 h 2323"/>
                  <a:gd name="T4" fmla="*/ 19 w 2885"/>
                  <a:gd name="T5" fmla="*/ 2323 h 2323"/>
                  <a:gd name="T6" fmla="*/ 5 w 2885"/>
                  <a:gd name="T7" fmla="*/ 662 h 2323"/>
                  <a:gd name="T8" fmla="*/ 0 w 2885"/>
                  <a:gd name="T9" fmla="*/ 0 h 232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885"/>
                  <a:gd name="T16" fmla="*/ 0 h 2323"/>
                  <a:gd name="T17" fmla="*/ 2885 w 2885"/>
                  <a:gd name="T18" fmla="*/ 2323 h 232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885" h="2323">
                    <a:moveTo>
                      <a:pt x="19" y="10"/>
                    </a:moveTo>
                    <a:lnTo>
                      <a:pt x="2885" y="2318"/>
                    </a:lnTo>
                    <a:lnTo>
                      <a:pt x="19" y="2323"/>
                    </a:lnTo>
                    <a:lnTo>
                      <a:pt x="5" y="662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66FFFF"/>
                  </a:gs>
                </a:gsLst>
                <a:path path="rect">
                  <a:fillToRect l="50000" t="50000" r="50000" b="50000"/>
                </a:path>
              </a:gradFill>
              <a:ln w="38100" cap="flat" cmpd="sng">
                <a:solidFill>
                  <a:srgbClr val="99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wrap="none"/>
              <a:lstStyle/>
              <a:p>
                <a:endParaRPr lang="uz-Latn-UZ"/>
              </a:p>
            </p:txBody>
          </p:sp>
          <p:sp>
            <p:nvSpPr>
              <p:cNvPr id="13326" name="Freeform 6"/>
              <p:cNvSpPr>
                <a:spLocks/>
              </p:cNvSpPr>
              <p:nvPr/>
            </p:nvSpPr>
            <p:spPr bwMode="auto">
              <a:xfrm>
                <a:off x="2688" y="768"/>
                <a:ext cx="12" cy="2298"/>
              </a:xfrm>
              <a:custGeom>
                <a:avLst/>
                <a:gdLst>
                  <a:gd name="T0" fmla="*/ 0 w 12"/>
                  <a:gd name="T1" fmla="*/ 0 h 2298"/>
                  <a:gd name="T2" fmla="*/ 12 w 12"/>
                  <a:gd name="T3" fmla="*/ 2298 h 2298"/>
                  <a:gd name="T4" fmla="*/ 0 60000 65536"/>
                  <a:gd name="T5" fmla="*/ 0 60000 65536"/>
                  <a:gd name="T6" fmla="*/ 0 w 12"/>
                  <a:gd name="T7" fmla="*/ 0 h 2298"/>
                  <a:gd name="T8" fmla="*/ 12 w 12"/>
                  <a:gd name="T9" fmla="*/ 2298 h 229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2" h="2298">
                    <a:moveTo>
                      <a:pt x="0" y="0"/>
                    </a:moveTo>
                    <a:lnTo>
                      <a:pt x="12" y="2298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66FFFF"/>
                  </a:gs>
                </a:gsLst>
                <a:path path="rect">
                  <a:fillToRect l="50000" t="50000" r="50000" b="50000"/>
                </a:path>
              </a:gradFill>
              <a:ln w="3810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wrap="none"/>
              <a:lstStyle/>
              <a:p>
                <a:endParaRPr lang="uz-Latn-UZ"/>
              </a:p>
            </p:txBody>
          </p:sp>
          <p:sp>
            <p:nvSpPr>
              <p:cNvPr id="13327" name="Freeform 7"/>
              <p:cNvSpPr>
                <a:spLocks/>
              </p:cNvSpPr>
              <p:nvPr/>
            </p:nvSpPr>
            <p:spPr bwMode="auto">
              <a:xfrm>
                <a:off x="2699" y="3072"/>
                <a:ext cx="2933" cy="3"/>
              </a:xfrm>
              <a:custGeom>
                <a:avLst/>
                <a:gdLst>
                  <a:gd name="T0" fmla="*/ 2933 w 2933"/>
                  <a:gd name="T1" fmla="*/ 0 h 3"/>
                  <a:gd name="T2" fmla="*/ 0 w 2933"/>
                  <a:gd name="T3" fmla="*/ 3 h 3"/>
                  <a:gd name="T4" fmla="*/ 0 60000 65536"/>
                  <a:gd name="T5" fmla="*/ 0 60000 65536"/>
                  <a:gd name="T6" fmla="*/ 0 w 2933"/>
                  <a:gd name="T7" fmla="*/ 0 h 3"/>
                  <a:gd name="T8" fmla="*/ 2933 w 2933"/>
                  <a:gd name="T9" fmla="*/ 3 h 3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933" h="3">
                    <a:moveTo>
                      <a:pt x="2933" y="0"/>
                    </a:moveTo>
                    <a:lnTo>
                      <a:pt x="0" y="3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66FFFF"/>
                  </a:gs>
                </a:gsLst>
                <a:path path="rect">
                  <a:fillToRect l="50000" t="50000" r="50000" b="50000"/>
                </a:path>
              </a:gradFill>
              <a:ln w="3810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wrap="none"/>
              <a:lstStyle/>
              <a:p>
                <a:endParaRPr lang="uz-Latn-UZ"/>
              </a:p>
            </p:txBody>
          </p:sp>
          <p:sp>
            <p:nvSpPr>
              <p:cNvPr id="13328" name="Freeform 8"/>
              <p:cNvSpPr>
                <a:spLocks/>
              </p:cNvSpPr>
              <p:nvPr/>
            </p:nvSpPr>
            <p:spPr bwMode="auto">
              <a:xfrm>
                <a:off x="2688" y="744"/>
                <a:ext cx="2904" cy="2328"/>
              </a:xfrm>
              <a:custGeom>
                <a:avLst/>
                <a:gdLst>
                  <a:gd name="T0" fmla="*/ 0 w 2904"/>
                  <a:gd name="T1" fmla="*/ 0 h 2328"/>
                  <a:gd name="T2" fmla="*/ 2904 w 2904"/>
                  <a:gd name="T3" fmla="*/ 2328 h 2328"/>
                  <a:gd name="T4" fmla="*/ 0 60000 65536"/>
                  <a:gd name="T5" fmla="*/ 0 60000 65536"/>
                  <a:gd name="T6" fmla="*/ 0 w 2904"/>
                  <a:gd name="T7" fmla="*/ 0 h 2328"/>
                  <a:gd name="T8" fmla="*/ 2904 w 2904"/>
                  <a:gd name="T9" fmla="*/ 2328 h 232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904" h="2328">
                    <a:moveTo>
                      <a:pt x="0" y="0"/>
                    </a:moveTo>
                    <a:lnTo>
                      <a:pt x="2904" y="2328"/>
                    </a:lnTo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66FFFF"/>
                  </a:gs>
                </a:gsLst>
                <a:path path="rect">
                  <a:fillToRect l="50000" t="50000" r="50000" b="50000"/>
                </a:path>
              </a:gradFill>
              <a:ln w="3810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wrap="none"/>
              <a:lstStyle/>
              <a:p>
                <a:endParaRPr lang="uz-Latn-UZ"/>
              </a:p>
            </p:txBody>
          </p:sp>
        </p:grpSp>
        <p:sp>
          <p:nvSpPr>
            <p:cNvPr id="13324" name="Freeform 9"/>
            <p:cNvSpPr>
              <a:spLocks/>
            </p:cNvSpPr>
            <p:nvPr/>
          </p:nvSpPr>
          <p:spPr bwMode="auto">
            <a:xfrm>
              <a:off x="1035" y="824"/>
              <a:ext cx="128" cy="131"/>
            </a:xfrm>
            <a:custGeom>
              <a:avLst/>
              <a:gdLst>
                <a:gd name="T0" fmla="*/ 4 w 128"/>
                <a:gd name="T1" fmla="*/ 0 h 131"/>
                <a:gd name="T2" fmla="*/ 0 w 128"/>
                <a:gd name="T3" fmla="*/ 115 h 131"/>
                <a:gd name="T4" fmla="*/ 128 w 128"/>
                <a:gd name="T5" fmla="*/ 131 h 131"/>
                <a:gd name="T6" fmla="*/ 0 60000 65536"/>
                <a:gd name="T7" fmla="*/ 0 60000 65536"/>
                <a:gd name="T8" fmla="*/ 0 60000 65536"/>
                <a:gd name="T9" fmla="*/ 0 w 128"/>
                <a:gd name="T10" fmla="*/ 0 h 131"/>
                <a:gd name="T11" fmla="*/ 128 w 128"/>
                <a:gd name="T12" fmla="*/ 131 h 13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8" h="131">
                  <a:moveTo>
                    <a:pt x="4" y="0"/>
                  </a:moveTo>
                  <a:lnTo>
                    <a:pt x="0" y="115"/>
                  </a:lnTo>
                  <a:lnTo>
                    <a:pt x="128" y="131"/>
                  </a:lnTo>
                </a:path>
              </a:pathLst>
            </a:custGeom>
            <a:noFill/>
            <a:ln w="57150" cap="flat" cmpd="sng">
              <a:solidFill>
                <a:srgbClr val="000066"/>
              </a:solidFill>
              <a:prstDash val="solid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uz-Latn-UZ"/>
            </a:p>
          </p:txBody>
        </p:sp>
      </p:grpSp>
      <p:sp>
        <p:nvSpPr>
          <p:cNvPr id="13316" name="Text Box 10"/>
          <p:cNvSpPr txBox="1">
            <a:spLocks noChangeArrowheads="1"/>
          </p:cNvSpPr>
          <p:nvPr/>
        </p:nvSpPr>
        <p:spPr bwMode="auto">
          <a:xfrm>
            <a:off x="867947" y="6120980"/>
            <a:ext cx="605235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000" b="1" i="1">
                <a:solidFill>
                  <a:srgbClr val="000000"/>
                </a:solidFill>
                <a:latin typeface="Times New Roman" pitchFamily="18" charset="0"/>
              </a:rPr>
              <a:t>А</a:t>
            </a:r>
          </a:p>
        </p:txBody>
      </p:sp>
      <p:sp>
        <p:nvSpPr>
          <p:cNvPr id="13317" name="Text Box 11"/>
          <p:cNvSpPr txBox="1">
            <a:spLocks noChangeArrowheads="1"/>
          </p:cNvSpPr>
          <p:nvPr/>
        </p:nvSpPr>
        <p:spPr bwMode="auto">
          <a:xfrm>
            <a:off x="4333116" y="1871494"/>
            <a:ext cx="605235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000" b="1" i="1">
                <a:solidFill>
                  <a:srgbClr val="000000"/>
                </a:solidFill>
                <a:latin typeface="Times New Roman" pitchFamily="18" charset="0"/>
              </a:rPr>
              <a:t>С</a:t>
            </a:r>
          </a:p>
        </p:txBody>
      </p:sp>
      <p:sp>
        <p:nvSpPr>
          <p:cNvPr id="13318" name="Text Box 12"/>
          <p:cNvSpPr txBox="1">
            <a:spLocks noChangeArrowheads="1"/>
          </p:cNvSpPr>
          <p:nvPr/>
        </p:nvSpPr>
        <p:spPr bwMode="auto">
          <a:xfrm>
            <a:off x="10261214" y="6946181"/>
            <a:ext cx="605235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000" b="1" i="1" dirty="0">
                <a:solidFill>
                  <a:srgbClr val="000000"/>
                </a:solidFill>
                <a:latin typeface="Times New Roman" pitchFamily="18" charset="0"/>
              </a:rPr>
              <a:t>В</a:t>
            </a:r>
          </a:p>
        </p:txBody>
      </p:sp>
      <p:sp>
        <p:nvSpPr>
          <p:cNvPr id="13319" name="Text Box 13"/>
          <p:cNvSpPr txBox="1">
            <a:spLocks noChangeArrowheads="1"/>
          </p:cNvSpPr>
          <p:nvPr/>
        </p:nvSpPr>
        <p:spPr bwMode="auto">
          <a:xfrm rot="388024">
            <a:off x="4502284" y="6661067"/>
            <a:ext cx="1517344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600" b="1" dirty="0" smtClean="0">
                <a:solidFill>
                  <a:srgbClr val="000000"/>
                </a:solidFill>
                <a:latin typeface="Times New Roman" pitchFamily="18" charset="0"/>
              </a:rPr>
              <a:t>1</a:t>
            </a:r>
            <a:r>
              <a:rPr lang="en-US" sz="4600" b="1" dirty="0" smtClean="0">
                <a:solidFill>
                  <a:srgbClr val="000000"/>
                </a:solidFill>
                <a:latin typeface="Times New Roman" pitchFamily="18" charset="0"/>
              </a:rPr>
              <a:t>5</a:t>
            </a:r>
            <a:r>
              <a:rPr lang="ru-RU" sz="4600" b="1" dirty="0" smtClean="0">
                <a:solidFill>
                  <a:srgbClr val="000000"/>
                </a:solidFill>
                <a:latin typeface="Times New Roman" pitchFamily="18" charset="0"/>
              </a:rPr>
              <a:t>см</a:t>
            </a:r>
            <a:endParaRPr lang="ru-RU" sz="46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88430" name="AutoShape 14"/>
          <p:cNvSpPr>
            <a:spLocks noChangeArrowheads="1"/>
          </p:cNvSpPr>
          <p:nvPr/>
        </p:nvSpPr>
        <p:spPr bwMode="auto">
          <a:xfrm rot="1225687">
            <a:off x="9082069" y="6745798"/>
            <a:ext cx="350520" cy="529590"/>
          </a:xfrm>
          <a:prstGeom prst="moon">
            <a:avLst>
              <a:gd name="adj" fmla="val 50000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sp>
        <p:nvSpPr>
          <p:cNvPr id="188431" name="Text Box 15"/>
          <p:cNvSpPr txBox="1">
            <a:spLocks noChangeArrowheads="1"/>
          </p:cNvSpPr>
          <p:nvPr/>
        </p:nvSpPr>
        <p:spPr bwMode="auto">
          <a:xfrm>
            <a:off x="7838325" y="6241175"/>
            <a:ext cx="1050870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600" b="1" dirty="0">
                <a:solidFill>
                  <a:srgbClr val="000000"/>
                </a:solidFill>
                <a:latin typeface="Times New Roman" pitchFamily="18" charset="0"/>
              </a:rPr>
              <a:t>30</a:t>
            </a:r>
            <a:r>
              <a:rPr lang="ru-RU" sz="4600" b="1" baseline="30000" dirty="0">
                <a:solidFill>
                  <a:srgbClr val="000000"/>
                </a:solidFill>
                <a:latin typeface="Times New Roman" pitchFamily="18" charset="0"/>
              </a:rPr>
              <a:t>0</a:t>
            </a:r>
            <a:endParaRPr lang="ru-RU" sz="46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3322" name="Text Box 16"/>
          <p:cNvSpPr txBox="1">
            <a:spLocks noChangeArrowheads="1"/>
          </p:cNvSpPr>
          <p:nvPr/>
        </p:nvSpPr>
        <p:spPr bwMode="auto">
          <a:xfrm rot="18668018">
            <a:off x="1688951" y="3943412"/>
            <a:ext cx="1664820" cy="839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600" b="1" dirty="0" smtClean="0">
                <a:solidFill>
                  <a:srgbClr val="000000"/>
                </a:solidFill>
                <a:latin typeface="Times New Roman" pitchFamily="18" charset="0"/>
              </a:rPr>
              <a:t>7,5см</a:t>
            </a:r>
            <a:endParaRPr lang="ru-RU" sz="46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200400" y="457200"/>
            <a:ext cx="230903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Задача </a:t>
            </a:r>
            <a:endParaRPr lang="uz-Latn-UZ" sz="4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363760" y="6418222"/>
            <a:ext cx="52931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uz-Latn-UZ" sz="4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242114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8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8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8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8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84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84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84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84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84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84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84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84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8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8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8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84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84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84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84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84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84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84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84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418" grpId="0"/>
      <p:bldP spid="188430" grpId="0" animBg="1"/>
      <p:bldP spid="188431" grpId="0"/>
      <p:bldP spid="18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845818" y="1266020"/>
            <a:ext cx="642621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3400" b="1">
                <a:latin typeface="Calibri" pitchFamily="34" charset="0"/>
              </a:rPr>
              <a:t>А</a:t>
            </a:r>
          </a:p>
        </p:txBody>
      </p:sp>
      <p:sp>
        <p:nvSpPr>
          <p:cNvPr id="10246" name="AutoShape 6"/>
          <p:cNvSpPr>
            <a:spLocks noChangeArrowheads="1"/>
          </p:cNvSpPr>
          <p:nvPr/>
        </p:nvSpPr>
        <p:spPr bwMode="auto">
          <a:xfrm>
            <a:off x="1289050" y="1771410"/>
            <a:ext cx="1384299" cy="1068704"/>
          </a:xfrm>
          <a:prstGeom prst="rtTriangl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uz-Latn-UZ" b="1">
              <a:latin typeface="Calibri" pitchFamily="34" charset="0"/>
            </a:endParaRP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891538" y="2621040"/>
            <a:ext cx="642621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400" b="1" dirty="0">
                <a:latin typeface="Calibri" pitchFamily="34" charset="0"/>
              </a:rPr>
              <a:t>C</a:t>
            </a:r>
            <a:endParaRPr lang="ru-RU" sz="3400" b="1" dirty="0">
              <a:latin typeface="Calibri" pitchFamily="34" charset="0"/>
            </a:endParaRP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2592068" y="2621040"/>
            <a:ext cx="541021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400" b="1">
                <a:latin typeface="Calibri" pitchFamily="34" charset="0"/>
              </a:rPr>
              <a:t>B</a:t>
            </a:r>
            <a:r>
              <a:rPr lang="ru-RU" sz="3400" b="1">
                <a:latin typeface="Calibri" pitchFamily="34" charset="0"/>
              </a:rPr>
              <a:t> </a:t>
            </a:r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1289050" y="2672474"/>
            <a:ext cx="287019" cy="158116"/>
          </a:xfrm>
          <a:prstGeom prst="rect">
            <a:avLst/>
          </a:prstGeom>
          <a:solidFill>
            <a:srgbClr val="4D68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uz-Latn-UZ" b="1">
              <a:latin typeface="Calibri" pitchFamily="34" charset="0"/>
            </a:endParaRP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3415028" y="1116292"/>
            <a:ext cx="805179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3400" b="1">
                <a:latin typeface="Calibri" pitchFamily="34" charset="0"/>
              </a:rPr>
              <a:t>А</a:t>
            </a:r>
            <a:r>
              <a:rPr lang="ru-RU" sz="3400" b="1" baseline="-25000">
                <a:latin typeface="Calibri" pitchFamily="34" charset="0"/>
              </a:rPr>
              <a:t>1</a:t>
            </a:r>
            <a:r>
              <a:rPr lang="ru-RU" sz="3400" b="1">
                <a:latin typeface="Calibri" pitchFamily="34" charset="0"/>
              </a:rPr>
              <a:t> </a:t>
            </a:r>
          </a:p>
        </p:txBody>
      </p:sp>
      <p:sp>
        <p:nvSpPr>
          <p:cNvPr id="10251" name="AutoShape 11"/>
          <p:cNvSpPr>
            <a:spLocks noChangeArrowheads="1"/>
          </p:cNvSpPr>
          <p:nvPr/>
        </p:nvSpPr>
        <p:spPr bwMode="auto">
          <a:xfrm>
            <a:off x="3816348" y="1771410"/>
            <a:ext cx="1384301" cy="1068704"/>
          </a:xfrm>
          <a:prstGeom prst="rtTriangl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uz-Latn-UZ" b="1">
              <a:latin typeface="Calibri" pitchFamily="34" charset="0"/>
            </a:endParaRPr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3440470" y="2680785"/>
            <a:ext cx="718780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400" b="1">
                <a:latin typeface="Calibri" pitchFamily="34" charset="0"/>
              </a:rPr>
              <a:t>C</a:t>
            </a:r>
            <a:r>
              <a:rPr lang="ru-RU" sz="3400" b="1" baseline="-25000">
                <a:latin typeface="Calibri" pitchFamily="34" charset="0"/>
              </a:rPr>
              <a:t>1</a:t>
            </a:r>
            <a:r>
              <a:rPr lang="ru-RU" sz="3400" b="1">
                <a:latin typeface="Calibri" pitchFamily="34" charset="0"/>
              </a:rPr>
              <a:t> </a:t>
            </a: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5052453" y="2729157"/>
            <a:ext cx="662547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400" b="1">
                <a:latin typeface="Calibri" pitchFamily="34" charset="0"/>
              </a:rPr>
              <a:t>B</a:t>
            </a:r>
            <a:r>
              <a:rPr lang="ru-RU" sz="3400" b="1" baseline="-25000">
                <a:latin typeface="Calibri" pitchFamily="34" charset="0"/>
              </a:rPr>
              <a:t>1</a:t>
            </a:r>
            <a:r>
              <a:rPr lang="ru-RU" sz="3400" b="1">
                <a:latin typeface="Calibri" pitchFamily="34" charset="0"/>
              </a:rPr>
              <a:t> </a:t>
            </a:r>
          </a:p>
        </p:txBody>
      </p:sp>
      <p:sp>
        <p:nvSpPr>
          <p:cNvPr id="10254" name="Rectangle 14"/>
          <p:cNvSpPr>
            <a:spLocks noChangeArrowheads="1"/>
          </p:cNvSpPr>
          <p:nvPr/>
        </p:nvSpPr>
        <p:spPr bwMode="auto">
          <a:xfrm>
            <a:off x="3816348" y="2672474"/>
            <a:ext cx="284480" cy="158116"/>
          </a:xfrm>
          <a:prstGeom prst="rect">
            <a:avLst/>
          </a:prstGeom>
          <a:solidFill>
            <a:srgbClr val="4D68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uz-Latn-UZ" b="1">
              <a:latin typeface="Calibri" pitchFamily="34" charset="0"/>
            </a:endParaRPr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31748" y="1375170"/>
            <a:ext cx="995680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3400" b="1">
                <a:latin typeface="Calibri" pitchFamily="34" charset="0"/>
              </a:rPr>
              <a:t>1.</a:t>
            </a:r>
          </a:p>
        </p:txBody>
      </p:sp>
      <p:sp>
        <p:nvSpPr>
          <p:cNvPr id="10257" name="Line 17"/>
          <p:cNvSpPr>
            <a:spLocks noChangeShapeType="1"/>
          </p:cNvSpPr>
          <p:nvPr/>
        </p:nvSpPr>
        <p:spPr bwMode="auto">
          <a:xfrm flipV="1">
            <a:off x="4525010" y="2748674"/>
            <a:ext cx="2539" cy="16002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/>
          </a:p>
        </p:txBody>
      </p:sp>
      <p:sp>
        <p:nvSpPr>
          <p:cNvPr id="10258" name="Line 18"/>
          <p:cNvSpPr>
            <a:spLocks noChangeShapeType="1"/>
          </p:cNvSpPr>
          <p:nvPr/>
        </p:nvSpPr>
        <p:spPr bwMode="auto">
          <a:xfrm flipV="1">
            <a:off x="1921508" y="2771534"/>
            <a:ext cx="2541" cy="16002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/>
          </a:p>
        </p:txBody>
      </p:sp>
      <p:sp>
        <p:nvSpPr>
          <p:cNvPr id="10259" name="Line 19"/>
          <p:cNvSpPr>
            <a:spLocks noChangeShapeType="1"/>
          </p:cNvSpPr>
          <p:nvPr/>
        </p:nvSpPr>
        <p:spPr bwMode="auto">
          <a:xfrm>
            <a:off x="3681729" y="2325764"/>
            <a:ext cx="271779" cy="51436"/>
          </a:xfrm>
          <a:prstGeom prst="line">
            <a:avLst/>
          </a:prstGeom>
          <a:noFill/>
          <a:ln w="38100">
            <a:solidFill>
              <a:srgbClr val="D92FB5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/>
          </a:p>
        </p:txBody>
      </p:sp>
      <p:sp>
        <p:nvSpPr>
          <p:cNvPr id="10260" name="Line 20"/>
          <p:cNvSpPr>
            <a:spLocks noChangeShapeType="1"/>
          </p:cNvSpPr>
          <p:nvPr/>
        </p:nvSpPr>
        <p:spPr bwMode="auto">
          <a:xfrm>
            <a:off x="3724909" y="2241944"/>
            <a:ext cx="269240" cy="53340"/>
          </a:xfrm>
          <a:prstGeom prst="line">
            <a:avLst/>
          </a:prstGeom>
          <a:noFill/>
          <a:ln w="38100">
            <a:solidFill>
              <a:srgbClr val="D92FB5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/>
          </a:p>
        </p:txBody>
      </p:sp>
      <p:sp>
        <p:nvSpPr>
          <p:cNvPr id="10261" name="Line 21"/>
          <p:cNvSpPr>
            <a:spLocks noChangeShapeType="1"/>
          </p:cNvSpPr>
          <p:nvPr/>
        </p:nvSpPr>
        <p:spPr bwMode="auto">
          <a:xfrm>
            <a:off x="1141729" y="2318144"/>
            <a:ext cx="271779" cy="53340"/>
          </a:xfrm>
          <a:prstGeom prst="line">
            <a:avLst/>
          </a:prstGeom>
          <a:noFill/>
          <a:ln w="38100">
            <a:solidFill>
              <a:srgbClr val="D92FB5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/>
          </a:p>
        </p:txBody>
      </p:sp>
      <p:sp>
        <p:nvSpPr>
          <p:cNvPr id="10262" name="Line 22"/>
          <p:cNvSpPr>
            <a:spLocks noChangeShapeType="1"/>
          </p:cNvSpPr>
          <p:nvPr/>
        </p:nvSpPr>
        <p:spPr bwMode="auto">
          <a:xfrm>
            <a:off x="1167129" y="2245754"/>
            <a:ext cx="271779" cy="53340"/>
          </a:xfrm>
          <a:prstGeom prst="line">
            <a:avLst/>
          </a:prstGeom>
          <a:noFill/>
          <a:ln w="38100">
            <a:solidFill>
              <a:srgbClr val="D92FB5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/>
          </a:p>
        </p:txBody>
      </p:sp>
      <p:sp>
        <p:nvSpPr>
          <p:cNvPr id="10263" name="Rectangle 23"/>
          <p:cNvSpPr>
            <a:spLocks noChangeArrowheads="1"/>
          </p:cNvSpPr>
          <p:nvPr/>
        </p:nvSpPr>
        <p:spPr bwMode="auto">
          <a:xfrm>
            <a:off x="2691130" y="1933334"/>
            <a:ext cx="541019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>
                <a:latin typeface="Calibri" pitchFamily="34" charset="0"/>
              </a:rPr>
              <a:t>=</a:t>
            </a:r>
          </a:p>
        </p:txBody>
      </p:sp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19050" y="4343900"/>
            <a:ext cx="962661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3400" b="1">
                <a:latin typeface="Calibri" pitchFamily="34" charset="0"/>
              </a:rPr>
              <a:t>2.</a:t>
            </a:r>
          </a:p>
        </p:txBody>
      </p:sp>
      <p:sp>
        <p:nvSpPr>
          <p:cNvPr id="10267" name="Text Box 27"/>
          <p:cNvSpPr txBox="1">
            <a:spLocks noChangeArrowheads="1"/>
          </p:cNvSpPr>
          <p:nvPr/>
        </p:nvSpPr>
        <p:spPr bwMode="auto">
          <a:xfrm>
            <a:off x="946149" y="3995851"/>
            <a:ext cx="563880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3400" b="1">
                <a:latin typeface="Calibri" pitchFamily="34" charset="0"/>
              </a:rPr>
              <a:t>А </a:t>
            </a:r>
          </a:p>
        </p:txBody>
      </p:sp>
      <p:sp>
        <p:nvSpPr>
          <p:cNvPr id="10268" name="AutoShape 28"/>
          <p:cNvSpPr>
            <a:spLocks noChangeArrowheads="1"/>
          </p:cNvSpPr>
          <p:nvPr/>
        </p:nvSpPr>
        <p:spPr bwMode="auto">
          <a:xfrm>
            <a:off x="1228089" y="4521066"/>
            <a:ext cx="1442720" cy="1194434"/>
          </a:xfrm>
          <a:prstGeom prst="rtTriangl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uz-Latn-UZ" b="1">
              <a:latin typeface="Calibri" pitchFamily="34" charset="0"/>
            </a:endParaRPr>
          </a:p>
        </p:txBody>
      </p:sp>
      <p:sp>
        <p:nvSpPr>
          <p:cNvPr id="10269" name="Text Box 29"/>
          <p:cNvSpPr txBox="1">
            <a:spLocks noChangeArrowheads="1"/>
          </p:cNvSpPr>
          <p:nvPr/>
        </p:nvSpPr>
        <p:spPr bwMode="auto">
          <a:xfrm>
            <a:off x="745488" y="5582777"/>
            <a:ext cx="563880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400" b="1">
                <a:latin typeface="Calibri" pitchFamily="34" charset="0"/>
              </a:rPr>
              <a:t>C</a:t>
            </a:r>
            <a:endParaRPr lang="ru-RU" sz="3400" b="1">
              <a:latin typeface="Calibri" pitchFamily="34" charset="0"/>
            </a:endParaRPr>
          </a:p>
        </p:txBody>
      </p:sp>
      <p:sp>
        <p:nvSpPr>
          <p:cNvPr id="10270" name="Text Box 30"/>
          <p:cNvSpPr txBox="1">
            <a:spLocks noChangeArrowheads="1"/>
          </p:cNvSpPr>
          <p:nvPr/>
        </p:nvSpPr>
        <p:spPr bwMode="auto">
          <a:xfrm>
            <a:off x="2582696" y="5542480"/>
            <a:ext cx="563880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400" b="1">
                <a:latin typeface="Calibri" pitchFamily="34" charset="0"/>
              </a:rPr>
              <a:t>B</a:t>
            </a:r>
            <a:endParaRPr lang="ru-RU" sz="3400" b="1">
              <a:latin typeface="Calibri" pitchFamily="34" charset="0"/>
            </a:endParaRPr>
          </a:p>
        </p:txBody>
      </p:sp>
      <p:sp>
        <p:nvSpPr>
          <p:cNvPr id="10271" name="Rectangle 31"/>
          <p:cNvSpPr>
            <a:spLocks noChangeArrowheads="1"/>
          </p:cNvSpPr>
          <p:nvPr/>
        </p:nvSpPr>
        <p:spPr bwMode="auto">
          <a:xfrm>
            <a:off x="1228090" y="5526906"/>
            <a:ext cx="299720" cy="177164"/>
          </a:xfrm>
          <a:prstGeom prst="rect">
            <a:avLst/>
          </a:prstGeom>
          <a:solidFill>
            <a:srgbClr val="4D68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uz-Latn-UZ" b="1">
              <a:latin typeface="Calibri" pitchFamily="34" charset="0"/>
            </a:endParaRPr>
          </a:p>
        </p:txBody>
      </p:sp>
      <p:sp>
        <p:nvSpPr>
          <p:cNvPr id="10272" name="Text Box 32"/>
          <p:cNvSpPr txBox="1">
            <a:spLocks noChangeArrowheads="1"/>
          </p:cNvSpPr>
          <p:nvPr/>
        </p:nvSpPr>
        <p:spPr bwMode="auto">
          <a:xfrm>
            <a:off x="3415028" y="3910431"/>
            <a:ext cx="840741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3400" b="1" dirty="0">
                <a:latin typeface="Calibri" pitchFamily="34" charset="0"/>
              </a:rPr>
              <a:t>А</a:t>
            </a:r>
            <a:r>
              <a:rPr lang="ru-RU" sz="3400" b="1" baseline="-25000" dirty="0">
                <a:latin typeface="Calibri" pitchFamily="34" charset="0"/>
              </a:rPr>
              <a:t>1</a:t>
            </a:r>
            <a:r>
              <a:rPr lang="ru-RU" sz="3400" b="1" dirty="0">
                <a:latin typeface="Calibri" pitchFamily="34" charset="0"/>
              </a:rPr>
              <a:t> </a:t>
            </a:r>
          </a:p>
        </p:txBody>
      </p:sp>
      <p:sp>
        <p:nvSpPr>
          <p:cNvPr id="10273" name="AutoShape 33"/>
          <p:cNvSpPr>
            <a:spLocks noChangeArrowheads="1"/>
          </p:cNvSpPr>
          <p:nvPr/>
        </p:nvSpPr>
        <p:spPr bwMode="auto">
          <a:xfrm>
            <a:off x="3862070" y="4521066"/>
            <a:ext cx="1442720" cy="1194434"/>
          </a:xfrm>
          <a:prstGeom prst="rtTriangl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uz-Latn-UZ" b="1">
              <a:latin typeface="Calibri" pitchFamily="34" charset="0"/>
            </a:endParaRPr>
          </a:p>
        </p:txBody>
      </p:sp>
      <p:sp>
        <p:nvSpPr>
          <p:cNvPr id="10274" name="Text Box 34"/>
          <p:cNvSpPr txBox="1">
            <a:spLocks noChangeArrowheads="1"/>
          </p:cNvSpPr>
          <p:nvPr/>
        </p:nvSpPr>
        <p:spPr bwMode="auto">
          <a:xfrm>
            <a:off x="3505198" y="5531999"/>
            <a:ext cx="767258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400" b="1">
                <a:latin typeface="Calibri" pitchFamily="34" charset="0"/>
              </a:rPr>
              <a:t>C</a:t>
            </a:r>
            <a:r>
              <a:rPr lang="ru-RU" sz="3400" b="1" baseline="-25000">
                <a:latin typeface="Calibri" pitchFamily="34" charset="0"/>
              </a:rPr>
              <a:t>1</a:t>
            </a:r>
            <a:r>
              <a:rPr lang="ru-RU" sz="3400" b="1">
                <a:latin typeface="Calibri" pitchFamily="34" charset="0"/>
              </a:rPr>
              <a:t> </a:t>
            </a:r>
          </a:p>
        </p:txBody>
      </p:sp>
      <p:sp>
        <p:nvSpPr>
          <p:cNvPr id="10275" name="Rectangle 35"/>
          <p:cNvSpPr>
            <a:spLocks noChangeArrowheads="1"/>
          </p:cNvSpPr>
          <p:nvPr/>
        </p:nvSpPr>
        <p:spPr bwMode="auto">
          <a:xfrm>
            <a:off x="3862071" y="5526906"/>
            <a:ext cx="297179" cy="177164"/>
          </a:xfrm>
          <a:prstGeom prst="rect">
            <a:avLst/>
          </a:prstGeom>
          <a:solidFill>
            <a:srgbClr val="4D68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uz-Latn-UZ" b="1">
              <a:latin typeface="Calibri" pitchFamily="34" charset="0"/>
            </a:endParaRPr>
          </a:p>
        </p:txBody>
      </p:sp>
      <p:sp>
        <p:nvSpPr>
          <p:cNvPr id="10277" name="Line 37"/>
          <p:cNvSpPr>
            <a:spLocks noChangeShapeType="1"/>
          </p:cNvSpPr>
          <p:nvPr/>
        </p:nvSpPr>
        <p:spPr bwMode="auto">
          <a:xfrm flipV="1">
            <a:off x="4601209" y="5612631"/>
            <a:ext cx="2541" cy="17907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/>
          </a:p>
        </p:txBody>
      </p:sp>
      <p:sp>
        <p:nvSpPr>
          <p:cNvPr id="10278" name="Line 38"/>
          <p:cNvSpPr>
            <a:spLocks noChangeShapeType="1"/>
          </p:cNvSpPr>
          <p:nvPr/>
        </p:nvSpPr>
        <p:spPr bwMode="auto">
          <a:xfrm flipV="1">
            <a:off x="1888489" y="5637396"/>
            <a:ext cx="2541" cy="17907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/>
          </a:p>
        </p:txBody>
      </p:sp>
      <p:sp>
        <p:nvSpPr>
          <p:cNvPr id="10279" name="Arc 39"/>
          <p:cNvSpPr>
            <a:spLocks/>
          </p:cNvSpPr>
          <p:nvPr/>
        </p:nvSpPr>
        <p:spPr bwMode="auto">
          <a:xfrm rot="-5400000">
            <a:off x="2434590" y="5490075"/>
            <a:ext cx="144780" cy="302261"/>
          </a:xfrm>
          <a:custGeom>
            <a:avLst/>
            <a:gdLst>
              <a:gd name="T0" fmla="*/ 0 w 16493"/>
              <a:gd name="T1" fmla="*/ 0 h 21600"/>
              <a:gd name="T2" fmla="*/ 345491810 w 16493"/>
              <a:gd name="T3" fmla="*/ 391574387 h 21600"/>
              <a:gd name="T4" fmla="*/ 0 w 16493"/>
              <a:gd name="T5" fmla="*/ 1105335161 h 21600"/>
              <a:gd name="T6" fmla="*/ 0 60000 65536"/>
              <a:gd name="T7" fmla="*/ 0 60000 65536"/>
              <a:gd name="T8" fmla="*/ 0 60000 65536"/>
              <a:gd name="T9" fmla="*/ 0 w 16493"/>
              <a:gd name="T10" fmla="*/ 0 h 21600"/>
              <a:gd name="T11" fmla="*/ 16493 w 1649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493" h="21600" fill="none" extrusionOk="0">
                <a:moveTo>
                  <a:pt x="-1" y="0"/>
                </a:moveTo>
                <a:cubicBezTo>
                  <a:pt x="6355" y="0"/>
                  <a:pt x="12388" y="2799"/>
                  <a:pt x="16492" y="7652"/>
                </a:cubicBezTo>
              </a:path>
              <a:path w="16493" h="21600" stroke="0" extrusionOk="0">
                <a:moveTo>
                  <a:pt x="-1" y="0"/>
                </a:moveTo>
                <a:cubicBezTo>
                  <a:pt x="6355" y="0"/>
                  <a:pt x="12388" y="2799"/>
                  <a:pt x="16492" y="7652"/>
                </a:cubicBezTo>
                <a:lnTo>
                  <a:pt x="0" y="21600"/>
                </a:lnTo>
                <a:close/>
              </a:path>
            </a:pathLst>
          </a:custGeom>
          <a:solidFill>
            <a:srgbClr val="D92FB5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uz-Latn-UZ" b="1"/>
          </a:p>
        </p:txBody>
      </p:sp>
      <p:sp>
        <p:nvSpPr>
          <p:cNvPr id="10280" name="Arc 40"/>
          <p:cNvSpPr>
            <a:spLocks/>
          </p:cNvSpPr>
          <p:nvPr/>
        </p:nvSpPr>
        <p:spPr bwMode="auto">
          <a:xfrm rot="-5400000">
            <a:off x="5068253" y="5484678"/>
            <a:ext cx="142876" cy="299720"/>
          </a:xfrm>
          <a:custGeom>
            <a:avLst/>
            <a:gdLst>
              <a:gd name="T0" fmla="*/ 0 w 16493"/>
              <a:gd name="T1" fmla="*/ 0 h 21600"/>
              <a:gd name="T2" fmla="*/ 323359044 w 16493"/>
              <a:gd name="T3" fmla="*/ 375393753 h 21600"/>
              <a:gd name="T4" fmla="*/ 0 w 16493"/>
              <a:gd name="T5" fmla="*/ 1059651629 h 21600"/>
              <a:gd name="T6" fmla="*/ 0 60000 65536"/>
              <a:gd name="T7" fmla="*/ 0 60000 65536"/>
              <a:gd name="T8" fmla="*/ 0 60000 65536"/>
              <a:gd name="T9" fmla="*/ 0 w 16493"/>
              <a:gd name="T10" fmla="*/ 0 h 21600"/>
              <a:gd name="T11" fmla="*/ 16493 w 1649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493" h="21600" fill="none" extrusionOk="0">
                <a:moveTo>
                  <a:pt x="-1" y="0"/>
                </a:moveTo>
                <a:cubicBezTo>
                  <a:pt x="6355" y="0"/>
                  <a:pt x="12388" y="2799"/>
                  <a:pt x="16492" y="7652"/>
                </a:cubicBezTo>
              </a:path>
              <a:path w="16493" h="21600" stroke="0" extrusionOk="0">
                <a:moveTo>
                  <a:pt x="-1" y="0"/>
                </a:moveTo>
                <a:cubicBezTo>
                  <a:pt x="6355" y="0"/>
                  <a:pt x="12388" y="2799"/>
                  <a:pt x="16492" y="7652"/>
                </a:cubicBezTo>
                <a:lnTo>
                  <a:pt x="0" y="21600"/>
                </a:lnTo>
                <a:close/>
              </a:path>
            </a:pathLst>
          </a:custGeom>
          <a:solidFill>
            <a:srgbClr val="D92FB5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uz-Latn-UZ" b="1"/>
          </a:p>
        </p:txBody>
      </p:sp>
      <p:sp>
        <p:nvSpPr>
          <p:cNvPr id="10281" name="Rectangle 41"/>
          <p:cNvSpPr>
            <a:spLocks noChangeArrowheads="1"/>
          </p:cNvSpPr>
          <p:nvPr/>
        </p:nvSpPr>
        <p:spPr bwMode="auto">
          <a:xfrm>
            <a:off x="2658110" y="4774430"/>
            <a:ext cx="617219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>
                <a:latin typeface="Calibri" pitchFamily="34" charset="0"/>
              </a:rPr>
              <a:t>=</a:t>
            </a:r>
          </a:p>
        </p:txBody>
      </p:sp>
      <p:sp>
        <p:nvSpPr>
          <p:cNvPr id="10283" name="Text Box 43"/>
          <p:cNvSpPr txBox="1">
            <a:spLocks noChangeArrowheads="1"/>
          </p:cNvSpPr>
          <p:nvPr/>
        </p:nvSpPr>
        <p:spPr bwMode="auto">
          <a:xfrm>
            <a:off x="5304791" y="5355456"/>
            <a:ext cx="867410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400" b="1">
                <a:latin typeface="Calibri" pitchFamily="34" charset="0"/>
              </a:rPr>
              <a:t>B</a:t>
            </a:r>
            <a:r>
              <a:rPr lang="ru-RU" sz="3400" b="1" baseline="-25000">
                <a:latin typeface="Calibri" pitchFamily="34" charset="0"/>
              </a:rPr>
              <a:t>1</a:t>
            </a:r>
            <a:r>
              <a:rPr lang="ru-RU" sz="3400" b="1">
                <a:latin typeface="Calibri" pitchFamily="34" charset="0"/>
              </a:rPr>
              <a:t> </a:t>
            </a:r>
          </a:p>
        </p:txBody>
      </p:sp>
      <p:sp>
        <p:nvSpPr>
          <p:cNvPr id="10284" name="Text Box 44"/>
          <p:cNvSpPr txBox="1">
            <a:spLocks noChangeArrowheads="1"/>
          </p:cNvSpPr>
          <p:nvPr/>
        </p:nvSpPr>
        <p:spPr bwMode="auto">
          <a:xfrm>
            <a:off x="6407150" y="1042541"/>
            <a:ext cx="7113488" cy="2376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ts val="3500"/>
              </a:lnSpc>
              <a:spcBef>
                <a:spcPct val="50000"/>
              </a:spcBef>
            </a:pPr>
            <a:r>
              <a:rPr lang="ru-RU" sz="3200" b="1" dirty="0" smtClean="0">
                <a:solidFill>
                  <a:srgbClr val="142F50"/>
                </a:solidFill>
                <a:latin typeface="Arial" pitchFamily="34" charset="0"/>
                <a:cs typeface="Arial" pitchFamily="34" charset="0"/>
              </a:rPr>
              <a:t>     Если </a:t>
            </a:r>
            <a:r>
              <a:rPr lang="ru-RU" sz="3200" b="1" dirty="0">
                <a:solidFill>
                  <a:srgbClr val="A30D43"/>
                </a:solidFill>
                <a:latin typeface="Arial" pitchFamily="34" charset="0"/>
                <a:cs typeface="Arial" pitchFamily="34" charset="0"/>
              </a:rPr>
              <a:t>катеты</a:t>
            </a:r>
            <a:r>
              <a:rPr lang="ru-RU" sz="3200" b="1" dirty="0">
                <a:solidFill>
                  <a:srgbClr val="142F50"/>
                </a:solidFill>
                <a:latin typeface="Arial" pitchFamily="34" charset="0"/>
                <a:cs typeface="Arial" pitchFamily="34" charset="0"/>
              </a:rPr>
              <a:t> одного прямоугольного треугольника соответственно равны </a:t>
            </a:r>
            <a:r>
              <a:rPr lang="ru-RU" sz="3200" b="1" dirty="0">
                <a:solidFill>
                  <a:srgbClr val="A30D43"/>
                </a:solidFill>
                <a:latin typeface="Arial" pitchFamily="34" charset="0"/>
                <a:cs typeface="Arial" pitchFamily="34" charset="0"/>
              </a:rPr>
              <a:t>катетам</a:t>
            </a:r>
            <a:r>
              <a:rPr lang="ru-RU" sz="3200" b="1" dirty="0">
                <a:solidFill>
                  <a:srgbClr val="142F50"/>
                </a:solidFill>
                <a:latin typeface="Arial" pitchFamily="34" charset="0"/>
                <a:cs typeface="Arial" pitchFamily="34" charset="0"/>
              </a:rPr>
              <a:t> другого, то такие треугольники </a:t>
            </a:r>
            <a:r>
              <a:rPr lang="ru-RU" sz="3200" b="1" dirty="0" smtClean="0">
                <a:solidFill>
                  <a:srgbClr val="142F50"/>
                </a:solidFill>
                <a:latin typeface="Arial" pitchFamily="34" charset="0"/>
                <a:cs typeface="Arial" pitchFamily="34" charset="0"/>
              </a:rPr>
              <a:t>равны.</a:t>
            </a:r>
            <a:endParaRPr lang="ru-RU" sz="3200" b="1" dirty="0">
              <a:solidFill>
                <a:srgbClr val="142F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85" name="Text Box 45"/>
          <p:cNvSpPr txBox="1">
            <a:spLocks noChangeArrowheads="1"/>
          </p:cNvSpPr>
          <p:nvPr/>
        </p:nvSpPr>
        <p:spPr bwMode="auto">
          <a:xfrm>
            <a:off x="6435521" y="4007105"/>
            <a:ext cx="7487920" cy="3273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ts val="3500"/>
              </a:lnSpc>
              <a:spcBef>
                <a:spcPct val="50000"/>
              </a:spcBef>
            </a:pPr>
            <a:r>
              <a:rPr lang="ru-RU" sz="3200" b="1" dirty="0" smtClean="0">
                <a:solidFill>
                  <a:srgbClr val="142F50"/>
                </a:solidFill>
                <a:latin typeface="Arial" pitchFamily="34" charset="0"/>
                <a:cs typeface="Arial" pitchFamily="34" charset="0"/>
              </a:rPr>
              <a:t>     Если </a:t>
            </a:r>
            <a:r>
              <a:rPr lang="ru-RU" sz="3200" b="1" dirty="0">
                <a:solidFill>
                  <a:srgbClr val="A30D43"/>
                </a:solidFill>
                <a:latin typeface="Arial" pitchFamily="34" charset="0"/>
                <a:cs typeface="Arial" pitchFamily="34" charset="0"/>
              </a:rPr>
              <a:t>катет и прилежащий к нему острый угол </a:t>
            </a:r>
            <a:r>
              <a:rPr lang="ru-RU" sz="3200" b="1" dirty="0">
                <a:solidFill>
                  <a:srgbClr val="142F50"/>
                </a:solidFill>
                <a:latin typeface="Arial" pitchFamily="34" charset="0"/>
                <a:cs typeface="Arial" pitchFamily="34" charset="0"/>
              </a:rPr>
              <a:t>одного прямоугольного треугольника соответственно равны </a:t>
            </a:r>
            <a:r>
              <a:rPr lang="ru-RU" sz="3200" b="1" dirty="0">
                <a:solidFill>
                  <a:srgbClr val="A30D43"/>
                </a:solidFill>
                <a:latin typeface="Arial" pitchFamily="34" charset="0"/>
                <a:cs typeface="Arial" pitchFamily="34" charset="0"/>
              </a:rPr>
              <a:t>катету и прилежащему к нему острому углу</a:t>
            </a:r>
            <a:r>
              <a:rPr lang="ru-RU" sz="3200" b="1" dirty="0">
                <a:solidFill>
                  <a:srgbClr val="142F50"/>
                </a:solidFill>
                <a:latin typeface="Arial" pitchFamily="34" charset="0"/>
                <a:cs typeface="Arial" pitchFamily="34" charset="0"/>
              </a:rPr>
              <a:t> другого, то такие треугольники </a:t>
            </a:r>
            <a:r>
              <a:rPr lang="ru-RU" sz="3200" b="1" dirty="0" smtClean="0">
                <a:solidFill>
                  <a:srgbClr val="142F50"/>
                </a:solidFill>
                <a:latin typeface="Arial" pitchFamily="34" charset="0"/>
                <a:cs typeface="Arial" pitchFamily="34" charset="0"/>
              </a:rPr>
              <a:t>равны.</a:t>
            </a:r>
            <a:endParaRPr lang="ru-RU" sz="3200" b="1" dirty="0">
              <a:solidFill>
                <a:srgbClr val="142F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49176" y="133975"/>
            <a:ext cx="135742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Признаки равенства прямоугольных треугольников</a:t>
            </a:r>
            <a:endParaRPr lang="uz-Latn-UZ" sz="36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2397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0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0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0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2000" fill="hold"/>
                                        <p:tgtEl>
                                          <p:spTgt spid="102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0" fill="hold"/>
                                        <p:tgtEl>
                                          <p:spTgt spid="102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2000"/>
                                        <p:tgtEl>
                                          <p:spTgt spid="10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10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10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10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10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10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0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10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10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10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10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10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102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102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10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102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102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10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102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102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10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10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10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10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102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102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10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102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102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8" dur="1000"/>
                                        <p:tgtEl>
                                          <p:spTgt spid="10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102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102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10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102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102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1000"/>
                                        <p:tgtEl>
                                          <p:spTgt spid="10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102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102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3" dur="1000"/>
                                        <p:tgtEl>
                                          <p:spTgt spid="10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102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102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8" dur="1000"/>
                                        <p:tgtEl>
                                          <p:spTgt spid="10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102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102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3" dur="1000"/>
                                        <p:tgtEl>
                                          <p:spTgt spid="10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 nodeType="clickPar">
                      <p:stCondLst>
                        <p:cond delay="indefinite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102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102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0" dur="1000"/>
                                        <p:tgtEl>
                                          <p:spTgt spid="10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/>
      <p:bldP spid="10246" grpId="0" animBg="1"/>
      <p:bldP spid="10247" grpId="0"/>
      <p:bldP spid="10248" grpId="0"/>
      <p:bldP spid="10249" grpId="0" animBg="1"/>
      <p:bldP spid="10250" grpId="0"/>
      <p:bldP spid="10251" grpId="0" animBg="1"/>
      <p:bldP spid="10252" grpId="0"/>
      <p:bldP spid="10253" grpId="0"/>
      <p:bldP spid="10254" grpId="0" animBg="1"/>
      <p:bldP spid="10255" grpId="0"/>
      <p:bldP spid="10257" grpId="0" animBg="1"/>
      <p:bldP spid="10258" grpId="0" animBg="1"/>
      <p:bldP spid="10259" grpId="0" animBg="1"/>
      <p:bldP spid="10260" grpId="0" animBg="1"/>
      <p:bldP spid="10261" grpId="0" animBg="1"/>
      <p:bldP spid="10262" grpId="0" animBg="1"/>
      <p:bldP spid="10263" grpId="0"/>
      <p:bldP spid="10266" grpId="0"/>
      <p:bldP spid="10267" grpId="0"/>
      <p:bldP spid="10268" grpId="0" animBg="1"/>
      <p:bldP spid="10269" grpId="0"/>
      <p:bldP spid="10270" grpId="0"/>
      <p:bldP spid="10271" grpId="0" animBg="1"/>
      <p:bldP spid="10272" grpId="0"/>
      <p:bldP spid="10273" grpId="0" animBg="1"/>
      <p:bldP spid="10274" grpId="0"/>
      <p:bldP spid="10275" grpId="0" animBg="1"/>
      <p:bldP spid="10277" grpId="0" animBg="1"/>
      <p:bldP spid="10278" grpId="0" animBg="1"/>
      <p:bldP spid="10279" grpId="0" animBg="1"/>
      <p:bldP spid="10280" grpId="0" animBg="1"/>
      <p:bldP spid="10281" grpId="0"/>
      <p:bldP spid="10283" grpId="0"/>
      <p:bldP spid="10284" grpId="0"/>
      <p:bldP spid="1028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4"/>
          <p:cNvGrpSpPr>
            <a:grpSpLocks/>
          </p:cNvGrpSpPr>
          <p:nvPr/>
        </p:nvGrpSpPr>
        <p:grpSpPr bwMode="auto">
          <a:xfrm>
            <a:off x="937159" y="1644812"/>
            <a:ext cx="2423263" cy="2303219"/>
            <a:chOff x="427" y="334"/>
            <a:chExt cx="1127" cy="1712"/>
          </a:xfrm>
        </p:grpSpPr>
        <p:sp>
          <p:nvSpPr>
            <p:cNvPr id="12357" name="Text Box 55"/>
            <p:cNvSpPr txBox="1">
              <a:spLocks noChangeArrowheads="1"/>
            </p:cNvSpPr>
            <p:nvPr/>
          </p:nvSpPr>
          <p:spPr bwMode="auto">
            <a:xfrm>
              <a:off x="490" y="334"/>
              <a:ext cx="273" cy="4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sz="3400" b="1" dirty="0">
                  <a:latin typeface="Calibri" pitchFamily="34" charset="0"/>
                </a:rPr>
                <a:t>А </a:t>
              </a:r>
            </a:p>
          </p:txBody>
        </p:sp>
        <p:sp>
          <p:nvSpPr>
            <p:cNvPr id="12358" name="AutoShape 56"/>
            <p:cNvSpPr>
              <a:spLocks noChangeArrowheads="1"/>
            </p:cNvSpPr>
            <p:nvPr/>
          </p:nvSpPr>
          <p:spPr bwMode="auto">
            <a:xfrm>
              <a:off x="627" y="803"/>
              <a:ext cx="696" cy="912"/>
            </a:xfrm>
            <a:prstGeom prst="rtTriangl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uz-Latn-UZ" b="1">
                <a:latin typeface="Calibri" pitchFamily="34" charset="0"/>
              </a:endParaRPr>
            </a:p>
          </p:txBody>
        </p:sp>
        <p:sp>
          <p:nvSpPr>
            <p:cNvPr id="12359" name="Text Box 57"/>
            <p:cNvSpPr txBox="1">
              <a:spLocks noChangeArrowheads="1"/>
            </p:cNvSpPr>
            <p:nvPr/>
          </p:nvSpPr>
          <p:spPr bwMode="auto">
            <a:xfrm>
              <a:off x="427" y="1523"/>
              <a:ext cx="272" cy="4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400" b="1">
                  <a:latin typeface="Calibri" pitchFamily="34" charset="0"/>
                </a:rPr>
                <a:t>C</a:t>
              </a:r>
              <a:r>
                <a:rPr lang="ru-RU" sz="3400" b="1">
                  <a:latin typeface="Calibri" pitchFamily="34" charset="0"/>
                </a:rPr>
                <a:t> </a:t>
              </a:r>
            </a:p>
          </p:txBody>
        </p:sp>
        <p:sp>
          <p:nvSpPr>
            <p:cNvPr id="12360" name="Text Box 58"/>
            <p:cNvSpPr txBox="1">
              <a:spLocks noChangeArrowheads="1"/>
            </p:cNvSpPr>
            <p:nvPr/>
          </p:nvSpPr>
          <p:spPr bwMode="auto">
            <a:xfrm>
              <a:off x="1282" y="1588"/>
              <a:ext cx="272" cy="4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3400" b="1">
                  <a:latin typeface="Calibri" pitchFamily="34" charset="0"/>
                </a:rPr>
                <a:t>B</a:t>
              </a:r>
              <a:r>
                <a:rPr lang="ru-RU" sz="3400" b="1">
                  <a:latin typeface="Calibri" pitchFamily="34" charset="0"/>
                </a:rPr>
                <a:t> </a:t>
              </a:r>
            </a:p>
          </p:txBody>
        </p:sp>
        <p:sp>
          <p:nvSpPr>
            <p:cNvPr id="12361" name="Rectangle 59"/>
            <p:cNvSpPr>
              <a:spLocks noChangeArrowheads="1"/>
            </p:cNvSpPr>
            <p:nvPr/>
          </p:nvSpPr>
          <p:spPr bwMode="auto">
            <a:xfrm>
              <a:off x="627" y="1571"/>
              <a:ext cx="144" cy="136"/>
            </a:xfrm>
            <a:prstGeom prst="rect">
              <a:avLst/>
            </a:prstGeom>
            <a:solidFill>
              <a:srgbClr val="4D68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uz-Latn-UZ" b="1">
                <a:latin typeface="Calibri" pitchFamily="34" charset="0"/>
              </a:endParaRPr>
            </a:p>
          </p:txBody>
        </p:sp>
        <p:sp>
          <p:nvSpPr>
            <p:cNvPr id="12362" name="Arc 60"/>
            <p:cNvSpPr>
              <a:spLocks/>
            </p:cNvSpPr>
            <p:nvPr/>
          </p:nvSpPr>
          <p:spPr bwMode="auto">
            <a:xfrm rot="-5400000">
              <a:off x="1189" y="1585"/>
              <a:ext cx="110" cy="145"/>
            </a:xfrm>
            <a:custGeom>
              <a:avLst/>
              <a:gdLst>
                <a:gd name="T0" fmla="*/ 0 w 16493"/>
                <a:gd name="T1" fmla="*/ 0 h 21600"/>
                <a:gd name="T2" fmla="*/ 0 w 16493"/>
                <a:gd name="T3" fmla="*/ 0 h 21600"/>
                <a:gd name="T4" fmla="*/ 0 w 16493"/>
                <a:gd name="T5" fmla="*/ 0 h 21600"/>
                <a:gd name="T6" fmla="*/ 0 60000 65536"/>
                <a:gd name="T7" fmla="*/ 0 60000 65536"/>
                <a:gd name="T8" fmla="*/ 0 60000 65536"/>
                <a:gd name="T9" fmla="*/ 0 w 16493"/>
                <a:gd name="T10" fmla="*/ 0 h 21600"/>
                <a:gd name="T11" fmla="*/ 16493 w 16493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493" h="21600" fill="none" extrusionOk="0">
                  <a:moveTo>
                    <a:pt x="-1" y="0"/>
                  </a:moveTo>
                  <a:cubicBezTo>
                    <a:pt x="6355" y="0"/>
                    <a:pt x="12388" y="2799"/>
                    <a:pt x="16492" y="7652"/>
                  </a:cubicBezTo>
                </a:path>
                <a:path w="16493" h="21600" stroke="0" extrusionOk="0">
                  <a:moveTo>
                    <a:pt x="-1" y="0"/>
                  </a:moveTo>
                  <a:cubicBezTo>
                    <a:pt x="6355" y="0"/>
                    <a:pt x="12388" y="2799"/>
                    <a:pt x="16492" y="7652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D92FB5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uz-Latn-UZ" b="1"/>
            </a:p>
          </p:txBody>
        </p:sp>
        <p:sp>
          <p:nvSpPr>
            <p:cNvPr id="12363" name="Line 61"/>
            <p:cNvSpPr>
              <a:spLocks noChangeShapeType="1"/>
            </p:cNvSpPr>
            <p:nvPr/>
          </p:nvSpPr>
          <p:spPr bwMode="auto">
            <a:xfrm flipH="1">
              <a:off x="921" y="1245"/>
              <a:ext cx="159" cy="5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z-Latn-UZ" b="1"/>
            </a:p>
          </p:txBody>
        </p:sp>
      </p:grpSp>
      <p:sp>
        <p:nvSpPr>
          <p:cNvPr id="10303" name="Text Box 63"/>
          <p:cNvSpPr txBox="1">
            <a:spLocks noChangeArrowheads="1"/>
          </p:cNvSpPr>
          <p:nvPr/>
        </p:nvSpPr>
        <p:spPr bwMode="auto">
          <a:xfrm>
            <a:off x="6288783" y="1215531"/>
            <a:ext cx="8351520" cy="2376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ts val="3500"/>
              </a:lnSpc>
              <a:spcBef>
                <a:spcPct val="50000"/>
              </a:spcBef>
            </a:pPr>
            <a:r>
              <a:rPr lang="ru-RU" sz="3200" b="1" dirty="0" smtClean="0">
                <a:solidFill>
                  <a:srgbClr val="142F50"/>
                </a:solidFill>
                <a:latin typeface="Arial" pitchFamily="34" charset="0"/>
                <a:cs typeface="Arial" pitchFamily="34" charset="0"/>
              </a:rPr>
              <a:t>     Если </a:t>
            </a:r>
            <a:r>
              <a:rPr lang="ru-RU" sz="3200" b="1" dirty="0">
                <a:solidFill>
                  <a:srgbClr val="A30D43"/>
                </a:solidFill>
                <a:latin typeface="Arial" pitchFamily="34" charset="0"/>
                <a:cs typeface="Arial" pitchFamily="34" charset="0"/>
              </a:rPr>
              <a:t>гипотенуза и  острый угол </a:t>
            </a:r>
            <a:r>
              <a:rPr lang="ru-RU" sz="3200" b="1" dirty="0">
                <a:solidFill>
                  <a:srgbClr val="142F50"/>
                </a:solidFill>
                <a:latin typeface="Arial" pitchFamily="34" charset="0"/>
                <a:cs typeface="Arial" pitchFamily="34" charset="0"/>
              </a:rPr>
              <a:t>одного прямоугольного треугольника соответственно равны </a:t>
            </a:r>
            <a:r>
              <a:rPr lang="ru-RU" sz="3200" b="1" dirty="0">
                <a:solidFill>
                  <a:srgbClr val="A30D43"/>
                </a:solidFill>
                <a:latin typeface="Arial" pitchFamily="34" charset="0"/>
                <a:cs typeface="Arial" pitchFamily="34" charset="0"/>
              </a:rPr>
              <a:t>гипотенузе и острому углу </a:t>
            </a:r>
            <a:r>
              <a:rPr lang="ru-RU" sz="3200" b="1" dirty="0">
                <a:solidFill>
                  <a:srgbClr val="142F50"/>
                </a:solidFill>
                <a:latin typeface="Arial" pitchFamily="34" charset="0"/>
                <a:cs typeface="Arial" pitchFamily="34" charset="0"/>
              </a:rPr>
              <a:t>другого, то такие треугольники равны.</a:t>
            </a:r>
          </a:p>
        </p:txBody>
      </p:sp>
      <p:sp>
        <p:nvSpPr>
          <p:cNvPr id="10309" name="Text Box 69"/>
          <p:cNvSpPr txBox="1">
            <a:spLocks noChangeArrowheads="1"/>
          </p:cNvSpPr>
          <p:nvPr/>
        </p:nvSpPr>
        <p:spPr bwMode="auto">
          <a:xfrm>
            <a:off x="937159" y="4449290"/>
            <a:ext cx="594360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3400" b="1">
                <a:latin typeface="Calibri" pitchFamily="34" charset="0"/>
              </a:rPr>
              <a:t>А </a:t>
            </a:r>
          </a:p>
        </p:txBody>
      </p:sp>
      <p:sp>
        <p:nvSpPr>
          <p:cNvPr id="10310" name="AutoShape 70"/>
          <p:cNvSpPr>
            <a:spLocks noChangeArrowheads="1"/>
          </p:cNvSpPr>
          <p:nvPr/>
        </p:nvSpPr>
        <p:spPr bwMode="auto">
          <a:xfrm>
            <a:off x="1251495" y="5038623"/>
            <a:ext cx="1521459" cy="1316356"/>
          </a:xfrm>
          <a:prstGeom prst="rtTriangl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uz-Latn-UZ" b="1">
              <a:latin typeface="Calibri" pitchFamily="34" charset="0"/>
            </a:endParaRPr>
          </a:p>
        </p:txBody>
      </p:sp>
      <p:sp>
        <p:nvSpPr>
          <p:cNvPr id="10311" name="Text Box 71"/>
          <p:cNvSpPr txBox="1">
            <a:spLocks noChangeArrowheads="1"/>
          </p:cNvSpPr>
          <p:nvPr/>
        </p:nvSpPr>
        <p:spPr bwMode="auto">
          <a:xfrm>
            <a:off x="813344" y="6112281"/>
            <a:ext cx="594360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400" b="1" dirty="0">
                <a:latin typeface="Calibri" pitchFamily="34" charset="0"/>
              </a:rPr>
              <a:t>C</a:t>
            </a:r>
            <a:r>
              <a:rPr lang="ru-RU" sz="3400" b="1" dirty="0">
                <a:latin typeface="Calibri" pitchFamily="34" charset="0"/>
              </a:rPr>
              <a:t> </a:t>
            </a:r>
          </a:p>
        </p:txBody>
      </p:sp>
      <p:sp>
        <p:nvSpPr>
          <p:cNvPr id="10312" name="Text Box 72"/>
          <p:cNvSpPr txBox="1">
            <a:spLocks noChangeArrowheads="1"/>
          </p:cNvSpPr>
          <p:nvPr/>
        </p:nvSpPr>
        <p:spPr bwMode="auto">
          <a:xfrm>
            <a:off x="2681515" y="6084469"/>
            <a:ext cx="594360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400" b="1">
                <a:latin typeface="Calibri" pitchFamily="34" charset="0"/>
              </a:rPr>
              <a:t>B</a:t>
            </a:r>
            <a:r>
              <a:rPr lang="ru-RU" sz="3400" b="1">
                <a:latin typeface="Calibri" pitchFamily="34" charset="0"/>
              </a:rPr>
              <a:t> </a:t>
            </a:r>
          </a:p>
        </p:txBody>
      </p:sp>
      <p:sp>
        <p:nvSpPr>
          <p:cNvPr id="10313" name="Rectangle 73"/>
          <p:cNvSpPr>
            <a:spLocks noChangeArrowheads="1"/>
          </p:cNvSpPr>
          <p:nvPr/>
        </p:nvSpPr>
        <p:spPr bwMode="auto">
          <a:xfrm>
            <a:off x="1251495" y="6147333"/>
            <a:ext cx="312419" cy="196216"/>
          </a:xfrm>
          <a:prstGeom prst="rect">
            <a:avLst/>
          </a:prstGeom>
          <a:solidFill>
            <a:srgbClr val="4D68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uz-Latn-UZ" b="1">
              <a:latin typeface="Calibri" pitchFamily="34" charset="0"/>
            </a:endParaRPr>
          </a:p>
        </p:txBody>
      </p:sp>
      <p:sp>
        <p:nvSpPr>
          <p:cNvPr id="10314" name="Text Box 74"/>
          <p:cNvSpPr txBox="1">
            <a:spLocks noChangeArrowheads="1"/>
          </p:cNvSpPr>
          <p:nvPr/>
        </p:nvSpPr>
        <p:spPr bwMode="auto">
          <a:xfrm>
            <a:off x="3754402" y="4432833"/>
            <a:ext cx="1018541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3400" b="1">
                <a:latin typeface="Calibri" pitchFamily="34" charset="0"/>
              </a:rPr>
              <a:t>А</a:t>
            </a:r>
            <a:r>
              <a:rPr lang="ru-RU" sz="3400" b="1" baseline="-25000">
                <a:latin typeface="Calibri" pitchFamily="34" charset="0"/>
              </a:rPr>
              <a:t>1</a:t>
            </a:r>
            <a:r>
              <a:rPr lang="ru-RU" sz="3400" b="1">
                <a:latin typeface="Calibri" pitchFamily="34" charset="0"/>
              </a:rPr>
              <a:t> </a:t>
            </a:r>
          </a:p>
        </p:txBody>
      </p:sp>
      <p:sp>
        <p:nvSpPr>
          <p:cNvPr id="10315" name="AutoShape 75"/>
          <p:cNvSpPr>
            <a:spLocks noChangeArrowheads="1"/>
          </p:cNvSpPr>
          <p:nvPr/>
        </p:nvSpPr>
        <p:spPr bwMode="auto">
          <a:xfrm>
            <a:off x="4027715" y="5038623"/>
            <a:ext cx="1521461" cy="1316356"/>
          </a:xfrm>
          <a:prstGeom prst="rtTriangl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uz-Latn-UZ" b="1">
              <a:latin typeface="Calibri" pitchFamily="34" charset="0"/>
            </a:endParaRPr>
          </a:p>
        </p:txBody>
      </p:sp>
      <p:sp>
        <p:nvSpPr>
          <p:cNvPr id="10316" name="Text Box 76"/>
          <p:cNvSpPr txBox="1">
            <a:spLocks noChangeArrowheads="1"/>
          </p:cNvSpPr>
          <p:nvPr/>
        </p:nvSpPr>
        <p:spPr bwMode="auto">
          <a:xfrm>
            <a:off x="3642450" y="6112281"/>
            <a:ext cx="972821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400" b="1" dirty="0">
                <a:latin typeface="Calibri" pitchFamily="34" charset="0"/>
              </a:rPr>
              <a:t>C</a:t>
            </a:r>
            <a:r>
              <a:rPr lang="ru-RU" sz="3400" b="1" baseline="-25000" dirty="0">
                <a:latin typeface="Calibri" pitchFamily="34" charset="0"/>
              </a:rPr>
              <a:t>1</a:t>
            </a:r>
            <a:r>
              <a:rPr lang="ru-RU" sz="3400" b="1" dirty="0">
                <a:latin typeface="Calibri" pitchFamily="34" charset="0"/>
              </a:rPr>
              <a:t> </a:t>
            </a:r>
          </a:p>
        </p:txBody>
      </p:sp>
      <p:sp>
        <p:nvSpPr>
          <p:cNvPr id="10317" name="Text Box 77"/>
          <p:cNvSpPr txBox="1">
            <a:spLocks noChangeArrowheads="1"/>
          </p:cNvSpPr>
          <p:nvPr/>
        </p:nvSpPr>
        <p:spPr bwMode="auto">
          <a:xfrm>
            <a:off x="5460275" y="6084469"/>
            <a:ext cx="840741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400" b="1">
                <a:latin typeface="Calibri" pitchFamily="34" charset="0"/>
              </a:rPr>
              <a:t>B</a:t>
            </a:r>
            <a:r>
              <a:rPr lang="ru-RU" sz="3400" b="1" baseline="-25000">
                <a:latin typeface="Calibri" pitchFamily="34" charset="0"/>
              </a:rPr>
              <a:t>1</a:t>
            </a:r>
            <a:r>
              <a:rPr lang="ru-RU" sz="3400" b="1">
                <a:latin typeface="Calibri" pitchFamily="34" charset="0"/>
              </a:rPr>
              <a:t> </a:t>
            </a:r>
          </a:p>
        </p:txBody>
      </p:sp>
      <p:sp>
        <p:nvSpPr>
          <p:cNvPr id="10318" name="Rectangle 78"/>
          <p:cNvSpPr>
            <a:spLocks noChangeArrowheads="1"/>
          </p:cNvSpPr>
          <p:nvPr/>
        </p:nvSpPr>
        <p:spPr bwMode="auto">
          <a:xfrm>
            <a:off x="4027714" y="6147333"/>
            <a:ext cx="314960" cy="196216"/>
          </a:xfrm>
          <a:prstGeom prst="rect">
            <a:avLst/>
          </a:prstGeom>
          <a:solidFill>
            <a:srgbClr val="4D68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uz-Latn-UZ" b="1">
              <a:latin typeface="Calibri" pitchFamily="34" charset="0"/>
            </a:endParaRPr>
          </a:p>
        </p:txBody>
      </p:sp>
      <p:sp>
        <p:nvSpPr>
          <p:cNvPr id="10319" name="Text Box 79"/>
          <p:cNvSpPr txBox="1">
            <a:spLocks noChangeArrowheads="1"/>
          </p:cNvSpPr>
          <p:nvPr/>
        </p:nvSpPr>
        <p:spPr bwMode="auto">
          <a:xfrm>
            <a:off x="24675" y="4432833"/>
            <a:ext cx="706120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3400" b="1">
                <a:latin typeface="Calibri" pitchFamily="34" charset="0"/>
              </a:rPr>
              <a:t>4.</a:t>
            </a:r>
          </a:p>
        </p:txBody>
      </p:sp>
      <p:sp>
        <p:nvSpPr>
          <p:cNvPr id="10320" name="Line 80"/>
          <p:cNvSpPr>
            <a:spLocks noChangeShapeType="1"/>
          </p:cNvSpPr>
          <p:nvPr/>
        </p:nvSpPr>
        <p:spPr bwMode="auto">
          <a:xfrm flipH="1" flipV="1">
            <a:off x="3857535" y="5732043"/>
            <a:ext cx="34544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/>
          </a:p>
        </p:txBody>
      </p:sp>
      <p:sp>
        <p:nvSpPr>
          <p:cNvPr id="10321" name="Line 81"/>
          <p:cNvSpPr>
            <a:spLocks noChangeShapeType="1"/>
          </p:cNvSpPr>
          <p:nvPr/>
        </p:nvSpPr>
        <p:spPr bwMode="auto">
          <a:xfrm flipH="1">
            <a:off x="1045755" y="5745379"/>
            <a:ext cx="360680" cy="1904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/>
          </a:p>
        </p:txBody>
      </p:sp>
      <p:sp>
        <p:nvSpPr>
          <p:cNvPr id="10322" name="Line 82"/>
          <p:cNvSpPr>
            <a:spLocks noChangeShapeType="1"/>
          </p:cNvSpPr>
          <p:nvPr/>
        </p:nvSpPr>
        <p:spPr bwMode="auto">
          <a:xfrm flipH="1">
            <a:off x="1866176" y="5686324"/>
            <a:ext cx="347979" cy="8001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/>
          </a:p>
        </p:txBody>
      </p:sp>
      <p:sp>
        <p:nvSpPr>
          <p:cNvPr id="10323" name="Line 83"/>
          <p:cNvSpPr>
            <a:spLocks noChangeShapeType="1"/>
          </p:cNvSpPr>
          <p:nvPr/>
        </p:nvSpPr>
        <p:spPr bwMode="auto">
          <a:xfrm flipH="1">
            <a:off x="1922056" y="5733949"/>
            <a:ext cx="347979" cy="81914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/>
          </a:p>
        </p:txBody>
      </p:sp>
      <p:sp>
        <p:nvSpPr>
          <p:cNvPr id="10324" name="Line 84"/>
          <p:cNvSpPr>
            <a:spLocks noChangeShapeType="1"/>
          </p:cNvSpPr>
          <p:nvPr/>
        </p:nvSpPr>
        <p:spPr bwMode="auto">
          <a:xfrm flipH="1">
            <a:off x="4611914" y="5661559"/>
            <a:ext cx="345440" cy="8001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/>
          </a:p>
        </p:txBody>
      </p:sp>
      <p:sp>
        <p:nvSpPr>
          <p:cNvPr id="10325" name="Line 85"/>
          <p:cNvSpPr>
            <a:spLocks noChangeShapeType="1"/>
          </p:cNvSpPr>
          <p:nvPr/>
        </p:nvSpPr>
        <p:spPr bwMode="auto">
          <a:xfrm flipH="1">
            <a:off x="4665256" y="5709183"/>
            <a:ext cx="347979" cy="81916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/>
          </a:p>
        </p:txBody>
      </p:sp>
      <p:sp>
        <p:nvSpPr>
          <p:cNvPr id="10286" name="Text Box 46"/>
          <p:cNvSpPr txBox="1">
            <a:spLocks noChangeArrowheads="1"/>
          </p:cNvSpPr>
          <p:nvPr/>
        </p:nvSpPr>
        <p:spPr bwMode="auto">
          <a:xfrm>
            <a:off x="162561" y="1824990"/>
            <a:ext cx="962661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3400" b="1">
                <a:latin typeface="Calibri" pitchFamily="34" charset="0"/>
              </a:rPr>
              <a:t>3.</a:t>
            </a:r>
          </a:p>
        </p:txBody>
      </p:sp>
      <p:sp>
        <p:nvSpPr>
          <p:cNvPr id="10287" name="Text Box 47"/>
          <p:cNvSpPr txBox="1">
            <a:spLocks noChangeArrowheads="1"/>
          </p:cNvSpPr>
          <p:nvPr/>
        </p:nvSpPr>
        <p:spPr bwMode="auto">
          <a:xfrm>
            <a:off x="3761015" y="1504722"/>
            <a:ext cx="883920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3400" b="1">
                <a:latin typeface="Calibri" pitchFamily="34" charset="0"/>
              </a:rPr>
              <a:t>А</a:t>
            </a:r>
            <a:r>
              <a:rPr lang="ru-RU" sz="3400" b="1" baseline="-25000">
                <a:latin typeface="Calibri" pitchFamily="34" charset="0"/>
              </a:rPr>
              <a:t>1</a:t>
            </a:r>
            <a:r>
              <a:rPr lang="ru-RU" sz="3400" b="1">
                <a:latin typeface="Calibri" pitchFamily="34" charset="0"/>
              </a:rPr>
              <a:t> </a:t>
            </a:r>
          </a:p>
        </p:txBody>
      </p:sp>
      <p:sp>
        <p:nvSpPr>
          <p:cNvPr id="10288" name="AutoShape 48"/>
          <p:cNvSpPr>
            <a:spLocks noChangeArrowheads="1"/>
          </p:cNvSpPr>
          <p:nvPr/>
        </p:nvSpPr>
        <p:spPr bwMode="auto">
          <a:xfrm>
            <a:off x="4097022" y="2245994"/>
            <a:ext cx="1498600" cy="1226820"/>
          </a:xfrm>
          <a:prstGeom prst="rtTriangle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uz-Latn-UZ" b="1">
              <a:latin typeface="Calibri" pitchFamily="34" charset="0"/>
            </a:endParaRPr>
          </a:p>
        </p:txBody>
      </p:sp>
      <p:sp>
        <p:nvSpPr>
          <p:cNvPr id="10289" name="Text Box 49"/>
          <p:cNvSpPr txBox="1">
            <a:spLocks noChangeArrowheads="1"/>
          </p:cNvSpPr>
          <p:nvPr/>
        </p:nvSpPr>
        <p:spPr bwMode="auto">
          <a:xfrm>
            <a:off x="3636011" y="3213734"/>
            <a:ext cx="922021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400" b="1">
                <a:latin typeface="Calibri" pitchFamily="34" charset="0"/>
              </a:rPr>
              <a:t>C</a:t>
            </a:r>
            <a:r>
              <a:rPr lang="ru-RU" sz="3400" b="1" baseline="-25000">
                <a:latin typeface="Calibri" pitchFamily="34" charset="0"/>
              </a:rPr>
              <a:t>1</a:t>
            </a:r>
            <a:r>
              <a:rPr lang="ru-RU" sz="3400" b="1">
                <a:latin typeface="Calibri" pitchFamily="34" charset="0"/>
              </a:rPr>
              <a:t> </a:t>
            </a:r>
          </a:p>
        </p:txBody>
      </p:sp>
      <p:sp>
        <p:nvSpPr>
          <p:cNvPr id="10290" name="Rectangle 50"/>
          <p:cNvSpPr>
            <a:spLocks noChangeArrowheads="1"/>
          </p:cNvSpPr>
          <p:nvPr/>
        </p:nvSpPr>
        <p:spPr bwMode="auto">
          <a:xfrm>
            <a:off x="4097022" y="3278504"/>
            <a:ext cx="309880" cy="182880"/>
          </a:xfrm>
          <a:prstGeom prst="rect">
            <a:avLst/>
          </a:prstGeom>
          <a:solidFill>
            <a:srgbClr val="4D68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uz-Latn-UZ" b="1">
              <a:latin typeface="Calibri" pitchFamily="34" charset="0"/>
            </a:endParaRPr>
          </a:p>
        </p:txBody>
      </p:sp>
      <p:sp>
        <p:nvSpPr>
          <p:cNvPr id="10291" name="Arc 51"/>
          <p:cNvSpPr>
            <a:spLocks/>
          </p:cNvSpPr>
          <p:nvPr/>
        </p:nvSpPr>
        <p:spPr bwMode="auto">
          <a:xfrm rot="-5400000">
            <a:off x="5349876" y="3232785"/>
            <a:ext cx="148590" cy="312421"/>
          </a:xfrm>
          <a:custGeom>
            <a:avLst/>
            <a:gdLst>
              <a:gd name="T0" fmla="*/ 0 w 16493"/>
              <a:gd name="T1" fmla="*/ 0 h 21600"/>
              <a:gd name="T2" fmla="*/ 393407417 w 16493"/>
              <a:gd name="T3" fmla="*/ 461963308 h 21600"/>
              <a:gd name="T4" fmla="*/ 0 w 16493"/>
              <a:gd name="T5" fmla="*/ 1304020227 h 21600"/>
              <a:gd name="T6" fmla="*/ 0 60000 65536"/>
              <a:gd name="T7" fmla="*/ 0 60000 65536"/>
              <a:gd name="T8" fmla="*/ 0 60000 65536"/>
              <a:gd name="T9" fmla="*/ 0 w 16493"/>
              <a:gd name="T10" fmla="*/ 0 h 21600"/>
              <a:gd name="T11" fmla="*/ 16493 w 1649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493" h="21600" fill="none" extrusionOk="0">
                <a:moveTo>
                  <a:pt x="-1" y="0"/>
                </a:moveTo>
                <a:cubicBezTo>
                  <a:pt x="6355" y="0"/>
                  <a:pt x="12388" y="2799"/>
                  <a:pt x="16492" y="7652"/>
                </a:cubicBezTo>
              </a:path>
              <a:path w="16493" h="21600" stroke="0" extrusionOk="0">
                <a:moveTo>
                  <a:pt x="-1" y="0"/>
                </a:moveTo>
                <a:cubicBezTo>
                  <a:pt x="6355" y="0"/>
                  <a:pt x="12388" y="2799"/>
                  <a:pt x="16492" y="7652"/>
                </a:cubicBezTo>
                <a:lnTo>
                  <a:pt x="0" y="21600"/>
                </a:lnTo>
                <a:close/>
              </a:path>
            </a:pathLst>
          </a:custGeom>
          <a:solidFill>
            <a:srgbClr val="D92FB5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130622" tIns="65311" rIns="130622" bIns="65311" anchor="ctr"/>
          <a:lstStyle/>
          <a:p>
            <a:endParaRPr lang="uz-Latn-UZ" b="1"/>
          </a:p>
        </p:txBody>
      </p:sp>
      <p:sp>
        <p:nvSpPr>
          <p:cNvPr id="10292" name="Text Box 52"/>
          <p:cNvSpPr txBox="1">
            <a:spLocks noChangeArrowheads="1"/>
          </p:cNvSpPr>
          <p:nvPr/>
        </p:nvSpPr>
        <p:spPr bwMode="auto">
          <a:xfrm>
            <a:off x="5524502" y="3200400"/>
            <a:ext cx="1031240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400" b="1">
                <a:latin typeface="Calibri" pitchFamily="34" charset="0"/>
              </a:rPr>
              <a:t>B</a:t>
            </a:r>
            <a:r>
              <a:rPr lang="ru-RU" sz="3400" b="1" baseline="-25000">
                <a:latin typeface="Calibri" pitchFamily="34" charset="0"/>
              </a:rPr>
              <a:t>1</a:t>
            </a:r>
            <a:r>
              <a:rPr lang="ru-RU" sz="3400" b="1">
                <a:latin typeface="Calibri" pitchFamily="34" charset="0"/>
              </a:rPr>
              <a:t> </a:t>
            </a:r>
          </a:p>
        </p:txBody>
      </p:sp>
      <p:sp>
        <p:nvSpPr>
          <p:cNvPr id="10302" name="Line 62"/>
          <p:cNvSpPr>
            <a:spLocks noChangeShapeType="1"/>
          </p:cNvSpPr>
          <p:nvPr/>
        </p:nvSpPr>
        <p:spPr bwMode="auto">
          <a:xfrm flipH="1">
            <a:off x="4589781" y="2771774"/>
            <a:ext cx="342899" cy="74296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130622" tIns="65311" rIns="130622" bIns="65311"/>
          <a:lstStyle/>
          <a:p>
            <a:endParaRPr lang="uz-Latn-UZ" b="1"/>
          </a:p>
        </p:txBody>
      </p:sp>
      <p:sp>
        <p:nvSpPr>
          <p:cNvPr id="10327" name="Rectangle 87"/>
          <p:cNvSpPr>
            <a:spLocks noChangeArrowheads="1"/>
          </p:cNvSpPr>
          <p:nvPr/>
        </p:nvSpPr>
        <p:spPr bwMode="auto">
          <a:xfrm>
            <a:off x="2829560" y="2461260"/>
            <a:ext cx="541021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>
                <a:latin typeface="Calibri" pitchFamily="34" charset="0"/>
              </a:rPr>
              <a:t>=</a:t>
            </a:r>
          </a:p>
        </p:txBody>
      </p:sp>
      <p:sp>
        <p:nvSpPr>
          <p:cNvPr id="10328" name="Rectangle 88"/>
          <p:cNvSpPr>
            <a:spLocks noChangeArrowheads="1"/>
          </p:cNvSpPr>
          <p:nvPr/>
        </p:nvSpPr>
        <p:spPr bwMode="auto">
          <a:xfrm>
            <a:off x="2813594" y="5181499"/>
            <a:ext cx="541021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>
                <a:latin typeface="Calibri" pitchFamily="34" charset="0"/>
              </a:rPr>
              <a:t>=</a:t>
            </a:r>
          </a:p>
        </p:txBody>
      </p:sp>
      <p:sp>
        <p:nvSpPr>
          <p:cNvPr id="10329" name="Text Box 89"/>
          <p:cNvSpPr txBox="1">
            <a:spLocks noChangeArrowheads="1"/>
          </p:cNvSpPr>
          <p:nvPr/>
        </p:nvSpPr>
        <p:spPr bwMode="auto">
          <a:xfrm>
            <a:off x="6440186" y="4773709"/>
            <a:ext cx="7701280" cy="2376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ts val="3500"/>
              </a:lnSpc>
              <a:spcBef>
                <a:spcPct val="50000"/>
              </a:spcBef>
            </a:pPr>
            <a:r>
              <a:rPr lang="ru-RU" sz="3200" b="1" dirty="0" smtClean="0">
                <a:solidFill>
                  <a:srgbClr val="142F50"/>
                </a:solidFill>
                <a:latin typeface="Arial" pitchFamily="34" charset="0"/>
                <a:cs typeface="Arial" pitchFamily="34" charset="0"/>
              </a:rPr>
              <a:t>     Если </a:t>
            </a:r>
            <a:r>
              <a:rPr lang="ru-RU" sz="3200" b="1" dirty="0">
                <a:solidFill>
                  <a:srgbClr val="A30D43"/>
                </a:solidFill>
                <a:latin typeface="Arial" pitchFamily="34" charset="0"/>
                <a:cs typeface="Arial" pitchFamily="34" charset="0"/>
              </a:rPr>
              <a:t>гипотенуза и катет </a:t>
            </a:r>
            <a:r>
              <a:rPr lang="ru-RU" sz="3200" b="1" dirty="0">
                <a:solidFill>
                  <a:srgbClr val="142F50"/>
                </a:solidFill>
                <a:latin typeface="Arial" pitchFamily="34" charset="0"/>
                <a:cs typeface="Arial" pitchFamily="34" charset="0"/>
              </a:rPr>
              <a:t>одного прямоугольного треугольника соответственно равны </a:t>
            </a:r>
            <a:r>
              <a:rPr lang="ru-RU" sz="3200" b="1" dirty="0">
                <a:solidFill>
                  <a:srgbClr val="A30D43"/>
                </a:solidFill>
                <a:latin typeface="Arial" pitchFamily="34" charset="0"/>
                <a:cs typeface="Arial" pitchFamily="34" charset="0"/>
              </a:rPr>
              <a:t>гипотенузе и катету  </a:t>
            </a:r>
            <a:r>
              <a:rPr lang="ru-RU" sz="3200" b="1" dirty="0">
                <a:solidFill>
                  <a:srgbClr val="142F50"/>
                </a:solidFill>
                <a:latin typeface="Arial" pitchFamily="34" charset="0"/>
                <a:cs typeface="Arial" pitchFamily="34" charset="0"/>
              </a:rPr>
              <a:t>другого, то такие треугольники равны.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49176" y="133975"/>
            <a:ext cx="137922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Признаки равенства прямоугольных треугольников</a:t>
            </a:r>
            <a:endParaRPr lang="uz-Latn-UZ" sz="36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6396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2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2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2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2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0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0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3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3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3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0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03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3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0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03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03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0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03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03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0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03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03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0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03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03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0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03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03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0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0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0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10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03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03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0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0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0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10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0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0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10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03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03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10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103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103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10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03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103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10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103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103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10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103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103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10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103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103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10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10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10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10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103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103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10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10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103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10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103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103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10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03" grpId="0"/>
      <p:bldP spid="10309" grpId="0"/>
      <p:bldP spid="10310" grpId="0" animBg="1"/>
      <p:bldP spid="10311" grpId="0"/>
      <p:bldP spid="10312" grpId="0"/>
      <p:bldP spid="10313" grpId="0" animBg="1"/>
      <p:bldP spid="10314" grpId="0"/>
      <p:bldP spid="10315" grpId="0" animBg="1"/>
      <p:bldP spid="10316" grpId="0"/>
      <p:bldP spid="10317" grpId="0"/>
      <p:bldP spid="10318" grpId="0" animBg="1"/>
      <p:bldP spid="10319" grpId="0"/>
      <p:bldP spid="10320" grpId="0" animBg="1"/>
      <p:bldP spid="10321" grpId="0" animBg="1"/>
      <p:bldP spid="10322" grpId="0" animBg="1"/>
      <p:bldP spid="10323" grpId="0" animBg="1"/>
      <p:bldP spid="10324" grpId="0" animBg="1"/>
      <p:bldP spid="10325" grpId="0" animBg="1"/>
      <p:bldP spid="10286" grpId="0"/>
      <p:bldP spid="10287" grpId="0"/>
      <p:bldP spid="10288" grpId="0" animBg="1"/>
      <p:bldP spid="10289" grpId="0"/>
      <p:bldP spid="10290" grpId="0" animBg="1"/>
      <p:bldP spid="10291" grpId="0" animBg="1"/>
      <p:bldP spid="10292" grpId="0"/>
      <p:bldP spid="10302" grpId="0" animBg="1"/>
      <p:bldP spid="10327" grpId="0"/>
      <p:bldP spid="10328" grpId="0"/>
      <p:bldP spid="1032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reeform 6"/>
          <p:cNvSpPr>
            <a:spLocks/>
          </p:cNvSpPr>
          <p:nvPr/>
        </p:nvSpPr>
        <p:spPr bwMode="auto">
          <a:xfrm>
            <a:off x="1255357" y="1861895"/>
            <a:ext cx="3916680" cy="4493894"/>
          </a:xfrm>
          <a:custGeom>
            <a:avLst/>
            <a:gdLst>
              <a:gd name="T0" fmla="*/ 0 w 1542"/>
              <a:gd name="T1" fmla="*/ 0 h 2359"/>
              <a:gd name="T2" fmla="*/ 1542 w 1542"/>
              <a:gd name="T3" fmla="*/ 0 h 2359"/>
              <a:gd name="T4" fmla="*/ 1542 w 1542"/>
              <a:gd name="T5" fmla="*/ 2359 h 2359"/>
              <a:gd name="T6" fmla="*/ 0 w 1542"/>
              <a:gd name="T7" fmla="*/ 0 h 2359"/>
              <a:gd name="T8" fmla="*/ 0 60000 65536"/>
              <a:gd name="T9" fmla="*/ 0 60000 65536"/>
              <a:gd name="T10" fmla="*/ 0 60000 65536"/>
              <a:gd name="T11" fmla="*/ 0 60000 65536"/>
              <a:gd name="T12" fmla="*/ 0 w 1542"/>
              <a:gd name="T13" fmla="*/ 0 h 2359"/>
              <a:gd name="T14" fmla="*/ 1542 w 1542"/>
              <a:gd name="T15" fmla="*/ 2359 h 235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42" h="2359">
                <a:moveTo>
                  <a:pt x="0" y="0"/>
                </a:moveTo>
                <a:lnTo>
                  <a:pt x="1542" y="0"/>
                </a:lnTo>
                <a:lnTo>
                  <a:pt x="1542" y="2359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66FF"/>
              </a:gs>
            </a:gsLst>
            <a:path path="rect">
              <a:fillToRect l="50000" t="50000" r="50000" b="50000"/>
            </a:path>
          </a:gradFill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1507" name="Freeform 7"/>
          <p:cNvSpPr>
            <a:spLocks/>
          </p:cNvSpPr>
          <p:nvPr/>
        </p:nvSpPr>
        <p:spPr bwMode="auto">
          <a:xfrm>
            <a:off x="1255357" y="1861895"/>
            <a:ext cx="3916680" cy="4493894"/>
          </a:xfrm>
          <a:custGeom>
            <a:avLst/>
            <a:gdLst>
              <a:gd name="T0" fmla="*/ 1542 w 1542"/>
              <a:gd name="T1" fmla="*/ 2359 h 2359"/>
              <a:gd name="T2" fmla="*/ 0 w 1542"/>
              <a:gd name="T3" fmla="*/ 2359 h 2359"/>
              <a:gd name="T4" fmla="*/ 0 w 1542"/>
              <a:gd name="T5" fmla="*/ 0 h 2359"/>
              <a:gd name="T6" fmla="*/ 1542 w 1542"/>
              <a:gd name="T7" fmla="*/ 2359 h 2359"/>
              <a:gd name="T8" fmla="*/ 0 60000 65536"/>
              <a:gd name="T9" fmla="*/ 0 60000 65536"/>
              <a:gd name="T10" fmla="*/ 0 60000 65536"/>
              <a:gd name="T11" fmla="*/ 0 60000 65536"/>
              <a:gd name="T12" fmla="*/ 0 w 1542"/>
              <a:gd name="T13" fmla="*/ 0 h 2359"/>
              <a:gd name="T14" fmla="*/ 1542 w 1542"/>
              <a:gd name="T15" fmla="*/ 2359 h 235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542" h="2359">
                <a:moveTo>
                  <a:pt x="1542" y="2359"/>
                </a:moveTo>
                <a:lnTo>
                  <a:pt x="0" y="2359"/>
                </a:lnTo>
                <a:lnTo>
                  <a:pt x="0" y="0"/>
                </a:lnTo>
                <a:lnTo>
                  <a:pt x="1542" y="2359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0099FF"/>
              </a:gs>
            </a:gsLst>
            <a:path path="rect">
              <a:fillToRect l="50000" t="50000" r="50000" b="50000"/>
            </a:path>
          </a:gradFill>
          <a:ln w="2857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1508" name="Text Box 8"/>
          <p:cNvSpPr txBox="1">
            <a:spLocks noChangeArrowheads="1"/>
          </p:cNvSpPr>
          <p:nvPr/>
        </p:nvSpPr>
        <p:spPr bwMode="auto">
          <a:xfrm>
            <a:off x="2489797" y="6544385"/>
            <a:ext cx="1445209" cy="562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000000"/>
                </a:solidFill>
              </a:rPr>
              <a:t>2</a:t>
            </a:r>
            <a:r>
              <a:rPr lang="ru-RU" sz="2800" b="1">
                <a:solidFill>
                  <a:srgbClr val="000000"/>
                </a:solidFill>
              </a:rPr>
              <a:t>,6</a:t>
            </a:r>
            <a:r>
              <a:rPr lang="en-US" sz="2800" b="1">
                <a:solidFill>
                  <a:srgbClr val="000000"/>
                </a:solidFill>
              </a:rPr>
              <a:t> </a:t>
            </a:r>
            <a:r>
              <a:rPr lang="ru-RU" sz="2800" b="1">
                <a:solidFill>
                  <a:srgbClr val="000000"/>
                </a:solidFill>
              </a:rPr>
              <a:t>дм</a:t>
            </a:r>
          </a:p>
        </p:txBody>
      </p:sp>
      <p:sp>
        <p:nvSpPr>
          <p:cNvPr id="21509" name="Text Box 9"/>
          <p:cNvSpPr txBox="1">
            <a:spLocks noChangeArrowheads="1"/>
          </p:cNvSpPr>
          <p:nvPr/>
        </p:nvSpPr>
        <p:spPr bwMode="auto">
          <a:xfrm>
            <a:off x="2522816" y="1258009"/>
            <a:ext cx="1289717" cy="562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000000"/>
                </a:solidFill>
              </a:rPr>
              <a:t>2</a:t>
            </a:r>
            <a:r>
              <a:rPr lang="ru-RU" sz="2800" b="1">
                <a:solidFill>
                  <a:srgbClr val="000000"/>
                </a:solidFill>
              </a:rPr>
              <a:t>6</a:t>
            </a:r>
            <a:r>
              <a:rPr lang="en-US" sz="2800" b="1">
                <a:solidFill>
                  <a:srgbClr val="000000"/>
                </a:solidFill>
              </a:rPr>
              <a:t> </a:t>
            </a:r>
            <a:r>
              <a:rPr lang="ru-RU" sz="2800" b="1">
                <a:solidFill>
                  <a:srgbClr val="000000"/>
                </a:solidFill>
              </a:rPr>
              <a:t>см</a:t>
            </a:r>
          </a:p>
        </p:txBody>
      </p:sp>
      <p:sp>
        <p:nvSpPr>
          <p:cNvPr id="172042" name="Freeform 10"/>
          <p:cNvSpPr>
            <a:spLocks/>
          </p:cNvSpPr>
          <p:nvPr/>
        </p:nvSpPr>
        <p:spPr bwMode="auto">
          <a:xfrm rot="-2249847">
            <a:off x="2962237" y="3763085"/>
            <a:ext cx="482600" cy="691514"/>
          </a:xfrm>
          <a:custGeom>
            <a:avLst/>
            <a:gdLst>
              <a:gd name="T0" fmla="*/ 182 w 190"/>
              <a:gd name="T1" fmla="*/ 0 h 363"/>
              <a:gd name="T2" fmla="*/ 1 w 190"/>
              <a:gd name="T3" fmla="*/ 91 h 363"/>
              <a:gd name="T4" fmla="*/ 188 w 190"/>
              <a:gd name="T5" fmla="*/ 275 h 363"/>
              <a:gd name="T6" fmla="*/ 12 w 190"/>
              <a:gd name="T7" fmla="*/ 363 h 363"/>
              <a:gd name="T8" fmla="*/ 0 60000 65536"/>
              <a:gd name="T9" fmla="*/ 0 60000 65536"/>
              <a:gd name="T10" fmla="*/ 0 60000 65536"/>
              <a:gd name="T11" fmla="*/ 0 60000 65536"/>
              <a:gd name="T12" fmla="*/ 0 w 190"/>
              <a:gd name="T13" fmla="*/ 0 h 363"/>
              <a:gd name="T14" fmla="*/ 190 w 190"/>
              <a:gd name="T15" fmla="*/ 363 h 36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0" h="363">
                <a:moveTo>
                  <a:pt x="182" y="0"/>
                </a:moveTo>
                <a:cubicBezTo>
                  <a:pt x="95" y="26"/>
                  <a:pt x="0" y="45"/>
                  <a:pt x="1" y="91"/>
                </a:cubicBezTo>
                <a:cubicBezTo>
                  <a:pt x="2" y="137"/>
                  <a:pt x="186" y="230"/>
                  <a:pt x="188" y="275"/>
                </a:cubicBezTo>
                <a:cubicBezTo>
                  <a:pt x="190" y="320"/>
                  <a:pt x="49" y="345"/>
                  <a:pt x="12" y="363"/>
                </a:cubicBezTo>
              </a:path>
            </a:pathLst>
          </a:custGeom>
          <a:noFill/>
          <a:ln w="5715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172043" name="Text Box 11"/>
          <p:cNvSpPr txBox="1">
            <a:spLocks noChangeArrowheads="1"/>
          </p:cNvSpPr>
          <p:nvPr/>
        </p:nvSpPr>
        <p:spPr bwMode="auto">
          <a:xfrm>
            <a:off x="6691867" y="6067552"/>
            <a:ext cx="6315455" cy="747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0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По </a:t>
            </a:r>
            <a:r>
              <a:rPr lang="ru-RU" sz="40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гипотенузе</a:t>
            </a:r>
            <a:r>
              <a:rPr lang="uz-Latn-UZ" sz="40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dirty="0" smtClean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и </a:t>
            </a:r>
            <a:r>
              <a:rPr lang="ru-RU" sz="4000" b="1" dirty="0">
                <a:solidFill>
                  <a:srgbClr val="000066"/>
                </a:solidFill>
                <a:latin typeface="Arial" pitchFamily="34" charset="0"/>
                <a:cs typeface="Arial" pitchFamily="34" charset="0"/>
              </a:rPr>
              <a:t>катету.</a:t>
            </a:r>
          </a:p>
        </p:txBody>
      </p:sp>
      <p:sp>
        <p:nvSpPr>
          <p:cNvPr id="21512" name="Freeform 12"/>
          <p:cNvSpPr>
            <a:spLocks/>
          </p:cNvSpPr>
          <p:nvPr/>
        </p:nvSpPr>
        <p:spPr bwMode="auto">
          <a:xfrm>
            <a:off x="4712295" y="1861895"/>
            <a:ext cx="487680" cy="365760"/>
          </a:xfrm>
          <a:custGeom>
            <a:avLst/>
            <a:gdLst>
              <a:gd name="T0" fmla="*/ 192 w 192"/>
              <a:gd name="T1" fmla="*/ 192 h 192"/>
              <a:gd name="T2" fmla="*/ 13 w 192"/>
              <a:gd name="T3" fmla="*/ 188 h 192"/>
              <a:gd name="T4" fmla="*/ 0 w 192"/>
              <a:gd name="T5" fmla="*/ 0 h 192"/>
              <a:gd name="T6" fmla="*/ 0 60000 65536"/>
              <a:gd name="T7" fmla="*/ 0 60000 65536"/>
              <a:gd name="T8" fmla="*/ 0 60000 65536"/>
              <a:gd name="T9" fmla="*/ 0 w 192"/>
              <a:gd name="T10" fmla="*/ 0 h 192"/>
              <a:gd name="T11" fmla="*/ 192 w 192"/>
              <a:gd name="T12" fmla="*/ 192 h 1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" h="192">
                <a:moveTo>
                  <a:pt x="192" y="192"/>
                </a:moveTo>
                <a:lnTo>
                  <a:pt x="13" y="188"/>
                </a:lnTo>
                <a:lnTo>
                  <a:pt x="0" y="0"/>
                </a:lnTo>
              </a:path>
            </a:pathLst>
          </a:custGeom>
          <a:noFill/>
          <a:ln w="571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1513" name="Freeform 13"/>
          <p:cNvSpPr>
            <a:spLocks/>
          </p:cNvSpPr>
          <p:nvPr/>
        </p:nvSpPr>
        <p:spPr bwMode="auto">
          <a:xfrm rot="7143960" flipH="1">
            <a:off x="1362614" y="5745016"/>
            <a:ext cx="361295" cy="609600"/>
          </a:xfrm>
          <a:custGeom>
            <a:avLst/>
            <a:gdLst>
              <a:gd name="T0" fmla="*/ 0 w 138"/>
              <a:gd name="T1" fmla="*/ 0 h 240"/>
              <a:gd name="T2" fmla="*/ 138 w 138"/>
              <a:gd name="T3" fmla="*/ 83 h 240"/>
              <a:gd name="T4" fmla="*/ 56 w 138"/>
              <a:gd name="T5" fmla="*/ 240 h 240"/>
              <a:gd name="T6" fmla="*/ 0 60000 65536"/>
              <a:gd name="T7" fmla="*/ 0 60000 65536"/>
              <a:gd name="T8" fmla="*/ 0 60000 65536"/>
              <a:gd name="T9" fmla="*/ 0 w 138"/>
              <a:gd name="T10" fmla="*/ 0 h 240"/>
              <a:gd name="T11" fmla="*/ 138 w 138"/>
              <a:gd name="T12" fmla="*/ 240 h 2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8" h="240">
                <a:moveTo>
                  <a:pt x="0" y="0"/>
                </a:moveTo>
                <a:lnTo>
                  <a:pt x="138" y="83"/>
                </a:lnTo>
                <a:lnTo>
                  <a:pt x="56" y="240"/>
                </a:lnTo>
              </a:path>
            </a:pathLst>
          </a:custGeom>
          <a:noFill/>
          <a:ln w="571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10" name="TextBox 9"/>
          <p:cNvSpPr txBox="1"/>
          <p:nvPr/>
        </p:nvSpPr>
        <p:spPr>
          <a:xfrm>
            <a:off x="6553200" y="16877"/>
            <a:ext cx="23401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Задача </a:t>
            </a:r>
            <a:endParaRPr lang="uz-Latn-UZ" sz="4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771144" y="3866119"/>
            <a:ext cx="647844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Катеты В</a:t>
            </a:r>
            <a:r>
              <a:rPr lang="en-US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D</a:t>
            </a:r>
            <a:r>
              <a:rPr lang="uz-Latn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=</a:t>
            </a:r>
            <a:r>
              <a:rPr lang="en-US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A</a:t>
            </a:r>
            <a:r>
              <a:rPr lang="uz-Latn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C</a:t>
            </a:r>
            <a:r>
              <a:rPr lang="uz-Cyrl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 по условию</a:t>
            </a:r>
            <a:r>
              <a:rPr lang="uz-Latn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 </a:t>
            </a:r>
            <a:endParaRPr lang="uz-Latn-UZ" sz="44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901308" y="4507911"/>
            <a:ext cx="528830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ВС-общая </a:t>
            </a:r>
            <a:r>
              <a:rPr lang="uz-Cyrl-UZ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гипотенуза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endParaRPr lang="uz-Latn-UZ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7915787" y="5402928"/>
            <a:ext cx="309097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В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en-US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△</a:t>
            </a:r>
            <a:r>
              <a:rPr lang="uz-Latn-UZ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D</a:t>
            </a:r>
            <a:r>
              <a:rPr lang="en-US" sz="3600" b="1" dirty="0" smtClean="0">
                <a:solidFill>
                  <a:srgbClr val="000099"/>
                </a:solidFill>
                <a:latin typeface="Arial" pitchFamily="34" charset="0"/>
                <a:ea typeface="Cambria Math"/>
                <a:cs typeface="Arial" pitchFamily="34" charset="0"/>
              </a:rPr>
              <a:t>CB</a:t>
            </a:r>
            <a:endParaRPr lang="ru-RU" sz="3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37266" y="6080479"/>
            <a:ext cx="5180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Arial" pitchFamily="34" charset="0"/>
                <a:cs typeface="Arial" pitchFamily="34" charset="0"/>
              </a:rPr>
              <a:t>A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70995" y="1363210"/>
            <a:ext cx="5180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B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199975" y="6179446"/>
            <a:ext cx="5180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C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156384" y="1311212"/>
            <a:ext cx="5180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D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 Box 89"/>
          <p:cNvSpPr txBox="1">
            <a:spLocks noChangeArrowheads="1"/>
          </p:cNvSpPr>
          <p:nvPr/>
        </p:nvSpPr>
        <p:spPr bwMode="auto">
          <a:xfrm>
            <a:off x="6159724" y="1258009"/>
            <a:ext cx="7701280" cy="2376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ts val="3500"/>
              </a:lnSpc>
              <a:spcBef>
                <a:spcPct val="50000"/>
              </a:spcBef>
            </a:pPr>
            <a:r>
              <a:rPr lang="ru-RU" sz="3200" b="1" dirty="0" smtClean="0">
                <a:solidFill>
                  <a:srgbClr val="142F50"/>
                </a:solidFill>
                <a:latin typeface="Arial" pitchFamily="34" charset="0"/>
                <a:cs typeface="Arial" pitchFamily="34" charset="0"/>
              </a:rPr>
              <a:t>     Если </a:t>
            </a:r>
            <a:r>
              <a:rPr lang="ru-RU" sz="3200" b="1" dirty="0">
                <a:solidFill>
                  <a:srgbClr val="A30D43"/>
                </a:solidFill>
                <a:latin typeface="Arial" pitchFamily="34" charset="0"/>
                <a:cs typeface="Arial" pitchFamily="34" charset="0"/>
              </a:rPr>
              <a:t>гипотенуза и катет </a:t>
            </a:r>
            <a:r>
              <a:rPr lang="ru-RU" sz="3200" b="1" dirty="0">
                <a:solidFill>
                  <a:srgbClr val="142F50"/>
                </a:solidFill>
                <a:latin typeface="Arial" pitchFamily="34" charset="0"/>
                <a:cs typeface="Arial" pitchFamily="34" charset="0"/>
              </a:rPr>
              <a:t>одного прямоугольного треугольника соответственно равны </a:t>
            </a:r>
            <a:r>
              <a:rPr lang="ru-RU" sz="3200" b="1" dirty="0">
                <a:solidFill>
                  <a:srgbClr val="A30D43"/>
                </a:solidFill>
                <a:latin typeface="Arial" pitchFamily="34" charset="0"/>
                <a:cs typeface="Arial" pitchFamily="34" charset="0"/>
              </a:rPr>
              <a:t>гипотенузе и катету  </a:t>
            </a:r>
            <a:r>
              <a:rPr lang="ru-RU" sz="3200" b="1" dirty="0">
                <a:solidFill>
                  <a:srgbClr val="142F50"/>
                </a:solidFill>
                <a:latin typeface="Arial" pitchFamily="34" charset="0"/>
                <a:cs typeface="Arial" pitchFamily="34" charset="0"/>
              </a:rPr>
              <a:t>другого, то такие треугольники равны.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12295" y="670002"/>
            <a:ext cx="72914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Доказать, что треугольники равны</a:t>
            </a:r>
            <a:endParaRPr lang="uz-Latn-UZ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028121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2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2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2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204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20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204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20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204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204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204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204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72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042" grpId="0" animBg="1"/>
      <p:bldP spid="172043" grpId="0"/>
      <p:bldP spid="11" grpId="0"/>
      <p:bldP spid="12" grpId="0"/>
      <p:bldP spid="13" grpId="0"/>
      <p:bldP spid="1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15060</TotalTime>
  <Words>712</Words>
  <Application>Microsoft Office PowerPoint</Application>
  <PresentationFormat>Произвольный</PresentationFormat>
  <Paragraphs>167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Office Theme</vt:lpstr>
      <vt:lpstr> Геометрия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Задача (устно)</vt:lpstr>
      <vt:lpstr>Задача (устно)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dilyorbek</cp:lastModifiedBy>
  <cp:revision>1077</cp:revision>
  <dcterms:created xsi:type="dcterms:W3CDTF">2020-04-09T07:32:19Z</dcterms:created>
  <dcterms:modified xsi:type="dcterms:W3CDTF">2021-02-19T16:26:47Z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