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511" r:id="rId2"/>
    <p:sldId id="405" r:id="rId3"/>
    <p:sldId id="655" r:id="rId4"/>
    <p:sldId id="653" r:id="rId5"/>
    <p:sldId id="648" r:id="rId6"/>
    <p:sldId id="656" r:id="rId7"/>
    <p:sldId id="657" r:id="rId8"/>
    <p:sldId id="658" r:id="rId9"/>
    <p:sldId id="660" r:id="rId10"/>
    <p:sldId id="661" r:id="rId11"/>
    <p:sldId id="663" r:id="rId12"/>
    <p:sldId id="636" r:id="rId13"/>
    <p:sldId id="662" r:id="rId14"/>
    <p:sldId id="404" r:id="rId1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55"/>
            <p14:sldId id="653"/>
            <p14:sldId id="648"/>
            <p14:sldId id="656"/>
            <p14:sldId id="657"/>
            <p14:sldId id="658"/>
            <p14:sldId id="660"/>
            <p14:sldId id="661"/>
            <p14:sldId id="663"/>
            <p14:sldId id="636"/>
            <p14:sldId id="662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B21"/>
    <a:srgbClr val="FF6B6B"/>
    <a:srgbClr val="FF99FF"/>
    <a:srgbClr val="1A0A5E"/>
    <a:srgbClr val="00A859"/>
    <a:srgbClr val="65F913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9DE8-DBFC-4939-919E-AB439A39A287}" type="datetime1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65F04-9C2D-43D4-A3D3-BF230B73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2059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830940" y="3447392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830940" y="5698557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362200" y="3574210"/>
            <a:ext cx="7239000" cy="2987569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 по теме: </a:t>
            </a:r>
          </a:p>
          <a:p>
            <a:pPr lvl="0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«Признаки равенства прямоугольных треугольников»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4"/>
          <p:cNvGrpSpPr>
            <a:grpSpLocks/>
          </p:cNvGrpSpPr>
          <p:nvPr/>
        </p:nvGrpSpPr>
        <p:grpSpPr bwMode="auto">
          <a:xfrm>
            <a:off x="3961052" y="3176534"/>
            <a:ext cx="3108960" cy="4061460"/>
            <a:chOff x="2064" y="1026"/>
            <a:chExt cx="1224" cy="2132"/>
          </a:xfrm>
        </p:grpSpPr>
        <p:sp>
          <p:nvSpPr>
            <p:cNvPr id="23567" name="AutoShape 3"/>
            <p:cNvSpPr>
              <a:spLocks noChangeArrowheads="1"/>
            </p:cNvSpPr>
            <p:nvPr/>
          </p:nvSpPr>
          <p:spPr bwMode="auto">
            <a:xfrm rot="10780137" flipV="1">
              <a:off x="2064" y="1026"/>
              <a:ext cx="1224" cy="2132"/>
            </a:xfrm>
            <a:prstGeom prst="rtTriangl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Freeform 6"/>
            <p:cNvSpPr>
              <a:spLocks/>
            </p:cNvSpPr>
            <p:nvPr/>
          </p:nvSpPr>
          <p:spPr bwMode="auto">
            <a:xfrm>
              <a:off x="3134" y="2956"/>
              <a:ext cx="154" cy="188"/>
            </a:xfrm>
            <a:custGeom>
              <a:avLst/>
              <a:gdLst>
                <a:gd name="T0" fmla="*/ 154 w 154"/>
                <a:gd name="T1" fmla="*/ 4 h 188"/>
                <a:gd name="T2" fmla="*/ 0 w 154"/>
                <a:gd name="T3" fmla="*/ 0 h 188"/>
                <a:gd name="T4" fmla="*/ 2 w 154"/>
                <a:gd name="T5" fmla="*/ 188 h 188"/>
                <a:gd name="T6" fmla="*/ 0 60000 65536"/>
                <a:gd name="T7" fmla="*/ 0 60000 65536"/>
                <a:gd name="T8" fmla="*/ 0 60000 65536"/>
                <a:gd name="T9" fmla="*/ 0 w 154"/>
                <a:gd name="T10" fmla="*/ 0 h 188"/>
                <a:gd name="T11" fmla="*/ 154 w 154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188">
                  <a:moveTo>
                    <a:pt x="154" y="4"/>
                  </a:moveTo>
                  <a:lnTo>
                    <a:pt x="0" y="0"/>
                  </a:lnTo>
                  <a:lnTo>
                    <a:pt x="2" y="188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3039034" y="2831730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6379132" y="2831730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6954209" y="7064640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3844213" y="7237994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ru-RU" sz="4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7710517" y="4966877"/>
            <a:ext cx="6336401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 катету и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прилежащему</a:t>
            </a:r>
            <a:endParaRPr lang="ru-RU" sz="3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острому углу.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93810" y="7167930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3563" name="Text Box 16"/>
          <p:cNvSpPr txBox="1">
            <a:spLocks noChangeArrowheads="1"/>
          </p:cNvSpPr>
          <p:nvPr/>
        </p:nvSpPr>
        <p:spPr bwMode="auto">
          <a:xfrm>
            <a:off x="4105833" y="6775080"/>
            <a:ext cx="786374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00"/>
                </a:solidFill>
              </a:rPr>
              <a:t>62</a:t>
            </a:r>
            <a:r>
              <a:rPr lang="ru-RU" b="1" baseline="30000" dirty="0">
                <a:solidFill>
                  <a:srgbClr val="000000"/>
                </a:solidFill>
              </a:rPr>
              <a:t>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3566" name="Line 19"/>
          <p:cNvSpPr>
            <a:spLocks noChangeShapeType="1"/>
          </p:cNvSpPr>
          <p:nvPr/>
        </p:nvSpPr>
        <p:spPr bwMode="auto">
          <a:xfrm>
            <a:off x="5728892" y="6986688"/>
            <a:ext cx="0" cy="53774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840384" y="3196957"/>
            <a:ext cx="3108960" cy="4061460"/>
            <a:chOff x="2064" y="1026"/>
            <a:chExt cx="1224" cy="2132"/>
          </a:xfrm>
          <a:solidFill>
            <a:srgbClr val="FF99FF"/>
          </a:solidFill>
        </p:grpSpPr>
        <p:sp>
          <p:nvSpPr>
            <p:cNvPr id="18" name="AutoShape 3"/>
            <p:cNvSpPr>
              <a:spLocks noChangeArrowheads="1"/>
            </p:cNvSpPr>
            <p:nvPr/>
          </p:nvSpPr>
          <p:spPr bwMode="auto">
            <a:xfrm rot="10780137" flipV="1">
              <a:off x="2064" y="1026"/>
              <a:ext cx="1224" cy="2132"/>
            </a:xfrm>
            <a:prstGeom prst="rtTriangle">
              <a:avLst/>
            </a:prstGeom>
            <a:grpFill/>
            <a:ln w="19050">
              <a:solidFill>
                <a:srgbClr val="00006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134" y="2956"/>
              <a:ext cx="154" cy="188"/>
            </a:xfrm>
            <a:custGeom>
              <a:avLst/>
              <a:gdLst>
                <a:gd name="T0" fmla="*/ 154 w 154"/>
                <a:gd name="T1" fmla="*/ 4 h 188"/>
                <a:gd name="T2" fmla="*/ 0 w 154"/>
                <a:gd name="T3" fmla="*/ 0 h 188"/>
                <a:gd name="T4" fmla="*/ 2 w 154"/>
                <a:gd name="T5" fmla="*/ 188 h 188"/>
                <a:gd name="T6" fmla="*/ 0 60000 65536"/>
                <a:gd name="T7" fmla="*/ 0 60000 65536"/>
                <a:gd name="T8" fmla="*/ 0 60000 65536"/>
                <a:gd name="T9" fmla="*/ 0 w 154"/>
                <a:gd name="T10" fmla="*/ 0 h 188"/>
                <a:gd name="T11" fmla="*/ 154 w 154"/>
                <a:gd name="T12" fmla="*/ 188 h 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188">
                  <a:moveTo>
                    <a:pt x="154" y="4"/>
                  </a:moveTo>
                  <a:lnTo>
                    <a:pt x="0" y="0"/>
                  </a:lnTo>
                  <a:lnTo>
                    <a:pt x="2" y="188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3565" name="Line 18"/>
          <p:cNvSpPr>
            <a:spLocks noChangeShapeType="1"/>
          </p:cNvSpPr>
          <p:nvPr/>
        </p:nvSpPr>
        <p:spPr bwMode="auto">
          <a:xfrm>
            <a:off x="2394864" y="7052677"/>
            <a:ext cx="0" cy="40576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564" name="Text Box 17"/>
          <p:cNvSpPr txBox="1">
            <a:spLocks noChangeArrowheads="1"/>
          </p:cNvSpPr>
          <p:nvPr/>
        </p:nvSpPr>
        <p:spPr bwMode="auto">
          <a:xfrm>
            <a:off x="1080692" y="6725820"/>
            <a:ext cx="786374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00"/>
                </a:solidFill>
              </a:rPr>
              <a:t>62</a:t>
            </a:r>
            <a:r>
              <a:rPr lang="ru-RU" b="1" baseline="30000">
                <a:solidFill>
                  <a:srgbClr val="000000"/>
                </a:solidFill>
              </a:rPr>
              <a:t>0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9477" y="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35769" y="3149044"/>
            <a:ext cx="4721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O=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461062" y="3795375"/>
            <a:ext cx="6749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Катеты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ON=NC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311621" y="4452080"/>
            <a:ext cx="3134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OBN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26830" y="1222984"/>
            <a:ext cx="14059991" cy="192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 и прилежащий к нему острый угол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прямоугольного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катету и прилежащему к нему острому углу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другого, то такие треугольники 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равны.</a:t>
            </a:r>
            <a:endParaRPr lang="ru-RU" sz="3200" b="1" dirty="0">
              <a:solidFill>
                <a:srgbClr val="142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3640" y="670000"/>
            <a:ext cx="729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Доказать, что треугольники равны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27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3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6"/>
          <p:cNvSpPr>
            <a:spLocks/>
          </p:cNvSpPr>
          <p:nvPr/>
        </p:nvSpPr>
        <p:spPr bwMode="auto">
          <a:xfrm>
            <a:off x="1080347" y="4378860"/>
            <a:ext cx="4754908" cy="1895474"/>
          </a:xfrm>
          <a:custGeom>
            <a:avLst/>
            <a:gdLst>
              <a:gd name="T0" fmla="*/ 0 w 2132"/>
              <a:gd name="T1" fmla="*/ 587 h 995"/>
              <a:gd name="T2" fmla="*/ 1193 w 2132"/>
              <a:gd name="T3" fmla="*/ 0 h 995"/>
              <a:gd name="T4" fmla="*/ 2132 w 2132"/>
              <a:gd name="T5" fmla="*/ 995 h 995"/>
              <a:gd name="T6" fmla="*/ 0 w 2132"/>
              <a:gd name="T7" fmla="*/ 587 h 995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995"/>
              <a:gd name="T14" fmla="*/ 2132 w 2132"/>
              <a:gd name="T15" fmla="*/ 995 h 9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995">
                <a:moveTo>
                  <a:pt x="0" y="587"/>
                </a:moveTo>
                <a:lnTo>
                  <a:pt x="1193" y="0"/>
                </a:lnTo>
                <a:lnTo>
                  <a:pt x="2132" y="995"/>
                </a:lnTo>
                <a:lnTo>
                  <a:pt x="0" y="5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877017" y="1658383"/>
            <a:ext cx="5791199" cy="5451454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532" name="Freeform 7"/>
          <p:cNvSpPr>
            <a:spLocks/>
          </p:cNvSpPr>
          <p:nvPr/>
        </p:nvSpPr>
        <p:spPr bwMode="auto">
          <a:xfrm>
            <a:off x="1688159" y="2465890"/>
            <a:ext cx="4806036" cy="1895894"/>
          </a:xfrm>
          <a:custGeom>
            <a:avLst/>
            <a:gdLst>
              <a:gd name="T0" fmla="*/ 2042 w 2042"/>
              <a:gd name="T1" fmla="*/ 407 h 985"/>
              <a:gd name="T2" fmla="*/ 883 w 2042"/>
              <a:gd name="T3" fmla="*/ 985 h 985"/>
              <a:gd name="T4" fmla="*/ 0 w 2042"/>
              <a:gd name="T5" fmla="*/ 0 h 985"/>
              <a:gd name="T6" fmla="*/ 2042 w 2042"/>
              <a:gd name="T7" fmla="*/ 407 h 985"/>
              <a:gd name="T8" fmla="*/ 0 60000 65536"/>
              <a:gd name="T9" fmla="*/ 0 60000 65536"/>
              <a:gd name="T10" fmla="*/ 0 60000 65536"/>
              <a:gd name="T11" fmla="*/ 0 60000 65536"/>
              <a:gd name="T12" fmla="*/ 0 w 2042"/>
              <a:gd name="T13" fmla="*/ 0 h 985"/>
              <a:gd name="T14" fmla="*/ 2042 w 2042"/>
              <a:gd name="T15" fmla="*/ 985 h 9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42" h="985">
                <a:moveTo>
                  <a:pt x="2042" y="407"/>
                </a:moveTo>
                <a:lnTo>
                  <a:pt x="883" y="985"/>
                </a:lnTo>
                <a:lnTo>
                  <a:pt x="0" y="0"/>
                </a:lnTo>
                <a:lnTo>
                  <a:pt x="2042" y="40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31408" y="2465890"/>
            <a:ext cx="5309081" cy="3878580"/>
            <a:chOff x="1928" y="935"/>
            <a:chExt cx="2130" cy="2036"/>
          </a:xfrm>
        </p:grpSpPr>
        <p:sp>
          <p:nvSpPr>
            <p:cNvPr id="22548" name="Freeform 10"/>
            <p:cNvSpPr>
              <a:spLocks/>
            </p:cNvSpPr>
            <p:nvPr/>
          </p:nvSpPr>
          <p:spPr bwMode="auto">
            <a:xfrm>
              <a:off x="2137" y="935"/>
              <a:ext cx="1706" cy="2036"/>
            </a:xfrm>
            <a:custGeom>
              <a:avLst/>
              <a:gdLst>
                <a:gd name="T0" fmla="*/ 0 w 1776"/>
                <a:gd name="T1" fmla="*/ 0 h 1976"/>
                <a:gd name="T2" fmla="*/ 1776 w 1776"/>
                <a:gd name="T3" fmla="*/ 1976 h 1976"/>
                <a:gd name="T4" fmla="*/ 0 60000 65536"/>
                <a:gd name="T5" fmla="*/ 0 60000 65536"/>
                <a:gd name="T6" fmla="*/ 0 w 1776"/>
                <a:gd name="T7" fmla="*/ 0 h 1976"/>
                <a:gd name="T8" fmla="*/ 1776 w 1776"/>
                <a:gd name="T9" fmla="*/ 1976 h 19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6" h="1976">
                  <a:moveTo>
                    <a:pt x="0" y="0"/>
                  </a:moveTo>
                  <a:lnTo>
                    <a:pt x="1776" y="1976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49" name="Freeform 11"/>
            <p:cNvSpPr>
              <a:spLocks/>
            </p:cNvSpPr>
            <p:nvPr/>
          </p:nvSpPr>
          <p:spPr bwMode="auto">
            <a:xfrm>
              <a:off x="1928" y="1344"/>
              <a:ext cx="2130" cy="1176"/>
            </a:xfrm>
            <a:custGeom>
              <a:avLst/>
              <a:gdLst>
                <a:gd name="T0" fmla="*/ 2360 w 2360"/>
                <a:gd name="T1" fmla="*/ 0 h 1184"/>
                <a:gd name="T2" fmla="*/ 0 w 2360"/>
                <a:gd name="T3" fmla="*/ 1184 h 1184"/>
                <a:gd name="T4" fmla="*/ 0 60000 65536"/>
                <a:gd name="T5" fmla="*/ 0 60000 65536"/>
                <a:gd name="T6" fmla="*/ 0 w 2360"/>
                <a:gd name="T7" fmla="*/ 0 h 1184"/>
                <a:gd name="T8" fmla="*/ 2360 w 2360"/>
                <a:gd name="T9" fmla="*/ 1184 h 11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60" h="1184">
                  <a:moveTo>
                    <a:pt x="2360" y="0"/>
                  </a:moveTo>
                  <a:lnTo>
                    <a:pt x="0" y="1184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3724325" y="4281044"/>
            <a:ext cx="228600" cy="173354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535" name="Freeform 12"/>
          <p:cNvSpPr>
            <a:spLocks/>
          </p:cNvSpPr>
          <p:nvPr/>
        </p:nvSpPr>
        <p:spPr bwMode="auto">
          <a:xfrm>
            <a:off x="3574889" y="4021498"/>
            <a:ext cx="508000" cy="228600"/>
          </a:xfrm>
          <a:custGeom>
            <a:avLst/>
            <a:gdLst>
              <a:gd name="T0" fmla="*/ 0 w 200"/>
              <a:gd name="T1" fmla="*/ 80 h 120"/>
              <a:gd name="T2" fmla="*/ 120 w 200"/>
              <a:gd name="T3" fmla="*/ 0 h 120"/>
              <a:gd name="T4" fmla="*/ 200 w 200"/>
              <a:gd name="T5" fmla="*/ 120 h 120"/>
              <a:gd name="T6" fmla="*/ 0 60000 65536"/>
              <a:gd name="T7" fmla="*/ 0 60000 65536"/>
              <a:gd name="T8" fmla="*/ 0 60000 65536"/>
              <a:gd name="T9" fmla="*/ 0 w 200"/>
              <a:gd name="T10" fmla="*/ 0 h 120"/>
              <a:gd name="T11" fmla="*/ 200 w 200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120">
                <a:moveTo>
                  <a:pt x="0" y="80"/>
                </a:moveTo>
                <a:lnTo>
                  <a:pt x="120" y="0"/>
                </a:lnTo>
                <a:lnTo>
                  <a:pt x="200" y="12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73138" y="3279754"/>
            <a:ext cx="2995931" cy="2057400"/>
            <a:chOff x="2517" y="1344"/>
            <a:chExt cx="1225" cy="1080"/>
          </a:xfrm>
        </p:grpSpPr>
        <p:sp>
          <p:nvSpPr>
            <p:cNvPr id="22544" name="Line 13"/>
            <p:cNvSpPr>
              <a:spLocks noChangeShapeType="1"/>
            </p:cNvSpPr>
            <p:nvPr/>
          </p:nvSpPr>
          <p:spPr bwMode="auto">
            <a:xfrm>
              <a:off x="2517" y="2115"/>
              <a:ext cx="91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45" name="Line 14"/>
            <p:cNvSpPr>
              <a:spLocks noChangeShapeType="1"/>
            </p:cNvSpPr>
            <p:nvPr/>
          </p:nvSpPr>
          <p:spPr bwMode="auto">
            <a:xfrm>
              <a:off x="3651" y="1570"/>
              <a:ext cx="91" cy="1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46" name="Freeform 15"/>
            <p:cNvSpPr>
              <a:spLocks/>
            </p:cNvSpPr>
            <p:nvPr/>
          </p:nvSpPr>
          <p:spPr bwMode="auto">
            <a:xfrm>
              <a:off x="2632" y="1344"/>
              <a:ext cx="157" cy="128"/>
            </a:xfrm>
            <a:custGeom>
              <a:avLst/>
              <a:gdLst>
                <a:gd name="T0" fmla="*/ 157 w 157"/>
                <a:gd name="T1" fmla="*/ 0 h 128"/>
                <a:gd name="T2" fmla="*/ 0 w 157"/>
                <a:gd name="T3" fmla="*/ 128 h 128"/>
                <a:gd name="T4" fmla="*/ 0 60000 65536"/>
                <a:gd name="T5" fmla="*/ 0 60000 65536"/>
                <a:gd name="T6" fmla="*/ 0 w 157"/>
                <a:gd name="T7" fmla="*/ 0 h 128"/>
                <a:gd name="T8" fmla="*/ 157 w 157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7" h="128">
                  <a:moveTo>
                    <a:pt x="157" y="0"/>
                  </a:moveTo>
                  <a:lnTo>
                    <a:pt x="0" y="128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47" name="Freeform 16"/>
            <p:cNvSpPr>
              <a:spLocks/>
            </p:cNvSpPr>
            <p:nvPr/>
          </p:nvSpPr>
          <p:spPr bwMode="auto">
            <a:xfrm>
              <a:off x="3470" y="2296"/>
              <a:ext cx="157" cy="128"/>
            </a:xfrm>
            <a:custGeom>
              <a:avLst/>
              <a:gdLst>
                <a:gd name="T0" fmla="*/ 157 w 157"/>
                <a:gd name="T1" fmla="*/ 0 h 128"/>
                <a:gd name="T2" fmla="*/ 0 w 157"/>
                <a:gd name="T3" fmla="*/ 128 h 128"/>
                <a:gd name="T4" fmla="*/ 0 60000 65536"/>
                <a:gd name="T5" fmla="*/ 0 60000 65536"/>
                <a:gd name="T6" fmla="*/ 0 w 157"/>
                <a:gd name="T7" fmla="*/ 0 h 128"/>
                <a:gd name="T8" fmla="*/ 157 w 157"/>
                <a:gd name="T9" fmla="*/ 128 h 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7" h="128">
                  <a:moveTo>
                    <a:pt x="157" y="0"/>
                  </a:moveTo>
                  <a:lnTo>
                    <a:pt x="0" y="128"/>
                  </a:ln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70001" name="Freeform 17"/>
          <p:cNvSpPr>
            <a:spLocks/>
          </p:cNvSpPr>
          <p:nvPr/>
        </p:nvSpPr>
        <p:spPr bwMode="auto">
          <a:xfrm>
            <a:off x="3392724" y="4521254"/>
            <a:ext cx="609600" cy="243840"/>
          </a:xfrm>
          <a:custGeom>
            <a:avLst/>
            <a:gdLst>
              <a:gd name="T0" fmla="*/ 240 w 240"/>
              <a:gd name="T1" fmla="*/ 48 h 128"/>
              <a:gd name="T2" fmla="*/ 112 w 240"/>
              <a:gd name="T3" fmla="*/ 128 h 128"/>
              <a:gd name="T4" fmla="*/ 0 w 240"/>
              <a:gd name="T5" fmla="*/ 0 h 128"/>
              <a:gd name="T6" fmla="*/ 0 60000 65536"/>
              <a:gd name="T7" fmla="*/ 0 60000 65536"/>
              <a:gd name="T8" fmla="*/ 0 60000 65536"/>
              <a:gd name="T9" fmla="*/ 0 w 240"/>
              <a:gd name="T10" fmla="*/ 0 h 128"/>
              <a:gd name="T11" fmla="*/ 240 w 240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28">
                <a:moveTo>
                  <a:pt x="240" y="48"/>
                </a:moveTo>
                <a:lnTo>
                  <a:pt x="112" y="128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2539" name="Text Box 20"/>
          <p:cNvSpPr txBox="1">
            <a:spLocks noChangeArrowheads="1"/>
          </p:cNvSpPr>
          <p:nvPr/>
        </p:nvSpPr>
        <p:spPr bwMode="auto">
          <a:xfrm>
            <a:off x="3031412" y="3907318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2540" name="Text Box 21"/>
          <p:cNvSpPr txBox="1">
            <a:spLocks noChangeArrowheads="1"/>
          </p:cNvSpPr>
          <p:nvPr/>
        </p:nvSpPr>
        <p:spPr bwMode="auto">
          <a:xfrm>
            <a:off x="574400" y="5038857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2541" name="Text Box 22"/>
          <p:cNvSpPr txBox="1">
            <a:spLocks noChangeArrowheads="1"/>
          </p:cNvSpPr>
          <p:nvPr/>
        </p:nvSpPr>
        <p:spPr bwMode="auto">
          <a:xfrm>
            <a:off x="5835255" y="5979089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2542" name="Text Box 23"/>
          <p:cNvSpPr txBox="1">
            <a:spLocks noChangeArrowheads="1"/>
          </p:cNvSpPr>
          <p:nvPr/>
        </p:nvSpPr>
        <p:spPr bwMode="auto">
          <a:xfrm>
            <a:off x="6440490" y="2654223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2543" name="Text Box 24"/>
          <p:cNvSpPr txBox="1">
            <a:spLocks noChangeArrowheads="1"/>
          </p:cNvSpPr>
          <p:nvPr/>
        </p:nvSpPr>
        <p:spPr bwMode="auto">
          <a:xfrm>
            <a:off x="1080346" y="1836039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4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9462796" y="6666848"/>
            <a:ext cx="3181023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 катетам</a:t>
            </a:r>
            <a:endParaRPr lang="ru-RU" sz="3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81783" y="3715341"/>
            <a:ext cx="59161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DOC=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AOB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так как они </a:t>
            </a:r>
          </a:p>
          <a:p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вертикальн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ы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е </a:t>
            </a:r>
            <a:endParaRPr lang="uz-Latn-UZ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377899" y="4915670"/>
            <a:ext cx="6749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Катеты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DO=O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 радиусы</a:t>
            </a:r>
            <a:endParaRPr lang="uz-Latn-UZ" sz="36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Катеты АО=ОС радиусы</a:t>
            </a:r>
            <a:endParaRPr lang="uz-Latn-UZ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9282887" y="6053118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DO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7083092" y="1320452"/>
            <a:ext cx="7113488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катеты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катетам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другого, то такие треугольники 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равны.</a:t>
            </a:r>
            <a:endParaRPr lang="ru-RU" sz="3200" b="1" dirty="0">
              <a:solidFill>
                <a:srgbClr val="142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99477" y="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2458" y="747211"/>
            <a:ext cx="729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Доказать, что треугольники равны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96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Равнобедренный треугольник 35"/>
          <p:cNvSpPr/>
          <p:nvPr/>
        </p:nvSpPr>
        <p:spPr>
          <a:xfrm rot="12274149" flipH="1">
            <a:off x="944997" y="3460523"/>
            <a:ext cx="5833421" cy="2856636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5568" y="581137"/>
            <a:ext cx="14200032" cy="1844760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7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Будут ли равны треугольники ВАС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CDB, если на рисунке 8: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AC=BD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9187331">
            <a:off x="927278" y="3501604"/>
            <a:ext cx="6021784" cy="2819540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Прямоугольник 12"/>
          <p:cNvSpPr/>
          <p:nvPr/>
        </p:nvSpPr>
        <p:spPr>
          <a:xfrm rot="1478539">
            <a:off x="1702025" y="2422663"/>
            <a:ext cx="292739" cy="3396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рямоугольник 32"/>
          <p:cNvSpPr/>
          <p:nvPr/>
        </p:nvSpPr>
        <p:spPr>
          <a:xfrm rot="19825428">
            <a:off x="5772795" y="2324134"/>
            <a:ext cx="304243" cy="3364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3664838" y="345751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794" y="488884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9156" y="472398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88691" y="173068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3897" y="192061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6295526" y="3457516"/>
            <a:ext cx="5097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18664" y="3617323"/>
            <a:ext cx="4361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7916905" y="2802398"/>
            <a:ext cx="6484895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Катеты 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               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226470" y="1304462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7355678" y="1920613"/>
            <a:ext cx="674749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△В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△С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7971265" y="3980899"/>
            <a:ext cx="57627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 общая гипотенуза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75203" y="6797871"/>
            <a:ext cx="119504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треугольники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будут равны по</a:t>
            </a:r>
            <a:r>
              <a:rPr lang="en-US" sz="32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признаку </a:t>
            </a:r>
            <a:r>
              <a:rPr lang="uz-Cyrl-UZ" sz="3200" b="1" dirty="0" smtClean="0">
                <a:solidFill>
                  <a:srgbClr val="000099"/>
                </a:solidFill>
                <a:latin typeface="Arial" charset="0"/>
              </a:rPr>
              <a:t>Г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К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равенства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прямоугольных треугольников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131910" y="5319451"/>
            <a:ext cx="12602151" cy="147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гипотенуза и катет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гипотенузе и катету 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другого, то такие треугольники равны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142F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690093" y="3245369"/>
            <a:ext cx="3629733" cy="15622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Равнобедренный треугольник 34"/>
          <p:cNvSpPr/>
          <p:nvPr/>
        </p:nvSpPr>
        <p:spPr>
          <a:xfrm rot="9187331">
            <a:off x="931940" y="3501603"/>
            <a:ext cx="6021784" cy="2819540"/>
          </a:xfrm>
          <a:prstGeom prst="triangle">
            <a:avLst>
              <a:gd name="adj" fmla="val 0"/>
            </a:avLst>
          </a:prstGeom>
          <a:solidFill>
            <a:srgbClr val="B1EB2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2274149" flipH="1">
            <a:off x="955152" y="3435307"/>
            <a:ext cx="5967026" cy="2912140"/>
          </a:xfrm>
          <a:prstGeom prst="triangle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/>
      <p:bldP spid="35" grpId="0" animBg="1"/>
      <p:bldP spid="35" grpId="1" animBg="1"/>
      <p:bldP spid="37" grpId="0" animBg="1"/>
      <p:bldP spid="3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22044" y="1933711"/>
            <a:ext cx="4798270" cy="3845076"/>
          </a:xfrm>
          <a:prstGeom prst="triangle">
            <a:avLst/>
          </a:prstGeom>
          <a:solidFill>
            <a:srgbClr val="FF6B6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60411" y="547548"/>
            <a:ext cx="14200032" cy="1353432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8.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треугольнике ABC проведена высота BD. Докажите, что треугольник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 равнобедренный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AD=DC.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9" name="TextBox 8"/>
          <p:cNvSpPr txBox="1"/>
          <p:nvPr/>
        </p:nvSpPr>
        <p:spPr>
          <a:xfrm>
            <a:off x="5281932" y="540775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0074" y="150303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0301" y="573810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17" y="54457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6544200" y="4167953"/>
            <a:ext cx="826855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Катеты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226470" y="1558033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6553533" y="2114090"/>
            <a:ext cx="67644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ВС</a:t>
            </a:r>
            <a:endParaRPr lang="uz-Latn-UZ" sz="36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6544201" y="4799388"/>
            <a:ext cx="45146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общий катет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544202" y="5455100"/>
            <a:ext cx="75527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Т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реугольники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будут равны по</a:t>
            </a:r>
            <a:r>
              <a:rPr lang="en-US" sz="32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признаку </a:t>
            </a:r>
            <a:r>
              <a:rPr lang="uz-Cyrl-UZ" sz="3200" b="1" dirty="0">
                <a:solidFill>
                  <a:srgbClr val="000099"/>
                </a:solidFill>
                <a:latin typeface="Arial" charset="0"/>
              </a:rPr>
              <a:t>К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К </a:t>
            </a:r>
            <a:r>
              <a:rPr lang="ru-RU" sz="3200" b="1" dirty="0">
                <a:solidFill>
                  <a:srgbClr val="000099"/>
                </a:solidFill>
                <a:latin typeface="Arial" charset="0"/>
              </a:rPr>
              <a:t>равенства 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прямоугольных треугольников. Следовательно АВ</a:t>
            </a:r>
            <a:r>
              <a:rPr lang="en-US" sz="3200" b="1" dirty="0" smtClean="0">
                <a:solidFill>
                  <a:srgbClr val="000099"/>
                </a:solidFill>
                <a:latin typeface="Arial" charset="0"/>
              </a:rPr>
              <a:t>=</a:t>
            </a:r>
            <a:r>
              <a:rPr lang="ru-RU" sz="3200" b="1" dirty="0" smtClean="0">
                <a:solidFill>
                  <a:srgbClr val="000099"/>
                </a:solidFill>
                <a:latin typeface="Arial" charset="0"/>
              </a:rPr>
              <a:t>ВС</a:t>
            </a:r>
            <a:endParaRPr lang="ru-RU" sz="3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6200000">
            <a:off x="-208022" y="2653791"/>
            <a:ext cx="3881173" cy="2375554"/>
          </a:xfrm>
          <a:prstGeom prst="triangle">
            <a:avLst>
              <a:gd name="adj" fmla="val 0"/>
            </a:avLst>
          </a:prstGeom>
          <a:solidFill>
            <a:srgbClr val="B1EB2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5400000" flipH="1">
            <a:off x="2197371" y="2656682"/>
            <a:ext cx="3845076" cy="2399134"/>
          </a:xfrm>
          <a:prstGeom prst="triangle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1" name="Прямая соединительная линия 10"/>
          <p:cNvCxnSpPr>
            <a:stCxn id="4" idx="0"/>
            <a:endCxn id="4" idx="3"/>
          </p:cNvCxnSpPr>
          <p:nvPr/>
        </p:nvCxnSpPr>
        <p:spPr>
          <a:xfrm>
            <a:off x="2921179" y="1933711"/>
            <a:ext cx="0" cy="38450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354065" y="2771148"/>
            <a:ext cx="8303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uz-Latn-UZ" sz="32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  и  ∠</a:t>
            </a:r>
            <a:r>
              <a:rPr lang="ru-RU" sz="32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uz-Latn-UZ" sz="32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С-прямые, </a:t>
            </a:r>
          </a:p>
          <a:p>
            <a:pPr lvl="0"/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т</a:t>
            </a:r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ак </a:t>
            </a:r>
            <a:r>
              <a:rPr lang="uz-Cyrl-UZ" sz="32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как В</a:t>
            </a: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- высота</a:t>
            </a:r>
            <a:endParaRPr lang="uz-Latn-UZ" sz="3200" b="1" dirty="0" smtClean="0">
              <a:solidFill>
                <a:srgbClr val="000099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pPr lvl="0"/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Значит </a:t>
            </a:r>
            <a:r>
              <a:rPr lang="uz-Latn-UZ" sz="32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ABD </a:t>
            </a:r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и </a:t>
            </a:r>
            <a:r>
              <a:rPr lang="uz-Latn-UZ" sz="32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DBC</a:t>
            </a:r>
            <a:r>
              <a:rPr lang="uz-Cyrl-UZ" sz="32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прямоугольные</a:t>
            </a:r>
            <a:endParaRPr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14939" y="5360085"/>
            <a:ext cx="416940" cy="4301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Freeform 16"/>
          <p:cNvSpPr>
            <a:spLocks/>
          </p:cNvSpPr>
          <p:nvPr/>
        </p:nvSpPr>
        <p:spPr bwMode="auto">
          <a:xfrm>
            <a:off x="2646852" y="3752858"/>
            <a:ext cx="482600" cy="691514"/>
          </a:xfrm>
          <a:custGeom>
            <a:avLst/>
            <a:gdLst>
              <a:gd name="T0" fmla="*/ 182 w 190"/>
              <a:gd name="T1" fmla="*/ 0 h 363"/>
              <a:gd name="T2" fmla="*/ 1 w 190"/>
              <a:gd name="T3" fmla="*/ 91 h 363"/>
              <a:gd name="T4" fmla="*/ 188 w 190"/>
              <a:gd name="T5" fmla="*/ 275 h 363"/>
              <a:gd name="T6" fmla="*/ 12 w 190"/>
              <a:gd name="T7" fmla="*/ 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90"/>
              <a:gd name="T13" fmla="*/ 0 h 363"/>
              <a:gd name="T14" fmla="*/ 190 w 19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" h="363">
                <a:moveTo>
                  <a:pt x="182" y="0"/>
                </a:moveTo>
                <a:cubicBezTo>
                  <a:pt x="95" y="26"/>
                  <a:pt x="0" y="45"/>
                  <a:pt x="1" y="91"/>
                </a:cubicBezTo>
                <a:cubicBezTo>
                  <a:pt x="2" y="137"/>
                  <a:pt x="186" y="230"/>
                  <a:pt x="188" y="275"/>
                </a:cubicBezTo>
                <a:cubicBezTo>
                  <a:pt x="190" y="320"/>
                  <a:pt x="49" y="345"/>
                  <a:pt x="12" y="363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4" name="Прямоугольник 33"/>
          <p:cNvSpPr/>
          <p:nvPr/>
        </p:nvSpPr>
        <p:spPr>
          <a:xfrm>
            <a:off x="443392" y="6336595"/>
            <a:ext cx="63698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Если АВ=ВС, то</a:t>
            </a:r>
          </a:p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charset="0"/>
                <a:ea typeface="Cambria Math"/>
              </a:rPr>
              <a:t>△АВС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-</a:t>
            </a:r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 равнобедренный</a:t>
            </a:r>
            <a:endParaRPr lang="ru-RU" sz="3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4356" y="5362118"/>
            <a:ext cx="416940" cy="430193"/>
          </a:xfrm>
          <a:prstGeom prst="rect">
            <a:avLst/>
          </a:prstGeom>
          <a:solidFill>
            <a:srgbClr val="B1EB2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537539" y="1939236"/>
            <a:ext cx="4798270" cy="3845076"/>
          </a:xfrm>
          <a:prstGeom prst="triangle">
            <a:avLst/>
          </a:prstGeom>
          <a:solidFill>
            <a:srgbClr val="FF6B6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3922023" y="3752858"/>
            <a:ext cx="320684" cy="206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76947" y="3864297"/>
            <a:ext cx="436143" cy="1906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695019" y="5633601"/>
            <a:ext cx="0" cy="359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98116" y="5620642"/>
            <a:ext cx="0" cy="3718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4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35" grpId="0" animBg="1"/>
      <p:bldP spid="37" grpId="0" animBg="1"/>
      <p:bldP spid="31" grpId="0" animBg="1"/>
      <p:bldP spid="32" grpId="0" animBg="1"/>
      <p:bldP spid="34" grpId="0"/>
      <p:bldP spid="13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5 (б, в), (стр.107).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5885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0490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1752600" y="12954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666792" y="2578359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525000" y="397484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9241" y="85375"/>
            <a:ext cx="4608513" cy="110299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4">
                      <a:lumMod val="40000"/>
                      <a:lumOff val="60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Тест</a:t>
            </a:r>
            <a:endParaRPr lang="ru-RU" sz="4000" dirty="0">
              <a:effectLst>
                <a:glow rad="228600">
                  <a:schemeClr val="accent4">
                    <a:lumMod val="40000"/>
                    <a:lumOff val="60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299463" y="1517863"/>
            <a:ext cx="13721189" cy="60412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Прямоугольным называется треугольник, у которого…</a:t>
            </a:r>
            <a:b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а) все углы прямые;    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б) два угла прямые; 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в) один прямой угол.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 Стороны прямоугольного треугольника, образующие   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прямой угол, называются…</a:t>
            </a:r>
            <a:b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а) сторонами треугольника; 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б) катетами треугольника;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в) гипотенузами треугольника. 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 Сумма острых углов прямоугольного  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треугольника равна:</a:t>
            </a:r>
            <a:b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180°             б) 100°             в) 90°</a:t>
            </a:r>
            <a:endParaRPr lang="ru-RU" sz="7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642378" y="4494241"/>
            <a:ext cx="3302222" cy="274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130624" y="3616152"/>
            <a:ext cx="38020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89241" y="5486400"/>
            <a:ext cx="49785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49341" y="7523024"/>
            <a:ext cx="10369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66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9241" y="85375"/>
            <a:ext cx="4608513" cy="110299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4">
                      <a:lumMod val="40000"/>
                      <a:lumOff val="60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Тест</a:t>
            </a:r>
            <a:endParaRPr lang="ru-RU" sz="4000" dirty="0">
              <a:effectLst>
                <a:glow rad="228600">
                  <a:schemeClr val="accent4">
                    <a:lumMod val="40000"/>
                    <a:lumOff val="60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457199" y="1188372"/>
            <a:ext cx="13721189" cy="67798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Катет, лежащий против угла в 30°, равен: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36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а) гипотенузе;     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б) половине катета;   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в) половине гипотенузы.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Существуют ли прямоугольные треугольники, у  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которых острые углы равны 65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и  35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?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а) да             б) нет                  в) не знаю</a:t>
            </a:r>
            <a:r>
              <a:rPr lang="ru-RU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6. В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прямоугольном треугольнике медиана 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проведённая     </a:t>
            </a:r>
            <a:endParaRPr lang="ru-RU" sz="3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из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вершины прямого угла равна: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а) гипотенузе;     </a:t>
            </a:r>
            <a:endParaRPr lang="ru-RU" sz="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б) половине катета;   </a:t>
            </a:r>
            <a:endParaRPr lang="ru-RU" sz="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в) половине гипотенузы</a:t>
            </a:r>
            <a:r>
              <a:rPr lang="ru-RU" sz="36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506200" y="749689"/>
            <a:ext cx="2329169" cy="193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900199" y="3505200"/>
            <a:ext cx="48816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96136" y="5105400"/>
            <a:ext cx="13825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755" y="7930921"/>
            <a:ext cx="50180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172200" y="1198173"/>
            <a:ext cx="8271084" cy="265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 anchor="ctr">
            <a:spAutoFit/>
          </a:bodyPr>
          <a:lstStyle/>
          <a:p>
            <a:pPr marL="653110" indent="-653110"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        Катет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прямоугольного треугольника, лежащий против угла в 30</a:t>
            </a:r>
            <a:r>
              <a:rPr lang="ru-RU" b="1" baseline="30000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,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равен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половине гипотенузы.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 rot="-3298293">
            <a:off x="2924888" y="2831765"/>
            <a:ext cx="5020476" cy="7696200"/>
            <a:chOff x="22" y="799"/>
            <a:chExt cx="1143" cy="1520"/>
          </a:xfrm>
        </p:grpSpPr>
        <p:grpSp>
          <p:nvGrpSpPr>
            <p:cNvPr id="12300" name="Group 4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2302" name="Freeform 5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3" name="Freeform 6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4" name="Freeform 7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2305" name="Freeform 8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2301" name="Freeform 9"/>
            <p:cNvSpPr>
              <a:spLocks/>
            </p:cNvSpPr>
            <p:nvPr/>
          </p:nvSpPr>
          <p:spPr bwMode="auto">
            <a:xfrm>
              <a:off x="1037" y="837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365819" y="5774063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050710" y="2052492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9811624" y="6867028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3520917" y="6521712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42см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6" name="AutoShape 14"/>
          <p:cNvSpPr>
            <a:spLocks noChangeArrowheads="1"/>
          </p:cNvSpPr>
          <p:nvPr/>
        </p:nvSpPr>
        <p:spPr bwMode="auto">
          <a:xfrm rot="1225687">
            <a:off x="8842585" y="6778664"/>
            <a:ext cx="350520" cy="52959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2297" name="Text Box 15"/>
          <p:cNvSpPr txBox="1">
            <a:spLocks noChangeArrowheads="1"/>
          </p:cNvSpPr>
          <p:nvPr/>
        </p:nvSpPr>
        <p:spPr bwMode="auto">
          <a:xfrm>
            <a:off x="7710315" y="6314253"/>
            <a:ext cx="1050870" cy="839784"/>
          </a:xfrm>
          <a:prstGeom prst="rect">
            <a:avLst/>
          </a:prstGeom>
          <a:noFill/>
          <a:ln>
            <a:noFill/>
          </a:ln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ru-RU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 flipH="1">
            <a:off x="933420" y="2495696"/>
            <a:ext cx="3029288" cy="3619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071477" y="3265768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21см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6392" y="3558260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6445" y="25589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9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408" grpId="0" animBg="1"/>
      <p:bldP spid="187408" grpId="1" animBg="1"/>
      <p:bldP spid="187409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5948300" y="962889"/>
            <a:ext cx="8682100" cy="328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 anchor="ctr">
            <a:spAutoFit/>
          </a:bodyPr>
          <a:lstStyle/>
          <a:p>
            <a:pPr marL="653110" indent="-653110"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       Если катет прямоугольного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треугольника равен половине гипотенузы, то угол, лежащий против этого катета, равен 30</a:t>
            </a:r>
            <a:r>
              <a:rPr lang="ru-RU" b="1" baseline="30000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 rot="-3298293">
            <a:off x="3498473" y="2958612"/>
            <a:ext cx="5011691" cy="7696200"/>
            <a:chOff x="22" y="799"/>
            <a:chExt cx="1141" cy="1520"/>
          </a:xfrm>
        </p:grpSpPr>
        <p:grpSp>
          <p:nvGrpSpPr>
            <p:cNvPr id="13323" name="Group 4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3325" name="Freeform 5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6" name="Freeform 6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7" name="Freeform 7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3328" name="Freeform 8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3324" name="Freeform 9"/>
            <p:cNvSpPr>
              <a:spLocks/>
            </p:cNvSpPr>
            <p:nvPr/>
          </p:nvSpPr>
          <p:spPr bwMode="auto">
            <a:xfrm>
              <a:off x="1035" y="824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57150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867947" y="6120980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333116" y="1871494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10261214" y="6946181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 rot="388024">
            <a:off x="4502284" y="6661067"/>
            <a:ext cx="151734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4600" b="1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8430" name="AutoShape 14"/>
          <p:cNvSpPr>
            <a:spLocks noChangeArrowheads="1"/>
          </p:cNvSpPr>
          <p:nvPr/>
        </p:nvSpPr>
        <p:spPr bwMode="auto">
          <a:xfrm rot="1225687">
            <a:off x="9082069" y="6745798"/>
            <a:ext cx="350520" cy="52959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7838325" y="6241175"/>
            <a:ext cx="105087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ru-RU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 rot="18668018">
            <a:off x="1688951" y="3943412"/>
            <a:ext cx="166482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Times New Roman" pitchFamily="18" charset="0"/>
              </a:rPr>
              <a:t>7,5см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457200"/>
            <a:ext cx="2309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3760" y="6418222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21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30" grpId="0" animBg="1"/>
      <p:bldP spid="188431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45818" y="1266020"/>
            <a:ext cx="64262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289050" y="1771410"/>
            <a:ext cx="1384299" cy="1068704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91538" y="2621040"/>
            <a:ext cx="64262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latin typeface="Calibri" pitchFamily="34" charset="0"/>
              </a:rPr>
              <a:t>C</a:t>
            </a:r>
            <a:endParaRPr lang="ru-RU" sz="3400" b="1" dirty="0">
              <a:latin typeface="Calibri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92068" y="2621040"/>
            <a:ext cx="54102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89050" y="2672474"/>
            <a:ext cx="287019" cy="158116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15028" y="1116292"/>
            <a:ext cx="80517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816348" y="1771410"/>
            <a:ext cx="1384301" cy="1068704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440470" y="2680785"/>
            <a:ext cx="71878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C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052453" y="2729157"/>
            <a:ext cx="662547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816348" y="2672474"/>
            <a:ext cx="284480" cy="158116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1748" y="1375170"/>
            <a:ext cx="99568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1.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4525010" y="2748674"/>
            <a:ext cx="2539" cy="16002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1921508" y="2771534"/>
            <a:ext cx="2541" cy="16002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681729" y="2325764"/>
            <a:ext cx="271779" cy="51436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724909" y="2241944"/>
            <a:ext cx="269240" cy="5334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141729" y="2318144"/>
            <a:ext cx="271779" cy="5334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1167129" y="2245754"/>
            <a:ext cx="271779" cy="5334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691130" y="1933334"/>
            <a:ext cx="5410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alibri" pitchFamily="34" charset="0"/>
              </a:rPr>
              <a:t>=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9050" y="4343900"/>
            <a:ext cx="9626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2.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946149" y="3995851"/>
            <a:ext cx="56388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 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1228089" y="4521066"/>
            <a:ext cx="1442720" cy="1194434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45488" y="5582777"/>
            <a:ext cx="56388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C</a:t>
            </a:r>
            <a:endParaRPr lang="ru-RU" sz="3400" b="1">
              <a:latin typeface="Calibri" pitchFamily="34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582696" y="5542480"/>
            <a:ext cx="56388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endParaRPr lang="ru-RU" sz="3400" b="1">
              <a:latin typeface="Calibri" pitchFamily="34" charset="0"/>
            </a:endParaRP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1228090" y="5526906"/>
            <a:ext cx="299720" cy="177164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415028" y="3910431"/>
            <a:ext cx="84074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 dirty="0">
                <a:latin typeface="Calibri" pitchFamily="34" charset="0"/>
              </a:rPr>
              <a:t>А</a:t>
            </a:r>
            <a:r>
              <a:rPr lang="ru-RU" sz="3400" b="1" baseline="-25000" dirty="0">
                <a:latin typeface="Calibri" pitchFamily="34" charset="0"/>
              </a:rPr>
              <a:t>1</a:t>
            </a:r>
            <a:r>
              <a:rPr lang="ru-RU" sz="3400" b="1" dirty="0">
                <a:latin typeface="Calibri" pitchFamily="34" charset="0"/>
              </a:rPr>
              <a:t> 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3862070" y="4521066"/>
            <a:ext cx="1442720" cy="1194434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3505198" y="5531999"/>
            <a:ext cx="767258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C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3862071" y="5526906"/>
            <a:ext cx="297179" cy="177164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4601209" y="5612631"/>
            <a:ext cx="2541" cy="17907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1888489" y="5637396"/>
            <a:ext cx="2541" cy="17907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79" name="Arc 39"/>
          <p:cNvSpPr>
            <a:spLocks/>
          </p:cNvSpPr>
          <p:nvPr/>
        </p:nvSpPr>
        <p:spPr bwMode="auto">
          <a:xfrm rot="-5400000">
            <a:off x="2434590" y="5490075"/>
            <a:ext cx="144780" cy="302261"/>
          </a:xfrm>
          <a:custGeom>
            <a:avLst/>
            <a:gdLst>
              <a:gd name="T0" fmla="*/ 0 w 16493"/>
              <a:gd name="T1" fmla="*/ 0 h 21600"/>
              <a:gd name="T2" fmla="*/ 345491810 w 16493"/>
              <a:gd name="T3" fmla="*/ 391574387 h 21600"/>
              <a:gd name="T4" fmla="*/ 0 w 16493"/>
              <a:gd name="T5" fmla="*/ 1105335161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0280" name="Arc 40"/>
          <p:cNvSpPr>
            <a:spLocks/>
          </p:cNvSpPr>
          <p:nvPr/>
        </p:nvSpPr>
        <p:spPr bwMode="auto">
          <a:xfrm rot="-5400000">
            <a:off x="5068253" y="5484678"/>
            <a:ext cx="142876" cy="299720"/>
          </a:xfrm>
          <a:custGeom>
            <a:avLst/>
            <a:gdLst>
              <a:gd name="T0" fmla="*/ 0 w 16493"/>
              <a:gd name="T1" fmla="*/ 0 h 21600"/>
              <a:gd name="T2" fmla="*/ 323359044 w 16493"/>
              <a:gd name="T3" fmla="*/ 375393753 h 21600"/>
              <a:gd name="T4" fmla="*/ 0 w 16493"/>
              <a:gd name="T5" fmla="*/ 1059651629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2658110" y="4774430"/>
            <a:ext cx="61721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alibri" pitchFamily="34" charset="0"/>
              </a:rPr>
              <a:t>=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304791" y="5355456"/>
            <a:ext cx="86741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6407150" y="1042541"/>
            <a:ext cx="7113488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катеты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катетам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другого, то такие треугольники 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равны.</a:t>
            </a:r>
            <a:endParaRPr lang="ru-RU" sz="3200" b="1" dirty="0">
              <a:solidFill>
                <a:srgbClr val="142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6435521" y="4007105"/>
            <a:ext cx="7487920" cy="32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 и прилежащий к нему острый угол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катету и прилежащему к нему острому углу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другого, то такие треугольники </a:t>
            </a: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равны.</a:t>
            </a:r>
            <a:endParaRPr lang="ru-RU" sz="3200" b="1" dirty="0">
              <a:solidFill>
                <a:srgbClr val="142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76" y="133975"/>
            <a:ext cx="1357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Признаки равенства прямоугольных треугольников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9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/>
      <p:bldP spid="10254" grpId="0" animBg="1"/>
      <p:bldP spid="10255" grpId="0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/>
      <p:bldP spid="10266" grpId="0"/>
      <p:bldP spid="10267" grpId="0"/>
      <p:bldP spid="10268" grpId="0" animBg="1"/>
      <p:bldP spid="10269" grpId="0"/>
      <p:bldP spid="10270" grpId="0"/>
      <p:bldP spid="10271" grpId="0" animBg="1"/>
      <p:bldP spid="10272" grpId="0"/>
      <p:bldP spid="10273" grpId="0" animBg="1"/>
      <p:bldP spid="10274" grpId="0"/>
      <p:bldP spid="10275" grpId="0" animBg="1"/>
      <p:bldP spid="10277" grpId="0" animBg="1"/>
      <p:bldP spid="10278" grpId="0" animBg="1"/>
      <p:bldP spid="10279" grpId="0" animBg="1"/>
      <p:bldP spid="10280" grpId="0" animBg="1"/>
      <p:bldP spid="10281" grpId="0"/>
      <p:bldP spid="10283" grpId="0"/>
      <p:bldP spid="10284" grpId="0"/>
      <p:bldP spid="10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937159" y="1644812"/>
            <a:ext cx="2423263" cy="2303219"/>
            <a:chOff x="427" y="334"/>
            <a:chExt cx="1127" cy="1712"/>
          </a:xfrm>
        </p:grpSpPr>
        <p:sp>
          <p:nvSpPr>
            <p:cNvPr id="12357" name="Text Box 55"/>
            <p:cNvSpPr txBox="1">
              <a:spLocks noChangeArrowheads="1"/>
            </p:cNvSpPr>
            <p:nvPr/>
          </p:nvSpPr>
          <p:spPr bwMode="auto">
            <a:xfrm>
              <a:off x="490" y="334"/>
              <a:ext cx="273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3400" b="1" dirty="0">
                  <a:latin typeface="Calibri" pitchFamily="34" charset="0"/>
                </a:rPr>
                <a:t>А </a:t>
              </a:r>
            </a:p>
          </p:txBody>
        </p:sp>
        <p:sp>
          <p:nvSpPr>
            <p:cNvPr id="12358" name="AutoShape 56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z-Latn-UZ" b="1">
                <a:latin typeface="Calibri" pitchFamily="34" charset="0"/>
              </a:endParaRPr>
            </a:p>
          </p:txBody>
        </p:sp>
        <p:sp>
          <p:nvSpPr>
            <p:cNvPr id="12359" name="Text Box 57"/>
            <p:cNvSpPr txBox="1">
              <a:spLocks noChangeArrowheads="1"/>
            </p:cNvSpPr>
            <p:nvPr/>
          </p:nvSpPr>
          <p:spPr bwMode="auto">
            <a:xfrm>
              <a:off x="427" y="1523"/>
              <a:ext cx="272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>
                  <a:latin typeface="Calibri" pitchFamily="34" charset="0"/>
                </a:rPr>
                <a:t>C</a:t>
              </a:r>
              <a:r>
                <a:rPr lang="ru-RU" sz="3400" b="1">
                  <a:latin typeface="Calibri" pitchFamily="34" charset="0"/>
                </a:rPr>
                <a:t> </a:t>
              </a:r>
            </a:p>
          </p:txBody>
        </p:sp>
        <p:sp>
          <p:nvSpPr>
            <p:cNvPr id="12360" name="Text Box 58"/>
            <p:cNvSpPr txBox="1">
              <a:spLocks noChangeArrowheads="1"/>
            </p:cNvSpPr>
            <p:nvPr/>
          </p:nvSpPr>
          <p:spPr bwMode="auto">
            <a:xfrm>
              <a:off x="1282" y="1588"/>
              <a:ext cx="272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>
                  <a:latin typeface="Calibri" pitchFamily="34" charset="0"/>
                </a:rPr>
                <a:t>B</a:t>
              </a:r>
              <a:r>
                <a:rPr lang="ru-RU" sz="3400" b="1">
                  <a:latin typeface="Calibri" pitchFamily="34" charset="0"/>
                </a:rPr>
                <a:t> </a:t>
              </a:r>
            </a:p>
          </p:txBody>
        </p:sp>
        <p:sp>
          <p:nvSpPr>
            <p:cNvPr id="12361" name="Rectangle 59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z-Latn-UZ" b="1">
                <a:latin typeface="Calibri" pitchFamily="34" charset="0"/>
              </a:endParaRPr>
            </a:p>
          </p:txBody>
        </p:sp>
        <p:sp>
          <p:nvSpPr>
            <p:cNvPr id="12362" name="Arc 60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0 w 16493"/>
                <a:gd name="T3" fmla="*/ 0 h 21600"/>
                <a:gd name="T4" fmla="*/ 0 w 16493"/>
                <a:gd name="T5" fmla="*/ 0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2363" name="Line 61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 b="1"/>
            </a:p>
          </p:txBody>
        </p:sp>
      </p:grp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288783" y="1215531"/>
            <a:ext cx="8351520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гипотенуза и  острый угол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гипотенузе и острому углу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другого, то такие треугольники равны.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937159" y="4449290"/>
            <a:ext cx="5943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 </a:t>
            </a: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1251495" y="5038623"/>
            <a:ext cx="1521459" cy="1316356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813344" y="6112281"/>
            <a:ext cx="5943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latin typeface="Calibri" pitchFamily="34" charset="0"/>
              </a:rPr>
              <a:t>C</a:t>
            </a:r>
            <a:r>
              <a:rPr lang="ru-RU" sz="3400" b="1" dirty="0">
                <a:latin typeface="Calibri" pitchFamily="34" charset="0"/>
              </a:rPr>
              <a:t> 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2681515" y="6084469"/>
            <a:ext cx="5943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1251495" y="6147333"/>
            <a:ext cx="312419" cy="196216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3754402" y="4432833"/>
            <a:ext cx="101854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>
            <a:off x="4027715" y="5038623"/>
            <a:ext cx="1521461" cy="1316356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3642450" y="6112281"/>
            <a:ext cx="97282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latin typeface="Calibri" pitchFamily="34" charset="0"/>
              </a:rPr>
              <a:t>C</a:t>
            </a:r>
            <a:r>
              <a:rPr lang="ru-RU" sz="3400" b="1" baseline="-25000" dirty="0">
                <a:latin typeface="Calibri" pitchFamily="34" charset="0"/>
              </a:rPr>
              <a:t>1</a:t>
            </a:r>
            <a:r>
              <a:rPr lang="ru-RU" sz="3400" b="1" dirty="0">
                <a:latin typeface="Calibri" pitchFamily="34" charset="0"/>
              </a:rPr>
              <a:t> 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5460275" y="6084469"/>
            <a:ext cx="84074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4027714" y="6147333"/>
            <a:ext cx="314960" cy="196216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24675" y="4432833"/>
            <a:ext cx="70612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4.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H="1" flipV="1">
            <a:off x="3857535" y="5732043"/>
            <a:ext cx="34544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H="1">
            <a:off x="1045755" y="5745379"/>
            <a:ext cx="360680" cy="190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 flipH="1">
            <a:off x="1866176" y="5686324"/>
            <a:ext cx="347979" cy="8001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922056" y="5733949"/>
            <a:ext cx="347979" cy="8191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4611914" y="5661559"/>
            <a:ext cx="345440" cy="8001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4665256" y="5709183"/>
            <a:ext cx="347979" cy="8191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162561" y="1824990"/>
            <a:ext cx="96266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3.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761015" y="1504722"/>
            <a:ext cx="88392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400" b="1">
                <a:latin typeface="Calibri" pitchFamily="34" charset="0"/>
              </a:rPr>
              <a:t>А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>
            <a:off x="4097022" y="2245994"/>
            <a:ext cx="1498600" cy="122682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636011" y="3213734"/>
            <a:ext cx="92202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C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4097022" y="3278504"/>
            <a:ext cx="309880" cy="18288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Calibri" pitchFamily="34" charset="0"/>
            </a:endParaRPr>
          </a:p>
        </p:txBody>
      </p:sp>
      <p:sp>
        <p:nvSpPr>
          <p:cNvPr id="10291" name="Arc 51"/>
          <p:cNvSpPr>
            <a:spLocks/>
          </p:cNvSpPr>
          <p:nvPr/>
        </p:nvSpPr>
        <p:spPr bwMode="auto">
          <a:xfrm rot="-5400000">
            <a:off x="5349876" y="3232785"/>
            <a:ext cx="148590" cy="312421"/>
          </a:xfrm>
          <a:custGeom>
            <a:avLst/>
            <a:gdLst>
              <a:gd name="T0" fmla="*/ 0 w 16493"/>
              <a:gd name="T1" fmla="*/ 0 h 21600"/>
              <a:gd name="T2" fmla="*/ 393407417 w 16493"/>
              <a:gd name="T3" fmla="*/ 461963308 h 21600"/>
              <a:gd name="T4" fmla="*/ 0 w 16493"/>
              <a:gd name="T5" fmla="*/ 1304020227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524502" y="3200400"/>
            <a:ext cx="103124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Calibri" pitchFamily="34" charset="0"/>
              </a:rPr>
              <a:t>B</a:t>
            </a:r>
            <a:r>
              <a:rPr lang="ru-RU" sz="3400" b="1" baseline="-25000">
                <a:latin typeface="Calibri" pitchFamily="34" charset="0"/>
              </a:rPr>
              <a:t>1</a:t>
            </a:r>
            <a:r>
              <a:rPr lang="ru-RU" sz="3400" b="1">
                <a:latin typeface="Calibri" pitchFamily="34" charset="0"/>
              </a:rPr>
              <a:t> </a:t>
            </a: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4589781" y="2771774"/>
            <a:ext cx="342899" cy="7429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2829560" y="2461260"/>
            <a:ext cx="54102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alibri" pitchFamily="34" charset="0"/>
              </a:rPr>
              <a:t>=</a:t>
            </a: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2813594" y="5181499"/>
            <a:ext cx="54102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alibri" pitchFamily="34" charset="0"/>
              </a:rPr>
              <a:t>=</a:t>
            </a:r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6440186" y="4773709"/>
            <a:ext cx="7701280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гипотенуза и катет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гипотенузе и катету 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другого, то такие треугольники равны.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176" y="133975"/>
            <a:ext cx="1379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Признаки равенства прямоугольных треугольников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3" grpId="0"/>
      <p:bldP spid="10309" grpId="0"/>
      <p:bldP spid="10310" grpId="0" animBg="1"/>
      <p:bldP spid="10311" grpId="0"/>
      <p:bldP spid="10312" grpId="0"/>
      <p:bldP spid="10313" grpId="0" animBg="1"/>
      <p:bldP spid="10314" grpId="0"/>
      <p:bldP spid="10315" grpId="0" animBg="1"/>
      <p:bldP spid="10316" grpId="0"/>
      <p:bldP spid="10317" grpId="0"/>
      <p:bldP spid="10318" grpId="0" animBg="1"/>
      <p:bldP spid="10319" grpId="0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286" grpId="0"/>
      <p:bldP spid="10287" grpId="0"/>
      <p:bldP spid="10288" grpId="0" animBg="1"/>
      <p:bldP spid="10289" grpId="0"/>
      <p:bldP spid="10290" grpId="0" animBg="1"/>
      <p:bldP spid="10291" grpId="0" animBg="1"/>
      <p:bldP spid="10292" grpId="0"/>
      <p:bldP spid="10302" grpId="0" animBg="1"/>
      <p:bldP spid="10327" grpId="0"/>
      <p:bldP spid="10328" grpId="0"/>
      <p:bldP spid="103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6"/>
          <p:cNvSpPr>
            <a:spLocks/>
          </p:cNvSpPr>
          <p:nvPr/>
        </p:nvSpPr>
        <p:spPr bwMode="auto">
          <a:xfrm>
            <a:off x="1255357" y="1861895"/>
            <a:ext cx="3916680" cy="4493894"/>
          </a:xfrm>
          <a:custGeom>
            <a:avLst/>
            <a:gdLst>
              <a:gd name="T0" fmla="*/ 0 w 1542"/>
              <a:gd name="T1" fmla="*/ 0 h 2359"/>
              <a:gd name="T2" fmla="*/ 1542 w 1542"/>
              <a:gd name="T3" fmla="*/ 0 h 2359"/>
              <a:gd name="T4" fmla="*/ 1542 w 1542"/>
              <a:gd name="T5" fmla="*/ 2359 h 2359"/>
              <a:gd name="T6" fmla="*/ 0 w 1542"/>
              <a:gd name="T7" fmla="*/ 0 h 2359"/>
              <a:gd name="T8" fmla="*/ 0 60000 65536"/>
              <a:gd name="T9" fmla="*/ 0 60000 65536"/>
              <a:gd name="T10" fmla="*/ 0 60000 65536"/>
              <a:gd name="T11" fmla="*/ 0 60000 65536"/>
              <a:gd name="T12" fmla="*/ 0 w 1542"/>
              <a:gd name="T13" fmla="*/ 0 h 2359"/>
              <a:gd name="T14" fmla="*/ 1542 w 1542"/>
              <a:gd name="T15" fmla="*/ 2359 h 23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2" h="2359">
                <a:moveTo>
                  <a:pt x="0" y="0"/>
                </a:moveTo>
                <a:lnTo>
                  <a:pt x="1542" y="0"/>
                </a:lnTo>
                <a:lnTo>
                  <a:pt x="1542" y="2359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07" name="Freeform 7"/>
          <p:cNvSpPr>
            <a:spLocks/>
          </p:cNvSpPr>
          <p:nvPr/>
        </p:nvSpPr>
        <p:spPr bwMode="auto">
          <a:xfrm>
            <a:off x="1255357" y="1861895"/>
            <a:ext cx="3916680" cy="4493894"/>
          </a:xfrm>
          <a:custGeom>
            <a:avLst/>
            <a:gdLst>
              <a:gd name="T0" fmla="*/ 1542 w 1542"/>
              <a:gd name="T1" fmla="*/ 2359 h 2359"/>
              <a:gd name="T2" fmla="*/ 0 w 1542"/>
              <a:gd name="T3" fmla="*/ 2359 h 2359"/>
              <a:gd name="T4" fmla="*/ 0 w 1542"/>
              <a:gd name="T5" fmla="*/ 0 h 2359"/>
              <a:gd name="T6" fmla="*/ 1542 w 1542"/>
              <a:gd name="T7" fmla="*/ 2359 h 2359"/>
              <a:gd name="T8" fmla="*/ 0 60000 65536"/>
              <a:gd name="T9" fmla="*/ 0 60000 65536"/>
              <a:gd name="T10" fmla="*/ 0 60000 65536"/>
              <a:gd name="T11" fmla="*/ 0 60000 65536"/>
              <a:gd name="T12" fmla="*/ 0 w 1542"/>
              <a:gd name="T13" fmla="*/ 0 h 2359"/>
              <a:gd name="T14" fmla="*/ 1542 w 1542"/>
              <a:gd name="T15" fmla="*/ 2359 h 23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2" h="2359">
                <a:moveTo>
                  <a:pt x="1542" y="2359"/>
                </a:moveTo>
                <a:lnTo>
                  <a:pt x="0" y="2359"/>
                </a:lnTo>
                <a:lnTo>
                  <a:pt x="0" y="0"/>
                </a:lnTo>
                <a:lnTo>
                  <a:pt x="1542" y="235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2489797" y="6544385"/>
            <a:ext cx="1445209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00"/>
                </a:solidFill>
              </a:rPr>
              <a:t>2</a:t>
            </a:r>
            <a:r>
              <a:rPr lang="ru-RU" sz="2800" b="1">
                <a:solidFill>
                  <a:srgbClr val="000000"/>
                </a:solidFill>
              </a:rPr>
              <a:t>,6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дм</a:t>
            </a: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2522816" y="1258009"/>
            <a:ext cx="128971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00"/>
                </a:solidFill>
              </a:rPr>
              <a:t>2</a:t>
            </a:r>
            <a:r>
              <a:rPr lang="ru-RU" sz="2800" b="1">
                <a:solidFill>
                  <a:srgbClr val="000000"/>
                </a:solidFill>
              </a:rPr>
              <a:t>6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см</a:t>
            </a:r>
          </a:p>
        </p:txBody>
      </p:sp>
      <p:sp>
        <p:nvSpPr>
          <p:cNvPr id="172042" name="Freeform 10"/>
          <p:cNvSpPr>
            <a:spLocks/>
          </p:cNvSpPr>
          <p:nvPr/>
        </p:nvSpPr>
        <p:spPr bwMode="auto">
          <a:xfrm rot="-2249847">
            <a:off x="2962237" y="3763085"/>
            <a:ext cx="482600" cy="691514"/>
          </a:xfrm>
          <a:custGeom>
            <a:avLst/>
            <a:gdLst>
              <a:gd name="T0" fmla="*/ 182 w 190"/>
              <a:gd name="T1" fmla="*/ 0 h 363"/>
              <a:gd name="T2" fmla="*/ 1 w 190"/>
              <a:gd name="T3" fmla="*/ 91 h 363"/>
              <a:gd name="T4" fmla="*/ 188 w 190"/>
              <a:gd name="T5" fmla="*/ 275 h 363"/>
              <a:gd name="T6" fmla="*/ 12 w 190"/>
              <a:gd name="T7" fmla="*/ 363 h 363"/>
              <a:gd name="T8" fmla="*/ 0 60000 65536"/>
              <a:gd name="T9" fmla="*/ 0 60000 65536"/>
              <a:gd name="T10" fmla="*/ 0 60000 65536"/>
              <a:gd name="T11" fmla="*/ 0 60000 65536"/>
              <a:gd name="T12" fmla="*/ 0 w 190"/>
              <a:gd name="T13" fmla="*/ 0 h 363"/>
              <a:gd name="T14" fmla="*/ 190 w 190"/>
              <a:gd name="T15" fmla="*/ 363 h 3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" h="363">
                <a:moveTo>
                  <a:pt x="182" y="0"/>
                </a:moveTo>
                <a:cubicBezTo>
                  <a:pt x="95" y="26"/>
                  <a:pt x="0" y="45"/>
                  <a:pt x="1" y="91"/>
                </a:cubicBezTo>
                <a:cubicBezTo>
                  <a:pt x="2" y="137"/>
                  <a:pt x="186" y="230"/>
                  <a:pt x="188" y="275"/>
                </a:cubicBezTo>
                <a:cubicBezTo>
                  <a:pt x="190" y="320"/>
                  <a:pt x="49" y="345"/>
                  <a:pt x="12" y="363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6691867" y="6067552"/>
            <a:ext cx="631545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гипотенузе</a:t>
            </a:r>
            <a:r>
              <a:rPr lang="uz-Latn-UZ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катету.</a:t>
            </a:r>
          </a:p>
        </p:txBody>
      </p:sp>
      <p:sp>
        <p:nvSpPr>
          <p:cNvPr id="21512" name="Freeform 12"/>
          <p:cNvSpPr>
            <a:spLocks/>
          </p:cNvSpPr>
          <p:nvPr/>
        </p:nvSpPr>
        <p:spPr bwMode="auto">
          <a:xfrm>
            <a:off x="4712295" y="1861895"/>
            <a:ext cx="487680" cy="365760"/>
          </a:xfrm>
          <a:custGeom>
            <a:avLst/>
            <a:gdLst>
              <a:gd name="T0" fmla="*/ 192 w 192"/>
              <a:gd name="T1" fmla="*/ 192 h 192"/>
              <a:gd name="T2" fmla="*/ 13 w 192"/>
              <a:gd name="T3" fmla="*/ 188 h 192"/>
              <a:gd name="T4" fmla="*/ 0 w 192"/>
              <a:gd name="T5" fmla="*/ 0 h 192"/>
              <a:gd name="T6" fmla="*/ 0 60000 65536"/>
              <a:gd name="T7" fmla="*/ 0 60000 65536"/>
              <a:gd name="T8" fmla="*/ 0 60000 65536"/>
              <a:gd name="T9" fmla="*/ 0 w 192"/>
              <a:gd name="T10" fmla="*/ 0 h 192"/>
              <a:gd name="T11" fmla="*/ 192 w 19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92">
                <a:moveTo>
                  <a:pt x="192" y="192"/>
                </a:moveTo>
                <a:lnTo>
                  <a:pt x="13" y="188"/>
                </a:ln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3" name="Freeform 13"/>
          <p:cNvSpPr>
            <a:spLocks/>
          </p:cNvSpPr>
          <p:nvPr/>
        </p:nvSpPr>
        <p:spPr bwMode="auto">
          <a:xfrm rot="7143960" flipH="1">
            <a:off x="1362614" y="5745016"/>
            <a:ext cx="361295" cy="609600"/>
          </a:xfrm>
          <a:custGeom>
            <a:avLst/>
            <a:gdLst>
              <a:gd name="T0" fmla="*/ 0 w 138"/>
              <a:gd name="T1" fmla="*/ 0 h 240"/>
              <a:gd name="T2" fmla="*/ 138 w 138"/>
              <a:gd name="T3" fmla="*/ 83 h 240"/>
              <a:gd name="T4" fmla="*/ 56 w 138"/>
              <a:gd name="T5" fmla="*/ 240 h 240"/>
              <a:gd name="T6" fmla="*/ 0 60000 65536"/>
              <a:gd name="T7" fmla="*/ 0 60000 65536"/>
              <a:gd name="T8" fmla="*/ 0 60000 65536"/>
              <a:gd name="T9" fmla="*/ 0 w 138"/>
              <a:gd name="T10" fmla="*/ 0 h 240"/>
              <a:gd name="T11" fmla="*/ 138 w 138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" h="240">
                <a:moveTo>
                  <a:pt x="0" y="0"/>
                </a:moveTo>
                <a:lnTo>
                  <a:pt x="138" y="83"/>
                </a:lnTo>
                <a:lnTo>
                  <a:pt x="56" y="240"/>
                </a:lnTo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" name="TextBox 9"/>
          <p:cNvSpPr txBox="1"/>
          <p:nvPr/>
        </p:nvSpPr>
        <p:spPr>
          <a:xfrm>
            <a:off x="6553200" y="16877"/>
            <a:ext cx="234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71144" y="3866119"/>
            <a:ext cx="6478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Катеты В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01308" y="4507911"/>
            <a:ext cx="52883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ВС-общая 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гипотенуза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915787" y="5402928"/>
            <a:ext cx="3090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CB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266" y="6080479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995" y="136321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9975" y="6179446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6384" y="131121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89"/>
          <p:cNvSpPr txBox="1">
            <a:spLocks noChangeArrowheads="1"/>
          </p:cNvSpPr>
          <p:nvPr/>
        </p:nvSpPr>
        <p:spPr bwMode="auto">
          <a:xfrm>
            <a:off x="6159724" y="1258009"/>
            <a:ext cx="7701280" cy="237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50000"/>
              </a:spcBef>
            </a:pPr>
            <a:r>
              <a:rPr lang="ru-RU" sz="3200" b="1" dirty="0" smtClean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гипотенуза и катет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одного прямоугольного треугольника соответственно равны </a:t>
            </a:r>
            <a:r>
              <a:rPr lang="ru-RU" sz="3200" b="1" dirty="0">
                <a:solidFill>
                  <a:srgbClr val="A30D43"/>
                </a:solidFill>
                <a:latin typeface="Arial" pitchFamily="34" charset="0"/>
                <a:cs typeface="Arial" pitchFamily="34" charset="0"/>
              </a:rPr>
              <a:t>гипотенузе и катету  </a:t>
            </a:r>
            <a:r>
              <a:rPr lang="ru-RU" sz="3200" b="1" dirty="0">
                <a:solidFill>
                  <a:srgbClr val="142F50"/>
                </a:solidFill>
                <a:latin typeface="Arial" pitchFamily="34" charset="0"/>
                <a:cs typeface="Arial" pitchFamily="34" charset="0"/>
              </a:rPr>
              <a:t>другого, то такие треугольники равны.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2295" y="670002"/>
            <a:ext cx="729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Доказать, что треугольники равны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81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2" grpId="0" animBg="1"/>
      <p:bldP spid="172043" grpId="0"/>
      <p:bldP spid="11" grpId="0"/>
      <p:bldP spid="12" grpId="0"/>
      <p:bldP spid="13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15060</TotalTime>
  <Words>712</Words>
  <Application>Microsoft Office PowerPoint</Application>
  <PresentationFormat>Произвольный</PresentationFormat>
  <Paragraphs>167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1077</cp:revision>
  <dcterms:created xsi:type="dcterms:W3CDTF">2020-04-09T07:32:19Z</dcterms:created>
  <dcterms:modified xsi:type="dcterms:W3CDTF">2021-02-19T16:26:47Z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