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511" r:id="rId2"/>
    <p:sldId id="405" r:id="rId3"/>
    <p:sldId id="638" r:id="rId4"/>
    <p:sldId id="639" r:id="rId5"/>
    <p:sldId id="640" r:id="rId6"/>
    <p:sldId id="641" r:id="rId7"/>
    <p:sldId id="648" r:id="rId8"/>
    <p:sldId id="642" r:id="rId9"/>
    <p:sldId id="643" r:id="rId10"/>
    <p:sldId id="645" r:id="rId11"/>
    <p:sldId id="646" r:id="rId12"/>
    <p:sldId id="647" r:id="rId13"/>
    <p:sldId id="636" r:id="rId14"/>
    <p:sldId id="404" r:id="rId1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38"/>
            <p14:sldId id="639"/>
            <p14:sldId id="640"/>
            <p14:sldId id="641"/>
            <p14:sldId id="648"/>
            <p14:sldId id="642"/>
            <p14:sldId id="643"/>
            <p14:sldId id="645"/>
            <p14:sldId id="646"/>
            <p14:sldId id="647"/>
            <p14:sldId id="63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FF6B6B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/>
            </a:lvl1pPr>
            <a:lvl2pPr marL="653110" indent="0" algn="ctr">
              <a:buNone/>
              <a:defRPr/>
            </a:lvl2pPr>
            <a:lvl3pPr marL="1306220" indent="0" algn="ctr">
              <a:buNone/>
              <a:defRPr/>
            </a:lvl3pPr>
            <a:lvl4pPr marL="1959331" indent="0" algn="ctr">
              <a:buNone/>
              <a:defRPr/>
            </a:lvl4pPr>
            <a:lvl5pPr marL="2612441" indent="0" algn="ctr">
              <a:buNone/>
              <a:defRPr/>
            </a:lvl5pPr>
            <a:lvl6pPr marL="3265551" indent="0" algn="ctr">
              <a:buNone/>
              <a:defRPr/>
            </a:lvl6pPr>
            <a:lvl7pPr marL="3918661" indent="0" algn="ctr">
              <a:buNone/>
              <a:defRPr/>
            </a:lvl7pPr>
            <a:lvl8pPr marL="4571771" indent="0" algn="ctr">
              <a:buNone/>
              <a:defRPr/>
            </a:lvl8pPr>
            <a:lvl9pPr marL="522488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00820-2902-4A16-811F-DE3CD9AAC9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666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9DE8-DBFC-4939-919E-AB439A39A287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65F04-9C2D-43D4-A3D3-BF230B73C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2059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410408" y="3517232"/>
            <a:ext cx="7239000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Признаки равенства прямоугольных треугольников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01320" y="53341"/>
            <a:ext cx="13942061" cy="2347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Arial" charset="0"/>
              </a:rPr>
              <a:t>     Теорема: </a:t>
            </a:r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Если 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катет и прилежащий к нему острый угол одного прямоугольного треугольника соответственно равны катету и прилежащему к нему острому углу другого, то такие треугольники равны.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011422" y="2859406"/>
            <a:ext cx="2766059" cy="3023234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4894581" y="4501516"/>
            <a:ext cx="34544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6389" name="Freeform 5"/>
          <p:cNvSpPr>
            <a:spLocks/>
          </p:cNvSpPr>
          <p:nvPr/>
        </p:nvSpPr>
        <p:spPr bwMode="auto">
          <a:xfrm>
            <a:off x="5008881" y="5625466"/>
            <a:ext cx="231141" cy="259080"/>
          </a:xfrm>
          <a:custGeom>
            <a:avLst/>
            <a:gdLst>
              <a:gd name="T0" fmla="*/ 0 w 91"/>
              <a:gd name="T1" fmla="*/ 0 h 136"/>
              <a:gd name="T2" fmla="*/ 91 w 91"/>
              <a:gd name="T3" fmla="*/ 0 h 136"/>
              <a:gd name="T4" fmla="*/ 91 w 91"/>
              <a:gd name="T5" fmla="*/ 136 h 136"/>
              <a:gd name="T6" fmla="*/ 0 60000 65536"/>
              <a:gd name="T7" fmla="*/ 0 60000 65536"/>
              <a:gd name="T8" fmla="*/ 0 60000 65536"/>
              <a:gd name="T9" fmla="*/ 0 w 91"/>
              <a:gd name="T10" fmla="*/ 0 h 136"/>
              <a:gd name="T11" fmla="*/ 91 w 91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36">
                <a:moveTo>
                  <a:pt x="0" y="0"/>
                </a:moveTo>
                <a:lnTo>
                  <a:pt x="91" y="0"/>
                </a:lnTo>
                <a:lnTo>
                  <a:pt x="91" y="13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549141" y="2600326"/>
            <a:ext cx="54432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660641" y="5798821"/>
            <a:ext cx="545924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663440" y="5798821"/>
            <a:ext cx="537909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 rot="4491380">
            <a:off x="10084118" y="2121219"/>
            <a:ext cx="2074544" cy="4030979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FF66CC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rot="4491380">
            <a:off x="10480041" y="3211830"/>
            <a:ext cx="25908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6395" name="Freeform 11"/>
          <p:cNvSpPr>
            <a:spLocks/>
          </p:cNvSpPr>
          <p:nvPr/>
        </p:nvSpPr>
        <p:spPr bwMode="auto">
          <a:xfrm rot="4491380">
            <a:off x="8965814" y="3607864"/>
            <a:ext cx="247914" cy="315921"/>
          </a:xfrm>
          <a:custGeom>
            <a:avLst/>
            <a:gdLst>
              <a:gd name="T0" fmla="*/ 0 w 91"/>
              <a:gd name="T1" fmla="*/ 0 h 136"/>
              <a:gd name="T2" fmla="*/ 91 w 91"/>
              <a:gd name="T3" fmla="*/ 0 h 136"/>
              <a:gd name="T4" fmla="*/ 91 w 91"/>
              <a:gd name="T5" fmla="*/ 136 h 136"/>
              <a:gd name="T6" fmla="*/ 0 60000 65536"/>
              <a:gd name="T7" fmla="*/ 0 60000 65536"/>
              <a:gd name="T8" fmla="*/ 0 60000 65536"/>
              <a:gd name="T9" fmla="*/ 0 w 91"/>
              <a:gd name="T10" fmla="*/ 0 h 136"/>
              <a:gd name="T11" fmla="*/ 91 w 91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36">
                <a:moveTo>
                  <a:pt x="0" y="0"/>
                </a:moveTo>
                <a:lnTo>
                  <a:pt x="91" y="0"/>
                </a:lnTo>
                <a:lnTo>
                  <a:pt x="91" y="13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 rot="-192483">
            <a:off x="12632530" y="1956221"/>
            <a:ext cx="103137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А</a:t>
            </a:r>
            <a:r>
              <a:rPr lang="ru-RU" sz="3200" b="1" baseline="-25000">
                <a:solidFill>
                  <a:srgbClr val="000099"/>
                </a:solidFill>
              </a:rPr>
              <a:t>1</a:t>
            </a:r>
            <a:endParaRPr lang="ru-RU" sz="3200" b="1">
              <a:solidFill>
                <a:srgbClr val="000099"/>
              </a:solidFill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9116061" y="5444491"/>
            <a:ext cx="720652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В</a:t>
            </a:r>
            <a:r>
              <a:rPr lang="ru-RU" sz="3200" b="1" baseline="-25000">
                <a:solidFill>
                  <a:srgbClr val="000099"/>
                </a:solidFill>
              </a:rPr>
              <a:t>1</a:t>
            </a:r>
            <a:endParaRPr lang="ru-RU" sz="3200" b="1">
              <a:solidFill>
                <a:srgbClr val="000099"/>
              </a:solidFill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8331200" y="3064693"/>
            <a:ext cx="712636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99"/>
                </a:solidFill>
              </a:rPr>
              <a:t>С</a:t>
            </a:r>
            <a:r>
              <a:rPr lang="ru-RU" sz="3200" b="1" baseline="-25000" dirty="0">
                <a:solidFill>
                  <a:srgbClr val="000099"/>
                </a:solidFill>
              </a:rPr>
              <a:t>1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75310" y="6423161"/>
            <a:ext cx="13594079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dirty="0" smtClean="0">
                <a:solidFill>
                  <a:srgbClr val="000099"/>
                </a:solidFill>
                <a:latin typeface="Arial" charset="0"/>
              </a:rPr>
              <a:t>     Не </a:t>
            </a:r>
            <a:r>
              <a:rPr lang="ru-RU" sz="4000" b="1" dirty="0">
                <a:solidFill>
                  <a:srgbClr val="000099"/>
                </a:solidFill>
                <a:latin typeface="Arial" charset="0"/>
              </a:rPr>
              <a:t>трудно догадаться, что треугольники будут равны </a:t>
            </a:r>
            <a:r>
              <a:rPr lang="ru-RU" sz="4000" b="1" dirty="0" smtClean="0">
                <a:solidFill>
                  <a:srgbClr val="000099"/>
                </a:solidFill>
                <a:latin typeface="Arial" charset="0"/>
              </a:rPr>
              <a:t>по</a:t>
            </a:r>
            <a:r>
              <a:rPr lang="en-US" sz="40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4000" b="1" dirty="0" smtClean="0">
                <a:solidFill>
                  <a:srgbClr val="000099"/>
                </a:solidFill>
                <a:latin typeface="Arial" charset="0"/>
              </a:rPr>
              <a:t>признаку УСУ </a:t>
            </a:r>
            <a:r>
              <a:rPr lang="ru-RU" sz="4000" b="1" dirty="0">
                <a:solidFill>
                  <a:srgbClr val="000099"/>
                </a:solidFill>
                <a:latin typeface="Arial" charset="0"/>
              </a:rPr>
              <a:t>равенства треугольников.</a:t>
            </a:r>
          </a:p>
        </p:txBody>
      </p:sp>
      <p:grpSp>
        <p:nvGrpSpPr>
          <p:cNvPr id="16400" name="Group 16"/>
          <p:cNvGrpSpPr>
            <a:grpSpLocks/>
          </p:cNvGrpSpPr>
          <p:nvPr/>
        </p:nvGrpSpPr>
        <p:grpSpPr bwMode="auto">
          <a:xfrm>
            <a:off x="5011421" y="3225166"/>
            <a:ext cx="383539" cy="201930"/>
            <a:chOff x="1973" y="1263"/>
            <a:chExt cx="151" cy="106"/>
          </a:xfrm>
        </p:grpSpPr>
        <p:sp>
          <p:nvSpPr>
            <p:cNvPr id="16404" name="Freeform 17"/>
            <p:cNvSpPr>
              <a:spLocks/>
            </p:cNvSpPr>
            <p:nvPr/>
          </p:nvSpPr>
          <p:spPr bwMode="auto">
            <a:xfrm>
              <a:off x="1973" y="1263"/>
              <a:ext cx="124" cy="61"/>
            </a:xfrm>
            <a:custGeom>
              <a:avLst/>
              <a:gdLst>
                <a:gd name="T0" fmla="*/ 0 w 124"/>
                <a:gd name="T1" fmla="*/ 41 h 61"/>
                <a:gd name="T2" fmla="*/ 79 w 124"/>
                <a:gd name="T3" fmla="*/ 54 h 61"/>
                <a:gd name="T4" fmla="*/ 124 w 124"/>
                <a:gd name="T5" fmla="*/ 0 h 61"/>
                <a:gd name="T6" fmla="*/ 0 60000 65536"/>
                <a:gd name="T7" fmla="*/ 0 60000 65536"/>
                <a:gd name="T8" fmla="*/ 0 60000 65536"/>
                <a:gd name="T9" fmla="*/ 0 w 124"/>
                <a:gd name="T10" fmla="*/ 0 h 61"/>
                <a:gd name="T11" fmla="*/ 124 w 124"/>
                <a:gd name="T12" fmla="*/ 61 h 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" h="61">
                  <a:moveTo>
                    <a:pt x="0" y="41"/>
                  </a:moveTo>
                  <a:cubicBezTo>
                    <a:pt x="13" y="43"/>
                    <a:pt x="59" y="61"/>
                    <a:pt x="79" y="54"/>
                  </a:cubicBezTo>
                  <a:cubicBezTo>
                    <a:pt x="99" y="47"/>
                    <a:pt x="115" y="11"/>
                    <a:pt x="124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16405" name="Freeform 18"/>
            <p:cNvSpPr>
              <a:spLocks/>
            </p:cNvSpPr>
            <p:nvPr/>
          </p:nvSpPr>
          <p:spPr bwMode="auto">
            <a:xfrm>
              <a:off x="1973" y="1298"/>
              <a:ext cx="151" cy="71"/>
            </a:xfrm>
            <a:custGeom>
              <a:avLst/>
              <a:gdLst>
                <a:gd name="T0" fmla="*/ 0 w 151"/>
                <a:gd name="T1" fmla="*/ 51 h 71"/>
                <a:gd name="T2" fmla="*/ 88 w 151"/>
                <a:gd name="T3" fmla="*/ 63 h 71"/>
                <a:gd name="T4" fmla="*/ 151 w 151"/>
                <a:gd name="T5" fmla="*/ 0 h 71"/>
                <a:gd name="T6" fmla="*/ 0 60000 65536"/>
                <a:gd name="T7" fmla="*/ 0 60000 65536"/>
                <a:gd name="T8" fmla="*/ 0 60000 65536"/>
                <a:gd name="T9" fmla="*/ 0 w 151"/>
                <a:gd name="T10" fmla="*/ 0 h 71"/>
                <a:gd name="T11" fmla="*/ 151 w 151"/>
                <a:gd name="T12" fmla="*/ 71 h 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71">
                  <a:moveTo>
                    <a:pt x="0" y="51"/>
                  </a:moveTo>
                  <a:cubicBezTo>
                    <a:pt x="15" y="53"/>
                    <a:pt x="63" y="71"/>
                    <a:pt x="88" y="63"/>
                  </a:cubicBezTo>
                  <a:cubicBezTo>
                    <a:pt x="113" y="55"/>
                    <a:pt x="138" y="13"/>
                    <a:pt x="151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</p:grpSp>
      <p:grpSp>
        <p:nvGrpSpPr>
          <p:cNvPr id="16401" name="Group 19"/>
          <p:cNvGrpSpPr>
            <a:grpSpLocks/>
          </p:cNvGrpSpPr>
          <p:nvPr/>
        </p:nvGrpSpPr>
        <p:grpSpPr bwMode="auto">
          <a:xfrm rot="4681675">
            <a:off x="12104955" y="2777876"/>
            <a:ext cx="287654" cy="269240"/>
            <a:chOff x="1973" y="1263"/>
            <a:chExt cx="151" cy="106"/>
          </a:xfrm>
        </p:grpSpPr>
        <p:sp>
          <p:nvSpPr>
            <p:cNvPr id="16402" name="Freeform 20"/>
            <p:cNvSpPr>
              <a:spLocks/>
            </p:cNvSpPr>
            <p:nvPr/>
          </p:nvSpPr>
          <p:spPr bwMode="auto">
            <a:xfrm>
              <a:off x="1973" y="1263"/>
              <a:ext cx="124" cy="61"/>
            </a:xfrm>
            <a:custGeom>
              <a:avLst/>
              <a:gdLst>
                <a:gd name="T0" fmla="*/ 0 w 124"/>
                <a:gd name="T1" fmla="*/ 41 h 61"/>
                <a:gd name="T2" fmla="*/ 79 w 124"/>
                <a:gd name="T3" fmla="*/ 54 h 61"/>
                <a:gd name="T4" fmla="*/ 124 w 124"/>
                <a:gd name="T5" fmla="*/ 0 h 61"/>
                <a:gd name="T6" fmla="*/ 0 60000 65536"/>
                <a:gd name="T7" fmla="*/ 0 60000 65536"/>
                <a:gd name="T8" fmla="*/ 0 60000 65536"/>
                <a:gd name="T9" fmla="*/ 0 w 124"/>
                <a:gd name="T10" fmla="*/ 0 h 61"/>
                <a:gd name="T11" fmla="*/ 124 w 124"/>
                <a:gd name="T12" fmla="*/ 61 h 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" h="61">
                  <a:moveTo>
                    <a:pt x="0" y="41"/>
                  </a:moveTo>
                  <a:cubicBezTo>
                    <a:pt x="13" y="43"/>
                    <a:pt x="59" y="61"/>
                    <a:pt x="79" y="54"/>
                  </a:cubicBezTo>
                  <a:cubicBezTo>
                    <a:pt x="99" y="47"/>
                    <a:pt x="115" y="11"/>
                    <a:pt x="124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16403" name="Freeform 21"/>
            <p:cNvSpPr>
              <a:spLocks/>
            </p:cNvSpPr>
            <p:nvPr/>
          </p:nvSpPr>
          <p:spPr bwMode="auto">
            <a:xfrm>
              <a:off x="1973" y="1298"/>
              <a:ext cx="151" cy="71"/>
            </a:xfrm>
            <a:custGeom>
              <a:avLst/>
              <a:gdLst>
                <a:gd name="T0" fmla="*/ 0 w 151"/>
                <a:gd name="T1" fmla="*/ 51 h 71"/>
                <a:gd name="T2" fmla="*/ 88 w 151"/>
                <a:gd name="T3" fmla="*/ 63 h 71"/>
                <a:gd name="T4" fmla="*/ 151 w 151"/>
                <a:gd name="T5" fmla="*/ 0 h 71"/>
                <a:gd name="T6" fmla="*/ 0 60000 65536"/>
                <a:gd name="T7" fmla="*/ 0 60000 65536"/>
                <a:gd name="T8" fmla="*/ 0 60000 65536"/>
                <a:gd name="T9" fmla="*/ 0 w 151"/>
                <a:gd name="T10" fmla="*/ 0 h 71"/>
                <a:gd name="T11" fmla="*/ 151 w 151"/>
                <a:gd name="T12" fmla="*/ 71 h 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71">
                  <a:moveTo>
                    <a:pt x="0" y="51"/>
                  </a:moveTo>
                  <a:cubicBezTo>
                    <a:pt x="15" y="53"/>
                    <a:pt x="63" y="71"/>
                    <a:pt x="88" y="63"/>
                  </a:cubicBezTo>
                  <a:cubicBezTo>
                    <a:pt x="113" y="55"/>
                    <a:pt x="138" y="13"/>
                    <a:pt x="151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</p:grpSp>
    </p:spTree>
    <p:extLst>
      <p:ext uri="{BB962C8B-B14F-4D97-AF65-F5344CB8AC3E}">
        <p14:creationId xmlns:p14="http://schemas.microsoft.com/office/powerpoint/2010/main" val="37159631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Text Box 2"/>
          <p:cNvSpPr txBox="1">
            <a:spLocks noChangeArrowheads="1"/>
          </p:cNvSpPr>
          <p:nvPr/>
        </p:nvSpPr>
        <p:spPr bwMode="auto">
          <a:xfrm>
            <a:off x="287021" y="226696"/>
            <a:ext cx="14343379" cy="160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     Теорема: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Если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гипотенуза и острый угол одного прямоугольного</a:t>
            </a:r>
          </a:p>
          <a:p>
            <a:pPr eaLnBrk="1" hangingPunct="1"/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треугольника соответственно равны гипотенузе и острому углу другого, то такие треугольники равны.</a:t>
            </a:r>
          </a:p>
        </p:txBody>
      </p:sp>
      <p:sp>
        <p:nvSpPr>
          <p:cNvPr id="2067" name="AutoShape 3"/>
          <p:cNvSpPr>
            <a:spLocks noChangeArrowheads="1"/>
          </p:cNvSpPr>
          <p:nvPr/>
        </p:nvSpPr>
        <p:spPr bwMode="auto">
          <a:xfrm>
            <a:off x="7010400" y="2040256"/>
            <a:ext cx="2766061" cy="3023234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/>
          </a:p>
        </p:txBody>
      </p:sp>
      <p:sp>
        <p:nvSpPr>
          <p:cNvPr id="2068" name="Freeform 4"/>
          <p:cNvSpPr>
            <a:spLocks/>
          </p:cNvSpPr>
          <p:nvPr/>
        </p:nvSpPr>
        <p:spPr bwMode="auto">
          <a:xfrm rot="3057500">
            <a:off x="8363902" y="3325178"/>
            <a:ext cx="28576" cy="358141"/>
          </a:xfrm>
          <a:custGeom>
            <a:avLst/>
            <a:gdLst>
              <a:gd name="T0" fmla="*/ 15 w 15"/>
              <a:gd name="T1" fmla="*/ 0 h 141"/>
              <a:gd name="T2" fmla="*/ 0 w 15"/>
              <a:gd name="T3" fmla="*/ 141 h 141"/>
              <a:gd name="T4" fmla="*/ 0 60000 65536"/>
              <a:gd name="T5" fmla="*/ 0 60000 65536"/>
              <a:gd name="T6" fmla="*/ 0 w 15"/>
              <a:gd name="T7" fmla="*/ 0 h 141"/>
              <a:gd name="T8" fmla="*/ 15 w 15"/>
              <a:gd name="T9" fmla="*/ 141 h 14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" h="141">
                <a:moveTo>
                  <a:pt x="15" y="0"/>
                </a:moveTo>
                <a:lnTo>
                  <a:pt x="0" y="141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2069" name="Freeform 5"/>
          <p:cNvSpPr>
            <a:spLocks/>
          </p:cNvSpPr>
          <p:nvPr/>
        </p:nvSpPr>
        <p:spPr bwMode="auto">
          <a:xfrm>
            <a:off x="7010401" y="4806316"/>
            <a:ext cx="231141" cy="259080"/>
          </a:xfrm>
          <a:custGeom>
            <a:avLst/>
            <a:gdLst>
              <a:gd name="T0" fmla="*/ 0 w 91"/>
              <a:gd name="T1" fmla="*/ 0 h 136"/>
              <a:gd name="T2" fmla="*/ 91 w 91"/>
              <a:gd name="T3" fmla="*/ 0 h 136"/>
              <a:gd name="T4" fmla="*/ 91 w 91"/>
              <a:gd name="T5" fmla="*/ 136 h 136"/>
              <a:gd name="T6" fmla="*/ 0 60000 65536"/>
              <a:gd name="T7" fmla="*/ 0 60000 65536"/>
              <a:gd name="T8" fmla="*/ 0 60000 65536"/>
              <a:gd name="T9" fmla="*/ 0 w 91"/>
              <a:gd name="T10" fmla="*/ 0 h 136"/>
              <a:gd name="T11" fmla="*/ 91 w 91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36">
                <a:moveTo>
                  <a:pt x="0" y="0"/>
                </a:moveTo>
                <a:lnTo>
                  <a:pt x="91" y="0"/>
                </a:lnTo>
                <a:lnTo>
                  <a:pt x="91" y="13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2070" name="Text Box 6"/>
          <p:cNvSpPr txBox="1">
            <a:spLocks noChangeArrowheads="1"/>
          </p:cNvSpPr>
          <p:nvPr/>
        </p:nvSpPr>
        <p:spPr bwMode="auto">
          <a:xfrm>
            <a:off x="6550661" y="1781176"/>
            <a:ext cx="54432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2071" name="Text Box 7"/>
          <p:cNvSpPr txBox="1">
            <a:spLocks noChangeArrowheads="1"/>
          </p:cNvSpPr>
          <p:nvPr/>
        </p:nvSpPr>
        <p:spPr bwMode="auto">
          <a:xfrm>
            <a:off x="9662161" y="4979671"/>
            <a:ext cx="545924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2072" name="Text Box 8"/>
          <p:cNvSpPr txBox="1">
            <a:spLocks noChangeArrowheads="1"/>
          </p:cNvSpPr>
          <p:nvPr/>
        </p:nvSpPr>
        <p:spPr bwMode="auto">
          <a:xfrm>
            <a:off x="6664960" y="4979671"/>
            <a:ext cx="537909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2073" name="AutoShape 9"/>
          <p:cNvSpPr>
            <a:spLocks noChangeArrowheads="1"/>
          </p:cNvSpPr>
          <p:nvPr/>
        </p:nvSpPr>
        <p:spPr bwMode="auto">
          <a:xfrm rot="4491380">
            <a:off x="11404918" y="1302069"/>
            <a:ext cx="2074544" cy="4030979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FF66CC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74" name="Freeform 10"/>
          <p:cNvSpPr>
            <a:spLocks/>
          </p:cNvSpPr>
          <p:nvPr/>
        </p:nvSpPr>
        <p:spPr bwMode="auto">
          <a:xfrm rot="7723182">
            <a:off x="12219622" y="3332798"/>
            <a:ext cx="28576" cy="358141"/>
          </a:xfrm>
          <a:custGeom>
            <a:avLst/>
            <a:gdLst>
              <a:gd name="T0" fmla="*/ 15 w 15"/>
              <a:gd name="T1" fmla="*/ 0 h 141"/>
              <a:gd name="T2" fmla="*/ 0 w 15"/>
              <a:gd name="T3" fmla="*/ 141 h 141"/>
              <a:gd name="T4" fmla="*/ 0 60000 65536"/>
              <a:gd name="T5" fmla="*/ 0 60000 65536"/>
              <a:gd name="T6" fmla="*/ 0 w 15"/>
              <a:gd name="T7" fmla="*/ 0 h 141"/>
              <a:gd name="T8" fmla="*/ 15 w 15"/>
              <a:gd name="T9" fmla="*/ 141 h 14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" h="141">
                <a:moveTo>
                  <a:pt x="15" y="0"/>
                </a:moveTo>
                <a:lnTo>
                  <a:pt x="0" y="141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2075" name="Freeform 11"/>
          <p:cNvSpPr>
            <a:spLocks/>
          </p:cNvSpPr>
          <p:nvPr/>
        </p:nvSpPr>
        <p:spPr bwMode="auto">
          <a:xfrm rot="4491380">
            <a:off x="10306628" y="2783895"/>
            <a:ext cx="260465" cy="321865"/>
          </a:xfrm>
          <a:custGeom>
            <a:avLst/>
            <a:gdLst>
              <a:gd name="T0" fmla="*/ 0 w 91"/>
              <a:gd name="T1" fmla="*/ 0 h 136"/>
              <a:gd name="T2" fmla="*/ 91 w 91"/>
              <a:gd name="T3" fmla="*/ 0 h 136"/>
              <a:gd name="T4" fmla="*/ 91 w 91"/>
              <a:gd name="T5" fmla="*/ 136 h 136"/>
              <a:gd name="T6" fmla="*/ 0 60000 65536"/>
              <a:gd name="T7" fmla="*/ 0 60000 65536"/>
              <a:gd name="T8" fmla="*/ 0 60000 65536"/>
              <a:gd name="T9" fmla="*/ 0 w 91"/>
              <a:gd name="T10" fmla="*/ 0 h 136"/>
              <a:gd name="T11" fmla="*/ 91 w 91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36">
                <a:moveTo>
                  <a:pt x="0" y="0"/>
                </a:moveTo>
                <a:lnTo>
                  <a:pt x="91" y="0"/>
                </a:lnTo>
                <a:lnTo>
                  <a:pt x="91" y="13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2076" name="Text Box 12"/>
          <p:cNvSpPr txBox="1">
            <a:spLocks noChangeArrowheads="1"/>
          </p:cNvSpPr>
          <p:nvPr/>
        </p:nvSpPr>
        <p:spPr bwMode="auto">
          <a:xfrm>
            <a:off x="13736320" y="1077651"/>
            <a:ext cx="719048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А</a:t>
            </a:r>
            <a:r>
              <a:rPr lang="ru-RU" sz="3200" b="1" baseline="-25000">
                <a:solidFill>
                  <a:srgbClr val="000099"/>
                </a:solidFill>
              </a:rPr>
              <a:t>1</a:t>
            </a:r>
            <a:endParaRPr lang="ru-RU" sz="3200" b="1">
              <a:solidFill>
                <a:srgbClr val="000099"/>
              </a:solidFill>
            </a:endParaRPr>
          </a:p>
        </p:txBody>
      </p:sp>
      <p:sp>
        <p:nvSpPr>
          <p:cNvPr id="2077" name="Text Box 13"/>
          <p:cNvSpPr txBox="1">
            <a:spLocks noChangeArrowheads="1"/>
          </p:cNvSpPr>
          <p:nvPr/>
        </p:nvSpPr>
        <p:spPr bwMode="auto">
          <a:xfrm>
            <a:off x="10436861" y="4625341"/>
            <a:ext cx="720652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99"/>
                </a:solidFill>
              </a:rPr>
              <a:t>В</a:t>
            </a:r>
            <a:r>
              <a:rPr lang="ru-RU" sz="3200" b="1" baseline="-25000" dirty="0">
                <a:solidFill>
                  <a:srgbClr val="000099"/>
                </a:solidFill>
              </a:rPr>
              <a:t>1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078" name="Text Box 14"/>
          <p:cNvSpPr txBox="1">
            <a:spLocks noChangeArrowheads="1"/>
          </p:cNvSpPr>
          <p:nvPr/>
        </p:nvSpPr>
        <p:spPr bwMode="auto">
          <a:xfrm>
            <a:off x="9652000" y="2457451"/>
            <a:ext cx="712636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С</a:t>
            </a:r>
            <a:r>
              <a:rPr lang="ru-RU" sz="3200" b="1" baseline="-25000">
                <a:solidFill>
                  <a:srgbClr val="000099"/>
                </a:solidFill>
              </a:rPr>
              <a:t>1</a:t>
            </a:r>
            <a:endParaRPr lang="ru-RU" sz="3200" b="1">
              <a:solidFill>
                <a:srgbClr val="000099"/>
              </a:solidFill>
            </a:endParaRPr>
          </a:p>
        </p:txBody>
      </p:sp>
      <p:sp>
        <p:nvSpPr>
          <p:cNvPr id="192527" name="Text Box 15"/>
          <p:cNvSpPr txBox="1">
            <a:spLocks noChangeArrowheads="1"/>
          </p:cNvSpPr>
          <p:nvPr/>
        </p:nvSpPr>
        <p:spPr bwMode="auto">
          <a:xfrm>
            <a:off x="201930" y="1547575"/>
            <a:ext cx="9560560" cy="370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sz="29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   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9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9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прямые 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АВ=А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Доказать: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АВС=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9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ru-RU" sz="2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80" name="Group 16"/>
          <p:cNvGrpSpPr>
            <a:grpSpLocks/>
          </p:cNvGrpSpPr>
          <p:nvPr/>
        </p:nvGrpSpPr>
        <p:grpSpPr bwMode="auto">
          <a:xfrm>
            <a:off x="7012941" y="2406016"/>
            <a:ext cx="383539" cy="201930"/>
            <a:chOff x="1973" y="1263"/>
            <a:chExt cx="151" cy="106"/>
          </a:xfrm>
        </p:grpSpPr>
        <p:sp>
          <p:nvSpPr>
            <p:cNvPr id="2099" name="Freeform 17"/>
            <p:cNvSpPr>
              <a:spLocks/>
            </p:cNvSpPr>
            <p:nvPr/>
          </p:nvSpPr>
          <p:spPr bwMode="auto">
            <a:xfrm>
              <a:off x="1973" y="1263"/>
              <a:ext cx="124" cy="61"/>
            </a:xfrm>
            <a:custGeom>
              <a:avLst/>
              <a:gdLst>
                <a:gd name="T0" fmla="*/ 0 w 124"/>
                <a:gd name="T1" fmla="*/ 41 h 61"/>
                <a:gd name="T2" fmla="*/ 79 w 124"/>
                <a:gd name="T3" fmla="*/ 54 h 61"/>
                <a:gd name="T4" fmla="*/ 124 w 124"/>
                <a:gd name="T5" fmla="*/ 0 h 61"/>
                <a:gd name="T6" fmla="*/ 0 60000 65536"/>
                <a:gd name="T7" fmla="*/ 0 60000 65536"/>
                <a:gd name="T8" fmla="*/ 0 60000 65536"/>
                <a:gd name="T9" fmla="*/ 0 w 124"/>
                <a:gd name="T10" fmla="*/ 0 h 61"/>
                <a:gd name="T11" fmla="*/ 124 w 124"/>
                <a:gd name="T12" fmla="*/ 61 h 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" h="61">
                  <a:moveTo>
                    <a:pt x="0" y="41"/>
                  </a:moveTo>
                  <a:cubicBezTo>
                    <a:pt x="13" y="43"/>
                    <a:pt x="59" y="61"/>
                    <a:pt x="79" y="54"/>
                  </a:cubicBezTo>
                  <a:cubicBezTo>
                    <a:pt x="99" y="47"/>
                    <a:pt x="115" y="11"/>
                    <a:pt x="124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2100" name="Freeform 18"/>
            <p:cNvSpPr>
              <a:spLocks/>
            </p:cNvSpPr>
            <p:nvPr/>
          </p:nvSpPr>
          <p:spPr bwMode="auto">
            <a:xfrm>
              <a:off x="1973" y="1298"/>
              <a:ext cx="151" cy="71"/>
            </a:xfrm>
            <a:custGeom>
              <a:avLst/>
              <a:gdLst>
                <a:gd name="T0" fmla="*/ 0 w 151"/>
                <a:gd name="T1" fmla="*/ 51 h 71"/>
                <a:gd name="T2" fmla="*/ 88 w 151"/>
                <a:gd name="T3" fmla="*/ 63 h 71"/>
                <a:gd name="T4" fmla="*/ 151 w 151"/>
                <a:gd name="T5" fmla="*/ 0 h 71"/>
                <a:gd name="T6" fmla="*/ 0 60000 65536"/>
                <a:gd name="T7" fmla="*/ 0 60000 65536"/>
                <a:gd name="T8" fmla="*/ 0 60000 65536"/>
                <a:gd name="T9" fmla="*/ 0 w 151"/>
                <a:gd name="T10" fmla="*/ 0 h 71"/>
                <a:gd name="T11" fmla="*/ 151 w 151"/>
                <a:gd name="T12" fmla="*/ 71 h 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71">
                  <a:moveTo>
                    <a:pt x="0" y="51"/>
                  </a:moveTo>
                  <a:cubicBezTo>
                    <a:pt x="15" y="53"/>
                    <a:pt x="63" y="71"/>
                    <a:pt x="88" y="63"/>
                  </a:cubicBezTo>
                  <a:cubicBezTo>
                    <a:pt x="113" y="55"/>
                    <a:pt x="138" y="13"/>
                    <a:pt x="151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</p:grpSp>
      <p:grpSp>
        <p:nvGrpSpPr>
          <p:cNvPr id="2081" name="Group 19"/>
          <p:cNvGrpSpPr>
            <a:grpSpLocks/>
          </p:cNvGrpSpPr>
          <p:nvPr/>
        </p:nvGrpSpPr>
        <p:grpSpPr bwMode="auto">
          <a:xfrm rot="4681675">
            <a:off x="13401766" y="1975438"/>
            <a:ext cx="287654" cy="269240"/>
            <a:chOff x="1973" y="1263"/>
            <a:chExt cx="151" cy="106"/>
          </a:xfrm>
        </p:grpSpPr>
        <p:sp>
          <p:nvSpPr>
            <p:cNvPr id="2097" name="Freeform 20"/>
            <p:cNvSpPr>
              <a:spLocks/>
            </p:cNvSpPr>
            <p:nvPr/>
          </p:nvSpPr>
          <p:spPr bwMode="auto">
            <a:xfrm>
              <a:off x="1973" y="1263"/>
              <a:ext cx="124" cy="61"/>
            </a:xfrm>
            <a:custGeom>
              <a:avLst/>
              <a:gdLst>
                <a:gd name="T0" fmla="*/ 0 w 124"/>
                <a:gd name="T1" fmla="*/ 41 h 61"/>
                <a:gd name="T2" fmla="*/ 79 w 124"/>
                <a:gd name="T3" fmla="*/ 54 h 61"/>
                <a:gd name="T4" fmla="*/ 124 w 124"/>
                <a:gd name="T5" fmla="*/ 0 h 61"/>
                <a:gd name="T6" fmla="*/ 0 60000 65536"/>
                <a:gd name="T7" fmla="*/ 0 60000 65536"/>
                <a:gd name="T8" fmla="*/ 0 60000 65536"/>
                <a:gd name="T9" fmla="*/ 0 w 124"/>
                <a:gd name="T10" fmla="*/ 0 h 61"/>
                <a:gd name="T11" fmla="*/ 124 w 124"/>
                <a:gd name="T12" fmla="*/ 61 h 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" h="61">
                  <a:moveTo>
                    <a:pt x="0" y="41"/>
                  </a:moveTo>
                  <a:cubicBezTo>
                    <a:pt x="13" y="43"/>
                    <a:pt x="59" y="61"/>
                    <a:pt x="79" y="54"/>
                  </a:cubicBezTo>
                  <a:cubicBezTo>
                    <a:pt x="99" y="47"/>
                    <a:pt x="115" y="11"/>
                    <a:pt x="124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2098" name="Freeform 21"/>
            <p:cNvSpPr>
              <a:spLocks/>
            </p:cNvSpPr>
            <p:nvPr/>
          </p:nvSpPr>
          <p:spPr bwMode="auto">
            <a:xfrm>
              <a:off x="1973" y="1298"/>
              <a:ext cx="151" cy="71"/>
            </a:xfrm>
            <a:custGeom>
              <a:avLst/>
              <a:gdLst>
                <a:gd name="T0" fmla="*/ 0 w 151"/>
                <a:gd name="T1" fmla="*/ 51 h 71"/>
                <a:gd name="T2" fmla="*/ 88 w 151"/>
                <a:gd name="T3" fmla="*/ 63 h 71"/>
                <a:gd name="T4" fmla="*/ 151 w 151"/>
                <a:gd name="T5" fmla="*/ 0 h 71"/>
                <a:gd name="T6" fmla="*/ 0 60000 65536"/>
                <a:gd name="T7" fmla="*/ 0 60000 65536"/>
                <a:gd name="T8" fmla="*/ 0 60000 65536"/>
                <a:gd name="T9" fmla="*/ 0 w 151"/>
                <a:gd name="T10" fmla="*/ 0 h 71"/>
                <a:gd name="T11" fmla="*/ 151 w 151"/>
                <a:gd name="T12" fmla="*/ 71 h 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71">
                  <a:moveTo>
                    <a:pt x="0" y="51"/>
                  </a:moveTo>
                  <a:cubicBezTo>
                    <a:pt x="15" y="53"/>
                    <a:pt x="63" y="71"/>
                    <a:pt x="88" y="63"/>
                  </a:cubicBezTo>
                  <a:cubicBezTo>
                    <a:pt x="113" y="55"/>
                    <a:pt x="138" y="13"/>
                    <a:pt x="151" y="0"/>
                  </a:cubicBezTo>
                </a:path>
              </a:pathLst>
            </a:custGeom>
            <a:noFill/>
            <a:ln w="5715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</p:grpSp>
      <p:sp>
        <p:nvSpPr>
          <p:cNvPr id="192549" name="Text Box 37"/>
          <p:cNvSpPr txBox="1">
            <a:spLocks noChangeArrowheads="1"/>
          </p:cNvSpPr>
          <p:nvPr/>
        </p:nvSpPr>
        <p:spPr bwMode="auto">
          <a:xfrm>
            <a:off x="510575" y="7315202"/>
            <a:ext cx="2366935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600" b="1" i="1" dirty="0">
                <a:solidFill>
                  <a:srgbClr val="000099"/>
                </a:solidFill>
              </a:rPr>
              <a:t>По свойству</a:t>
            </a:r>
          </a:p>
        </p:txBody>
      </p:sp>
      <p:sp>
        <p:nvSpPr>
          <p:cNvPr id="192562" name="Freeform 50"/>
          <p:cNvSpPr>
            <a:spLocks/>
          </p:cNvSpPr>
          <p:nvPr/>
        </p:nvSpPr>
        <p:spPr bwMode="auto">
          <a:xfrm>
            <a:off x="9324342" y="4792980"/>
            <a:ext cx="226059" cy="281940"/>
          </a:xfrm>
          <a:custGeom>
            <a:avLst/>
            <a:gdLst>
              <a:gd name="T0" fmla="*/ 89 w 89"/>
              <a:gd name="T1" fmla="*/ 0 h 148"/>
              <a:gd name="T2" fmla="*/ 13 w 89"/>
              <a:gd name="T3" fmla="*/ 60 h 148"/>
              <a:gd name="T4" fmla="*/ 13 w 89"/>
              <a:gd name="T5" fmla="*/ 148 h 148"/>
              <a:gd name="T6" fmla="*/ 0 60000 65536"/>
              <a:gd name="T7" fmla="*/ 0 60000 65536"/>
              <a:gd name="T8" fmla="*/ 0 60000 65536"/>
              <a:gd name="T9" fmla="*/ 0 w 89"/>
              <a:gd name="T10" fmla="*/ 0 h 148"/>
              <a:gd name="T11" fmla="*/ 89 w 89"/>
              <a:gd name="T12" fmla="*/ 148 h 1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9" h="148">
                <a:moveTo>
                  <a:pt x="89" y="0"/>
                </a:moveTo>
                <a:cubicBezTo>
                  <a:pt x="76" y="10"/>
                  <a:pt x="26" y="35"/>
                  <a:pt x="13" y="60"/>
                </a:cubicBezTo>
                <a:cubicBezTo>
                  <a:pt x="0" y="85"/>
                  <a:pt x="13" y="130"/>
                  <a:pt x="13" y="14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92563" name="Freeform 51"/>
          <p:cNvSpPr>
            <a:spLocks/>
          </p:cNvSpPr>
          <p:nvPr/>
        </p:nvSpPr>
        <p:spPr bwMode="auto">
          <a:xfrm>
            <a:off x="10695059" y="4447223"/>
            <a:ext cx="335280" cy="81914"/>
          </a:xfrm>
          <a:custGeom>
            <a:avLst/>
            <a:gdLst>
              <a:gd name="T0" fmla="*/ 132 w 132"/>
              <a:gd name="T1" fmla="*/ 43 h 43"/>
              <a:gd name="T2" fmla="*/ 68 w 132"/>
              <a:gd name="T3" fmla="*/ 3 h 43"/>
              <a:gd name="T4" fmla="*/ 0 w 132"/>
              <a:gd name="T5" fmla="*/ 27 h 43"/>
              <a:gd name="T6" fmla="*/ 0 60000 65536"/>
              <a:gd name="T7" fmla="*/ 0 60000 65536"/>
              <a:gd name="T8" fmla="*/ 0 60000 65536"/>
              <a:gd name="T9" fmla="*/ 0 w 132"/>
              <a:gd name="T10" fmla="*/ 0 h 43"/>
              <a:gd name="T11" fmla="*/ 132 w 132"/>
              <a:gd name="T12" fmla="*/ 43 h 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" h="43">
                <a:moveTo>
                  <a:pt x="132" y="43"/>
                </a:moveTo>
                <a:cubicBezTo>
                  <a:pt x="121" y="36"/>
                  <a:pt x="90" y="6"/>
                  <a:pt x="68" y="3"/>
                </a:cubicBezTo>
                <a:cubicBezTo>
                  <a:pt x="46" y="0"/>
                  <a:pt x="14" y="22"/>
                  <a:pt x="0" y="27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400" b="1"/>
          </a:p>
        </p:txBody>
      </p:sp>
      <p:sp>
        <p:nvSpPr>
          <p:cNvPr id="192565" name="AutoShape 53" descr="Букет"/>
          <p:cNvSpPr>
            <a:spLocks noChangeArrowheads="1"/>
          </p:cNvSpPr>
          <p:nvPr/>
        </p:nvSpPr>
        <p:spPr bwMode="auto">
          <a:xfrm>
            <a:off x="5094970" y="5858330"/>
            <a:ext cx="4953000" cy="1297304"/>
          </a:xfrm>
          <a:prstGeom prst="wedgeRoundRectCallout">
            <a:avLst>
              <a:gd name="adj1" fmla="val -95006"/>
              <a:gd name="adj2" fmla="val 98838"/>
              <a:gd name="adj3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130622" tIns="65311" rIns="130622" bIns="65311"/>
          <a:lstStyle/>
          <a:p>
            <a:pPr algn="ctr"/>
            <a:r>
              <a:rPr lang="ru-RU" sz="2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Сумма острых углов прямоугольного треугольника равна 90</a:t>
            </a:r>
            <a:r>
              <a:rPr lang="ru-RU" sz="2600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2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26126" y="5568264"/>
            <a:ext cx="73152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Tx/>
              <a:buAutoNum type="arabicPeriod"/>
            </a:pP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АВ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=А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по условию</a:t>
            </a:r>
          </a:p>
          <a:p>
            <a:pPr lvl="0">
              <a:buFontTx/>
              <a:buAutoNum type="arabicPeriod"/>
            </a:pP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=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по условию</a:t>
            </a:r>
          </a:p>
          <a:p>
            <a:pPr lvl="0">
              <a:buFontTx/>
              <a:buAutoNum type="arabicPeriod"/>
            </a:pP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90</a:t>
            </a:r>
            <a:r>
              <a:rPr lang="ru-RU" sz="2900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29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90</a:t>
            </a:r>
            <a:r>
              <a:rPr lang="ru-RU" sz="2900" b="1" baseline="30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40"/>
          <p:cNvSpPr txBox="1">
            <a:spLocks noChangeArrowheads="1"/>
          </p:cNvSpPr>
          <p:nvPr/>
        </p:nvSpPr>
        <p:spPr bwMode="auto">
          <a:xfrm>
            <a:off x="4186208" y="6649930"/>
            <a:ext cx="1745991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</a:rPr>
              <a:t>В =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</a:rPr>
              <a:t>1</a:t>
            </a:r>
            <a:endParaRPr lang="ru-RU" sz="2900" b="1" dirty="0">
              <a:solidFill>
                <a:srgbClr val="000099"/>
              </a:solidFill>
            </a:endParaRPr>
          </a:p>
        </p:txBody>
      </p:sp>
      <p:sp>
        <p:nvSpPr>
          <p:cNvPr id="59" name="AutoShape 38"/>
          <p:cNvSpPr>
            <a:spLocks/>
          </p:cNvSpPr>
          <p:nvPr/>
        </p:nvSpPr>
        <p:spPr bwMode="auto">
          <a:xfrm>
            <a:off x="3834140" y="6537962"/>
            <a:ext cx="345440" cy="777240"/>
          </a:xfrm>
          <a:prstGeom prst="rightBrace">
            <a:avLst>
              <a:gd name="adj1" fmla="val 2500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248400" y="6010834"/>
            <a:ext cx="8192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треугольники будут равны по</a:t>
            </a:r>
            <a:r>
              <a:rPr lang="en-US" sz="32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признаку УСУ равенства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треугольников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3666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9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25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9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92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49"/>
                  </p:tgtEl>
                </p:cond>
              </p:nextCondLst>
            </p:seq>
          </p:childTnLst>
        </p:cTn>
      </p:par>
    </p:tnLst>
    <p:bldLst>
      <p:bldP spid="192549" grpId="0"/>
      <p:bldP spid="192562" grpId="0" animBg="1"/>
      <p:bldP spid="192563" grpId="0" animBg="1"/>
      <p:bldP spid="192565" grpId="0" animBg="1"/>
      <p:bldP spid="192565" grpId="1" animBg="1"/>
      <p:bldP spid="55" grpId="0"/>
      <p:bldP spid="59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3"/>
          <p:cNvSpPr txBox="1">
            <a:spLocks noChangeArrowheads="1"/>
          </p:cNvSpPr>
          <p:nvPr/>
        </p:nvSpPr>
        <p:spPr bwMode="auto">
          <a:xfrm>
            <a:off x="401320" y="184786"/>
            <a:ext cx="13942061" cy="160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     Теорема: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Если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гипотенуза и катет одного прямоугольного</a:t>
            </a:r>
          </a:p>
          <a:p>
            <a:pPr eaLnBrk="1" hangingPunct="1"/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треугольника соответственно равны гипотенузе и катету другого, то такие треугольники равны.</a:t>
            </a:r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13760412" y="5292963"/>
            <a:ext cx="675767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>
                <a:solidFill>
                  <a:srgbClr val="000099"/>
                </a:solidFill>
              </a:rPr>
              <a:t>А</a:t>
            </a:r>
            <a:r>
              <a:rPr lang="ru-RU" sz="2900" b="1" baseline="-25000">
                <a:solidFill>
                  <a:srgbClr val="000099"/>
                </a:solidFill>
              </a:rPr>
              <a:t>1</a:t>
            </a:r>
            <a:endParaRPr lang="ru-RU" sz="2900" b="1">
              <a:solidFill>
                <a:srgbClr val="000099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 flipH="1">
            <a:off x="6231032" y="2029939"/>
            <a:ext cx="3063241" cy="3206871"/>
            <a:chOff x="4054" y="890"/>
            <a:chExt cx="1139" cy="1633"/>
          </a:xfrm>
        </p:grpSpPr>
        <p:sp>
          <p:nvSpPr>
            <p:cNvPr id="3102" name="AutoShape 6"/>
            <p:cNvSpPr>
              <a:spLocks noChangeArrowheads="1"/>
            </p:cNvSpPr>
            <p:nvPr/>
          </p:nvSpPr>
          <p:spPr bwMode="auto">
            <a:xfrm>
              <a:off x="4105" y="890"/>
              <a:ext cx="1088" cy="1633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D60093"/>
                </a:gs>
              </a:gsLst>
              <a:path path="shape">
                <a:fillToRect l="50000" t="50000" r="50000" b="50000"/>
              </a:path>
            </a:gra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b="1"/>
            </a:p>
          </p:txBody>
        </p:sp>
        <p:sp>
          <p:nvSpPr>
            <p:cNvPr id="3103" name="Line 7"/>
            <p:cNvSpPr>
              <a:spLocks noChangeShapeType="1"/>
            </p:cNvSpPr>
            <p:nvPr/>
          </p:nvSpPr>
          <p:spPr bwMode="auto">
            <a:xfrm rot="21473524" flipH="1">
              <a:off x="4604" y="1661"/>
              <a:ext cx="91" cy="9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  <p:grpSp>
          <p:nvGrpSpPr>
            <p:cNvPr id="3104" name="Group 8"/>
            <p:cNvGrpSpPr>
              <a:grpSpLocks/>
            </p:cNvGrpSpPr>
            <p:nvPr/>
          </p:nvGrpSpPr>
          <p:grpSpPr bwMode="auto">
            <a:xfrm rot="4905450">
              <a:off x="4095" y="1752"/>
              <a:ext cx="60" cy="141"/>
              <a:chOff x="1066" y="2568"/>
              <a:chExt cx="60" cy="141"/>
            </a:xfrm>
          </p:grpSpPr>
          <p:sp>
            <p:nvSpPr>
              <p:cNvPr id="3108" name="Freeform 9"/>
              <p:cNvSpPr>
                <a:spLocks/>
              </p:cNvSpPr>
              <p:nvPr/>
            </p:nvSpPr>
            <p:spPr bwMode="auto">
              <a:xfrm>
                <a:off x="1066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b="1"/>
              </a:p>
            </p:txBody>
          </p:sp>
          <p:sp>
            <p:nvSpPr>
              <p:cNvPr id="3109" name="Freeform 10"/>
              <p:cNvSpPr>
                <a:spLocks/>
              </p:cNvSpPr>
              <p:nvPr/>
            </p:nvSpPr>
            <p:spPr bwMode="auto">
              <a:xfrm>
                <a:off x="1111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b="1"/>
              </a:p>
            </p:txBody>
          </p:sp>
        </p:grpSp>
        <p:sp>
          <p:nvSpPr>
            <p:cNvPr id="3105" name="Freeform 11"/>
            <p:cNvSpPr>
              <a:spLocks/>
            </p:cNvSpPr>
            <p:nvPr/>
          </p:nvSpPr>
          <p:spPr bwMode="auto">
            <a:xfrm rot="-126476">
              <a:off x="4101" y="2383"/>
              <a:ext cx="91" cy="136"/>
            </a:xfrm>
            <a:custGeom>
              <a:avLst/>
              <a:gdLst>
                <a:gd name="T0" fmla="*/ 0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0 60000 65536"/>
                <a:gd name="T7" fmla="*/ 0 60000 65536"/>
                <a:gd name="T8" fmla="*/ 0 60000 65536"/>
                <a:gd name="T9" fmla="*/ 0 w 91"/>
                <a:gd name="T10" fmla="*/ 0 h 136"/>
                <a:gd name="T11" fmla="*/ 91 w 91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136">
                  <a:moveTo>
                    <a:pt x="0" y="0"/>
                  </a:moveTo>
                  <a:lnTo>
                    <a:pt x="91" y="0"/>
                  </a:lnTo>
                  <a:lnTo>
                    <a:pt x="9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</p:grpSp>
      <p:sp>
        <p:nvSpPr>
          <p:cNvPr id="3085" name="Text Box 19"/>
          <p:cNvSpPr txBox="1">
            <a:spLocks noChangeArrowheads="1"/>
          </p:cNvSpPr>
          <p:nvPr/>
        </p:nvSpPr>
        <p:spPr bwMode="auto">
          <a:xfrm>
            <a:off x="8666145" y="1587349"/>
            <a:ext cx="518673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3086" name="Text Box 20"/>
          <p:cNvSpPr txBox="1">
            <a:spLocks noChangeArrowheads="1"/>
          </p:cNvSpPr>
          <p:nvPr/>
        </p:nvSpPr>
        <p:spPr bwMode="auto">
          <a:xfrm>
            <a:off x="5712359" y="5306960"/>
            <a:ext cx="518673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3087" name="Text Box 21"/>
          <p:cNvSpPr txBox="1">
            <a:spLocks noChangeArrowheads="1"/>
          </p:cNvSpPr>
          <p:nvPr/>
        </p:nvSpPr>
        <p:spPr bwMode="auto">
          <a:xfrm>
            <a:off x="8829299" y="5490461"/>
            <a:ext cx="512261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94595" name="Freeform 35"/>
          <p:cNvSpPr>
            <a:spLocks/>
          </p:cNvSpPr>
          <p:nvPr/>
        </p:nvSpPr>
        <p:spPr bwMode="auto">
          <a:xfrm rot="14237821">
            <a:off x="10963097" y="2460663"/>
            <a:ext cx="347390" cy="371867"/>
          </a:xfrm>
          <a:custGeom>
            <a:avLst/>
            <a:gdLst>
              <a:gd name="T0" fmla="*/ 60 w 60"/>
              <a:gd name="T1" fmla="*/ 0 h 112"/>
              <a:gd name="T2" fmla="*/ 8 w 60"/>
              <a:gd name="T3" fmla="*/ 28 h 112"/>
              <a:gd name="T4" fmla="*/ 12 w 60"/>
              <a:gd name="T5" fmla="*/ 112 h 112"/>
              <a:gd name="T6" fmla="*/ 0 60000 65536"/>
              <a:gd name="T7" fmla="*/ 0 60000 65536"/>
              <a:gd name="T8" fmla="*/ 0 60000 65536"/>
              <a:gd name="T9" fmla="*/ 0 w 60"/>
              <a:gd name="T10" fmla="*/ 0 h 112"/>
              <a:gd name="T11" fmla="*/ 60 w 60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0" h="112">
                <a:moveTo>
                  <a:pt x="60" y="0"/>
                </a:moveTo>
                <a:cubicBezTo>
                  <a:pt x="51" y="5"/>
                  <a:pt x="16" y="9"/>
                  <a:pt x="8" y="28"/>
                </a:cubicBezTo>
                <a:cubicBezTo>
                  <a:pt x="0" y="47"/>
                  <a:pt x="11" y="95"/>
                  <a:pt x="12" y="112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grpSp>
        <p:nvGrpSpPr>
          <p:cNvPr id="38" name="Group 5"/>
          <p:cNvGrpSpPr>
            <a:grpSpLocks/>
          </p:cNvGrpSpPr>
          <p:nvPr/>
        </p:nvGrpSpPr>
        <p:grpSpPr bwMode="auto">
          <a:xfrm>
            <a:off x="11200103" y="1844224"/>
            <a:ext cx="2898193" cy="4029700"/>
            <a:chOff x="4054" y="754"/>
            <a:chExt cx="1139" cy="2052"/>
          </a:xfrm>
        </p:grpSpPr>
        <p:sp>
          <p:nvSpPr>
            <p:cNvPr id="39" name="AutoShape 6"/>
            <p:cNvSpPr>
              <a:spLocks noChangeArrowheads="1"/>
            </p:cNvSpPr>
            <p:nvPr/>
          </p:nvSpPr>
          <p:spPr bwMode="auto">
            <a:xfrm>
              <a:off x="4105" y="890"/>
              <a:ext cx="1088" cy="1633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D60093"/>
                </a:gs>
              </a:gsLst>
              <a:path path="shape">
                <a:fillToRect l="50000" t="50000" r="50000" b="50000"/>
              </a:path>
            </a:gra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b="1"/>
            </a:p>
          </p:txBody>
        </p:sp>
        <p:sp>
          <p:nvSpPr>
            <p:cNvPr id="40" name="Line 7"/>
            <p:cNvSpPr>
              <a:spLocks noChangeShapeType="1"/>
            </p:cNvSpPr>
            <p:nvPr/>
          </p:nvSpPr>
          <p:spPr bwMode="auto">
            <a:xfrm rot="21473524" flipH="1">
              <a:off x="4604" y="1661"/>
              <a:ext cx="91" cy="9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  <p:grpSp>
          <p:nvGrpSpPr>
            <p:cNvPr id="41" name="Group 8"/>
            <p:cNvGrpSpPr>
              <a:grpSpLocks/>
            </p:cNvGrpSpPr>
            <p:nvPr/>
          </p:nvGrpSpPr>
          <p:grpSpPr bwMode="auto">
            <a:xfrm rot="4905450">
              <a:off x="4095" y="1752"/>
              <a:ext cx="60" cy="141"/>
              <a:chOff x="1066" y="2568"/>
              <a:chExt cx="60" cy="141"/>
            </a:xfrm>
          </p:grpSpPr>
          <p:sp>
            <p:nvSpPr>
              <p:cNvPr id="45" name="Freeform 9"/>
              <p:cNvSpPr>
                <a:spLocks/>
              </p:cNvSpPr>
              <p:nvPr/>
            </p:nvSpPr>
            <p:spPr bwMode="auto">
              <a:xfrm>
                <a:off x="1066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b="1"/>
              </a:p>
            </p:txBody>
          </p:sp>
          <p:sp>
            <p:nvSpPr>
              <p:cNvPr id="46" name="Freeform 10"/>
              <p:cNvSpPr>
                <a:spLocks/>
              </p:cNvSpPr>
              <p:nvPr/>
            </p:nvSpPr>
            <p:spPr bwMode="auto">
              <a:xfrm>
                <a:off x="1111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b="1"/>
              </a:p>
            </p:txBody>
          </p:sp>
        </p:grpSp>
        <p:sp>
          <p:nvSpPr>
            <p:cNvPr id="42" name="Freeform 11"/>
            <p:cNvSpPr>
              <a:spLocks/>
            </p:cNvSpPr>
            <p:nvPr/>
          </p:nvSpPr>
          <p:spPr bwMode="auto">
            <a:xfrm rot="-126476">
              <a:off x="4101" y="2383"/>
              <a:ext cx="91" cy="136"/>
            </a:xfrm>
            <a:custGeom>
              <a:avLst/>
              <a:gdLst>
                <a:gd name="T0" fmla="*/ 0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0 60000 65536"/>
                <a:gd name="T7" fmla="*/ 0 60000 65536"/>
                <a:gd name="T8" fmla="*/ 0 60000 65536"/>
                <a:gd name="T9" fmla="*/ 0 w 91"/>
                <a:gd name="T10" fmla="*/ 0 h 136"/>
                <a:gd name="T11" fmla="*/ 91 w 91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136">
                  <a:moveTo>
                    <a:pt x="0" y="0"/>
                  </a:moveTo>
                  <a:lnTo>
                    <a:pt x="91" y="0"/>
                  </a:lnTo>
                  <a:lnTo>
                    <a:pt x="9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4150" y="754"/>
              <a:ext cx="235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900" b="1">
                  <a:solidFill>
                    <a:srgbClr val="000099"/>
                  </a:solidFill>
                </a:rPr>
                <a:t>В</a:t>
              </a:r>
              <a:r>
                <a:rPr lang="ru-RU" sz="2900" b="1" baseline="-25000">
                  <a:solidFill>
                    <a:srgbClr val="000099"/>
                  </a:solidFill>
                </a:rPr>
                <a:t>1</a:t>
              </a:r>
              <a:endParaRPr lang="ru-RU" sz="2900" b="1">
                <a:solidFill>
                  <a:srgbClr val="000099"/>
                </a:solidFill>
              </a:endParaRPr>
            </a:p>
          </p:txBody>
        </p:sp>
        <p:sp>
          <p:nvSpPr>
            <p:cNvPr id="44" name="Text Box 13"/>
            <p:cNvSpPr txBox="1">
              <a:spLocks noChangeArrowheads="1"/>
            </p:cNvSpPr>
            <p:nvPr/>
          </p:nvSpPr>
          <p:spPr bwMode="auto">
            <a:xfrm>
              <a:off x="4059" y="2523"/>
              <a:ext cx="232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900" b="1">
                  <a:solidFill>
                    <a:srgbClr val="000099"/>
                  </a:solidFill>
                </a:rPr>
                <a:t>С</a:t>
              </a:r>
              <a:r>
                <a:rPr lang="ru-RU" sz="2900" b="1" baseline="-25000">
                  <a:solidFill>
                    <a:srgbClr val="000099"/>
                  </a:solidFill>
                </a:rPr>
                <a:t>1</a:t>
              </a:r>
              <a:endParaRPr lang="ru-RU" sz="2900" b="1">
                <a:solidFill>
                  <a:srgbClr val="000099"/>
                </a:solidFill>
              </a:endParaRPr>
            </a:p>
          </p:txBody>
        </p:sp>
      </p:grpSp>
      <p:sp>
        <p:nvSpPr>
          <p:cNvPr id="47" name="Freeform 35"/>
          <p:cNvSpPr>
            <a:spLocks/>
          </p:cNvSpPr>
          <p:nvPr/>
        </p:nvSpPr>
        <p:spPr bwMode="auto">
          <a:xfrm rot="13118930">
            <a:off x="11448150" y="2445269"/>
            <a:ext cx="268078" cy="350862"/>
          </a:xfrm>
          <a:custGeom>
            <a:avLst/>
            <a:gdLst>
              <a:gd name="T0" fmla="*/ 60 w 60"/>
              <a:gd name="T1" fmla="*/ 0 h 112"/>
              <a:gd name="T2" fmla="*/ 8 w 60"/>
              <a:gd name="T3" fmla="*/ 28 h 112"/>
              <a:gd name="T4" fmla="*/ 12 w 60"/>
              <a:gd name="T5" fmla="*/ 112 h 112"/>
              <a:gd name="T6" fmla="*/ 0 60000 65536"/>
              <a:gd name="T7" fmla="*/ 0 60000 65536"/>
              <a:gd name="T8" fmla="*/ 0 60000 65536"/>
              <a:gd name="T9" fmla="*/ 0 w 60"/>
              <a:gd name="T10" fmla="*/ 0 h 112"/>
              <a:gd name="T11" fmla="*/ 60 w 60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0" h="112">
                <a:moveTo>
                  <a:pt x="60" y="0"/>
                </a:moveTo>
                <a:cubicBezTo>
                  <a:pt x="51" y="5"/>
                  <a:pt x="16" y="9"/>
                  <a:pt x="8" y="28"/>
                </a:cubicBezTo>
                <a:cubicBezTo>
                  <a:pt x="0" y="47"/>
                  <a:pt x="11" y="95"/>
                  <a:pt x="12" y="112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/>
          </a:p>
        </p:txBody>
      </p:sp>
      <p:sp>
        <p:nvSpPr>
          <p:cNvPr id="49" name="Freeform 30"/>
          <p:cNvSpPr>
            <a:spLocks/>
          </p:cNvSpPr>
          <p:nvPr/>
        </p:nvSpPr>
        <p:spPr bwMode="auto">
          <a:xfrm rot="2047691">
            <a:off x="8636782" y="4983211"/>
            <a:ext cx="332338" cy="316824"/>
          </a:xfrm>
          <a:custGeom>
            <a:avLst/>
            <a:gdLst>
              <a:gd name="T0" fmla="*/ 0 w 152"/>
              <a:gd name="T1" fmla="*/ 16 h 88"/>
              <a:gd name="T2" fmla="*/ 96 w 152"/>
              <a:gd name="T3" fmla="*/ 12 h 88"/>
              <a:gd name="T4" fmla="*/ 152 w 152"/>
              <a:gd name="T5" fmla="*/ 88 h 88"/>
              <a:gd name="T6" fmla="*/ 0 60000 65536"/>
              <a:gd name="T7" fmla="*/ 0 60000 65536"/>
              <a:gd name="T8" fmla="*/ 0 60000 65536"/>
              <a:gd name="T9" fmla="*/ 0 w 152"/>
              <a:gd name="T10" fmla="*/ 0 h 88"/>
              <a:gd name="T11" fmla="*/ 152 w 152"/>
              <a:gd name="T12" fmla="*/ 88 h 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88">
                <a:moveTo>
                  <a:pt x="0" y="16"/>
                </a:moveTo>
                <a:cubicBezTo>
                  <a:pt x="16" y="15"/>
                  <a:pt x="71" y="0"/>
                  <a:pt x="96" y="12"/>
                </a:cubicBezTo>
                <a:cubicBezTo>
                  <a:pt x="121" y="24"/>
                  <a:pt x="140" y="72"/>
                  <a:pt x="152" y="88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uz-Latn-UZ" b="1"/>
          </a:p>
        </p:txBody>
      </p:sp>
      <p:sp>
        <p:nvSpPr>
          <p:cNvPr id="3098" name="Freeform 30"/>
          <p:cNvSpPr>
            <a:spLocks/>
          </p:cNvSpPr>
          <p:nvPr/>
        </p:nvSpPr>
        <p:spPr bwMode="auto">
          <a:xfrm rot="15971906">
            <a:off x="13449853" y="5013781"/>
            <a:ext cx="387978" cy="207874"/>
          </a:xfrm>
          <a:custGeom>
            <a:avLst/>
            <a:gdLst>
              <a:gd name="T0" fmla="*/ 0 w 152"/>
              <a:gd name="T1" fmla="*/ 16 h 88"/>
              <a:gd name="T2" fmla="*/ 96 w 152"/>
              <a:gd name="T3" fmla="*/ 12 h 88"/>
              <a:gd name="T4" fmla="*/ 152 w 152"/>
              <a:gd name="T5" fmla="*/ 88 h 88"/>
              <a:gd name="T6" fmla="*/ 0 60000 65536"/>
              <a:gd name="T7" fmla="*/ 0 60000 65536"/>
              <a:gd name="T8" fmla="*/ 0 60000 65536"/>
              <a:gd name="T9" fmla="*/ 0 w 152"/>
              <a:gd name="T10" fmla="*/ 0 h 88"/>
              <a:gd name="T11" fmla="*/ 152 w 152"/>
              <a:gd name="T12" fmla="*/ 88 h 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88">
                <a:moveTo>
                  <a:pt x="0" y="16"/>
                </a:moveTo>
                <a:cubicBezTo>
                  <a:pt x="16" y="15"/>
                  <a:pt x="71" y="0"/>
                  <a:pt x="96" y="12"/>
                </a:cubicBezTo>
                <a:cubicBezTo>
                  <a:pt x="121" y="24"/>
                  <a:pt x="140" y="72"/>
                  <a:pt x="152" y="88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uz-Latn-UZ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02882" y="4942904"/>
                <a:ext cx="7315200" cy="18158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Для доказательства приложим к треугольнику ABC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треугольник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А</m:t>
                        </m:r>
                      </m:e>
                      <m:sub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В</m:t>
                        </m:r>
                      </m:e>
                      <m:sub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e>
                      <m:sub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совместив катет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ВС с равным </a:t>
                </a:r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ему катетом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В</m:t>
                        </m:r>
                      </m:e>
                      <m:sub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С</m:t>
                        </m:r>
                      </m:e>
                      <m:sub>
                        <m:r>
                          <a:rPr lang="ru-RU" sz="28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endParaRPr lang="uz-Latn-UZ" sz="28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82" y="4942904"/>
                <a:ext cx="7315200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750" t="-3356" b="-838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01320" y="1733816"/>
            <a:ext cx="5032673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прямые 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АВ=А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pPr lvl="0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ВС=В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Доказать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29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АВС=</a:t>
            </a:r>
            <a:r>
              <a:rPr lang="ru-RU" sz="29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29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3470696" y="6774234"/>
            <a:ext cx="109654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     Треугольники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будут равны по</a:t>
            </a:r>
            <a:r>
              <a:rPr lang="en-US" sz="32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признаку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СУС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равенства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треугольников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65155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0.00984 C 0.04872 0.00984 0.09766 0.00984 0.14648 0.00984 " pathEditMode="relative" rAng="0" ptsTypes="fA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24" y="-48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7222E-7 2.16049E-6 C 0.00944 0.01389 0.00239 0.00501 0.02767 0.00578 C 0.06586 0.00694 0.10406 0.00714 0.14214 0.00771 C 0.15321 0.01639 0.14388 0.00984 0.17166 0.00984 " pathEditMode="relative" rAng="0" ptsTypes="fffA">
                                      <p:cBhvr>
                                        <p:cTn id="13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83" y="81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11 -0.00173 C 0.05219 -0.00964 0.0817 -0.00617 0.11111 -0.00617 " pathEditMode="relative" ptsTypes="fA">
                                      <p:cBhvr>
                                        <p:cTn id="15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47 -0.00116 C 0.05837 0.01659 0.09375 0.00328 0.12717 0.00328 " pathEditMode="relative" ptsTypes="fA">
                                      <p:cBhvr>
                                        <p:cTn id="17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9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  <p:bldP spid="3086" grpId="0"/>
      <p:bldP spid="3087" grpId="0"/>
      <p:bldP spid="194595" grpId="0" animBg="1"/>
      <p:bldP spid="47" grpId="0" animBg="1"/>
      <p:bldP spid="49" grpId="0" animBg="1"/>
      <p:bldP spid="3098" grpId="0" animBg="1"/>
      <p:bldP spid="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Равнобедренный треугольник 35"/>
          <p:cNvSpPr/>
          <p:nvPr/>
        </p:nvSpPr>
        <p:spPr>
          <a:xfrm rot="11601781" flipH="1">
            <a:off x="1020023" y="2663223"/>
            <a:ext cx="2759298" cy="167640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568" y="581137"/>
            <a:ext cx="14200032" cy="1844760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5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Будут ли равны треугольники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ОАС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ODB,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на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рисунке 7: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а)ОС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ОВ;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9543268">
            <a:off x="4164964" y="2496212"/>
            <a:ext cx="2592650" cy="167640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Прямоугольник 12"/>
          <p:cNvSpPr/>
          <p:nvPr/>
        </p:nvSpPr>
        <p:spPr>
          <a:xfrm rot="786932">
            <a:off x="1202558" y="2384371"/>
            <a:ext cx="267026" cy="2572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16612277">
            <a:off x="3182397" y="2916546"/>
            <a:ext cx="390486" cy="189952"/>
          </a:xfrm>
          <a:prstGeom prst="arc">
            <a:avLst>
              <a:gd name="adj1" fmla="val 10790418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3" name="Прямоугольник 32"/>
          <p:cNvSpPr/>
          <p:nvPr/>
        </p:nvSpPr>
        <p:spPr>
          <a:xfrm rot="20521729">
            <a:off x="6182121" y="2121916"/>
            <a:ext cx="249724" cy="2720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2" name="Дуга 41"/>
          <p:cNvSpPr/>
          <p:nvPr/>
        </p:nvSpPr>
        <p:spPr>
          <a:xfrm rot="5139457">
            <a:off x="4283610" y="2860097"/>
            <a:ext cx="393775" cy="183888"/>
          </a:xfrm>
          <a:prstGeom prst="arc">
            <a:avLst>
              <a:gd name="adj1" fmla="val 1129494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3748409" y="317545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231" y="386306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60395" y="357067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9460" y="154873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2177" y="184112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442888" y="3187847"/>
            <a:ext cx="148736" cy="3015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185988" y="3410400"/>
            <a:ext cx="219588" cy="3111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7700378" y="2625423"/>
            <a:ext cx="5611221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uz-Cyrl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ипотенузы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О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</a:t>
            </a: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9226470" y="1304462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7355678" y="1920613"/>
            <a:ext cx="679885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32"/>
          <p:cNvSpPr txBox="1">
            <a:spLocks noChangeArrowheads="1"/>
          </p:cNvSpPr>
          <p:nvPr/>
        </p:nvSpPr>
        <p:spPr bwMode="auto">
          <a:xfrm>
            <a:off x="7772120" y="3784524"/>
            <a:ext cx="68085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АОС =</a:t>
            </a:r>
            <a:r>
              <a:rPr kumimoji="0"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DOB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так как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</a:t>
            </a:r>
          </a:p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вертикальные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830102" y="6729964"/>
            <a:ext cx="119504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треугольники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будут равны по</a:t>
            </a:r>
            <a:r>
              <a:rPr lang="en-US" sz="32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признаку </a:t>
            </a:r>
            <a:r>
              <a:rPr lang="uz-Cyrl-UZ" sz="3200" b="1" dirty="0" smtClean="0">
                <a:solidFill>
                  <a:srgbClr val="000099"/>
                </a:solidFill>
                <a:latin typeface="Arial" charset="0"/>
              </a:rPr>
              <a:t>Г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У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равенства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прямоугольных треугольников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504248" y="4984853"/>
            <a:ext cx="12602151" cy="160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Если </a:t>
            </a:r>
            <a:r>
              <a:rPr lang="ru-RU" sz="3200" b="1" dirty="0">
                <a:solidFill>
                  <a:srgbClr val="C00000"/>
                </a:solidFill>
                <a:latin typeface="Arial" charset="0"/>
              </a:rPr>
              <a:t>гипотенуза и острый угол одного прямоугольного</a:t>
            </a:r>
          </a:p>
          <a:p>
            <a:pPr algn="ctr" eaLnBrk="1" hangingPunct="1"/>
            <a:r>
              <a:rPr lang="ru-RU" sz="3200" b="1" dirty="0">
                <a:solidFill>
                  <a:srgbClr val="C00000"/>
                </a:solidFill>
                <a:latin typeface="Arial" charset="0"/>
              </a:rPr>
              <a:t>треугольника соответственно равны гипотенузе и острому углу другого, то такие треугольники равны.</a:t>
            </a:r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2" grpId="0" animBg="1"/>
      <p:bldP spid="62" grpId="0"/>
      <p:bldP spid="64" grpId="0"/>
      <p:bldP spid="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581400" y="2191567"/>
            <a:ext cx="7134742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5 (б, в), (стр.107).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542941" y="3067494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0896600" y="1524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1752600" y="12954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7086600" y="1295400"/>
            <a:ext cx="4631872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Признаки равенства  прямоугольных треугольников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3619500" y="428586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220200" y="428586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857097" y="533400"/>
            <a:ext cx="7457087" cy="64389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Прямоугольный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Line 14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101" name="Text Box 29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4102" name="Text Box 31"/>
          <p:cNvSpPr txBox="1">
            <a:spLocks noChangeArrowheads="1"/>
          </p:cNvSpPr>
          <p:nvPr/>
        </p:nvSpPr>
        <p:spPr bwMode="auto">
          <a:xfrm>
            <a:off x="7660640" y="7139940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4103" name="Text Box 38"/>
          <p:cNvSpPr txBox="1">
            <a:spLocks noChangeArrowheads="1"/>
          </p:cNvSpPr>
          <p:nvPr/>
        </p:nvSpPr>
        <p:spPr bwMode="auto">
          <a:xfrm>
            <a:off x="1554480" y="7139940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3281680" y="7225666"/>
            <a:ext cx="2136103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 rot="-5400000">
            <a:off x="670579" y="4544033"/>
            <a:ext cx="2136103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 rot="2581939">
            <a:off x="3391654" y="4138267"/>
            <a:ext cx="4085354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dirty="0">
                <a:latin typeface="Times New Roman" pitchFamily="18" charset="0"/>
              </a:rPr>
              <a:t>Г и п о т е н у з а</a:t>
            </a:r>
          </a:p>
        </p:txBody>
      </p:sp>
      <p:sp>
        <p:nvSpPr>
          <p:cNvPr id="4107" name="Rectangle 42"/>
          <p:cNvSpPr>
            <a:spLocks noChangeArrowheads="1"/>
          </p:cNvSpPr>
          <p:nvPr/>
        </p:nvSpPr>
        <p:spPr bwMode="auto">
          <a:xfrm>
            <a:off x="2131061" y="679323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108" name="AutoShape 43"/>
          <p:cNvSpPr>
            <a:spLocks noChangeArrowheads="1"/>
          </p:cNvSpPr>
          <p:nvPr/>
        </p:nvSpPr>
        <p:spPr bwMode="auto">
          <a:xfrm>
            <a:off x="2131061" y="2213610"/>
            <a:ext cx="5646419" cy="501205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pic>
        <p:nvPicPr>
          <p:cNvPr id="4109" name="Picture 54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732678" cy="4202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58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026756" y="312421"/>
            <a:ext cx="9476808" cy="67056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прямоугольного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507480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440182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5128" name="Rectangle 12"/>
          <p:cNvSpPr>
            <a:spLocks noChangeArrowheads="1"/>
          </p:cNvSpPr>
          <p:nvPr/>
        </p:nvSpPr>
        <p:spPr bwMode="auto">
          <a:xfrm>
            <a:off x="2131061" y="60159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5129" name="AutoShape 13"/>
          <p:cNvSpPr>
            <a:spLocks noChangeArrowheads="1"/>
          </p:cNvSpPr>
          <p:nvPr/>
        </p:nvSpPr>
        <p:spPr bwMode="auto">
          <a:xfrm>
            <a:off x="2131061" y="22136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1198" name="Freeform 14"/>
          <p:cNvSpPr>
            <a:spLocks/>
          </p:cNvSpPr>
          <p:nvPr/>
        </p:nvSpPr>
        <p:spPr bwMode="auto">
          <a:xfrm rot="-8336324">
            <a:off x="2245360" y="186880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1199" name="Freeform 15"/>
          <p:cNvSpPr>
            <a:spLocks/>
          </p:cNvSpPr>
          <p:nvPr/>
        </p:nvSpPr>
        <p:spPr bwMode="auto">
          <a:xfrm rot="-8336324">
            <a:off x="5933440" y="5410200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1200" name="AutoShape 16"/>
          <p:cNvSpPr>
            <a:spLocks noChangeArrowheads="1"/>
          </p:cNvSpPr>
          <p:nvPr/>
        </p:nvSpPr>
        <p:spPr bwMode="auto">
          <a:xfrm>
            <a:off x="1676400" y="6501766"/>
            <a:ext cx="11638280" cy="172783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В прямоугольном  треугольнике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сумма острых углов равна </a:t>
            </a:r>
            <a:r>
              <a:rPr lang="ru-RU" altLang="ru-RU" sz="51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ru-RU" altLang="ru-RU" sz="5100" b="1" baseline="30000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5134" name="Picture 27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326172" cy="384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55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2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8" grpId="0" animBg="1"/>
      <p:bldP spid="221198" grpId="1" animBg="1"/>
      <p:bldP spid="221198" grpId="2" animBg="1"/>
      <p:bldP spid="221198" grpId="3" animBg="1"/>
      <p:bldP spid="221199" grpId="0" animBg="1"/>
      <p:bldP spid="221199" grpId="1" animBg="1"/>
      <p:bldP spid="221199" grpId="2" animBg="1"/>
      <p:bldP spid="221199" grpId="3" animBg="1"/>
      <p:bldP spid="2212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507480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1440182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2131061" y="60159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153" name="AutoShape 10"/>
          <p:cNvSpPr>
            <a:spLocks noChangeArrowheads="1"/>
          </p:cNvSpPr>
          <p:nvPr/>
        </p:nvSpPr>
        <p:spPr bwMode="auto">
          <a:xfrm>
            <a:off x="2131061" y="22136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2220" name="Freeform 12"/>
          <p:cNvSpPr>
            <a:spLocks/>
          </p:cNvSpPr>
          <p:nvPr/>
        </p:nvSpPr>
        <p:spPr bwMode="auto">
          <a:xfrm rot="-8336324">
            <a:off x="6278880" y="558355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2221" name="AutoShape 13"/>
          <p:cNvSpPr>
            <a:spLocks noChangeArrowheads="1"/>
          </p:cNvSpPr>
          <p:nvPr/>
        </p:nvSpPr>
        <p:spPr bwMode="auto">
          <a:xfrm>
            <a:off x="1668782" y="6501766"/>
            <a:ext cx="11638280" cy="172783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 smtClean="0">
                <a:latin typeface="Arial" pitchFamily="34" charset="0"/>
                <a:cs typeface="Arial" pitchFamily="34" charset="0"/>
              </a:rPr>
              <a:t>       В 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прямоугольном  треугольнике катет, лежащий 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против угла в 30</a:t>
            </a:r>
            <a:r>
              <a:rPr lang="ru-RU" altLang="ru-RU" sz="34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, равен </a:t>
            </a:r>
            <a:r>
              <a:rPr lang="ru-RU" altLang="ru-RU" sz="34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половине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 smtClean="0">
                <a:latin typeface="Arial" pitchFamily="34" charset="0"/>
                <a:cs typeface="Arial" pitchFamily="34" charset="0"/>
              </a:rPr>
              <a:t>гипотенузы.</a:t>
            </a:r>
            <a:endParaRPr lang="ru-RU" alt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6" name="AutoShape 14"/>
          <p:cNvSpPr>
            <a:spLocks noChangeArrowheads="1"/>
          </p:cNvSpPr>
          <p:nvPr/>
        </p:nvSpPr>
        <p:spPr bwMode="auto">
          <a:xfrm rot="-6610063">
            <a:off x="2362519" y="2673668"/>
            <a:ext cx="238124" cy="70104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131061" y="3078480"/>
            <a:ext cx="948278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30</a:t>
            </a:r>
            <a:r>
              <a:rPr lang="ru-RU" altLang="ru-RU" sz="4000" b="1" baseline="30000">
                <a:latin typeface="Times New Roman" pitchFamily="18" charset="0"/>
              </a:rPr>
              <a:t>0</a:t>
            </a:r>
            <a:endParaRPr lang="ru-RU" altLang="ru-RU" sz="4000" b="1">
              <a:latin typeface="Times New Roman" pitchFamily="18" charset="0"/>
            </a:endParaRPr>
          </a:p>
        </p:txBody>
      </p:sp>
      <p:sp>
        <p:nvSpPr>
          <p:cNvPr id="222225" name="Freeform 17"/>
          <p:cNvSpPr>
            <a:spLocks/>
          </p:cNvSpPr>
          <p:nvPr/>
        </p:nvSpPr>
        <p:spPr bwMode="auto">
          <a:xfrm rot="-8336324">
            <a:off x="2245360" y="186880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pic>
        <p:nvPicPr>
          <p:cNvPr id="6160" name="Picture 28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217790" cy="3745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2"/>
          <p:cNvSpPr>
            <a:spLocks noChangeArrowheads="1" noChangeShapeType="1" noTextEdit="1"/>
          </p:cNvSpPr>
          <p:nvPr/>
        </p:nvSpPr>
        <p:spPr bwMode="auto">
          <a:xfrm>
            <a:off x="2026756" y="312421"/>
            <a:ext cx="9476808" cy="67056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прямоугольного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98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78035E-8 L -0.29201 0.0025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20" grpId="0" animBg="1"/>
      <p:bldP spid="222220" grpId="1" animBg="1"/>
      <p:bldP spid="222220" grpId="2" animBg="1"/>
      <p:bldP spid="222220" grpId="3" animBg="1"/>
      <p:bldP spid="222220" grpId="4" animBg="1"/>
      <p:bldP spid="222221" grpId="0" animBg="1"/>
      <p:bldP spid="222225" grpId="0" animBg="1"/>
      <p:bldP spid="222225" grpId="1" animBg="1"/>
      <p:bldP spid="222225" grpId="2" animBg="1"/>
      <p:bldP spid="222225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440182" y="17811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507480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1440182" y="61017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2131061" y="60159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7177" name="AutoShape 10"/>
          <p:cNvSpPr>
            <a:spLocks noChangeArrowheads="1"/>
          </p:cNvSpPr>
          <p:nvPr/>
        </p:nvSpPr>
        <p:spPr bwMode="auto">
          <a:xfrm>
            <a:off x="2131061" y="22136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4267" name="Freeform 11"/>
          <p:cNvSpPr>
            <a:spLocks/>
          </p:cNvSpPr>
          <p:nvPr/>
        </p:nvSpPr>
        <p:spPr bwMode="auto">
          <a:xfrm rot="-8336324">
            <a:off x="6278880" y="558355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224268" name="AutoShape 12"/>
          <p:cNvSpPr>
            <a:spLocks noChangeArrowheads="1"/>
          </p:cNvSpPr>
          <p:nvPr/>
        </p:nvSpPr>
        <p:spPr bwMode="auto">
          <a:xfrm>
            <a:off x="1668782" y="6501766"/>
            <a:ext cx="11638280" cy="172783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 smtClean="0">
                <a:latin typeface="Arial" pitchFamily="34" charset="0"/>
                <a:cs typeface="Arial" pitchFamily="34" charset="0"/>
              </a:rPr>
              <a:t>     В 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прямоугольном  треугольнике катет, равный 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половине  гипотенузы лежит против угла в 30</a:t>
            </a:r>
            <a:r>
              <a:rPr lang="ru-RU" altLang="ru-RU" sz="3400" b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180" name="AutoShape 13"/>
          <p:cNvSpPr>
            <a:spLocks noChangeArrowheads="1"/>
          </p:cNvSpPr>
          <p:nvPr/>
        </p:nvSpPr>
        <p:spPr bwMode="auto">
          <a:xfrm rot="-6610063">
            <a:off x="2362519" y="2673668"/>
            <a:ext cx="238124" cy="70104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4270" name="Text Box 14"/>
          <p:cNvSpPr txBox="1">
            <a:spLocks noChangeArrowheads="1"/>
          </p:cNvSpPr>
          <p:nvPr/>
        </p:nvSpPr>
        <p:spPr bwMode="auto">
          <a:xfrm>
            <a:off x="2131061" y="3078480"/>
            <a:ext cx="948278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>
                <a:latin typeface="Times New Roman" pitchFamily="18" charset="0"/>
              </a:rPr>
              <a:t>30</a:t>
            </a:r>
            <a:r>
              <a:rPr lang="ru-RU" altLang="ru-RU" sz="4000" b="1" baseline="30000">
                <a:latin typeface="Times New Roman" pitchFamily="18" charset="0"/>
              </a:rPr>
              <a:t>0</a:t>
            </a:r>
            <a:endParaRPr lang="ru-RU" altLang="ru-RU" sz="4000" b="1">
              <a:latin typeface="Times New Roman" pitchFamily="18" charset="0"/>
            </a:endParaRPr>
          </a:p>
        </p:txBody>
      </p:sp>
      <p:sp>
        <p:nvSpPr>
          <p:cNvPr id="224272" name="Freeform 16"/>
          <p:cNvSpPr>
            <a:spLocks/>
          </p:cNvSpPr>
          <p:nvPr/>
        </p:nvSpPr>
        <p:spPr bwMode="auto">
          <a:xfrm rot="-8336324">
            <a:off x="2245360" y="1868806"/>
            <a:ext cx="711200" cy="822960"/>
          </a:xfrm>
          <a:custGeom>
            <a:avLst/>
            <a:gdLst>
              <a:gd name="T0" fmla="*/ 444500 w 280"/>
              <a:gd name="T1" fmla="*/ 647700 h 432"/>
              <a:gd name="T2" fmla="*/ 165100 w 280"/>
              <a:gd name="T3" fmla="*/ 393700 h 432"/>
              <a:gd name="T4" fmla="*/ 0 w 280"/>
              <a:gd name="T5" fmla="*/ 685800 h 432"/>
              <a:gd name="T6" fmla="*/ 101600 w 280"/>
              <a:gd name="T7" fmla="*/ 0 h 432"/>
              <a:gd name="T8" fmla="*/ 431800 w 280"/>
              <a:gd name="T9" fmla="*/ 64770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pic>
        <p:nvPicPr>
          <p:cNvPr id="7184" name="Picture 27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521402" cy="401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2"/>
          <p:cNvSpPr>
            <a:spLocks noChangeArrowheads="1" noChangeShapeType="1" noTextEdit="1"/>
          </p:cNvSpPr>
          <p:nvPr/>
        </p:nvSpPr>
        <p:spPr bwMode="auto">
          <a:xfrm>
            <a:off x="2026756" y="312421"/>
            <a:ext cx="9476808" cy="67056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прямоугольного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31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4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4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78035E-8 L -0.29201 0.0025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24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4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4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4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7" grpId="0" animBg="1"/>
      <p:bldP spid="224267" grpId="1" animBg="1"/>
      <p:bldP spid="224267" grpId="2" animBg="1"/>
      <p:bldP spid="224267" grpId="3" animBg="1"/>
      <p:bldP spid="224267" grpId="4" animBg="1"/>
      <p:bldP spid="224268" grpId="0" animBg="1"/>
      <p:bldP spid="224270" grpId="0"/>
      <p:bldP spid="224272" grpId="0" animBg="1"/>
      <p:bldP spid="224272" grpId="1" animBg="1"/>
      <p:bldP spid="224272" grpId="2" animBg="1"/>
      <p:bldP spid="224272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2131061" y="312420"/>
            <a:ext cx="9679939" cy="103822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Свойство медианы, проведённой</a:t>
            </a:r>
          </a:p>
          <a:p>
            <a:pPr algn="ctr"/>
            <a:r>
              <a:rPr lang="ru-RU" sz="5100" b="1" kern="1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из вершины прямого </a:t>
            </a:r>
            <a:r>
              <a:rPr lang="ru-RU" sz="5100" b="1" kern="1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угла</a:t>
            </a:r>
            <a:endParaRPr lang="uz-Latn-UZ" sz="5100" b="1" kern="1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9159240" y="65379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440182" y="143827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507480" y="57588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440182" y="5758816"/>
            <a:ext cx="60523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131061" y="5673091"/>
            <a:ext cx="576579" cy="43053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2131061" y="1870710"/>
            <a:ext cx="4376419" cy="4234816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51" name="AutoShape 11"/>
          <p:cNvSpPr>
            <a:spLocks noChangeArrowheads="1"/>
          </p:cNvSpPr>
          <p:nvPr/>
        </p:nvSpPr>
        <p:spPr bwMode="auto">
          <a:xfrm>
            <a:off x="1668782" y="6231256"/>
            <a:ext cx="11638280" cy="199834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F9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В прямоугольном  треугольнике медиана,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проведённая из вершины прямого угла,</a:t>
            </a:r>
          </a:p>
          <a:p>
            <a:pPr algn="ctr"/>
            <a:r>
              <a:rPr lang="ru-RU" altLang="ru-RU" sz="3400" b="1" dirty="0">
                <a:latin typeface="Arial" pitchFamily="34" charset="0"/>
                <a:cs typeface="Arial" pitchFamily="34" charset="0"/>
              </a:rPr>
              <a:t>равна половине гипотенузы.</a:t>
            </a:r>
          </a:p>
        </p:txBody>
      </p:sp>
      <p:sp>
        <p:nvSpPr>
          <p:cNvPr id="15371" name="Freeform 17"/>
          <p:cNvSpPr>
            <a:spLocks/>
          </p:cNvSpPr>
          <p:nvPr/>
        </p:nvSpPr>
        <p:spPr bwMode="auto">
          <a:xfrm>
            <a:off x="2113280" y="4080510"/>
            <a:ext cx="2275840" cy="2021206"/>
          </a:xfrm>
          <a:custGeom>
            <a:avLst/>
            <a:gdLst>
              <a:gd name="T0" fmla="*/ 0 w 896"/>
              <a:gd name="T1" fmla="*/ 1684338 h 1061"/>
              <a:gd name="T2" fmla="*/ 1422400 w 896"/>
              <a:gd name="T3" fmla="*/ 0 h 106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96" h="1061">
                <a:moveTo>
                  <a:pt x="0" y="1061"/>
                </a:moveTo>
                <a:lnTo>
                  <a:pt x="896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5372" name="Text Box 18"/>
          <p:cNvSpPr txBox="1">
            <a:spLocks noChangeArrowheads="1"/>
          </p:cNvSpPr>
          <p:nvPr/>
        </p:nvSpPr>
        <p:spPr bwMode="auto">
          <a:xfrm>
            <a:off x="4320541" y="3512820"/>
            <a:ext cx="720652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000" b="1" i="1">
                <a:latin typeface="Times New Roman" pitchFamily="18" charset="0"/>
              </a:rPr>
              <a:t>M</a:t>
            </a:r>
            <a:endParaRPr lang="ru-RU" altLang="ru-RU" sz="4000" b="1" i="1">
              <a:latin typeface="Times New Roman" pitchFamily="18" charset="0"/>
            </a:endParaRPr>
          </a:p>
        </p:txBody>
      </p:sp>
      <p:sp>
        <p:nvSpPr>
          <p:cNvPr id="240659" name="Rectangle 19"/>
          <p:cNvSpPr>
            <a:spLocks noChangeArrowheads="1"/>
          </p:cNvSpPr>
          <p:nvPr/>
        </p:nvSpPr>
        <p:spPr bwMode="auto">
          <a:xfrm rot="2996294">
            <a:off x="3434081" y="3013710"/>
            <a:ext cx="160020" cy="464821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60" name="Rectangle 20"/>
          <p:cNvSpPr>
            <a:spLocks noChangeArrowheads="1"/>
          </p:cNvSpPr>
          <p:nvPr/>
        </p:nvSpPr>
        <p:spPr bwMode="auto">
          <a:xfrm rot="-2200286">
            <a:off x="3431588" y="4733454"/>
            <a:ext cx="119286" cy="452674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0661" name="Rectangle 21"/>
          <p:cNvSpPr>
            <a:spLocks noChangeArrowheads="1"/>
          </p:cNvSpPr>
          <p:nvPr/>
        </p:nvSpPr>
        <p:spPr bwMode="auto">
          <a:xfrm rot="2996294">
            <a:off x="5276659" y="4746587"/>
            <a:ext cx="168219" cy="464821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pic>
        <p:nvPicPr>
          <p:cNvPr id="15376" name="Picture 31" descr="&amp;Kcy;&amp;acy;&amp;rcy;&amp;tcy;&amp;icy;&amp;ncy;&amp;kcy;&amp;acy; 59 &amp;icy;&amp;zcy; 1162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9" r="6296" b="5359"/>
          <a:stretch>
            <a:fillRect/>
          </a:stretch>
        </p:blipFill>
        <p:spPr bwMode="auto">
          <a:xfrm>
            <a:off x="9314183" y="1436371"/>
            <a:ext cx="4609676" cy="4093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3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24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51" grpId="0" animBg="1"/>
      <p:bldP spid="240659" grpId="0" animBg="1"/>
      <p:bldP spid="240660" grpId="0" animBg="1"/>
      <p:bldP spid="2406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52400" y="1734778"/>
            <a:ext cx="14226541" cy="5333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marL="266700" indent="-88900" eaLnBrk="0" hangingPunct="0"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981075" eaLnBrk="0" hangingPunct="0"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Чтобы </a:t>
            </a:r>
            <a:r>
              <a:rPr lang="ru-RU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доказать равенство прямоугольных </a:t>
            </a:r>
          </a:p>
          <a:p>
            <a:pPr eaLnBrk="1" hangingPunct="1"/>
            <a:r>
              <a:rPr lang="ru-RU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треугольников достаточно найти </a:t>
            </a:r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только </a:t>
            </a:r>
          </a:p>
          <a:p>
            <a:pPr eaLnBrk="1" hangingPunct="1"/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                                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равных элемента.</a:t>
            </a:r>
          </a:p>
          <a:p>
            <a:pPr eaLnBrk="1" hangingPunct="1"/>
            <a:endParaRPr lang="ru-RU" sz="29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9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катетам (КК)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по катету и прилежащему острому 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углу (КУ)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по гипотенузе и острому 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углу (ГУ)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гипотенузе и 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катету (ГК)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990600" y="340996"/>
            <a:ext cx="13190219" cy="139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 anchor="ctr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</a:rPr>
              <a:t>Признаки равенства прямоугольных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</a:rPr>
              <a:t>треугольников</a:t>
            </a:r>
            <a:endParaRPr lang="ru-RU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413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87021" y="312420"/>
            <a:ext cx="13594080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Arial" charset="0"/>
              </a:rPr>
              <a:t>     Теорема: </a:t>
            </a:r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Если 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катеты одного прямоугольного треугольника соответственно равны катетам другого, то такие треугольники равны.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3053081" y="2341246"/>
            <a:ext cx="3578861" cy="3783329"/>
            <a:chOff x="476" y="935"/>
            <a:chExt cx="1409" cy="1986"/>
          </a:xfrm>
        </p:grpSpPr>
        <p:sp>
          <p:nvSpPr>
            <p:cNvPr id="15375" name="AutoShape 4"/>
            <p:cNvSpPr>
              <a:spLocks noChangeArrowheads="1"/>
            </p:cNvSpPr>
            <p:nvPr/>
          </p:nvSpPr>
          <p:spPr bwMode="auto">
            <a:xfrm>
              <a:off x="657" y="1071"/>
              <a:ext cx="1089" cy="1587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shape">
                <a:fillToRect l="50000" t="50000" r="50000" b="50000"/>
              </a:path>
            </a:gra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4400" b="1"/>
            </a:p>
          </p:txBody>
        </p:sp>
        <p:sp>
          <p:nvSpPr>
            <p:cNvPr id="15376" name="Line 5"/>
            <p:cNvSpPr>
              <a:spLocks noChangeShapeType="1"/>
            </p:cNvSpPr>
            <p:nvPr/>
          </p:nvSpPr>
          <p:spPr bwMode="auto">
            <a:xfrm>
              <a:off x="612" y="1933"/>
              <a:ext cx="1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grpSp>
          <p:nvGrpSpPr>
            <p:cNvPr id="15377" name="Group 6"/>
            <p:cNvGrpSpPr>
              <a:grpSpLocks/>
            </p:cNvGrpSpPr>
            <p:nvPr/>
          </p:nvGrpSpPr>
          <p:grpSpPr bwMode="auto">
            <a:xfrm>
              <a:off x="1066" y="2568"/>
              <a:ext cx="60" cy="141"/>
              <a:chOff x="1066" y="2568"/>
              <a:chExt cx="60" cy="141"/>
            </a:xfrm>
          </p:grpSpPr>
          <p:sp>
            <p:nvSpPr>
              <p:cNvPr id="15382" name="Freeform 7"/>
              <p:cNvSpPr>
                <a:spLocks/>
              </p:cNvSpPr>
              <p:nvPr/>
            </p:nvSpPr>
            <p:spPr bwMode="auto">
              <a:xfrm>
                <a:off x="1066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/>
              </a:p>
            </p:txBody>
          </p:sp>
          <p:sp>
            <p:nvSpPr>
              <p:cNvPr id="15383" name="Freeform 8"/>
              <p:cNvSpPr>
                <a:spLocks/>
              </p:cNvSpPr>
              <p:nvPr/>
            </p:nvSpPr>
            <p:spPr bwMode="auto">
              <a:xfrm>
                <a:off x="1111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/>
              </a:p>
            </p:txBody>
          </p:sp>
        </p:grpSp>
        <p:sp>
          <p:nvSpPr>
            <p:cNvPr id="15378" name="Freeform 9"/>
            <p:cNvSpPr>
              <a:spLocks/>
            </p:cNvSpPr>
            <p:nvPr/>
          </p:nvSpPr>
          <p:spPr bwMode="auto">
            <a:xfrm>
              <a:off x="657" y="2523"/>
              <a:ext cx="91" cy="136"/>
            </a:xfrm>
            <a:custGeom>
              <a:avLst/>
              <a:gdLst>
                <a:gd name="T0" fmla="*/ 0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0 60000 65536"/>
                <a:gd name="T7" fmla="*/ 0 60000 65536"/>
                <a:gd name="T8" fmla="*/ 0 60000 65536"/>
                <a:gd name="T9" fmla="*/ 0 w 91"/>
                <a:gd name="T10" fmla="*/ 0 h 136"/>
                <a:gd name="T11" fmla="*/ 91 w 91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136">
                  <a:moveTo>
                    <a:pt x="0" y="0"/>
                  </a:moveTo>
                  <a:lnTo>
                    <a:pt x="91" y="0"/>
                  </a:lnTo>
                  <a:lnTo>
                    <a:pt x="9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15379" name="Text Box 10"/>
            <p:cNvSpPr txBox="1">
              <a:spLocks noChangeArrowheads="1"/>
            </p:cNvSpPr>
            <p:nvPr/>
          </p:nvSpPr>
          <p:spPr bwMode="auto">
            <a:xfrm>
              <a:off x="476" y="935"/>
              <a:ext cx="183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 dirty="0">
                  <a:solidFill>
                    <a:srgbClr val="000099"/>
                  </a:solidFill>
                </a:rPr>
                <a:t>А</a:t>
              </a:r>
            </a:p>
          </p:txBody>
        </p:sp>
        <p:sp>
          <p:nvSpPr>
            <p:cNvPr id="15380" name="Text Box 11"/>
            <p:cNvSpPr txBox="1">
              <a:spLocks noChangeArrowheads="1"/>
            </p:cNvSpPr>
            <p:nvPr/>
          </p:nvSpPr>
          <p:spPr bwMode="auto">
            <a:xfrm>
              <a:off x="1701" y="2614"/>
              <a:ext cx="184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0099"/>
                  </a:solidFill>
                </a:rPr>
                <a:t>В</a:t>
              </a:r>
            </a:p>
          </p:txBody>
        </p:sp>
        <p:sp>
          <p:nvSpPr>
            <p:cNvPr id="15381" name="Text Box 12"/>
            <p:cNvSpPr txBox="1">
              <a:spLocks noChangeArrowheads="1"/>
            </p:cNvSpPr>
            <p:nvPr/>
          </p:nvSpPr>
          <p:spPr bwMode="auto">
            <a:xfrm>
              <a:off x="521" y="2614"/>
              <a:ext cx="181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0099"/>
                  </a:solidFill>
                </a:rPr>
                <a:t>С</a:t>
              </a:r>
            </a:p>
          </p:txBody>
        </p:sp>
      </p:grpSp>
      <p:grpSp>
        <p:nvGrpSpPr>
          <p:cNvPr id="15364" name="Group 13"/>
          <p:cNvGrpSpPr>
            <a:grpSpLocks/>
          </p:cNvGrpSpPr>
          <p:nvPr/>
        </p:nvGrpSpPr>
        <p:grpSpPr bwMode="auto">
          <a:xfrm>
            <a:off x="6835141" y="2015491"/>
            <a:ext cx="5044440" cy="3754755"/>
            <a:chOff x="3144" y="628"/>
            <a:chExt cx="1986" cy="1971"/>
          </a:xfrm>
        </p:grpSpPr>
        <p:sp>
          <p:nvSpPr>
            <p:cNvPr id="15366" name="AutoShape 14"/>
            <p:cNvSpPr>
              <a:spLocks noChangeArrowheads="1"/>
            </p:cNvSpPr>
            <p:nvPr/>
          </p:nvSpPr>
          <p:spPr bwMode="auto">
            <a:xfrm rot="4491380">
              <a:off x="3698" y="812"/>
              <a:ext cx="1089" cy="1587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66CC"/>
                </a:gs>
              </a:gsLst>
              <a:path path="shape">
                <a:fillToRect l="50000" t="50000" r="50000" b="50000"/>
              </a:path>
            </a:gradFill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4400" b="1"/>
            </a:p>
          </p:txBody>
        </p:sp>
        <p:sp>
          <p:nvSpPr>
            <p:cNvPr id="15367" name="Line 15"/>
            <p:cNvSpPr>
              <a:spLocks noChangeShapeType="1"/>
            </p:cNvSpPr>
            <p:nvPr/>
          </p:nvSpPr>
          <p:spPr bwMode="auto">
            <a:xfrm rot="4491380">
              <a:off x="3973" y="1120"/>
              <a:ext cx="1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grpSp>
          <p:nvGrpSpPr>
            <p:cNvPr id="15368" name="Group 16"/>
            <p:cNvGrpSpPr>
              <a:grpSpLocks/>
            </p:cNvGrpSpPr>
            <p:nvPr/>
          </p:nvGrpSpPr>
          <p:grpSpPr bwMode="auto">
            <a:xfrm rot="4491380">
              <a:off x="3439" y="1635"/>
              <a:ext cx="60" cy="141"/>
              <a:chOff x="1066" y="2568"/>
              <a:chExt cx="60" cy="141"/>
            </a:xfrm>
          </p:grpSpPr>
          <p:sp>
            <p:nvSpPr>
              <p:cNvPr id="15373" name="Freeform 17"/>
              <p:cNvSpPr>
                <a:spLocks/>
              </p:cNvSpPr>
              <p:nvPr/>
            </p:nvSpPr>
            <p:spPr bwMode="auto">
              <a:xfrm>
                <a:off x="1066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/>
              </a:p>
            </p:txBody>
          </p:sp>
          <p:sp>
            <p:nvSpPr>
              <p:cNvPr id="15374" name="Freeform 18"/>
              <p:cNvSpPr>
                <a:spLocks/>
              </p:cNvSpPr>
              <p:nvPr/>
            </p:nvSpPr>
            <p:spPr bwMode="auto">
              <a:xfrm>
                <a:off x="1111" y="2568"/>
                <a:ext cx="15" cy="141"/>
              </a:xfrm>
              <a:custGeom>
                <a:avLst/>
                <a:gdLst>
                  <a:gd name="T0" fmla="*/ 15 w 15"/>
                  <a:gd name="T1" fmla="*/ 0 h 141"/>
                  <a:gd name="T2" fmla="*/ 0 w 15"/>
                  <a:gd name="T3" fmla="*/ 141 h 141"/>
                  <a:gd name="T4" fmla="*/ 0 60000 65536"/>
                  <a:gd name="T5" fmla="*/ 0 60000 65536"/>
                  <a:gd name="T6" fmla="*/ 0 w 15"/>
                  <a:gd name="T7" fmla="*/ 0 h 141"/>
                  <a:gd name="T8" fmla="*/ 15 w 15"/>
                  <a:gd name="T9" fmla="*/ 141 h 1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141">
                    <a:moveTo>
                      <a:pt x="15" y="0"/>
                    </a:moveTo>
                    <a:lnTo>
                      <a:pt x="0" y="141"/>
                    </a:lnTo>
                  </a:path>
                </a:pathLst>
              </a:custGeom>
              <a:noFill/>
              <a:ln w="571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uz-Latn-UZ" sz="4400" b="1"/>
              </a:p>
            </p:txBody>
          </p:sp>
        </p:grpSp>
        <p:sp>
          <p:nvSpPr>
            <p:cNvPr id="15369" name="Freeform 19"/>
            <p:cNvSpPr>
              <a:spLocks/>
            </p:cNvSpPr>
            <p:nvPr/>
          </p:nvSpPr>
          <p:spPr bwMode="auto">
            <a:xfrm rot="4491380">
              <a:off x="3376" y="1342"/>
              <a:ext cx="137" cy="127"/>
            </a:xfrm>
            <a:custGeom>
              <a:avLst/>
              <a:gdLst>
                <a:gd name="T0" fmla="*/ 0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0 60000 65536"/>
                <a:gd name="T7" fmla="*/ 0 60000 65536"/>
                <a:gd name="T8" fmla="*/ 0 60000 65536"/>
                <a:gd name="T9" fmla="*/ 0 w 91"/>
                <a:gd name="T10" fmla="*/ 0 h 136"/>
                <a:gd name="T11" fmla="*/ 91 w 91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136">
                  <a:moveTo>
                    <a:pt x="0" y="0"/>
                  </a:moveTo>
                  <a:lnTo>
                    <a:pt x="91" y="0"/>
                  </a:lnTo>
                  <a:lnTo>
                    <a:pt x="9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sz="4400" b="1"/>
            </a:p>
          </p:txBody>
        </p:sp>
        <p:sp>
          <p:nvSpPr>
            <p:cNvPr id="15370" name="Text Box 20"/>
            <p:cNvSpPr txBox="1">
              <a:spLocks noChangeArrowheads="1"/>
            </p:cNvSpPr>
            <p:nvPr/>
          </p:nvSpPr>
          <p:spPr bwMode="auto">
            <a:xfrm>
              <a:off x="4878" y="628"/>
              <a:ext cx="252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 dirty="0">
                  <a:solidFill>
                    <a:srgbClr val="000099"/>
                  </a:solidFill>
                </a:rPr>
                <a:t>А</a:t>
              </a:r>
              <a:r>
                <a:rPr lang="ru-RU" sz="3200" b="1" baseline="-25000" dirty="0">
                  <a:solidFill>
                    <a:srgbClr val="000099"/>
                  </a:solidFill>
                </a:rPr>
                <a:t>1</a:t>
              </a:r>
              <a:endParaRPr lang="ru-RU" sz="3200" b="1" dirty="0">
                <a:solidFill>
                  <a:srgbClr val="000099"/>
                </a:solidFill>
              </a:endParaRPr>
            </a:p>
          </p:txBody>
        </p:sp>
        <p:sp>
          <p:nvSpPr>
            <p:cNvPr id="15371" name="Text Box 21"/>
            <p:cNvSpPr txBox="1">
              <a:spLocks noChangeArrowheads="1"/>
            </p:cNvSpPr>
            <p:nvPr/>
          </p:nvSpPr>
          <p:spPr bwMode="auto">
            <a:xfrm>
              <a:off x="3453" y="2292"/>
              <a:ext cx="253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0099"/>
                  </a:solidFill>
                </a:rPr>
                <a:t>В</a:t>
              </a:r>
              <a:r>
                <a:rPr lang="ru-RU" sz="3200" b="1" baseline="-25000">
                  <a:solidFill>
                    <a:srgbClr val="000099"/>
                  </a:solidFill>
                </a:rPr>
                <a:t>1</a:t>
              </a:r>
              <a:endParaRPr lang="ru-RU" sz="3200" b="1">
                <a:solidFill>
                  <a:srgbClr val="000099"/>
                </a:solidFill>
              </a:endParaRPr>
            </a:p>
          </p:txBody>
        </p:sp>
        <p:sp>
          <p:nvSpPr>
            <p:cNvPr id="15372" name="Text Box 22"/>
            <p:cNvSpPr txBox="1">
              <a:spLocks noChangeArrowheads="1"/>
            </p:cNvSpPr>
            <p:nvPr/>
          </p:nvSpPr>
          <p:spPr bwMode="auto">
            <a:xfrm>
              <a:off x="3144" y="1154"/>
              <a:ext cx="249" cy="3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0099"/>
                  </a:solidFill>
                </a:rPr>
                <a:t>С</a:t>
              </a:r>
              <a:r>
                <a:rPr lang="ru-RU" sz="3200" b="1" baseline="-25000">
                  <a:solidFill>
                    <a:srgbClr val="000099"/>
                  </a:solidFill>
                </a:rPr>
                <a:t>1</a:t>
              </a:r>
              <a:endParaRPr lang="ru-RU" sz="3200" b="1">
                <a:solidFill>
                  <a:srgbClr val="000099"/>
                </a:solidFill>
              </a:endParaRPr>
            </a:p>
          </p:txBody>
        </p:sp>
      </p:grpSp>
      <p:sp>
        <p:nvSpPr>
          <p:cNvPr id="15365" name="Text Box 23"/>
          <p:cNvSpPr txBox="1">
            <a:spLocks noChangeArrowheads="1"/>
          </p:cNvSpPr>
          <p:nvPr/>
        </p:nvSpPr>
        <p:spPr bwMode="auto">
          <a:xfrm>
            <a:off x="518160" y="6527411"/>
            <a:ext cx="14112240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     Не 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трудно догадаться, что треугольники будут равны </a:t>
            </a:r>
          </a:p>
          <a:p>
            <a:pPr eaLnBrk="1" hangingPunct="1"/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по</a:t>
            </a:r>
            <a:r>
              <a:rPr lang="en-US" sz="36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признаку СУС 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равенства треугольников.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7258180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14837</TotalTime>
  <Words>619</Words>
  <Application>Microsoft Office PowerPoint</Application>
  <PresentationFormat>Произвольный</PresentationFormat>
  <Paragraphs>138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1056</cp:revision>
  <dcterms:created xsi:type="dcterms:W3CDTF">2020-04-09T07:32:19Z</dcterms:created>
  <dcterms:modified xsi:type="dcterms:W3CDTF">2021-02-19T16:26:03Z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