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511" r:id="rId2"/>
    <p:sldId id="405" r:id="rId3"/>
    <p:sldId id="639" r:id="rId4"/>
    <p:sldId id="643" r:id="rId5"/>
    <p:sldId id="641" r:id="rId6"/>
    <p:sldId id="645" r:id="rId7"/>
    <p:sldId id="646" r:id="rId8"/>
    <p:sldId id="648" r:id="rId9"/>
    <p:sldId id="649" r:id="rId10"/>
    <p:sldId id="636" r:id="rId11"/>
    <p:sldId id="637" r:id="rId12"/>
    <p:sldId id="404" r:id="rId13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639"/>
            <p14:sldId id="643"/>
            <p14:sldId id="641"/>
            <p14:sldId id="645"/>
            <p14:sldId id="646"/>
            <p14:sldId id="648"/>
            <p14:sldId id="649"/>
            <p14:sldId id="636"/>
            <p14:sldId id="637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A859"/>
    <a:srgbClr val="1A0A5E"/>
    <a:srgbClr val="FF6B6B"/>
    <a:srgbClr val="65F913"/>
    <a:srgbClr val="B1EB21"/>
    <a:srgbClr val="FF99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8696" autoAdjust="0"/>
  </p:normalViewPr>
  <p:slideViewPr>
    <p:cSldViewPr>
      <p:cViewPr>
        <p:scale>
          <a:sx n="50" d="100"/>
          <a:sy n="50" d="100"/>
        </p:scale>
        <p:origin x="-564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25893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F41CD-C57B-4FCD-9CF7-1881FD3C13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866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1087;&#1083;&#1072;&#1085;%20&#1091;&#1088;&#1086;&#1082;&#1072;,%20&#1072;&#1085;&#1072;&#1083;&#1080;&#1079;.doc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667000" y="3376500"/>
            <a:ext cx="7239000" cy="3633900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lvl="0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Свойства прямоугольного треугольника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5422" y="3596357"/>
            <a:ext cx="4067921" cy="31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31789" y="660041"/>
            <a:ext cx="12362830" cy="914400"/>
          </a:xfrm>
          <a:prstGeom prst="rect">
            <a:avLst/>
          </a:prstGeom>
        </p:spPr>
        <p:txBody>
          <a:bodyPr lIns="130618" tIns="65309" rIns="130618" bIns="65309">
            <a:normAutofit/>
          </a:bodyPr>
          <a:lstStyle/>
          <a:p>
            <a:pPr algn="l"/>
            <a:r>
              <a:rPr lang="uz-Latn-UZ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 c=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а=?                       в) х=?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9042721" y="4299367"/>
                <a:ext cx="3438417" cy="543534"/>
              </a:xfrm>
              <a:prstGeom prst="rect">
                <a:avLst/>
              </a:prstGeom>
            </p:spPr>
            <p:txBody>
              <a:bodyPr wrap="none" lIns="39548" tIns="19774" rIns="39548" bIns="19774">
                <a:spAutoFit/>
              </a:bodyPr>
              <a:lstStyle/>
              <a:p>
                <a:r>
                  <a:rPr lang="ru-RU" sz="3200" b="1" dirty="0" smtClean="0">
                    <a:latin typeface="Arial" charset="0"/>
                  </a:rPr>
                  <a:t>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32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ru-RU" sz="32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3200" b="1" dirty="0" smtClean="0">
                    <a:latin typeface="Arial" charset="0"/>
                  </a:rPr>
                  <a:t>60</a:t>
                </a:r>
                <a:r>
                  <a:rPr lang="ru-RU" sz="3200" b="1" baseline="30000" dirty="0" smtClean="0">
                    <a:latin typeface="Arial" charset="0"/>
                  </a:rPr>
                  <a:t>0</a:t>
                </a:r>
                <a:endParaRPr lang="uz-Latn-UZ" sz="32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721" y="4299367"/>
                <a:ext cx="3438417" cy="543534"/>
              </a:xfrm>
              <a:prstGeom prst="rect">
                <a:avLst/>
              </a:prstGeom>
              <a:blipFill rotWithShape="1">
                <a:blip r:embed="rId2"/>
                <a:stretch>
                  <a:fillRect l="-6028" t="-19101" r="-2660" b="-39326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3628302" y="51907"/>
            <a:ext cx="596830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dirty="0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863652" y="1586433"/>
            <a:ext cx="2592650" cy="1676400"/>
          </a:xfrm>
          <a:prstGeom prst="triangle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3" name="Прямоугольник 12"/>
          <p:cNvSpPr/>
          <p:nvPr/>
        </p:nvSpPr>
        <p:spPr>
          <a:xfrm>
            <a:off x="879960" y="2947413"/>
            <a:ext cx="357145" cy="3154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4" name="TextBox 13"/>
          <p:cNvSpPr txBox="1"/>
          <p:nvPr/>
        </p:nvSpPr>
        <p:spPr>
          <a:xfrm>
            <a:off x="1982246" y="1701358"/>
            <a:ext cx="407484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/>
              <a:t>с</a:t>
            </a:r>
            <a:endParaRPr lang="uz-Latn-UZ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12888" y="2080803"/>
            <a:ext cx="450764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/>
              <a:t>2</a:t>
            </a:r>
            <a:endParaRPr lang="uz-Latn-UZ" b="1" dirty="0"/>
          </a:p>
        </p:txBody>
      </p:sp>
      <p:sp>
        <p:nvSpPr>
          <p:cNvPr id="8" name="Дуга 7"/>
          <p:cNvSpPr/>
          <p:nvPr/>
        </p:nvSpPr>
        <p:spPr>
          <a:xfrm rot="5139457">
            <a:off x="371280" y="1257259"/>
            <a:ext cx="786455" cy="888196"/>
          </a:xfrm>
          <a:prstGeom prst="arc">
            <a:avLst>
              <a:gd name="adj1" fmla="val 16728495"/>
              <a:gd name="adj2" fmla="val 20723294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4" name="Прямоугольник 3"/>
          <p:cNvSpPr/>
          <p:nvPr/>
        </p:nvSpPr>
        <p:spPr>
          <a:xfrm>
            <a:off x="940737" y="1944747"/>
            <a:ext cx="613669" cy="470821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uz-Cyrl-UZ" sz="2800" b="1" dirty="0">
                <a:latin typeface="Arial" charset="0"/>
              </a:rPr>
              <a:t>6</a:t>
            </a:r>
            <a:r>
              <a:rPr lang="ru-RU" sz="2800" b="1" dirty="0" smtClean="0">
                <a:latin typeface="Arial" charset="0"/>
              </a:rPr>
              <a:t>0</a:t>
            </a:r>
            <a:r>
              <a:rPr lang="ru-RU" sz="2800" b="1" baseline="30000" dirty="0" smtClean="0">
                <a:latin typeface="Arial" charset="0"/>
              </a:rPr>
              <a:t>0</a:t>
            </a:r>
            <a:endParaRPr lang="uz-Latn-UZ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823499" y="3681354"/>
            <a:ext cx="1858201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</a:t>
            </a:r>
            <a:r>
              <a:rPr lang="en-US" b="1" dirty="0" smtClean="0"/>
              <a:t>=2</a:t>
            </a:r>
            <a:r>
              <a:rPr lang="en-US" b="1" dirty="0" smtClean="0">
                <a:latin typeface="Cambria Math"/>
                <a:ea typeface="Cambria Math"/>
              </a:rPr>
              <a:t>∙</a:t>
            </a:r>
            <a:r>
              <a:rPr lang="en-US" b="1" dirty="0" smtClean="0"/>
              <a:t>2=4</a:t>
            </a:r>
            <a:endParaRPr lang="uz-Latn-UZ" b="1" dirty="0"/>
          </a:p>
        </p:txBody>
      </p:sp>
      <p:sp>
        <p:nvSpPr>
          <p:cNvPr id="32" name="Равнобедренный треугольник 31"/>
          <p:cNvSpPr/>
          <p:nvPr/>
        </p:nvSpPr>
        <p:spPr>
          <a:xfrm>
            <a:off x="4936179" y="1729768"/>
            <a:ext cx="2592650" cy="1676400"/>
          </a:xfrm>
          <a:prstGeom prst="triangle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3" name="Прямоугольник 32"/>
          <p:cNvSpPr/>
          <p:nvPr/>
        </p:nvSpPr>
        <p:spPr>
          <a:xfrm>
            <a:off x="4952487" y="3053622"/>
            <a:ext cx="357145" cy="35254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0" name="TextBox 39"/>
          <p:cNvSpPr txBox="1"/>
          <p:nvPr/>
        </p:nvSpPr>
        <p:spPr>
          <a:xfrm>
            <a:off x="6054773" y="1844693"/>
            <a:ext cx="71686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/>
              <a:t>12</a:t>
            </a:r>
            <a:endParaRPr lang="uz-Latn-UZ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485415" y="2224138"/>
            <a:ext cx="44435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/>
              <a:t>а</a:t>
            </a:r>
            <a:endParaRPr lang="uz-Latn-UZ" b="1" dirty="0"/>
          </a:p>
        </p:txBody>
      </p:sp>
      <p:sp>
        <p:nvSpPr>
          <p:cNvPr id="42" name="Дуга 41"/>
          <p:cNvSpPr/>
          <p:nvPr/>
        </p:nvSpPr>
        <p:spPr>
          <a:xfrm rot="5139457">
            <a:off x="4443807" y="1400594"/>
            <a:ext cx="786455" cy="888196"/>
          </a:xfrm>
          <a:prstGeom prst="arc">
            <a:avLst>
              <a:gd name="adj1" fmla="val 16728495"/>
              <a:gd name="adj2" fmla="val 20723294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43" name="Прямоугольник 42"/>
          <p:cNvSpPr/>
          <p:nvPr/>
        </p:nvSpPr>
        <p:spPr>
          <a:xfrm>
            <a:off x="5054243" y="2062995"/>
            <a:ext cx="575197" cy="655487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4000" b="1" dirty="0" smtClean="0"/>
              <a:t>2х</a:t>
            </a:r>
            <a:endParaRPr lang="uz-Latn-UZ" sz="4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612452" y="2916649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x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Дуга 6"/>
          <p:cNvSpPr/>
          <p:nvPr/>
        </p:nvSpPr>
        <p:spPr>
          <a:xfrm rot="14467123">
            <a:off x="7006999" y="3013632"/>
            <a:ext cx="746190" cy="626523"/>
          </a:xfrm>
          <a:prstGeom prst="arc">
            <a:avLst>
              <a:gd name="adj1" fmla="val 16529931"/>
              <a:gd name="adj2" fmla="val 20395735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917326" y="4473331"/>
                <a:ext cx="2571131" cy="20844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2х+х=90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endParaRPr lang="ru-RU" sz="4800" b="1" baseline="30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3х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=90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endParaRPr lang="ru-RU" sz="3200" b="1" baseline="30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𝟗</m:t>
                        </m:r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:</m:t>
                    </m:r>
                  </m:oMath>
                </a14:m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3200" b="1" baseline="30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ru-RU" sz="3200" b="1" baseline="300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7326" y="4473331"/>
                <a:ext cx="2571131" cy="2084417"/>
              </a:xfrm>
              <a:prstGeom prst="rect">
                <a:avLst/>
              </a:prstGeom>
              <a:blipFill rotWithShape="1">
                <a:blip r:embed="rId3"/>
                <a:stretch>
                  <a:fillRect l="-6176" t="-3801" b="-877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133975" y="6557748"/>
                <a:ext cx="319113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2х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</m:t>
                        </m:r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3975" y="6557748"/>
                <a:ext cx="3191130" cy="595932"/>
              </a:xfrm>
              <a:prstGeom prst="rect">
                <a:avLst/>
              </a:prstGeom>
              <a:blipFill rotWithShape="1">
                <a:blip r:embed="rId4"/>
                <a:stretch>
                  <a:fillRect l="-4771" t="-13265" b="-3061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4913435" y="3704285"/>
            <a:ext cx="2167581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а</a:t>
            </a:r>
            <a:r>
              <a:rPr lang="en-US" b="1" dirty="0" smtClean="0"/>
              <a:t>=</a:t>
            </a:r>
            <a:r>
              <a:rPr lang="ru-RU" b="1" dirty="0" smtClean="0"/>
              <a:t>1</a:t>
            </a:r>
            <a:r>
              <a:rPr lang="en-US" b="1" dirty="0" smtClean="0"/>
              <a:t>2</a:t>
            </a:r>
            <a:r>
              <a:rPr lang="ru-RU" b="1" dirty="0">
                <a:latin typeface="Cambria Math"/>
                <a:ea typeface="Cambria Math"/>
              </a:rPr>
              <a:t>:</a:t>
            </a:r>
            <a:r>
              <a:rPr lang="en-US" b="1" dirty="0" smtClean="0"/>
              <a:t>2=</a:t>
            </a:r>
            <a:r>
              <a:rPr lang="ru-RU" b="1" dirty="0" smtClean="0"/>
              <a:t>6</a:t>
            </a:r>
            <a:endParaRPr lang="uz-Latn-UZ" b="1" dirty="0"/>
          </a:p>
        </p:txBody>
      </p:sp>
      <p:sp>
        <p:nvSpPr>
          <p:cNvPr id="45" name="Равнобедренный треугольник 44"/>
          <p:cNvSpPr/>
          <p:nvPr/>
        </p:nvSpPr>
        <p:spPr>
          <a:xfrm rot="12842889" flipH="1">
            <a:off x="8746001" y="2408207"/>
            <a:ext cx="3528734" cy="2119281"/>
          </a:xfrm>
          <a:prstGeom prst="triangle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6" name="Прямоугольник 45"/>
          <p:cNvSpPr/>
          <p:nvPr/>
        </p:nvSpPr>
        <p:spPr>
          <a:xfrm rot="2085880">
            <a:off x="9531949" y="1663051"/>
            <a:ext cx="320180" cy="3389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7" name="TextBox 46"/>
          <p:cNvSpPr txBox="1"/>
          <p:nvPr/>
        </p:nvSpPr>
        <p:spPr>
          <a:xfrm>
            <a:off x="8919452" y="2625749"/>
            <a:ext cx="42672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/>
              <a:t>х</a:t>
            </a:r>
            <a:endParaRPr lang="uz-Latn-UZ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8331166" y="1841122"/>
            <a:ext cx="85311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/>
              <a:t>1,6</a:t>
            </a:r>
            <a:endParaRPr lang="uz-Latn-UZ" b="1" dirty="0"/>
          </a:p>
        </p:txBody>
      </p:sp>
      <p:sp>
        <p:nvSpPr>
          <p:cNvPr id="49" name="Дуга 48"/>
          <p:cNvSpPr/>
          <p:nvPr/>
        </p:nvSpPr>
        <p:spPr>
          <a:xfrm rot="1595643">
            <a:off x="8061960" y="2882794"/>
            <a:ext cx="786455" cy="888196"/>
          </a:xfrm>
          <a:prstGeom prst="arc">
            <a:avLst>
              <a:gd name="adj1" fmla="val 16728495"/>
              <a:gd name="adj2" fmla="val 20723294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50" name="Прямоугольник 49"/>
          <p:cNvSpPr/>
          <p:nvPr/>
        </p:nvSpPr>
        <p:spPr>
          <a:xfrm>
            <a:off x="8922526" y="2792012"/>
            <a:ext cx="613669" cy="4708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lIns="39548" tIns="19774" rIns="39548" bIns="19774">
            <a:spAutoFit/>
          </a:bodyPr>
          <a:lstStyle/>
          <a:p>
            <a:r>
              <a:rPr lang="uz-Cyrl-UZ" sz="2800" b="1" dirty="0">
                <a:latin typeface="Arial" charset="0"/>
              </a:rPr>
              <a:t>6</a:t>
            </a:r>
            <a:r>
              <a:rPr lang="ru-RU" sz="2800" b="1" dirty="0" smtClean="0">
                <a:latin typeface="Arial" charset="0"/>
              </a:rPr>
              <a:t>0</a:t>
            </a:r>
            <a:r>
              <a:rPr lang="ru-RU" sz="2800" b="1" baseline="30000" dirty="0" smtClean="0">
                <a:latin typeface="Arial" charset="0"/>
              </a:rPr>
              <a:t>0</a:t>
            </a:r>
            <a:endParaRPr lang="uz-Latn-UZ" sz="2800" dirty="0"/>
          </a:p>
        </p:txBody>
      </p:sp>
      <p:sp>
        <p:nvSpPr>
          <p:cNvPr id="51" name="TextBox 50"/>
          <p:cNvSpPr txBox="1"/>
          <p:nvPr/>
        </p:nvSpPr>
        <p:spPr>
          <a:xfrm>
            <a:off x="9994795" y="3501424"/>
            <a:ext cx="85311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/>
              <a:t>3,2</a:t>
            </a:r>
            <a:endParaRPr lang="uz-Latn-UZ" b="1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1232945" y="3027422"/>
            <a:ext cx="7184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3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b="1" baseline="30000" dirty="0" smtClean="0">
                <a:latin typeface="Arial" pitchFamily="34" charset="0"/>
                <a:cs typeface="Arial" pitchFamily="34" charset="0"/>
              </a:rPr>
              <a:t>0</a:t>
            </a:r>
            <a:endParaRPr lang="uz-Latn-U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9079791" y="4858517"/>
                <a:ext cx="2153154" cy="10006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b="1" dirty="0" smtClean="0"/>
                  <a:t>1,6=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Cyrl-U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uz-Cyrl-UZ" b="1" dirty="0" smtClean="0">
                    <a:latin typeface="Cambria Math"/>
                    <a:ea typeface="Cambria Math"/>
                  </a:rPr>
                  <a:t>∙</a:t>
                </a:r>
                <a:r>
                  <a:rPr lang="uz-Cyrl-UZ" b="1" dirty="0" smtClean="0"/>
                  <a:t>3,2</a:t>
                </a:r>
                <a:endParaRPr lang="uz-Latn-UZ" b="1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9791" y="4858517"/>
                <a:ext cx="2153154" cy="1000659"/>
              </a:xfrm>
              <a:prstGeom prst="rect">
                <a:avLst/>
              </a:prstGeom>
              <a:blipFill rotWithShape="1">
                <a:blip r:embed="rId5"/>
                <a:stretch>
                  <a:fillRect l="-10169" r="-8475" b="-1402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/>
          <p:cNvSpPr txBox="1"/>
          <p:nvPr/>
        </p:nvSpPr>
        <p:spPr>
          <a:xfrm>
            <a:off x="9109492" y="5859176"/>
            <a:ext cx="219322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/>
              <a:t>3,2:2=1,6</a:t>
            </a:r>
            <a:endParaRPr lang="uz-Latn-U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634999" y="4536886"/>
                <a:ext cx="3101978" cy="543534"/>
              </a:xfrm>
              <a:prstGeom prst="rect">
                <a:avLst/>
              </a:prstGeom>
            </p:spPr>
            <p:txBody>
              <a:bodyPr wrap="none" lIns="39548" tIns="19774" rIns="39548" bIns="19774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32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</a:rPr>
                          <m:t>𝟔𝟎</m:t>
                        </m:r>
                      </m:e>
                      <m:sup>
                        <m:r>
                          <a:rPr lang="ru-RU" sz="3200" b="1" i="1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latin typeface="Cambria Math"/>
                      </a:rPr>
                      <m:t>=</m:t>
                    </m:r>
                    <m:r>
                      <a:rPr lang="ru-RU" sz="3200" b="1" i="0" smtClean="0">
                        <a:latin typeface="Cambria Math"/>
                      </a:rPr>
                      <m:t>𝟑</m:t>
                    </m:r>
                  </m:oMath>
                </a14:m>
                <a:r>
                  <a:rPr lang="ru-RU" sz="3200" b="1" dirty="0" smtClean="0">
                    <a:latin typeface="Arial" charset="0"/>
                  </a:rPr>
                  <a:t>0</a:t>
                </a:r>
                <a:r>
                  <a:rPr lang="ru-RU" sz="3200" b="1" baseline="30000" dirty="0" smtClean="0">
                    <a:latin typeface="Arial" charset="0"/>
                  </a:rPr>
                  <a:t>0</a:t>
                </a:r>
                <a:endParaRPr lang="uz-Latn-UZ" sz="3200" dirty="0"/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99" y="4536886"/>
                <a:ext cx="3101978" cy="543534"/>
              </a:xfrm>
              <a:prstGeom prst="rect">
                <a:avLst/>
              </a:prstGeom>
              <a:blipFill rotWithShape="1">
                <a:blip r:embed="rId6"/>
                <a:stretch>
                  <a:fillRect t="-19101" r="-2947" b="-39326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Прямоугольник 54"/>
          <p:cNvSpPr/>
          <p:nvPr/>
        </p:nvSpPr>
        <p:spPr>
          <a:xfrm>
            <a:off x="2226868" y="2792012"/>
            <a:ext cx="7184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3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b="1" baseline="30000" dirty="0" smtClean="0">
                <a:latin typeface="Arial" pitchFamily="34" charset="0"/>
                <a:cs typeface="Arial" pitchFamily="34" charset="0"/>
              </a:rPr>
              <a:t>0</a:t>
            </a:r>
            <a:endParaRPr lang="uz-Latn-UZ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20147" y="1598807"/>
            <a:ext cx="418704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/>
            <a:r>
              <a:rPr lang="en-US" sz="3600" b="1" dirty="0">
                <a:solidFill>
                  <a:prstClr val="black"/>
                </a:solidFill>
              </a:rPr>
              <a:t>4</a:t>
            </a:r>
            <a:endParaRPr lang="uz-Latn-UZ" sz="3600" b="1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39364" y="2144947"/>
            <a:ext cx="450764" cy="7232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prstClr val="black"/>
                </a:solidFill>
              </a:rPr>
              <a:t>6</a:t>
            </a:r>
            <a:endParaRPr lang="uz-Latn-UZ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177973" y="2905492"/>
                <a:ext cx="964751" cy="5959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  <m:t>𝟑𝟎</m:t>
                          </m:r>
                        </m:e>
                        <m:sup>
                          <m:r>
                            <a:rPr lang="ru-RU" sz="32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973" y="2905492"/>
                <a:ext cx="964751" cy="5959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690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28" grpId="0"/>
      <p:bldP spid="17" grpId="0"/>
      <p:bldP spid="19" grpId="0"/>
      <p:bldP spid="44" grpId="0"/>
      <p:bldP spid="50" grpId="0" animBg="1"/>
      <p:bldP spid="38" grpId="0"/>
      <p:bldP spid="52" grpId="0"/>
      <p:bldP spid="53" grpId="0"/>
      <p:bldP spid="54" grpId="0"/>
      <p:bldP spid="55" grpId="0"/>
      <p:bldP spid="5" grpId="0" animBg="1"/>
      <p:bldP spid="9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28600" y="498256"/>
            <a:ext cx="14158408" cy="1555741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9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Медиана, проведенная к гипотенузе прямоугольного треугольника,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равна 8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см. Пусть один из углов треугольника равен 60°. Найдите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стороны, прилежащие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этому углу.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6456" y="7248398"/>
            <a:ext cx="6702515" cy="655487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АВ=8 см, ВС=16 см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28302" y="51907"/>
            <a:ext cx="596830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750648" y="2353686"/>
            <a:ext cx="22231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9099" y="5933025"/>
            <a:ext cx="586297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 smtClean="0"/>
              <a:t>А</a:t>
            </a:r>
            <a:endParaRPr lang="uz-Latn-UZ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5345" y="2675597"/>
            <a:ext cx="586297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/>
              <a:t>В</a:t>
            </a:r>
            <a:endParaRPr lang="uz-Latn-UZ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024601" y="6577522"/>
            <a:ext cx="586297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/>
              <a:t>С</a:t>
            </a:r>
            <a:endParaRPr lang="uz-Latn-UZ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544119" y="4240191"/>
            <a:ext cx="586297" cy="670876"/>
          </a:xfrm>
          <a:prstGeom prst="rect">
            <a:avLst/>
          </a:prstGeom>
          <a:noFill/>
          <a:ln w="57150">
            <a:noFill/>
          </a:ln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/>
              <a:t>К</a:t>
            </a:r>
            <a:endParaRPr lang="uz-Latn-UZ" b="1" dirty="0"/>
          </a:p>
        </p:txBody>
      </p:sp>
      <p:grpSp>
        <p:nvGrpSpPr>
          <p:cNvPr id="32" name="Group 7"/>
          <p:cNvGrpSpPr>
            <a:grpSpLocks/>
          </p:cNvGrpSpPr>
          <p:nvPr/>
        </p:nvGrpSpPr>
        <p:grpSpPr bwMode="auto">
          <a:xfrm rot="10567467">
            <a:off x="847804" y="3124190"/>
            <a:ext cx="5465482" cy="3482712"/>
            <a:chOff x="-1111" y="1402"/>
            <a:chExt cx="1573" cy="1586"/>
          </a:xfrm>
        </p:grpSpPr>
        <p:sp>
          <p:nvSpPr>
            <p:cNvPr id="33" name="Freeform 9"/>
            <p:cNvSpPr>
              <a:spLocks/>
            </p:cNvSpPr>
            <p:nvPr/>
          </p:nvSpPr>
          <p:spPr bwMode="auto">
            <a:xfrm rot="11104449">
              <a:off x="-1111" y="1402"/>
              <a:ext cx="1537" cy="1586"/>
            </a:xfrm>
            <a:custGeom>
              <a:avLst/>
              <a:gdLst>
                <a:gd name="T0" fmla="*/ 19 w 2885"/>
                <a:gd name="T1" fmla="*/ 10 h 2323"/>
                <a:gd name="T2" fmla="*/ 2885 w 2885"/>
                <a:gd name="T3" fmla="*/ 2318 h 2323"/>
                <a:gd name="T4" fmla="*/ 19 w 2885"/>
                <a:gd name="T5" fmla="*/ 2323 h 2323"/>
                <a:gd name="T6" fmla="*/ 5 w 2885"/>
                <a:gd name="T7" fmla="*/ 662 h 2323"/>
                <a:gd name="T8" fmla="*/ 0 w 2885"/>
                <a:gd name="T9" fmla="*/ 0 h 23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85"/>
                <a:gd name="T16" fmla="*/ 0 h 2323"/>
                <a:gd name="T17" fmla="*/ 2885 w 2885"/>
                <a:gd name="T18" fmla="*/ 2323 h 23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85" h="2323">
                  <a:moveTo>
                    <a:pt x="19" y="10"/>
                  </a:moveTo>
                  <a:lnTo>
                    <a:pt x="2885" y="2318"/>
                  </a:lnTo>
                  <a:lnTo>
                    <a:pt x="19" y="2323"/>
                  </a:lnTo>
                  <a:lnTo>
                    <a:pt x="5" y="662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FFFF"/>
                </a:gs>
              </a:gsLst>
              <a:path path="rect">
                <a:fillToRect l="50000" t="50000" r="50000" b="50000"/>
              </a:path>
            </a:gradFill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38" name="Freeform 13"/>
            <p:cNvSpPr>
              <a:spLocks/>
            </p:cNvSpPr>
            <p:nvPr/>
          </p:nvSpPr>
          <p:spPr bwMode="auto">
            <a:xfrm>
              <a:off x="334" y="1498"/>
              <a:ext cx="128" cy="131"/>
            </a:xfrm>
            <a:custGeom>
              <a:avLst/>
              <a:gdLst>
                <a:gd name="T0" fmla="*/ 4 w 128"/>
                <a:gd name="T1" fmla="*/ 0 h 131"/>
                <a:gd name="T2" fmla="*/ 0 w 128"/>
                <a:gd name="T3" fmla="*/ 115 h 131"/>
                <a:gd name="T4" fmla="*/ 128 w 128"/>
                <a:gd name="T5" fmla="*/ 131 h 131"/>
                <a:gd name="T6" fmla="*/ 0 60000 65536"/>
                <a:gd name="T7" fmla="*/ 0 60000 65536"/>
                <a:gd name="T8" fmla="*/ 0 60000 65536"/>
                <a:gd name="T9" fmla="*/ 0 w 128"/>
                <a:gd name="T10" fmla="*/ 0 h 131"/>
                <a:gd name="T11" fmla="*/ 128 w 128"/>
                <a:gd name="T12" fmla="*/ 131 h 1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8" h="131">
                  <a:moveTo>
                    <a:pt x="4" y="0"/>
                  </a:moveTo>
                  <a:lnTo>
                    <a:pt x="0" y="115"/>
                  </a:lnTo>
                  <a:lnTo>
                    <a:pt x="128" y="131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cxnSp>
        <p:nvCxnSpPr>
          <p:cNvPr id="40" name="Прямая соединительная линия 39"/>
          <p:cNvCxnSpPr/>
          <p:nvPr/>
        </p:nvCxnSpPr>
        <p:spPr>
          <a:xfrm>
            <a:off x="2398196" y="5301264"/>
            <a:ext cx="268506" cy="320906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2284079" y="3781187"/>
            <a:ext cx="228233" cy="29295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4622035" y="5440901"/>
            <a:ext cx="238744" cy="31154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995396" y="4722108"/>
            <a:ext cx="2632906" cy="18001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985904" y="5037395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uz-Latn-UZ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1124897" y="3445176"/>
            <a:ext cx="687407" cy="532377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uz-Cyrl-UZ" sz="3200" b="1" dirty="0">
                <a:latin typeface="Arial" charset="0"/>
              </a:rPr>
              <a:t>6</a:t>
            </a:r>
            <a:r>
              <a:rPr lang="ru-RU" sz="3200" b="1" dirty="0" smtClean="0">
                <a:latin typeface="Arial" charset="0"/>
              </a:rPr>
              <a:t>0</a:t>
            </a:r>
            <a:r>
              <a:rPr lang="ru-RU" sz="3200" b="1" baseline="30000" dirty="0" smtClean="0">
                <a:latin typeface="Arial" charset="0"/>
              </a:rPr>
              <a:t>0</a:t>
            </a:r>
            <a:endParaRPr lang="uz-Latn-UZ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0" y="3023307"/>
            <a:ext cx="55557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ВК=КС так как АК-медиана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624893" y="3535536"/>
            <a:ext cx="63863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АК=ВК по свойству 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прямоугольного треугольника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Заголовок 1"/>
          <p:cNvSpPr txBox="1">
            <a:spLocks/>
          </p:cNvSpPr>
          <p:nvPr/>
        </p:nvSpPr>
        <p:spPr>
          <a:xfrm>
            <a:off x="7123899" y="5226038"/>
            <a:ext cx="6425942" cy="17235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altLang="ru-RU" sz="2800" dirty="0" smtClean="0">
                <a:solidFill>
                  <a:srgbClr val="002060"/>
                </a:solidFill>
              </a:rPr>
              <a:t>     В прямоугольном треугольнике медиана, проведенная из вершины прямого угла, равна половине гипотенузы.</a:t>
            </a:r>
            <a:endParaRPr lang="ru-RU" altLang="ru-RU" sz="3600" dirty="0">
              <a:solidFill>
                <a:srgbClr val="00206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2512312" y="3445176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uz-Latn-UZ" dirty="0"/>
          </a:p>
        </p:txBody>
      </p:sp>
      <p:sp>
        <p:nvSpPr>
          <p:cNvPr id="15" name="TextBox 14"/>
          <p:cNvSpPr txBox="1"/>
          <p:nvPr/>
        </p:nvSpPr>
        <p:spPr>
          <a:xfrm>
            <a:off x="4193713" y="3315694"/>
            <a:ext cx="42832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?</a:t>
            </a:r>
            <a:endParaRPr lang="uz-Latn-UZ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7675" y="4213991"/>
            <a:ext cx="42832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?</a:t>
            </a:r>
            <a:endParaRPr lang="uz-Latn-UZ" b="1" dirty="0">
              <a:solidFill>
                <a:srgbClr val="C0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610898" y="4534817"/>
            <a:ext cx="77250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△АВК-равнобедренный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888459" y="5163845"/>
            <a:ext cx="50197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=∠ВАК так как ВК=АК</a:t>
            </a:r>
            <a:endParaRPr lang="uz-Latn-UZ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995396" y="5555435"/>
            <a:ext cx="687407" cy="532377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uz-Cyrl-UZ" sz="3200" b="1" dirty="0">
                <a:latin typeface="Arial" charset="0"/>
              </a:rPr>
              <a:t>6</a:t>
            </a:r>
            <a:r>
              <a:rPr lang="ru-RU" sz="3200" b="1" dirty="0" smtClean="0">
                <a:latin typeface="Arial" charset="0"/>
              </a:rPr>
              <a:t>0</a:t>
            </a:r>
            <a:r>
              <a:rPr lang="ru-RU" sz="3200" b="1" baseline="30000" dirty="0" smtClean="0">
                <a:latin typeface="Arial" charset="0"/>
              </a:rPr>
              <a:t>0</a:t>
            </a:r>
            <a:endParaRPr lang="uz-Latn-UZ" sz="3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888459" y="5699164"/>
            <a:ext cx="34531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∠А+∠В+∠К=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180</a:t>
            </a:r>
            <a:r>
              <a:rPr lang="ru-RU" sz="32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</a:t>
            </a:r>
            <a:endParaRPr lang="ru-RU" sz="3200" b="1" baseline="30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17"/>
              <p:cNvSpPr txBox="1">
                <a:spLocks noChangeArrowheads="1"/>
              </p:cNvSpPr>
              <p:nvPr/>
            </p:nvSpPr>
            <p:spPr bwMode="auto">
              <a:xfrm>
                <a:off x="6629665" y="6101017"/>
                <a:ext cx="6037508" cy="6354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 lIns="130622" tIns="65311" rIns="130622" bIns="65311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∠К=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ru-RU" sz="3200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𝟔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–</a:t>
                </a:r>
                <a:r>
                  <a:rPr lang="ru-RU" sz="32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60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60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1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29665" y="6101017"/>
                <a:ext cx="6037508" cy="635497"/>
              </a:xfrm>
              <a:prstGeom prst="rect">
                <a:avLst/>
              </a:prstGeom>
              <a:blipFill rotWithShape="1">
                <a:blip r:embed="rId2"/>
                <a:stretch>
                  <a:fillRect t="-7692" b="-278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Прямоугольник 51"/>
          <p:cNvSpPr/>
          <p:nvPr/>
        </p:nvSpPr>
        <p:spPr>
          <a:xfrm>
            <a:off x="2580900" y="4505018"/>
            <a:ext cx="687407" cy="532377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uz-Cyrl-UZ" sz="3200" b="1" dirty="0">
                <a:latin typeface="Arial" charset="0"/>
              </a:rPr>
              <a:t>6</a:t>
            </a:r>
            <a:r>
              <a:rPr lang="ru-RU" sz="3200" b="1" dirty="0" smtClean="0">
                <a:latin typeface="Arial" charset="0"/>
              </a:rPr>
              <a:t>0</a:t>
            </a:r>
            <a:r>
              <a:rPr lang="ru-RU" sz="3200" b="1" baseline="30000" dirty="0" smtClean="0">
                <a:latin typeface="Arial" charset="0"/>
              </a:rPr>
              <a:t>0</a:t>
            </a:r>
            <a:endParaRPr lang="uz-Latn-UZ" sz="3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543800" y="6657199"/>
            <a:ext cx="34644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АВ=ВК=АК=8 см</a:t>
            </a:r>
            <a:endParaRPr lang="uz-Latn-UZ" dirty="0"/>
          </a:p>
        </p:txBody>
      </p:sp>
      <p:sp>
        <p:nvSpPr>
          <p:cNvPr id="20" name="Правая фигурная скобка 19"/>
          <p:cNvSpPr/>
          <p:nvPr/>
        </p:nvSpPr>
        <p:spPr>
          <a:xfrm rot="18254676">
            <a:off x="3659115" y="1195649"/>
            <a:ext cx="698470" cy="6315144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1" name="TextBox 20"/>
          <p:cNvSpPr txBox="1"/>
          <p:nvPr/>
        </p:nvSpPr>
        <p:spPr>
          <a:xfrm>
            <a:off x="4035872" y="3383620"/>
            <a:ext cx="65274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16</a:t>
            </a:r>
            <a:endParaRPr lang="uz-Latn-UZ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3705" y="4257979"/>
            <a:ext cx="412292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94516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4" grpId="0"/>
      <p:bldP spid="25" grpId="0"/>
      <p:bldP spid="27" grpId="0"/>
      <p:bldP spid="28" grpId="0"/>
      <p:bldP spid="12" grpId="0"/>
      <p:bldP spid="44" grpId="0"/>
      <p:bldP spid="14" grpId="0"/>
      <p:bldP spid="45" grpId="0"/>
      <p:bldP spid="46" grpId="0"/>
      <p:bldP spid="46" grpId="1"/>
      <p:bldP spid="47" grpId="0"/>
      <p:bldP spid="15" grpId="0"/>
      <p:bldP spid="48" grpId="0"/>
      <p:bldP spid="49" grpId="0"/>
      <p:bldP spid="16" grpId="0"/>
      <p:bldP spid="50" grpId="0"/>
      <p:bldP spid="17" grpId="0"/>
      <p:bldP spid="51" grpId="0"/>
      <p:bldP spid="52" grpId="0"/>
      <p:bldP spid="19" grpId="0"/>
      <p:bldP spid="20" grpId="0" animBg="1"/>
      <p:bldP spid="21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391744" y="2045827"/>
            <a:ext cx="7134742" cy="225583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8 (в), 10 (стр.105).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615885" y="2895600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0972800" y="228600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нутый угол 3"/>
          <p:cNvSpPr/>
          <p:nvPr/>
        </p:nvSpPr>
        <p:spPr>
          <a:xfrm>
            <a:off x="1752600" y="1295400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Повторение пройденного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7086600" y="1295400"/>
            <a:ext cx="4631872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Свойства прямоугольного треугольника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3619500" y="4285861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нутый угол 6"/>
          <p:cNvSpPr/>
          <p:nvPr/>
        </p:nvSpPr>
        <p:spPr>
          <a:xfrm>
            <a:off x="9220200" y="4285861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/>
          <p:cNvSpPr/>
          <p:nvPr/>
        </p:nvSpPr>
        <p:spPr>
          <a:xfrm rot="16200000">
            <a:off x="345509" y="1406617"/>
            <a:ext cx="3765088" cy="3651240"/>
          </a:xfrm>
          <a:prstGeom prst="rtTriangle">
            <a:avLst/>
          </a:prstGeom>
          <a:solidFill>
            <a:srgbClr val="00CC99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pic>
        <p:nvPicPr>
          <p:cNvPr id="79874" name="Объект 9"/>
          <p:cNvPicPr>
            <a:picLocks noChangeArrowheads="1"/>
          </p:cNvPicPr>
          <p:nvPr/>
        </p:nvPicPr>
        <p:blipFill>
          <a:blip r:embed="rId2" cstate="print"/>
          <a:srcRect l="-922" t="-1416" r="-1035" b="-1624"/>
          <a:stretch>
            <a:fillRect/>
          </a:stretch>
        </p:blipFill>
        <p:spPr bwMode="auto">
          <a:xfrm rot="9061595">
            <a:off x="6331001" y="1750599"/>
            <a:ext cx="7085293" cy="2963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Равнобедренный треугольник 3"/>
          <p:cNvSpPr/>
          <p:nvPr/>
        </p:nvSpPr>
        <p:spPr>
          <a:xfrm>
            <a:off x="3282752" y="3337114"/>
            <a:ext cx="4378086" cy="4320480"/>
          </a:xfrm>
          <a:prstGeom prst="triangle">
            <a:avLst/>
          </a:prstGeom>
          <a:solidFill>
            <a:srgbClr val="CCCC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8686800" y="4028390"/>
            <a:ext cx="4838938" cy="2765107"/>
          </a:xfrm>
          <a:prstGeom prst="triangle">
            <a:avLst/>
          </a:prstGeom>
          <a:solidFill>
            <a:srgbClr val="025A1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6278285" y="5410944"/>
            <a:ext cx="576064" cy="4320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089242" y="5497354"/>
            <a:ext cx="576064" cy="3456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9493290" y="5238124"/>
            <a:ext cx="691277" cy="4320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0991056" y="6534268"/>
            <a:ext cx="0" cy="51845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2027971" y="5151715"/>
            <a:ext cx="576064" cy="4320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2957" y="257148"/>
            <a:ext cx="13030291" cy="100906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pPr algn="ctr"/>
            <a:r>
              <a:rPr lang="ru-RU" sz="5700" b="1" dirty="0">
                <a:solidFill>
                  <a:srgbClr val="002060"/>
                </a:solidFill>
                <a:effectLst>
                  <a:glow rad="228600">
                    <a:schemeClr val="accent4">
                      <a:lumMod val="40000"/>
                      <a:lumOff val="60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Виды треугольников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92488" y="4657581"/>
            <a:ext cx="457200" cy="457200"/>
          </a:xfrm>
          <a:prstGeom prst="rect">
            <a:avLst/>
          </a:prstGeom>
          <a:solidFill>
            <a:srgbClr val="00A8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" name="Дуга 2"/>
          <p:cNvSpPr/>
          <p:nvPr/>
        </p:nvSpPr>
        <p:spPr>
          <a:xfrm rot="7059480">
            <a:off x="10031881" y="809008"/>
            <a:ext cx="914400" cy="914400"/>
          </a:xfrm>
          <a:prstGeom prst="arc">
            <a:avLst>
              <a:gd name="adj1" fmla="val 16200000"/>
              <a:gd name="adj2" fmla="val 1011692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3772529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17"/>
          <p:cNvGrpSpPr>
            <a:grpSpLocks/>
          </p:cNvGrpSpPr>
          <p:nvPr/>
        </p:nvGrpSpPr>
        <p:grpSpPr bwMode="auto">
          <a:xfrm>
            <a:off x="3103324" y="1954560"/>
            <a:ext cx="5364003" cy="4834031"/>
            <a:chOff x="766469" y="2736850"/>
            <a:chExt cx="2654594" cy="3247212"/>
          </a:xfrm>
        </p:grpSpPr>
        <p:sp>
          <p:nvSpPr>
            <p:cNvPr id="7" name="AutoShape 47">
              <a:hlinkClick r:id="rId2" action="ppaction://hlinkfile"/>
            </p:cNvPr>
            <p:cNvSpPr>
              <a:spLocks noChangeArrowheads="1"/>
            </p:cNvSpPr>
            <p:nvPr/>
          </p:nvSpPr>
          <p:spPr bwMode="auto">
            <a:xfrm>
              <a:off x="1042988" y="3168668"/>
              <a:ext cx="2016125" cy="2447925"/>
            </a:xfrm>
            <a:prstGeom prst="rt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57150">
              <a:solidFill>
                <a:schemeClr val="tx1">
                  <a:lumMod val="95000"/>
                  <a:lumOff val="5000"/>
                </a:schemeClr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9" name="Text Box 57"/>
            <p:cNvSpPr txBox="1">
              <a:spLocks noChangeArrowheads="1"/>
            </p:cNvSpPr>
            <p:nvPr/>
          </p:nvSpPr>
          <p:spPr bwMode="auto">
            <a:xfrm>
              <a:off x="900113" y="2736850"/>
              <a:ext cx="288925" cy="413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3400" b="1"/>
                <a:t>A</a:t>
              </a:r>
              <a:endParaRPr lang="ru-RU" sz="3400" b="1"/>
            </a:p>
          </p:txBody>
        </p:sp>
        <p:sp>
          <p:nvSpPr>
            <p:cNvPr id="10" name="Text Box 58"/>
            <p:cNvSpPr txBox="1">
              <a:spLocks noChangeArrowheads="1"/>
            </p:cNvSpPr>
            <p:nvPr/>
          </p:nvSpPr>
          <p:spPr bwMode="auto">
            <a:xfrm>
              <a:off x="3132138" y="5400675"/>
              <a:ext cx="288925" cy="413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3400" b="1" dirty="0"/>
                <a:t>B</a:t>
              </a:r>
              <a:endParaRPr lang="ru-RU" sz="3400" b="1" dirty="0"/>
            </a:p>
          </p:txBody>
        </p:sp>
        <p:sp>
          <p:nvSpPr>
            <p:cNvPr id="12" name="Text Box 59"/>
            <p:cNvSpPr txBox="1">
              <a:spLocks noChangeArrowheads="1"/>
            </p:cNvSpPr>
            <p:nvPr/>
          </p:nvSpPr>
          <p:spPr bwMode="auto">
            <a:xfrm>
              <a:off x="766469" y="5570570"/>
              <a:ext cx="288925" cy="413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3400" b="1" dirty="0"/>
                <a:t>C</a:t>
              </a:r>
              <a:endParaRPr lang="ru-RU" sz="3400" b="1" dirty="0"/>
            </a:p>
          </p:txBody>
        </p:sp>
        <p:sp>
          <p:nvSpPr>
            <p:cNvPr id="13" name="Rectangle 61"/>
            <p:cNvSpPr>
              <a:spLocks noChangeArrowheads="1"/>
            </p:cNvSpPr>
            <p:nvPr/>
          </p:nvSpPr>
          <p:spPr bwMode="auto">
            <a:xfrm>
              <a:off x="1030288" y="5397500"/>
              <a:ext cx="215900" cy="2159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5" name="TextBox 20"/>
          <p:cNvSpPr txBox="1">
            <a:spLocks noChangeArrowheads="1"/>
          </p:cNvSpPr>
          <p:nvPr/>
        </p:nvSpPr>
        <p:spPr bwMode="auto">
          <a:xfrm rot="2554896">
            <a:off x="4148393" y="3788919"/>
            <a:ext cx="438134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 и </a:t>
            </a:r>
            <a:r>
              <a:rPr lang="ru-RU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 т е </a:t>
            </a:r>
            <a:r>
              <a:rPr lang="ru-RU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599791" y="485598"/>
            <a:ext cx="9762422" cy="916728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pPr algn="ctr"/>
            <a:r>
              <a:rPr lang="ru-RU" sz="5100" b="1" dirty="0">
                <a:solidFill>
                  <a:srgbClr val="002060"/>
                </a:solidFill>
                <a:effectLst>
                  <a:glow rad="228600">
                    <a:schemeClr val="accent4">
                      <a:lumMod val="40000"/>
                      <a:lumOff val="60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Прямоугольный треугольник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09933" y="2457424"/>
            <a:ext cx="926477" cy="3715613"/>
          </a:xfrm>
          <a:prstGeom prst="rect">
            <a:avLst/>
          </a:prstGeom>
          <a:noFill/>
        </p:spPr>
        <p:txBody>
          <a:bodyPr vert="wordArtVert" wrap="squar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катет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992690" y="6107089"/>
            <a:ext cx="308609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 а т е т</a:t>
            </a:r>
          </a:p>
        </p:txBody>
      </p:sp>
    </p:spTree>
    <p:extLst>
      <p:ext uri="{BB962C8B-B14F-4D97-AF65-F5344CB8AC3E}">
        <p14:creationId xmlns:p14="http://schemas.microsoft.com/office/powerpoint/2010/main" val="41768677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Text Box 2"/>
          <p:cNvSpPr txBox="1">
            <a:spLocks noChangeArrowheads="1"/>
          </p:cNvSpPr>
          <p:nvPr/>
        </p:nvSpPr>
        <p:spPr bwMode="auto">
          <a:xfrm rot="1368989">
            <a:off x="8617172" y="5787653"/>
            <a:ext cx="5434754" cy="77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altLang="ru-RU" sz="4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Прилежащий катет</a:t>
            </a:r>
            <a:r>
              <a:rPr lang="ru-RU" altLang="ru-RU" sz="4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83299" name="Text Box 3"/>
          <p:cNvSpPr txBox="1">
            <a:spLocks noChangeArrowheads="1"/>
          </p:cNvSpPr>
          <p:nvPr/>
        </p:nvSpPr>
        <p:spPr bwMode="auto">
          <a:xfrm rot="1368989">
            <a:off x="8295773" y="5602981"/>
            <a:ext cx="5114602" cy="1424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>
            <a:spAutoFit/>
          </a:bodyPr>
          <a:lstStyle/>
          <a:p>
            <a:pPr algn="ctr"/>
            <a:r>
              <a:rPr lang="ru-RU" alt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Противолежащий </a:t>
            </a:r>
          </a:p>
          <a:p>
            <a:pPr algn="ctr"/>
            <a:r>
              <a:rPr lang="ru-RU" alt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катет</a:t>
            </a:r>
            <a:r>
              <a:rPr lang="ru-RU" altLang="ru-RU" sz="4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1416597" y="453328"/>
            <a:ext cx="7262315" cy="747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 anchor="ctr">
            <a:spAutoFit/>
          </a:bodyPr>
          <a:lstStyle/>
          <a:p>
            <a:r>
              <a:rPr lang="ru-RU" altLang="ru-RU" sz="4000" b="1" dirty="0">
                <a:solidFill>
                  <a:srgbClr val="C00000"/>
                </a:solidFill>
                <a:latin typeface="Arial" panose="020B0604020202020204" pitchFamily="34" charset="0"/>
              </a:rPr>
              <a:t>Это важно знать.</a:t>
            </a:r>
          </a:p>
        </p:txBody>
      </p:sp>
      <p:sp>
        <p:nvSpPr>
          <p:cNvPr id="18330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1766" y="7460609"/>
            <a:ext cx="922019" cy="69151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ru-RU"/>
          </a:p>
        </p:txBody>
      </p:sp>
      <p:grpSp>
        <p:nvGrpSpPr>
          <p:cNvPr id="183304" name="Group 8"/>
          <p:cNvGrpSpPr>
            <a:grpSpLocks/>
          </p:cNvGrpSpPr>
          <p:nvPr/>
        </p:nvGrpSpPr>
        <p:grpSpPr bwMode="auto">
          <a:xfrm rot="1361888">
            <a:off x="9288622" y="2216400"/>
            <a:ext cx="5825421" cy="3855582"/>
            <a:chOff x="2688" y="744"/>
            <a:chExt cx="2944" cy="2333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83305" name="Freeform 9"/>
            <p:cNvSpPr>
              <a:spLocks/>
            </p:cNvSpPr>
            <p:nvPr/>
          </p:nvSpPr>
          <p:spPr bwMode="auto">
            <a:xfrm>
              <a:off x="2699" y="754"/>
              <a:ext cx="2885" cy="2323"/>
            </a:xfrm>
            <a:custGeom>
              <a:avLst/>
              <a:gdLst>
                <a:gd name="T0" fmla="*/ 19 w 2885"/>
                <a:gd name="T1" fmla="*/ 10 h 2323"/>
                <a:gd name="T2" fmla="*/ 2885 w 2885"/>
                <a:gd name="T3" fmla="*/ 2318 h 2323"/>
                <a:gd name="T4" fmla="*/ 19 w 2885"/>
                <a:gd name="T5" fmla="*/ 2323 h 2323"/>
                <a:gd name="T6" fmla="*/ 5 w 2885"/>
                <a:gd name="T7" fmla="*/ 662 h 2323"/>
                <a:gd name="T8" fmla="*/ 0 w 2885"/>
                <a:gd name="T9" fmla="*/ 0 h 2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5" h="2323">
                  <a:moveTo>
                    <a:pt x="19" y="10"/>
                  </a:moveTo>
                  <a:lnTo>
                    <a:pt x="2885" y="2318"/>
                  </a:lnTo>
                  <a:lnTo>
                    <a:pt x="19" y="2323"/>
                  </a:lnTo>
                  <a:lnTo>
                    <a:pt x="5" y="662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83306" name="Freeform 10"/>
            <p:cNvSpPr>
              <a:spLocks/>
            </p:cNvSpPr>
            <p:nvPr/>
          </p:nvSpPr>
          <p:spPr bwMode="auto">
            <a:xfrm>
              <a:off x="2688" y="768"/>
              <a:ext cx="12" cy="2298"/>
            </a:xfrm>
            <a:custGeom>
              <a:avLst/>
              <a:gdLst>
                <a:gd name="T0" fmla="*/ 0 w 12"/>
                <a:gd name="T1" fmla="*/ 0 h 2298"/>
                <a:gd name="T2" fmla="*/ 12 w 12"/>
                <a:gd name="T3" fmla="*/ 2298 h 2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" h="2298">
                  <a:moveTo>
                    <a:pt x="0" y="0"/>
                  </a:moveTo>
                  <a:lnTo>
                    <a:pt x="12" y="2298"/>
                  </a:lnTo>
                </a:path>
              </a:pathLst>
            </a:custGeom>
            <a:grp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83307" name="Freeform 11"/>
            <p:cNvSpPr>
              <a:spLocks/>
            </p:cNvSpPr>
            <p:nvPr/>
          </p:nvSpPr>
          <p:spPr bwMode="auto">
            <a:xfrm>
              <a:off x="2699" y="3072"/>
              <a:ext cx="2933" cy="3"/>
            </a:xfrm>
            <a:custGeom>
              <a:avLst/>
              <a:gdLst>
                <a:gd name="T0" fmla="*/ 2933 w 2933"/>
                <a:gd name="T1" fmla="*/ 0 h 3"/>
                <a:gd name="T2" fmla="*/ 0 w 2933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33" h="3">
                  <a:moveTo>
                    <a:pt x="2933" y="0"/>
                  </a:moveTo>
                  <a:lnTo>
                    <a:pt x="0" y="3"/>
                  </a:lnTo>
                </a:path>
              </a:pathLst>
            </a:custGeom>
            <a:grp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83308" name="Freeform 12"/>
            <p:cNvSpPr>
              <a:spLocks/>
            </p:cNvSpPr>
            <p:nvPr/>
          </p:nvSpPr>
          <p:spPr bwMode="auto">
            <a:xfrm>
              <a:off x="2688" y="744"/>
              <a:ext cx="2904" cy="2328"/>
            </a:xfrm>
            <a:custGeom>
              <a:avLst/>
              <a:gdLst>
                <a:gd name="T0" fmla="*/ 0 w 2904"/>
                <a:gd name="T1" fmla="*/ 0 h 2328"/>
                <a:gd name="T2" fmla="*/ 2904 w 2904"/>
                <a:gd name="T3" fmla="*/ 2328 h 2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04" h="2328">
                  <a:moveTo>
                    <a:pt x="0" y="0"/>
                  </a:moveTo>
                  <a:lnTo>
                    <a:pt x="2904" y="2328"/>
                  </a:lnTo>
                </a:path>
              </a:pathLst>
            </a:custGeom>
            <a:grp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83309" name="Freeform 13"/>
          <p:cNvSpPr>
            <a:spLocks/>
          </p:cNvSpPr>
          <p:nvPr/>
        </p:nvSpPr>
        <p:spPr bwMode="auto">
          <a:xfrm rot="1797217">
            <a:off x="8862256" y="4507973"/>
            <a:ext cx="444265" cy="371798"/>
          </a:xfrm>
          <a:custGeom>
            <a:avLst/>
            <a:gdLst>
              <a:gd name="T0" fmla="*/ 0 w 182"/>
              <a:gd name="T1" fmla="*/ 0 h 136"/>
              <a:gd name="T2" fmla="*/ 182 w 182"/>
              <a:gd name="T3" fmla="*/ 0 h 136"/>
              <a:gd name="T4" fmla="*/ 182 w 182"/>
              <a:gd name="T5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2" h="136">
                <a:moveTo>
                  <a:pt x="0" y="0"/>
                </a:moveTo>
                <a:lnTo>
                  <a:pt x="182" y="0"/>
                </a:lnTo>
                <a:lnTo>
                  <a:pt x="182" y="136"/>
                </a:lnTo>
              </a:path>
            </a:pathLst>
          </a:custGeom>
          <a:noFill/>
          <a:ln w="5715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/>
          <a:lstStyle/>
          <a:p>
            <a:endParaRPr lang="ru-RU"/>
          </a:p>
        </p:txBody>
      </p:sp>
      <p:sp>
        <p:nvSpPr>
          <p:cNvPr id="183310" name="Text Box 14"/>
          <p:cNvSpPr txBox="1">
            <a:spLocks noChangeArrowheads="1"/>
          </p:cNvSpPr>
          <p:nvPr/>
        </p:nvSpPr>
        <p:spPr bwMode="auto">
          <a:xfrm>
            <a:off x="9863265" y="230333"/>
            <a:ext cx="690186" cy="839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altLang="ru-RU" sz="4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183311" name="Text Box 15"/>
          <p:cNvSpPr txBox="1">
            <a:spLocks noChangeArrowheads="1"/>
          </p:cNvSpPr>
          <p:nvPr/>
        </p:nvSpPr>
        <p:spPr bwMode="auto">
          <a:xfrm>
            <a:off x="13661924" y="7169287"/>
            <a:ext cx="656523" cy="839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altLang="ru-RU" sz="4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183312" name="Text Box 16"/>
          <p:cNvSpPr txBox="1">
            <a:spLocks noChangeArrowheads="1"/>
          </p:cNvSpPr>
          <p:nvPr/>
        </p:nvSpPr>
        <p:spPr bwMode="auto">
          <a:xfrm rot="3283334">
            <a:off x="10303708" y="3379054"/>
            <a:ext cx="4683267" cy="839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altLang="ru-RU" sz="4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г и п о т е н у з а</a:t>
            </a:r>
            <a:r>
              <a:rPr lang="ru-RU" altLang="ru-RU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endParaRPr lang="ru-RU" altLang="ru-RU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83313" name="Picture 17" descr="3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246762">
            <a:off x="10301823" y="4720149"/>
            <a:ext cx="3340099" cy="443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3314" name="AutoShape 18"/>
          <p:cNvSpPr>
            <a:spLocks noChangeArrowheads="1"/>
          </p:cNvSpPr>
          <p:nvPr/>
        </p:nvSpPr>
        <p:spPr bwMode="auto">
          <a:xfrm rot="33800050">
            <a:off x="10424200" y="5226463"/>
            <a:ext cx="2379872" cy="607696"/>
          </a:xfrm>
          <a:prstGeom prst="curvedUpArrow">
            <a:avLst>
              <a:gd name="adj1" fmla="val 76740"/>
              <a:gd name="adj2" fmla="val 153479"/>
              <a:gd name="adj3" fmla="val 33333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ru-RU"/>
          </a:p>
        </p:txBody>
      </p:sp>
      <p:sp>
        <p:nvSpPr>
          <p:cNvPr id="183315" name="Text Box 19"/>
          <p:cNvSpPr txBox="1">
            <a:spLocks noChangeArrowheads="1"/>
          </p:cNvSpPr>
          <p:nvPr/>
        </p:nvSpPr>
        <p:spPr bwMode="auto">
          <a:xfrm rot="39099441">
            <a:off x="6312156" y="2309159"/>
            <a:ext cx="5063250" cy="1393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>
            <a:spAutoFit/>
          </a:bodyPr>
          <a:lstStyle/>
          <a:p>
            <a:pPr algn="ctr"/>
            <a:r>
              <a:rPr lang="ru-RU" alt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Противолежащий катет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83316" name="AutoShape 20"/>
          <p:cNvSpPr>
            <a:spLocks noChangeArrowheads="1"/>
          </p:cNvSpPr>
          <p:nvPr/>
        </p:nvSpPr>
        <p:spPr bwMode="auto">
          <a:xfrm rot="3255491">
            <a:off x="13264828" y="6188853"/>
            <a:ext cx="206932" cy="512251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ru-RU"/>
          </a:p>
        </p:txBody>
      </p:sp>
      <p:sp>
        <p:nvSpPr>
          <p:cNvPr id="183317" name="Rectangle 21"/>
          <p:cNvSpPr>
            <a:spLocks noChangeArrowheads="1"/>
          </p:cNvSpPr>
          <p:nvPr/>
        </p:nvSpPr>
        <p:spPr bwMode="auto">
          <a:xfrm>
            <a:off x="3050289" y="1950507"/>
            <a:ext cx="2994659" cy="685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 anchor="ctr">
            <a:spAutoFit/>
          </a:bodyPr>
          <a:lstStyle/>
          <a:p>
            <a:r>
              <a:rPr lang="ru-RU" alt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Для угла В </a:t>
            </a:r>
          </a:p>
        </p:txBody>
      </p:sp>
      <p:sp>
        <p:nvSpPr>
          <p:cNvPr id="183318" name="AutoShape 22"/>
          <p:cNvSpPr>
            <a:spLocks noChangeArrowheads="1"/>
          </p:cNvSpPr>
          <p:nvPr/>
        </p:nvSpPr>
        <p:spPr bwMode="auto">
          <a:xfrm rot="16200000">
            <a:off x="10160965" y="1593046"/>
            <a:ext cx="259080" cy="690880"/>
          </a:xfrm>
          <a:prstGeom prst="moon">
            <a:avLst>
              <a:gd name="adj" fmla="val 50000"/>
            </a:avLst>
          </a:prstGeom>
          <a:solidFill>
            <a:srgbClr val="0000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ru-RU"/>
          </a:p>
        </p:txBody>
      </p:sp>
      <p:sp>
        <p:nvSpPr>
          <p:cNvPr id="183319" name="Text Box 23"/>
          <p:cNvSpPr txBox="1">
            <a:spLocks noChangeArrowheads="1"/>
          </p:cNvSpPr>
          <p:nvPr/>
        </p:nvSpPr>
        <p:spPr bwMode="auto">
          <a:xfrm rot="39147283">
            <a:off x="6819562" y="1906809"/>
            <a:ext cx="4152900" cy="1301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>
            <a:spAutoFit/>
          </a:bodyPr>
          <a:lstStyle/>
          <a:p>
            <a:pPr algn="ctr"/>
            <a:r>
              <a:rPr lang="ru-RU" alt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Прилежащий катет</a:t>
            </a:r>
            <a:r>
              <a:rPr lang="ru-RU" altLang="ru-RU" sz="3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83320" name="Rectangle 24"/>
          <p:cNvSpPr>
            <a:spLocks noChangeArrowheads="1"/>
          </p:cNvSpPr>
          <p:nvPr/>
        </p:nvSpPr>
        <p:spPr bwMode="auto">
          <a:xfrm>
            <a:off x="1147828" y="3965223"/>
            <a:ext cx="6451600" cy="1239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 anchor="ctr">
            <a:spAutoFit/>
          </a:bodyPr>
          <a:lstStyle/>
          <a:p>
            <a:pPr algn="ctr"/>
            <a:r>
              <a:rPr lang="ru-RU" alt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Для угла А </a:t>
            </a:r>
          </a:p>
          <a:p>
            <a:r>
              <a:rPr lang="ru-RU" alt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Прилежащий катет АС.</a:t>
            </a:r>
          </a:p>
        </p:txBody>
      </p:sp>
      <p:sp>
        <p:nvSpPr>
          <p:cNvPr id="183321" name="Text Box 25"/>
          <p:cNvSpPr txBox="1">
            <a:spLocks noChangeArrowheads="1"/>
          </p:cNvSpPr>
          <p:nvPr/>
        </p:nvSpPr>
        <p:spPr bwMode="auto">
          <a:xfrm>
            <a:off x="8338461" y="4295348"/>
            <a:ext cx="587594" cy="670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altLang="ru-RU" sz="3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83322" name="Rectangle 26"/>
          <p:cNvSpPr>
            <a:spLocks noChangeArrowheads="1"/>
          </p:cNvSpPr>
          <p:nvPr/>
        </p:nvSpPr>
        <p:spPr bwMode="auto">
          <a:xfrm>
            <a:off x="52199" y="3245907"/>
            <a:ext cx="7201789" cy="685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 anchor="ctr">
            <a:spAutoFit/>
          </a:bodyPr>
          <a:lstStyle/>
          <a:p>
            <a:r>
              <a:rPr lang="ru-RU" altLang="ru-RU" sz="3600" b="1" u="sng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Противолежащий </a:t>
            </a:r>
            <a:r>
              <a:rPr lang="ru-RU" altLang="ru-RU" sz="3600" b="1" u="sng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катет АС.</a:t>
            </a:r>
          </a:p>
        </p:txBody>
      </p:sp>
      <p:sp>
        <p:nvSpPr>
          <p:cNvPr id="183323" name="Rectangle 27"/>
          <p:cNvSpPr>
            <a:spLocks noChangeArrowheads="1"/>
          </p:cNvSpPr>
          <p:nvPr/>
        </p:nvSpPr>
        <p:spPr bwMode="auto">
          <a:xfrm>
            <a:off x="1147828" y="2642023"/>
            <a:ext cx="6050280" cy="685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 anchor="ctr">
            <a:spAutoFit/>
          </a:bodyPr>
          <a:lstStyle/>
          <a:p>
            <a:r>
              <a:rPr lang="ru-RU" altLang="ru-RU" sz="3600" b="1" u="sng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Прилежащий катет ВС.</a:t>
            </a:r>
          </a:p>
        </p:txBody>
      </p:sp>
      <p:sp>
        <p:nvSpPr>
          <p:cNvPr id="183324" name="Rectangle 28"/>
          <p:cNvSpPr>
            <a:spLocks noChangeArrowheads="1"/>
          </p:cNvSpPr>
          <p:nvPr/>
        </p:nvSpPr>
        <p:spPr bwMode="auto">
          <a:xfrm>
            <a:off x="495244" y="5061373"/>
            <a:ext cx="7104184" cy="685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 anchor="ctr">
            <a:spAutoFit/>
          </a:bodyPr>
          <a:lstStyle/>
          <a:p>
            <a:r>
              <a:rPr lang="ru-RU" altLang="ru-RU" sz="3600" b="1" u="sng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Противолежащий катет ВС.</a:t>
            </a:r>
          </a:p>
        </p:txBody>
      </p:sp>
    </p:spTree>
    <p:extLst>
      <p:ext uri="{BB962C8B-B14F-4D97-AF65-F5344CB8AC3E}">
        <p14:creationId xmlns:p14="http://schemas.microsoft.com/office/powerpoint/2010/main" val="10833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33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3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32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833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8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83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8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83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83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83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1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183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322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833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8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8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32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833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83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324"/>
                  </p:tgtEl>
                </p:cond>
              </p:nextCondLst>
            </p:seq>
          </p:childTnLst>
        </p:cTn>
      </p:par>
    </p:tnLst>
    <p:bldLst>
      <p:bldP spid="183298" grpId="0"/>
      <p:bldP spid="183298" grpId="1"/>
      <p:bldP spid="183299" grpId="0"/>
      <p:bldP spid="183315" grpId="0"/>
      <p:bldP spid="183315" grpId="1"/>
      <p:bldP spid="183319" grpId="0"/>
      <p:bldP spid="183320" grpId="0"/>
      <p:bldP spid="183322" grpId="0"/>
      <p:bldP spid="1833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30"/>
          <p:cNvGrpSpPr>
            <a:grpSpLocks/>
          </p:cNvGrpSpPr>
          <p:nvPr/>
        </p:nvGrpSpPr>
        <p:grpSpPr bwMode="auto">
          <a:xfrm>
            <a:off x="1784986" y="1954560"/>
            <a:ext cx="3472814" cy="4645399"/>
            <a:chOff x="1939925" y="3000375"/>
            <a:chExt cx="1800225" cy="2988371"/>
          </a:xfrm>
        </p:grpSpPr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1939925" y="5592763"/>
              <a:ext cx="288925" cy="395983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altLang="ru-RU" sz="3400" b="1" dirty="0"/>
                <a:t>A</a:t>
              </a:r>
              <a:endParaRPr lang="ru-RU" altLang="ru-RU" sz="3400" b="1" dirty="0"/>
            </a:p>
          </p:txBody>
        </p:sp>
        <p:grpSp>
          <p:nvGrpSpPr>
            <p:cNvPr id="13" name="Группа 28"/>
            <p:cNvGrpSpPr>
              <a:grpSpLocks/>
            </p:cNvGrpSpPr>
            <p:nvPr/>
          </p:nvGrpSpPr>
          <p:grpSpPr bwMode="auto">
            <a:xfrm>
              <a:off x="2011363" y="3000375"/>
              <a:ext cx="1728787" cy="2845496"/>
              <a:chOff x="2011363" y="3000375"/>
              <a:chExt cx="1728787" cy="2845496"/>
            </a:xfrm>
          </p:grpSpPr>
          <p:sp>
            <p:nvSpPr>
              <p:cNvPr id="14" name="AutoShape 9"/>
              <p:cNvSpPr>
                <a:spLocks noChangeArrowheads="1"/>
              </p:cNvSpPr>
              <p:nvPr/>
            </p:nvSpPr>
            <p:spPr bwMode="auto">
              <a:xfrm>
                <a:off x="2155825" y="3454400"/>
                <a:ext cx="1296988" cy="2232025"/>
              </a:xfrm>
              <a:prstGeom prst="rtTriangle">
                <a:avLst/>
              </a:prstGeom>
              <a:solidFill>
                <a:srgbClr val="FFC000"/>
              </a:solidFill>
              <a:ln w="571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 b="1"/>
              </a:p>
            </p:txBody>
          </p:sp>
          <p:sp>
            <p:nvSpPr>
              <p:cNvPr id="15" name="Text Box 11"/>
              <p:cNvSpPr txBox="1">
                <a:spLocks noChangeArrowheads="1"/>
              </p:cNvSpPr>
              <p:nvPr/>
            </p:nvSpPr>
            <p:spPr bwMode="auto">
              <a:xfrm>
                <a:off x="2011363" y="3000375"/>
                <a:ext cx="288925" cy="395983"/>
              </a:xfrm>
              <a:prstGeom prst="rect">
                <a:avLst/>
              </a:prstGeom>
              <a:noFill/>
              <a:ln w="571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r>
                  <a:rPr lang="en-US" altLang="ru-RU" sz="3400" b="1" dirty="0"/>
                  <a:t>B</a:t>
                </a:r>
                <a:endParaRPr lang="ru-RU" altLang="ru-RU" sz="3400" b="1" dirty="0"/>
              </a:p>
            </p:txBody>
          </p:sp>
          <p:sp>
            <p:nvSpPr>
              <p:cNvPr id="16" name="Text Box 12"/>
              <p:cNvSpPr txBox="1">
                <a:spLocks noChangeArrowheads="1"/>
              </p:cNvSpPr>
              <p:nvPr/>
            </p:nvSpPr>
            <p:spPr bwMode="auto">
              <a:xfrm>
                <a:off x="3451225" y="5449888"/>
                <a:ext cx="288925" cy="395983"/>
              </a:xfrm>
              <a:prstGeom prst="rect">
                <a:avLst/>
              </a:prstGeom>
              <a:noFill/>
              <a:ln w="571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r>
                  <a:rPr lang="en-US" altLang="ru-RU" sz="3400" b="1" dirty="0"/>
                  <a:t>C</a:t>
                </a:r>
                <a:endParaRPr lang="ru-RU" altLang="ru-RU" sz="3400" b="1" dirty="0"/>
              </a:p>
            </p:txBody>
          </p:sp>
          <p:sp>
            <p:nvSpPr>
              <p:cNvPr id="17" name="Arc 17"/>
              <p:cNvSpPr>
                <a:spLocks/>
              </p:cNvSpPr>
              <p:nvPr/>
            </p:nvSpPr>
            <p:spPr bwMode="auto">
              <a:xfrm rot="5914914">
                <a:off x="2153444" y="3588544"/>
                <a:ext cx="144463" cy="130175"/>
              </a:xfrm>
              <a:custGeom>
                <a:avLst/>
                <a:gdLst>
                  <a:gd name="T0" fmla="*/ 2147483647 w 21570"/>
                  <a:gd name="T1" fmla="*/ 0 h 18045"/>
                  <a:gd name="T2" fmla="*/ 2147483647 w 21570"/>
                  <a:gd name="T3" fmla="*/ 2147483647 h 18045"/>
                  <a:gd name="T4" fmla="*/ 0 w 21570"/>
                  <a:gd name="T5" fmla="*/ 2147483647 h 18045"/>
                  <a:gd name="T6" fmla="*/ 0 60000 65536"/>
                  <a:gd name="T7" fmla="*/ 0 60000 65536"/>
                  <a:gd name="T8" fmla="*/ 0 60000 65536"/>
                  <a:gd name="T9" fmla="*/ 0 w 21570"/>
                  <a:gd name="T10" fmla="*/ 0 h 18045"/>
                  <a:gd name="T11" fmla="*/ 21570 w 21570"/>
                  <a:gd name="T12" fmla="*/ 18045 h 180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70" h="18045" fill="none" extrusionOk="0">
                    <a:moveTo>
                      <a:pt x="11871" y="0"/>
                    </a:moveTo>
                    <a:cubicBezTo>
                      <a:pt x="17605" y="3772"/>
                      <a:pt x="21205" y="10045"/>
                      <a:pt x="21569" y="16899"/>
                    </a:cubicBezTo>
                  </a:path>
                  <a:path w="21570" h="18045" stroke="0" extrusionOk="0">
                    <a:moveTo>
                      <a:pt x="11871" y="0"/>
                    </a:moveTo>
                    <a:cubicBezTo>
                      <a:pt x="17605" y="3772"/>
                      <a:pt x="21205" y="10045"/>
                      <a:pt x="21569" y="16899"/>
                    </a:cubicBezTo>
                    <a:lnTo>
                      <a:pt x="0" y="18045"/>
                    </a:lnTo>
                    <a:lnTo>
                      <a:pt x="11871" y="0"/>
                    </a:lnTo>
                    <a:close/>
                  </a:path>
                </a:pathLst>
              </a:cu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b="1"/>
              </a:p>
            </p:txBody>
          </p:sp>
          <p:sp>
            <p:nvSpPr>
              <p:cNvPr id="18" name="Arc 21"/>
              <p:cNvSpPr>
                <a:spLocks/>
              </p:cNvSpPr>
              <p:nvPr/>
            </p:nvSpPr>
            <p:spPr bwMode="auto">
              <a:xfrm rot="-6113463">
                <a:off x="3028156" y="5382419"/>
                <a:ext cx="288925" cy="287338"/>
              </a:xfrm>
              <a:custGeom>
                <a:avLst/>
                <a:gdLst>
                  <a:gd name="T0" fmla="*/ 2147483647 w 21553"/>
                  <a:gd name="T1" fmla="*/ 0 h 21438"/>
                  <a:gd name="T2" fmla="*/ 2147483647 w 21553"/>
                  <a:gd name="T3" fmla="*/ 2147483647 h 21438"/>
                  <a:gd name="T4" fmla="*/ 0 w 21553"/>
                  <a:gd name="T5" fmla="*/ 2147483647 h 21438"/>
                  <a:gd name="T6" fmla="*/ 0 60000 65536"/>
                  <a:gd name="T7" fmla="*/ 0 60000 65536"/>
                  <a:gd name="T8" fmla="*/ 0 60000 65536"/>
                  <a:gd name="T9" fmla="*/ 0 w 21553"/>
                  <a:gd name="T10" fmla="*/ 0 h 21438"/>
                  <a:gd name="T11" fmla="*/ 21553 w 21553"/>
                  <a:gd name="T12" fmla="*/ 21438 h 214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53" h="21438" fill="none" extrusionOk="0">
                    <a:moveTo>
                      <a:pt x="2638" y="-1"/>
                    </a:moveTo>
                    <a:cubicBezTo>
                      <a:pt x="12927" y="1265"/>
                      <a:pt x="20866" y="9663"/>
                      <a:pt x="21552" y="20008"/>
                    </a:cubicBezTo>
                  </a:path>
                  <a:path w="21553" h="21438" stroke="0" extrusionOk="0">
                    <a:moveTo>
                      <a:pt x="2638" y="-1"/>
                    </a:moveTo>
                    <a:cubicBezTo>
                      <a:pt x="12927" y="1265"/>
                      <a:pt x="20866" y="9663"/>
                      <a:pt x="21552" y="20008"/>
                    </a:cubicBezTo>
                    <a:lnTo>
                      <a:pt x="0" y="21438"/>
                    </a:lnTo>
                    <a:lnTo>
                      <a:pt x="2638" y="-1"/>
                    </a:lnTo>
                    <a:close/>
                  </a:path>
                </a:pathLst>
              </a:cu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b="1"/>
              </a:p>
            </p:txBody>
          </p:sp>
          <p:sp>
            <p:nvSpPr>
              <p:cNvPr id="19" name="Arc 22"/>
              <p:cNvSpPr>
                <a:spLocks/>
              </p:cNvSpPr>
              <p:nvPr/>
            </p:nvSpPr>
            <p:spPr bwMode="auto">
              <a:xfrm rot="-6113463">
                <a:off x="2939257" y="5314156"/>
                <a:ext cx="360362" cy="358775"/>
              </a:xfrm>
              <a:custGeom>
                <a:avLst/>
                <a:gdLst>
                  <a:gd name="T0" fmla="*/ 2147483647 w 21553"/>
                  <a:gd name="T1" fmla="*/ 0 h 21438"/>
                  <a:gd name="T2" fmla="*/ 2147483647 w 21553"/>
                  <a:gd name="T3" fmla="*/ 2147483647 h 21438"/>
                  <a:gd name="T4" fmla="*/ 0 w 21553"/>
                  <a:gd name="T5" fmla="*/ 2147483647 h 21438"/>
                  <a:gd name="T6" fmla="*/ 0 60000 65536"/>
                  <a:gd name="T7" fmla="*/ 0 60000 65536"/>
                  <a:gd name="T8" fmla="*/ 0 60000 65536"/>
                  <a:gd name="T9" fmla="*/ 0 w 21553"/>
                  <a:gd name="T10" fmla="*/ 0 h 21438"/>
                  <a:gd name="T11" fmla="*/ 21553 w 21553"/>
                  <a:gd name="T12" fmla="*/ 21438 h 214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53" h="21438" fill="none" extrusionOk="0">
                    <a:moveTo>
                      <a:pt x="2638" y="-1"/>
                    </a:moveTo>
                    <a:cubicBezTo>
                      <a:pt x="12927" y="1265"/>
                      <a:pt x="20866" y="9663"/>
                      <a:pt x="21552" y="20008"/>
                    </a:cubicBezTo>
                  </a:path>
                  <a:path w="21553" h="21438" stroke="0" extrusionOk="0">
                    <a:moveTo>
                      <a:pt x="2638" y="-1"/>
                    </a:moveTo>
                    <a:cubicBezTo>
                      <a:pt x="12927" y="1265"/>
                      <a:pt x="20866" y="9663"/>
                      <a:pt x="21552" y="20008"/>
                    </a:cubicBezTo>
                    <a:lnTo>
                      <a:pt x="0" y="21438"/>
                    </a:lnTo>
                    <a:lnTo>
                      <a:pt x="2638" y="-1"/>
                    </a:lnTo>
                    <a:close/>
                  </a:path>
                </a:pathLst>
              </a:cu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b="1"/>
              </a:p>
            </p:txBody>
          </p:sp>
          <p:sp>
            <p:nvSpPr>
              <p:cNvPr id="21" name="Rectangle 13"/>
              <p:cNvSpPr>
                <a:spLocks noChangeArrowheads="1"/>
              </p:cNvSpPr>
              <p:nvPr/>
            </p:nvSpPr>
            <p:spPr bwMode="auto">
              <a:xfrm>
                <a:off x="2157678" y="5453808"/>
                <a:ext cx="215900" cy="215900"/>
              </a:xfrm>
              <a:prstGeom prst="rect">
                <a:avLst/>
              </a:prstGeom>
              <a:solidFill>
                <a:srgbClr val="CCCC00"/>
              </a:solidFill>
              <a:ln w="571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</a:pPr>
                <a:endParaRPr lang="ru-RU" altLang="ru-RU" sz="2600" b="1">
                  <a:solidFill>
                    <a:srgbClr val="0033CC"/>
                  </a:solidFill>
                </a:endParaRPr>
              </a:p>
            </p:txBody>
          </p:sp>
        </p:grpSp>
      </p:grp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4665306" y="0"/>
            <a:ext cx="5430520" cy="104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 anchor="ctr"/>
          <a:lstStyle/>
          <a:p>
            <a:pPr algn="ctr">
              <a:spcBef>
                <a:spcPct val="0"/>
              </a:spcBef>
            </a:pPr>
            <a:r>
              <a:rPr lang="ru-RU" alt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Свойство </a:t>
            </a:r>
            <a:r>
              <a:rPr lang="en-US" alt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altLang="ru-RU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6047859" y="2127380"/>
            <a:ext cx="6220461" cy="104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 anchor="ctr"/>
          <a:lstStyle/>
          <a:p>
            <a:pPr algn="l">
              <a:spcBef>
                <a:spcPct val="0"/>
              </a:spcBef>
            </a:pPr>
            <a:r>
              <a:rPr lang="ru-RU" alt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</a:t>
            </a:r>
            <a:r>
              <a:rPr lang="ru-RU" altLang="ru-RU" sz="3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6" name="Rectangle 29"/>
          <p:cNvSpPr txBox="1">
            <a:spLocks noChangeArrowheads="1"/>
          </p:cNvSpPr>
          <p:nvPr/>
        </p:nvSpPr>
        <p:spPr>
          <a:xfrm>
            <a:off x="1463040" y="831236"/>
            <a:ext cx="13167360" cy="5431156"/>
          </a:xfrm>
          <a:prstGeom prst="rect">
            <a:avLst/>
          </a:prstGeom>
        </p:spPr>
        <p:txBody>
          <a:bodyPr lIns="130622" tIns="65311" rIns="130622" bIns="65311"/>
          <a:lstStyle/>
          <a:p>
            <a:pPr marL="489833" indent="-489833" defTabSz="130622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Сумма двух острых углов прямоугольного треугольника равна 90</a:t>
            </a:r>
            <a:r>
              <a:rPr lang="en-US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º</a:t>
            </a:r>
            <a:endParaRPr lang="ru-RU" alt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702221" y="3077885"/>
            <a:ext cx="7315200" cy="3271219"/>
          </a:xfrm>
          <a:prstGeom prst="rect">
            <a:avLst/>
          </a:prstGeom>
        </p:spPr>
        <p:txBody>
          <a:bodyPr lIns="130622" tIns="65311" rIns="130622" bIns="65311">
            <a:spAutoFit/>
          </a:bodyPr>
          <a:lstStyle/>
          <a:p>
            <a:r>
              <a:rPr lang="el-GR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Δ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ABC –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прямоугольный,</a:t>
            </a:r>
            <a:endParaRPr lang="en-US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–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прямой</a:t>
            </a:r>
            <a:endParaRPr lang="ru-RU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180º </a:t>
            </a:r>
            <a:endParaRPr lang="ru-RU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180º -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90º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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90º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en-US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что и требовалось доказать</a:t>
            </a:r>
            <a:r>
              <a:rPr lang="en-US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0661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1209040" y="250234"/>
            <a:ext cx="12057603" cy="1393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 anchor="ctr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0000FF"/>
                </a:solidFill>
                <a:latin typeface="Arial" pitchFamily="34" charset="0"/>
              </a:rPr>
              <a:t>     Сумма 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острых  углов прямоугольного треугольника равна 90</a:t>
            </a:r>
            <a:r>
              <a:rPr lang="ru-RU" b="1" baseline="30000" dirty="0">
                <a:solidFill>
                  <a:srgbClr val="0000FF"/>
                </a:solidFill>
                <a:latin typeface="Arial" pitchFamily="34" charset="0"/>
              </a:rPr>
              <a:t>0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356862" y="7139940"/>
            <a:ext cx="54913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 i="1">
                <a:solidFill>
                  <a:srgbClr val="000000"/>
                </a:solidFill>
                <a:latin typeface="Times New Roman" pitchFamily="18" charset="0"/>
              </a:rPr>
              <a:t>S</a:t>
            </a:r>
            <a:endParaRPr lang="ru-RU" sz="4000" b="1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969760" y="2472690"/>
            <a:ext cx="576381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Т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209040" y="2127886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А</a:t>
            </a:r>
          </a:p>
        </p:txBody>
      </p:sp>
      <p:grpSp>
        <p:nvGrpSpPr>
          <p:cNvPr id="10247" name="Group 7"/>
          <p:cNvGrpSpPr>
            <a:grpSpLocks/>
          </p:cNvGrpSpPr>
          <p:nvPr/>
        </p:nvGrpSpPr>
        <p:grpSpPr bwMode="auto">
          <a:xfrm>
            <a:off x="1717040" y="2560320"/>
            <a:ext cx="5021581" cy="4838700"/>
            <a:chOff x="22" y="799"/>
            <a:chExt cx="1122" cy="1520"/>
          </a:xfrm>
        </p:grpSpPr>
        <p:grpSp>
          <p:nvGrpSpPr>
            <p:cNvPr id="10253" name="Group 8"/>
            <p:cNvGrpSpPr>
              <a:grpSpLocks/>
            </p:cNvGrpSpPr>
            <p:nvPr/>
          </p:nvGrpSpPr>
          <p:grpSpPr bwMode="auto">
            <a:xfrm rot="-10495551">
              <a:off x="22" y="799"/>
              <a:ext cx="1088" cy="1520"/>
              <a:chOff x="2688" y="744"/>
              <a:chExt cx="2944" cy="2333"/>
            </a:xfrm>
          </p:grpSpPr>
          <p:sp>
            <p:nvSpPr>
              <p:cNvPr id="10255" name="Freeform 9"/>
              <p:cNvSpPr>
                <a:spLocks/>
              </p:cNvSpPr>
              <p:nvPr/>
            </p:nvSpPr>
            <p:spPr bwMode="auto">
              <a:xfrm>
                <a:off x="2699" y="754"/>
                <a:ext cx="2885" cy="2323"/>
              </a:xfrm>
              <a:custGeom>
                <a:avLst/>
                <a:gdLst>
                  <a:gd name="T0" fmla="*/ 19 w 2885"/>
                  <a:gd name="T1" fmla="*/ 10 h 2323"/>
                  <a:gd name="T2" fmla="*/ 2885 w 2885"/>
                  <a:gd name="T3" fmla="*/ 2318 h 2323"/>
                  <a:gd name="T4" fmla="*/ 19 w 2885"/>
                  <a:gd name="T5" fmla="*/ 2323 h 2323"/>
                  <a:gd name="T6" fmla="*/ 5 w 2885"/>
                  <a:gd name="T7" fmla="*/ 662 h 2323"/>
                  <a:gd name="T8" fmla="*/ 0 w 2885"/>
                  <a:gd name="T9" fmla="*/ 0 h 23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5"/>
                  <a:gd name="T16" fmla="*/ 0 h 2323"/>
                  <a:gd name="T17" fmla="*/ 2885 w 2885"/>
                  <a:gd name="T18" fmla="*/ 2323 h 23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5" h="2323">
                    <a:moveTo>
                      <a:pt x="19" y="10"/>
                    </a:moveTo>
                    <a:lnTo>
                      <a:pt x="2885" y="2318"/>
                    </a:lnTo>
                    <a:lnTo>
                      <a:pt x="19" y="2323"/>
                    </a:lnTo>
                    <a:lnTo>
                      <a:pt x="5" y="662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12700" cap="flat" cmpd="sng">
                <a:solidFill>
                  <a:srgbClr val="99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0256" name="Freeform 10"/>
              <p:cNvSpPr>
                <a:spLocks/>
              </p:cNvSpPr>
              <p:nvPr/>
            </p:nvSpPr>
            <p:spPr bwMode="auto">
              <a:xfrm>
                <a:off x="2688" y="768"/>
                <a:ext cx="12" cy="2298"/>
              </a:xfrm>
              <a:custGeom>
                <a:avLst/>
                <a:gdLst>
                  <a:gd name="T0" fmla="*/ 0 w 12"/>
                  <a:gd name="T1" fmla="*/ 0 h 2298"/>
                  <a:gd name="T2" fmla="*/ 12 w 12"/>
                  <a:gd name="T3" fmla="*/ 2298 h 2298"/>
                  <a:gd name="T4" fmla="*/ 0 60000 65536"/>
                  <a:gd name="T5" fmla="*/ 0 60000 65536"/>
                  <a:gd name="T6" fmla="*/ 0 w 12"/>
                  <a:gd name="T7" fmla="*/ 0 h 2298"/>
                  <a:gd name="T8" fmla="*/ 12 w 12"/>
                  <a:gd name="T9" fmla="*/ 2298 h 229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" h="2298">
                    <a:moveTo>
                      <a:pt x="0" y="0"/>
                    </a:moveTo>
                    <a:lnTo>
                      <a:pt x="12" y="229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0257" name="Freeform 11"/>
              <p:cNvSpPr>
                <a:spLocks/>
              </p:cNvSpPr>
              <p:nvPr/>
            </p:nvSpPr>
            <p:spPr bwMode="auto">
              <a:xfrm>
                <a:off x="2699" y="3072"/>
                <a:ext cx="2933" cy="3"/>
              </a:xfrm>
              <a:custGeom>
                <a:avLst/>
                <a:gdLst>
                  <a:gd name="T0" fmla="*/ 2933 w 2933"/>
                  <a:gd name="T1" fmla="*/ 0 h 3"/>
                  <a:gd name="T2" fmla="*/ 0 w 2933"/>
                  <a:gd name="T3" fmla="*/ 3 h 3"/>
                  <a:gd name="T4" fmla="*/ 0 60000 65536"/>
                  <a:gd name="T5" fmla="*/ 0 60000 65536"/>
                  <a:gd name="T6" fmla="*/ 0 w 2933"/>
                  <a:gd name="T7" fmla="*/ 0 h 3"/>
                  <a:gd name="T8" fmla="*/ 2933 w 2933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33" h="3">
                    <a:moveTo>
                      <a:pt x="2933" y="0"/>
                    </a:moveTo>
                    <a:lnTo>
                      <a:pt x="0" y="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0258" name="Freeform 12"/>
              <p:cNvSpPr>
                <a:spLocks/>
              </p:cNvSpPr>
              <p:nvPr/>
            </p:nvSpPr>
            <p:spPr bwMode="auto">
              <a:xfrm>
                <a:off x="2688" y="744"/>
                <a:ext cx="2904" cy="2328"/>
              </a:xfrm>
              <a:custGeom>
                <a:avLst/>
                <a:gdLst>
                  <a:gd name="T0" fmla="*/ 0 w 2904"/>
                  <a:gd name="T1" fmla="*/ 0 h 2328"/>
                  <a:gd name="T2" fmla="*/ 2904 w 2904"/>
                  <a:gd name="T3" fmla="*/ 2328 h 2328"/>
                  <a:gd name="T4" fmla="*/ 0 60000 65536"/>
                  <a:gd name="T5" fmla="*/ 0 60000 65536"/>
                  <a:gd name="T6" fmla="*/ 0 w 2904"/>
                  <a:gd name="T7" fmla="*/ 0 h 2328"/>
                  <a:gd name="T8" fmla="*/ 2904 w 2904"/>
                  <a:gd name="T9" fmla="*/ 2328 h 23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04" h="2328">
                    <a:moveTo>
                      <a:pt x="0" y="0"/>
                    </a:moveTo>
                    <a:lnTo>
                      <a:pt x="2904" y="232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10254" name="Freeform 13"/>
            <p:cNvSpPr>
              <a:spLocks/>
            </p:cNvSpPr>
            <p:nvPr/>
          </p:nvSpPr>
          <p:spPr bwMode="auto">
            <a:xfrm>
              <a:off x="1016" y="845"/>
              <a:ext cx="128" cy="131"/>
            </a:xfrm>
            <a:custGeom>
              <a:avLst/>
              <a:gdLst>
                <a:gd name="T0" fmla="*/ 4 w 128"/>
                <a:gd name="T1" fmla="*/ 0 h 131"/>
                <a:gd name="T2" fmla="*/ 0 w 128"/>
                <a:gd name="T3" fmla="*/ 115 h 131"/>
                <a:gd name="T4" fmla="*/ 128 w 128"/>
                <a:gd name="T5" fmla="*/ 131 h 131"/>
                <a:gd name="T6" fmla="*/ 0 60000 65536"/>
                <a:gd name="T7" fmla="*/ 0 60000 65536"/>
                <a:gd name="T8" fmla="*/ 0 60000 65536"/>
                <a:gd name="T9" fmla="*/ 0 w 128"/>
                <a:gd name="T10" fmla="*/ 0 h 131"/>
                <a:gd name="T11" fmla="*/ 128 w 128"/>
                <a:gd name="T12" fmla="*/ 131 h 1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8" h="131">
                  <a:moveTo>
                    <a:pt x="4" y="0"/>
                  </a:moveTo>
                  <a:lnTo>
                    <a:pt x="0" y="115"/>
                  </a:lnTo>
                  <a:lnTo>
                    <a:pt x="128" y="131"/>
                  </a:lnTo>
                </a:path>
              </a:pathLst>
            </a:custGeom>
            <a:noFill/>
            <a:ln w="28575" cap="flat" cmpd="sng">
              <a:solidFill>
                <a:srgbClr val="000066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0248" name="AutoShape 14"/>
          <p:cNvSpPr>
            <a:spLocks noChangeArrowheads="1"/>
          </p:cNvSpPr>
          <p:nvPr/>
        </p:nvSpPr>
        <p:spPr bwMode="auto">
          <a:xfrm rot="4911021">
            <a:off x="5898517" y="6396356"/>
            <a:ext cx="262890" cy="70612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0249" name="Text Box 15"/>
          <p:cNvSpPr txBox="1">
            <a:spLocks noChangeArrowheads="1"/>
          </p:cNvSpPr>
          <p:nvPr/>
        </p:nvSpPr>
        <p:spPr bwMode="auto">
          <a:xfrm rot="197677">
            <a:off x="5520134" y="5766596"/>
            <a:ext cx="1139035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35</a:t>
            </a:r>
            <a:r>
              <a:rPr lang="ru-RU" sz="4600" b="1" baseline="30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4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50" name="Text Box 16"/>
          <p:cNvSpPr txBox="1">
            <a:spLocks noChangeArrowheads="1"/>
          </p:cNvSpPr>
          <p:nvPr/>
        </p:nvSpPr>
        <p:spPr bwMode="auto">
          <a:xfrm>
            <a:off x="2781523" y="2341884"/>
            <a:ext cx="610044" cy="1009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7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85361" name="Text Box 17"/>
          <p:cNvSpPr txBox="1">
            <a:spLocks noChangeArrowheads="1"/>
          </p:cNvSpPr>
          <p:nvPr/>
        </p:nvSpPr>
        <p:spPr bwMode="auto">
          <a:xfrm>
            <a:off x="7345681" y="4200526"/>
            <a:ext cx="5384799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90</a:t>
            </a:r>
            <a:r>
              <a:rPr lang="ru-RU" sz="4600" b="1" baseline="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4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ru-RU" sz="4600" b="1" baseline="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35</a:t>
            </a:r>
            <a:r>
              <a:rPr lang="ru-RU" sz="4600" b="1" baseline="30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 </a:t>
            </a:r>
            <a:r>
              <a:rPr lang="ru-RU" sz="4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= 55</a:t>
            </a:r>
            <a:r>
              <a:rPr lang="ru-RU" sz="4600" b="1" baseline="30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4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856446" y="2591397"/>
                <a:ext cx="980691" cy="606500"/>
              </a:xfrm>
              <a:prstGeom prst="rect">
                <a:avLst/>
              </a:prstGeom>
              <a:solidFill>
                <a:srgbClr val="CCFFFF"/>
              </a:solidFill>
            </p:spPr>
            <p:txBody>
              <a:bodyPr wrap="none" lIns="39548" tIns="19774" rIns="39548" bIns="1977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3600" b="1" i="1" smtClean="0">
                              <a:latin typeface="Cambria Math"/>
                              <a:cs typeface="Arial" pitchFamily="34" charset="0"/>
                            </a:rPr>
                            <m:t>𝟓𝟓</m:t>
                          </m:r>
                        </m:e>
                        <m:sup>
                          <m:r>
                            <a:rPr lang="ru-RU" sz="3600" b="1" i="1" smtClean="0"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6446" y="2591397"/>
                <a:ext cx="980691" cy="6065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17387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61" grpId="0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7" name="Group 3"/>
          <p:cNvGrpSpPr>
            <a:grpSpLocks/>
          </p:cNvGrpSpPr>
          <p:nvPr/>
        </p:nvGrpSpPr>
        <p:grpSpPr bwMode="auto">
          <a:xfrm rot="10517639">
            <a:off x="4206139" y="2383772"/>
            <a:ext cx="3225800" cy="3869054"/>
            <a:chOff x="22" y="799"/>
            <a:chExt cx="1122" cy="1520"/>
          </a:xfrm>
        </p:grpSpPr>
        <p:grpSp>
          <p:nvGrpSpPr>
            <p:cNvPr id="11283" name="Group 4"/>
            <p:cNvGrpSpPr>
              <a:grpSpLocks/>
            </p:cNvGrpSpPr>
            <p:nvPr/>
          </p:nvGrpSpPr>
          <p:grpSpPr bwMode="auto">
            <a:xfrm rot="-10495551">
              <a:off x="22" y="799"/>
              <a:ext cx="1088" cy="1520"/>
              <a:chOff x="2688" y="744"/>
              <a:chExt cx="2944" cy="2333"/>
            </a:xfrm>
          </p:grpSpPr>
          <p:sp>
            <p:nvSpPr>
              <p:cNvPr id="11285" name="Freeform 5"/>
              <p:cNvSpPr>
                <a:spLocks/>
              </p:cNvSpPr>
              <p:nvPr/>
            </p:nvSpPr>
            <p:spPr bwMode="auto">
              <a:xfrm>
                <a:off x="2699" y="754"/>
                <a:ext cx="2885" cy="2323"/>
              </a:xfrm>
              <a:custGeom>
                <a:avLst/>
                <a:gdLst>
                  <a:gd name="T0" fmla="*/ 19 w 2885"/>
                  <a:gd name="T1" fmla="*/ 10 h 2323"/>
                  <a:gd name="T2" fmla="*/ 2885 w 2885"/>
                  <a:gd name="T3" fmla="*/ 2318 h 2323"/>
                  <a:gd name="T4" fmla="*/ 19 w 2885"/>
                  <a:gd name="T5" fmla="*/ 2323 h 2323"/>
                  <a:gd name="T6" fmla="*/ 5 w 2885"/>
                  <a:gd name="T7" fmla="*/ 662 h 2323"/>
                  <a:gd name="T8" fmla="*/ 0 w 2885"/>
                  <a:gd name="T9" fmla="*/ 0 h 23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5"/>
                  <a:gd name="T16" fmla="*/ 0 h 2323"/>
                  <a:gd name="T17" fmla="*/ 2885 w 2885"/>
                  <a:gd name="T18" fmla="*/ 2323 h 23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5" h="2323">
                    <a:moveTo>
                      <a:pt x="19" y="10"/>
                    </a:moveTo>
                    <a:lnTo>
                      <a:pt x="2885" y="2318"/>
                    </a:lnTo>
                    <a:lnTo>
                      <a:pt x="19" y="2323"/>
                    </a:lnTo>
                    <a:lnTo>
                      <a:pt x="5" y="662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12700" cap="flat" cmpd="sng">
                <a:solidFill>
                  <a:srgbClr val="99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1286" name="Freeform 6"/>
              <p:cNvSpPr>
                <a:spLocks/>
              </p:cNvSpPr>
              <p:nvPr/>
            </p:nvSpPr>
            <p:spPr bwMode="auto">
              <a:xfrm>
                <a:off x="2688" y="768"/>
                <a:ext cx="12" cy="2298"/>
              </a:xfrm>
              <a:custGeom>
                <a:avLst/>
                <a:gdLst>
                  <a:gd name="T0" fmla="*/ 0 w 12"/>
                  <a:gd name="T1" fmla="*/ 0 h 2298"/>
                  <a:gd name="T2" fmla="*/ 12 w 12"/>
                  <a:gd name="T3" fmla="*/ 2298 h 2298"/>
                  <a:gd name="T4" fmla="*/ 0 60000 65536"/>
                  <a:gd name="T5" fmla="*/ 0 60000 65536"/>
                  <a:gd name="T6" fmla="*/ 0 w 12"/>
                  <a:gd name="T7" fmla="*/ 0 h 2298"/>
                  <a:gd name="T8" fmla="*/ 12 w 12"/>
                  <a:gd name="T9" fmla="*/ 2298 h 229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" h="2298">
                    <a:moveTo>
                      <a:pt x="0" y="0"/>
                    </a:moveTo>
                    <a:lnTo>
                      <a:pt x="12" y="229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1287" name="Freeform 7"/>
              <p:cNvSpPr>
                <a:spLocks/>
              </p:cNvSpPr>
              <p:nvPr/>
            </p:nvSpPr>
            <p:spPr bwMode="auto">
              <a:xfrm>
                <a:off x="2699" y="3072"/>
                <a:ext cx="2933" cy="3"/>
              </a:xfrm>
              <a:custGeom>
                <a:avLst/>
                <a:gdLst>
                  <a:gd name="T0" fmla="*/ 2933 w 2933"/>
                  <a:gd name="T1" fmla="*/ 0 h 3"/>
                  <a:gd name="T2" fmla="*/ 0 w 2933"/>
                  <a:gd name="T3" fmla="*/ 3 h 3"/>
                  <a:gd name="T4" fmla="*/ 0 60000 65536"/>
                  <a:gd name="T5" fmla="*/ 0 60000 65536"/>
                  <a:gd name="T6" fmla="*/ 0 w 2933"/>
                  <a:gd name="T7" fmla="*/ 0 h 3"/>
                  <a:gd name="T8" fmla="*/ 2933 w 2933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33" h="3">
                    <a:moveTo>
                      <a:pt x="2933" y="0"/>
                    </a:moveTo>
                    <a:lnTo>
                      <a:pt x="0" y="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1288" name="Freeform 8"/>
              <p:cNvSpPr>
                <a:spLocks/>
              </p:cNvSpPr>
              <p:nvPr/>
            </p:nvSpPr>
            <p:spPr bwMode="auto">
              <a:xfrm>
                <a:off x="2688" y="744"/>
                <a:ext cx="2904" cy="2328"/>
              </a:xfrm>
              <a:custGeom>
                <a:avLst/>
                <a:gdLst>
                  <a:gd name="T0" fmla="*/ 0 w 2904"/>
                  <a:gd name="T1" fmla="*/ 0 h 2328"/>
                  <a:gd name="T2" fmla="*/ 2904 w 2904"/>
                  <a:gd name="T3" fmla="*/ 2328 h 2328"/>
                  <a:gd name="T4" fmla="*/ 0 60000 65536"/>
                  <a:gd name="T5" fmla="*/ 0 60000 65536"/>
                  <a:gd name="T6" fmla="*/ 0 w 2904"/>
                  <a:gd name="T7" fmla="*/ 0 h 2328"/>
                  <a:gd name="T8" fmla="*/ 2904 w 2904"/>
                  <a:gd name="T9" fmla="*/ 2328 h 23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04" h="2328">
                    <a:moveTo>
                      <a:pt x="0" y="0"/>
                    </a:moveTo>
                    <a:lnTo>
                      <a:pt x="2904" y="232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11284" name="Freeform 9"/>
            <p:cNvSpPr>
              <a:spLocks/>
            </p:cNvSpPr>
            <p:nvPr/>
          </p:nvSpPr>
          <p:spPr bwMode="auto">
            <a:xfrm>
              <a:off x="1016" y="845"/>
              <a:ext cx="128" cy="131"/>
            </a:xfrm>
            <a:custGeom>
              <a:avLst/>
              <a:gdLst>
                <a:gd name="T0" fmla="*/ 4 w 128"/>
                <a:gd name="T1" fmla="*/ 0 h 131"/>
                <a:gd name="T2" fmla="*/ 0 w 128"/>
                <a:gd name="T3" fmla="*/ 115 h 131"/>
                <a:gd name="T4" fmla="*/ 128 w 128"/>
                <a:gd name="T5" fmla="*/ 131 h 131"/>
                <a:gd name="T6" fmla="*/ 0 60000 65536"/>
                <a:gd name="T7" fmla="*/ 0 60000 65536"/>
                <a:gd name="T8" fmla="*/ 0 60000 65536"/>
                <a:gd name="T9" fmla="*/ 0 w 128"/>
                <a:gd name="T10" fmla="*/ 0 h 131"/>
                <a:gd name="T11" fmla="*/ 128 w 128"/>
                <a:gd name="T12" fmla="*/ 131 h 1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8" h="131">
                  <a:moveTo>
                    <a:pt x="4" y="0"/>
                  </a:moveTo>
                  <a:lnTo>
                    <a:pt x="0" y="115"/>
                  </a:lnTo>
                  <a:lnTo>
                    <a:pt x="128" y="131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FFFF"/>
                </a:gs>
              </a:gsLst>
              <a:path path="rect">
                <a:fillToRect l="50000" t="50000" r="50000" b="50000"/>
              </a:path>
            </a:gradFill>
            <a:ln w="28575" cap="flat" cmpd="sng">
              <a:solidFill>
                <a:srgbClr val="0000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1268" name="Text Box 10"/>
          <p:cNvSpPr txBox="1">
            <a:spLocks noChangeArrowheads="1"/>
          </p:cNvSpPr>
          <p:nvPr/>
        </p:nvSpPr>
        <p:spPr bwMode="auto">
          <a:xfrm>
            <a:off x="3860699" y="6309976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1269" name="Text Box 11"/>
          <p:cNvSpPr txBox="1">
            <a:spLocks noChangeArrowheads="1"/>
          </p:cNvSpPr>
          <p:nvPr/>
        </p:nvSpPr>
        <p:spPr bwMode="auto">
          <a:xfrm>
            <a:off x="7200797" y="6222346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11270" name="Text Box 12"/>
          <p:cNvSpPr txBox="1">
            <a:spLocks noChangeArrowheads="1"/>
          </p:cNvSpPr>
          <p:nvPr/>
        </p:nvSpPr>
        <p:spPr bwMode="auto">
          <a:xfrm>
            <a:off x="3284117" y="2162792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1271" name="AutoShape 13"/>
          <p:cNvSpPr>
            <a:spLocks noChangeArrowheads="1"/>
          </p:cNvSpPr>
          <p:nvPr/>
        </p:nvSpPr>
        <p:spPr bwMode="auto">
          <a:xfrm rot="-7185742">
            <a:off x="4526813" y="2977497"/>
            <a:ext cx="262890" cy="70612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1272" name="Text Box 14"/>
          <p:cNvSpPr txBox="1">
            <a:spLocks noChangeArrowheads="1"/>
          </p:cNvSpPr>
          <p:nvPr/>
        </p:nvSpPr>
        <p:spPr bwMode="auto">
          <a:xfrm>
            <a:off x="4206138" y="3372466"/>
            <a:ext cx="105087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>
                <a:solidFill>
                  <a:srgbClr val="000000"/>
                </a:solidFill>
                <a:latin typeface="Times New Roman" pitchFamily="18" charset="0"/>
              </a:rPr>
              <a:t>30</a:t>
            </a:r>
            <a:r>
              <a:rPr lang="ru-RU" sz="4600" b="1" baseline="3000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sz="46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6383" name="Text Box 15"/>
          <p:cNvSpPr txBox="1">
            <a:spLocks noChangeArrowheads="1"/>
          </p:cNvSpPr>
          <p:nvPr/>
        </p:nvSpPr>
        <p:spPr bwMode="auto">
          <a:xfrm>
            <a:off x="274219" y="6136622"/>
            <a:ext cx="63408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ru-RU" sz="4000" b="1" i="1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 rot="11082361" flipH="1">
            <a:off x="3515259" y="2421872"/>
            <a:ext cx="3225800" cy="3869054"/>
            <a:chOff x="22" y="799"/>
            <a:chExt cx="1122" cy="1520"/>
          </a:xfrm>
        </p:grpSpPr>
        <p:grpSp>
          <p:nvGrpSpPr>
            <p:cNvPr id="11277" name="Group 17"/>
            <p:cNvGrpSpPr>
              <a:grpSpLocks/>
            </p:cNvGrpSpPr>
            <p:nvPr/>
          </p:nvGrpSpPr>
          <p:grpSpPr bwMode="auto">
            <a:xfrm rot="-10495551">
              <a:off x="22" y="799"/>
              <a:ext cx="1088" cy="1520"/>
              <a:chOff x="2688" y="744"/>
              <a:chExt cx="2944" cy="2333"/>
            </a:xfrm>
          </p:grpSpPr>
          <p:sp>
            <p:nvSpPr>
              <p:cNvPr id="11279" name="Freeform 18"/>
              <p:cNvSpPr>
                <a:spLocks/>
              </p:cNvSpPr>
              <p:nvPr/>
            </p:nvSpPr>
            <p:spPr bwMode="auto">
              <a:xfrm>
                <a:off x="2699" y="754"/>
                <a:ext cx="2885" cy="2323"/>
              </a:xfrm>
              <a:custGeom>
                <a:avLst/>
                <a:gdLst>
                  <a:gd name="T0" fmla="*/ 19 w 2885"/>
                  <a:gd name="T1" fmla="*/ 10 h 2323"/>
                  <a:gd name="T2" fmla="*/ 2885 w 2885"/>
                  <a:gd name="T3" fmla="*/ 2318 h 2323"/>
                  <a:gd name="T4" fmla="*/ 19 w 2885"/>
                  <a:gd name="T5" fmla="*/ 2323 h 2323"/>
                  <a:gd name="T6" fmla="*/ 5 w 2885"/>
                  <a:gd name="T7" fmla="*/ 662 h 2323"/>
                  <a:gd name="T8" fmla="*/ 0 w 2885"/>
                  <a:gd name="T9" fmla="*/ 0 h 23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5"/>
                  <a:gd name="T16" fmla="*/ 0 h 2323"/>
                  <a:gd name="T17" fmla="*/ 2885 w 2885"/>
                  <a:gd name="T18" fmla="*/ 2323 h 23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5" h="2323">
                    <a:moveTo>
                      <a:pt x="19" y="10"/>
                    </a:moveTo>
                    <a:lnTo>
                      <a:pt x="2885" y="2318"/>
                    </a:lnTo>
                    <a:lnTo>
                      <a:pt x="19" y="2323"/>
                    </a:lnTo>
                    <a:lnTo>
                      <a:pt x="5" y="662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>
                      <a:alpha val="82001"/>
                    </a:schemeClr>
                  </a:gs>
                  <a:gs pos="100000">
                    <a:srgbClr val="66FFFF">
                      <a:alpha val="82999"/>
                    </a:srgbClr>
                  </a:gs>
                </a:gsLst>
                <a:path path="rect">
                  <a:fillToRect l="50000" t="50000" r="50000" b="50000"/>
                </a:path>
              </a:gradFill>
              <a:ln w="12700" cap="flat" cmpd="sng">
                <a:solidFill>
                  <a:srgbClr val="99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1280" name="Freeform 19"/>
              <p:cNvSpPr>
                <a:spLocks/>
              </p:cNvSpPr>
              <p:nvPr/>
            </p:nvSpPr>
            <p:spPr bwMode="auto">
              <a:xfrm>
                <a:off x="2688" y="768"/>
                <a:ext cx="12" cy="2298"/>
              </a:xfrm>
              <a:custGeom>
                <a:avLst/>
                <a:gdLst>
                  <a:gd name="T0" fmla="*/ 0 w 12"/>
                  <a:gd name="T1" fmla="*/ 0 h 2298"/>
                  <a:gd name="T2" fmla="*/ 12 w 12"/>
                  <a:gd name="T3" fmla="*/ 2298 h 2298"/>
                  <a:gd name="T4" fmla="*/ 0 60000 65536"/>
                  <a:gd name="T5" fmla="*/ 0 60000 65536"/>
                  <a:gd name="T6" fmla="*/ 0 w 12"/>
                  <a:gd name="T7" fmla="*/ 0 h 2298"/>
                  <a:gd name="T8" fmla="*/ 12 w 12"/>
                  <a:gd name="T9" fmla="*/ 2298 h 229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" h="2298">
                    <a:moveTo>
                      <a:pt x="0" y="0"/>
                    </a:moveTo>
                    <a:lnTo>
                      <a:pt x="12" y="229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1281" name="Freeform 20"/>
              <p:cNvSpPr>
                <a:spLocks/>
              </p:cNvSpPr>
              <p:nvPr/>
            </p:nvSpPr>
            <p:spPr bwMode="auto">
              <a:xfrm>
                <a:off x="2699" y="3072"/>
                <a:ext cx="2933" cy="3"/>
              </a:xfrm>
              <a:custGeom>
                <a:avLst/>
                <a:gdLst>
                  <a:gd name="T0" fmla="*/ 2933 w 2933"/>
                  <a:gd name="T1" fmla="*/ 0 h 3"/>
                  <a:gd name="T2" fmla="*/ 0 w 2933"/>
                  <a:gd name="T3" fmla="*/ 3 h 3"/>
                  <a:gd name="T4" fmla="*/ 0 60000 65536"/>
                  <a:gd name="T5" fmla="*/ 0 60000 65536"/>
                  <a:gd name="T6" fmla="*/ 0 w 2933"/>
                  <a:gd name="T7" fmla="*/ 0 h 3"/>
                  <a:gd name="T8" fmla="*/ 2933 w 2933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33" h="3">
                    <a:moveTo>
                      <a:pt x="2933" y="0"/>
                    </a:moveTo>
                    <a:lnTo>
                      <a:pt x="0" y="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1282" name="Freeform 21"/>
              <p:cNvSpPr>
                <a:spLocks/>
              </p:cNvSpPr>
              <p:nvPr/>
            </p:nvSpPr>
            <p:spPr bwMode="auto">
              <a:xfrm>
                <a:off x="2688" y="744"/>
                <a:ext cx="2904" cy="2328"/>
              </a:xfrm>
              <a:custGeom>
                <a:avLst/>
                <a:gdLst>
                  <a:gd name="T0" fmla="*/ 0 w 2904"/>
                  <a:gd name="T1" fmla="*/ 0 h 2328"/>
                  <a:gd name="T2" fmla="*/ 2904 w 2904"/>
                  <a:gd name="T3" fmla="*/ 2328 h 2328"/>
                  <a:gd name="T4" fmla="*/ 0 60000 65536"/>
                  <a:gd name="T5" fmla="*/ 0 60000 65536"/>
                  <a:gd name="T6" fmla="*/ 0 w 2904"/>
                  <a:gd name="T7" fmla="*/ 0 h 2328"/>
                  <a:gd name="T8" fmla="*/ 2904 w 2904"/>
                  <a:gd name="T9" fmla="*/ 2328 h 23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04" h="2328">
                    <a:moveTo>
                      <a:pt x="0" y="0"/>
                    </a:moveTo>
                    <a:lnTo>
                      <a:pt x="2904" y="232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11278" name="Freeform 22"/>
            <p:cNvSpPr>
              <a:spLocks/>
            </p:cNvSpPr>
            <p:nvPr/>
          </p:nvSpPr>
          <p:spPr bwMode="auto">
            <a:xfrm>
              <a:off x="1016" y="845"/>
              <a:ext cx="128" cy="131"/>
            </a:xfrm>
            <a:custGeom>
              <a:avLst/>
              <a:gdLst>
                <a:gd name="T0" fmla="*/ 4 w 128"/>
                <a:gd name="T1" fmla="*/ 0 h 131"/>
                <a:gd name="T2" fmla="*/ 0 w 128"/>
                <a:gd name="T3" fmla="*/ 115 h 131"/>
                <a:gd name="T4" fmla="*/ 128 w 128"/>
                <a:gd name="T5" fmla="*/ 131 h 131"/>
                <a:gd name="T6" fmla="*/ 0 60000 65536"/>
                <a:gd name="T7" fmla="*/ 0 60000 65536"/>
                <a:gd name="T8" fmla="*/ 0 60000 65536"/>
                <a:gd name="T9" fmla="*/ 0 w 128"/>
                <a:gd name="T10" fmla="*/ 0 h 131"/>
                <a:gd name="T11" fmla="*/ 128 w 128"/>
                <a:gd name="T12" fmla="*/ 131 h 1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8" h="131">
                  <a:moveTo>
                    <a:pt x="4" y="0"/>
                  </a:moveTo>
                  <a:lnTo>
                    <a:pt x="0" y="115"/>
                  </a:lnTo>
                  <a:lnTo>
                    <a:pt x="128" y="131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FFFF"/>
                </a:gs>
              </a:gsLst>
              <a:path path="rect">
                <a:fillToRect l="50000" t="50000" r="50000" b="50000"/>
              </a:path>
            </a:gradFill>
            <a:ln w="28575" cap="flat" cmpd="sng">
              <a:solidFill>
                <a:srgbClr val="0000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86391" name="Text Box 23"/>
          <p:cNvSpPr txBox="1">
            <a:spLocks noChangeArrowheads="1"/>
          </p:cNvSpPr>
          <p:nvPr/>
        </p:nvSpPr>
        <p:spPr bwMode="auto">
          <a:xfrm>
            <a:off x="6047637" y="5618462"/>
            <a:ext cx="105087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00"/>
                </a:solidFill>
                <a:latin typeface="Times New Roman" pitchFamily="18" charset="0"/>
              </a:rPr>
              <a:t>60</a:t>
            </a:r>
            <a:r>
              <a:rPr lang="en-US" sz="4600" b="1" baseline="30000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6392" name="Text Box 24"/>
          <p:cNvSpPr txBox="1">
            <a:spLocks noChangeArrowheads="1"/>
          </p:cNvSpPr>
          <p:nvPr/>
        </p:nvSpPr>
        <p:spPr bwMode="auto">
          <a:xfrm>
            <a:off x="1434997" y="5618462"/>
            <a:ext cx="105087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00"/>
                </a:solidFill>
                <a:latin typeface="Times New Roman" pitchFamily="18" charset="0"/>
              </a:rPr>
              <a:t>60</a:t>
            </a:r>
            <a:r>
              <a:rPr lang="en-US" sz="4600" b="1" baseline="30000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4665306" y="-81887"/>
            <a:ext cx="5430520" cy="104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 anchor="ctr"/>
          <a:lstStyle/>
          <a:p>
            <a:pPr algn="ctr">
              <a:spcBef>
                <a:spcPct val="0"/>
              </a:spcBef>
            </a:pPr>
            <a:r>
              <a:rPr lang="ru-RU" alt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Свойство </a:t>
            </a:r>
            <a:r>
              <a:rPr lang="en-US" alt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altLang="ru-RU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5"/>
          <p:cNvSpPr txBox="1">
            <a:spLocks noChangeArrowheads="1"/>
          </p:cNvSpPr>
          <p:nvPr/>
        </p:nvSpPr>
        <p:spPr>
          <a:xfrm>
            <a:off x="457200" y="798642"/>
            <a:ext cx="13167360" cy="1849756"/>
          </a:xfrm>
          <a:prstGeom prst="rect">
            <a:avLst/>
          </a:prstGeom>
        </p:spPr>
        <p:txBody>
          <a:bodyPr lIns="130622" tIns="65311" rIns="130622" bIns="65311"/>
          <a:lstStyle/>
          <a:p>
            <a:pPr marL="489833" indent="-489833" defTabSz="130622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Катет прямоугольного треугольника, лежащий против угла в 30</a:t>
            </a:r>
            <a:r>
              <a:rPr lang="en-US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º</a:t>
            </a:r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, равен половине гипотенузы.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31"/>
              <p:cNvSpPr txBox="1">
                <a:spLocks noChangeArrowheads="1"/>
              </p:cNvSpPr>
              <p:nvPr/>
            </p:nvSpPr>
            <p:spPr bwMode="auto">
              <a:xfrm>
                <a:off x="7806032" y="3204828"/>
                <a:ext cx="6679366" cy="4023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30622" tIns="65311" rIns="130622" bIns="65311">
                <a:spAutoFit/>
              </a:bodyPr>
              <a:lstStyle/>
              <a:p>
                <a:pPr algn="l"/>
                <a:r>
                  <a:rPr lang="el-GR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Δ</a:t>
                </a:r>
                <a:r>
                  <a:rPr lang="ru-RU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АВС=</a:t>
                </a:r>
                <a:r>
                  <a:rPr lang="el-GR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Δ</a:t>
                </a:r>
                <a:r>
                  <a:rPr lang="ru-RU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</a:t>
                </a:r>
                <a:r>
                  <a:rPr lang="en-US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BD</a:t>
                </a:r>
                <a:r>
                  <a:rPr lang="ru-RU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(по построению).</a:t>
                </a:r>
              </a:p>
              <a:p>
                <a:pPr algn="l"/>
                <a:r>
                  <a:rPr lang="ru-RU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Получим </a:t>
                </a:r>
                <a:r>
                  <a:rPr lang="el-GR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Δ</a:t>
                </a:r>
                <a:r>
                  <a:rPr lang="ru-RU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Latn-UZ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DBC</a:t>
                </a:r>
                <a:r>
                  <a:rPr lang="ru-RU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endParaRPr lang="ru-RU" alt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 котором </a:t>
                </a:r>
                <a:r>
                  <a:rPr lang="ru-RU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</a:t>
                </a:r>
                <a:r>
                  <a:rPr lang="en-US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 = </a:t>
                </a:r>
                <a:r>
                  <a:rPr lang="ru-RU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</a:t>
                </a:r>
                <a:r>
                  <a:rPr lang="en-US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D </a:t>
                </a:r>
                <a:r>
                  <a:rPr lang="en-US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alt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uz-Latn-UZ" alt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endParaRPr lang="ru-RU" alt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l"/>
                <a:r>
                  <a:rPr lang="ru-RU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поэтому </a:t>
                </a:r>
                <a:r>
                  <a:rPr lang="en-US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DC=</a:t>
                </a:r>
                <a:r>
                  <a:rPr lang="uz-Latn-UZ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BC</a:t>
                </a:r>
                <a:r>
                  <a:rPr lang="en-US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endParaRPr lang="ru-RU" alt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l"/>
                <a:r>
                  <a:rPr lang="ru-RU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Но </a:t>
                </a:r>
                <a:r>
                  <a:rPr lang="en-US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AC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uz-Latn-UZ" alt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num>
                      <m:den>
                        <m:r>
                          <a:rPr lang="uz-Latn-UZ" alt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uz-Latn-UZ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DC</a:t>
                </a:r>
                <a:r>
                  <a:rPr lang="ru-RU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endParaRPr lang="ru-RU" alt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l"/>
                <a:r>
                  <a:rPr lang="ru-RU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Следовательно,  </a:t>
                </a:r>
                <a:r>
                  <a:rPr lang="en-US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AC=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uz-Latn-UZ" alt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num>
                      <m:den>
                        <m:r>
                          <a:rPr lang="uz-Latn-UZ" alt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  <m:r>
                      <a:rPr lang="uz-Latn-UZ" altLang="ru-RU" sz="3200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𝐁𝐂</m:t>
                    </m:r>
                  </m:oMath>
                </a14:m>
                <a:r>
                  <a:rPr lang="ru-RU" alt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endParaRPr lang="ru-RU" alt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l"/>
                <a:r>
                  <a:rPr lang="ru-RU" alt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что и требовалось доказать.</a:t>
                </a:r>
                <a:endParaRPr lang="el-GR" alt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Text 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06032" y="3204828"/>
                <a:ext cx="6679366" cy="4023219"/>
              </a:xfrm>
              <a:prstGeom prst="rect">
                <a:avLst/>
              </a:prstGeom>
              <a:blipFill rotWithShape="1">
                <a:blip r:embed="rId2"/>
                <a:stretch>
                  <a:fillRect l="-1826" t="-1515" b="-348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7806032" y="2162792"/>
            <a:ext cx="6220461" cy="104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 anchor="ctr"/>
          <a:lstStyle/>
          <a:p>
            <a:pPr algn="l">
              <a:spcBef>
                <a:spcPct val="0"/>
              </a:spcBef>
            </a:pPr>
            <a:r>
              <a:rPr lang="ru-RU" altLang="ru-RU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</a:t>
            </a:r>
            <a:r>
              <a:rPr lang="ru-RU" altLang="ru-RU" b="1" u="none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499401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63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96296E-6 L -0.15764 -0.0039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82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6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83" grpId="0"/>
      <p:bldP spid="186391" grpId="0"/>
      <p:bldP spid="186392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143000" y="977556"/>
            <a:ext cx="11459739" cy="1846659"/>
          </a:xfrm>
        </p:spPr>
        <p:txBody>
          <a:bodyPr/>
          <a:lstStyle/>
          <a:p>
            <a:r>
              <a:rPr lang="ru-RU" altLang="ru-RU" sz="4000" dirty="0">
                <a:solidFill>
                  <a:srgbClr val="002060"/>
                </a:solidFill>
              </a:rPr>
              <a:t>     В прямоугольном треугольнике медиана, проведенная из вершины прямого угла, равна половине гипотенузы.</a:t>
            </a:r>
            <a:endParaRPr lang="ru-RU" altLang="ru-RU" sz="4600" dirty="0">
              <a:solidFill>
                <a:srgbClr val="002060"/>
              </a:solidFill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5590874" y="160860"/>
            <a:ext cx="3981782" cy="870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 anchor="ctr">
            <a:spAutoFit/>
          </a:bodyPr>
          <a:lstStyle/>
          <a:p>
            <a:r>
              <a:rPr lang="ru-RU" altLang="ru-RU" sz="4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Свойство 3 </a:t>
            </a:r>
            <a:endParaRPr lang="ru-RU" altLang="ru-RU" sz="4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11001" y="7115227"/>
            <a:ext cx="586297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 smtClean="0"/>
              <a:t>А</a:t>
            </a:r>
            <a:endParaRPr lang="uz-Latn-UZ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917247" y="3857799"/>
            <a:ext cx="586297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/>
              <a:t>В</a:t>
            </a:r>
            <a:endParaRPr lang="uz-Latn-UZ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2888723" y="7165167"/>
            <a:ext cx="586297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/>
              <a:t>С</a:t>
            </a:r>
            <a:endParaRPr lang="uz-Latn-UZ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1044414" y="5232063"/>
            <a:ext cx="586297" cy="670876"/>
          </a:xfrm>
          <a:prstGeom prst="rect">
            <a:avLst/>
          </a:prstGeom>
          <a:noFill/>
          <a:ln w="57150">
            <a:noFill/>
          </a:ln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/>
              <a:t>К</a:t>
            </a:r>
            <a:endParaRPr lang="uz-Latn-UZ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62502" y="5898103"/>
            <a:ext cx="3384812" cy="8093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5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АК=ВК=КС</a:t>
            </a:r>
            <a:endParaRPr lang="uz-Latn-UZ" sz="5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7"/>
          <p:cNvGrpSpPr>
            <a:grpSpLocks/>
          </p:cNvGrpSpPr>
          <p:nvPr/>
        </p:nvGrpSpPr>
        <p:grpSpPr bwMode="auto">
          <a:xfrm rot="10567467">
            <a:off x="9182313" y="4235840"/>
            <a:ext cx="3828964" cy="3322411"/>
            <a:chOff x="-643" y="1507"/>
            <a:chExt cx="1102" cy="1513"/>
          </a:xfrm>
        </p:grpSpPr>
        <p:sp>
          <p:nvSpPr>
            <p:cNvPr id="17" name="Freeform 9"/>
            <p:cNvSpPr>
              <a:spLocks/>
            </p:cNvSpPr>
            <p:nvPr/>
          </p:nvSpPr>
          <p:spPr bwMode="auto">
            <a:xfrm rot="11104449">
              <a:off x="-643" y="1507"/>
              <a:ext cx="1066" cy="1513"/>
            </a:xfrm>
            <a:custGeom>
              <a:avLst/>
              <a:gdLst>
                <a:gd name="T0" fmla="*/ 19 w 2885"/>
                <a:gd name="T1" fmla="*/ 10 h 2323"/>
                <a:gd name="T2" fmla="*/ 2885 w 2885"/>
                <a:gd name="T3" fmla="*/ 2318 h 2323"/>
                <a:gd name="T4" fmla="*/ 19 w 2885"/>
                <a:gd name="T5" fmla="*/ 2323 h 2323"/>
                <a:gd name="T6" fmla="*/ 5 w 2885"/>
                <a:gd name="T7" fmla="*/ 662 h 2323"/>
                <a:gd name="T8" fmla="*/ 0 w 2885"/>
                <a:gd name="T9" fmla="*/ 0 h 23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85"/>
                <a:gd name="T16" fmla="*/ 0 h 2323"/>
                <a:gd name="T17" fmla="*/ 2885 w 2885"/>
                <a:gd name="T18" fmla="*/ 2323 h 23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85" h="2323">
                  <a:moveTo>
                    <a:pt x="19" y="10"/>
                  </a:moveTo>
                  <a:lnTo>
                    <a:pt x="2885" y="2318"/>
                  </a:lnTo>
                  <a:lnTo>
                    <a:pt x="19" y="2323"/>
                  </a:lnTo>
                  <a:lnTo>
                    <a:pt x="5" y="662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FFFF"/>
                </a:gs>
              </a:gsLst>
              <a:path path="rect">
                <a:fillToRect l="50000" t="50000" r="50000" b="50000"/>
              </a:path>
            </a:gradFill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331" y="1558"/>
              <a:ext cx="128" cy="131"/>
            </a:xfrm>
            <a:custGeom>
              <a:avLst/>
              <a:gdLst>
                <a:gd name="T0" fmla="*/ 4 w 128"/>
                <a:gd name="T1" fmla="*/ 0 h 131"/>
                <a:gd name="T2" fmla="*/ 0 w 128"/>
                <a:gd name="T3" fmla="*/ 115 h 131"/>
                <a:gd name="T4" fmla="*/ 128 w 128"/>
                <a:gd name="T5" fmla="*/ 131 h 131"/>
                <a:gd name="T6" fmla="*/ 0 60000 65536"/>
                <a:gd name="T7" fmla="*/ 0 60000 65536"/>
                <a:gd name="T8" fmla="*/ 0 60000 65536"/>
                <a:gd name="T9" fmla="*/ 0 w 128"/>
                <a:gd name="T10" fmla="*/ 0 h 131"/>
                <a:gd name="T11" fmla="*/ 128 w 128"/>
                <a:gd name="T12" fmla="*/ 131 h 1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8" h="131">
                  <a:moveTo>
                    <a:pt x="4" y="0"/>
                  </a:moveTo>
                  <a:lnTo>
                    <a:pt x="0" y="115"/>
                  </a:lnTo>
                  <a:lnTo>
                    <a:pt x="128" y="131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cxnSp>
        <p:nvCxnSpPr>
          <p:cNvPr id="3" name="Прямая соединительная линия 2"/>
          <p:cNvCxnSpPr/>
          <p:nvPr/>
        </p:nvCxnSpPr>
        <p:spPr>
          <a:xfrm>
            <a:off x="10053426" y="6561577"/>
            <a:ext cx="268506" cy="320906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9998118" y="4777273"/>
            <a:ext cx="228233" cy="29295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11630711" y="6302791"/>
            <a:ext cx="238744" cy="31154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17" idx="2"/>
          </p:cNvCxnSpPr>
          <p:nvPr/>
        </p:nvCxnSpPr>
        <p:spPr>
          <a:xfrm flipV="1">
            <a:off x="9297298" y="5845349"/>
            <a:ext cx="1811320" cy="167008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141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14736</TotalTime>
  <Words>555</Words>
  <Application>Microsoft Office PowerPoint</Application>
  <PresentationFormat>Произвольный</PresentationFormat>
  <Paragraphs>141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В прямоугольном треугольнике медиана, проведенная из вершины прямого угла, равна половине гипотенузы.</vt:lpstr>
      <vt:lpstr>Задача (устно)</vt:lpstr>
      <vt:lpstr>Задача (устно)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1045</cp:revision>
  <dcterms:created xsi:type="dcterms:W3CDTF">2020-04-09T07:32:19Z</dcterms:created>
  <dcterms:modified xsi:type="dcterms:W3CDTF">2021-02-19T16:25:24Z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