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511" r:id="rId2"/>
    <p:sldId id="405" r:id="rId3"/>
    <p:sldId id="633" r:id="rId4"/>
    <p:sldId id="634" r:id="rId5"/>
    <p:sldId id="630" r:id="rId6"/>
    <p:sldId id="635" r:id="rId7"/>
    <p:sldId id="639" r:id="rId8"/>
    <p:sldId id="636" r:id="rId9"/>
    <p:sldId id="637" r:id="rId10"/>
    <p:sldId id="638" r:id="rId11"/>
    <p:sldId id="404" r:id="rId12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33"/>
            <p14:sldId id="634"/>
            <p14:sldId id="630"/>
            <p14:sldId id="635"/>
            <p14:sldId id="639"/>
            <p14:sldId id="636"/>
            <p14:sldId id="637"/>
            <p14:sldId id="638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FF6B6B"/>
    <a:srgbClr val="00A859"/>
    <a:srgbClr val="65F913"/>
    <a:srgbClr val="B1EB21"/>
    <a:srgbClr val="FF99FF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250918-9470-4E6A-AF56-B81FFDA217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67D4D7CD-D021-42AB-BB8A-E59F87B75627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F9D25094-0ADB-49CA-A22B-D1FF14F7FDE8}" type="par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850CF8D5-1940-46C4-B854-0867FA221A80}" type="sibTrans" cxnId="{4972D014-AB7F-4D17-8BB7-AAE2DA9145CB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A946FB63-8E78-4E39-952A-F075BD0B2447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latin typeface="Arial" pitchFamily="34" charset="0"/>
            <a:cs typeface="Arial" pitchFamily="34" charset="0"/>
          </a:endParaRPr>
        </a:p>
      </dgm:t>
    </dgm:pt>
    <dgm:pt modelId="{5D91C24F-6603-4353-BB25-F542688C0870}" type="par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6D1AC995-3640-47A8-BC41-D0BE512253AA}" type="sibTrans" cxnId="{0D6F2C54-C591-4C90-8A12-373E9427993D}">
      <dgm:prSet/>
      <dgm:spPr/>
      <dgm:t>
        <a:bodyPr/>
        <a:lstStyle/>
        <a:p>
          <a:endParaRPr lang="uz-Latn-UZ" sz="1200" b="1">
            <a:latin typeface="Arial" pitchFamily="34" charset="0"/>
            <a:cs typeface="Arial" pitchFamily="34" charset="0"/>
          </a:endParaRPr>
        </a:p>
      </dgm:t>
    </dgm:pt>
    <dgm:pt modelId="{094083D7-50C9-4DB6-A861-F0118E2D5A48}">
      <dgm:prSet phldrT="[Текст]" custT="1"/>
      <dgm:spPr/>
      <dgm:t>
        <a:bodyPr/>
        <a:lstStyle/>
        <a:p>
          <a:r>
            <a:rPr lang="ru-RU" sz="3600" b="1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dirty="0">
            <a:latin typeface="Arial" pitchFamily="34" charset="0"/>
            <a:cs typeface="Arial" pitchFamily="34" charset="0"/>
          </a:endParaRPr>
        </a:p>
      </dgm:t>
    </dgm:pt>
    <dgm:pt modelId="{114D8800-6929-4D22-A186-8B807D638689}" type="parTrans" cxnId="{00E86386-4C31-4C5E-9F6C-8BDB734C3F4A}">
      <dgm:prSet/>
      <dgm:spPr/>
      <dgm:t>
        <a:bodyPr/>
        <a:lstStyle/>
        <a:p>
          <a:endParaRPr lang="uz-Latn-UZ"/>
        </a:p>
      </dgm:t>
    </dgm:pt>
    <dgm:pt modelId="{80D7C342-1DB9-4100-B986-CD3741FC2264}" type="sibTrans" cxnId="{00E86386-4C31-4C5E-9F6C-8BDB734C3F4A}">
      <dgm:prSet/>
      <dgm:spPr/>
      <dgm:t>
        <a:bodyPr/>
        <a:lstStyle/>
        <a:p>
          <a:endParaRPr lang="uz-Latn-UZ"/>
        </a:p>
      </dgm:t>
    </dgm:pt>
    <dgm:pt modelId="{F60E26E3-5F24-43FB-88D9-D5FF5506235D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>
            <a:solidFill>
              <a:srgbClr val="002060"/>
            </a:solidFill>
          </a:endParaRPr>
        </a:p>
      </dgm:t>
    </dgm:pt>
    <dgm:pt modelId="{2E3C6477-31B7-48BD-8F02-A9A0156C7840}" type="parTrans" cxnId="{1C53A71B-77AE-4DC2-850A-851B5E25618E}">
      <dgm:prSet/>
      <dgm:spPr/>
      <dgm:t>
        <a:bodyPr/>
        <a:lstStyle/>
        <a:p>
          <a:endParaRPr lang="uz-Latn-UZ"/>
        </a:p>
      </dgm:t>
    </dgm:pt>
    <dgm:pt modelId="{DCB09347-4715-4CE2-B3E1-B701A4FE6FC2}" type="sibTrans" cxnId="{1C53A71B-77AE-4DC2-850A-851B5E25618E}">
      <dgm:prSet/>
      <dgm:spPr/>
      <dgm:t>
        <a:bodyPr/>
        <a:lstStyle/>
        <a:p>
          <a:endParaRPr lang="uz-Latn-UZ"/>
        </a:p>
      </dgm:t>
    </dgm:pt>
    <dgm:pt modelId="{82300CEB-4BA7-473C-8E82-77B329ED690D}">
      <dgm:prSet custT="1"/>
      <dgm:spPr/>
      <dgm:t>
        <a:bodyPr/>
        <a:lstStyle/>
        <a:p>
          <a:pPr marL="285750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z-Latn-UZ" sz="4000" dirty="0">
            <a:solidFill>
              <a:srgbClr val="002060"/>
            </a:solidFill>
          </a:endParaRPr>
        </a:p>
      </dgm:t>
    </dgm:pt>
    <dgm:pt modelId="{C615504F-2344-498F-AEE4-78CCEC065ADC}" type="parTrans" cxnId="{36C98923-EE6D-4E3F-829B-3E52B4FBDF08}">
      <dgm:prSet/>
      <dgm:spPr/>
      <dgm:t>
        <a:bodyPr/>
        <a:lstStyle/>
        <a:p>
          <a:endParaRPr lang="uz-Latn-UZ"/>
        </a:p>
      </dgm:t>
    </dgm:pt>
    <dgm:pt modelId="{CFADCBDB-FADE-440C-993E-5EBC86A4DF67}" type="sibTrans" cxnId="{36C98923-EE6D-4E3F-829B-3E52B4FBDF08}">
      <dgm:prSet/>
      <dgm:spPr/>
      <dgm:t>
        <a:bodyPr/>
        <a:lstStyle/>
        <a:p>
          <a:endParaRPr lang="uz-Latn-UZ"/>
        </a:p>
      </dgm:t>
    </dgm:pt>
    <dgm:pt modelId="{1EB99DFC-EA83-4F83-A976-7E00F9A5E0F4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3</a:t>
          </a:r>
          <a:endParaRPr lang="uz-Latn-UZ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F255D6D-D878-4874-9F8C-48BF8DE6A79A}" type="parTrans" cxnId="{057EA4A5-5826-410F-81AC-37111718D3B6}">
      <dgm:prSet/>
      <dgm:spPr/>
      <dgm:t>
        <a:bodyPr/>
        <a:lstStyle/>
        <a:p>
          <a:endParaRPr lang="uz-Latn-UZ"/>
        </a:p>
      </dgm:t>
    </dgm:pt>
    <dgm:pt modelId="{3FC71FD0-9558-4015-A211-1A8E716A55F0}" type="sibTrans" cxnId="{057EA4A5-5826-410F-81AC-37111718D3B6}">
      <dgm:prSet/>
      <dgm:spPr/>
      <dgm:t>
        <a:bodyPr/>
        <a:lstStyle/>
        <a:p>
          <a:endParaRPr lang="uz-Latn-UZ"/>
        </a:p>
      </dgm:t>
    </dgm:pt>
    <dgm:pt modelId="{DAB7339A-9B09-4498-B96E-960D2BC569FC}">
      <dgm:prSet custT="1"/>
      <dgm:spPr/>
      <dgm:t>
        <a:bodyPr/>
        <a:lstStyle/>
        <a:p>
          <a:r>
            <a: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dirty="0"/>
        </a:p>
      </dgm:t>
    </dgm:pt>
    <dgm:pt modelId="{14E82A6E-A749-4983-92CE-5923B78FC538}" type="parTrans" cxnId="{6015933D-C7F2-4450-AE0B-D7535294D08F}">
      <dgm:prSet/>
      <dgm:spPr/>
    </dgm:pt>
    <dgm:pt modelId="{79BFE973-9EC5-4B70-B5D4-46AF002E986E}" type="sibTrans" cxnId="{6015933D-C7F2-4450-AE0B-D7535294D08F}">
      <dgm:prSet/>
      <dgm:spPr/>
    </dgm:pt>
    <dgm:pt modelId="{24B8B773-6DE6-4A3B-B867-4188EC0BD937}" type="pres">
      <dgm:prSet presAssocID="{F1250918-9470-4E6A-AF56-B81FFDA217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z-Latn-UZ"/>
        </a:p>
      </dgm:t>
    </dgm:pt>
    <dgm:pt modelId="{665ECB6C-76DC-4F08-B97C-BA39763D5CD9}" type="pres">
      <dgm:prSet presAssocID="{67D4D7CD-D021-42AB-BB8A-E59F87B75627}" presName="composite" presStyleCnt="0"/>
      <dgm:spPr/>
    </dgm:pt>
    <dgm:pt modelId="{6BD1FEAD-F6F5-44E6-A6AA-2835AEEC64C5}" type="pres">
      <dgm:prSet presAssocID="{67D4D7CD-D021-42AB-BB8A-E59F87B756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71CF270-2BB8-41EF-9955-AA76A67E8F84}" type="pres">
      <dgm:prSet presAssocID="{67D4D7CD-D021-42AB-BB8A-E59F87B756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E61755F6-6370-4EF7-9474-65D8E1766A87}" type="pres">
      <dgm:prSet presAssocID="{850CF8D5-1940-46C4-B854-0867FA221A80}" presName="sp" presStyleCnt="0"/>
      <dgm:spPr/>
    </dgm:pt>
    <dgm:pt modelId="{376316A5-3272-443E-A1CF-F2EA9F0F6B78}" type="pres">
      <dgm:prSet presAssocID="{094083D7-50C9-4DB6-A861-F0118E2D5A48}" presName="composite" presStyleCnt="0"/>
      <dgm:spPr/>
    </dgm:pt>
    <dgm:pt modelId="{6CF8AED9-26C2-4EE5-9214-8555417F8E17}" type="pres">
      <dgm:prSet presAssocID="{094083D7-50C9-4DB6-A861-F0118E2D5A4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ADFB6F4-86A3-439C-A58E-E0248E2CF608}" type="pres">
      <dgm:prSet presAssocID="{094083D7-50C9-4DB6-A861-F0118E2D5A4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83018AA5-97FA-4DCB-80B4-E528449C4172}" type="pres">
      <dgm:prSet presAssocID="{80D7C342-1DB9-4100-B986-CD3741FC2264}" presName="sp" presStyleCnt="0"/>
      <dgm:spPr/>
    </dgm:pt>
    <dgm:pt modelId="{91B63E72-70DF-4329-9219-7FFBEC6D77F5}" type="pres">
      <dgm:prSet presAssocID="{1EB99DFC-EA83-4F83-A976-7E00F9A5E0F4}" presName="composite" presStyleCnt="0"/>
      <dgm:spPr/>
    </dgm:pt>
    <dgm:pt modelId="{BF341DB1-E281-4116-8946-D270340BF0A1}" type="pres">
      <dgm:prSet presAssocID="{1EB99DFC-EA83-4F83-A976-7E00F9A5E0F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654513F-5A00-4114-B164-9A59C241FE70}" type="pres">
      <dgm:prSet presAssocID="{1EB99DFC-EA83-4F83-A976-7E00F9A5E0F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</dgm:ptLst>
  <dgm:cxnLst>
    <dgm:cxn modelId="{057EA4A5-5826-410F-81AC-37111718D3B6}" srcId="{F1250918-9470-4E6A-AF56-B81FFDA2175E}" destId="{1EB99DFC-EA83-4F83-A976-7E00F9A5E0F4}" srcOrd="2" destOrd="0" parTransId="{7F255D6D-D878-4874-9F8C-48BF8DE6A79A}" sibTransId="{3FC71FD0-9558-4015-A211-1A8E716A55F0}"/>
    <dgm:cxn modelId="{B604C4C7-D548-4531-9FED-60C2CC457491}" type="presOf" srcId="{094083D7-50C9-4DB6-A861-F0118E2D5A48}" destId="{6CF8AED9-26C2-4EE5-9214-8555417F8E17}" srcOrd="0" destOrd="0" presId="urn:microsoft.com/office/officeart/2005/8/layout/chevron2"/>
    <dgm:cxn modelId="{ABE88009-E2CB-4D27-8408-519147D5A9BD}" type="presOf" srcId="{F60E26E3-5F24-43FB-88D9-D5FF5506235D}" destId="{DADFB6F4-86A3-439C-A58E-E0248E2CF608}" srcOrd="0" destOrd="1" presId="urn:microsoft.com/office/officeart/2005/8/layout/chevron2"/>
    <dgm:cxn modelId="{36C98923-EE6D-4E3F-829B-3E52B4FBDF08}" srcId="{094083D7-50C9-4DB6-A861-F0118E2D5A48}" destId="{82300CEB-4BA7-473C-8E82-77B329ED690D}" srcOrd="0" destOrd="0" parTransId="{C615504F-2344-498F-AEE4-78CCEC065ADC}" sibTransId="{CFADCBDB-FADE-440C-993E-5EBC86A4DF67}"/>
    <dgm:cxn modelId="{00E86386-4C31-4C5E-9F6C-8BDB734C3F4A}" srcId="{F1250918-9470-4E6A-AF56-B81FFDA2175E}" destId="{094083D7-50C9-4DB6-A861-F0118E2D5A48}" srcOrd="1" destOrd="0" parTransId="{114D8800-6929-4D22-A186-8B807D638689}" sibTransId="{80D7C342-1DB9-4100-B986-CD3741FC2264}"/>
    <dgm:cxn modelId="{60667933-B3A1-4855-9DBB-540441F4CF9E}" type="presOf" srcId="{1EB99DFC-EA83-4F83-A976-7E00F9A5E0F4}" destId="{BF341DB1-E281-4116-8946-D270340BF0A1}" srcOrd="0" destOrd="0" presId="urn:microsoft.com/office/officeart/2005/8/layout/chevron2"/>
    <dgm:cxn modelId="{82C28EAA-E09D-4AF1-8ED4-DA3BF0257FE9}" type="presOf" srcId="{F1250918-9470-4E6A-AF56-B81FFDA2175E}" destId="{24B8B773-6DE6-4A3B-B867-4188EC0BD937}" srcOrd="0" destOrd="0" presId="urn:microsoft.com/office/officeart/2005/8/layout/chevron2"/>
    <dgm:cxn modelId="{A04B0FA5-E818-4AC4-8C8B-72A437FA8C59}" type="presOf" srcId="{82300CEB-4BA7-473C-8E82-77B329ED690D}" destId="{DADFB6F4-86A3-439C-A58E-E0248E2CF608}" srcOrd="0" destOrd="0" presId="urn:microsoft.com/office/officeart/2005/8/layout/chevron2"/>
    <dgm:cxn modelId="{1C53A71B-77AE-4DC2-850A-851B5E25618E}" srcId="{094083D7-50C9-4DB6-A861-F0118E2D5A48}" destId="{F60E26E3-5F24-43FB-88D9-D5FF5506235D}" srcOrd="1" destOrd="0" parTransId="{2E3C6477-31B7-48BD-8F02-A9A0156C7840}" sibTransId="{DCB09347-4715-4CE2-B3E1-B701A4FE6FC2}"/>
    <dgm:cxn modelId="{6015933D-C7F2-4450-AE0B-D7535294D08F}" srcId="{1EB99DFC-EA83-4F83-A976-7E00F9A5E0F4}" destId="{DAB7339A-9B09-4498-B96E-960D2BC569FC}" srcOrd="0" destOrd="0" parTransId="{14E82A6E-A749-4983-92CE-5923B78FC538}" sibTransId="{79BFE973-9EC5-4B70-B5D4-46AF002E986E}"/>
    <dgm:cxn modelId="{4972D014-AB7F-4D17-8BB7-AAE2DA9145CB}" srcId="{F1250918-9470-4E6A-AF56-B81FFDA2175E}" destId="{67D4D7CD-D021-42AB-BB8A-E59F87B75627}" srcOrd="0" destOrd="0" parTransId="{F9D25094-0ADB-49CA-A22B-D1FF14F7FDE8}" sibTransId="{850CF8D5-1940-46C4-B854-0867FA221A80}"/>
    <dgm:cxn modelId="{0D6F2C54-C591-4C90-8A12-373E9427993D}" srcId="{67D4D7CD-D021-42AB-BB8A-E59F87B75627}" destId="{A946FB63-8E78-4E39-952A-F075BD0B2447}" srcOrd="0" destOrd="0" parTransId="{5D91C24F-6603-4353-BB25-F542688C0870}" sibTransId="{6D1AC995-3640-47A8-BC41-D0BE512253AA}"/>
    <dgm:cxn modelId="{B51A5834-C34F-40FC-91FA-EB244AF071EF}" type="presOf" srcId="{DAB7339A-9B09-4498-B96E-960D2BC569FC}" destId="{C654513F-5A00-4114-B164-9A59C241FE70}" srcOrd="0" destOrd="0" presId="urn:microsoft.com/office/officeart/2005/8/layout/chevron2"/>
    <dgm:cxn modelId="{E4BEBCBE-9832-4938-9E76-2DFDE56DE9F5}" type="presOf" srcId="{A946FB63-8E78-4E39-952A-F075BD0B2447}" destId="{D71CF270-2BB8-41EF-9955-AA76A67E8F84}" srcOrd="0" destOrd="0" presId="urn:microsoft.com/office/officeart/2005/8/layout/chevron2"/>
    <dgm:cxn modelId="{8D4C7B4F-9502-4FE2-9319-88EA29C937D3}" type="presOf" srcId="{67D4D7CD-D021-42AB-BB8A-E59F87B75627}" destId="{6BD1FEAD-F6F5-44E6-A6AA-2835AEEC64C5}" srcOrd="0" destOrd="0" presId="urn:microsoft.com/office/officeart/2005/8/layout/chevron2"/>
    <dgm:cxn modelId="{986BA3C5-2E34-464B-A7B0-4B81DFC0D04C}" type="presParOf" srcId="{24B8B773-6DE6-4A3B-B867-4188EC0BD937}" destId="{665ECB6C-76DC-4F08-B97C-BA39763D5CD9}" srcOrd="0" destOrd="0" presId="urn:microsoft.com/office/officeart/2005/8/layout/chevron2"/>
    <dgm:cxn modelId="{55B58A86-E285-4B59-8464-DAF7F2B25364}" type="presParOf" srcId="{665ECB6C-76DC-4F08-B97C-BA39763D5CD9}" destId="{6BD1FEAD-F6F5-44E6-A6AA-2835AEEC64C5}" srcOrd="0" destOrd="0" presId="urn:microsoft.com/office/officeart/2005/8/layout/chevron2"/>
    <dgm:cxn modelId="{BF8E448E-86DB-4ED9-A737-6D020F5299D5}" type="presParOf" srcId="{665ECB6C-76DC-4F08-B97C-BA39763D5CD9}" destId="{D71CF270-2BB8-41EF-9955-AA76A67E8F84}" srcOrd="1" destOrd="0" presId="urn:microsoft.com/office/officeart/2005/8/layout/chevron2"/>
    <dgm:cxn modelId="{D0C928D4-1BFB-4186-A661-059BC5CCEC8B}" type="presParOf" srcId="{24B8B773-6DE6-4A3B-B867-4188EC0BD937}" destId="{E61755F6-6370-4EF7-9474-65D8E1766A87}" srcOrd="1" destOrd="0" presId="urn:microsoft.com/office/officeart/2005/8/layout/chevron2"/>
    <dgm:cxn modelId="{F60224B8-4784-42B0-A129-D5BAA8ACC477}" type="presParOf" srcId="{24B8B773-6DE6-4A3B-B867-4188EC0BD937}" destId="{376316A5-3272-443E-A1CF-F2EA9F0F6B78}" srcOrd="2" destOrd="0" presId="urn:microsoft.com/office/officeart/2005/8/layout/chevron2"/>
    <dgm:cxn modelId="{88ECB5A5-799F-4D16-B6C0-82A069C8E3DB}" type="presParOf" srcId="{376316A5-3272-443E-A1CF-F2EA9F0F6B78}" destId="{6CF8AED9-26C2-4EE5-9214-8555417F8E17}" srcOrd="0" destOrd="0" presId="urn:microsoft.com/office/officeart/2005/8/layout/chevron2"/>
    <dgm:cxn modelId="{884F9BC3-491C-40AB-8525-05A42B9F059B}" type="presParOf" srcId="{376316A5-3272-443E-A1CF-F2EA9F0F6B78}" destId="{DADFB6F4-86A3-439C-A58E-E0248E2CF608}" srcOrd="1" destOrd="0" presId="urn:microsoft.com/office/officeart/2005/8/layout/chevron2"/>
    <dgm:cxn modelId="{FD15A207-3F8E-40A1-8FC9-7B36619FD9C3}" type="presParOf" srcId="{24B8B773-6DE6-4A3B-B867-4188EC0BD937}" destId="{83018AA5-97FA-4DCB-80B4-E528449C4172}" srcOrd="3" destOrd="0" presId="urn:microsoft.com/office/officeart/2005/8/layout/chevron2"/>
    <dgm:cxn modelId="{514D51A2-FC14-4DB7-A90F-7A4CD9A268E0}" type="presParOf" srcId="{24B8B773-6DE6-4A3B-B867-4188EC0BD937}" destId="{91B63E72-70DF-4329-9219-7FFBEC6D77F5}" srcOrd="4" destOrd="0" presId="urn:microsoft.com/office/officeart/2005/8/layout/chevron2"/>
    <dgm:cxn modelId="{E8669801-A68B-44FD-A131-A19EE3A8EC40}" type="presParOf" srcId="{91B63E72-70DF-4329-9219-7FFBEC6D77F5}" destId="{BF341DB1-E281-4116-8946-D270340BF0A1}" srcOrd="0" destOrd="0" presId="urn:microsoft.com/office/officeart/2005/8/layout/chevron2"/>
    <dgm:cxn modelId="{CB2E95FA-3832-470E-BF6C-5EC7635035C1}" type="presParOf" srcId="{91B63E72-70DF-4329-9219-7FFBEC6D77F5}" destId="{C654513F-5A00-4114-B164-9A59C241FE7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FEAD-F6F5-44E6-A6AA-2835AEEC64C5}">
      <dsp:nvSpPr>
        <dsp:cNvPr id="0" name=""/>
        <dsp:cNvSpPr/>
      </dsp:nvSpPr>
      <dsp:spPr>
        <a:xfrm rot="5400000">
          <a:off x="-311687" y="318221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1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733805"/>
        <a:ext cx="1454541" cy="623375"/>
      </dsp:txXfrm>
    </dsp:sp>
    <dsp:sp modelId="{D71CF270-2BB8-41EF-9955-AA76A67E8F84}">
      <dsp:nvSpPr>
        <dsp:cNvPr id="0" name=""/>
        <dsp:cNvSpPr/>
      </dsp:nvSpPr>
      <dsp:spPr>
        <a:xfrm rot="5400000">
          <a:off x="6681347" y="-5220271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454541" y="72468"/>
        <a:ext cx="11738325" cy="1218779"/>
      </dsp:txXfrm>
    </dsp:sp>
    <dsp:sp modelId="{6CF8AED9-26C2-4EE5-9214-8555417F8E17}">
      <dsp:nvSpPr>
        <dsp:cNvPr id="0" name=""/>
        <dsp:cNvSpPr/>
      </dsp:nvSpPr>
      <dsp:spPr>
        <a:xfrm rot="5400000">
          <a:off x="-311687" y="2206429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Arial" pitchFamily="34" charset="0"/>
              <a:cs typeface="Arial" pitchFamily="34" charset="0"/>
            </a:rPr>
            <a:t>2</a:t>
          </a:r>
          <a:endParaRPr lang="uz-Latn-UZ" sz="3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2622013"/>
        <a:ext cx="1454541" cy="623375"/>
      </dsp:txXfrm>
    </dsp:sp>
    <dsp:sp modelId="{DADFB6F4-86A3-439C-A58E-E0248E2CF608}">
      <dsp:nvSpPr>
        <dsp:cNvPr id="0" name=""/>
        <dsp:cNvSpPr/>
      </dsp:nvSpPr>
      <dsp:spPr>
        <a:xfrm rot="5400000">
          <a:off x="6681347" y="-3332064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>
            <a:solidFill>
              <a:srgbClr val="002060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Решение задач</a:t>
          </a:r>
          <a:endParaRPr lang="uz-Latn-UZ" sz="4000" b="1" kern="1200" dirty="0" smtClean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  <a:p>
          <a:pPr marL="285750" lvl="1" indent="0" algn="l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z-Latn-UZ" sz="4000" kern="1200" dirty="0">
            <a:solidFill>
              <a:srgbClr val="002060"/>
            </a:solidFill>
          </a:endParaRPr>
        </a:p>
      </dsp:txBody>
      <dsp:txXfrm rot="-5400000">
        <a:off x="1454541" y="1960675"/>
        <a:ext cx="11738325" cy="1218779"/>
      </dsp:txXfrm>
    </dsp:sp>
    <dsp:sp modelId="{BF341DB1-E281-4116-8946-D270340BF0A1}">
      <dsp:nvSpPr>
        <dsp:cNvPr id="0" name=""/>
        <dsp:cNvSpPr/>
      </dsp:nvSpPr>
      <dsp:spPr>
        <a:xfrm rot="5400000">
          <a:off x="-311687" y="4094636"/>
          <a:ext cx="2077916" cy="1454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b="1" kern="1200" dirty="0" smtClean="0">
              <a:latin typeface="Arial" pitchFamily="34" charset="0"/>
              <a:cs typeface="Arial" pitchFamily="34" charset="0"/>
            </a:rPr>
            <a:t>3</a:t>
          </a:r>
          <a:endParaRPr lang="uz-Latn-UZ" sz="43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4510220"/>
        <a:ext cx="1454541" cy="623375"/>
      </dsp:txXfrm>
    </dsp:sp>
    <dsp:sp modelId="{C654513F-5A00-4114-B164-9A59C241FE70}">
      <dsp:nvSpPr>
        <dsp:cNvPr id="0" name=""/>
        <dsp:cNvSpPr/>
      </dsp:nvSpPr>
      <dsp:spPr>
        <a:xfrm rot="5400000">
          <a:off x="6681347" y="-1443857"/>
          <a:ext cx="1350645" cy="1180425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0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kern="1200" dirty="0"/>
        </a:p>
      </dsp:txBody>
      <dsp:txXfrm rot="-5400000">
        <a:off x="1454541" y="3848882"/>
        <a:ext cx="11738325" cy="1218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Саврасова С.М., Ястребинецкий Г.А. «Упражнения по планиметрии на готовых чертежах»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315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5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98720" y="7494270"/>
            <a:ext cx="4632960" cy="630942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85120" y="7494270"/>
            <a:ext cx="3413760" cy="630942"/>
          </a:xfrm>
        </p:spPr>
        <p:txBody>
          <a:bodyPr/>
          <a:lstStyle>
            <a:lvl1pPr>
              <a:defRPr/>
            </a:lvl1pPr>
          </a:lstStyle>
          <a:p>
            <a:fld id="{38ECC690-4FFD-4A12-A73F-0A78C7862D2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88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wmf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76646" y="3428999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76646" y="541806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069786" y="3669632"/>
            <a:ext cx="8674414" cy="3264568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lvl="0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по теме «Свойство внешнего угла треугольника»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3879" y="3763143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32693" y="578551"/>
            <a:ext cx="14345307" cy="1174050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2. Внутренние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 треугольника, не смежные с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его внешним углом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равным 108°, относятся как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5:4. Найдите эти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внутренние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углы.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3306624">
            <a:off x="688402" y="4309473"/>
            <a:ext cx="746190" cy="626523"/>
          </a:xfrm>
          <a:prstGeom prst="arc">
            <a:avLst>
              <a:gd name="adj1" fmla="val 15716989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12990597">
            <a:off x="6279827" y="4108968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001000" y="1994604"/>
                <a:ext cx="5867400" cy="4001788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Решение: 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: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М=5:4  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К=5х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∠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М=4х</a:t>
                </a:r>
                <a:endParaRPr lang="ru-RU" sz="3200" b="1" dirty="0" smtClean="0">
                  <a:solidFill>
                    <a:srgbClr val="002060"/>
                  </a:solidFill>
                  <a:latin typeface="Arial" pitchFamily="34" charset="0"/>
                  <a:ea typeface="Cambria Math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∠К+∠М=∠МОЕ по свойству внешнего угла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5х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+4х=108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48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9х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=108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𝟏𝟎𝟖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: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9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</a:t>
                </a:r>
              </a:p>
              <a:p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𝟏𝟐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994604"/>
                <a:ext cx="5867400" cy="4001788"/>
              </a:xfrm>
              <a:prstGeom prst="rect">
                <a:avLst/>
              </a:prstGeom>
              <a:blipFill rotWithShape="1">
                <a:blip r:embed="rId2"/>
                <a:stretch>
                  <a:fillRect l="-3638" t="-2588" b="-47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3507" y="7011107"/>
                <a:ext cx="4068396" cy="669402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,  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507" y="7011107"/>
                <a:ext cx="4068396" cy="669402"/>
              </a:xfrm>
              <a:prstGeom prst="rect">
                <a:avLst/>
              </a:prstGeom>
              <a:blipFill rotWithShape="1">
                <a:blip r:embed="rId3"/>
                <a:stretch>
                  <a:fillRect l="-6587" t="-18182" b="-418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157078" y="2437650"/>
            <a:ext cx="814044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2800" b="1" dirty="0" smtClean="0">
                <a:latin typeface="Arial" charset="0"/>
              </a:rPr>
              <a:t>108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∠К=5∙12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  <a:blipFill rotWithShape="1">
                <a:blip r:embed="rId4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628302" y="51907"/>
            <a:ext cx="808907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учебника(стр.102)</a:t>
            </a:r>
            <a:endParaRPr lang="uz-Latn-UZ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69452" y="4880003"/>
            <a:ext cx="6647831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352866" y="424916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</a:t>
            </a:r>
            <a:endParaRPr lang="uz-Latn-UZ" sz="32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5696439" y="4266266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  <a:endParaRPr lang="uz-Latn-UZ" sz="3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990282" y="4932107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3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32693" y="4587615"/>
            <a:ext cx="1031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32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91135" y="1828800"/>
            <a:ext cx="4133265" cy="307043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3375855" y="2801420"/>
            <a:ext cx="3841428" cy="20785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3749090">
            <a:off x="3026569" y="2132569"/>
            <a:ext cx="1083881" cy="1080984"/>
          </a:xfrm>
          <a:prstGeom prst="arc">
            <a:avLst>
              <a:gd name="adj1" fmla="val 16036799"/>
              <a:gd name="adj2" fmla="val 21165983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3067842" y="2244059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∠М=4∙12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𝟒𝟖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  <a:blipFill rotWithShape="1">
                <a:blip r:embed="rId5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 23"/>
          <p:cNvSpPr/>
          <p:nvPr/>
        </p:nvSpPr>
        <p:spPr>
          <a:xfrm>
            <a:off x="4163866" y="1536412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</a:t>
            </a:r>
            <a:endParaRPr lang="uz-Latn-UZ" sz="3200" dirty="0"/>
          </a:p>
        </p:txBody>
      </p:sp>
    </p:spTree>
    <p:extLst>
      <p:ext uri="{BB962C8B-B14F-4D97-AF65-F5344CB8AC3E}">
        <p14:creationId xmlns:p14="http://schemas.microsoft.com/office/powerpoint/2010/main" val="2326950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34" grpId="0"/>
      <p:bldP spid="35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733800" y="1981201"/>
            <a:ext cx="7086600" cy="2532833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9, 17 (стр.102-103).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5885" y="29718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125200" y="1524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75303212"/>
              </p:ext>
            </p:extLst>
          </p:nvPr>
        </p:nvGraphicFramePr>
        <p:xfrm>
          <a:off x="762000" y="1143000"/>
          <a:ext cx="13258800" cy="586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Text Box 3"/>
          <p:cNvSpPr txBox="1">
            <a:spLocks noChangeArrowheads="1"/>
          </p:cNvSpPr>
          <p:nvPr/>
        </p:nvSpPr>
        <p:spPr bwMode="auto">
          <a:xfrm>
            <a:off x="299985" y="549640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5763789" y="1382835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33477" name="Text Box 5"/>
          <p:cNvSpPr txBox="1">
            <a:spLocks noChangeArrowheads="1"/>
          </p:cNvSpPr>
          <p:nvPr/>
        </p:nvSpPr>
        <p:spPr bwMode="auto">
          <a:xfrm>
            <a:off x="5875285" y="549640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5406184" y="2396176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1336304" y="5151594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3483" name="Text Box 11"/>
          <p:cNvSpPr txBox="1">
            <a:spLocks noChangeArrowheads="1"/>
          </p:cNvSpPr>
          <p:nvPr/>
        </p:nvSpPr>
        <p:spPr bwMode="auto">
          <a:xfrm>
            <a:off x="5169226" y="2488509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3484" name="Text Box 12"/>
          <p:cNvSpPr txBox="1">
            <a:spLocks noChangeArrowheads="1"/>
          </p:cNvSpPr>
          <p:nvPr/>
        </p:nvSpPr>
        <p:spPr bwMode="auto">
          <a:xfrm>
            <a:off x="1220888" y="5149690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3499" name="Text Box 27"/>
          <p:cNvSpPr txBox="1">
            <a:spLocks noChangeArrowheads="1"/>
          </p:cNvSpPr>
          <p:nvPr/>
        </p:nvSpPr>
        <p:spPr bwMode="auto">
          <a:xfrm>
            <a:off x="438642" y="427615"/>
            <a:ext cx="1359662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Arial" charset="0"/>
              </a:rPr>
              <a:t>   Вычислите </a:t>
            </a:r>
            <a:r>
              <a:rPr lang="ru-RU" b="1" dirty="0">
                <a:solidFill>
                  <a:srgbClr val="000099"/>
                </a:solidFill>
                <a:latin typeface="Arial" charset="0"/>
              </a:rPr>
              <a:t>все неизвестные углы треугольников</a:t>
            </a:r>
          </a:p>
        </p:txBody>
      </p:sp>
      <p:sp>
        <p:nvSpPr>
          <p:cNvPr id="233501" name="Freeform 29"/>
          <p:cNvSpPr>
            <a:spLocks/>
          </p:cNvSpPr>
          <p:nvPr/>
        </p:nvSpPr>
        <p:spPr bwMode="auto">
          <a:xfrm rot="24169376" flipH="1" flipV="1">
            <a:off x="3838955" y="3530638"/>
            <a:ext cx="459741" cy="344804"/>
          </a:xfrm>
          <a:custGeom>
            <a:avLst/>
            <a:gdLst>
              <a:gd name="T0" fmla="*/ 136 w 136"/>
              <a:gd name="T1" fmla="*/ 0 h 181"/>
              <a:gd name="T2" fmla="*/ 0 w 136"/>
              <a:gd name="T3" fmla="*/ 0 h 181"/>
              <a:gd name="T4" fmla="*/ 0 w 136"/>
              <a:gd name="T5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81">
                <a:moveTo>
                  <a:pt x="136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502" name="Text Box 30"/>
          <p:cNvSpPr txBox="1">
            <a:spLocks noChangeArrowheads="1"/>
          </p:cNvSpPr>
          <p:nvPr/>
        </p:nvSpPr>
        <p:spPr bwMode="auto">
          <a:xfrm>
            <a:off x="3411485" y="2721943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N</a:t>
            </a:r>
            <a:endParaRPr lang="ru-RU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504" name="Text Box 32"/>
          <p:cNvSpPr txBox="1">
            <a:spLocks noChangeArrowheads="1"/>
          </p:cNvSpPr>
          <p:nvPr/>
        </p:nvSpPr>
        <p:spPr bwMode="auto">
          <a:xfrm>
            <a:off x="5369824" y="4572435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3503" name="Text Box 31"/>
          <p:cNvSpPr txBox="1">
            <a:spLocks noChangeArrowheads="1"/>
          </p:cNvSpPr>
          <p:nvPr/>
        </p:nvSpPr>
        <p:spPr bwMode="auto">
          <a:xfrm>
            <a:off x="5259500" y="4573420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3505" name="Text Box 33"/>
          <p:cNvSpPr txBox="1">
            <a:spLocks noChangeArrowheads="1"/>
          </p:cNvSpPr>
          <p:nvPr/>
        </p:nvSpPr>
        <p:spPr bwMode="auto">
          <a:xfrm>
            <a:off x="4877028" y="4976388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3506" name="Text Box 34"/>
          <p:cNvSpPr txBox="1">
            <a:spLocks noChangeArrowheads="1"/>
          </p:cNvSpPr>
          <p:nvPr/>
        </p:nvSpPr>
        <p:spPr bwMode="auto">
          <a:xfrm>
            <a:off x="4600000" y="5046188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3500" name="Freeform 28"/>
          <p:cNvSpPr>
            <a:spLocks/>
          </p:cNvSpPr>
          <p:nvPr/>
        </p:nvSpPr>
        <p:spPr bwMode="auto">
          <a:xfrm>
            <a:off x="4068825" y="3420338"/>
            <a:ext cx="1877579" cy="2249416"/>
          </a:xfrm>
          <a:custGeom>
            <a:avLst/>
            <a:gdLst>
              <a:gd name="T0" fmla="*/ 942 w 942"/>
              <a:gd name="T1" fmla="*/ 979 h 979"/>
              <a:gd name="T2" fmla="*/ 0 w 942"/>
              <a:gd name="T3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2" h="979">
                <a:moveTo>
                  <a:pt x="942" y="979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85" name="Freeform 13"/>
          <p:cNvSpPr>
            <a:spLocks/>
          </p:cNvSpPr>
          <p:nvPr/>
        </p:nvSpPr>
        <p:spPr bwMode="auto">
          <a:xfrm>
            <a:off x="876565" y="2126454"/>
            <a:ext cx="5069840" cy="3543300"/>
          </a:xfrm>
          <a:custGeom>
            <a:avLst/>
            <a:gdLst>
              <a:gd name="T0" fmla="*/ 1315 w 1315"/>
              <a:gd name="T1" fmla="*/ 0 h 1361"/>
              <a:gd name="T2" fmla="*/ 1315 w 1315"/>
              <a:gd name="T3" fmla="*/ 1361 h 1361"/>
              <a:gd name="T4" fmla="*/ 0 w 1315"/>
              <a:gd name="T5" fmla="*/ 1361 h 1361"/>
              <a:gd name="T6" fmla="*/ 1315 w 1315"/>
              <a:gd name="T7" fmla="*/ 0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5" h="1361">
                <a:moveTo>
                  <a:pt x="1315" y="0"/>
                </a:moveTo>
                <a:lnTo>
                  <a:pt x="1315" y="1361"/>
                </a:lnTo>
                <a:lnTo>
                  <a:pt x="0" y="1361"/>
                </a:lnTo>
                <a:lnTo>
                  <a:pt x="1315" y="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3479" name="Freeform 7"/>
          <p:cNvSpPr>
            <a:spLocks/>
          </p:cNvSpPr>
          <p:nvPr/>
        </p:nvSpPr>
        <p:spPr bwMode="auto">
          <a:xfrm>
            <a:off x="5486664" y="5324950"/>
            <a:ext cx="459741" cy="344804"/>
          </a:xfrm>
          <a:custGeom>
            <a:avLst/>
            <a:gdLst>
              <a:gd name="T0" fmla="*/ 136 w 136"/>
              <a:gd name="T1" fmla="*/ 0 h 181"/>
              <a:gd name="T2" fmla="*/ 0 w 136"/>
              <a:gd name="T3" fmla="*/ 0 h 181"/>
              <a:gd name="T4" fmla="*/ 0 w 136"/>
              <a:gd name="T5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81">
                <a:moveTo>
                  <a:pt x="136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" name="TextBox 18"/>
          <p:cNvSpPr txBox="1"/>
          <p:nvPr/>
        </p:nvSpPr>
        <p:spPr>
          <a:xfrm>
            <a:off x="7217979" y="1816214"/>
            <a:ext cx="4516821" cy="532377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" name="Text Box 48"/>
          <p:cNvSpPr txBox="1">
            <a:spLocks noChangeArrowheads="1"/>
          </p:cNvSpPr>
          <p:nvPr/>
        </p:nvSpPr>
        <p:spPr bwMode="auto">
          <a:xfrm>
            <a:off x="7469840" y="2465426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90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 Box 48"/>
          <p:cNvSpPr txBox="1">
            <a:spLocks noChangeArrowheads="1"/>
          </p:cNvSpPr>
          <p:nvPr/>
        </p:nvSpPr>
        <p:spPr bwMode="auto">
          <a:xfrm>
            <a:off x="7514131" y="4042969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90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40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7924800" y="5602264"/>
            <a:ext cx="2084807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90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67757" y="3458194"/>
            <a:ext cx="42016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17979" y="4953855"/>
            <a:ext cx="41860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51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3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3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3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3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3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3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3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3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3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3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3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3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23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3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80" grpId="0"/>
      <p:bldP spid="233483" grpId="0" animBg="1"/>
      <p:bldP spid="233504" grpId="0"/>
      <p:bldP spid="233503" grpId="0" animBg="1"/>
      <p:bldP spid="233505" grpId="0"/>
      <p:bldP spid="233506" grpId="0" animBg="1"/>
      <p:bldP spid="20" grpId="0"/>
      <p:bldP spid="21" grpId="0"/>
      <p:bldP spid="22" grpId="0"/>
      <p:bldP spid="2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6575" name="Group 31"/>
          <p:cNvGrpSpPr>
            <a:grpSpLocks/>
          </p:cNvGrpSpPr>
          <p:nvPr/>
        </p:nvGrpSpPr>
        <p:grpSpPr bwMode="auto">
          <a:xfrm>
            <a:off x="1362711" y="2676054"/>
            <a:ext cx="5681981" cy="3110864"/>
            <a:chOff x="1472" y="1511"/>
            <a:chExt cx="2237" cy="1633"/>
          </a:xfrm>
        </p:grpSpPr>
        <p:sp>
          <p:nvSpPr>
            <p:cNvPr id="236572" name="Freeform 28"/>
            <p:cNvSpPr>
              <a:spLocks/>
            </p:cNvSpPr>
            <p:nvPr/>
          </p:nvSpPr>
          <p:spPr bwMode="auto">
            <a:xfrm>
              <a:off x="1472" y="2614"/>
              <a:ext cx="832" cy="530"/>
            </a:xfrm>
            <a:custGeom>
              <a:avLst/>
              <a:gdLst>
                <a:gd name="T0" fmla="*/ 0 w 832"/>
                <a:gd name="T1" fmla="*/ 530 h 530"/>
                <a:gd name="T2" fmla="*/ 832 w 832"/>
                <a:gd name="T3" fmla="*/ 514 h 530"/>
                <a:gd name="T4" fmla="*/ 728 w 832"/>
                <a:gd name="T5" fmla="*/ 226 h 530"/>
                <a:gd name="T6" fmla="*/ 592 w 832"/>
                <a:gd name="T7" fmla="*/ 45 h 530"/>
                <a:gd name="T8" fmla="*/ 546 w 832"/>
                <a:gd name="T9" fmla="*/ 0 h 530"/>
                <a:gd name="T10" fmla="*/ 0 w 832"/>
                <a:gd name="T11" fmla="*/ 53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2" h="530">
                  <a:moveTo>
                    <a:pt x="0" y="530"/>
                  </a:moveTo>
                  <a:lnTo>
                    <a:pt x="832" y="514"/>
                  </a:lnTo>
                  <a:lnTo>
                    <a:pt x="728" y="226"/>
                  </a:lnTo>
                  <a:lnTo>
                    <a:pt x="592" y="45"/>
                  </a:lnTo>
                  <a:lnTo>
                    <a:pt x="546" y="0"/>
                  </a:lnTo>
                  <a:lnTo>
                    <a:pt x="0" y="530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36574" name="Freeform 30"/>
            <p:cNvSpPr>
              <a:spLocks/>
            </p:cNvSpPr>
            <p:nvPr/>
          </p:nvSpPr>
          <p:spPr bwMode="auto">
            <a:xfrm rot="8782872">
              <a:off x="2968" y="1511"/>
              <a:ext cx="741" cy="854"/>
            </a:xfrm>
            <a:custGeom>
              <a:avLst/>
              <a:gdLst>
                <a:gd name="T0" fmla="*/ 0 w 832"/>
                <a:gd name="T1" fmla="*/ 530 h 530"/>
                <a:gd name="T2" fmla="*/ 832 w 832"/>
                <a:gd name="T3" fmla="*/ 514 h 530"/>
                <a:gd name="T4" fmla="*/ 728 w 832"/>
                <a:gd name="T5" fmla="*/ 226 h 530"/>
                <a:gd name="T6" fmla="*/ 592 w 832"/>
                <a:gd name="T7" fmla="*/ 45 h 530"/>
                <a:gd name="T8" fmla="*/ 546 w 832"/>
                <a:gd name="T9" fmla="*/ 0 h 530"/>
                <a:gd name="T10" fmla="*/ 0 w 832"/>
                <a:gd name="T11" fmla="*/ 530 h 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2" h="530">
                  <a:moveTo>
                    <a:pt x="0" y="530"/>
                  </a:moveTo>
                  <a:lnTo>
                    <a:pt x="832" y="514"/>
                  </a:lnTo>
                  <a:lnTo>
                    <a:pt x="728" y="226"/>
                  </a:lnTo>
                  <a:lnTo>
                    <a:pt x="592" y="45"/>
                  </a:lnTo>
                  <a:lnTo>
                    <a:pt x="546" y="0"/>
                  </a:lnTo>
                  <a:lnTo>
                    <a:pt x="0" y="530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36552" name="Text Box 8"/>
          <p:cNvSpPr txBox="1">
            <a:spLocks noChangeArrowheads="1"/>
          </p:cNvSpPr>
          <p:nvPr/>
        </p:nvSpPr>
        <p:spPr bwMode="auto">
          <a:xfrm>
            <a:off x="1827532" y="5318401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900" b="1">
                <a:solidFill>
                  <a:srgbClr val="000000"/>
                </a:solidFill>
                <a:latin typeface="Arial" charset="0"/>
              </a:rPr>
              <a:t>4</a:t>
            </a:r>
            <a:r>
              <a:rPr lang="ru-RU" sz="2900" b="1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2900" b="1" baseline="3000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6550" name="Text Box 6"/>
          <p:cNvSpPr txBox="1">
            <a:spLocks noChangeArrowheads="1"/>
          </p:cNvSpPr>
          <p:nvPr/>
        </p:nvSpPr>
        <p:spPr bwMode="auto">
          <a:xfrm>
            <a:off x="1827533" y="5196061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6573" name="Text Box 29"/>
          <p:cNvSpPr txBox="1">
            <a:spLocks noChangeArrowheads="1"/>
          </p:cNvSpPr>
          <p:nvPr/>
        </p:nvSpPr>
        <p:spPr bwMode="auto">
          <a:xfrm>
            <a:off x="1827532" y="5318401"/>
            <a:ext cx="815228" cy="578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6547" name="Text Box 3"/>
          <p:cNvSpPr txBox="1">
            <a:spLocks noChangeArrowheads="1"/>
          </p:cNvSpPr>
          <p:nvPr/>
        </p:nvSpPr>
        <p:spPr bwMode="auto">
          <a:xfrm>
            <a:off x="719004" y="5607488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А</a:t>
            </a:r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6232618" y="1565795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000099"/>
                </a:solidFill>
                <a:latin typeface="Arial" charset="0"/>
              </a:rPr>
              <a:t>В</a:t>
            </a:r>
          </a:p>
        </p:txBody>
      </p:sp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6338572" y="562891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charset="0"/>
              </a:rPr>
              <a:t>С</a:t>
            </a:r>
          </a:p>
        </p:txBody>
      </p:sp>
      <p:sp>
        <p:nvSpPr>
          <p:cNvPr id="236553" name="Text Box 9"/>
          <p:cNvSpPr txBox="1">
            <a:spLocks noChangeArrowheads="1"/>
          </p:cNvSpPr>
          <p:nvPr/>
        </p:nvSpPr>
        <p:spPr bwMode="auto">
          <a:xfrm>
            <a:off x="4998498" y="5172662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6554" name="Text Box 10"/>
          <p:cNvSpPr txBox="1">
            <a:spLocks noChangeArrowheads="1"/>
          </p:cNvSpPr>
          <p:nvPr/>
        </p:nvSpPr>
        <p:spPr bwMode="auto">
          <a:xfrm>
            <a:off x="401320" y="363436"/>
            <a:ext cx="1359662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Arial" charset="0"/>
              </a:rPr>
              <a:t>   Вычислите </a:t>
            </a:r>
            <a:r>
              <a:rPr lang="ru-RU" b="1" dirty="0">
                <a:solidFill>
                  <a:srgbClr val="000099"/>
                </a:solidFill>
                <a:latin typeface="Arial" charset="0"/>
              </a:rPr>
              <a:t>все неизвестные углы треугольников</a:t>
            </a:r>
          </a:p>
        </p:txBody>
      </p:sp>
      <p:sp>
        <p:nvSpPr>
          <p:cNvPr id="236555" name="Freeform 11"/>
          <p:cNvSpPr>
            <a:spLocks/>
          </p:cNvSpPr>
          <p:nvPr/>
        </p:nvSpPr>
        <p:spPr bwMode="auto">
          <a:xfrm rot="3071117" flipH="1" flipV="1">
            <a:off x="4175759" y="3763921"/>
            <a:ext cx="459741" cy="344804"/>
          </a:xfrm>
          <a:custGeom>
            <a:avLst/>
            <a:gdLst>
              <a:gd name="T0" fmla="*/ 136 w 136"/>
              <a:gd name="T1" fmla="*/ 0 h 181"/>
              <a:gd name="T2" fmla="*/ 0 w 136"/>
              <a:gd name="T3" fmla="*/ 0 h 181"/>
              <a:gd name="T4" fmla="*/ 0 w 136"/>
              <a:gd name="T5" fmla="*/ 181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6" h="181">
                <a:moveTo>
                  <a:pt x="136" y="0"/>
                </a:moveTo>
                <a:lnTo>
                  <a:pt x="0" y="0"/>
                </a:lnTo>
                <a:lnTo>
                  <a:pt x="0" y="181"/>
                </a:ln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6556" name="Text Box 12"/>
          <p:cNvSpPr txBox="1">
            <a:spLocks noChangeArrowheads="1"/>
          </p:cNvSpPr>
          <p:nvPr/>
        </p:nvSpPr>
        <p:spPr bwMode="auto">
          <a:xfrm>
            <a:off x="3696428" y="2943655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  <a:latin typeface="Arial" charset="0"/>
              </a:rPr>
              <a:t>N</a:t>
            </a:r>
            <a:endParaRPr lang="ru-RU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6557" name="Text Box 13"/>
          <p:cNvSpPr txBox="1">
            <a:spLocks noChangeArrowheads="1"/>
          </p:cNvSpPr>
          <p:nvPr/>
        </p:nvSpPr>
        <p:spPr bwMode="auto">
          <a:xfrm>
            <a:off x="5861053" y="2466616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6559" name="Text Box 15"/>
          <p:cNvSpPr txBox="1">
            <a:spLocks noChangeArrowheads="1"/>
          </p:cNvSpPr>
          <p:nvPr/>
        </p:nvSpPr>
        <p:spPr bwMode="auto">
          <a:xfrm>
            <a:off x="5892432" y="4753568"/>
            <a:ext cx="584396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236560" name="Text Box 16"/>
          <p:cNvSpPr txBox="1">
            <a:spLocks noChangeArrowheads="1"/>
          </p:cNvSpPr>
          <p:nvPr/>
        </p:nvSpPr>
        <p:spPr bwMode="auto">
          <a:xfrm>
            <a:off x="5730897" y="4800240"/>
            <a:ext cx="815228" cy="57817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2900" b="1" dirty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ru-RU" sz="2900" b="1" dirty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2900" b="1" baseline="30000" dirty="0">
                <a:solidFill>
                  <a:srgbClr val="000000"/>
                </a:solidFill>
                <a:latin typeface="Arial" charset="0"/>
              </a:rPr>
              <a:t>0</a:t>
            </a:r>
            <a:endParaRPr lang="ru-RU" sz="29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36561" name="Freeform 17"/>
          <p:cNvSpPr>
            <a:spLocks/>
          </p:cNvSpPr>
          <p:nvPr/>
        </p:nvSpPr>
        <p:spPr bwMode="auto">
          <a:xfrm>
            <a:off x="4405631" y="3706770"/>
            <a:ext cx="2004061" cy="2093596"/>
          </a:xfrm>
          <a:custGeom>
            <a:avLst/>
            <a:gdLst>
              <a:gd name="T0" fmla="*/ 942 w 942"/>
              <a:gd name="T1" fmla="*/ 979 h 979"/>
              <a:gd name="T2" fmla="*/ 0 w 942"/>
              <a:gd name="T3" fmla="*/ 0 h 97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42" h="979">
                <a:moveTo>
                  <a:pt x="942" y="979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6562" name="Freeform 18"/>
          <p:cNvSpPr>
            <a:spLocks/>
          </p:cNvSpPr>
          <p:nvPr/>
        </p:nvSpPr>
        <p:spPr bwMode="auto">
          <a:xfrm>
            <a:off x="1339852" y="2258970"/>
            <a:ext cx="5069840" cy="3543300"/>
          </a:xfrm>
          <a:custGeom>
            <a:avLst/>
            <a:gdLst>
              <a:gd name="T0" fmla="*/ 1315 w 1315"/>
              <a:gd name="T1" fmla="*/ 0 h 1361"/>
              <a:gd name="T2" fmla="*/ 1315 w 1315"/>
              <a:gd name="T3" fmla="*/ 1361 h 1361"/>
              <a:gd name="T4" fmla="*/ 0 w 1315"/>
              <a:gd name="T5" fmla="*/ 1361 h 1361"/>
              <a:gd name="T6" fmla="*/ 1315 w 1315"/>
              <a:gd name="T7" fmla="*/ 0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15" h="1361">
                <a:moveTo>
                  <a:pt x="1315" y="0"/>
                </a:moveTo>
                <a:lnTo>
                  <a:pt x="1315" y="1361"/>
                </a:lnTo>
                <a:lnTo>
                  <a:pt x="0" y="1361"/>
                </a:lnTo>
                <a:lnTo>
                  <a:pt x="1315" y="0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6564" name="Line 20"/>
          <p:cNvSpPr>
            <a:spLocks noChangeShapeType="1"/>
          </p:cNvSpPr>
          <p:nvPr/>
        </p:nvSpPr>
        <p:spPr bwMode="auto">
          <a:xfrm>
            <a:off x="3902712" y="5577481"/>
            <a:ext cx="231141" cy="34671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6565" name="Line 21"/>
          <p:cNvSpPr>
            <a:spLocks noChangeShapeType="1"/>
          </p:cNvSpPr>
          <p:nvPr/>
        </p:nvSpPr>
        <p:spPr bwMode="auto">
          <a:xfrm flipH="1" flipV="1">
            <a:off x="6092192" y="3849646"/>
            <a:ext cx="462280" cy="17335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36568" name="Group 24"/>
          <p:cNvGrpSpPr>
            <a:grpSpLocks/>
          </p:cNvGrpSpPr>
          <p:nvPr/>
        </p:nvGrpSpPr>
        <p:grpSpPr bwMode="auto">
          <a:xfrm>
            <a:off x="2749551" y="4453530"/>
            <a:ext cx="347981" cy="434340"/>
            <a:chOff x="2018" y="2432"/>
            <a:chExt cx="137" cy="228"/>
          </a:xfrm>
        </p:grpSpPr>
        <p:sp>
          <p:nvSpPr>
            <p:cNvPr id="236566" name="Line 22"/>
            <p:cNvSpPr>
              <a:spLocks noChangeShapeType="1"/>
            </p:cNvSpPr>
            <p:nvPr/>
          </p:nvSpPr>
          <p:spPr bwMode="auto">
            <a:xfrm>
              <a:off x="2064" y="2432"/>
              <a:ext cx="9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36567" name="Line 23"/>
            <p:cNvSpPr>
              <a:spLocks noChangeShapeType="1"/>
            </p:cNvSpPr>
            <p:nvPr/>
          </p:nvSpPr>
          <p:spPr bwMode="auto">
            <a:xfrm>
              <a:off x="2018" y="2478"/>
              <a:ext cx="9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grpSp>
        <p:nvGrpSpPr>
          <p:cNvPr id="236569" name="Group 25"/>
          <p:cNvGrpSpPr>
            <a:grpSpLocks/>
          </p:cNvGrpSpPr>
          <p:nvPr/>
        </p:nvGrpSpPr>
        <p:grpSpPr bwMode="auto">
          <a:xfrm>
            <a:off x="4939031" y="2899050"/>
            <a:ext cx="347981" cy="434340"/>
            <a:chOff x="2018" y="2432"/>
            <a:chExt cx="137" cy="228"/>
          </a:xfrm>
        </p:grpSpPr>
        <p:sp>
          <p:nvSpPr>
            <p:cNvPr id="236570" name="Line 26"/>
            <p:cNvSpPr>
              <a:spLocks noChangeShapeType="1"/>
            </p:cNvSpPr>
            <p:nvPr/>
          </p:nvSpPr>
          <p:spPr bwMode="auto">
            <a:xfrm>
              <a:off x="2064" y="2432"/>
              <a:ext cx="9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36571" name="Line 27"/>
            <p:cNvSpPr>
              <a:spLocks noChangeShapeType="1"/>
            </p:cNvSpPr>
            <p:nvPr/>
          </p:nvSpPr>
          <p:spPr bwMode="auto">
            <a:xfrm>
              <a:off x="2018" y="2478"/>
              <a:ext cx="91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7217979" y="1816214"/>
            <a:ext cx="4516821" cy="532377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9" name="Text Box 48"/>
          <p:cNvSpPr txBox="1">
            <a:spLocks noChangeArrowheads="1"/>
          </p:cNvSpPr>
          <p:nvPr/>
        </p:nvSpPr>
        <p:spPr bwMode="auto">
          <a:xfrm>
            <a:off x="7469840" y="2465426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90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3200" b="1" dirty="0" smtClean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7514131" y="4042969"/>
            <a:ext cx="256731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 smtClean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A=</a:t>
            </a:r>
            <a:r>
              <a:rPr lang="ru-RU" sz="3200" b="1" dirty="0" smtClean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sz="3200" b="1" dirty="0" smtClean="0">
                <a:solidFill>
                  <a:srgbClr val="000000"/>
                </a:solidFill>
                <a:latin typeface="Arial" pitchFamily="34" charset="0"/>
                <a:ea typeface="Cambria Math"/>
                <a:cs typeface="Arial" pitchFamily="34" charset="0"/>
              </a:rPr>
              <a:t>B=45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267757" y="3458194"/>
            <a:ext cx="42016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217979" y="4953855"/>
            <a:ext cx="41860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ВС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7699518" y="5632497"/>
            <a:ext cx="322293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180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0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90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charset="0"/>
              </a:rPr>
              <a:t>–</a:t>
            </a:r>
            <a:r>
              <a:rPr lang="ru-RU" sz="3200" b="1" baseline="300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3200" b="1" dirty="0" smtClean="0">
                <a:solidFill>
                  <a:srgbClr val="000000"/>
                </a:solidFill>
                <a:latin typeface="Arial" charset="0"/>
              </a:rPr>
              <a:t>4</a:t>
            </a:r>
            <a:r>
              <a:rPr lang="en-US" sz="3200" b="1" dirty="0" smtClean="0">
                <a:solidFill>
                  <a:srgbClr val="000000"/>
                </a:solidFill>
                <a:latin typeface="Arial" charset="0"/>
              </a:rPr>
              <a:t>5</a:t>
            </a:r>
            <a:r>
              <a:rPr lang="ru-RU" sz="3200" b="1" baseline="30000" dirty="0" smtClean="0">
                <a:solidFill>
                  <a:srgbClr val="000000"/>
                </a:solidFill>
                <a:latin typeface="Arial" charset="0"/>
              </a:rPr>
              <a:t>0 </a:t>
            </a:r>
            <a:endParaRPr lang="ru-RU" sz="3200" b="1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59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6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6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36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3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36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36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6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99 -0.33611 " pathEditMode="relative" ptsTypes="AA">
                                      <p:cBhvr>
                                        <p:cTn id="65" dur="2000" fill="hold"/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36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236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6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6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236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52" grpId="0"/>
      <p:bldP spid="236550" grpId="0"/>
      <p:bldP spid="236550" grpId="1"/>
      <p:bldP spid="236573" grpId="0"/>
      <p:bldP spid="236573" grpId="1"/>
      <p:bldP spid="236557" grpId="0"/>
      <p:bldP spid="236557" grpId="1"/>
      <p:bldP spid="236559" grpId="0"/>
      <p:bldP spid="236560" grpId="0" animBg="1"/>
      <p:bldP spid="29" grpId="0"/>
      <p:bldP spid="30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WordArt 2"/>
          <p:cNvSpPr>
            <a:spLocks noChangeArrowheads="1" noChangeShapeType="1" noTextEdit="1"/>
          </p:cNvSpPr>
          <p:nvPr/>
        </p:nvSpPr>
        <p:spPr bwMode="auto">
          <a:xfrm>
            <a:off x="3703023" y="425009"/>
            <a:ext cx="6939737" cy="891540"/>
          </a:xfrm>
          <a:prstGeom prst="rect">
            <a:avLst/>
          </a:prstGeom>
        </p:spPr>
        <p:txBody>
          <a:bodyPr wrap="none" lIns="130622" tIns="65311" rIns="130622" bIns="6531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54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Внешний угол треугольника.</a:t>
            </a:r>
          </a:p>
          <a:p>
            <a:pPr algn="ctr"/>
            <a:r>
              <a:rPr lang="ru-RU" sz="5400" b="1" kern="10" dirty="0">
                <a:ln w="9525">
                  <a:noFill/>
                  <a:round/>
                  <a:headEnd/>
                  <a:tailEnd/>
                </a:ln>
                <a:solidFill>
                  <a:srgbClr val="002060"/>
                </a:solidFill>
                <a:latin typeface="Times New Roman"/>
                <a:cs typeface="Times New Roman"/>
              </a:rPr>
              <a:t>Свойство.</a:t>
            </a:r>
          </a:p>
        </p:txBody>
      </p:sp>
      <p:sp>
        <p:nvSpPr>
          <p:cNvPr id="220164" name="Text Box 4"/>
          <p:cNvSpPr txBox="1">
            <a:spLocks noChangeArrowheads="1"/>
          </p:cNvSpPr>
          <p:nvPr/>
        </p:nvSpPr>
        <p:spPr bwMode="auto">
          <a:xfrm>
            <a:off x="0" y="5324476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А</a:t>
            </a:r>
          </a:p>
        </p:txBody>
      </p:sp>
      <p:sp>
        <p:nvSpPr>
          <p:cNvPr id="220165" name="Text Box 5"/>
          <p:cNvSpPr txBox="1">
            <a:spLocks noChangeArrowheads="1"/>
          </p:cNvSpPr>
          <p:nvPr/>
        </p:nvSpPr>
        <p:spPr bwMode="auto">
          <a:xfrm>
            <a:off x="1785622" y="1348740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pic>
        <p:nvPicPr>
          <p:cNvPr id="220166" name="Picture 6" descr="&amp;Kcy;&amp;acy;&amp;rcy;&amp;tcy;&amp;icy;&amp;ncy;&amp;kcy;&amp;acy; 27 &amp;icy;&amp;zcy; 3695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59240" y="1781176"/>
            <a:ext cx="4381499" cy="2898304"/>
          </a:xfrm>
          <a:prstGeom prst="rect">
            <a:avLst/>
          </a:prstGeom>
          <a:noFill/>
        </p:spPr>
      </p:pic>
      <p:sp>
        <p:nvSpPr>
          <p:cNvPr id="220167" name="AutoShape 7"/>
          <p:cNvSpPr>
            <a:spLocks noChangeArrowheads="1"/>
          </p:cNvSpPr>
          <p:nvPr/>
        </p:nvSpPr>
        <p:spPr bwMode="auto">
          <a:xfrm>
            <a:off x="401321" y="1954530"/>
            <a:ext cx="5877560" cy="3369946"/>
          </a:xfrm>
          <a:prstGeom prst="triangle">
            <a:avLst>
              <a:gd name="adj" fmla="val 29523"/>
            </a:avLst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0168" name="Text Box 8"/>
          <p:cNvSpPr txBox="1">
            <a:spLocks noChangeArrowheads="1"/>
          </p:cNvSpPr>
          <p:nvPr/>
        </p:nvSpPr>
        <p:spPr bwMode="auto">
          <a:xfrm>
            <a:off x="5816600" y="5236846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220170" name="Line 10"/>
          <p:cNvSpPr>
            <a:spLocks noChangeShapeType="1"/>
          </p:cNvSpPr>
          <p:nvPr/>
        </p:nvSpPr>
        <p:spPr bwMode="auto">
          <a:xfrm>
            <a:off x="9159240" y="688086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0171" name="AutoShape 11"/>
          <p:cNvSpPr>
            <a:spLocks noChangeArrowheads="1"/>
          </p:cNvSpPr>
          <p:nvPr/>
        </p:nvSpPr>
        <p:spPr bwMode="auto">
          <a:xfrm>
            <a:off x="1668782" y="5756910"/>
            <a:ext cx="11638280" cy="1727836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8BD979"/>
              </a:gs>
              <a:gs pos="100000">
                <a:srgbClr val="8BD979">
                  <a:gamma/>
                  <a:tint val="0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Внешний угол треугольника равен сумме</a:t>
            </a:r>
          </a:p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двух углов треугольника, не смежных с ним.</a:t>
            </a:r>
          </a:p>
        </p:txBody>
      </p:sp>
      <p:graphicFrame>
        <p:nvGraphicFramePr>
          <p:cNvPr id="220172" name="Object 12"/>
          <p:cNvGraphicFramePr>
            <a:graphicFrameLocks noChangeAspect="1"/>
          </p:cNvGraphicFramePr>
          <p:nvPr/>
        </p:nvGraphicFramePr>
        <p:xfrm>
          <a:off x="4434841" y="7311390"/>
          <a:ext cx="5786120" cy="653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Формула" r:id="rId4" imgW="1180800" imgH="177480" progId="Equation.3">
                  <p:embed/>
                </p:oleObj>
              </mc:Choice>
              <mc:Fallback>
                <p:oleObj name="Формула" r:id="rId4" imgW="1180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4841" y="7311390"/>
                        <a:ext cx="5786120" cy="653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173" name="Text Box 13"/>
          <p:cNvSpPr txBox="1">
            <a:spLocks noChangeArrowheads="1"/>
          </p:cNvSpPr>
          <p:nvPr/>
        </p:nvSpPr>
        <p:spPr bwMode="auto">
          <a:xfrm>
            <a:off x="8006081" y="5236846"/>
            <a:ext cx="634089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 i="1">
                <a:latin typeface="Times New Roman" pitchFamily="18" charset="0"/>
              </a:rPr>
              <a:t>D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220174" name="Freeform 14"/>
          <p:cNvSpPr>
            <a:spLocks/>
          </p:cNvSpPr>
          <p:nvPr/>
        </p:nvSpPr>
        <p:spPr bwMode="auto">
          <a:xfrm>
            <a:off x="393701" y="5332096"/>
            <a:ext cx="8290560" cy="1904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64" y="0"/>
              </a:cxn>
            </a:cxnLst>
            <a:rect l="0" t="0" r="r" b="b"/>
            <a:pathLst>
              <a:path w="3264" h="1">
                <a:moveTo>
                  <a:pt x="0" y="0"/>
                </a:moveTo>
                <a:lnTo>
                  <a:pt x="3264" y="0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0175" name="Freeform 15"/>
          <p:cNvSpPr>
            <a:spLocks/>
          </p:cNvSpPr>
          <p:nvPr/>
        </p:nvSpPr>
        <p:spPr bwMode="auto">
          <a:xfrm rot="13263676">
            <a:off x="6278880" y="4373880"/>
            <a:ext cx="711200" cy="822960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0176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31142" y="6665596"/>
            <a:ext cx="1036320" cy="819150"/>
          </a:xfrm>
          <a:prstGeom prst="actionButtonInformation">
            <a:avLst/>
          </a:prstGeom>
          <a:solidFill>
            <a:srgbClr val="60B70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12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0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220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0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20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2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0176"/>
                  </p:tgtEl>
                </p:cond>
              </p:nextCondLst>
            </p:seq>
          </p:childTnLst>
        </p:cTn>
      </p:par>
    </p:tnLst>
    <p:bldLst>
      <p:bldP spid="220171" grpId="0" animBg="1"/>
      <p:bldP spid="220175" grpId="0" animBg="1"/>
      <p:bldP spid="220175" grpId="1" animBg="1"/>
      <p:bldP spid="220175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31520" y="333376"/>
            <a:ext cx="6238240" cy="1061829"/>
          </a:xfrm>
        </p:spPr>
        <p:txBody>
          <a:bodyPr/>
          <a:lstStyle/>
          <a:p>
            <a:pPr algn="ctr" eaLnBrk="1" hangingPunct="1"/>
            <a:r>
              <a:rPr lang="ru-RU" smtClean="0"/>
              <a:t>ПОВТОРИМ</a:t>
            </a:r>
            <a:r>
              <a:rPr lang="ru-RU" sz="6900"/>
              <a:t>!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1520" y="690451"/>
            <a:ext cx="13167360" cy="757349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Назовите внешние углы треугольника</a:t>
            </a:r>
          </a:p>
        </p:txBody>
      </p:sp>
      <p:pic>
        <p:nvPicPr>
          <p:cNvPr id="21509" name="Picture 5" descr="Безымянный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47" y="1649504"/>
            <a:ext cx="405384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47527" y="1649504"/>
            <a:ext cx="103632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а)</a:t>
            </a:r>
          </a:p>
        </p:txBody>
      </p:sp>
      <p:pic>
        <p:nvPicPr>
          <p:cNvPr id="21511" name="Picture 7" descr="Безымянныйк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2030924"/>
            <a:ext cx="4343400" cy="2868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8295638" y="2204278"/>
            <a:ext cx="1153161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dirty="0"/>
              <a:t>б)</a:t>
            </a:r>
          </a:p>
        </p:txBody>
      </p:sp>
      <p:pic>
        <p:nvPicPr>
          <p:cNvPr id="21513" name="Picture 9" descr="Безымянный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875463"/>
            <a:ext cx="6477000" cy="2788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698240" y="5277419"/>
            <a:ext cx="80772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в)</a:t>
            </a:r>
          </a:p>
        </p:txBody>
      </p:sp>
    </p:spTree>
    <p:extLst>
      <p:ext uri="{BB962C8B-B14F-4D97-AF65-F5344CB8AC3E}">
        <p14:creationId xmlns:p14="http://schemas.microsoft.com/office/powerpoint/2010/main" val="140042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  <p:bldP spid="21510" grpId="0"/>
      <p:bldP spid="21512" grpId="0"/>
      <p:bldP spid="215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261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409335177"/>
              </p:ext>
            </p:extLst>
          </p:nvPr>
        </p:nvGraphicFramePr>
        <p:xfrm>
          <a:off x="1524000" y="6858000"/>
          <a:ext cx="8409939" cy="893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Формула" r:id="rId3" imgW="1612800" imgH="228600" progId="Equation.3">
                  <p:embed/>
                </p:oleObj>
              </mc:Choice>
              <mc:Fallback>
                <p:oleObj name="Формула" r:id="rId3" imgW="1612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6858000"/>
                        <a:ext cx="8409939" cy="893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243009" y="2487670"/>
            <a:ext cx="3580129" cy="950594"/>
          </a:xfrm>
          <a:prstGeom prst="rect">
            <a:avLst/>
          </a:prstGeom>
          <a:gradFill rotWithShape="1">
            <a:gsLst>
              <a:gs pos="0">
                <a:srgbClr val="8BD979">
                  <a:gamma/>
                  <a:tint val="0"/>
                  <a:invGamma/>
                </a:srgbClr>
              </a:gs>
              <a:gs pos="100000">
                <a:srgbClr val="8BD979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Внешний угол</a:t>
            </a:r>
          </a:p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треугольника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4264" name="Rectangle 8"/>
          <p:cNvSpPr>
            <a:spLocks noChangeArrowheads="1"/>
          </p:cNvSpPr>
          <p:nvPr/>
        </p:nvSpPr>
        <p:spPr bwMode="auto">
          <a:xfrm>
            <a:off x="302617" y="400050"/>
            <a:ext cx="13926463" cy="1727836"/>
          </a:xfrm>
          <a:prstGeom prst="rect">
            <a:avLst/>
          </a:prstGeom>
          <a:gradFill rotWithShape="1">
            <a:gsLst>
              <a:gs pos="0">
                <a:srgbClr val="C0C0C0">
                  <a:gamma/>
                  <a:tint val="0"/>
                  <a:invGamma/>
                </a:srgbClr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     Найдите 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углы равнобедренного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треугольника,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если угол при основании в 3 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раза меньше внешнего </a:t>
            </a:r>
          </a:p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угла</a:t>
            </a:r>
            <a:r>
              <a:rPr lang="ru-RU" sz="4000" b="1" dirty="0">
                <a:latin typeface="Arial" pitchFamily="34" charset="0"/>
                <a:cs typeface="Arial" pitchFamily="34" charset="0"/>
              </a:rPr>
              <a:t>, смежного с ним.</a:t>
            </a:r>
            <a:endParaRPr lang="en-US" sz="4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4268" name="Text Box 12"/>
          <p:cNvSpPr txBox="1">
            <a:spLocks noChangeArrowheads="1"/>
          </p:cNvSpPr>
          <p:nvPr/>
        </p:nvSpPr>
        <p:spPr bwMode="auto">
          <a:xfrm>
            <a:off x="12213591" y="5758816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С</a:t>
            </a:r>
          </a:p>
        </p:txBody>
      </p:sp>
      <p:sp>
        <p:nvSpPr>
          <p:cNvPr id="224269" name="Text Box 13"/>
          <p:cNvSpPr txBox="1">
            <a:spLocks noChangeArrowheads="1"/>
          </p:cNvSpPr>
          <p:nvPr/>
        </p:nvSpPr>
        <p:spPr bwMode="auto">
          <a:xfrm>
            <a:off x="6152792" y="5561263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 dirty="0">
                <a:latin typeface="Times New Roman" pitchFamily="18" charset="0"/>
              </a:rPr>
              <a:t>А</a:t>
            </a:r>
          </a:p>
        </p:txBody>
      </p:sp>
      <p:sp>
        <p:nvSpPr>
          <p:cNvPr id="224270" name="Text Box 14"/>
          <p:cNvSpPr txBox="1">
            <a:spLocks noChangeArrowheads="1"/>
          </p:cNvSpPr>
          <p:nvPr/>
        </p:nvSpPr>
        <p:spPr bwMode="auto">
          <a:xfrm>
            <a:off x="8873489" y="2215516"/>
            <a:ext cx="605235" cy="74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i="1">
                <a:latin typeface="Times New Roman" pitchFamily="18" charset="0"/>
              </a:rPr>
              <a:t>В</a:t>
            </a:r>
          </a:p>
        </p:txBody>
      </p:sp>
      <p:sp>
        <p:nvSpPr>
          <p:cNvPr id="224272" name="AutoShape 16"/>
          <p:cNvSpPr>
            <a:spLocks noChangeArrowheads="1"/>
          </p:cNvSpPr>
          <p:nvPr/>
        </p:nvSpPr>
        <p:spPr bwMode="auto">
          <a:xfrm>
            <a:off x="6455410" y="2733676"/>
            <a:ext cx="5989320" cy="3023234"/>
          </a:xfrm>
          <a:prstGeom prst="triangle">
            <a:avLst>
              <a:gd name="adj" fmla="val 50000"/>
            </a:avLst>
          </a:prstGeom>
          <a:noFill/>
          <a:ln w="5715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4274" name="Text Box 18"/>
          <p:cNvSpPr txBox="1">
            <a:spLocks noChangeArrowheads="1"/>
          </p:cNvSpPr>
          <p:nvPr/>
        </p:nvSpPr>
        <p:spPr bwMode="auto">
          <a:xfrm>
            <a:off x="10807092" y="4603889"/>
            <a:ext cx="590808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i="1" dirty="0">
                <a:solidFill>
                  <a:srgbClr val="FF0000"/>
                </a:solidFill>
                <a:latin typeface="Times New Roman" pitchFamily="18" charset="0"/>
              </a:rPr>
              <a:t>х</a:t>
            </a:r>
          </a:p>
        </p:txBody>
      </p:sp>
      <p:sp>
        <p:nvSpPr>
          <p:cNvPr id="224275" name="Freeform 19"/>
          <p:cNvSpPr>
            <a:spLocks/>
          </p:cNvSpPr>
          <p:nvPr/>
        </p:nvSpPr>
        <p:spPr bwMode="auto">
          <a:xfrm rot="14810386">
            <a:off x="12678067" y="5010038"/>
            <a:ext cx="464610" cy="530747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4276" name="Text Box 20"/>
          <p:cNvSpPr txBox="1">
            <a:spLocks noChangeArrowheads="1"/>
          </p:cNvSpPr>
          <p:nvPr/>
        </p:nvSpPr>
        <p:spPr bwMode="auto">
          <a:xfrm>
            <a:off x="12910372" y="4523715"/>
            <a:ext cx="917820" cy="91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22" tIns="65311" rIns="130622" bIns="65311">
            <a:spAutoFit/>
          </a:bodyPr>
          <a:lstStyle/>
          <a:p>
            <a:r>
              <a:rPr lang="ru-RU" sz="5100" b="1" i="1" dirty="0">
                <a:solidFill>
                  <a:srgbClr val="FF0000"/>
                </a:solidFill>
                <a:latin typeface="Times New Roman" pitchFamily="18" charset="0"/>
              </a:rPr>
              <a:t>3х</a:t>
            </a:r>
          </a:p>
        </p:txBody>
      </p:sp>
      <p:sp>
        <p:nvSpPr>
          <p:cNvPr id="224277" name="Freeform 21"/>
          <p:cNvSpPr>
            <a:spLocks/>
          </p:cNvSpPr>
          <p:nvPr/>
        </p:nvSpPr>
        <p:spPr bwMode="auto">
          <a:xfrm rot="8333105">
            <a:off x="11280009" y="5176804"/>
            <a:ext cx="530163" cy="524511"/>
          </a:xfrm>
          <a:custGeom>
            <a:avLst/>
            <a:gdLst/>
            <a:ahLst/>
            <a:cxnLst>
              <a:cxn ang="0">
                <a:pos x="280" y="408"/>
              </a:cxn>
              <a:cxn ang="0">
                <a:pos x="104" y="248"/>
              </a:cxn>
              <a:cxn ang="0">
                <a:pos x="0" y="432"/>
              </a:cxn>
              <a:cxn ang="0">
                <a:pos x="64" y="0"/>
              </a:cxn>
              <a:cxn ang="0">
                <a:pos x="272" y="408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FF0000"/>
          </a:solidFill>
          <a:ln w="9525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p:sp>
        <p:nvSpPr>
          <p:cNvPr id="224279" name="Freeform 23"/>
          <p:cNvSpPr>
            <a:spLocks/>
          </p:cNvSpPr>
          <p:nvPr/>
        </p:nvSpPr>
        <p:spPr bwMode="auto">
          <a:xfrm>
            <a:off x="6455409" y="5758815"/>
            <a:ext cx="7829161" cy="4571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264" y="0"/>
              </a:cxn>
            </a:cxnLst>
            <a:rect l="0" t="0" r="r" b="b"/>
            <a:pathLst>
              <a:path w="3264" h="1">
                <a:moveTo>
                  <a:pt x="0" y="0"/>
                </a:moveTo>
                <a:lnTo>
                  <a:pt x="3264" y="0"/>
                </a:lnTo>
              </a:path>
            </a:pathLst>
          </a:cu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 lIns="130622" tIns="65311" rIns="130622" bIns="65311"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153932" y="2372739"/>
                <a:ext cx="2898486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х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</a:t>
                </a:r>
                <a:r>
                  <a:rPr lang="uz-Cyrl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 </a:t>
                </a:r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932" y="2372739"/>
                <a:ext cx="2898486" cy="658898"/>
              </a:xfrm>
              <a:prstGeom prst="rect">
                <a:avLst/>
              </a:prstGeom>
              <a:blipFill rotWithShape="1">
                <a:blip r:embed="rId5"/>
                <a:stretch>
                  <a:fillRect l="-6303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4099656" y="3151186"/>
                <a:ext cx="219156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Cyrl-UZ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4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x</a:t>
                </a:r>
                <a14:m>
                  <m:oMath xmlns:m="http://schemas.openxmlformats.org/officeDocument/2006/math">
                    <m:r>
                      <a:rPr lang="ru-RU" sz="3600" b="1" i="0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9656" y="3151186"/>
                <a:ext cx="2191562" cy="658898"/>
              </a:xfrm>
              <a:prstGeom prst="rect">
                <a:avLst/>
              </a:prstGeom>
              <a:blipFill rotWithShape="1">
                <a:blip r:embed="rId6"/>
                <a:stretch>
                  <a:fillRect l="-8635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153932" y="3886579"/>
                <a:ext cx="246246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𝟏𝟖𝟎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:</m:t>
                    </m:r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Times New Roman" pitchFamily="18" charset="0"/>
                        <a:sym typeface="Symbol"/>
                      </a:rPr>
                      <m:t>𝟒</m:t>
                    </m:r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932" y="3886579"/>
                <a:ext cx="2462469" cy="658898"/>
              </a:xfrm>
              <a:prstGeom prst="rect">
                <a:avLst/>
              </a:prstGeom>
              <a:blipFill rotWithShape="1">
                <a:blip r:embed="rId7"/>
                <a:stretch>
                  <a:fillRect l="-742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224985" y="4582223"/>
                <a:ext cx="1712264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  <a:sym typeface="Symbol"/>
                  </a:rPr>
                  <a:t>x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𝟒𝟓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  <a:sym typeface="Symbol"/>
                          </a:rPr>
                          <m:t>𝟎</m:t>
                        </m:r>
                      </m:sup>
                    </m:sSup>
                  </m:oMath>
                </a14:m>
                <a:endParaRPr lang="uz-Latn-UZ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4985" y="4582223"/>
                <a:ext cx="1712264" cy="658898"/>
              </a:xfrm>
              <a:prstGeom prst="rect">
                <a:avLst/>
              </a:prstGeom>
              <a:blipFill rotWithShape="1">
                <a:blip r:embed="rId8"/>
                <a:stretch>
                  <a:fillRect l="-10676" t="-12037" b="-34259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 Box 48"/>
              <p:cNvSpPr txBox="1">
                <a:spLocks noChangeArrowheads="1"/>
              </p:cNvSpPr>
              <p:nvPr/>
            </p:nvSpPr>
            <p:spPr bwMode="auto">
              <a:xfrm>
                <a:off x="1886440" y="5947018"/>
                <a:ext cx="4677090" cy="6354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130622" tIns="65311" rIns="130622" bIns="65311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charset="0"/>
                  </a:rPr>
                  <a:t>180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charset="0"/>
                  </a:rPr>
                  <a:t>0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charset="0"/>
                  </a:rPr>
                  <a:t>–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charset="0"/>
                  </a:rPr>
                  <a:t>45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charset="0"/>
                  </a:rPr>
                  <a:t>0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charset="0"/>
                  </a:rPr>
                  <a:t>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charset="0"/>
                  </a:rPr>
                  <a:t>–</a:t>
                </a:r>
                <a:r>
                  <a:rPr lang="ru-RU" sz="3200" b="1" baseline="30000" dirty="0">
                    <a:solidFill>
                      <a:srgbClr val="002060"/>
                    </a:solidFill>
                    <a:latin typeface="Arial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charset="0"/>
                  </a:rPr>
                  <a:t>45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charset="0"/>
                  </a:rPr>
                  <a:t>0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𝟗𝟎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</m:oMath>
                </a14:m>
                <a:endParaRPr lang="ru-RU" sz="3200" b="1" dirty="0">
                  <a:solidFill>
                    <a:srgbClr val="002060"/>
                  </a:solidFill>
                  <a:latin typeface="Arial" charset="0"/>
                </a:endParaRPr>
              </a:p>
            </p:txBody>
          </p:sp>
        </mc:Choice>
        <mc:Fallback xmlns="">
          <p:sp>
            <p:nvSpPr>
              <p:cNvPr id="28" name="Text 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6440" y="5947018"/>
                <a:ext cx="4677090" cy="635497"/>
              </a:xfrm>
              <a:prstGeom prst="rect">
                <a:avLst/>
              </a:prstGeom>
              <a:blipFill rotWithShape="1">
                <a:blip r:embed="rId9"/>
                <a:stretch>
                  <a:fillRect l="-2474" t="-7692" b="-2788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758027" y="5164619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29497" y="2850050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2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696679" y="5207357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47041" y="5207357"/>
            <a:ext cx="4411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059818" y="3842664"/>
            <a:ext cx="228600" cy="309381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10549986" y="3810084"/>
            <a:ext cx="257106" cy="28983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302617" y="4106925"/>
            <a:ext cx="3580129" cy="950596"/>
          </a:xfrm>
          <a:prstGeom prst="rect">
            <a:avLst/>
          </a:prstGeom>
          <a:gradFill rotWithShape="1">
            <a:gsLst>
              <a:gs pos="0">
                <a:srgbClr val="8BD979">
                  <a:gamma/>
                  <a:tint val="0"/>
                  <a:invGamma/>
                </a:srgbClr>
              </a:gs>
              <a:gs pos="100000">
                <a:srgbClr val="8BD979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130622" tIns="65311" rIns="130622" bIns="65311" anchor="ctr"/>
          <a:lstStyle/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Сумма углов</a:t>
            </a:r>
          </a:p>
          <a:p>
            <a:pPr algn="ctr"/>
            <a:r>
              <a:rPr lang="ru-RU" sz="3400" b="1" dirty="0">
                <a:latin typeface="Arial" pitchFamily="34" charset="0"/>
                <a:cs typeface="Arial" pitchFamily="34" charset="0"/>
              </a:rPr>
              <a:t>треугольника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3844159" y="5305816"/>
            <a:ext cx="2411819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3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=45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05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4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" dur="1000" fill="hold"/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22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4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4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4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4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4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2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 animBg="1"/>
      <p:bldP spid="224274" grpId="0"/>
      <p:bldP spid="224275" grpId="0" animBg="1"/>
      <p:bldP spid="224275" grpId="1" animBg="1"/>
      <p:bldP spid="224275" grpId="2" animBg="1"/>
      <p:bldP spid="224276" grpId="0"/>
      <p:bldP spid="224277" grpId="0" animBg="1"/>
      <p:bldP spid="24" grpId="0"/>
      <p:bldP spid="25" grpId="0"/>
      <p:bldP spid="26" grpId="0"/>
      <p:bldP spid="27" grpId="0"/>
      <p:bldP spid="28" grpId="0"/>
      <p:bldP spid="2" grpId="0"/>
      <p:bldP spid="3" grpId="0"/>
      <p:bldP spid="4" grpId="0"/>
      <p:bldP spid="5" grpId="0"/>
      <p:bldP spid="29" grpId="0" animBg="1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86370" y="609600"/>
            <a:ext cx="13012624" cy="914400"/>
          </a:xfrm>
          <a:prstGeom prst="rect">
            <a:avLst/>
          </a:prstGeom>
        </p:spPr>
        <p:txBody>
          <a:bodyPr lIns="130618" tIns="65309" rIns="130618" bIns="65309">
            <a:norm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8. Чему равен угол х, если </a:t>
            </a:r>
            <a:r>
              <a:rPr lang="uz-Latn-UZ" sz="4800" b="1" i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a</a:t>
            </a:r>
            <a:r>
              <a:rPr lang="uz-Latn-UZ" sz="4800" b="1" dirty="0" smtClean="0">
                <a:solidFill>
                  <a:srgbClr val="002060"/>
                </a:solidFill>
                <a:latin typeface="+mn-lt"/>
                <a:ea typeface="Cambria Math"/>
                <a:cs typeface="Arial" pitchFamily="34" charset="0"/>
              </a:rPr>
              <a:t>∥</a:t>
            </a:r>
            <a:r>
              <a:rPr lang="uz-Latn-UZ" sz="4800" b="1" i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b</a:t>
            </a:r>
            <a:r>
              <a:rPr lang="ru-RU" sz="4800" b="1" i="1" dirty="0" smtClean="0">
                <a:solidFill>
                  <a:srgbClr val="002060"/>
                </a:solidFill>
                <a:latin typeface="+mn-lt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рисунке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3306624">
            <a:off x="1546271" y="4987836"/>
            <a:ext cx="746190" cy="626523"/>
          </a:xfrm>
          <a:prstGeom prst="arc">
            <a:avLst>
              <a:gd name="adj1" fmla="val 15716989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2799009">
            <a:off x="2871218" y="3887799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9" name="TextBox 8"/>
          <p:cNvSpPr txBox="1"/>
          <p:nvPr/>
        </p:nvSpPr>
        <p:spPr>
          <a:xfrm>
            <a:off x="7543800" y="2097993"/>
            <a:ext cx="6934200" cy="3671698"/>
          </a:xfrm>
          <a:prstGeom prst="rect">
            <a:avLst/>
          </a:prstGeom>
          <a:noFill/>
        </p:spPr>
        <p:txBody>
          <a:bodyPr wrap="square" lIns="39548" tIns="19774" rIns="39548" bIns="19774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Рассмотрим 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OKE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OKE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180</a:t>
            </a:r>
            <a:r>
              <a:rPr lang="ru-RU" sz="32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=4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baseline="30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4800" b="1" baseline="30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М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NO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=∠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OE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К=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uz-Latn-UZ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так как накрест лежащие углы при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4400" b="1" i="1" kern="0" dirty="0">
                <a:solidFill>
                  <a:srgbClr val="002060"/>
                </a:solidFill>
                <a:cs typeface="Arial" pitchFamily="34" charset="0"/>
              </a:rPr>
              <a:t>a</a:t>
            </a:r>
            <a:r>
              <a:rPr lang="uz-Latn-UZ" sz="4400" b="1" kern="0" dirty="0">
                <a:solidFill>
                  <a:srgbClr val="002060"/>
                </a:solidFill>
                <a:ea typeface="Cambria Math"/>
                <a:cs typeface="Arial" pitchFamily="34" charset="0"/>
              </a:rPr>
              <a:t>∥</a:t>
            </a:r>
            <a:r>
              <a:rPr lang="uz-Latn-UZ" sz="4400" b="1" i="1" kern="0" dirty="0">
                <a:solidFill>
                  <a:srgbClr val="002060"/>
                </a:solidFill>
                <a:cs typeface="Arial" pitchFamily="34" charset="0"/>
              </a:rPr>
              <a:t>b</a:t>
            </a:r>
            <a:r>
              <a:rPr lang="ru-RU" sz="4400" b="1" i="1" kern="0" dirty="0">
                <a:solidFill>
                  <a:srgbClr val="002060"/>
                </a:solidFill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∠ЕОМ=∠ОКЕ+</a:t>
            </a:r>
            <a:r>
              <a:rPr lang="ru-RU" sz="3200" b="1" dirty="0" smtClean="0">
                <a:solidFill>
                  <a:srgbClr val="002060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ОЕК</a:t>
            </a:r>
          </a:p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по свойству внешнего угла</a:t>
            </a:r>
          </a:p>
          <a:p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∠ЕОМ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=90</a:t>
            </a:r>
            <a:r>
              <a:rPr lang="ru-RU" sz="32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7043274"/>
            <a:ext cx="3514463" cy="655487"/>
          </a:xfrm>
          <a:prstGeom prst="rect">
            <a:avLst/>
          </a:prstGeom>
          <a:noFill/>
        </p:spPr>
        <p:txBody>
          <a:bodyPr wrap="none" lIns="39548" tIns="19774" rIns="39548" bIns="19774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ea typeface="Cambria Math"/>
                <a:cs typeface="Arial" pitchFamily="34" charset="0"/>
              </a:rPr>
              <a:t>х=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90</a:t>
            </a:r>
            <a:r>
              <a:rPr lang="ru-RU" sz="4000" b="1" baseline="30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  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59977" y="3335116"/>
            <a:ext cx="613669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uz-Latn-UZ" sz="2800" b="1" dirty="0">
                <a:latin typeface="Arial" charset="0"/>
              </a:rPr>
              <a:t>4</a:t>
            </a:r>
            <a:r>
              <a:rPr lang="ru-RU" sz="2800" b="1" dirty="0" smtClean="0">
                <a:latin typeface="Arial" charset="0"/>
              </a:rPr>
              <a:t>0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28302" y="3313345"/>
            <a:ext cx="687407" cy="532377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3200" b="1" dirty="0">
                <a:latin typeface="Arial" charset="0"/>
              </a:rPr>
              <a:t>5</a:t>
            </a:r>
            <a:r>
              <a:rPr lang="ru-RU" sz="3200" b="1" dirty="0" smtClean="0">
                <a:latin typeface="Arial" charset="0"/>
              </a:rPr>
              <a:t>0</a:t>
            </a:r>
            <a:r>
              <a:rPr lang="ru-RU" sz="3200" b="1" baseline="30000" dirty="0" smtClean="0">
                <a:latin typeface="Arial" charset="0"/>
              </a:rPr>
              <a:t>0</a:t>
            </a:r>
            <a:endParaRPr lang="uz-Latn-UZ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21287" y="3480636"/>
            <a:ext cx="814044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2800" b="1" dirty="0" smtClean="0">
                <a:latin typeface="Arial" charset="0"/>
              </a:rPr>
              <a:t>1</a:t>
            </a:r>
            <a:r>
              <a:rPr lang="uz-Latn-UZ" sz="2800" b="1" dirty="0" smtClean="0">
                <a:latin typeface="Arial" charset="0"/>
              </a:rPr>
              <a:t>4</a:t>
            </a:r>
            <a:r>
              <a:rPr lang="ru-RU" sz="2800" b="1" dirty="0" smtClean="0">
                <a:latin typeface="Arial" charset="0"/>
              </a:rPr>
              <a:t>0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823815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 (стр.101)</a:t>
            </a:r>
            <a:endParaRPr lang="uz-Latn-UZ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33400" y="5505729"/>
            <a:ext cx="6647831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4264790" y="2596148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uz-Latn-UZ" sz="32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271378" y="5445914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uz-Latn-UZ" sz="3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845060" y="5568533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3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535331" y="2750341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32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237001" y="4922694"/>
            <a:ext cx="718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2800" b="1" dirty="0">
                <a:latin typeface="Arial" pitchFamily="34" charset="0"/>
                <a:cs typeface="Arial" pitchFamily="34" charset="0"/>
              </a:rPr>
              <a:t>5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800" b="1" baseline="30000" dirty="0" smtClean="0">
                <a:latin typeface="Arial" pitchFamily="34" charset="0"/>
                <a:cs typeface="Arial" pitchFamily="34" charset="0"/>
              </a:rPr>
              <a:t>0</a:t>
            </a:r>
            <a:endParaRPr lang="uz-Latn-UZ" sz="36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85800" y="3352800"/>
            <a:ext cx="6647831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1600202" y="2514600"/>
            <a:ext cx="4114798" cy="2991129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1752600" y="3352800"/>
            <a:ext cx="3962400" cy="250993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9461468">
            <a:off x="1241530" y="2546741"/>
            <a:ext cx="1083881" cy="1080984"/>
          </a:xfrm>
          <a:prstGeom prst="arc">
            <a:avLst>
              <a:gd name="adj1" fmla="val 16036799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21" name="Прямоугольник 20"/>
          <p:cNvSpPr/>
          <p:nvPr/>
        </p:nvSpPr>
        <p:spPr>
          <a:xfrm>
            <a:off x="6537644" y="2596148"/>
            <a:ext cx="5100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>
                <a:solidFill>
                  <a:srgbClr val="002060"/>
                </a:solidFill>
                <a:cs typeface="Arial" pitchFamily="34" charset="0"/>
              </a:rPr>
              <a:t>a</a:t>
            </a:r>
            <a:endParaRPr lang="uz-Latn-UZ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358771" y="4740521"/>
            <a:ext cx="5100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>
                <a:solidFill>
                  <a:srgbClr val="002060"/>
                </a:solidFill>
                <a:cs typeface="Arial" pitchFamily="34" charset="0"/>
              </a:rPr>
              <a:t>b</a:t>
            </a:r>
            <a:endParaRPr lang="uz-Latn-UZ" dirty="0"/>
          </a:p>
        </p:txBody>
      </p:sp>
      <p:sp>
        <p:nvSpPr>
          <p:cNvPr id="28" name="TextBox 27"/>
          <p:cNvSpPr txBox="1"/>
          <p:nvPr/>
        </p:nvSpPr>
        <p:spPr>
          <a:xfrm>
            <a:off x="3733800" y="3895475"/>
            <a:ext cx="476412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b="1" dirty="0" smtClean="0">
                <a:latin typeface="Arial" pitchFamily="34" charset="0"/>
                <a:cs typeface="Arial" pitchFamily="34" charset="0"/>
              </a:rPr>
              <a:t>x</a:t>
            </a:r>
            <a:endParaRPr lang="uz-Latn-UZ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588786" y="4039509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uz-Latn-UZ" sz="3200" dirty="0"/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11" grpId="0"/>
      <p:bldP spid="34" grpId="0"/>
      <p:bldP spid="35" grpId="0"/>
      <p:bldP spid="36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19592" y="578550"/>
            <a:ext cx="14158408" cy="1555741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1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Градусные меры двух углов треугольника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относятся как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5:9, третий угол на 10° меньше,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чем меньший из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них. Найдите углы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треугольника.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Дуга 6"/>
          <p:cNvSpPr/>
          <p:nvPr/>
        </p:nvSpPr>
        <p:spPr>
          <a:xfrm rot="3306624">
            <a:off x="688402" y="4309473"/>
            <a:ext cx="746190" cy="626523"/>
          </a:xfrm>
          <a:prstGeom prst="arc">
            <a:avLst>
              <a:gd name="adj1" fmla="val 15716989"/>
              <a:gd name="adj2" fmla="val 21165983"/>
            </a:avLst>
          </a:prstGeom>
          <a:ln w="57150">
            <a:solidFill>
              <a:srgbClr val="1A0A5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8" name="Дуга 7"/>
          <p:cNvSpPr/>
          <p:nvPr/>
        </p:nvSpPr>
        <p:spPr>
          <a:xfrm rot="12990597">
            <a:off x="6279827" y="4108968"/>
            <a:ext cx="786455" cy="888196"/>
          </a:xfrm>
          <a:prstGeom prst="arc">
            <a:avLst>
              <a:gd name="adj1" fmla="val 16728495"/>
              <a:gd name="adj2" fmla="val 20723294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001000" y="1994604"/>
                <a:ext cx="5867400" cy="4505387"/>
              </a:xfrm>
              <a:prstGeom prst="rect">
                <a:avLst/>
              </a:prstGeom>
              <a:noFill/>
            </p:spPr>
            <p:txBody>
              <a:bodyPr wrap="square" lIns="39548" tIns="19774" rIns="39548" bIns="19774" rtlCol="0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Решение: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K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: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∠О=5:9   ∠К=5х, ∠О=9х</a:t>
                </a:r>
              </a:p>
              <a:p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∠М=5х-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uz-Latn-UZ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3200" b="1" baseline="30000" dirty="0" smtClean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∠К+∠О+∠М=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180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</a:t>
                </a: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5х+9х+(5х– </a:t>
                </a:r>
                <a:r>
                  <a:rPr lang="uz-Latn-UZ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)=180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endParaRPr lang="ru-RU" sz="4800" b="1" baseline="300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19х-1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=180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9х=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3200" b="1" i="0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+</m:t>
                    </m:r>
                  </m:oMath>
                </a14:m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180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</a:p>
              <a:p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9х=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𝟏𝟗𝟎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:r>
                  <a:rPr lang="ru-RU" sz="3200" b="1" baseline="30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х=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𝟏𝟎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         </a:t>
                </a:r>
                <a:endParaRPr lang="ru-RU" sz="32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1000" y="1994604"/>
                <a:ext cx="5867400" cy="4505387"/>
              </a:xfrm>
              <a:prstGeom prst="rect">
                <a:avLst/>
              </a:prstGeom>
              <a:blipFill rotWithShape="1">
                <a:blip r:embed="rId2"/>
                <a:stretch>
                  <a:fillRect l="-3638" t="-2300" b="-406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296569" y="7061718"/>
                <a:ext cx="5182932" cy="669402"/>
              </a:xfrm>
              <a:prstGeom prst="rect">
                <a:avLst/>
              </a:prstGeom>
              <a:noFill/>
            </p:spPr>
            <p:txBody>
              <a:bodyPr wrap="none" lIns="39548" tIns="19774" rIns="39548" bIns="19774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Ответ: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,  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/>
                        <a:cs typeface="Arial" pitchFamily="34" charset="0"/>
                      </a:rPr>
                      <m:t>,  </m:t>
                    </m:r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𝟒𝟎</m:t>
                        </m:r>
                      </m:e>
                      <m:sup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lang="uz-Latn-UZ" sz="40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569" y="7061718"/>
                <a:ext cx="5182932" cy="669402"/>
              </a:xfrm>
              <a:prstGeom prst="rect">
                <a:avLst/>
              </a:prstGeom>
              <a:blipFill rotWithShape="1">
                <a:blip r:embed="rId3"/>
                <a:stretch>
                  <a:fillRect l="-5176" t="-18182" b="-4181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027957" y="4317655"/>
            <a:ext cx="1134644" cy="470821"/>
          </a:xfrm>
          <a:prstGeom prst="rect">
            <a:avLst/>
          </a:prstGeom>
        </p:spPr>
        <p:txBody>
          <a:bodyPr wrap="none" lIns="39548" tIns="19774" rIns="39548" bIns="19774">
            <a:spAutoFit/>
          </a:bodyPr>
          <a:lstStyle/>
          <a:p>
            <a:r>
              <a:rPr lang="ru-RU" sz="2800" b="1" dirty="0" smtClean="0">
                <a:latin typeface="Arial" charset="0"/>
              </a:rPr>
              <a:t>5х-10</a:t>
            </a:r>
            <a:r>
              <a:rPr lang="ru-RU" sz="2800" b="1" baseline="30000" dirty="0" smtClean="0">
                <a:latin typeface="Arial" charset="0"/>
              </a:rPr>
              <a:t>0</a:t>
            </a:r>
            <a:endParaRPr lang="uz-Latn-U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∠К=5∙1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𝟓𝟎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314472"/>
                <a:ext cx="3155309" cy="543534"/>
              </a:xfrm>
              <a:prstGeom prst="rect">
                <a:avLst/>
              </a:prstGeom>
              <a:blipFill rotWithShape="1">
                <a:blip r:embed="rId4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3628302" y="51907"/>
            <a:ext cx="8238153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 (стр.102)</a:t>
            </a:r>
            <a:endParaRPr lang="uz-Latn-UZ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569452" y="4880003"/>
            <a:ext cx="6647831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1352866" y="4249160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5х</a:t>
            </a:r>
            <a:endParaRPr lang="uz-Latn-UZ" sz="32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129011" y="3111014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9х</a:t>
            </a:r>
            <a:endParaRPr lang="uz-Latn-UZ" sz="3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990282" y="4932107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kern="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uz-Latn-UZ" sz="32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32693" y="4587615"/>
            <a:ext cx="10316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uz-Latn-UZ" sz="32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591134" y="2801419"/>
            <a:ext cx="2846263" cy="2097815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 flipV="1">
            <a:off x="3375855" y="2801420"/>
            <a:ext cx="3841428" cy="2078583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Дуга 30"/>
          <p:cNvSpPr/>
          <p:nvPr/>
        </p:nvSpPr>
        <p:spPr>
          <a:xfrm rot="8596987">
            <a:off x="2907030" y="2105647"/>
            <a:ext cx="1083881" cy="1080984"/>
          </a:xfrm>
          <a:prstGeom prst="arc">
            <a:avLst>
              <a:gd name="adj1" fmla="val 16036799"/>
              <a:gd name="adj2" fmla="val 21165983"/>
            </a:avLst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39548" tIns="19774" rIns="39548" bIns="19774" rtlCol="0" anchor="ctr"/>
          <a:lstStyle/>
          <a:p>
            <a:pPr algn="ctr"/>
            <a:endParaRPr lang="uz-Latn-UZ"/>
          </a:p>
        </p:txBody>
      </p:sp>
      <p:sp>
        <p:nvSpPr>
          <p:cNvPr id="39" name="Прямоугольник 38"/>
          <p:cNvSpPr/>
          <p:nvPr/>
        </p:nvSpPr>
        <p:spPr>
          <a:xfrm>
            <a:off x="3067842" y="2244059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3200" b="1" kern="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endParaRPr lang="uz-Latn-U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∠О=9∙1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904" y="5858006"/>
                <a:ext cx="3155309" cy="543534"/>
              </a:xfrm>
              <a:prstGeom prst="rect">
                <a:avLst/>
              </a:prstGeom>
              <a:blipFill rotWithShape="1">
                <a:blip r:embed="rId5"/>
                <a:stretch>
                  <a:fillRect l="-6564" t="-16854" b="-4157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808944" y="6507004"/>
                <a:ext cx="4640133" cy="543534"/>
              </a:xfrm>
              <a:prstGeom prst="rect">
                <a:avLst/>
              </a:prstGeom>
            </p:spPr>
            <p:txBody>
              <a:bodyPr wrap="square" lIns="39548" tIns="19774" rIns="39548" bIns="19774">
                <a:spAutoFit/>
              </a:bodyPr>
              <a:lstStyle/>
              <a:p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∠М=5</a:t>
                </a:r>
                <a:r>
                  <a:rPr lang="ru-RU" sz="32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</a:t>
                </a:r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0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−</m:t>
                        </m:r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𝟏𝟎</m:t>
                        </m:r>
                      </m:e>
                      <m:sup>
                        <m:r>
                          <a:rPr lang="ru-RU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</a:t>
                </a:r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𝟒𝟎</m:t>
                        </m:r>
                      </m:e>
                      <m:sup>
                        <m:r>
                          <a:rPr lang="ru-RU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baseline="30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                           </a:t>
                </a:r>
                <a:endParaRPr lang="uz-Latn-UZ" sz="3200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944" y="6507004"/>
                <a:ext cx="4640133" cy="543534"/>
              </a:xfrm>
              <a:prstGeom prst="rect">
                <a:avLst/>
              </a:prstGeom>
              <a:blipFill rotWithShape="1">
                <a:blip r:embed="rId6"/>
                <a:stretch>
                  <a:fillRect l="-4468" t="-16667" b="-4000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516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5" grpId="0"/>
      <p:bldP spid="34" grpId="0"/>
      <p:bldP spid="35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14681</TotalTime>
  <Words>664</Words>
  <Application>Microsoft Office PowerPoint</Application>
  <PresentationFormat>Произвольный</PresentationFormat>
  <Paragraphs>156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Office Theme</vt:lpstr>
      <vt:lpstr>Формула</vt:lpstr>
      <vt:lpstr>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ПОВТОРИМ!</vt:lpstr>
      <vt:lpstr>Презентация PowerPoint</vt:lpstr>
      <vt:lpstr>Задача (устно)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1038</cp:revision>
  <dcterms:created xsi:type="dcterms:W3CDTF">2020-04-09T07:32:19Z</dcterms:created>
  <dcterms:modified xsi:type="dcterms:W3CDTF">2021-02-19T16:25:13Z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