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11" r:id="rId2"/>
    <p:sldId id="405" r:id="rId3"/>
    <p:sldId id="618" r:id="rId4"/>
    <p:sldId id="620" r:id="rId5"/>
    <p:sldId id="617" r:id="rId6"/>
    <p:sldId id="627" r:id="rId7"/>
    <p:sldId id="623" r:id="rId8"/>
    <p:sldId id="624" r:id="rId9"/>
    <p:sldId id="628" r:id="rId10"/>
    <p:sldId id="625" r:id="rId11"/>
    <p:sldId id="622" r:id="rId12"/>
    <p:sldId id="629" r:id="rId13"/>
    <p:sldId id="612" r:id="rId14"/>
    <p:sldId id="615" r:id="rId15"/>
    <p:sldId id="404" r:id="rId16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18"/>
            <p14:sldId id="620"/>
            <p14:sldId id="617"/>
            <p14:sldId id="627"/>
            <p14:sldId id="623"/>
            <p14:sldId id="624"/>
            <p14:sldId id="628"/>
            <p14:sldId id="625"/>
            <p14:sldId id="622"/>
            <p14:sldId id="629"/>
            <p14:sldId id="612"/>
            <p14:sldId id="615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FF6B6B"/>
    <a:srgbClr val="00A859"/>
    <a:srgbClr val="65F913"/>
    <a:srgbClr val="B1EB21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98696" autoAdjust="0"/>
  </p:normalViewPr>
  <p:slideViewPr>
    <p:cSldViewPr>
      <p:cViewPr>
        <p:scale>
          <a:sx n="50" d="100"/>
          <a:sy n="50" d="100"/>
        </p:scale>
        <p:origin x="-62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Свойство внешнего угла треугольника</a:t>
          </a:r>
          <a:endParaRPr lang="uz-Latn-UZ" sz="4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094083D7-50C9-4DB6-A861-F0118E2D5A48}">
      <dgm:prSet phldrT="[Текст]" custT="1"/>
      <dgm:spPr/>
      <dgm:t>
        <a:bodyPr/>
        <a:lstStyle/>
        <a:p>
          <a:r>
            <a:rPr lang="ru-RU" sz="3600" b="1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dirty="0">
            <a:latin typeface="Arial" pitchFamily="34" charset="0"/>
            <a:cs typeface="Arial" pitchFamily="34" charset="0"/>
          </a:endParaRPr>
        </a:p>
      </dgm:t>
    </dgm:pt>
    <dgm:pt modelId="{114D8800-6929-4D22-A186-8B807D638689}" type="parTrans" cxnId="{00E86386-4C31-4C5E-9F6C-8BDB734C3F4A}">
      <dgm:prSet/>
      <dgm:spPr/>
      <dgm:t>
        <a:bodyPr/>
        <a:lstStyle/>
        <a:p>
          <a:endParaRPr lang="uz-Latn-UZ"/>
        </a:p>
      </dgm:t>
    </dgm:pt>
    <dgm:pt modelId="{80D7C342-1DB9-4100-B986-CD3741FC2264}" type="sibTrans" cxnId="{00E86386-4C31-4C5E-9F6C-8BDB734C3F4A}">
      <dgm:prSet/>
      <dgm:spPr/>
      <dgm:t>
        <a:bodyPr/>
        <a:lstStyle/>
        <a:p>
          <a:endParaRPr lang="uz-Latn-UZ"/>
        </a:p>
      </dgm:t>
    </dgm:pt>
    <dgm:pt modelId="{F60E26E3-5F24-43FB-88D9-D5FF5506235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000" b="1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>
            <a:solidFill>
              <a:srgbClr val="002060"/>
            </a:solidFill>
          </a:endParaRPr>
        </a:p>
      </dgm:t>
    </dgm:pt>
    <dgm:pt modelId="{2E3C6477-31B7-48BD-8F02-A9A0156C7840}" type="parTrans" cxnId="{1C53A71B-77AE-4DC2-850A-851B5E25618E}">
      <dgm:prSet/>
      <dgm:spPr/>
      <dgm:t>
        <a:bodyPr/>
        <a:lstStyle/>
        <a:p>
          <a:endParaRPr lang="uz-Latn-UZ"/>
        </a:p>
      </dgm:t>
    </dgm:pt>
    <dgm:pt modelId="{DCB09347-4715-4CE2-B3E1-B701A4FE6FC2}" type="sibTrans" cxnId="{1C53A71B-77AE-4DC2-850A-851B5E25618E}">
      <dgm:prSet/>
      <dgm:spPr/>
      <dgm:t>
        <a:bodyPr/>
        <a:lstStyle/>
        <a:p>
          <a:endParaRPr lang="uz-Latn-UZ"/>
        </a:p>
      </dgm:t>
    </dgm:pt>
    <dgm:pt modelId="{82300CEB-4BA7-473C-8E82-77B329ED690D}">
      <dgm:prSet custT="1"/>
      <dgm:spPr/>
      <dgm:t>
        <a:bodyPr/>
        <a:lstStyle/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z-Latn-UZ" sz="4000" dirty="0">
            <a:solidFill>
              <a:srgbClr val="002060"/>
            </a:solidFill>
          </a:endParaRPr>
        </a:p>
      </dgm:t>
    </dgm:pt>
    <dgm:pt modelId="{C615504F-2344-498F-AEE4-78CCEC065ADC}" type="parTrans" cxnId="{36C98923-EE6D-4E3F-829B-3E52B4FBDF08}">
      <dgm:prSet/>
      <dgm:spPr/>
      <dgm:t>
        <a:bodyPr/>
        <a:lstStyle/>
        <a:p>
          <a:endParaRPr lang="uz-Latn-UZ"/>
        </a:p>
      </dgm:t>
    </dgm:pt>
    <dgm:pt modelId="{CFADCBDB-FADE-440C-993E-5EBC86A4DF67}" type="sibTrans" cxnId="{36C98923-EE6D-4E3F-829B-3E52B4FBDF08}">
      <dgm:prSet/>
      <dgm:spPr/>
      <dgm:t>
        <a:bodyPr/>
        <a:lstStyle/>
        <a:p>
          <a:endParaRPr lang="uz-Latn-UZ"/>
        </a:p>
      </dgm:t>
    </dgm:pt>
    <dgm:pt modelId="{1EB99DFC-EA83-4F83-A976-7E00F9A5E0F4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4</a:t>
          </a:r>
          <a:endParaRPr lang="uz-Latn-UZ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F255D6D-D878-4874-9F8C-48BF8DE6A79A}" type="parTrans" cxnId="{057EA4A5-5826-410F-81AC-37111718D3B6}">
      <dgm:prSet/>
      <dgm:spPr/>
      <dgm:t>
        <a:bodyPr/>
        <a:lstStyle/>
        <a:p>
          <a:endParaRPr lang="uz-Latn-UZ"/>
        </a:p>
      </dgm:t>
    </dgm:pt>
    <dgm:pt modelId="{3FC71FD0-9558-4015-A211-1A8E716A55F0}" type="sibTrans" cxnId="{057EA4A5-5826-410F-81AC-37111718D3B6}">
      <dgm:prSet/>
      <dgm:spPr/>
      <dgm:t>
        <a:bodyPr/>
        <a:lstStyle/>
        <a:p>
          <a:endParaRPr lang="uz-Latn-UZ"/>
        </a:p>
      </dgm:t>
    </dgm:pt>
    <dgm:pt modelId="{DAB7339A-9B09-4498-B96E-960D2BC569FC}">
      <dgm:prSet custT="1"/>
      <dgm:spPr/>
      <dgm:t>
        <a:bodyPr/>
        <a:lstStyle/>
        <a:p>
          <a:r>
            <a: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dirty="0"/>
        </a:p>
      </dgm:t>
    </dgm:pt>
    <dgm:pt modelId="{14E82A6E-A749-4983-92CE-5923B78FC538}" type="parTrans" cxnId="{6015933D-C7F2-4450-AE0B-D7535294D08F}">
      <dgm:prSet/>
      <dgm:spPr/>
    </dgm:pt>
    <dgm:pt modelId="{79BFE973-9EC5-4B70-B5D4-46AF002E986E}" type="sibTrans" cxnId="{6015933D-C7F2-4450-AE0B-D7535294D08F}">
      <dgm:prSet/>
      <dgm:spPr/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376316A5-3272-443E-A1CF-F2EA9F0F6B78}" type="pres">
      <dgm:prSet presAssocID="{094083D7-50C9-4DB6-A861-F0118E2D5A48}" presName="composite" presStyleCnt="0"/>
      <dgm:spPr/>
    </dgm:pt>
    <dgm:pt modelId="{6CF8AED9-26C2-4EE5-9214-8555417F8E17}" type="pres">
      <dgm:prSet presAssocID="{094083D7-50C9-4DB6-A861-F0118E2D5A4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ADFB6F4-86A3-439C-A58E-E0248E2CF608}" type="pres">
      <dgm:prSet presAssocID="{094083D7-50C9-4DB6-A861-F0118E2D5A4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83018AA5-97FA-4DCB-80B4-E528449C4172}" type="pres">
      <dgm:prSet presAssocID="{80D7C342-1DB9-4100-B986-CD3741FC2264}" presName="sp" presStyleCnt="0"/>
      <dgm:spPr/>
    </dgm:pt>
    <dgm:pt modelId="{91B63E72-70DF-4329-9219-7FFBEC6D77F5}" type="pres">
      <dgm:prSet presAssocID="{1EB99DFC-EA83-4F83-A976-7E00F9A5E0F4}" presName="composite" presStyleCnt="0"/>
      <dgm:spPr/>
    </dgm:pt>
    <dgm:pt modelId="{BF341DB1-E281-4116-8946-D270340BF0A1}" type="pres">
      <dgm:prSet presAssocID="{1EB99DFC-EA83-4F83-A976-7E00F9A5E0F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654513F-5A00-4114-B164-9A59C241FE70}" type="pres">
      <dgm:prSet presAssocID="{1EB99DFC-EA83-4F83-A976-7E00F9A5E0F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057EA4A5-5826-410F-81AC-37111718D3B6}" srcId="{F1250918-9470-4E6A-AF56-B81FFDA2175E}" destId="{1EB99DFC-EA83-4F83-A976-7E00F9A5E0F4}" srcOrd="3" destOrd="0" parTransId="{7F255D6D-D878-4874-9F8C-48BF8DE6A79A}" sibTransId="{3FC71FD0-9558-4015-A211-1A8E716A55F0}"/>
    <dgm:cxn modelId="{B604C4C7-D548-4531-9FED-60C2CC457491}" type="presOf" srcId="{094083D7-50C9-4DB6-A861-F0118E2D5A48}" destId="{6CF8AED9-26C2-4EE5-9214-8555417F8E17}" srcOrd="0" destOrd="0" presId="urn:microsoft.com/office/officeart/2005/8/layout/chevron2"/>
    <dgm:cxn modelId="{ABE88009-E2CB-4D27-8408-519147D5A9BD}" type="presOf" srcId="{F60E26E3-5F24-43FB-88D9-D5FF5506235D}" destId="{DADFB6F4-86A3-439C-A58E-E0248E2CF608}" srcOrd="0" destOrd="1" presId="urn:microsoft.com/office/officeart/2005/8/layout/chevron2"/>
    <dgm:cxn modelId="{6C5F1A98-050E-46E7-9B72-D40E46124899}" srcId="{F1250918-9470-4E6A-AF56-B81FFDA2175E}" destId="{54FA53D5-8F0B-4FC9-8F4F-4DB9C81B5F35}" srcOrd="1" destOrd="0" parTransId="{02631010-B555-4535-8DC3-A93550D8931C}" sibTransId="{6A0DA078-EB3D-402B-889C-B9F55CDC47EC}"/>
    <dgm:cxn modelId="{36C98923-EE6D-4E3F-829B-3E52B4FBDF08}" srcId="{094083D7-50C9-4DB6-A861-F0118E2D5A48}" destId="{82300CEB-4BA7-473C-8E82-77B329ED690D}" srcOrd="0" destOrd="0" parTransId="{C615504F-2344-498F-AEE4-78CCEC065ADC}" sibTransId="{CFADCBDB-FADE-440C-993E-5EBC86A4DF67}"/>
    <dgm:cxn modelId="{00E86386-4C31-4C5E-9F6C-8BDB734C3F4A}" srcId="{F1250918-9470-4E6A-AF56-B81FFDA2175E}" destId="{094083D7-50C9-4DB6-A861-F0118E2D5A48}" srcOrd="2" destOrd="0" parTransId="{114D8800-6929-4D22-A186-8B807D638689}" sibTransId="{80D7C342-1DB9-4100-B986-CD3741FC2264}"/>
    <dgm:cxn modelId="{60667933-B3A1-4855-9DBB-540441F4CF9E}" type="presOf" srcId="{1EB99DFC-EA83-4F83-A976-7E00F9A5E0F4}" destId="{BF341DB1-E281-4116-8946-D270340BF0A1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A04B0FA5-E818-4AC4-8C8B-72A437FA8C59}" type="presOf" srcId="{82300CEB-4BA7-473C-8E82-77B329ED690D}" destId="{DADFB6F4-86A3-439C-A58E-E0248E2CF608}" srcOrd="0" destOrd="0" presId="urn:microsoft.com/office/officeart/2005/8/layout/chevron2"/>
    <dgm:cxn modelId="{1C53A71B-77AE-4DC2-850A-851B5E25618E}" srcId="{094083D7-50C9-4DB6-A861-F0118E2D5A48}" destId="{F60E26E3-5F24-43FB-88D9-D5FF5506235D}" srcOrd="1" destOrd="0" parTransId="{2E3C6477-31B7-48BD-8F02-A9A0156C7840}" sibTransId="{DCB09347-4715-4CE2-B3E1-B701A4FE6FC2}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6015933D-C7F2-4450-AE0B-D7535294D08F}" srcId="{1EB99DFC-EA83-4F83-A976-7E00F9A5E0F4}" destId="{DAB7339A-9B09-4498-B96E-960D2BC569FC}" srcOrd="0" destOrd="0" parTransId="{14E82A6E-A749-4983-92CE-5923B78FC538}" sibTransId="{79BFE973-9EC5-4B70-B5D4-46AF002E986E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B51A5834-C34F-40FC-91FA-EB244AF071EF}" type="presOf" srcId="{DAB7339A-9B09-4498-B96E-960D2BC569FC}" destId="{C654513F-5A00-4114-B164-9A59C241FE70}" srcOrd="0" destOrd="0" presId="urn:microsoft.com/office/officeart/2005/8/layout/chevron2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E2745AE4-8FB5-415C-95E6-00674DE20731}" type="presParOf" srcId="{24B8B773-6DE6-4A3B-B867-4188EC0BD937}" destId="{84541234-632B-4A4D-B7BD-1574BF1C4A65}" srcOrd="2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3" destOrd="0" presId="urn:microsoft.com/office/officeart/2005/8/layout/chevron2"/>
    <dgm:cxn modelId="{F60224B8-4784-42B0-A129-D5BAA8ACC477}" type="presParOf" srcId="{24B8B773-6DE6-4A3B-B867-4188EC0BD937}" destId="{376316A5-3272-443E-A1CF-F2EA9F0F6B78}" srcOrd="4" destOrd="0" presId="urn:microsoft.com/office/officeart/2005/8/layout/chevron2"/>
    <dgm:cxn modelId="{88ECB5A5-799F-4D16-B6C0-82A069C8E3DB}" type="presParOf" srcId="{376316A5-3272-443E-A1CF-F2EA9F0F6B78}" destId="{6CF8AED9-26C2-4EE5-9214-8555417F8E17}" srcOrd="0" destOrd="0" presId="urn:microsoft.com/office/officeart/2005/8/layout/chevron2"/>
    <dgm:cxn modelId="{884F9BC3-491C-40AB-8525-05A42B9F059B}" type="presParOf" srcId="{376316A5-3272-443E-A1CF-F2EA9F0F6B78}" destId="{DADFB6F4-86A3-439C-A58E-E0248E2CF608}" srcOrd="1" destOrd="0" presId="urn:microsoft.com/office/officeart/2005/8/layout/chevron2"/>
    <dgm:cxn modelId="{FD15A207-3F8E-40A1-8FC9-7B36619FD9C3}" type="presParOf" srcId="{24B8B773-6DE6-4A3B-B867-4188EC0BD937}" destId="{83018AA5-97FA-4DCB-80B4-E528449C4172}" srcOrd="5" destOrd="0" presId="urn:microsoft.com/office/officeart/2005/8/layout/chevron2"/>
    <dgm:cxn modelId="{514D51A2-FC14-4DB7-A90F-7A4CD9A268E0}" type="presParOf" srcId="{24B8B773-6DE6-4A3B-B867-4188EC0BD937}" destId="{91B63E72-70DF-4329-9219-7FFBEC6D77F5}" srcOrd="6" destOrd="0" presId="urn:microsoft.com/office/officeart/2005/8/layout/chevron2"/>
    <dgm:cxn modelId="{E8669801-A68B-44FD-A131-A19EE3A8EC40}" type="presParOf" srcId="{91B63E72-70DF-4329-9219-7FFBEC6D77F5}" destId="{BF341DB1-E281-4116-8946-D270340BF0A1}" srcOrd="0" destOrd="0" presId="urn:microsoft.com/office/officeart/2005/8/layout/chevron2"/>
    <dgm:cxn modelId="{CB2E95FA-3832-470E-BF6C-5EC7635035C1}" type="presParOf" srcId="{91B63E72-70DF-4329-9219-7FFBEC6D77F5}" destId="{C654513F-5A00-4114-B164-9A59C241FE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235697" y="241950"/>
          <a:ext cx="1571316" cy="10999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556214"/>
        <a:ext cx="1099921" cy="471395"/>
      </dsp:txXfrm>
    </dsp:sp>
    <dsp:sp modelId="{D71CF270-2BB8-41EF-9955-AA76A67E8F84}">
      <dsp:nvSpPr>
        <dsp:cNvPr id="0" name=""/>
        <dsp:cNvSpPr/>
      </dsp:nvSpPr>
      <dsp:spPr>
        <a:xfrm rot="5400000">
          <a:off x="6668414" y="-5562239"/>
          <a:ext cx="1021893" cy="121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0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099922" y="56138"/>
        <a:ext cx="12108993" cy="922123"/>
      </dsp:txXfrm>
    </dsp:sp>
    <dsp:sp modelId="{1D0A228D-22E5-4569-937F-948A4141FDAD}">
      <dsp:nvSpPr>
        <dsp:cNvPr id="0" name=""/>
        <dsp:cNvSpPr/>
      </dsp:nvSpPr>
      <dsp:spPr>
        <a:xfrm rot="5400000">
          <a:off x="-235697" y="1669809"/>
          <a:ext cx="1571316" cy="10999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984073"/>
        <a:ext cx="1099921" cy="471395"/>
      </dsp:txXfrm>
    </dsp:sp>
    <dsp:sp modelId="{9F790235-126D-4200-8116-BB121847E9F2}">
      <dsp:nvSpPr>
        <dsp:cNvPr id="0" name=""/>
        <dsp:cNvSpPr/>
      </dsp:nvSpPr>
      <dsp:spPr>
        <a:xfrm rot="5400000">
          <a:off x="6668682" y="-4134649"/>
          <a:ext cx="1021355" cy="121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Свойство внешнего угла треугольника</a:t>
          </a:r>
          <a:endParaRPr lang="uz-Latn-UZ" sz="4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099921" y="1483970"/>
        <a:ext cx="12109020" cy="921639"/>
      </dsp:txXfrm>
    </dsp:sp>
    <dsp:sp modelId="{6CF8AED9-26C2-4EE5-9214-8555417F8E17}">
      <dsp:nvSpPr>
        <dsp:cNvPr id="0" name=""/>
        <dsp:cNvSpPr/>
      </dsp:nvSpPr>
      <dsp:spPr>
        <a:xfrm rot="5400000">
          <a:off x="-235697" y="3097668"/>
          <a:ext cx="1571316" cy="10999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" y="3411932"/>
        <a:ext cx="1099921" cy="471395"/>
      </dsp:txXfrm>
    </dsp:sp>
    <dsp:sp modelId="{DADFB6F4-86A3-439C-A58E-E0248E2CF608}">
      <dsp:nvSpPr>
        <dsp:cNvPr id="0" name=""/>
        <dsp:cNvSpPr/>
      </dsp:nvSpPr>
      <dsp:spPr>
        <a:xfrm rot="5400000">
          <a:off x="6668682" y="-2706789"/>
          <a:ext cx="1021355" cy="121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>
            <a:solidFill>
              <a:srgbClr val="002060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0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z-Latn-UZ" sz="4000" kern="1200" dirty="0">
            <a:solidFill>
              <a:srgbClr val="002060"/>
            </a:solidFill>
          </a:endParaRPr>
        </a:p>
      </dsp:txBody>
      <dsp:txXfrm rot="-5400000">
        <a:off x="1099921" y="2911830"/>
        <a:ext cx="12109020" cy="921639"/>
      </dsp:txXfrm>
    </dsp:sp>
    <dsp:sp modelId="{BF341DB1-E281-4116-8946-D270340BF0A1}">
      <dsp:nvSpPr>
        <dsp:cNvPr id="0" name=""/>
        <dsp:cNvSpPr/>
      </dsp:nvSpPr>
      <dsp:spPr>
        <a:xfrm rot="5400000">
          <a:off x="-235697" y="4525527"/>
          <a:ext cx="1571316" cy="10999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rial" pitchFamily="34" charset="0"/>
              <a:cs typeface="Arial" pitchFamily="34" charset="0"/>
            </a:rPr>
            <a:t>4</a:t>
          </a:r>
          <a:endParaRPr lang="uz-Latn-UZ" sz="3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-5400000">
        <a:off x="1" y="4839791"/>
        <a:ext cx="1099921" cy="471395"/>
      </dsp:txXfrm>
    </dsp:sp>
    <dsp:sp modelId="{C654513F-5A00-4114-B164-9A59C241FE70}">
      <dsp:nvSpPr>
        <dsp:cNvPr id="0" name=""/>
        <dsp:cNvSpPr/>
      </dsp:nvSpPr>
      <dsp:spPr>
        <a:xfrm rot="5400000">
          <a:off x="6668682" y="-1278930"/>
          <a:ext cx="1021355" cy="12158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000" kern="1200" dirty="0"/>
        </a:p>
      </dsp:txBody>
      <dsp:txXfrm rot="-5400000">
        <a:off x="1099921" y="4339689"/>
        <a:ext cx="12109020" cy="921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Саврасова С.М., Ястребинецкий Г.А.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31520" y="329566"/>
            <a:ext cx="13167360" cy="4078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31520" y="4726306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7120" y="4726306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5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98720" y="749427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851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fld id="{38ECC690-4FFD-4A12-A73F-0A78C7862D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8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6940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7.gif"/><Relationship Id="rId7" Type="http://schemas.openxmlformats.org/officeDocument/2006/relationships/image" Target="../media/image9.wmf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9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wmf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e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830940" y="342899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830940" y="53735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209800" y="3706363"/>
            <a:ext cx="7793149" cy="261823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Свойство внешнего угла треугольника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79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9740" y="5551714"/>
            <a:ext cx="12162066" cy="179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marL="653110" lvl="1" defTabSz="130622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3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азовите внешний угол </a:t>
            </a:r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АВС 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вершине В 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L="653110" lvl="1" defTabSz="130622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36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Назовите углы 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АВС, не смежные </a:t>
            </a:r>
            <a:r>
              <a:rPr lang="en-US" sz="36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 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3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СВМ</a:t>
            </a:r>
            <a:endParaRPr lang="ru-RU" sz="36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53110" lvl="1" defTabSz="130622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000741" y="2212912"/>
            <a:ext cx="6057942" cy="2228866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983415" y="1410548"/>
            <a:ext cx="2132156" cy="15788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0200" y="3998976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600" dirty="0">
                <a:ln>
                  <a:solidFill>
                    <a:sysClr val="windowText" lastClr="000000"/>
                  </a:solidFill>
                </a:ln>
              </a:rPr>
              <a:t>A</a:t>
            </a:r>
            <a:endParaRPr lang="ru-RU" sz="46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72456" y="1784285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600" dirty="0">
                <a:ln>
                  <a:solidFill>
                    <a:sysClr val="windowText" lastClr="000000"/>
                  </a:solidFill>
                </a:ln>
              </a:rPr>
              <a:t>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04420" y="944501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600" dirty="0">
                <a:ln>
                  <a:solidFill>
                    <a:sysClr val="windowText" lastClr="000000"/>
                  </a:solidFill>
                </a:ln>
              </a:rPr>
              <a:t>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095199" y="3986706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600" dirty="0">
                <a:ln>
                  <a:solidFill>
                    <a:sysClr val="windowText" lastClr="000000"/>
                  </a:solidFill>
                </a:ln>
              </a:rPr>
              <a:t>С</a:t>
            </a:r>
          </a:p>
        </p:txBody>
      </p:sp>
      <p:sp>
        <p:nvSpPr>
          <p:cNvPr id="20" name="Дуга 19"/>
          <p:cNvSpPr/>
          <p:nvPr/>
        </p:nvSpPr>
        <p:spPr>
          <a:xfrm rot="12865578">
            <a:off x="11211024" y="3561610"/>
            <a:ext cx="685805" cy="942982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>
            <a:off x="6343644" y="4013150"/>
            <a:ext cx="571504" cy="857256"/>
          </a:xfrm>
          <a:prstGeom prst="arc">
            <a:avLst>
              <a:gd name="adj1" fmla="val 15607265"/>
              <a:gd name="adj2" fmla="val 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2865578">
            <a:off x="11325325" y="3561611"/>
            <a:ext cx="685805" cy="942982"/>
          </a:xfrm>
          <a:prstGeom prst="arc">
            <a:avLst>
              <a:gd name="adj1" fmla="val 16200000"/>
              <a:gd name="adj2" fmla="val 20697452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85804" y="399464"/>
            <a:ext cx="908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Свойство внешнего угла треугольника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76164" y="5551714"/>
            <a:ext cx="1718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СВМ</a:t>
            </a:r>
            <a:endParaRPr lang="uz-Latn-UZ" dirty="0"/>
          </a:p>
        </p:txBody>
      </p:sp>
      <p:sp>
        <p:nvSpPr>
          <p:cNvPr id="17" name="Дуга 16"/>
          <p:cNvSpPr/>
          <p:nvPr/>
        </p:nvSpPr>
        <p:spPr>
          <a:xfrm rot="990387">
            <a:off x="9111117" y="1891616"/>
            <a:ext cx="487010" cy="592693"/>
          </a:xfrm>
          <a:prstGeom prst="arc">
            <a:avLst>
              <a:gd name="adj1" fmla="val 16307181"/>
              <a:gd name="adj2" fmla="val 4813583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747472" y="7059486"/>
            <a:ext cx="1128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А </a:t>
            </a:r>
            <a:endParaRPr lang="uz-Latn-UZ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43727" y="7022439"/>
            <a:ext cx="1128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sz="36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С 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38922903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8" grpId="0"/>
      <p:bldP spid="17" grpId="0" animBg="1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14" name="Group 2"/>
          <p:cNvGrpSpPr>
            <a:grpSpLocks/>
          </p:cNvGrpSpPr>
          <p:nvPr/>
        </p:nvGrpSpPr>
        <p:grpSpPr bwMode="auto">
          <a:xfrm>
            <a:off x="6507480" y="4029076"/>
            <a:ext cx="1960880" cy="1224914"/>
            <a:chOff x="3651" y="1706"/>
            <a:chExt cx="772" cy="643"/>
          </a:xfrm>
        </p:grpSpPr>
        <p:sp>
          <p:nvSpPr>
            <p:cNvPr id="218115" name="Freeform 3"/>
            <p:cNvSpPr>
              <a:spLocks/>
            </p:cNvSpPr>
            <p:nvPr/>
          </p:nvSpPr>
          <p:spPr bwMode="auto">
            <a:xfrm>
              <a:off x="3651" y="1706"/>
              <a:ext cx="772" cy="643"/>
            </a:xfrm>
            <a:custGeom>
              <a:avLst/>
              <a:gdLst>
                <a:gd name="T0" fmla="*/ 0 w 772"/>
                <a:gd name="T1" fmla="*/ 99 h 643"/>
                <a:gd name="T2" fmla="*/ 192 w 772"/>
                <a:gd name="T3" fmla="*/ 0 h 643"/>
                <a:gd name="T4" fmla="*/ 552 w 772"/>
                <a:gd name="T5" fmla="*/ 88 h 643"/>
                <a:gd name="T6" fmla="*/ 712 w 772"/>
                <a:gd name="T7" fmla="*/ 304 h 643"/>
                <a:gd name="T8" fmla="*/ 726 w 772"/>
                <a:gd name="T9" fmla="*/ 507 h 643"/>
                <a:gd name="T10" fmla="*/ 772 w 772"/>
                <a:gd name="T11" fmla="*/ 643 h 643"/>
                <a:gd name="T12" fmla="*/ 182 w 772"/>
                <a:gd name="T13" fmla="*/ 643 h 643"/>
                <a:gd name="T14" fmla="*/ 0 w 772"/>
                <a:gd name="T15" fmla="*/ 99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2" h="643">
                  <a:moveTo>
                    <a:pt x="0" y="99"/>
                  </a:moveTo>
                  <a:lnTo>
                    <a:pt x="192" y="0"/>
                  </a:lnTo>
                  <a:lnTo>
                    <a:pt x="552" y="88"/>
                  </a:lnTo>
                  <a:lnTo>
                    <a:pt x="712" y="304"/>
                  </a:lnTo>
                  <a:lnTo>
                    <a:pt x="726" y="507"/>
                  </a:lnTo>
                  <a:lnTo>
                    <a:pt x="772" y="643"/>
                  </a:lnTo>
                  <a:lnTo>
                    <a:pt x="182" y="643"/>
                  </a:lnTo>
                  <a:lnTo>
                    <a:pt x="0" y="99"/>
                  </a:lnTo>
                  <a:close/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8116" name="Freeform 4"/>
            <p:cNvSpPr>
              <a:spLocks/>
            </p:cNvSpPr>
            <p:nvPr/>
          </p:nvSpPr>
          <p:spPr bwMode="auto">
            <a:xfrm>
              <a:off x="3783" y="2201"/>
              <a:ext cx="192" cy="141"/>
            </a:xfrm>
            <a:custGeom>
              <a:avLst/>
              <a:gdLst>
                <a:gd name="T0" fmla="*/ 0 w 192"/>
                <a:gd name="T1" fmla="*/ 1 h 141"/>
                <a:gd name="T2" fmla="*/ 84 w 192"/>
                <a:gd name="T3" fmla="*/ 9 h 141"/>
                <a:gd name="T4" fmla="*/ 156 w 192"/>
                <a:gd name="T5" fmla="*/ 57 h 141"/>
                <a:gd name="T6" fmla="*/ 192 w 192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141">
                  <a:moveTo>
                    <a:pt x="0" y="1"/>
                  </a:moveTo>
                  <a:cubicBezTo>
                    <a:pt x="14" y="2"/>
                    <a:pt x="58" y="0"/>
                    <a:pt x="84" y="9"/>
                  </a:cubicBezTo>
                  <a:cubicBezTo>
                    <a:pt x="110" y="18"/>
                    <a:pt x="138" y="35"/>
                    <a:pt x="156" y="57"/>
                  </a:cubicBezTo>
                  <a:cubicBezTo>
                    <a:pt x="174" y="79"/>
                    <a:pt x="184" y="123"/>
                    <a:pt x="192" y="141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-445290" y="6625649"/>
            <a:ext cx="1374134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                                              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+       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180</a:t>
            </a:r>
            <a:r>
              <a:rPr lang="ru-RU" sz="36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,    смежные углы.</a:t>
            </a: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215900" y="5667684"/>
            <a:ext cx="1422908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Доказательство:     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+       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+        = 180</a:t>
            </a:r>
            <a:r>
              <a:rPr lang="ru-RU" sz="3600" b="1" baseline="30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,    по теореме о сумме 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глов треугольника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18119" name="Freeform 7"/>
          <p:cNvSpPr>
            <a:spLocks/>
          </p:cNvSpPr>
          <p:nvPr/>
        </p:nvSpPr>
        <p:spPr bwMode="auto">
          <a:xfrm>
            <a:off x="3665221" y="1788796"/>
            <a:ext cx="2377440" cy="2011680"/>
          </a:xfrm>
          <a:custGeom>
            <a:avLst/>
            <a:gdLst>
              <a:gd name="T0" fmla="*/ 592 w 936"/>
              <a:gd name="T1" fmla="*/ 0 h 1056"/>
              <a:gd name="T2" fmla="*/ 936 w 936"/>
              <a:gd name="T3" fmla="*/ 840 h 1056"/>
              <a:gd name="T4" fmla="*/ 744 w 936"/>
              <a:gd name="T5" fmla="*/ 1056 h 1056"/>
              <a:gd name="T6" fmla="*/ 616 w 936"/>
              <a:gd name="T7" fmla="*/ 1056 h 1056"/>
              <a:gd name="T8" fmla="*/ 360 w 936"/>
              <a:gd name="T9" fmla="*/ 1008 h 1056"/>
              <a:gd name="T10" fmla="*/ 208 w 936"/>
              <a:gd name="T11" fmla="*/ 896 h 1056"/>
              <a:gd name="T12" fmla="*/ 0 w 936"/>
              <a:gd name="T13" fmla="*/ 664 h 1056"/>
              <a:gd name="T14" fmla="*/ 592 w 936"/>
              <a:gd name="T1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6" h="1056">
                <a:moveTo>
                  <a:pt x="592" y="0"/>
                </a:moveTo>
                <a:lnTo>
                  <a:pt x="936" y="840"/>
                </a:lnTo>
                <a:lnTo>
                  <a:pt x="744" y="1056"/>
                </a:lnTo>
                <a:lnTo>
                  <a:pt x="616" y="1056"/>
                </a:lnTo>
                <a:lnTo>
                  <a:pt x="360" y="1008"/>
                </a:lnTo>
                <a:lnTo>
                  <a:pt x="208" y="896"/>
                </a:lnTo>
                <a:lnTo>
                  <a:pt x="0" y="664"/>
                </a:lnTo>
                <a:lnTo>
                  <a:pt x="592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0" name="Freeform 8"/>
          <p:cNvSpPr>
            <a:spLocks/>
          </p:cNvSpPr>
          <p:nvPr/>
        </p:nvSpPr>
        <p:spPr bwMode="auto">
          <a:xfrm>
            <a:off x="4206241" y="3769996"/>
            <a:ext cx="2771141" cy="1447800"/>
          </a:xfrm>
          <a:custGeom>
            <a:avLst/>
            <a:gdLst>
              <a:gd name="T0" fmla="*/ 1091 w 1091"/>
              <a:gd name="T1" fmla="*/ 752 h 760"/>
              <a:gd name="T2" fmla="*/ 171 w 1091"/>
              <a:gd name="T3" fmla="*/ 760 h 760"/>
              <a:gd name="T4" fmla="*/ 0 w 1091"/>
              <a:gd name="T5" fmla="*/ 446 h 760"/>
              <a:gd name="T6" fmla="*/ 54 w 1091"/>
              <a:gd name="T7" fmla="*/ 280 h 760"/>
              <a:gd name="T8" fmla="*/ 150 w 1091"/>
              <a:gd name="T9" fmla="*/ 146 h 760"/>
              <a:gd name="T10" fmla="*/ 256 w 1091"/>
              <a:gd name="T11" fmla="*/ 91 h 760"/>
              <a:gd name="T12" fmla="*/ 781 w 1091"/>
              <a:gd name="T13" fmla="*/ 0 h 760"/>
              <a:gd name="T14" fmla="*/ 1091 w 1091"/>
              <a:gd name="T15" fmla="*/ 752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1" h="760">
                <a:moveTo>
                  <a:pt x="1091" y="752"/>
                </a:moveTo>
                <a:lnTo>
                  <a:pt x="171" y="760"/>
                </a:lnTo>
                <a:lnTo>
                  <a:pt x="0" y="446"/>
                </a:lnTo>
                <a:lnTo>
                  <a:pt x="54" y="280"/>
                </a:lnTo>
                <a:lnTo>
                  <a:pt x="150" y="146"/>
                </a:lnTo>
                <a:lnTo>
                  <a:pt x="256" y="91"/>
                </a:lnTo>
                <a:lnTo>
                  <a:pt x="781" y="0"/>
                </a:lnTo>
                <a:lnTo>
                  <a:pt x="1091" y="7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1" name="Freeform 9"/>
          <p:cNvSpPr>
            <a:spLocks/>
          </p:cNvSpPr>
          <p:nvPr/>
        </p:nvSpPr>
        <p:spPr bwMode="auto">
          <a:xfrm>
            <a:off x="980440" y="3922396"/>
            <a:ext cx="2766061" cy="1316354"/>
          </a:xfrm>
          <a:custGeom>
            <a:avLst/>
            <a:gdLst>
              <a:gd name="T0" fmla="*/ 0 w 1089"/>
              <a:gd name="T1" fmla="*/ 691 h 691"/>
              <a:gd name="T2" fmla="*/ 641 w 1089"/>
              <a:gd name="T3" fmla="*/ 0 h 691"/>
              <a:gd name="T4" fmla="*/ 873 w 1089"/>
              <a:gd name="T5" fmla="*/ 88 h 691"/>
              <a:gd name="T6" fmla="*/ 1057 w 1089"/>
              <a:gd name="T7" fmla="*/ 248 h 691"/>
              <a:gd name="T8" fmla="*/ 1065 w 1089"/>
              <a:gd name="T9" fmla="*/ 368 h 691"/>
              <a:gd name="T10" fmla="*/ 1089 w 1089"/>
              <a:gd name="T11" fmla="*/ 504 h 691"/>
              <a:gd name="T12" fmla="*/ 1073 w 1089"/>
              <a:gd name="T13" fmla="*/ 672 h 691"/>
              <a:gd name="T14" fmla="*/ 0 w 1089"/>
              <a:gd name="T15" fmla="*/ 691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9" h="691">
                <a:moveTo>
                  <a:pt x="0" y="691"/>
                </a:moveTo>
                <a:lnTo>
                  <a:pt x="641" y="0"/>
                </a:lnTo>
                <a:lnTo>
                  <a:pt x="873" y="88"/>
                </a:lnTo>
                <a:lnTo>
                  <a:pt x="1057" y="248"/>
                </a:lnTo>
                <a:lnTo>
                  <a:pt x="1065" y="368"/>
                </a:lnTo>
                <a:lnTo>
                  <a:pt x="1089" y="504"/>
                </a:lnTo>
                <a:lnTo>
                  <a:pt x="1073" y="672"/>
                </a:lnTo>
                <a:lnTo>
                  <a:pt x="0" y="691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388622" y="164928"/>
            <a:ext cx="13997939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Теорема: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Внешний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угол треугольника равен сумме </a:t>
            </a:r>
          </a:p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двух углов треугольника, не смежных с ним.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980441" y="1783081"/>
            <a:ext cx="5991861" cy="3455670"/>
          </a:xfrm>
          <a:prstGeom prst="triangle">
            <a:avLst>
              <a:gd name="adj" fmla="val 70685"/>
            </a:avLst>
          </a:prstGeom>
          <a:noFill/>
          <a:ln w="57150">
            <a:solidFill>
              <a:srgbClr val="008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66FF9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6047742" y="1659256"/>
            <a:ext cx="6687819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Дано: треугольник АВС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Доказать:</a:t>
            </a:r>
          </a:p>
        </p:txBody>
      </p:sp>
      <p:pic>
        <p:nvPicPr>
          <p:cNvPr id="218125" name="Picture 13" descr="anim07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749">
            <a:off x="5125721" y="4288156"/>
            <a:ext cx="1328421" cy="49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126" name="Picture 14" descr="anim07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70618">
            <a:off x="4517708" y="2452052"/>
            <a:ext cx="908686" cy="60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127" name="Picture 15" descr="anim07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8653">
            <a:off x="1671321" y="4547236"/>
            <a:ext cx="1328421" cy="49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487732" y="4724932"/>
            <a:ext cx="58279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218129" name="Text Box 17"/>
          <p:cNvSpPr txBox="1">
            <a:spLocks noChangeArrowheads="1"/>
          </p:cNvSpPr>
          <p:nvPr/>
        </p:nvSpPr>
        <p:spPr bwMode="auto">
          <a:xfrm>
            <a:off x="6624320" y="5075876"/>
            <a:ext cx="55874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218130" name="Text Box 18"/>
          <p:cNvSpPr txBox="1">
            <a:spLocks noChangeArrowheads="1"/>
          </p:cNvSpPr>
          <p:nvPr/>
        </p:nvSpPr>
        <p:spPr bwMode="auto">
          <a:xfrm>
            <a:off x="4590596" y="1277836"/>
            <a:ext cx="58674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6972302" y="5238750"/>
            <a:ext cx="512572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7140409" y="4522692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1378399" y="4624167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4883967" y="1868806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grpSp>
        <p:nvGrpSpPr>
          <p:cNvPr id="218136" name="Group 24"/>
          <p:cNvGrpSpPr>
            <a:grpSpLocks/>
          </p:cNvGrpSpPr>
          <p:nvPr/>
        </p:nvGrpSpPr>
        <p:grpSpPr bwMode="auto">
          <a:xfrm>
            <a:off x="8409942" y="2193877"/>
            <a:ext cx="792480" cy="723900"/>
            <a:chOff x="2971" y="1640"/>
            <a:chExt cx="312" cy="380"/>
          </a:xfrm>
        </p:grpSpPr>
        <p:graphicFrame>
          <p:nvGraphicFramePr>
            <p:cNvPr id="218137" name="Object 25"/>
            <p:cNvGraphicFramePr>
              <a:graphicFrameLocks noChangeAspect="1"/>
            </p:cNvGraphicFramePr>
            <p:nvPr/>
          </p:nvGraphicFramePr>
          <p:xfrm>
            <a:off x="2971" y="1752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88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1752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8138" name="Text Box 26"/>
            <p:cNvSpPr txBox="1">
              <a:spLocks noChangeArrowheads="1"/>
            </p:cNvSpPr>
            <p:nvPr/>
          </p:nvSpPr>
          <p:spPr bwMode="auto">
            <a:xfrm>
              <a:off x="3107" y="1640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18139" name="Group 27"/>
          <p:cNvGrpSpPr>
            <a:grpSpLocks/>
          </p:cNvGrpSpPr>
          <p:nvPr/>
        </p:nvGrpSpPr>
        <p:grpSpPr bwMode="auto">
          <a:xfrm>
            <a:off x="4245598" y="5687976"/>
            <a:ext cx="822960" cy="723900"/>
            <a:chOff x="4148" y="2126"/>
            <a:chExt cx="324" cy="380"/>
          </a:xfrm>
        </p:grpSpPr>
        <p:sp>
          <p:nvSpPr>
            <p:cNvPr id="218140" name="Text Box 28"/>
            <p:cNvSpPr txBox="1">
              <a:spLocks noChangeArrowheads="1"/>
            </p:cNvSpPr>
            <p:nvPr/>
          </p:nvSpPr>
          <p:spPr bwMode="auto">
            <a:xfrm>
              <a:off x="4296" y="2126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graphicFrame>
          <p:nvGraphicFramePr>
            <p:cNvPr id="218141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3724285"/>
                </p:ext>
              </p:extLst>
            </p:nvPr>
          </p:nvGraphicFramePr>
          <p:xfrm>
            <a:off x="4148" y="2230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89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8" y="2230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42" name="Group 30"/>
          <p:cNvGrpSpPr>
            <a:grpSpLocks/>
          </p:cNvGrpSpPr>
          <p:nvPr/>
        </p:nvGrpSpPr>
        <p:grpSpPr bwMode="auto">
          <a:xfrm>
            <a:off x="10693334" y="2197223"/>
            <a:ext cx="792480" cy="723900"/>
            <a:chOff x="4967" y="2039"/>
            <a:chExt cx="312" cy="380"/>
          </a:xfrm>
        </p:grpSpPr>
        <p:graphicFrame>
          <p:nvGraphicFramePr>
            <p:cNvPr id="218143" name="Object 31"/>
            <p:cNvGraphicFramePr>
              <a:graphicFrameLocks noChangeAspect="1"/>
            </p:cNvGraphicFramePr>
            <p:nvPr/>
          </p:nvGraphicFramePr>
          <p:xfrm>
            <a:off x="4967" y="2160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90" name="Формула" r:id="rId8" imgW="164880" imgH="152280" progId="Equation.3">
                    <p:embed/>
                  </p:oleObj>
                </mc:Choice>
                <mc:Fallback>
                  <p:oleObj name="Формула" r:id="rId8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2160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8144" name="Text Box 32"/>
            <p:cNvSpPr txBox="1">
              <a:spLocks noChangeArrowheads="1"/>
            </p:cNvSpPr>
            <p:nvPr/>
          </p:nvSpPr>
          <p:spPr bwMode="auto">
            <a:xfrm>
              <a:off x="5103" y="2039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218145" name="Group 33"/>
          <p:cNvGrpSpPr>
            <a:grpSpLocks/>
          </p:cNvGrpSpPr>
          <p:nvPr/>
        </p:nvGrpSpPr>
        <p:grpSpPr bwMode="auto">
          <a:xfrm>
            <a:off x="9655263" y="2229582"/>
            <a:ext cx="792480" cy="723900"/>
            <a:chOff x="4150" y="2074"/>
            <a:chExt cx="312" cy="380"/>
          </a:xfrm>
        </p:grpSpPr>
        <p:sp>
          <p:nvSpPr>
            <p:cNvPr id="218146" name="Text Box 34"/>
            <p:cNvSpPr txBox="1">
              <a:spLocks noChangeArrowheads="1"/>
            </p:cNvSpPr>
            <p:nvPr/>
          </p:nvSpPr>
          <p:spPr bwMode="auto">
            <a:xfrm>
              <a:off x="4286" y="2074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graphicFrame>
          <p:nvGraphicFramePr>
            <p:cNvPr id="218147" name="Object 35"/>
            <p:cNvGraphicFramePr>
              <a:graphicFrameLocks noChangeAspect="1"/>
            </p:cNvGraphicFramePr>
            <p:nvPr/>
          </p:nvGraphicFramePr>
          <p:xfrm>
            <a:off x="4150" y="2177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91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2177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8148" name="Text Box 36"/>
          <p:cNvSpPr txBox="1">
            <a:spLocks noChangeArrowheads="1"/>
          </p:cNvSpPr>
          <p:nvPr/>
        </p:nvSpPr>
        <p:spPr bwMode="auto">
          <a:xfrm>
            <a:off x="9180978" y="2244930"/>
            <a:ext cx="52508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/>
              <a:t>=</a:t>
            </a:r>
          </a:p>
        </p:txBody>
      </p:sp>
      <p:sp>
        <p:nvSpPr>
          <p:cNvPr id="218149" name="Text Box 37"/>
          <p:cNvSpPr txBox="1">
            <a:spLocks noChangeArrowheads="1"/>
          </p:cNvSpPr>
          <p:nvPr/>
        </p:nvSpPr>
        <p:spPr bwMode="auto">
          <a:xfrm>
            <a:off x="10334138" y="2193877"/>
            <a:ext cx="52508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dirty="0"/>
              <a:t>+</a:t>
            </a:r>
          </a:p>
        </p:txBody>
      </p:sp>
      <p:grpSp>
        <p:nvGrpSpPr>
          <p:cNvPr id="218150" name="Group 38"/>
          <p:cNvGrpSpPr>
            <a:grpSpLocks/>
          </p:cNvGrpSpPr>
          <p:nvPr/>
        </p:nvGrpSpPr>
        <p:grpSpPr bwMode="auto">
          <a:xfrm>
            <a:off x="6834325" y="6550321"/>
            <a:ext cx="792480" cy="723900"/>
            <a:chOff x="3243" y="3655"/>
            <a:chExt cx="312" cy="380"/>
          </a:xfrm>
        </p:grpSpPr>
        <p:graphicFrame>
          <p:nvGraphicFramePr>
            <p:cNvPr id="218151" name="Object 39"/>
            <p:cNvGraphicFramePr>
              <a:graphicFrameLocks noChangeAspect="1"/>
            </p:cNvGraphicFramePr>
            <p:nvPr/>
          </p:nvGraphicFramePr>
          <p:xfrm>
            <a:off x="3243" y="3748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92" name="Формула" r:id="rId11" imgW="164880" imgH="152280" progId="Equation.3">
                    <p:embed/>
                  </p:oleObj>
                </mc:Choice>
                <mc:Fallback>
                  <p:oleObj name="Формула" r:id="rId11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3748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8152" name="Text Box 40"/>
            <p:cNvSpPr txBox="1">
              <a:spLocks noChangeArrowheads="1"/>
            </p:cNvSpPr>
            <p:nvPr/>
          </p:nvSpPr>
          <p:spPr bwMode="auto">
            <a:xfrm>
              <a:off x="3379" y="3655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218153" name="Group 41"/>
          <p:cNvGrpSpPr>
            <a:grpSpLocks/>
          </p:cNvGrpSpPr>
          <p:nvPr/>
        </p:nvGrpSpPr>
        <p:grpSpPr bwMode="auto">
          <a:xfrm>
            <a:off x="5470346" y="6550321"/>
            <a:ext cx="843280" cy="723900"/>
            <a:chOff x="2744" y="3551"/>
            <a:chExt cx="332" cy="380"/>
          </a:xfrm>
        </p:grpSpPr>
        <p:sp>
          <p:nvSpPr>
            <p:cNvPr id="218154" name="Text Box 42"/>
            <p:cNvSpPr txBox="1">
              <a:spLocks noChangeArrowheads="1"/>
            </p:cNvSpPr>
            <p:nvPr/>
          </p:nvSpPr>
          <p:spPr bwMode="auto">
            <a:xfrm>
              <a:off x="2900" y="3551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  <p:graphicFrame>
          <p:nvGraphicFramePr>
            <p:cNvPr id="218155" name="Object 43"/>
            <p:cNvGraphicFramePr>
              <a:graphicFrameLocks noChangeAspect="1"/>
            </p:cNvGraphicFramePr>
            <p:nvPr/>
          </p:nvGraphicFramePr>
          <p:xfrm>
            <a:off x="2744" y="3657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93" name="Формула" r:id="rId13" imgW="164880" imgH="152280" progId="Equation.3">
                    <p:embed/>
                  </p:oleObj>
                </mc:Choice>
                <mc:Fallback>
                  <p:oleObj name="Формула" r:id="rId13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3657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56" name="Group 44"/>
          <p:cNvGrpSpPr>
            <a:grpSpLocks/>
          </p:cNvGrpSpPr>
          <p:nvPr/>
        </p:nvGrpSpPr>
        <p:grpSpPr bwMode="auto">
          <a:xfrm>
            <a:off x="5471160" y="5669280"/>
            <a:ext cx="792480" cy="723900"/>
            <a:chOff x="3198" y="3294"/>
            <a:chExt cx="312" cy="380"/>
          </a:xfrm>
        </p:grpSpPr>
        <p:sp>
          <p:nvSpPr>
            <p:cNvPr id="218157" name="Text Box 45"/>
            <p:cNvSpPr txBox="1">
              <a:spLocks noChangeArrowheads="1"/>
            </p:cNvSpPr>
            <p:nvPr/>
          </p:nvSpPr>
          <p:spPr bwMode="auto">
            <a:xfrm>
              <a:off x="3334" y="3294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graphicFrame>
          <p:nvGraphicFramePr>
            <p:cNvPr id="218158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621814"/>
                </p:ext>
              </p:extLst>
            </p:nvPr>
          </p:nvGraphicFramePr>
          <p:xfrm>
            <a:off x="3198" y="3389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94" name="Формула" r:id="rId14" imgW="164880" imgH="152280" progId="Equation.3">
                    <p:embed/>
                  </p:oleObj>
                </mc:Choice>
                <mc:Fallback>
                  <p:oleObj name="Формула" r:id="rId1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3389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8159" name="Group 47"/>
          <p:cNvGrpSpPr>
            <a:grpSpLocks/>
          </p:cNvGrpSpPr>
          <p:nvPr/>
        </p:nvGrpSpPr>
        <p:grpSpPr bwMode="auto">
          <a:xfrm>
            <a:off x="6852921" y="5669280"/>
            <a:ext cx="795020" cy="723900"/>
            <a:chOff x="3559" y="3203"/>
            <a:chExt cx="313" cy="380"/>
          </a:xfrm>
        </p:grpSpPr>
        <p:sp>
          <p:nvSpPr>
            <p:cNvPr id="218160" name="Text Box 48"/>
            <p:cNvSpPr txBox="1">
              <a:spLocks noChangeArrowheads="1"/>
            </p:cNvSpPr>
            <p:nvPr/>
          </p:nvSpPr>
          <p:spPr bwMode="auto">
            <a:xfrm>
              <a:off x="3696" y="3203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graphicFrame>
          <p:nvGraphicFramePr>
            <p:cNvPr id="218161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8671588"/>
                </p:ext>
              </p:extLst>
            </p:nvPr>
          </p:nvGraphicFramePr>
          <p:xfrm>
            <a:off x="3559" y="3298"/>
            <a:ext cx="227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95" name="Формула" r:id="rId15" imgW="164880" imgH="152280" progId="Equation.3">
                    <p:embed/>
                  </p:oleObj>
                </mc:Choice>
                <mc:Fallback>
                  <p:oleObj name="Формула" r:id="rId1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" y="3298"/>
                          <a:ext cx="227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8162" name="Text Box 50"/>
          <p:cNvSpPr txBox="1">
            <a:spLocks noChangeArrowheads="1"/>
          </p:cNvSpPr>
          <p:nvPr/>
        </p:nvSpPr>
        <p:spPr bwMode="auto">
          <a:xfrm>
            <a:off x="6162040" y="4537711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18163" name="AutoShape 51"/>
          <p:cNvSpPr>
            <a:spLocks noChangeArrowheads="1"/>
          </p:cNvSpPr>
          <p:nvPr/>
        </p:nvSpPr>
        <p:spPr bwMode="auto">
          <a:xfrm rot="5400000">
            <a:off x="6738938" y="4546283"/>
            <a:ext cx="344806" cy="1036320"/>
          </a:xfrm>
          <a:prstGeom prst="moon">
            <a:avLst>
              <a:gd name="adj" fmla="val 36463"/>
            </a:avLst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8164" name="Oval 52"/>
          <p:cNvSpPr>
            <a:spLocks noChangeArrowheads="1"/>
          </p:cNvSpPr>
          <p:nvPr/>
        </p:nvSpPr>
        <p:spPr bwMode="auto">
          <a:xfrm rot="2864407">
            <a:off x="7156132" y="6115369"/>
            <a:ext cx="432436" cy="57657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460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218165" name="Oval 53"/>
          <p:cNvSpPr>
            <a:spLocks noChangeArrowheads="1"/>
          </p:cNvSpPr>
          <p:nvPr/>
        </p:nvSpPr>
        <p:spPr bwMode="auto">
          <a:xfrm rot="2864407">
            <a:off x="8423593" y="6115368"/>
            <a:ext cx="432436" cy="57658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460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218166" name="AutoShape 54"/>
          <p:cNvSpPr>
            <a:spLocks/>
          </p:cNvSpPr>
          <p:nvPr/>
        </p:nvSpPr>
        <p:spPr bwMode="auto">
          <a:xfrm rot="16200000">
            <a:off x="5130801" y="5296536"/>
            <a:ext cx="342900" cy="1953259"/>
          </a:xfrm>
          <a:prstGeom prst="leftBrace">
            <a:avLst>
              <a:gd name="adj1" fmla="val 35602"/>
              <a:gd name="adj2" fmla="val 50361"/>
            </a:avLst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8167" name="Oval 55"/>
          <p:cNvSpPr>
            <a:spLocks noChangeArrowheads="1"/>
          </p:cNvSpPr>
          <p:nvPr/>
        </p:nvSpPr>
        <p:spPr bwMode="auto">
          <a:xfrm rot="2864407">
            <a:off x="5314634" y="6288722"/>
            <a:ext cx="432434" cy="57658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80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4600">
                <a:solidFill>
                  <a:srgbClr val="008000"/>
                </a:solidFill>
              </a:rPr>
              <a:t>=</a:t>
            </a:r>
          </a:p>
        </p:txBody>
      </p:sp>
      <p:grpSp>
        <p:nvGrpSpPr>
          <p:cNvPr id="218168" name="Group 56"/>
          <p:cNvGrpSpPr>
            <a:grpSpLocks/>
          </p:cNvGrpSpPr>
          <p:nvPr/>
        </p:nvGrpSpPr>
        <p:grpSpPr bwMode="auto">
          <a:xfrm>
            <a:off x="5347972" y="7092202"/>
            <a:ext cx="3213100" cy="857250"/>
            <a:chOff x="3289" y="1636"/>
            <a:chExt cx="1265" cy="450"/>
          </a:xfrm>
        </p:grpSpPr>
        <p:grpSp>
          <p:nvGrpSpPr>
            <p:cNvPr id="218169" name="Group 57"/>
            <p:cNvGrpSpPr>
              <a:grpSpLocks/>
            </p:cNvGrpSpPr>
            <p:nvPr/>
          </p:nvGrpSpPr>
          <p:grpSpPr bwMode="auto">
            <a:xfrm>
              <a:off x="3289" y="1649"/>
              <a:ext cx="312" cy="380"/>
              <a:chOff x="2971" y="1649"/>
              <a:chExt cx="312" cy="380"/>
            </a:xfrm>
          </p:grpSpPr>
          <p:graphicFrame>
            <p:nvGraphicFramePr>
              <p:cNvPr id="218170" name="Object 58"/>
              <p:cNvGraphicFramePr>
                <a:graphicFrameLocks noChangeAspect="1"/>
              </p:cNvGraphicFramePr>
              <p:nvPr/>
            </p:nvGraphicFramePr>
            <p:xfrm>
              <a:off x="2971" y="1752"/>
              <a:ext cx="227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96" name="Формула" r:id="rId16" imgW="164880" imgH="152280" progId="Equation.3">
                      <p:embed/>
                    </p:oleObj>
                  </mc:Choice>
                  <mc:Fallback>
                    <p:oleObj name="Формула" r:id="rId16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1" y="1752"/>
                            <a:ext cx="227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8171" name="Text Box 59"/>
              <p:cNvSpPr txBox="1">
                <a:spLocks noChangeArrowheads="1"/>
              </p:cNvSpPr>
              <p:nvPr/>
            </p:nvSpPr>
            <p:spPr bwMode="auto">
              <a:xfrm>
                <a:off x="3107" y="1649"/>
                <a:ext cx="176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FF0000"/>
                    </a:solidFill>
                    <a:latin typeface="Times New Roman" pitchFamily="18" charset="0"/>
                  </a:rPr>
                  <a:t>4</a:t>
                </a:r>
              </a:p>
            </p:txBody>
          </p:sp>
        </p:grpSp>
        <p:grpSp>
          <p:nvGrpSpPr>
            <p:cNvPr id="218172" name="Group 60"/>
            <p:cNvGrpSpPr>
              <a:grpSpLocks/>
            </p:cNvGrpSpPr>
            <p:nvPr/>
          </p:nvGrpSpPr>
          <p:grpSpPr bwMode="auto">
            <a:xfrm>
              <a:off x="4234" y="1636"/>
              <a:ext cx="320" cy="380"/>
              <a:chOff x="4914" y="2045"/>
              <a:chExt cx="320" cy="380"/>
            </a:xfrm>
          </p:grpSpPr>
          <p:graphicFrame>
            <p:nvGraphicFramePr>
              <p:cNvPr id="218173" name="Object 6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6150158"/>
                  </p:ext>
                </p:extLst>
              </p:nvPr>
            </p:nvGraphicFramePr>
            <p:xfrm>
              <a:off x="4914" y="2148"/>
              <a:ext cx="227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97" name="Формула" r:id="rId17" imgW="164880" imgH="152280" progId="Equation.3">
                      <p:embed/>
                    </p:oleObj>
                  </mc:Choice>
                  <mc:Fallback>
                    <p:oleObj name="Формула" r:id="rId17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14" y="2148"/>
                            <a:ext cx="227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8174" name="Text Box 62"/>
              <p:cNvSpPr txBox="1">
                <a:spLocks noChangeArrowheads="1"/>
              </p:cNvSpPr>
              <p:nvPr/>
            </p:nvSpPr>
            <p:spPr bwMode="auto">
              <a:xfrm>
                <a:off x="5058" y="2045"/>
                <a:ext cx="176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FF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218175" name="Group 63"/>
            <p:cNvGrpSpPr>
              <a:grpSpLocks/>
            </p:cNvGrpSpPr>
            <p:nvPr/>
          </p:nvGrpSpPr>
          <p:grpSpPr bwMode="auto">
            <a:xfrm>
              <a:off x="3788" y="1654"/>
              <a:ext cx="304" cy="380"/>
              <a:chOff x="4150" y="2108"/>
              <a:chExt cx="304" cy="380"/>
            </a:xfrm>
          </p:grpSpPr>
          <p:sp>
            <p:nvSpPr>
              <p:cNvPr id="218176" name="Text Box 64"/>
              <p:cNvSpPr txBox="1">
                <a:spLocks noChangeArrowheads="1"/>
              </p:cNvSpPr>
              <p:nvPr/>
            </p:nvSpPr>
            <p:spPr bwMode="auto">
              <a:xfrm>
                <a:off x="4278" y="2108"/>
                <a:ext cx="176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FF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graphicFrame>
            <p:nvGraphicFramePr>
              <p:cNvPr id="218177" name="Object 6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26999290"/>
                  </p:ext>
                </p:extLst>
              </p:nvPr>
            </p:nvGraphicFramePr>
            <p:xfrm>
              <a:off x="4150" y="2234"/>
              <a:ext cx="227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98" name="Формула" r:id="rId18" imgW="164880" imgH="152280" progId="Equation.3">
                      <p:embed/>
                    </p:oleObj>
                  </mc:Choice>
                  <mc:Fallback>
                    <p:oleObj name="Формула" r:id="rId18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0" y="2234"/>
                            <a:ext cx="227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18178" name="Text Box 66"/>
            <p:cNvSpPr txBox="1">
              <a:spLocks noChangeArrowheads="1"/>
            </p:cNvSpPr>
            <p:nvPr/>
          </p:nvSpPr>
          <p:spPr bwMode="auto">
            <a:xfrm>
              <a:off x="3606" y="1706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/>
                <a:t>=</a:t>
              </a:r>
            </a:p>
          </p:txBody>
        </p:sp>
        <p:sp>
          <p:nvSpPr>
            <p:cNvPr id="218179" name="Text Box 67"/>
            <p:cNvSpPr txBox="1">
              <a:spLocks noChangeArrowheads="1"/>
            </p:cNvSpPr>
            <p:nvPr/>
          </p:nvSpPr>
          <p:spPr bwMode="auto">
            <a:xfrm>
              <a:off x="4060" y="1636"/>
              <a:ext cx="176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105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1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000"/>
                                        <p:tgtEl>
                                          <p:spTgt spid="21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21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18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1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1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0"/>
                                        <p:tgtEl>
                                          <p:spTgt spid="21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21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21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8" grpId="0"/>
      <p:bldP spid="218119" grpId="0" animBg="1"/>
      <p:bldP spid="218120" grpId="0" animBg="1"/>
      <p:bldP spid="218121" grpId="0" animBg="1"/>
      <p:bldP spid="218131" grpId="0" animBg="1"/>
      <p:bldP spid="218133" grpId="0"/>
      <p:bldP spid="218134" grpId="0"/>
      <p:bldP spid="218135" grpId="0"/>
      <p:bldP spid="218148" grpId="0"/>
      <p:bldP spid="218149" grpId="0"/>
      <p:bldP spid="218162" grpId="0"/>
      <p:bldP spid="218163" grpId="0" animBg="1"/>
      <p:bldP spid="218164" grpId="0" animBg="1"/>
      <p:bldP spid="218165" grpId="0" animBg="1"/>
      <p:bldP spid="218166" grpId="0" animBg="1"/>
      <p:bldP spid="2181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авнобедренный треугольник 15"/>
          <p:cNvSpPr/>
          <p:nvPr/>
        </p:nvSpPr>
        <p:spPr>
          <a:xfrm rot="936596">
            <a:off x="3045902" y="1277901"/>
            <a:ext cx="4117701" cy="4479344"/>
          </a:xfrm>
          <a:prstGeom prst="triangle">
            <a:avLst>
              <a:gd name="adj" fmla="val 51104"/>
            </a:avLst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6528" y="533400"/>
            <a:ext cx="13980519" cy="914400"/>
          </a:xfrm>
          <a:prstGeom prst="rect">
            <a:avLst/>
          </a:prstGeom>
        </p:spPr>
        <p:txBody>
          <a:bodyPr lIns="130618" tIns="65309" rIns="130618" bIns="65309"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 внешний угол 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EMN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MNK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18863940">
            <a:off x="1837498" y="4564055"/>
            <a:ext cx="1307989" cy="1381628"/>
          </a:xfrm>
          <a:prstGeom prst="arc">
            <a:avLst>
              <a:gd name="adj1" fmla="val 14995708"/>
              <a:gd name="adj2" fmla="val 21165983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8" name="Дуга 7"/>
          <p:cNvSpPr/>
          <p:nvPr/>
        </p:nvSpPr>
        <p:spPr>
          <a:xfrm rot="18302155">
            <a:off x="1956466" y="4803895"/>
            <a:ext cx="1125415" cy="1209639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9" name="TextBox 8"/>
          <p:cNvSpPr txBox="1"/>
          <p:nvPr/>
        </p:nvSpPr>
        <p:spPr>
          <a:xfrm>
            <a:off x="8206513" y="2080253"/>
            <a:ext cx="6239191" cy="34254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К,    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NM=NK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∠М=∠К=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(180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40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):2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∠М=∠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К=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uz-Latn-UZ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∠ЕМ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N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=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110</a:t>
            </a:r>
            <a:r>
              <a:rPr 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5400" b="1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     40</a:t>
            </a:r>
            <a:r>
              <a:rPr 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+ 70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110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8" y="7103420"/>
            <a:ext cx="8452802" cy="6708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ЕМ</a:t>
            </a:r>
            <a:r>
              <a:rPr lang="uz-Latn-UZ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N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110</a:t>
            </a:r>
            <a:r>
              <a:rPr lang="ru-RU" sz="40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     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М=∠К=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ru-RU" sz="40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1225" y="4456239"/>
            <a:ext cx="802823" cy="624710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3800" b="1" dirty="0">
                <a:solidFill>
                  <a:srgbClr val="002060"/>
                </a:solidFill>
                <a:latin typeface="Arial" charset="0"/>
              </a:rPr>
              <a:t>70</a:t>
            </a:r>
            <a:r>
              <a:rPr lang="ru-RU" sz="3800" b="1" baseline="30000" dirty="0">
                <a:solidFill>
                  <a:srgbClr val="002060"/>
                </a:solidFill>
                <a:latin typeface="Arial" charset="0"/>
              </a:rPr>
              <a:t>0</a:t>
            </a:r>
            <a:endParaRPr lang="uz-Latn-UZ" sz="38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53430" y="5338578"/>
            <a:ext cx="802823" cy="624710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3800" b="1" dirty="0">
                <a:solidFill>
                  <a:srgbClr val="002060"/>
                </a:solidFill>
                <a:latin typeface="Arial" charset="0"/>
              </a:rPr>
              <a:t>70</a:t>
            </a:r>
            <a:r>
              <a:rPr lang="ru-RU" sz="3800" b="1" baseline="30000" dirty="0">
                <a:solidFill>
                  <a:srgbClr val="002060"/>
                </a:solidFill>
                <a:latin typeface="Arial" charset="0"/>
              </a:rPr>
              <a:t>0</a:t>
            </a:r>
            <a:endParaRPr lang="uz-Latn-UZ" sz="3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0907" y="3991916"/>
            <a:ext cx="1046864" cy="624710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3800" b="1" dirty="0">
                <a:solidFill>
                  <a:srgbClr val="002060"/>
                </a:solidFill>
                <a:latin typeface="Arial" charset="0"/>
              </a:rPr>
              <a:t>110</a:t>
            </a:r>
            <a:r>
              <a:rPr lang="ru-RU" sz="3800" b="1" baseline="30000" dirty="0">
                <a:solidFill>
                  <a:srgbClr val="002060"/>
                </a:solidFill>
                <a:latin typeface="Arial" charset="0"/>
              </a:rPr>
              <a:t>0</a:t>
            </a:r>
            <a:endParaRPr lang="uz-Latn-UZ" sz="3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31544" y="11185"/>
            <a:ext cx="20746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dirty="0"/>
          </a:p>
        </p:txBody>
      </p:sp>
      <p:cxnSp>
        <p:nvCxnSpPr>
          <p:cNvPr id="18" name="Прямая соединительная линия 17"/>
          <p:cNvCxnSpPr>
            <a:stCxn id="16" idx="4"/>
          </p:cNvCxnSpPr>
          <p:nvPr/>
        </p:nvCxnSpPr>
        <p:spPr>
          <a:xfrm flipH="1" flipV="1">
            <a:off x="319592" y="4453256"/>
            <a:ext cx="6165406" cy="177539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84574" y="2994152"/>
            <a:ext cx="458355" cy="4572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786997" y="3517573"/>
            <a:ext cx="587100" cy="24574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58443" y="4516205"/>
            <a:ext cx="52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uz-Latn-UZ" sz="4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786997" y="121920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uz-Latn-UZ" sz="4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114264" y="5136397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uz-Latn-UZ" sz="4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453906" y="596328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uz-Latn-UZ" sz="4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082582" y="1913876"/>
            <a:ext cx="869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398527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11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62910" y="228600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022" y="762000"/>
            <a:ext cx="141909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Найдите внутренние углы треугольника, если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два его внешних угла равны 120° и 135°.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77093" y="6805421"/>
                <a:ext cx="611733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</a:t>
                </a:r>
                <a:r>
                  <a:rPr lang="ru-RU" sz="40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𝟒𝟓</m:t>
                        </m:r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200" b="1" i="1">
                        <a:latin typeface="Cambria Math"/>
                      </a:rPr>
                      <m:t>,   </m:t>
                    </m:r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𝟕𝟓</m:t>
                        </m:r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ru-RU" sz="32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200" b="1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93" y="6805421"/>
                <a:ext cx="611733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3486" t="-15517" b="-362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Равнобедренный треугольник 33"/>
          <p:cNvSpPr/>
          <p:nvPr/>
        </p:nvSpPr>
        <p:spPr>
          <a:xfrm rot="936596">
            <a:off x="1890747" y="2728543"/>
            <a:ext cx="4911372" cy="2835281"/>
          </a:xfrm>
          <a:prstGeom prst="triangle">
            <a:avLst>
              <a:gd name="adj" fmla="val 35185"/>
            </a:avLst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5" name="Дуга 34"/>
          <p:cNvSpPr/>
          <p:nvPr/>
        </p:nvSpPr>
        <p:spPr>
          <a:xfrm rot="18863940">
            <a:off x="955193" y="4307540"/>
            <a:ext cx="1307989" cy="1381628"/>
          </a:xfrm>
          <a:prstGeom prst="arc">
            <a:avLst>
              <a:gd name="adj1" fmla="val 15366111"/>
              <a:gd name="adj2" fmla="val 21096759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36" name="Дуга 35"/>
          <p:cNvSpPr/>
          <p:nvPr/>
        </p:nvSpPr>
        <p:spPr>
          <a:xfrm rot="18302155">
            <a:off x="1074161" y="4547380"/>
            <a:ext cx="1125415" cy="1209639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37" name="Прямоугольник 36"/>
          <p:cNvSpPr/>
          <p:nvPr/>
        </p:nvSpPr>
        <p:spPr>
          <a:xfrm>
            <a:off x="2053723" y="4462440"/>
            <a:ext cx="802823" cy="624710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3800" b="1" dirty="0">
                <a:latin typeface="Arial" charset="0"/>
              </a:rPr>
              <a:t>6</a:t>
            </a:r>
            <a:r>
              <a:rPr lang="ru-RU" sz="3800" b="1" dirty="0" smtClean="0">
                <a:latin typeface="Arial" charset="0"/>
              </a:rPr>
              <a:t>0</a:t>
            </a:r>
            <a:r>
              <a:rPr lang="ru-RU" sz="3800" b="1" baseline="30000" dirty="0" smtClean="0">
                <a:latin typeface="Arial" charset="0"/>
              </a:rPr>
              <a:t>0</a:t>
            </a:r>
            <a:endParaRPr lang="uz-Latn-UZ" sz="3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105400" y="5321575"/>
            <a:ext cx="802823" cy="624710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3800" b="1" dirty="0" smtClean="0">
                <a:latin typeface="Arial" charset="0"/>
              </a:rPr>
              <a:t>45</a:t>
            </a:r>
            <a:r>
              <a:rPr lang="ru-RU" sz="3800" b="1" baseline="30000" dirty="0" smtClean="0">
                <a:latin typeface="Arial" charset="0"/>
              </a:rPr>
              <a:t>0</a:t>
            </a:r>
            <a:endParaRPr lang="uz-Latn-UZ" sz="3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99904" y="3704874"/>
            <a:ext cx="1073730" cy="624710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3800" b="1" dirty="0" smtClean="0">
                <a:solidFill>
                  <a:srgbClr val="002060"/>
                </a:solidFill>
                <a:latin typeface="Arial" charset="0"/>
              </a:rPr>
              <a:t>120</a:t>
            </a:r>
            <a:r>
              <a:rPr lang="ru-RU" sz="3800" b="1" baseline="30000" dirty="0" smtClean="0">
                <a:solidFill>
                  <a:srgbClr val="002060"/>
                </a:solidFill>
                <a:latin typeface="Arial" charset="0"/>
              </a:rPr>
              <a:t>0</a:t>
            </a:r>
            <a:endParaRPr lang="uz-Latn-UZ" sz="3800" dirty="0">
              <a:solidFill>
                <a:srgbClr val="002060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319561" y="4462440"/>
            <a:ext cx="8234784" cy="234298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0800" y="4418951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uz-Latn-UZ" sz="36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352174" y="4837914"/>
            <a:ext cx="569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uz-Latn-UZ" sz="36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674266" y="6172329"/>
            <a:ext cx="760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uz-Latn-UZ" sz="3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978710" y="4987599"/>
            <a:ext cx="1125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135</a:t>
            </a:r>
            <a:r>
              <a:rPr lang="ru-RU" sz="36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uz-Latn-UZ" dirty="0"/>
          </a:p>
        </p:txBody>
      </p:sp>
      <p:sp>
        <p:nvSpPr>
          <p:cNvPr id="48" name="Дуга 47"/>
          <p:cNvSpPr/>
          <p:nvPr/>
        </p:nvSpPr>
        <p:spPr>
          <a:xfrm rot="273515">
            <a:off x="5559648" y="5642059"/>
            <a:ext cx="1307989" cy="1381628"/>
          </a:xfrm>
          <a:prstGeom prst="arc">
            <a:avLst>
              <a:gd name="adj1" fmla="val 14995708"/>
              <a:gd name="adj2" fmla="val 21165983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832251" y="2000034"/>
            <a:ext cx="84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7924800" y="6668248"/>
            <a:ext cx="84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6281982" y="2162452"/>
                <a:ext cx="8196018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∠АМК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∠ЕМА=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982" y="2162452"/>
                <a:ext cx="8196018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1935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6294423" y="2893631"/>
                <a:ext cx="8196018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∠МКА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∠АКВ=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𝟑𝟓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𝟒𝟓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423" y="2893631"/>
                <a:ext cx="8196018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1935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6294423" y="3550251"/>
                <a:ext cx="4614618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</a:t>
                </a:r>
                <a14:m>
                  <m:oMath xmlns:m="http://schemas.openxmlformats.org/officeDocument/2006/math">
                    <m:r>
                      <a:rPr lang="ru-RU" sz="3200" b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∠М</a:t>
                </a: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423" y="3550251"/>
                <a:ext cx="4614618" cy="595932"/>
              </a:xfrm>
              <a:prstGeom prst="rect">
                <a:avLst/>
              </a:prstGeom>
              <a:blipFill rotWithShape="1">
                <a:blip r:embed="rId5"/>
                <a:stretch>
                  <a:fillRect l="-3435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832290" y="4402422"/>
                <a:ext cx="5858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ru-RU" sz="3200" b="1" dirty="0">
                              <a:solidFill>
                                <a:srgbClr val="002060"/>
                              </a:solidFill>
                              <a:latin typeface="Arial" pitchFamily="34" charset="0"/>
                              <a:ea typeface="Cambria Math"/>
                              <a:cs typeface="Arial" pitchFamily="34" charset="0"/>
                            </a:rPr>
                            <m:t>∠</m:t>
                          </m:r>
                          <m:r>
                            <a:rPr lang="ru-RU" sz="32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А=</m:t>
                          </m:r>
                          <m:r>
                            <a:rPr lang="uz-Latn-UZ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𝟏𝟖𝟎</m:t>
                          </m:r>
                        </m:e>
                        <m:sup>
                          <m:r>
                            <a:rPr lang="uz-Latn-UZ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  <m:r>
                        <a:rPr lang="ru-RU" sz="32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𝟔𝟎</m:t>
                          </m:r>
                        </m:e>
                        <m:sup>
                          <m:r>
                            <a:rPr lang="uz-Latn-UZ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  <m:r>
                        <a:rPr lang="ru-RU" sz="32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𝟒𝟓</m:t>
                          </m:r>
                        </m:e>
                        <m:sup>
                          <m:r>
                            <a:rPr lang="uz-Latn-UZ" sz="3200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  <m:r>
                        <a:rPr lang="ru-RU" sz="32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𝟕𝟓</m:t>
                          </m:r>
                        </m:e>
                        <m:sup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290" y="4402422"/>
                <a:ext cx="5858591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512340" y="2893631"/>
                <a:ext cx="9855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𝟕𝟓</m:t>
                          </m:r>
                        </m:e>
                        <m:sup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340" y="2893631"/>
                <a:ext cx="985590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79098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/>
      <p:bldP spid="38" grpId="0"/>
      <p:bldP spid="51" grpId="0"/>
      <p:bldP spid="52" grpId="0"/>
      <p:bldP spid="53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6113835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 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84131" y="2200110"/>
            <a:ext cx="2109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2913079">
            <a:off x="-134027" y="3724600"/>
            <a:ext cx="6168875" cy="2167724"/>
          </a:xfrm>
          <a:prstGeom prst="triangle">
            <a:avLst>
              <a:gd name="adj" fmla="val 50395"/>
            </a:avLst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246809" y="4920385"/>
                <a:ext cx="1082796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𝟏𝟐𝟎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809" y="4920385"/>
                <a:ext cx="1082796" cy="53296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777285" y="5143490"/>
                <a:ext cx="86799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𝟑𝟎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285" y="5143490"/>
                <a:ext cx="867995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306948" y="5094208"/>
                <a:ext cx="867995" cy="5329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</m:ctrlPr>
                        </m:sSupPr>
                        <m:e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𝟔𝟎</m:t>
                          </m:r>
                        </m:e>
                        <m:sup>
                          <m:r>
                            <a:rPr lang="ru-RU" sz="28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948" y="5094208"/>
                <a:ext cx="867995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28600" y="985037"/>
            <a:ext cx="14020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 Один из внутренних углов треугольника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равен 30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°, один из внешних углов равен 60°.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Найдите оставшиеся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внутренние углы треугольника.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73888" y="5702226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uz-Latn-UZ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94726" y="207026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85917" y="571178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36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53198" y="5670630"/>
            <a:ext cx="6050810" cy="3159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3198" y="5608570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5778621" y="3971333"/>
                <a:ext cx="8196018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∠АЕС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∠КЕА=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𝟏𝟐</m:t>
                        </m:r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621" y="3971333"/>
                <a:ext cx="8196018" cy="595932"/>
              </a:xfrm>
              <a:prstGeom prst="rect">
                <a:avLst/>
              </a:prstGeom>
              <a:blipFill rotWithShape="1">
                <a:blip r:embed="rId6"/>
                <a:stretch>
                  <a:fillRect l="-1935" t="-11224" b="-3265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4763380" y="2718509"/>
            <a:ext cx="929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∠АЕК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∠А+∠С по свойству внешнего угла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29329" y="3303284"/>
                <a:ext cx="620702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∠А=∠АЕК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-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329" y="3303284"/>
                <a:ext cx="6207020" cy="595932"/>
              </a:xfrm>
              <a:prstGeom prst="rect">
                <a:avLst/>
              </a:prstGeom>
              <a:blipFill rotWithShape="1">
                <a:blip r:embed="rId7"/>
                <a:stretch>
                  <a:fillRect l="-2456" t="-13265" b="-3061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228402" y="2744413"/>
                <a:ext cx="946541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altLang="ru-RU" sz="2800" i="1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Latn-UZ" altLang="ru-RU" sz="2800" b="1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ru-RU" altLang="ru-RU" sz="2800" b="1" i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𝟑𝟎</m:t>
                          </m:r>
                        </m:e>
                        <m:sup>
                          <m:r>
                            <a:rPr lang="ru-RU" altLang="ru-RU" sz="2800" dirty="0">
                              <a:solidFill>
                                <a:srgbClr val="00000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402" y="2744413"/>
                <a:ext cx="946541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19044" y="7143250"/>
                <a:ext cx="5242589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𝟏𝟐𝟎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𝟑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3600" b="1" dirty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uz-Latn-UZ" sz="3600" b="1" i="0" dirty="0" smtClean="0">
                            <a:solidFill>
                              <a:srgbClr val="002060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 </m:t>
                        </m:r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44" y="7143250"/>
                <a:ext cx="5242589" cy="658898"/>
              </a:xfrm>
              <a:prstGeom prst="rect">
                <a:avLst/>
              </a:prstGeom>
              <a:blipFill rotWithShape="1">
                <a:blip r:embed="rId9"/>
                <a:stretch>
                  <a:fillRect l="-3605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801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/>
      <p:bldP spid="28" grpId="0"/>
      <p:bldP spid="13" grpId="0"/>
      <p:bldP spid="14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685658" y="2467077"/>
            <a:ext cx="7134742" cy="253283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3, 11 (стр.101).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801961" y="3140584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0938748" y="1532826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67203448"/>
              </p:ext>
            </p:extLst>
          </p:nvPr>
        </p:nvGraphicFramePr>
        <p:xfrm>
          <a:off x="762000" y="1143000"/>
          <a:ext cx="13258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WordArt 2"/>
          <p:cNvSpPr>
            <a:spLocks noChangeArrowheads="1" noChangeShapeType="1" noTextEdit="1"/>
          </p:cNvSpPr>
          <p:nvPr/>
        </p:nvSpPr>
        <p:spPr bwMode="auto">
          <a:xfrm>
            <a:off x="3124201" y="312421"/>
            <a:ext cx="7010400" cy="11887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Теорема о сумме</a:t>
            </a:r>
          </a:p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углов треугольника.</a:t>
            </a: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863600" y="6015990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6047742" y="1868806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В</a:t>
            </a:r>
          </a:p>
        </p:txBody>
      </p:sp>
      <p:pic>
        <p:nvPicPr>
          <p:cNvPr id="112676" name="Picture 36" descr="&amp;Kcy;&amp;acy;&amp;rcy;&amp;tcy;&amp;icy;&amp;ncy;&amp;kcy;&amp;acy; 27 &amp;icy;&amp;zcy; 3695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82662" y="2310766"/>
            <a:ext cx="4800751" cy="3175634"/>
          </a:xfrm>
          <a:prstGeom prst="rect">
            <a:avLst/>
          </a:prstGeom>
          <a:noFill/>
        </p:spPr>
      </p:pic>
      <p:sp>
        <p:nvSpPr>
          <p:cNvPr id="112677" name="AutoShape 37"/>
          <p:cNvSpPr>
            <a:spLocks noChangeArrowheads="1"/>
          </p:cNvSpPr>
          <p:nvPr/>
        </p:nvSpPr>
        <p:spPr bwMode="auto">
          <a:xfrm>
            <a:off x="1554480" y="2386966"/>
            <a:ext cx="6797040" cy="3888104"/>
          </a:xfrm>
          <a:prstGeom prst="triangle">
            <a:avLst>
              <a:gd name="adj" fmla="val 72236"/>
            </a:avLst>
          </a:prstGeom>
          <a:noFill/>
          <a:ln w="508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8351520" y="6015990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grpSp>
        <p:nvGrpSpPr>
          <p:cNvPr id="112682" name="Group 42"/>
          <p:cNvGrpSpPr>
            <a:grpSpLocks/>
          </p:cNvGrpSpPr>
          <p:nvPr/>
        </p:nvGrpSpPr>
        <p:grpSpPr bwMode="auto">
          <a:xfrm>
            <a:off x="1668782" y="6501766"/>
            <a:ext cx="11638280" cy="1727834"/>
            <a:chOff x="657" y="3413"/>
            <a:chExt cx="4582" cy="907"/>
          </a:xfrm>
        </p:grpSpPr>
        <p:sp>
          <p:nvSpPr>
            <p:cNvPr id="112654" name="Line 14"/>
            <p:cNvSpPr>
              <a:spLocks noChangeShapeType="1"/>
            </p:cNvSpPr>
            <p:nvPr/>
          </p:nvSpPr>
          <p:spPr bwMode="auto">
            <a:xfrm>
              <a:off x="3606" y="361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664" name="AutoShape 24"/>
            <p:cNvSpPr>
              <a:spLocks noChangeArrowheads="1"/>
            </p:cNvSpPr>
            <p:nvPr/>
          </p:nvSpPr>
          <p:spPr bwMode="auto">
            <a:xfrm>
              <a:off x="657" y="3413"/>
              <a:ext cx="4582" cy="907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rgbClr val="8BD979"/>
                </a:gs>
                <a:gs pos="100000">
                  <a:srgbClr val="8BD979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400" b="1" dirty="0">
                  <a:latin typeface="Arial" pitchFamily="34" charset="0"/>
                  <a:cs typeface="Arial" pitchFamily="34" charset="0"/>
                </a:rPr>
                <a:t>Сумма углов треугольника равна </a:t>
              </a:r>
              <a:r>
                <a:rPr lang="ru-RU" sz="5100" b="1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180</a:t>
              </a:r>
              <a:r>
                <a:rPr lang="ru-RU" sz="5100" b="1" baseline="300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ru-RU" sz="34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3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2681" name="Object 41"/>
            <p:cNvGraphicFramePr>
              <a:graphicFrameLocks noChangeAspect="1"/>
            </p:cNvGraphicFramePr>
            <p:nvPr/>
          </p:nvGraphicFramePr>
          <p:xfrm>
            <a:off x="1519" y="3838"/>
            <a:ext cx="2645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4" name="Формула" r:id="rId4" imgW="1371600" imgH="203040" progId="Equation.3">
                    <p:embed/>
                  </p:oleObj>
                </mc:Choice>
                <mc:Fallback>
                  <p:oleObj name="Формула" r:id="rId4" imgW="13716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3838"/>
                          <a:ext cx="2645" cy="3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683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1320" y="7052311"/>
            <a:ext cx="1036320" cy="819150"/>
          </a:xfrm>
          <a:prstGeom prst="actionButtonInformation">
            <a:avLst/>
          </a:prstGeom>
          <a:solidFill>
            <a:srgbClr val="60B70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81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71" name="Freeform 47"/>
          <p:cNvSpPr>
            <a:spLocks/>
          </p:cNvSpPr>
          <p:nvPr/>
        </p:nvSpPr>
        <p:spPr bwMode="auto">
          <a:xfrm>
            <a:off x="3569862" y="1918586"/>
            <a:ext cx="5039360" cy="4602480"/>
          </a:xfrm>
          <a:custGeom>
            <a:avLst/>
            <a:gdLst>
              <a:gd name="T0" fmla="*/ 1984 w 1984"/>
              <a:gd name="T1" fmla="*/ 2400 h 2416"/>
              <a:gd name="T2" fmla="*/ 0 w 1984"/>
              <a:gd name="T3" fmla="*/ 2384 h 2416"/>
              <a:gd name="T4" fmla="*/ 672 w 1984"/>
              <a:gd name="T5" fmla="*/ 1584 h 2416"/>
              <a:gd name="T6" fmla="*/ 1968 w 1984"/>
              <a:gd name="T7" fmla="*/ 0 h 2416"/>
              <a:gd name="T8" fmla="*/ 1984 w 1984"/>
              <a:gd name="T9" fmla="*/ 2416 h 2416"/>
              <a:gd name="T10" fmla="*/ 1984 w 1984"/>
              <a:gd name="T11" fmla="*/ 2400 h 2416"/>
              <a:gd name="T12" fmla="*/ 1984 w 1984"/>
              <a:gd name="T13" fmla="*/ 2416 h 2416"/>
              <a:gd name="T14" fmla="*/ 1984 w 1984"/>
              <a:gd name="T15" fmla="*/ 2416 h 2416"/>
              <a:gd name="T16" fmla="*/ 1984 w 1984"/>
              <a:gd name="T17" fmla="*/ 2400 h 2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84" h="2416">
                <a:moveTo>
                  <a:pt x="1984" y="2400"/>
                </a:moveTo>
                <a:lnTo>
                  <a:pt x="0" y="2384"/>
                </a:lnTo>
                <a:lnTo>
                  <a:pt x="672" y="1584"/>
                </a:lnTo>
                <a:lnTo>
                  <a:pt x="1968" y="0"/>
                </a:lnTo>
                <a:lnTo>
                  <a:pt x="1984" y="2416"/>
                </a:lnTo>
                <a:lnTo>
                  <a:pt x="1984" y="2400"/>
                </a:lnTo>
                <a:lnTo>
                  <a:pt x="1984" y="2416"/>
                </a:lnTo>
                <a:lnTo>
                  <a:pt x="1984" y="2416"/>
                </a:lnTo>
                <a:lnTo>
                  <a:pt x="1984" y="2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1429" name="Freeform 5"/>
          <p:cNvSpPr>
            <a:spLocks/>
          </p:cNvSpPr>
          <p:nvPr/>
        </p:nvSpPr>
        <p:spPr bwMode="auto">
          <a:xfrm>
            <a:off x="6333382" y="1888106"/>
            <a:ext cx="2275840" cy="4663440"/>
          </a:xfrm>
          <a:custGeom>
            <a:avLst/>
            <a:gdLst>
              <a:gd name="T0" fmla="*/ 0 w 896"/>
              <a:gd name="T1" fmla="*/ 2416 h 2448"/>
              <a:gd name="T2" fmla="*/ 240 w 896"/>
              <a:gd name="T3" fmla="*/ 1792 h 2448"/>
              <a:gd name="T4" fmla="*/ 896 w 896"/>
              <a:gd name="T5" fmla="*/ 0 h 2448"/>
              <a:gd name="T6" fmla="*/ 880 w 896"/>
              <a:gd name="T7" fmla="*/ 2432 h 2448"/>
              <a:gd name="T8" fmla="*/ 896 w 896"/>
              <a:gd name="T9" fmla="*/ 2432 h 2448"/>
              <a:gd name="T10" fmla="*/ 688 w 896"/>
              <a:gd name="T11" fmla="*/ 2448 h 2448"/>
              <a:gd name="T12" fmla="*/ 722 w 896"/>
              <a:gd name="T13" fmla="*/ 2441 h 2448"/>
              <a:gd name="T14" fmla="*/ 0 w 896"/>
              <a:gd name="T15" fmla="*/ 2416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6" h="2448">
                <a:moveTo>
                  <a:pt x="0" y="2416"/>
                </a:moveTo>
                <a:lnTo>
                  <a:pt x="240" y="1792"/>
                </a:lnTo>
                <a:lnTo>
                  <a:pt x="896" y="0"/>
                </a:lnTo>
                <a:lnTo>
                  <a:pt x="880" y="2432"/>
                </a:lnTo>
                <a:lnTo>
                  <a:pt x="896" y="2432"/>
                </a:lnTo>
                <a:lnTo>
                  <a:pt x="688" y="2448"/>
                </a:lnTo>
                <a:lnTo>
                  <a:pt x="722" y="2441"/>
                </a:lnTo>
                <a:lnTo>
                  <a:pt x="0" y="24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1431" name="Freeform 7"/>
          <p:cNvSpPr>
            <a:spLocks/>
          </p:cNvSpPr>
          <p:nvPr/>
        </p:nvSpPr>
        <p:spPr bwMode="auto">
          <a:xfrm>
            <a:off x="3569862" y="1888106"/>
            <a:ext cx="5039360" cy="4632960"/>
          </a:xfrm>
          <a:custGeom>
            <a:avLst/>
            <a:gdLst>
              <a:gd name="T0" fmla="*/ 0 w 1984"/>
              <a:gd name="T1" fmla="*/ 2400 h 2432"/>
              <a:gd name="T2" fmla="*/ 1984 w 1984"/>
              <a:gd name="T3" fmla="*/ 0 h 2432"/>
              <a:gd name="T4" fmla="*/ 1984 w 1984"/>
              <a:gd name="T5" fmla="*/ 2432 h 2432"/>
              <a:gd name="T6" fmla="*/ 0 w 1984"/>
              <a:gd name="T7" fmla="*/ 2400 h 2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84" h="2432">
                <a:moveTo>
                  <a:pt x="0" y="2400"/>
                </a:moveTo>
                <a:lnTo>
                  <a:pt x="1984" y="0"/>
                </a:lnTo>
                <a:lnTo>
                  <a:pt x="1984" y="2432"/>
                </a:lnTo>
                <a:lnTo>
                  <a:pt x="0" y="2400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2868822" y="6279130"/>
            <a:ext cx="70141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M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7965515" y="1237430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charset="0"/>
              </a:rPr>
              <a:t>N</a:t>
            </a:r>
            <a:endParaRPr lang="ru-RU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405986" y="363435"/>
            <a:ext cx="1371092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charset="0"/>
              </a:rPr>
              <a:t>   Вычислите 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все неизвестные углы треугольников. </a:t>
            </a:r>
          </a:p>
        </p:txBody>
      </p:sp>
      <p:sp>
        <p:nvSpPr>
          <p:cNvPr id="231436" name="Text Box 12"/>
          <p:cNvSpPr txBox="1">
            <a:spLocks noChangeArrowheads="1"/>
          </p:cNvSpPr>
          <p:nvPr/>
        </p:nvSpPr>
        <p:spPr bwMode="auto">
          <a:xfrm>
            <a:off x="6353702" y="606196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75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1438" name="Freeform 14"/>
          <p:cNvSpPr>
            <a:spLocks/>
          </p:cNvSpPr>
          <p:nvPr/>
        </p:nvSpPr>
        <p:spPr bwMode="auto">
          <a:xfrm>
            <a:off x="6333382" y="1888106"/>
            <a:ext cx="2275840" cy="4602480"/>
          </a:xfrm>
          <a:custGeom>
            <a:avLst/>
            <a:gdLst>
              <a:gd name="T0" fmla="*/ 896 w 896"/>
              <a:gd name="T1" fmla="*/ 0 h 2416"/>
              <a:gd name="T2" fmla="*/ 0 w 896"/>
              <a:gd name="T3" fmla="*/ 2416 h 24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96" h="2416">
                <a:moveTo>
                  <a:pt x="896" y="0"/>
                </a:moveTo>
                <a:lnTo>
                  <a:pt x="0" y="241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>
            <a:off x="5863483" y="6452486"/>
            <a:ext cx="61485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P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7707523" y="360070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00"/>
                </a:solidFill>
                <a:latin typeface="Arial" charset="0"/>
              </a:rPr>
              <a:t>15</a:t>
            </a:r>
            <a:r>
              <a:rPr lang="ru-RU" sz="2900" b="1" baseline="3000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8512703" y="645248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charset="0"/>
              </a:rPr>
              <a:t>R</a:t>
            </a:r>
            <a:endParaRPr lang="ru-RU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1465" name="Freeform 41"/>
          <p:cNvSpPr>
            <a:spLocks/>
          </p:cNvSpPr>
          <p:nvPr/>
        </p:nvSpPr>
        <p:spPr bwMode="auto">
          <a:xfrm>
            <a:off x="7227463" y="3137786"/>
            <a:ext cx="594360" cy="289560"/>
          </a:xfrm>
          <a:custGeom>
            <a:avLst/>
            <a:gdLst>
              <a:gd name="T0" fmla="*/ 0 w 234"/>
              <a:gd name="T1" fmla="*/ 0 h 152"/>
              <a:gd name="T2" fmla="*/ 98 w 234"/>
              <a:gd name="T3" fmla="*/ 107 h 152"/>
              <a:gd name="T4" fmla="*/ 234 w 234"/>
              <a:gd name="T5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4" h="152">
                <a:moveTo>
                  <a:pt x="0" y="0"/>
                </a:moveTo>
                <a:cubicBezTo>
                  <a:pt x="16" y="15"/>
                  <a:pt x="59" y="82"/>
                  <a:pt x="98" y="107"/>
                </a:cubicBezTo>
                <a:cubicBezTo>
                  <a:pt x="137" y="132"/>
                  <a:pt x="184" y="144"/>
                  <a:pt x="234" y="15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1466" name="Freeform 42"/>
          <p:cNvSpPr>
            <a:spLocks/>
          </p:cNvSpPr>
          <p:nvPr/>
        </p:nvSpPr>
        <p:spPr bwMode="auto">
          <a:xfrm>
            <a:off x="7837062" y="3442586"/>
            <a:ext cx="772160" cy="173354"/>
          </a:xfrm>
          <a:custGeom>
            <a:avLst/>
            <a:gdLst>
              <a:gd name="T0" fmla="*/ 304 w 304"/>
              <a:gd name="T1" fmla="*/ 64 h 91"/>
              <a:gd name="T2" fmla="*/ 144 w 304"/>
              <a:gd name="T3" fmla="*/ 80 h 91"/>
              <a:gd name="T4" fmla="*/ 0 w 304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91">
                <a:moveTo>
                  <a:pt x="304" y="64"/>
                </a:moveTo>
                <a:cubicBezTo>
                  <a:pt x="279" y="69"/>
                  <a:pt x="195" y="91"/>
                  <a:pt x="144" y="80"/>
                </a:cubicBezTo>
                <a:cubicBezTo>
                  <a:pt x="93" y="69"/>
                  <a:pt x="30" y="17"/>
                  <a:pt x="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31467" name="Text Box 43"/>
          <p:cNvSpPr txBox="1">
            <a:spLocks noChangeArrowheads="1"/>
          </p:cNvSpPr>
          <p:nvPr/>
        </p:nvSpPr>
        <p:spPr bwMode="auto">
          <a:xfrm>
            <a:off x="7849763" y="606196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FF0000"/>
                </a:solidFill>
                <a:latin typeface="Arial" charset="0"/>
              </a:rPr>
              <a:t>90</a:t>
            </a:r>
            <a:r>
              <a:rPr lang="ru-RU" sz="2900" b="1" baseline="30000" dirty="0">
                <a:solidFill>
                  <a:srgbClr val="FF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1468" name="Text Box 44"/>
          <p:cNvSpPr txBox="1">
            <a:spLocks noChangeArrowheads="1"/>
          </p:cNvSpPr>
          <p:nvPr/>
        </p:nvSpPr>
        <p:spPr bwMode="auto">
          <a:xfrm>
            <a:off x="7707523" y="360070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Arial" charset="0"/>
              </a:rPr>
              <a:t>15</a:t>
            </a:r>
            <a:r>
              <a:rPr lang="ru-RU" sz="29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1470" name="Text Box 46"/>
          <p:cNvSpPr txBox="1">
            <a:spLocks noChangeArrowheads="1"/>
          </p:cNvSpPr>
          <p:nvPr/>
        </p:nvSpPr>
        <p:spPr bwMode="auto">
          <a:xfrm>
            <a:off x="3905142" y="6020051"/>
            <a:ext cx="815228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sz="2900" b="1" dirty="0" smtClean="0">
                <a:solidFill>
                  <a:srgbClr val="000099"/>
                </a:solidFill>
                <a:latin typeface="Arial" charset="0"/>
              </a:rPr>
              <a:t>6</a:t>
            </a:r>
            <a:r>
              <a:rPr lang="ru-RU" sz="2900" b="1" dirty="0" smtClean="0">
                <a:solidFill>
                  <a:srgbClr val="000099"/>
                </a:solidFill>
                <a:latin typeface="Arial" charset="0"/>
              </a:rPr>
              <a:t>0</a:t>
            </a:r>
            <a:r>
              <a:rPr lang="ru-RU" sz="2900" b="1" baseline="30000" dirty="0" smtClean="0">
                <a:solidFill>
                  <a:srgbClr val="000099"/>
                </a:solidFill>
                <a:latin typeface="Arial" charset="0"/>
              </a:rPr>
              <a:t>0</a:t>
            </a:r>
            <a:endParaRPr lang="ru-RU" sz="29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1472" name="Text Box 48"/>
          <p:cNvSpPr txBox="1">
            <a:spLocks noChangeArrowheads="1"/>
          </p:cNvSpPr>
          <p:nvPr/>
        </p:nvSpPr>
        <p:spPr bwMode="auto">
          <a:xfrm>
            <a:off x="9601200" y="2666525"/>
            <a:ext cx="322293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 75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 –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15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1473" name="Text Box 49"/>
          <p:cNvSpPr txBox="1">
            <a:spLocks noChangeArrowheads="1"/>
          </p:cNvSpPr>
          <p:nvPr/>
        </p:nvSpPr>
        <p:spPr bwMode="auto">
          <a:xfrm>
            <a:off x="156102" y="5828146"/>
            <a:ext cx="322293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180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– 90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 –</a:t>
            </a:r>
            <a:r>
              <a:rPr lang="ru-RU" sz="3200" b="1" baseline="30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uz-Latn-UZ" sz="3200" b="1" dirty="0" smtClean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ru-RU" sz="3200" b="1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ru-RU" sz="3200" b="1" baseline="30000" dirty="0" smtClean="0">
                <a:solidFill>
                  <a:srgbClr val="000000"/>
                </a:solidFill>
                <a:latin typeface="Arial" charset="0"/>
              </a:rPr>
              <a:t>0 </a:t>
            </a:r>
            <a:endParaRPr lang="ru-RU" sz="3200" b="1" dirty="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5986" y="1109233"/>
                <a:ext cx="4309193" cy="28874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Дано: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MNR</a:t>
                </a:r>
              </a:p>
              <a:p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NP-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биссектриса</a:t>
                </a:r>
                <a:endParaRPr lang="uz-Latn-UZ" sz="36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PNR=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𝟏𝟓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NPR=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𝟕𝟓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 smtClean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Найти: 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M,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R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86" y="1109233"/>
                <a:ext cx="4309193" cy="2887457"/>
              </a:xfrm>
              <a:prstGeom prst="rect">
                <a:avLst/>
              </a:prstGeom>
              <a:blipFill rotWithShape="1">
                <a:blip r:embed="rId3"/>
                <a:stretch>
                  <a:fillRect l="-4391" t="-3165" r="-3541" b="-696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0210800" y="1376119"/>
            <a:ext cx="1486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PNR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948445" y="2241114"/>
                <a:ext cx="5497317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R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NPR</a:t>
                </a:r>
                <a14:m>
                  <m:oMath xmlns:m="http://schemas.openxmlformats.org/officeDocument/2006/math">
                    <m:r>
                      <a:rPr lang="uz-Latn-UZ" sz="3200" b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P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R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8445" y="2241114"/>
                <a:ext cx="5497317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2882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930746" y="3359439"/>
                <a:ext cx="5245390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MN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P=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P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R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так</a:t>
                </a:r>
              </a:p>
              <a:p>
                <a:pPr lvl="0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как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NP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-биссектриса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746" y="3359439"/>
                <a:ext cx="5245390" cy="1261884"/>
              </a:xfrm>
              <a:prstGeom prst="rect">
                <a:avLst/>
              </a:prstGeom>
              <a:blipFill rotWithShape="1">
                <a:blip r:embed="rId5"/>
                <a:stretch>
                  <a:fillRect l="-2907" t="-3382" b="-1739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109933" y="4560435"/>
                <a:ext cx="1858137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Cyrl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𝟑𝟎</m:t>
                        </m:r>
                      </m:e>
                      <m:sup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933" y="4560435"/>
                <a:ext cx="1858137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9836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369221" y="6020051"/>
                <a:ext cx="4368440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M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en-US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R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221" y="6020051"/>
                <a:ext cx="4368440" cy="658898"/>
              </a:xfrm>
              <a:prstGeom prst="rect">
                <a:avLst/>
              </a:prstGeom>
              <a:blipFill rotWithShape="1">
                <a:blip r:embed="rId7"/>
                <a:stretch>
                  <a:fillRect l="-4324" t="-12037" r="-69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8251" y="7215326"/>
                <a:ext cx="760927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M=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  <m:r>
                          <a:rPr lang="uz-Cyrl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r>
                      <a:rPr lang="uz-Latn-UZ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  </m:t>
                    </m:r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N=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Cyrl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𝟑𝟎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uz-Latn-UZ" sz="32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R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  <m:r>
                          <a:rPr lang="uz-Cyrl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uz-Latn-UZ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51" y="7215326"/>
                <a:ext cx="7609271" cy="595932"/>
              </a:xfrm>
              <a:prstGeom prst="rect">
                <a:avLst/>
              </a:prstGeom>
              <a:blipFill rotWithShape="1">
                <a:blip r:embed="rId8"/>
                <a:stretch>
                  <a:fillRect l="-2003" t="-11340" b="-340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10210799" y="5415630"/>
            <a:ext cx="1563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М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NR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9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3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4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2963E-6 L -0.05504 -0.02107 " pathEditMode="relative" ptsTypes="AA">
                                      <p:cBhvr>
                                        <p:cTn id="84" dur="2000" fill="hold"/>
                                        <p:tgtEl>
                                          <p:spTgt spid="231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500" fill="hold"/>
                                        <p:tgtEl>
                                          <p:spTgt spid="2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1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1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3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14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31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71" grpId="0" animBg="1"/>
      <p:bldP spid="231471" grpId="1" animBg="1"/>
      <p:bldP spid="231471" grpId="2" animBg="1"/>
      <p:bldP spid="231429" grpId="0" animBg="1"/>
      <p:bldP spid="231429" grpId="1" animBg="1"/>
      <p:bldP spid="231429" grpId="2" animBg="1"/>
      <p:bldP spid="231467" grpId="0"/>
      <p:bldP spid="231468" grpId="0"/>
      <p:bldP spid="231470" grpId="0"/>
      <p:bldP spid="231472" grpId="0"/>
      <p:bldP spid="231473" grpId="0"/>
      <p:bldP spid="3" grpId="0"/>
      <p:bldP spid="4" grpId="0"/>
      <p:bldP spid="5" grpId="0"/>
      <p:bldP spid="6" grpId="0"/>
      <p:bldP spid="7" grpId="0"/>
      <p:bldP spid="8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1189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84026967"/>
              </p:ext>
            </p:extLst>
          </p:nvPr>
        </p:nvGraphicFramePr>
        <p:xfrm>
          <a:off x="4278763" y="6054937"/>
          <a:ext cx="5415280" cy="187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Формула" r:id="rId3" imgW="990360" imgH="457200" progId="Equation.3">
                  <p:embed/>
                </p:oleObj>
              </mc:Choice>
              <mc:Fallback>
                <p:oleObj name="Формула" r:id="rId3" imgW="990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763" y="6054937"/>
                        <a:ext cx="5415280" cy="1874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105408" y="2274488"/>
            <a:ext cx="3966807" cy="1295400"/>
          </a:xfrm>
          <a:prstGeom prst="rect">
            <a:avLst/>
          </a:prstGeom>
          <a:gradFill rotWithShape="1">
            <a:gsLst>
              <a:gs pos="0">
                <a:srgbClr val="8BD979">
                  <a:gamma/>
                  <a:tint val="0"/>
                  <a:invGamma/>
                </a:srgbClr>
              </a:gs>
              <a:gs pos="100000">
                <a:srgbClr val="8BD97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Свойства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равнобедренного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треугольника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147737" y="228600"/>
            <a:ext cx="14254064" cy="1727836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Найдите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углы равнобедренного </a:t>
            </a:r>
            <a:r>
              <a:rPr lang="ru-RU" sz="4000" b="1" dirty="0" err="1" smtClean="0">
                <a:latin typeface="Arial" pitchFamily="34" charset="0"/>
                <a:cs typeface="Arial" pitchFamily="34" charset="0"/>
              </a:rPr>
              <a:t>тр</a:t>
            </a:r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еугольни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ка, если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угол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при основании в 2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раза больше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угла, 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противолежащего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основанию.</a:t>
            </a:r>
            <a:endParaRPr lang="en-US" sz="4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71793" y="4444069"/>
            <a:ext cx="3966807" cy="1295400"/>
          </a:xfrm>
          <a:prstGeom prst="rect">
            <a:avLst/>
          </a:prstGeom>
          <a:gradFill rotWithShape="1">
            <a:gsLst>
              <a:gs pos="0">
                <a:srgbClr val="8BD979">
                  <a:gamma/>
                  <a:tint val="0"/>
                  <a:invGamma/>
                </a:srgbClr>
              </a:gs>
              <a:gs pos="100000">
                <a:srgbClr val="8BD979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Сумма углов</a:t>
            </a:r>
          </a:p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треугольника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1203" name="Text Box 19"/>
          <p:cNvSpPr txBox="1">
            <a:spLocks noChangeArrowheads="1"/>
          </p:cNvSpPr>
          <p:nvPr/>
        </p:nvSpPr>
        <p:spPr bwMode="auto">
          <a:xfrm>
            <a:off x="13265284" y="6110873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 dirty="0">
                <a:latin typeface="Times New Roman" pitchFamily="18" charset="0"/>
              </a:rPr>
              <a:t>С</a:t>
            </a:r>
          </a:p>
        </p:txBody>
      </p:sp>
      <p:sp>
        <p:nvSpPr>
          <p:cNvPr id="221205" name="Text Box 21"/>
          <p:cNvSpPr txBox="1">
            <a:spLocks noChangeArrowheads="1"/>
          </p:cNvSpPr>
          <p:nvPr/>
        </p:nvSpPr>
        <p:spPr bwMode="auto">
          <a:xfrm>
            <a:off x="8772022" y="6110873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221206" name="Text Box 22"/>
          <p:cNvSpPr txBox="1">
            <a:spLocks noChangeArrowheads="1"/>
          </p:cNvSpPr>
          <p:nvPr/>
        </p:nvSpPr>
        <p:spPr bwMode="auto">
          <a:xfrm>
            <a:off x="10730364" y="2137043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221210" name="AutoShape 26"/>
          <p:cNvSpPr>
            <a:spLocks noChangeArrowheads="1"/>
          </p:cNvSpPr>
          <p:nvPr/>
        </p:nvSpPr>
        <p:spPr bwMode="auto">
          <a:xfrm>
            <a:off x="9462902" y="2655203"/>
            <a:ext cx="3802381" cy="3800474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1211" name="Freeform 27"/>
          <p:cNvSpPr>
            <a:spLocks/>
          </p:cNvSpPr>
          <p:nvPr/>
        </p:nvSpPr>
        <p:spPr bwMode="auto">
          <a:xfrm rot="5939139">
            <a:off x="10552562" y="2546617"/>
            <a:ext cx="533400" cy="109728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1212" name="Text Box 28"/>
          <p:cNvSpPr txBox="1">
            <a:spLocks noChangeArrowheads="1"/>
          </p:cNvSpPr>
          <p:nvPr/>
        </p:nvSpPr>
        <p:spPr bwMode="auto">
          <a:xfrm>
            <a:off x="9694043" y="2537093"/>
            <a:ext cx="590808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i="1">
                <a:solidFill>
                  <a:srgbClr val="FF00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21213" name="Freeform 29"/>
          <p:cNvSpPr>
            <a:spLocks/>
          </p:cNvSpPr>
          <p:nvPr/>
        </p:nvSpPr>
        <p:spPr bwMode="auto">
          <a:xfrm rot="14810386">
            <a:off x="12970642" y="5484127"/>
            <a:ext cx="533400" cy="109728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1214" name="Text Box 30"/>
          <p:cNvSpPr txBox="1">
            <a:spLocks noChangeArrowheads="1"/>
          </p:cNvSpPr>
          <p:nvPr/>
        </p:nvSpPr>
        <p:spPr bwMode="auto">
          <a:xfrm>
            <a:off x="13496422" y="5247907"/>
            <a:ext cx="917820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i="1">
                <a:solidFill>
                  <a:srgbClr val="FF0000"/>
                </a:solidFill>
                <a:latin typeface="Times New Roman" pitchFamily="18" charset="0"/>
              </a:rPr>
              <a:t>2х</a:t>
            </a:r>
          </a:p>
        </p:txBody>
      </p:sp>
      <p:sp>
        <p:nvSpPr>
          <p:cNvPr id="221215" name="Freeform 31"/>
          <p:cNvSpPr>
            <a:spLocks/>
          </p:cNvSpPr>
          <p:nvPr/>
        </p:nvSpPr>
        <p:spPr bwMode="auto">
          <a:xfrm rot="14810386">
            <a:off x="9859143" y="5484127"/>
            <a:ext cx="533400" cy="109728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1216" name="Text Box 32"/>
          <p:cNvSpPr txBox="1">
            <a:spLocks noChangeArrowheads="1"/>
          </p:cNvSpPr>
          <p:nvPr/>
        </p:nvSpPr>
        <p:spPr bwMode="auto">
          <a:xfrm>
            <a:off x="10384923" y="5247907"/>
            <a:ext cx="917820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i="1">
                <a:solidFill>
                  <a:srgbClr val="FF0000"/>
                </a:solidFill>
                <a:latin typeface="Times New Roman" pitchFamily="18" charset="0"/>
              </a:rPr>
              <a:t>2х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880927" y="2343561"/>
                <a:ext cx="3680751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х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+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2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х+</a:t>
                </a:r>
                <a:r>
                  <a:rPr lang="uz-Cyrl-UZ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2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 </a:t>
                </a:r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927" y="2343561"/>
                <a:ext cx="3680751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5141" t="-11927" b="-3302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356407" y="3065362"/>
                <a:ext cx="219156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5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x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407" y="3065362"/>
                <a:ext cx="2191562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8635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410683" y="3760986"/>
                <a:ext cx="2462469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𝟏𝟖𝟎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:</m:t>
                    </m:r>
                    <m:r>
                      <a:rPr lang="uz-Cyrl-UZ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𝟓</m:t>
                    </m:r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683" y="3760986"/>
                <a:ext cx="2462469" cy="658898"/>
              </a:xfrm>
              <a:prstGeom prst="rect">
                <a:avLst/>
              </a:prstGeom>
              <a:blipFill rotWithShape="1">
                <a:blip r:embed="rId7"/>
                <a:stretch>
                  <a:fillRect l="-767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481736" y="4456630"/>
                <a:ext cx="1712264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/>
                  </a:rPr>
                  <a:t>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a:rPr lang="uz-Cyrl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𝟑𝟔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736" y="4456630"/>
                <a:ext cx="1712264" cy="658898"/>
              </a:xfrm>
              <a:prstGeom prst="rect">
                <a:avLst/>
              </a:prstGeom>
              <a:blipFill rotWithShape="1">
                <a:blip r:embed="rId8"/>
                <a:stretch>
                  <a:fillRect l="-10676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823509" y="5335866"/>
                <a:ext cx="3155309" cy="606500"/>
              </a:xfrm>
              <a:prstGeom prst="rect">
                <a:avLst/>
              </a:prstGeom>
            </p:spPr>
            <p:txBody>
              <a:bodyPr wrap="square" lIns="39548" tIns="19774" rIns="39548" bIns="19774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2х=2∙36</a:t>
                </a:r>
                <a:r>
                  <a:rPr lang="ru-RU" sz="36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𝟕𝟐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endParaRPr lang="uz-Latn-UZ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509" y="5335866"/>
                <a:ext cx="3155309" cy="606500"/>
              </a:xfrm>
              <a:prstGeom prst="rect">
                <a:avLst/>
              </a:prstGeom>
              <a:blipFill rotWithShape="1">
                <a:blip r:embed="rId9"/>
                <a:stretch>
                  <a:fillRect l="-7529" t="-17000" b="-4100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7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1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1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1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1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1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1" grpId="0" animBg="1"/>
      <p:bldP spid="221196" grpId="0" animBg="1"/>
      <p:bldP spid="221211" grpId="0" animBg="1"/>
      <p:bldP spid="221211" grpId="1" animBg="1"/>
      <p:bldP spid="221211" grpId="2" animBg="1"/>
      <p:bldP spid="221213" grpId="0" animBg="1"/>
      <p:bldP spid="221213" grpId="1" animBg="1"/>
      <p:bldP spid="221213" grpId="2" animBg="1"/>
      <p:bldP spid="221215" grpId="0" animBg="1"/>
      <p:bldP spid="221215" grpId="1" animBg="1"/>
      <p:bldP spid="221215" grpId="2" animBg="1"/>
      <p:bldP spid="23" grpId="0"/>
      <p:bldP spid="24" grpId="0"/>
      <p:bldP spid="25" grpId="0"/>
      <p:bldP spid="26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Line 2"/>
          <p:cNvSpPr>
            <a:spLocks noChangeShapeType="1"/>
          </p:cNvSpPr>
          <p:nvPr/>
        </p:nvSpPr>
        <p:spPr bwMode="auto">
          <a:xfrm>
            <a:off x="9159240" y="688086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graphicFrame>
        <p:nvGraphicFramePr>
          <p:cNvPr id="227331" name="Object 3"/>
          <p:cNvGraphicFramePr>
            <a:graphicFrameLocks noChangeAspect="1"/>
          </p:cNvGraphicFramePr>
          <p:nvPr/>
        </p:nvGraphicFramePr>
        <p:xfrm>
          <a:off x="2324102" y="6402706"/>
          <a:ext cx="10447019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Формула" r:id="rId3" imgW="2234880" imgH="482400" progId="Equation.3">
                  <p:embed/>
                </p:oleObj>
              </mc:Choice>
              <mc:Fallback>
                <p:oleObj name="Формула" r:id="rId3" imgW="2234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2" y="6402706"/>
                        <a:ext cx="10447019" cy="1695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5702302" y="1695450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287022" y="4892040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3858262" y="4892040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О</a:t>
            </a:r>
          </a:p>
        </p:txBody>
      </p:sp>
      <p:sp>
        <p:nvSpPr>
          <p:cNvPr id="227335" name="Freeform 7"/>
          <p:cNvSpPr>
            <a:spLocks/>
          </p:cNvSpPr>
          <p:nvPr/>
        </p:nvSpPr>
        <p:spPr bwMode="auto">
          <a:xfrm>
            <a:off x="772160" y="4956810"/>
            <a:ext cx="7010400" cy="152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0" y="8"/>
              </a:cxn>
            </a:cxnLst>
            <a:rect l="0" t="0" r="r" b="b"/>
            <a:pathLst>
              <a:path w="2760" h="8">
                <a:moveTo>
                  <a:pt x="0" y="0"/>
                </a:moveTo>
                <a:lnTo>
                  <a:pt x="2760" y="8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7336" name="Freeform 8"/>
          <p:cNvSpPr>
            <a:spLocks/>
          </p:cNvSpPr>
          <p:nvPr/>
        </p:nvSpPr>
        <p:spPr bwMode="auto">
          <a:xfrm>
            <a:off x="4203701" y="2040256"/>
            <a:ext cx="2316480" cy="28956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1520"/>
              </a:cxn>
            </a:cxnLst>
            <a:rect l="0" t="0" r="r" b="b"/>
            <a:pathLst>
              <a:path w="912" h="1520">
                <a:moveTo>
                  <a:pt x="912" y="0"/>
                </a:moveTo>
                <a:lnTo>
                  <a:pt x="0" y="1520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7315200" y="4892040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227339" name="WordArt 11"/>
          <p:cNvSpPr>
            <a:spLocks noChangeArrowheads="1" noChangeShapeType="1" noTextEdit="1"/>
          </p:cNvSpPr>
          <p:nvPr/>
        </p:nvSpPr>
        <p:spPr bwMode="auto">
          <a:xfrm>
            <a:off x="3124200" y="649449"/>
            <a:ext cx="5631177" cy="722151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Смежные углы</a:t>
            </a:r>
          </a:p>
        </p:txBody>
      </p:sp>
      <p:pic>
        <p:nvPicPr>
          <p:cNvPr id="227341" name="Picture 13" descr="&amp;Kcy;&amp;acy;&amp;rcy;&amp;tcy;&amp;icy;&amp;ncy;&amp;kcy;&amp;acy; 27 &amp;icy;&amp;zcy; 3695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58400" y="650168"/>
            <a:ext cx="3914138" cy="2589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512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4686333" y="3070168"/>
            <a:ext cx="5029235" cy="2314591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849311" y="1784284"/>
            <a:ext cx="1771663" cy="16113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-228653" y="5781535"/>
            <a:ext cx="14630400" cy="188622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lvl="1"/>
            <a:endParaRPr lang="ru-RU" sz="3400" dirty="0"/>
          </a:p>
          <a:p>
            <a:pPr lvl="1"/>
            <a:r>
              <a:rPr lang="ru-RU" sz="4000" b="1" dirty="0"/>
              <a:t>1. Продлите сторону АВ за вершину В,  поставьте точку </a:t>
            </a:r>
            <a:r>
              <a:rPr lang="ru-RU" sz="4000" b="1" dirty="0" smtClean="0"/>
              <a:t>М</a:t>
            </a:r>
            <a:endParaRPr lang="ru-RU" sz="4000" b="1" dirty="0"/>
          </a:p>
          <a:p>
            <a:pPr lvl="1"/>
            <a:r>
              <a:rPr lang="ru-RU" sz="4000" b="1" dirty="0"/>
              <a:t>2. </a:t>
            </a:r>
            <a:r>
              <a:rPr lang="ru-RU" sz="4000" b="1" dirty="0">
                <a:sym typeface="Symbol"/>
              </a:rPr>
              <a:t> </a:t>
            </a:r>
            <a:r>
              <a:rPr lang="ru-RU" sz="4000" b="1" dirty="0"/>
              <a:t>СВМ – </a:t>
            </a:r>
            <a:r>
              <a:rPr lang="ru-RU" sz="4000" b="1" dirty="0">
                <a:solidFill>
                  <a:srgbClr val="002060"/>
                </a:solidFill>
              </a:rPr>
              <a:t>внешний угол </a:t>
            </a:r>
            <a:r>
              <a:rPr lang="ru-RU" sz="4000" b="1" dirty="0">
                <a:sym typeface="Symbol"/>
              </a:rPr>
              <a:t> </a:t>
            </a:r>
            <a:r>
              <a:rPr lang="ru-RU" sz="4000" b="1" dirty="0"/>
              <a:t>АВС при вершине 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86227" y="5041857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600" dirty="0">
                <a:ln>
                  <a:solidFill>
                    <a:sysClr val="windowText" lastClr="000000"/>
                  </a:solidFill>
                </a:ln>
              </a:rPr>
              <a:t>A</a:t>
            </a:r>
            <a:endParaRPr lang="ru-RU" sz="46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15145" y="2555815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600" dirty="0">
                <a:ln>
                  <a:solidFill>
                    <a:sysClr val="windowText" lastClr="000000"/>
                  </a:solidFill>
                </a:ln>
              </a:rPr>
              <a:t>В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29869" y="5041857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600" dirty="0">
                <a:ln>
                  <a:solidFill>
                    <a:sysClr val="windowText" lastClr="000000"/>
                  </a:solidFill>
                </a:ln>
              </a:rPr>
              <a:t>С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29552" y="1612833"/>
            <a:ext cx="800106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600" dirty="0">
                <a:ln>
                  <a:solidFill>
                    <a:sysClr val="windowText" lastClr="000000"/>
                  </a:solidFill>
                </a:ln>
              </a:rPr>
              <a:t>М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7200950" y="1784284"/>
            <a:ext cx="1420024" cy="12858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4" idx="4"/>
          </p:cNvCxnSpPr>
          <p:nvPr/>
        </p:nvCxnSpPr>
        <p:spPr>
          <a:xfrm rot="16200000" flipH="1">
            <a:off x="7300964" y="2970154"/>
            <a:ext cx="2314591" cy="2514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505200" y="469916"/>
            <a:ext cx="8243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Внешний угол треугольника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4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762" y="600050"/>
            <a:ext cx="11948160" cy="1371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00055" y="1590511"/>
            <a:ext cx="13082275" cy="179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52904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Угол, </a:t>
            </a:r>
            <a:r>
              <a:rPr lang="ru-RU" sz="5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смежный 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углу треугольника, называется его </a:t>
            </a:r>
            <a:r>
              <a:rPr lang="ru-RU" sz="5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нешним углом</a:t>
            </a:r>
            <a:endParaRPr lang="ru-RU" sz="54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92968" y="304800"/>
            <a:ext cx="13496448" cy="1273804"/>
          </a:xfrm>
          <a:prstGeom prst="rect">
            <a:avLst/>
          </a:prstGeom>
        </p:spPr>
        <p:txBody>
          <a:bodyPr vert="horz" lIns="130622" tIns="65311" rIns="130622" bIns="65311" rtlCol="0" anchor="b">
            <a:noAutofit/>
          </a:bodyPr>
          <a:lstStyle/>
          <a:p>
            <a:pPr algn="ctr" defTabSz="1306220">
              <a:lnSpc>
                <a:spcPts val="8285"/>
              </a:lnSpc>
              <a:spcBef>
                <a:spcPct val="0"/>
              </a:spcBef>
              <a:defRPr/>
            </a:pPr>
            <a:r>
              <a:rPr lang="ru-RU" sz="60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Определение</a:t>
            </a:r>
          </a:p>
        </p:txBody>
      </p:sp>
      <p:pic>
        <p:nvPicPr>
          <p:cNvPr id="7" name="Picture 5" descr="MCj037014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50" y="6012389"/>
            <a:ext cx="2800237" cy="221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Равнобедренный треугольник 7"/>
          <p:cNvSpPr/>
          <p:nvPr/>
        </p:nvSpPr>
        <p:spPr>
          <a:xfrm>
            <a:off x="4686306" y="3794889"/>
            <a:ext cx="6057942" cy="3506026"/>
          </a:xfrm>
          <a:prstGeom prst="triangle">
            <a:avLst>
              <a:gd name="adj" fmla="val 3120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744248" y="7300916"/>
            <a:ext cx="20614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8595748">
            <a:off x="10452546" y="6960090"/>
            <a:ext cx="527012" cy="596620"/>
          </a:xfrm>
          <a:prstGeom prst="arc">
            <a:avLst>
              <a:gd name="adj1" fmla="val 16200000"/>
              <a:gd name="adj2" fmla="val 301264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8549489">
            <a:off x="10269124" y="6829427"/>
            <a:ext cx="865261" cy="942982"/>
          </a:xfrm>
          <a:prstGeom prst="arc">
            <a:avLst>
              <a:gd name="adj1" fmla="val 16770054"/>
              <a:gd name="adj2" fmla="val 2996031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495753" y="6604459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1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44248" y="6210925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Дуга 15"/>
          <p:cNvSpPr/>
          <p:nvPr/>
        </p:nvSpPr>
        <p:spPr>
          <a:xfrm rot="12865578">
            <a:off x="10221634" y="6571402"/>
            <a:ext cx="685805" cy="942982"/>
          </a:xfrm>
          <a:prstGeom prst="arc">
            <a:avLst>
              <a:gd name="adj1" fmla="val 17480712"/>
              <a:gd name="adj2" fmla="val 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685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090" name="Group 2"/>
          <p:cNvGrpSpPr>
            <a:grpSpLocks/>
          </p:cNvGrpSpPr>
          <p:nvPr/>
        </p:nvGrpSpPr>
        <p:grpSpPr bwMode="auto">
          <a:xfrm rot="10800000">
            <a:off x="7774942" y="1781176"/>
            <a:ext cx="1793240" cy="1973580"/>
            <a:chOff x="2358" y="784"/>
            <a:chExt cx="706" cy="1036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auto">
            <a:xfrm>
              <a:off x="2358" y="784"/>
              <a:ext cx="706" cy="1036"/>
            </a:xfrm>
            <a:custGeom>
              <a:avLst/>
              <a:gdLst>
                <a:gd name="T0" fmla="*/ 286 w 706"/>
                <a:gd name="T1" fmla="*/ 1036 h 1036"/>
                <a:gd name="T2" fmla="*/ 104 w 706"/>
                <a:gd name="T3" fmla="*/ 919 h 1036"/>
                <a:gd name="T4" fmla="*/ 0 w 706"/>
                <a:gd name="T5" fmla="*/ 563 h 1036"/>
                <a:gd name="T6" fmla="*/ 107 w 706"/>
                <a:gd name="T7" fmla="*/ 316 h 1036"/>
                <a:gd name="T8" fmla="*/ 276 w 706"/>
                <a:gd name="T9" fmla="*/ 203 h 1036"/>
                <a:gd name="T10" fmla="*/ 482 w 706"/>
                <a:gd name="T11" fmla="*/ 0 h 1036"/>
                <a:gd name="T12" fmla="*/ 706 w 706"/>
                <a:gd name="T13" fmla="*/ 608 h 1036"/>
                <a:gd name="T14" fmla="*/ 286 w 706"/>
                <a:gd name="T15" fmla="*/ 1036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6" h="1036">
                  <a:moveTo>
                    <a:pt x="286" y="1036"/>
                  </a:moveTo>
                  <a:lnTo>
                    <a:pt x="104" y="919"/>
                  </a:lnTo>
                  <a:lnTo>
                    <a:pt x="0" y="563"/>
                  </a:lnTo>
                  <a:lnTo>
                    <a:pt x="107" y="316"/>
                  </a:lnTo>
                  <a:lnTo>
                    <a:pt x="276" y="203"/>
                  </a:lnTo>
                  <a:lnTo>
                    <a:pt x="482" y="0"/>
                  </a:lnTo>
                  <a:lnTo>
                    <a:pt x="706" y="608"/>
                  </a:lnTo>
                  <a:lnTo>
                    <a:pt x="286" y="1036"/>
                  </a:lnTo>
                  <a:close/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7092" name="Freeform 4"/>
            <p:cNvSpPr>
              <a:spLocks/>
            </p:cNvSpPr>
            <p:nvPr/>
          </p:nvSpPr>
          <p:spPr bwMode="auto">
            <a:xfrm>
              <a:off x="2949" y="1260"/>
              <a:ext cx="47" cy="208"/>
            </a:xfrm>
            <a:custGeom>
              <a:avLst/>
              <a:gdLst>
                <a:gd name="T0" fmla="*/ 27 w 47"/>
                <a:gd name="T1" fmla="*/ 208 h 208"/>
                <a:gd name="T2" fmla="*/ 3 w 47"/>
                <a:gd name="T3" fmla="*/ 136 h 208"/>
                <a:gd name="T4" fmla="*/ 7 w 47"/>
                <a:gd name="T5" fmla="*/ 76 h 208"/>
                <a:gd name="T6" fmla="*/ 47 w 47"/>
                <a:gd name="T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208">
                  <a:moveTo>
                    <a:pt x="27" y="208"/>
                  </a:moveTo>
                  <a:cubicBezTo>
                    <a:pt x="23" y="195"/>
                    <a:pt x="6" y="158"/>
                    <a:pt x="3" y="136"/>
                  </a:cubicBezTo>
                  <a:cubicBezTo>
                    <a:pt x="0" y="114"/>
                    <a:pt x="0" y="99"/>
                    <a:pt x="7" y="76"/>
                  </a:cubicBezTo>
                  <a:cubicBezTo>
                    <a:pt x="14" y="53"/>
                    <a:pt x="39" y="16"/>
                    <a:pt x="47" y="0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17093" name="Group 5"/>
          <p:cNvGrpSpPr>
            <a:grpSpLocks/>
          </p:cNvGrpSpPr>
          <p:nvPr/>
        </p:nvGrpSpPr>
        <p:grpSpPr bwMode="auto">
          <a:xfrm rot="11035554">
            <a:off x="2476502" y="6101716"/>
            <a:ext cx="2585720" cy="1167764"/>
            <a:chOff x="794" y="2593"/>
            <a:chExt cx="1018" cy="613"/>
          </a:xfrm>
        </p:grpSpPr>
        <p:grpSp>
          <p:nvGrpSpPr>
            <p:cNvPr id="217094" name="Group 6"/>
            <p:cNvGrpSpPr>
              <a:grpSpLocks/>
            </p:cNvGrpSpPr>
            <p:nvPr/>
          </p:nvGrpSpPr>
          <p:grpSpPr bwMode="auto">
            <a:xfrm>
              <a:off x="794" y="2593"/>
              <a:ext cx="1018" cy="613"/>
              <a:chOff x="794" y="2593"/>
              <a:chExt cx="1018" cy="613"/>
            </a:xfrm>
          </p:grpSpPr>
          <p:sp>
            <p:nvSpPr>
              <p:cNvPr id="217095" name="Freeform 7"/>
              <p:cNvSpPr>
                <a:spLocks/>
              </p:cNvSpPr>
              <p:nvPr/>
            </p:nvSpPr>
            <p:spPr bwMode="auto">
              <a:xfrm>
                <a:off x="794" y="2593"/>
                <a:ext cx="1018" cy="612"/>
              </a:xfrm>
              <a:custGeom>
                <a:avLst/>
                <a:gdLst>
                  <a:gd name="T0" fmla="*/ 34 w 1018"/>
                  <a:gd name="T1" fmla="*/ 612 h 612"/>
                  <a:gd name="T2" fmla="*/ 0 w 1018"/>
                  <a:gd name="T3" fmla="*/ 399 h 612"/>
                  <a:gd name="T4" fmla="*/ 196 w 1018"/>
                  <a:gd name="T5" fmla="*/ 84 h 612"/>
                  <a:gd name="T6" fmla="*/ 452 w 1018"/>
                  <a:gd name="T7" fmla="*/ 0 h 612"/>
                  <a:gd name="T8" fmla="*/ 649 w 1018"/>
                  <a:gd name="T9" fmla="*/ 51 h 612"/>
                  <a:gd name="T10" fmla="*/ 1018 w 1018"/>
                  <a:gd name="T11" fmla="*/ 127 h 612"/>
                  <a:gd name="T12" fmla="*/ 607 w 1018"/>
                  <a:gd name="T13" fmla="*/ 610 h 612"/>
                  <a:gd name="T14" fmla="*/ 34 w 1018"/>
                  <a:gd name="T15" fmla="*/ 612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8" h="612">
                    <a:moveTo>
                      <a:pt x="34" y="612"/>
                    </a:moveTo>
                    <a:lnTo>
                      <a:pt x="0" y="399"/>
                    </a:lnTo>
                    <a:lnTo>
                      <a:pt x="196" y="84"/>
                    </a:lnTo>
                    <a:lnTo>
                      <a:pt x="452" y="0"/>
                    </a:lnTo>
                    <a:lnTo>
                      <a:pt x="649" y="51"/>
                    </a:lnTo>
                    <a:lnTo>
                      <a:pt x="1018" y="127"/>
                    </a:lnTo>
                    <a:lnTo>
                      <a:pt x="607" y="610"/>
                    </a:lnTo>
                    <a:lnTo>
                      <a:pt x="34" y="61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100000">
                    <a:schemeClr val="bg1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17096" name="Freeform 8"/>
              <p:cNvSpPr>
                <a:spLocks/>
              </p:cNvSpPr>
              <p:nvPr/>
            </p:nvSpPr>
            <p:spPr bwMode="auto">
              <a:xfrm>
                <a:off x="1248" y="3027"/>
                <a:ext cx="292" cy="179"/>
              </a:xfrm>
              <a:custGeom>
                <a:avLst/>
                <a:gdLst>
                  <a:gd name="T0" fmla="*/ 4 w 292"/>
                  <a:gd name="T1" fmla="*/ 177 h 179"/>
                  <a:gd name="T2" fmla="*/ 8 w 292"/>
                  <a:gd name="T3" fmla="*/ 161 h 179"/>
                  <a:gd name="T4" fmla="*/ 52 w 292"/>
                  <a:gd name="T5" fmla="*/ 69 h 179"/>
                  <a:gd name="T6" fmla="*/ 144 w 292"/>
                  <a:gd name="T7" fmla="*/ 9 h 179"/>
                  <a:gd name="T8" fmla="*/ 292 w 292"/>
                  <a:gd name="T9" fmla="*/ 1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179">
                    <a:moveTo>
                      <a:pt x="4" y="177"/>
                    </a:moveTo>
                    <a:cubicBezTo>
                      <a:pt x="5" y="174"/>
                      <a:pt x="0" y="179"/>
                      <a:pt x="8" y="161"/>
                    </a:cubicBezTo>
                    <a:cubicBezTo>
                      <a:pt x="16" y="143"/>
                      <a:pt x="29" y="94"/>
                      <a:pt x="52" y="69"/>
                    </a:cubicBezTo>
                    <a:cubicBezTo>
                      <a:pt x="75" y="44"/>
                      <a:pt x="104" y="18"/>
                      <a:pt x="144" y="9"/>
                    </a:cubicBezTo>
                    <a:cubicBezTo>
                      <a:pt x="184" y="0"/>
                      <a:pt x="261" y="15"/>
                      <a:pt x="292" y="17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217097" name="Freeform 9"/>
            <p:cNvSpPr>
              <a:spLocks/>
            </p:cNvSpPr>
            <p:nvPr/>
          </p:nvSpPr>
          <p:spPr bwMode="auto">
            <a:xfrm>
              <a:off x="1304" y="3080"/>
              <a:ext cx="196" cy="120"/>
            </a:xfrm>
            <a:custGeom>
              <a:avLst/>
              <a:gdLst>
                <a:gd name="T0" fmla="*/ 0 w 196"/>
                <a:gd name="T1" fmla="*/ 120 h 120"/>
                <a:gd name="T2" fmla="*/ 36 w 196"/>
                <a:gd name="T3" fmla="*/ 52 h 120"/>
                <a:gd name="T4" fmla="*/ 84 w 196"/>
                <a:gd name="T5" fmla="*/ 16 h 120"/>
                <a:gd name="T6" fmla="*/ 196 w 196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120">
                  <a:moveTo>
                    <a:pt x="0" y="120"/>
                  </a:moveTo>
                  <a:cubicBezTo>
                    <a:pt x="6" y="109"/>
                    <a:pt x="22" y="69"/>
                    <a:pt x="36" y="52"/>
                  </a:cubicBezTo>
                  <a:cubicBezTo>
                    <a:pt x="50" y="35"/>
                    <a:pt x="57" y="25"/>
                    <a:pt x="84" y="16"/>
                  </a:cubicBezTo>
                  <a:cubicBezTo>
                    <a:pt x="111" y="7"/>
                    <a:pt x="173" y="3"/>
                    <a:pt x="196" y="0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17098" name="Group 10"/>
          <p:cNvGrpSpPr>
            <a:grpSpLocks/>
          </p:cNvGrpSpPr>
          <p:nvPr/>
        </p:nvGrpSpPr>
        <p:grpSpPr bwMode="auto">
          <a:xfrm rot="10669897">
            <a:off x="8006080" y="6101716"/>
            <a:ext cx="1960880" cy="1224914"/>
            <a:chOff x="3560" y="2560"/>
            <a:chExt cx="772" cy="643"/>
          </a:xfrm>
        </p:grpSpPr>
        <p:sp>
          <p:nvSpPr>
            <p:cNvPr id="217099" name="Freeform 11"/>
            <p:cNvSpPr>
              <a:spLocks/>
            </p:cNvSpPr>
            <p:nvPr/>
          </p:nvSpPr>
          <p:spPr bwMode="auto">
            <a:xfrm>
              <a:off x="3560" y="2560"/>
              <a:ext cx="772" cy="643"/>
            </a:xfrm>
            <a:custGeom>
              <a:avLst/>
              <a:gdLst>
                <a:gd name="T0" fmla="*/ 0 w 772"/>
                <a:gd name="T1" fmla="*/ 99 h 643"/>
                <a:gd name="T2" fmla="*/ 192 w 772"/>
                <a:gd name="T3" fmla="*/ 0 h 643"/>
                <a:gd name="T4" fmla="*/ 552 w 772"/>
                <a:gd name="T5" fmla="*/ 88 h 643"/>
                <a:gd name="T6" fmla="*/ 712 w 772"/>
                <a:gd name="T7" fmla="*/ 304 h 643"/>
                <a:gd name="T8" fmla="*/ 726 w 772"/>
                <a:gd name="T9" fmla="*/ 507 h 643"/>
                <a:gd name="T10" fmla="*/ 772 w 772"/>
                <a:gd name="T11" fmla="*/ 643 h 643"/>
                <a:gd name="T12" fmla="*/ 182 w 772"/>
                <a:gd name="T13" fmla="*/ 643 h 643"/>
                <a:gd name="T14" fmla="*/ 0 w 772"/>
                <a:gd name="T15" fmla="*/ 99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2" h="643">
                  <a:moveTo>
                    <a:pt x="0" y="99"/>
                  </a:moveTo>
                  <a:lnTo>
                    <a:pt x="192" y="0"/>
                  </a:lnTo>
                  <a:lnTo>
                    <a:pt x="552" y="88"/>
                  </a:lnTo>
                  <a:lnTo>
                    <a:pt x="712" y="304"/>
                  </a:lnTo>
                  <a:lnTo>
                    <a:pt x="726" y="507"/>
                  </a:lnTo>
                  <a:lnTo>
                    <a:pt x="772" y="643"/>
                  </a:lnTo>
                  <a:lnTo>
                    <a:pt x="182" y="643"/>
                  </a:lnTo>
                  <a:lnTo>
                    <a:pt x="0" y="99"/>
                  </a:lnTo>
                  <a:close/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217100" name="Group 12"/>
            <p:cNvGrpSpPr>
              <a:grpSpLocks/>
            </p:cNvGrpSpPr>
            <p:nvPr/>
          </p:nvGrpSpPr>
          <p:grpSpPr bwMode="auto">
            <a:xfrm>
              <a:off x="3678" y="3011"/>
              <a:ext cx="252" cy="185"/>
              <a:chOff x="3678" y="3011"/>
              <a:chExt cx="252" cy="185"/>
            </a:xfrm>
          </p:grpSpPr>
          <p:sp>
            <p:nvSpPr>
              <p:cNvPr id="217101" name="Freeform 13"/>
              <p:cNvSpPr>
                <a:spLocks/>
              </p:cNvSpPr>
              <p:nvPr/>
            </p:nvSpPr>
            <p:spPr bwMode="auto">
              <a:xfrm>
                <a:off x="3692" y="3055"/>
                <a:ext cx="192" cy="141"/>
              </a:xfrm>
              <a:custGeom>
                <a:avLst/>
                <a:gdLst>
                  <a:gd name="T0" fmla="*/ 0 w 192"/>
                  <a:gd name="T1" fmla="*/ 1 h 141"/>
                  <a:gd name="T2" fmla="*/ 84 w 192"/>
                  <a:gd name="T3" fmla="*/ 9 h 141"/>
                  <a:gd name="T4" fmla="*/ 156 w 192"/>
                  <a:gd name="T5" fmla="*/ 57 h 141"/>
                  <a:gd name="T6" fmla="*/ 192 w 192"/>
                  <a:gd name="T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2" h="141">
                    <a:moveTo>
                      <a:pt x="0" y="1"/>
                    </a:moveTo>
                    <a:cubicBezTo>
                      <a:pt x="14" y="2"/>
                      <a:pt x="58" y="0"/>
                      <a:pt x="84" y="9"/>
                    </a:cubicBezTo>
                    <a:cubicBezTo>
                      <a:pt x="110" y="18"/>
                      <a:pt x="138" y="35"/>
                      <a:pt x="156" y="57"/>
                    </a:cubicBezTo>
                    <a:cubicBezTo>
                      <a:pt x="174" y="79"/>
                      <a:pt x="184" y="123"/>
                      <a:pt x="192" y="141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17102" name="Freeform 14"/>
              <p:cNvSpPr>
                <a:spLocks/>
              </p:cNvSpPr>
              <p:nvPr/>
            </p:nvSpPr>
            <p:spPr bwMode="auto">
              <a:xfrm>
                <a:off x="3678" y="3011"/>
                <a:ext cx="252" cy="184"/>
              </a:xfrm>
              <a:custGeom>
                <a:avLst/>
                <a:gdLst>
                  <a:gd name="T0" fmla="*/ 0 w 252"/>
                  <a:gd name="T1" fmla="*/ 4 h 184"/>
                  <a:gd name="T2" fmla="*/ 123 w 252"/>
                  <a:gd name="T3" fmla="*/ 13 h 184"/>
                  <a:gd name="T4" fmla="*/ 213 w 252"/>
                  <a:gd name="T5" fmla="*/ 82 h 184"/>
                  <a:gd name="T6" fmla="*/ 252 w 252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2" h="184">
                    <a:moveTo>
                      <a:pt x="0" y="4"/>
                    </a:moveTo>
                    <a:cubicBezTo>
                      <a:pt x="20" y="5"/>
                      <a:pt x="88" y="0"/>
                      <a:pt x="123" y="13"/>
                    </a:cubicBezTo>
                    <a:cubicBezTo>
                      <a:pt x="158" y="26"/>
                      <a:pt x="192" y="53"/>
                      <a:pt x="213" y="82"/>
                    </a:cubicBezTo>
                    <a:cubicBezTo>
                      <a:pt x="234" y="111"/>
                      <a:pt x="244" y="163"/>
                      <a:pt x="252" y="184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217103" name="Freeform 15"/>
            <p:cNvSpPr>
              <a:spLocks/>
            </p:cNvSpPr>
            <p:nvPr/>
          </p:nvSpPr>
          <p:spPr bwMode="auto">
            <a:xfrm>
              <a:off x="3656" y="2964"/>
              <a:ext cx="312" cy="228"/>
            </a:xfrm>
            <a:custGeom>
              <a:avLst/>
              <a:gdLst>
                <a:gd name="T0" fmla="*/ 0 w 312"/>
                <a:gd name="T1" fmla="*/ 12 h 228"/>
                <a:gd name="T2" fmla="*/ 160 w 312"/>
                <a:gd name="T3" fmla="*/ 12 h 228"/>
                <a:gd name="T4" fmla="*/ 264 w 312"/>
                <a:gd name="T5" fmla="*/ 84 h 228"/>
                <a:gd name="T6" fmla="*/ 312 w 312"/>
                <a:gd name="T7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28">
                  <a:moveTo>
                    <a:pt x="0" y="12"/>
                  </a:moveTo>
                  <a:cubicBezTo>
                    <a:pt x="27" y="12"/>
                    <a:pt x="116" y="0"/>
                    <a:pt x="160" y="12"/>
                  </a:cubicBezTo>
                  <a:cubicBezTo>
                    <a:pt x="204" y="24"/>
                    <a:pt x="239" y="48"/>
                    <a:pt x="264" y="84"/>
                  </a:cubicBezTo>
                  <a:cubicBezTo>
                    <a:pt x="289" y="120"/>
                    <a:pt x="302" y="198"/>
                    <a:pt x="312" y="228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17104" name="Group 16"/>
          <p:cNvGrpSpPr>
            <a:grpSpLocks/>
          </p:cNvGrpSpPr>
          <p:nvPr/>
        </p:nvGrpSpPr>
        <p:grpSpPr bwMode="auto">
          <a:xfrm>
            <a:off x="9042400" y="4876800"/>
            <a:ext cx="1960880" cy="1224916"/>
            <a:chOff x="3560" y="2560"/>
            <a:chExt cx="772" cy="643"/>
          </a:xfrm>
        </p:grpSpPr>
        <p:sp>
          <p:nvSpPr>
            <p:cNvPr id="217105" name="Freeform 17"/>
            <p:cNvSpPr>
              <a:spLocks/>
            </p:cNvSpPr>
            <p:nvPr/>
          </p:nvSpPr>
          <p:spPr bwMode="auto">
            <a:xfrm>
              <a:off x="3560" y="2560"/>
              <a:ext cx="772" cy="643"/>
            </a:xfrm>
            <a:custGeom>
              <a:avLst/>
              <a:gdLst>
                <a:gd name="T0" fmla="*/ 0 w 772"/>
                <a:gd name="T1" fmla="*/ 99 h 643"/>
                <a:gd name="T2" fmla="*/ 192 w 772"/>
                <a:gd name="T3" fmla="*/ 0 h 643"/>
                <a:gd name="T4" fmla="*/ 552 w 772"/>
                <a:gd name="T5" fmla="*/ 88 h 643"/>
                <a:gd name="T6" fmla="*/ 712 w 772"/>
                <a:gd name="T7" fmla="*/ 304 h 643"/>
                <a:gd name="T8" fmla="*/ 726 w 772"/>
                <a:gd name="T9" fmla="*/ 507 h 643"/>
                <a:gd name="T10" fmla="*/ 772 w 772"/>
                <a:gd name="T11" fmla="*/ 643 h 643"/>
                <a:gd name="T12" fmla="*/ 182 w 772"/>
                <a:gd name="T13" fmla="*/ 643 h 643"/>
                <a:gd name="T14" fmla="*/ 0 w 772"/>
                <a:gd name="T15" fmla="*/ 99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2" h="643">
                  <a:moveTo>
                    <a:pt x="0" y="99"/>
                  </a:moveTo>
                  <a:lnTo>
                    <a:pt x="192" y="0"/>
                  </a:lnTo>
                  <a:lnTo>
                    <a:pt x="552" y="88"/>
                  </a:lnTo>
                  <a:lnTo>
                    <a:pt x="712" y="304"/>
                  </a:lnTo>
                  <a:lnTo>
                    <a:pt x="726" y="507"/>
                  </a:lnTo>
                  <a:lnTo>
                    <a:pt x="772" y="643"/>
                  </a:lnTo>
                  <a:lnTo>
                    <a:pt x="182" y="643"/>
                  </a:lnTo>
                  <a:lnTo>
                    <a:pt x="0" y="99"/>
                  </a:lnTo>
                  <a:close/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grpSp>
          <p:nvGrpSpPr>
            <p:cNvPr id="217106" name="Group 18"/>
            <p:cNvGrpSpPr>
              <a:grpSpLocks/>
            </p:cNvGrpSpPr>
            <p:nvPr/>
          </p:nvGrpSpPr>
          <p:grpSpPr bwMode="auto">
            <a:xfrm>
              <a:off x="3678" y="3011"/>
              <a:ext cx="252" cy="185"/>
              <a:chOff x="3678" y="3011"/>
              <a:chExt cx="252" cy="185"/>
            </a:xfrm>
          </p:grpSpPr>
          <p:sp>
            <p:nvSpPr>
              <p:cNvPr id="217107" name="Freeform 19"/>
              <p:cNvSpPr>
                <a:spLocks/>
              </p:cNvSpPr>
              <p:nvPr/>
            </p:nvSpPr>
            <p:spPr bwMode="auto">
              <a:xfrm>
                <a:off x="3692" y="3055"/>
                <a:ext cx="192" cy="141"/>
              </a:xfrm>
              <a:custGeom>
                <a:avLst/>
                <a:gdLst>
                  <a:gd name="T0" fmla="*/ 0 w 192"/>
                  <a:gd name="T1" fmla="*/ 1 h 141"/>
                  <a:gd name="T2" fmla="*/ 84 w 192"/>
                  <a:gd name="T3" fmla="*/ 9 h 141"/>
                  <a:gd name="T4" fmla="*/ 156 w 192"/>
                  <a:gd name="T5" fmla="*/ 57 h 141"/>
                  <a:gd name="T6" fmla="*/ 192 w 192"/>
                  <a:gd name="T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2" h="141">
                    <a:moveTo>
                      <a:pt x="0" y="1"/>
                    </a:moveTo>
                    <a:cubicBezTo>
                      <a:pt x="14" y="2"/>
                      <a:pt x="58" y="0"/>
                      <a:pt x="84" y="9"/>
                    </a:cubicBezTo>
                    <a:cubicBezTo>
                      <a:pt x="110" y="18"/>
                      <a:pt x="138" y="35"/>
                      <a:pt x="156" y="57"/>
                    </a:cubicBezTo>
                    <a:cubicBezTo>
                      <a:pt x="174" y="79"/>
                      <a:pt x="184" y="123"/>
                      <a:pt x="192" y="141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17108" name="Freeform 20"/>
              <p:cNvSpPr>
                <a:spLocks/>
              </p:cNvSpPr>
              <p:nvPr/>
            </p:nvSpPr>
            <p:spPr bwMode="auto">
              <a:xfrm>
                <a:off x="3678" y="3011"/>
                <a:ext cx="252" cy="184"/>
              </a:xfrm>
              <a:custGeom>
                <a:avLst/>
                <a:gdLst>
                  <a:gd name="T0" fmla="*/ 0 w 252"/>
                  <a:gd name="T1" fmla="*/ 4 h 184"/>
                  <a:gd name="T2" fmla="*/ 123 w 252"/>
                  <a:gd name="T3" fmla="*/ 13 h 184"/>
                  <a:gd name="T4" fmla="*/ 213 w 252"/>
                  <a:gd name="T5" fmla="*/ 82 h 184"/>
                  <a:gd name="T6" fmla="*/ 252 w 252"/>
                  <a:gd name="T7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2" h="184">
                    <a:moveTo>
                      <a:pt x="0" y="4"/>
                    </a:moveTo>
                    <a:cubicBezTo>
                      <a:pt x="20" y="5"/>
                      <a:pt x="88" y="0"/>
                      <a:pt x="123" y="13"/>
                    </a:cubicBezTo>
                    <a:cubicBezTo>
                      <a:pt x="158" y="26"/>
                      <a:pt x="192" y="53"/>
                      <a:pt x="213" y="82"/>
                    </a:cubicBezTo>
                    <a:cubicBezTo>
                      <a:pt x="234" y="111"/>
                      <a:pt x="244" y="163"/>
                      <a:pt x="252" y="184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217109" name="Freeform 21"/>
            <p:cNvSpPr>
              <a:spLocks/>
            </p:cNvSpPr>
            <p:nvPr/>
          </p:nvSpPr>
          <p:spPr bwMode="auto">
            <a:xfrm>
              <a:off x="3656" y="2964"/>
              <a:ext cx="312" cy="228"/>
            </a:xfrm>
            <a:custGeom>
              <a:avLst/>
              <a:gdLst>
                <a:gd name="T0" fmla="*/ 0 w 312"/>
                <a:gd name="T1" fmla="*/ 12 h 228"/>
                <a:gd name="T2" fmla="*/ 160 w 312"/>
                <a:gd name="T3" fmla="*/ 12 h 228"/>
                <a:gd name="T4" fmla="*/ 264 w 312"/>
                <a:gd name="T5" fmla="*/ 84 h 228"/>
                <a:gd name="T6" fmla="*/ 312 w 312"/>
                <a:gd name="T7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2" h="228">
                  <a:moveTo>
                    <a:pt x="0" y="12"/>
                  </a:moveTo>
                  <a:cubicBezTo>
                    <a:pt x="27" y="12"/>
                    <a:pt x="116" y="0"/>
                    <a:pt x="160" y="12"/>
                  </a:cubicBezTo>
                  <a:cubicBezTo>
                    <a:pt x="204" y="24"/>
                    <a:pt x="239" y="48"/>
                    <a:pt x="264" y="84"/>
                  </a:cubicBezTo>
                  <a:cubicBezTo>
                    <a:pt x="289" y="120"/>
                    <a:pt x="302" y="198"/>
                    <a:pt x="312" y="228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17110" name="Group 22"/>
          <p:cNvGrpSpPr>
            <a:grpSpLocks/>
          </p:cNvGrpSpPr>
          <p:nvPr/>
        </p:nvGrpSpPr>
        <p:grpSpPr bwMode="auto">
          <a:xfrm>
            <a:off x="5989321" y="1493520"/>
            <a:ext cx="1793240" cy="1973580"/>
            <a:chOff x="2358" y="784"/>
            <a:chExt cx="706" cy="1036"/>
          </a:xfrm>
        </p:grpSpPr>
        <p:sp>
          <p:nvSpPr>
            <p:cNvPr id="217111" name="Freeform 23"/>
            <p:cNvSpPr>
              <a:spLocks/>
            </p:cNvSpPr>
            <p:nvPr/>
          </p:nvSpPr>
          <p:spPr bwMode="auto">
            <a:xfrm>
              <a:off x="2358" y="784"/>
              <a:ext cx="706" cy="1036"/>
            </a:xfrm>
            <a:custGeom>
              <a:avLst/>
              <a:gdLst>
                <a:gd name="T0" fmla="*/ 286 w 706"/>
                <a:gd name="T1" fmla="*/ 1036 h 1036"/>
                <a:gd name="T2" fmla="*/ 104 w 706"/>
                <a:gd name="T3" fmla="*/ 919 h 1036"/>
                <a:gd name="T4" fmla="*/ 0 w 706"/>
                <a:gd name="T5" fmla="*/ 563 h 1036"/>
                <a:gd name="T6" fmla="*/ 107 w 706"/>
                <a:gd name="T7" fmla="*/ 316 h 1036"/>
                <a:gd name="T8" fmla="*/ 276 w 706"/>
                <a:gd name="T9" fmla="*/ 203 h 1036"/>
                <a:gd name="T10" fmla="*/ 482 w 706"/>
                <a:gd name="T11" fmla="*/ 0 h 1036"/>
                <a:gd name="T12" fmla="*/ 706 w 706"/>
                <a:gd name="T13" fmla="*/ 608 h 1036"/>
                <a:gd name="T14" fmla="*/ 286 w 706"/>
                <a:gd name="T15" fmla="*/ 1036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6" h="1036">
                  <a:moveTo>
                    <a:pt x="286" y="1036"/>
                  </a:moveTo>
                  <a:lnTo>
                    <a:pt x="104" y="919"/>
                  </a:lnTo>
                  <a:lnTo>
                    <a:pt x="0" y="563"/>
                  </a:lnTo>
                  <a:lnTo>
                    <a:pt x="107" y="316"/>
                  </a:lnTo>
                  <a:lnTo>
                    <a:pt x="276" y="203"/>
                  </a:lnTo>
                  <a:lnTo>
                    <a:pt x="482" y="0"/>
                  </a:lnTo>
                  <a:lnTo>
                    <a:pt x="706" y="608"/>
                  </a:lnTo>
                  <a:lnTo>
                    <a:pt x="286" y="1036"/>
                  </a:lnTo>
                  <a:close/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7112" name="Freeform 24"/>
            <p:cNvSpPr>
              <a:spLocks/>
            </p:cNvSpPr>
            <p:nvPr/>
          </p:nvSpPr>
          <p:spPr bwMode="auto">
            <a:xfrm>
              <a:off x="2949" y="1260"/>
              <a:ext cx="47" cy="208"/>
            </a:xfrm>
            <a:custGeom>
              <a:avLst/>
              <a:gdLst>
                <a:gd name="T0" fmla="*/ 27 w 47"/>
                <a:gd name="T1" fmla="*/ 208 h 208"/>
                <a:gd name="T2" fmla="*/ 3 w 47"/>
                <a:gd name="T3" fmla="*/ 136 h 208"/>
                <a:gd name="T4" fmla="*/ 7 w 47"/>
                <a:gd name="T5" fmla="*/ 76 h 208"/>
                <a:gd name="T6" fmla="*/ 47 w 47"/>
                <a:gd name="T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208">
                  <a:moveTo>
                    <a:pt x="27" y="208"/>
                  </a:moveTo>
                  <a:cubicBezTo>
                    <a:pt x="23" y="195"/>
                    <a:pt x="6" y="158"/>
                    <a:pt x="3" y="136"/>
                  </a:cubicBezTo>
                  <a:cubicBezTo>
                    <a:pt x="0" y="114"/>
                    <a:pt x="0" y="99"/>
                    <a:pt x="7" y="76"/>
                  </a:cubicBezTo>
                  <a:cubicBezTo>
                    <a:pt x="14" y="53"/>
                    <a:pt x="39" y="16"/>
                    <a:pt x="47" y="0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17113" name="Group 25"/>
          <p:cNvGrpSpPr>
            <a:grpSpLocks/>
          </p:cNvGrpSpPr>
          <p:nvPr/>
        </p:nvGrpSpPr>
        <p:grpSpPr bwMode="auto">
          <a:xfrm>
            <a:off x="2016761" y="4939666"/>
            <a:ext cx="2585720" cy="1167764"/>
            <a:chOff x="794" y="2593"/>
            <a:chExt cx="1018" cy="613"/>
          </a:xfrm>
        </p:grpSpPr>
        <p:grpSp>
          <p:nvGrpSpPr>
            <p:cNvPr id="217114" name="Group 26"/>
            <p:cNvGrpSpPr>
              <a:grpSpLocks/>
            </p:cNvGrpSpPr>
            <p:nvPr/>
          </p:nvGrpSpPr>
          <p:grpSpPr bwMode="auto">
            <a:xfrm>
              <a:off x="794" y="2593"/>
              <a:ext cx="1018" cy="613"/>
              <a:chOff x="794" y="2593"/>
              <a:chExt cx="1018" cy="613"/>
            </a:xfrm>
          </p:grpSpPr>
          <p:sp>
            <p:nvSpPr>
              <p:cNvPr id="217115" name="Freeform 27"/>
              <p:cNvSpPr>
                <a:spLocks/>
              </p:cNvSpPr>
              <p:nvPr/>
            </p:nvSpPr>
            <p:spPr bwMode="auto">
              <a:xfrm>
                <a:off x="794" y="2593"/>
                <a:ext cx="1018" cy="612"/>
              </a:xfrm>
              <a:custGeom>
                <a:avLst/>
                <a:gdLst>
                  <a:gd name="T0" fmla="*/ 34 w 1018"/>
                  <a:gd name="T1" fmla="*/ 612 h 612"/>
                  <a:gd name="T2" fmla="*/ 0 w 1018"/>
                  <a:gd name="T3" fmla="*/ 399 h 612"/>
                  <a:gd name="T4" fmla="*/ 196 w 1018"/>
                  <a:gd name="T5" fmla="*/ 84 h 612"/>
                  <a:gd name="T6" fmla="*/ 452 w 1018"/>
                  <a:gd name="T7" fmla="*/ 0 h 612"/>
                  <a:gd name="T8" fmla="*/ 649 w 1018"/>
                  <a:gd name="T9" fmla="*/ 51 h 612"/>
                  <a:gd name="T10" fmla="*/ 1018 w 1018"/>
                  <a:gd name="T11" fmla="*/ 127 h 612"/>
                  <a:gd name="T12" fmla="*/ 607 w 1018"/>
                  <a:gd name="T13" fmla="*/ 610 h 612"/>
                  <a:gd name="T14" fmla="*/ 34 w 1018"/>
                  <a:gd name="T15" fmla="*/ 612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8" h="612">
                    <a:moveTo>
                      <a:pt x="34" y="612"/>
                    </a:moveTo>
                    <a:lnTo>
                      <a:pt x="0" y="399"/>
                    </a:lnTo>
                    <a:lnTo>
                      <a:pt x="196" y="84"/>
                    </a:lnTo>
                    <a:lnTo>
                      <a:pt x="452" y="0"/>
                    </a:lnTo>
                    <a:lnTo>
                      <a:pt x="649" y="51"/>
                    </a:lnTo>
                    <a:lnTo>
                      <a:pt x="1018" y="127"/>
                    </a:lnTo>
                    <a:lnTo>
                      <a:pt x="607" y="610"/>
                    </a:lnTo>
                    <a:lnTo>
                      <a:pt x="34" y="61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CC00"/>
                  </a:gs>
                  <a:gs pos="100000">
                    <a:schemeClr val="bg1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217116" name="Freeform 28"/>
              <p:cNvSpPr>
                <a:spLocks/>
              </p:cNvSpPr>
              <p:nvPr/>
            </p:nvSpPr>
            <p:spPr bwMode="auto">
              <a:xfrm>
                <a:off x="1248" y="3027"/>
                <a:ext cx="292" cy="179"/>
              </a:xfrm>
              <a:custGeom>
                <a:avLst/>
                <a:gdLst>
                  <a:gd name="T0" fmla="*/ 4 w 292"/>
                  <a:gd name="T1" fmla="*/ 177 h 179"/>
                  <a:gd name="T2" fmla="*/ 8 w 292"/>
                  <a:gd name="T3" fmla="*/ 161 h 179"/>
                  <a:gd name="T4" fmla="*/ 52 w 292"/>
                  <a:gd name="T5" fmla="*/ 69 h 179"/>
                  <a:gd name="T6" fmla="*/ 144 w 292"/>
                  <a:gd name="T7" fmla="*/ 9 h 179"/>
                  <a:gd name="T8" fmla="*/ 292 w 292"/>
                  <a:gd name="T9" fmla="*/ 17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179">
                    <a:moveTo>
                      <a:pt x="4" y="177"/>
                    </a:moveTo>
                    <a:cubicBezTo>
                      <a:pt x="5" y="174"/>
                      <a:pt x="0" y="179"/>
                      <a:pt x="8" y="161"/>
                    </a:cubicBezTo>
                    <a:cubicBezTo>
                      <a:pt x="16" y="143"/>
                      <a:pt x="29" y="94"/>
                      <a:pt x="52" y="69"/>
                    </a:cubicBezTo>
                    <a:cubicBezTo>
                      <a:pt x="75" y="44"/>
                      <a:pt x="104" y="18"/>
                      <a:pt x="144" y="9"/>
                    </a:cubicBezTo>
                    <a:cubicBezTo>
                      <a:pt x="184" y="0"/>
                      <a:pt x="261" y="15"/>
                      <a:pt x="292" y="17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217117" name="Freeform 29"/>
            <p:cNvSpPr>
              <a:spLocks/>
            </p:cNvSpPr>
            <p:nvPr/>
          </p:nvSpPr>
          <p:spPr bwMode="auto">
            <a:xfrm>
              <a:off x="1304" y="3080"/>
              <a:ext cx="196" cy="120"/>
            </a:xfrm>
            <a:custGeom>
              <a:avLst/>
              <a:gdLst>
                <a:gd name="T0" fmla="*/ 0 w 196"/>
                <a:gd name="T1" fmla="*/ 120 h 120"/>
                <a:gd name="T2" fmla="*/ 36 w 196"/>
                <a:gd name="T3" fmla="*/ 52 h 120"/>
                <a:gd name="T4" fmla="*/ 84 w 196"/>
                <a:gd name="T5" fmla="*/ 16 h 120"/>
                <a:gd name="T6" fmla="*/ 196 w 196"/>
                <a:gd name="T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120">
                  <a:moveTo>
                    <a:pt x="0" y="120"/>
                  </a:moveTo>
                  <a:cubicBezTo>
                    <a:pt x="6" y="109"/>
                    <a:pt x="22" y="69"/>
                    <a:pt x="36" y="52"/>
                  </a:cubicBezTo>
                  <a:cubicBezTo>
                    <a:pt x="50" y="35"/>
                    <a:pt x="57" y="25"/>
                    <a:pt x="84" y="16"/>
                  </a:cubicBezTo>
                  <a:cubicBezTo>
                    <a:pt x="111" y="7"/>
                    <a:pt x="173" y="3"/>
                    <a:pt x="196" y="0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17118" name="Freeform 30"/>
          <p:cNvSpPr>
            <a:spLocks/>
          </p:cNvSpPr>
          <p:nvPr/>
        </p:nvSpPr>
        <p:spPr bwMode="auto">
          <a:xfrm>
            <a:off x="6197600" y="2651760"/>
            <a:ext cx="2377440" cy="2011680"/>
          </a:xfrm>
          <a:custGeom>
            <a:avLst/>
            <a:gdLst>
              <a:gd name="T0" fmla="*/ 592 w 936"/>
              <a:gd name="T1" fmla="*/ 0 h 1056"/>
              <a:gd name="T2" fmla="*/ 936 w 936"/>
              <a:gd name="T3" fmla="*/ 840 h 1056"/>
              <a:gd name="T4" fmla="*/ 744 w 936"/>
              <a:gd name="T5" fmla="*/ 1056 h 1056"/>
              <a:gd name="T6" fmla="*/ 616 w 936"/>
              <a:gd name="T7" fmla="*/ 1056 h 1056"/>
              <a:gd name="T8" fmla="*/ 360 w 936"/>
              <a:gd name="T9" fmla="*/ 1008 h 1056"/>
              <a:gd name="T10" fmla="*/ 208 w 936"/>
              <a:gd name="T11" fmla="*/ 896 h 1056"/>
              <a:gd name="T12" fmla="*/ 0 w 936"/>
              <a:gd name="T13" fmla="*/ 664 h 1056"/>
              <a:gd name="T14" fmla="*/ 592 w 936"/>
              <a:gd name="T1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6" h="1056">
                <a:moveTo>
                  <a:pt x="592" y="0"/>
                </a:moveTo>
                <a:lnTo>
                  <a:pt x="936" y="840"/>
                </a:lnTo>
                <a:lnTo>
                  <a:pt x="744" y="1056"/>
                </a:lnTo>
                <a:lnTo>
                  <a:pt x="616" y="1056"/>
                </a:lnTo>
                <a:lnTo>
                  <a:pt x="360" y="1008"/>
                </a:lnTo>
                <a:lnTo>
                  <a:pt x="208" y="896"/>
                </a:lnTo>
                <a:lnTo>
                  <a:pt x="0" y="664"/>
                </a:lnTo>
                <a:lnTo>
                  <a:pt x="592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19" name="Freeform 31"/>
          <p:cNvSpPr>
            <a:spLocks/>
          </p:cNvSpPr>
          <p:nvPr/>
        </p:nvSpPr>
        <p:spPr bwMode="auto">
          <a:xfrm>
            <a:off x="6738621" y="4632960"/>
            <a:ext cx="2771139" cy="1447800"/>
          </a:xfrm>
          <a:custGeom>
            <a:avLst/>
            <a:gdLst>
              <a:gd name="T0" fmla="*/ 1091 w 1091"/>
              <a:gd name="T1" fmla="*/ 752 h 760"/>
              <a:gd name="T2" fmla="*/ 171 w 1091"/>
              <a:gd name="T3" fmla="*/ 760 h 760"/>
              <a:gd name="T4" fmla="*/ 0 w 1091"/>
              <a:gd name="T5" fmla="*/ 446 h 760"/>
              <a:gd name="T6" fmla="*/ 54 w 1091"/>
              <a:gd name="T7" fmla="*/ 280 h 760"/>
              <a:gd name="T8" fmla="*/ 150 w 1091"/>
              <a:gd name="T9" fmla="*/ 146 h 760"/>
              <a:gd name="T10" fmla="*/ 256 w 1091"/>
              <a:gd name="T11" fmla="*/ 91 h 760"/>
              <a:gd name="T12" fmla="*/ 781 w 1091"/>
              <a:gd name="T13" fmla="*/ 0 h 760"/>
              <a:gd name="T14" fmla="*/ 1091 w 1091"/>
              <a:gd name="T15" fmla="*/ 752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1" h="760">
                <a:moveTo>
                  <a:pt x="1091" y="752"/>
                </a:moveTo>
                <a:lnTo>
                  <a:pt x="171" y="760"/>
                </a:lnTo>
                <a:lnTo>
                  <a:pt x="0" y="446"/>
                </a:lnTo>
                <a:lnTo>
                  <a:pt x="54" y="280"/>
                </a:lnTo>
                <a:lnTo>
                  <a:pt x="150" y="146"/>
                </a:lnTo>
                <a:lnTo>
                  <a:pt x="256" y="91"/>
                </a:lnTo>
                <a:lnTo>
                  <a:pt x="781" y="0"/>
                </a:lnTo>
                <a:lnTo>
                  <a:pt x="1091" y="7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20" name="Freeform 32"/>
          <p:cNvSpPr>
            <a:spLocks/>
          </p:cNvSpPr>
          <p:nvPr/>
        </p:nvSpPr>
        <p:spPr bwMode="auto">
          <a:xfrm>
            <a:off x="3512822" y="4785360"/>
            <a:ext cx="2766059" cy="1316356"/>
          </a:xfrm>
          <a:custGeom>
            <a:avLst/>
            <a:gdLst>
              <a:gd name="T0" fmla="*/ 0 w 1089"/>
              <a:gd name="T1" fmla="*/ 691 h 691"/>
              <a:gd name="T2" fmla="*/ 641 w 1089"/>
              <a:gd name="T3" fmla="*/ 0 h 691"/>
              <a:gd name="T4" fmla="*/ 873 w 1089"/>
              <a:gd name="T5" fmla="*/ 88 h 691"/>
              <a:gd name="T6" fmla="*/ 1057 w 1089"/>
              <a:gd name="T7" fmla="*/ 248 h 691"/>
              <a:gd name="T8" fmla="*/ 1065 w 1089"/>
              <a:gd name="T9" fmla="*/ 368 h 691"/>
              <a:gd name="T10" fmla="*/ 1089 w 1089"/>
              <a:gd name="T11" fmla="*/ 504 h 691"/>
              <a:gd name="T12" fmla="*/ 1073 w 1089"/>
              <a:gd name="T13" fmla="*/ 672 h 691"/>
              <a:gd name="T14" fmla="*/ 0 w 1089"/>
              <a:gd name="T15" fmla="*/ 691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9" h="691">
                <a:moveTo>
                  <a:pt x="0" y="691"/>
                </a:moveTo>
                <a:lnTo>
                  <a:pt x="641" y="0"/>
                </a:lnTo>
                <a:lnTo>
                  <a:pt x="873" y="88"/>
                </a:lnTo>
                <a:lnTo>
                  <a:pt x="1057" y="248"/>
                </a:lnTo>
                <a:lnTo>
                  <a:pt x="1065" y="368"/>
                </a:lnTo>
                <a:lnTo>
                  <a:pt x="1089" y="504"/>
                </a:lnTo>
                <a:lnTo>
                  <a:pt x="1073" y="672"/>
                </a:lnTo>
                <a:lnTo>
                  <a:pt x="0" y="691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21" name="Rectangle 33"/>
          <p:cNvSpPr>
            <a:spLocks noChangeArrowheads="1"/>
          </p:cNvSpPr>
          <p:nvPr/>
        </p:nvSpPr>
        <p:spPr bwMode="auto">
          <a:xfrm>
            <a:off x="457201" y="228180"/>
            <a:ext cx="1090633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Внутренние и внешние углы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7122" name="AutoShape 34"/>
          <p:cNvSpPr>
            <a:spLocks noChangeArrowheads="1"/>
          </p:cNvSpPr>
          <p:nvPr/>
        </p:nvSpPr>
        <p:spPr bwMode="auto">
          <a:xfrm>
            <a:off x="3512821" y="2646046"/>
            <a:ext cx="5991859" cy="3455670"/>
          </a:xfrm>
          <a:prstGeom prst="triangle">
            <a:avLst>
              <a:gd name="adj" fmla="val 70685"/>
            </a:avLst>
          </a:prstGeom>
          <a:noFill/>
          <a:ln w="57150">
            <a:solidFill>
              <a:srgbClr val="008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66FF9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123" name="AutoShape 35"/>
          <p:cNvSpPr>
            <a:spLocks noChangeArrowheads="1"/>
          </p:cNvSpPr>
          <p:nvPr/>
        </p:nvSpPr>
        <p:spPr bwMode="auto">
          <a:xfrm rot="9414058">
            <a:off x="4089401" y="5669280"/>
            <a:ext cx="231141" cy="432436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124" name="AutoShape 36"/>
          <p:cNvSpPr>
            <a:spLocks noChangeArrowheads="1"/>
          </p:cNvSpPr>
          <p:nvPr/>
        </p:nvSpPr>
        <p:spPr bwMode="auto">
          <a:xfrm rot="-4804510">
            <a:off x="7516813" y="2789238"/>
            <a:ext cx="173356" cy="576581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125" name="AutoShape 37"/>
          <p:cNvSpPr>
            <a:spLocks noChangeArrowheads="1"/>
          </p:cNvSpPr>
          <p:nvPr/>
        </p:nvSpPr>
        <p:spPr bwMode="auto">
          <a:xfrm rot="1488853">
            <a:off x="8928101" y="5627370"/>
            <a:ext cx="231139" cy="432436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126" name="Text Box 38"/>
          <p:cNvSpPr txBox="1">
            <a:spLocks noChangeArrowheads="1"/>
          </p:cNvSpPr>
          <p:nvPr/>
        </p:nvSpPr>
        <p:spPr bwMode="auto">
          <a:xfrm>
            <a:off x="322337" y="1232994"/>
            <a:ext cx="476720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Внутренние углы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7127" name="Picture 39" descr="anim07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749">
            <a:off x="7774941" y="5238751"/>
            <a:ext cx="1328419" cy="49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28" name="Picture 40" descr="anim07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70618">
            <a:off x="7050088" y="3315019"/>
            <a:ext cx="908684" cy="60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129" name="Picture 41" descr="anim07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8653">
            <a:off x="4203701" y="5410201"/>
            <a:ext cx="1328419" cy="49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130" name="Text Box 42"/>
          <p:cNvSpPr txBox="1">
            <a:spLocks noChangeArrowheads="1"/>
          </p:cNvSpPr>
          <p:nvPr/>
        </p:nvSpPr>
        <p:spPr bwMode="auto">
          <a:xfrm>
            <a:off x="2590801" y="6015990"/>
            <a:ext cx="58279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217131" name="Text Box 43"/>
          <p:cNvSpPr txBox="1">
            <a:spLocks noChangeArrowheads="1"/>
          </p:cNvSpPr>
          <p:nvPr/>
        </p:nvSpPr>
        <p:spPr bwMode="auto">
          <a:xfrm>
            <a:off x="9623282" y="5996514"/>
            <a:ext cx="55874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217132" name="Text Box 44"/>
          <p:cNvSpPr txBox="1">
            <a:spLocks noChangeArrowheads="1"/>
          </p:cNvSpPr>
          <p:nvPr/>
        </p:nvSpPr>
        <p:spPr bwMode="auto">
          <a:xfrm>
            <a:off x="7565416" y="1904160"/>
            <a:ext cx="58673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17133" name="Text Box 45"/>
          <p:cNvSpPr txBox="1">
            <a:spLocks noChangeArrowheads="1"/>
          </p:cNvSpPr>
          <p:nvPr/>
        </p:nvSpPr>
        <p:spPr bwMode="auto">
          <a:xfrm>
            <a:off x="784617" y="2269314"/>
            <a:ext cx="358977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Внешние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углы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7134" name="Line 46"/>
          <p:cNvSpPr>
            <a:spLocks noChangeShapeType="1"/>
          </p:cNvSpPr>
          <p:nvPr/>
        </p:nvSpPr>
        <p:spPr bwMode="auto">
          <a:xfrm>
            <a:off x="9504681" y="6101716"/>
            <a:ext cx="403098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35" name="Line 47"/>
          <p:cNvSpPr>
            <a:spLocks noChangeShapeType="1"/>
          </p:cNvSpPr>
          <p:nvPr/>
        </p:nvSpPr>
        <p:spPr bwMode="auto">
          <a:xfrm flipH="1">
            <a:off x="632462" y="6101716"/>
            <a:ext cx="288036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36" name="Freeform 48"/>
          <p:cNvSpPr>
            <a:spLocks/>
          </p:cNvSpPr>
          <p:nvPr/>
        </p:nvSpPr>
        <p:spPr bwMode="auto">
          <a:xfrm>
            <a:off x="6738620" y="457200"/>
            <a:ext cx="1003299" cy="2179320"/>
          </a:xfrm>
          <a:custGeom>
            <a:avLst/>
            <a:gdLst>
              <a:gd name="T0" fmla="*/ 512 w 512"/>
              <a:gd name="T1" fmla="*/ 1480 h 1480"/>
              <a:gd name="T2" fmla="*/ 0 w 512"/>
              <a:gd name="T3" fmla="*/ 0 h 14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2" h="1480">
                <a:moveTo>
                  <a:pt x="512" y="1480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40" name="Text Box 52"/>
          <p:cNvSpPr txBox="1">
            <a:spLocks noChangeArrowheads="1"/>
          </p:cNvSpPr>
          <p:nvPr/>
        </p:nvSpPr>
        <p:spPr bwMode="auto">
          <a:xfrm>
            <a:off x="784617" y="3134184"/>
            <a:ext cx="358977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Внешние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углы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7141" name="Freeform 53"/>
          <p:cNvSpPr>
            <a:spLocks/>
          </p:cNvSpPr>
          <p:nvPr/>
        </p:nvSpPr>
        <p:spPr bwMode="auto">
          <a:xfrm>
            <a:off x="9489440" y="6111240"/>
            <a:ext cx="949960" cy="1804036"/>
          </a:xfrm>
          <a:custGeom>
            <a:avLst/>
            <a:gdLst>
              <a:gd name="T0" fmla="*/ 0 w 440"/>
              <a:gd name="T1" fmla="*/ 0 h 1104"/>
              <a:gd name="T2" fmla="*/ 440 w 440"/>
              <a:gd name="T3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0" h="1104">
                <a:moveTo>
                  <a:pt x="0" y="0"/>
                </a:moveTo>
                <a:lnTo>
                  <a:pt x="440" y="1104"/>
                </a:lnTo>
              </a:path>
            </a:pathLst>
          </a:custGeom>
          <a:noFill/>
          <a:ln w="5715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42" name="Freeform 54"/>
          <p:cNvSpPr>
            <a:spLocks/>
          </p:cNvSpPr>
          <p:nvPr/>
        </p:nvSpPr>
        <p:spPr bwMode="auto">
          <a:xfrm>
            <a:off x="1676400" y="6096000"/>
            <a:ext cx="1859280" cy="1517333"/>
          </a:xfrm>
          <a:custGeom>
            <a:avLst/>
            <a:gdLst>
              <a:gd name="T0" fmla="*/ 944 w 944"/>
              <a:gd name="T1" fmla="*/ 0 h 1032"/>
              <a:gd name="T2" fmla="*/ 0 w 944"/>
              <a:gd name="T3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44" h="1032">
                <a:moveTo>
                  <a:pt x="944" y="0"/>
                </a:moveTo>
                <a:lnTo>
                  <a:pt x="0" y="1032"/>
                </a:lnTo>
              </a:path>
            </a:pathLst>
          </a:custGeom>
          <a:noFill/>
          <a:ln w="5715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43" name="Freeform 55"/>
          <p:cNvSpPr>
            <a:spLocks/>
          </p:cNvSpPr>
          <p:nvPr/>
        </p:nvSpPr>
        <p:spPr bwMode="auto">
          <a:xfrm>
            <a:off x="7741920" y="609600"/>
            <a:ext cx="2479040" cy="2057400"/>
          </a:xfrm>
          <a:custGeom>
            <a:avLst/>
            <a:gdLst>
              <a:gd name="T0" fmla="*/ 0 w 976"/>
              <a:gd name="T1" fmla="*/ 1080 h 1080"/>
              <a:gd name="T2" fmla="*/ 976 w 97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76" h="1080">
                <a:moveTo>
                  <a:pt x="0" y="1080"/>
                </a:moveTo>
                <a:lnTo>
                  <a:pt x="976" y="0"/>
                </a:lnTo>
              </a:path>
            </a:pathLst>
          </a:custGeom>
          <a:noFill/>
          <a:ln w="57150" cap="flat" cmpd="sng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7145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-20562" y="7236299"/>
            <a:ext cx="805179" cy="603886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72195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7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7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17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17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7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7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7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17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21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2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21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3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17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21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1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21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40"/>
                  </p:tgtEl>
                </p:cond>
              </p:nextCondLst>
            </p:seq>
          </p:childTnLst>
        </p:cTn>
      </p:par>
    </p:tnLst>
    <p:bldLst>
      <p:bldP spid="217118" grpId="0" animBg="1"/>
      <p:bldP spid="217118" grpId="1" animBg="1"/>
      <p:bldP spid="217119" grpId="0" animBg="1"/>
      <p:bldP spid="217119" grpId="1" animBg="1"/>
      <p:bldP spid="217120" grpId="0" animBg="1"/>
      <p:bldP spid="217120" grpId="1" animBg="1"/>
      <p:bldP spid="217123" grpId="0" animBg="1"/>
      <p:bldP spid="217123" grpId="1" animBg="1"/>
      <p:bldP spid="217124" grpId="0" animBg="1"/>
      <p:bldP spid="217124" grpId="1" animBg="1"/>
      <p:bldP spid="217125" grpId="0" animBg="1"/>
      <p:bldP spid="217125" grpId="1" animBg="1"/>
      <p:bldP spid="217134" grpId="0" animBg="1"/>
      <p:bldP spid="217135" grpId="0" animBg="1"/>
      <p:bldP spid="217136" grpId="0" animBg="1"/>
      <p:bldP spid="217140" grpId="0"/>
      <p:bldP spid="217141" grpId="0" animBg="1"/>
      <p:bldP spid="217142" grpId="0" animBg="1"/>
      <p:bldP spid="2171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14448</TotalTime>
  <Words>825</Words>
  <Application>Microsoft Office PowerPoint</Application>
  <PresentationFormat>Произвольный</PresentationFormat>
  <Paragraphs>188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Office Theme</vt:lpstr>
      <vt:lpstr>Формула</vt:lpstr>
      <vt:lpstr>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Задача (устно)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1018</cp:revision>
  <dcterms:created xsi:type="dcterms:W3CDTF">2020-04-09T07:32:19Z</dcterms:created>
  <dcterms:modified xsi:type="dcterms:W3CDTF">2021-02-19T16:24:46Z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