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7"/>
  </p:notesMasterIdLst>
  <p:sldIdLst>
    <p:sldId id="511" r:id="rId2"/>
    <p:sldId id="405" r:id="rId3"/>
    <p:sldId id="618" r:id="rId4"/>
    <p:sldId id="620" r:id="rId5"/>
    <p:sldId id="617" r:id="rId6"/>
    <p:sldId id="627" r:id="rId7"/>
    <p:sldId id="623" r:id="rId8"/>
    <p:sldId id="624" r:id="rId9"/>
    <p:sldId id="628" r:id="rId10"/>
    <p:sldId id="625" r:id="rId11"/>
    <p:sldId id="622" r:id="rId12"/>
    <p:sldId id="629" r:id="rId13"/>
    <p:sldId id="612" r:id="rId14"/>
    <p:sldId id="615" r:id="rId15"/>
    <p:sldId id="404" r:id="rId16"/>
  </p:sldIdLst>
  <p:sldSz cx="14630400" cy="8229600"/>
  <p:notesSz cx="5765800" cy="3244850"/>
  <p:defaultTextStyle>
    <a:defPPr>
      <a:defRPr lang="ru-RU"/>
    </a:defPPr>
    <a:lvl1pPr marL="0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1pPr>
    <a:lvl2pPr marL="106708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2pPr>
    <a:lvl3pPr marL="213415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3pPr>
    <a:lvl4pPr marL="3201231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4pPr>
    <a:lvl5pPr marL="4268308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5pPr>
    <a:lvl6pPr marL="5335389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6pPr>
    <a:lvl7pPr marL="6402464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7pPr>
    <a:lvl8pPr marL="746954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8pPr>
    <a:lvl9pPr marL="8536619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9EDC9EA0-A7E8-46A4-ABD9-3915CBF643D2}">
          <p14:sldIdLst>
            <p14:sldId id="511"/>
            <p14:sldId id="405"/>
            <p14:sldId id="618"/>
            <p14:sldId id="620"/>
            <p14:sldId id="617"/>
            <p14:sldId id="627"/>
            <p14:sldId id="623"/>
            <p14:sldId id="624"/>
            <p14:sldId id="628"/>
            <p14:sldId id="625"/>
            <p14:sldId id="622"/>
            <p14:sldId id="629"/>
            <p14:sldId id="612"/>
            <p14:sldId id="615"/>
          </p14:sldIdLst>
        </p14:section>
        <p14:section name="Раздел без заголовка" id="{67AF348A-95E5-4FA6-B08C-FB3DF7B22B4F}">
          <p14:sldIdLst>
            <p14:sldId id="404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15826">
          <p15:clr>
            <a:srgbClr val="A4A3A4"/>
          </p15:clr>
        </p15:guide>
        <p15:guide id="4" pos="13119">
          <p15:clr>
            <a:srgbClr val="A4A3A4"/>
          </p15:clr>
        </p15:guide>
        <p15:guide id="5" orient="horz" pos="1330">
          <p15:clr>
            <a:srgbClr val="A4A3A4"/>
          </p15:clr>
        </p15:guide>
        <p15:guide id="6" orient="horz" pos="7304">
          <p15:clr>
            <a:srgbClr val="A4A3A4"/>
          </p15:clr>
        </p15:guide>
        <p15:guide id="7" pos="902">
          <p15:clr>
            <a:srgbClr val="A4A3A4"/>
          </p15:clr>
        </p15:guide>
        <p15:guide id="8" pos="54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0A5E"/>
    <a:srgbClr val="FF6B6B"/>
    <a:srgbClr val="00A859"/>
    <a:srgbClr val="65F913"/>
    <a:srgbClr val="B1EB21"/>
    <a:srgbClr val="FF99FF"/>
    <a:srgbClr val="CCFFFF"/>
    <a:srgbClr val="E29AD3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632" autoAdjust="0"/>
    <p:restoredTop sz="98696" autoAdjust="0"/>
  </p:normalViewPr>
  <p:slideViewPr>
    <p:cSldViewPr>
      <p:cViewPr>
        <p:scale>
          <a:sx n="50" d="100"/>
          <a:sy n="50" d="100"/>
        </p:scale>
        <p:origin x="-624" y="-210"/>
      </p:cViewPr>
      <p:guideLst>
        <p:guide orient="horz" pos="2880"/>
        <p:guide orient="horz" pos="15826"/>
        <p:guide orient="horz" pos="1330"/>
        <p:guide orient="horz" pos="7304"/>
        <p:guide pos="2160"/>
        <p:guide pos="13119"/>
        <p:guide pos="902"/>
        <p:guide pos="54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1250918-9470-4E6A-AF56-B81FFDA2175E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z-Latn-UZ"/>
        </a:p>
      </dgm:t>
    </dgm:pt>
    <dgm:pt modelId="{67D4D7CD-D021-42AB-BB8A-E59F87B75627}">
      <dgm:prSet phldrT="[Текст]" custT="1"/>
      <dgm:spPr/>
      <dgm:t>
        <a:bodyPr/>
        <a:lstStyle/>
        <a:p>
          <a:r>
            <a:rPr lang="ru-RU" sz="3600" b="1" dirty="0" smtClean="0">
              <a:latin typeface="Arial" pitchFamily="34" charset="0"/>
              <a:cs typeface="Arial" pitchFamily="34" charset="0"/>
            </a:rPr>
            <a:t>1</a:t>
          </a:r>
          <a:endParaRPr lang="uz-Latn-UZ" sz="3600" b="1" dirty="0">
            <a:latin typeface="Arial" pitchFamily="34" charset="0"/>
            <a:cs typeface="Arial" pitchFamily="34" charset="0"/>
          </a:endParaRPr>
        </a:p>
      </dgm:t>
    </dgm:pt>
    <dgm:pt modelId="{F9D25094-0ADB-49CA-A22B-D1FF14F7FDE8}" type="parTrans" cxnId="{4972D014-AB7F-4D17-8BB7-AAE2DA9145CB}">
      <dgm:prSet/>
      <dgm:spPr/>
      <dgm:t>
        <a:bodyPr/>
        <a:lstStyle/>
        <a:p>
          <a:endParaRPr lang="uz-Latn-UZ" sz="1200" b="1">
            <a:latin typeface="Arial" pitchFamily="34" charset="0"/>
            <a:cs typeface="Arial" pitchFamily="34" charset="0"/>
          </a:endParaRPr>
        </a:p>
      </dgm:t>
    </dgm:pt>
    <dgm:pt modelId="{850CF8D5-1940-46C4-B854-0867FA221A80}" type="sibTrans" cxnId="{4972D014-AB7F-4D17-8BB7-AAE2DA9145CB}">
      <dgm:prSet/>
      <dgm:spPr/>
      <dgm:t>
        <a:bodyPr/>
        <a:lstStyle/>
        <a:p>
          <a:endParaRPr lang="uz-Latn-UZ" sz="1200" b="1">
            <a:latin typeface="Arial" pitchFamily="34" charset="0"/>
            <a:cs typeface="Arial" pitchFamily="34" charset="0"/>
          </a:endParaRPr>
        </a:p>
      </dgm:t>
    </dgm:pt>
    <dgm:pt modelId="{A946FB63-8E78-4E39-952A-F075BD0B2447}">
      <dgm:prSet phldrT="[Текст]" custT="1"/>
      <dgm:spPr/>
      <dgm:t>
        <a:bodyPr/>
        <a:lstStyle/>
        <a:p>
          <a:r>
            <a:rPr lang="ru-RU" sz="4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Повторение пройденного</a:t>
          </a:r>
          <a:endParaRPr lang="uz-Latn-UZ" sz="4000" b="1" dirty="0">
            <a:latin typeface="Arial" pitchFamily="34" charset="0"/>
            <a:cs typeface="Arial" pitchFamily="34" charset="0"/>
          </a:endParaRPr>
        </a:p>
      </dgm:t>
    </dgm:pt>
    <dgm:pt modelId="{5D91C24F-6603-4353-BB25-F542688C0870}" type="parTrans" cxnId="{0D6F2C54-C591-4C90-8A12-373E9427993D}">
      <dgm:prSet/>
      <dgm:spPr/>
      <dgm:t>
        <a:bodyPr/>
        <a:lstStyle/>
        <a:p>
          <a:endParaRPr lang="uz-Latn-UZ" sz="1200" b="1">
            <a:latin typeface="Arial" pitchFamily="34" charset="0"/>
            <a:cs typeface="Arial" pitchFamily="34" charset="0"/>
          </a:endParaRPr>
        </a:p>
      </dgm:t>
    </dgm:pt>
    <dgm:pt modelId="{6D1AC995-3640-47A8-BC41-D0BE512253AA}" type="sibTrans" cxnId="{0D6F2C54-C591-4C90-8A12-373E9427993D}">
      <dgm:prSet/>
      <dgm:spPr/>
      <dgm:t>
        <a:bodyPr/>
        <a:lstStyle/>
        <a:p>
          <a:endParaRPr lang="uz-Latn-UZ" sz="1200" b="1">
            <a:latin typeface="Arial" pitchFamily="34" charset="0"/>
            <a:cs typeface="Arial" pitchFamily="34" charset="0"/>
          </a:endParaRPr>
        </a:p>
      </dgm:t>
    </dgm:pt>
    <dgm:pt modelId="{54FA53D5-8F0B-4FC9-8F4F-4DB9C81B5F35}">
      <dgm:prSet phldrT="[Текст]" custT="1"/>
      <dgm:spPr/>
      <dgm:t>
        <a:bodyPr/>
        <a:lstStyle/>
        <a:p>
          <a:r>
            <a:rPr lang="ru-RU" sz="3600" b="1" dirty="0" smtClean="0">
              <a:latin typeface="Arial" pitchFamily="34" charset="0"/>
              <a:cs typeface="Arial" pitchFamily="34" charset="0"/>
            </a:rPr>
            <a:t>2</a:t>
          </a:r>
          <a:endParaRPr lang="uz-Latn-UZ" sz="3600" b="1" dirty="0">
            <a:latin typeface="Arial" pitchFamily="34" charset="0"/>
            <a:cs typeface="Arial" pitchFamily="34" charset="0"/>
          </a:endParaRPr>
        </a:p>
      </dgm:t>
    </dgm:pt>
    <dgm:pt modelId="{02631010-B555-4535-8DC3-A93550D8931C}" type="parTrans" cxnId="{6C5F1A98-050E-46E7-9B72-D40E46124899}">
      <dgm:prSet/>
      <dgm:spPr/>
      <dgm:t>
        <a:bodyPr/>
        <a:lstStyle/>
        <a:p>
          <a:endParaRPr lang="uz-Latn-UZ" sz="1200" b="1">
            <a:latin typeface="Arial" pitchFamily="34" charset="0"/>
            <a:cs typeface="Arial" pitchFamily="34" charset="0"/>
          </a:endParaRPr>
        </a:p>
      </dgm:t>
    </dgm:pt>
    <dgm:pt modelId="{6A0DA078-EB3D-402B-889C-B9F55CDC47EC}" type="sibTrans" cxnId="{6C5F1A98-050E-46E7-9B72-D40E46124899}">
      <dgm:prSet/>
      <dgm:spPr/>
      <dgm:t>
        <a:bodyPr/>
        <a:lstStyle/>
        <a:p>
          <a:endParaRPr lang="uz-Latn-UZ" sz="1200" b="1">
            <a:latin typeface="Arial" pitchFamily="34" charset="0"/>
            <a:cs typeface="Arial" pitchFamily="34" charset="0"/>
          </a:endParaRPr>
        </a:p>
      </dgm:t>
    </dgm:pt>
    <dgm:pt modelId="{684FB6BC-781C-4EA8-8506-513245BDBE64}">
      <dgm:prSet phldrT="[Текст]" custT="1"/>
      <dgm:spPr/>
      <dgm:t>
        <a:bodyPr/>
        <a:lstStyle/>
        <a:p>
          <a:r>
            <a:rPr lang="ru-RU" sz="4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Свойство внешнего угла треугольника</a:t>
          </a:r>
          <a:endParaRPr lang="uz-Latn-UZ" sz="4000" b="1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gm:t>
    </dgm:pt>
    <dgm:pt modelId="{AEB5ECD2-81C6-485A-AAE9-F5CE3D4C1BE9}" type="parTrans" cxnId="{7AB10E0F-C29A-4195-81D0-80142C1B7546}">
      <dgm:prSet/>
      <dgm:spPr/>
      <dgm:t>
        <a:bodyPr/>
        <a:lstStyle/>
        <a:p>
          <a:endParaRPr lang="uz-Latn-UZ" sz="1200" b="1">
            <a:latin typeface="Arial" pitchFamily="34" charset="0"/>
            <a:cs typeface="Arial" pitchFamily="34" charset="0"/>
          </a:endParaRPr>
        </a:p>
      </dgm:t>
    </dgm:pt>
    <dgm:pt modelId="{D53B81D7-C4FC-4362-A65B-989A4C375510}" type="sibTrans" cxnId="{7AB10E0F-C29A-4195-81D0-80142C1B7546}">
      <dgm:prSet/>
      <dgm:spPr/>
      <dgm:t>
        <a:bodyPr/>
        <a:lstStyle/>
        <a:p>
          <a:endParaRPr lang="uz-Latn-UZ" sz="1200" b="1">
            <a:latin typeface="Arial" pitchFamily="34" charset="0"/>
            <a:cs typeface="Arial" pitchFamily="34" charset="0"/>
          </a:endParaRPr>
        </a:p>
      </dgm:t>
    </dgm:pt>
    <dgm:pt modelId="{094083D7-50C9-4DB6-A861-F0118E2D5A48}">
      <dgm:prSet phldrT="[Текст]" custT="1"/>
      <dgm:spPr/>
      <dgm:t>
        <a:bodyPr/>
        <a:lstStyle/>
        <a:p>
          <a:r>
            <a:rPr lang="ru-RU" sz="3600" b="1" dirty="0" smtClean="0">
              <a:latin typeface="Arial" pitchFamily="34" charset="0"/>
              <a:cs typeface="Arial" pitchFamily="34" charset="0"/>
            </a:rPr>
            <a:t>3</a:t>
          </a:r>
          <a:endParaRPr lang="uz-Latn-UZ" sz="3600" b="1" dirty="0">
            <a:latin typeface="Arial" pitchFamily="34" charset="0"/>
            <a:cs typeface="Arial" pitchFamily="34" charset="0"/>
          </a:endParaRPr>
        </a:p>
      </dgm:t>
    </dgm:pt>
    <dgm:pt modelId="{114D8800-6929-4D22-A186-8B807D638689}" type="parTrans" cxnId="{00E86386-4C31-4C5E-9F6C-8BDB734C3F4A}">
      <dgm:prSet/>
      <dgm:spPr/>
      <dgm:t>
        <a:bodyPr/>
        <a:lstStyle/>
        <a:p>
          <a:endParaRPr lang="uz-Latn-UZ"/>
        </a:p>
      </dgm:t>
    </dgm:pt>
    <dgm:pt modelId="{80D7C342-1DB9-4100-B986-CD3741FC2264}" type="sibTrans" cxnId="{00E86386-4C31-4C5E-9F6C-8BDB734C3F4A}">
      <dgm:prSet/>
      <dgm:spPr/>
      <dgm:t>
        <a:bodyPr/>
        <a:lstStyle/>
        <a:p>
          <a:endParaRPr lang="uz-Latn-UZ"/>
        </a:p>
      </dgm:t>
    </dgm:pt>
    <dgm:pt modelId="{F60E26E3-5F24-43FB-88D9-D5FF5506235D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4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Решение задач</a:t>
          </a:r>
          <a:endParaRPr lang="uz-Latn-UZ" sz="4000" b="1" dirty="0" smtClean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  <a:p>
          <a:pPr marL="285750" indent="0" defTabSz="28892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uz-Latn-UZ" sz="4000" dirty="0">
            <a:solidFill>
              <a:srgbClr val="002060"/>
            </a:solidFill>
          </a:endParaRPr>
        </a:p>
      </dgm:t>
    </dgm:pt>
    <dgm:pt modelId="{2E3C6477-31B7-48BD-8F02-A9A0156C7840}" type="parTrans" cxnId="{1C53A71B-77AE-4DC2-850A-851B5E25618E}">
      <dgm:prSet/>
      <dgm:spPr/>
      <dgm:t>
        <a:bodyPr/>
        <a:lstStyle/>
        <a:p>
          <a:endParaRPr lang="uz-Latn-UZ"/>
        </a:p>
      </dgm:t>
    </dgm:pt>
    <dgm:pt modelId="{DCB09347-4715-4CE2-B3E1-B701A4FE6FC2}" type="sibTrans" cxnId="{1C53A71B-77AE-4DC2-850A-851B5E25618E}">
      <dgm:prSet/>
      <dgm:spPr/>
      <dgm:t>
        <a:bodyPr/>
        <a:lstStyle/>
        <a:p>
          <a:endParaRPr lang="uz-Latn-UZ"/>
        </a:p>
      </dgm:t>
    </dgm:pt>
    <dgm:pt modelId="{82300CEB-4BA7-473C-8E82-77B329ED690D}">
      <dgm:prSet custT="1"/>
      <dgm:spPr/>
      <dgm:t>
        <a:bodyPr/>
        <a:lstStyle/>
        <a:p>
          <a:pPr marL="285750" indent="0" defTabSz="28892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uz-Latn-UZ" sz="4000" dirty="0">
            <a:solidFill>
              <a:srgbClr val="002060"/>
            </a:solidFill>
          </a:endParaRPr>
        </a:p>
      </dgm:t>
    </dgm:pt>
    <dgm:pt modelId="{C615504F-2344-498F-AEE4-78CCEC065ADC}" type="parTrans" cxnId="{36C98923-EE6D-4E3F-829B-3E52B4FBDF08}">
      <dgm:prSet/>
      <dgm:spPr/>
      <dgm:t>
        <a:bodyPr/>
        <a:lstStyle/>
        <a:p>
          <a:endParaRPr lang="uz-Latn-UZ"/>
        </a:p>
      </dgm:t>
    </dgm:pt>
    <dgm:pt modelId="{CFADCBDB-FADE-440C-993E-5EBC86A4DF67}" type="sibTrans" cxnId="{36C98923-EE6D-4E3F-829B-3E52B4FBDF08}">
      <dgm:prSet/>
      <dgm:spPr/>
      <dgm:t>
        <a:bodyPr/>
        <a:lstStyle/>
        <a:p>
          <a:endParaRPr lang="uz-Latn-UZ"/>
        </a:p>
      </dgm:t>
    </dgm:pt>
    <dgm:pt modelId="{1EB99DFC-EA83-4F83-A976-7E00F9A5E0F4}">
      <dgm:prSet phldrT="[Текст]"/>
      <dgm:spPr/>
      <dgm:t>
        <a:bodyPr/>
        <a:lstStyle/>
        <a:p>
          <a:r>
            <a:rPr lang="ru-RU" b="1" dirty="0" smtClean="0">
              <a:latin typeface="Arial" pitchFamily="34" charset="0"/>
              <a:cs typeface="Arial" pitchFamily="34" charset="0"/>
            </a:rPr>
            <a:t>4</a:t>
          </a:r>
          <a:endParaRPr lang="uz-Latn-UZ" b="1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gm:t>
    </dgm:pt>
    <dgm:pt modelId="{7F255D6D-D878-4874-9F8C-48BF8DE6A79A}" type="parTrans" cxnId="{057EA4A5-5826-410F-81AC-37111718D3B6}">
      <dgm:prSet/>
      <dgm:spPr/>
      <dgm:t>
        <a:bodyPr/>
        <a:lstStyle/>
        <a:p>
          <a:endParaRPr lang="uz-Latn-UZ"/>
        </a:p>
      </dgm:t>
    </dgm:pt>
    <dgm:pt modelId="{3FC71FD0-9558-4015-A211-1A8E716A55F0}" type="sibTrans" cxnId="{057EA4A5-5826-410F-81AC-37111718D3B6}">
      <dgm:prSet/>
      <dgm:spPr/>
      <dgm:t>
        <a:bodyPr/>
        <a:lstStyle/>
        <a:p>
          <a:endParaRPr lang="uz-Latn-UZ"/>
        </a:p>
      </dgm:t>
    </dgm:pt>
    <dgm:pt modelId="{DAB7339A-9B09-4498-B96E-960D2BC569FC}">
      <dgm:prSet custT="1"/>
      <dgm:spPr/>
      <dgm:t>
        <a:bodyPr/>
        <a:lstStyle/>
        <a:p>
          <a:r>
            <a:rPr lang="ru-RU" sz="4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Задания для закрепления</a:t>
          </a:r>
          <a:endParaRPr lang="uz-Latn-UZ" sz="4000" dirty="0"/>
        </a:p>
      </dgm:t>
    </dgm:pt>
    <dgm:pt modelId="{14E82A6E-A749-4983-92CE-5923B78FC538}" type="parTrans" cxnId="{6015933D-C7F2-4450-AE0B-D7535294D08F}">
      <dgm:prSet/>
      <dgm:spPr/>
    </dgm:pt>
    <dgm:pt modelId="{79BFE973-9EC5-4B70-B5D4-46AF002E986E}" type="sibTrans" cxnId="{6015933D-C7F2-4450-AE0B-D7535294D08F}">
      <dgm:prSet/>
      <dgm:spPr/>
    </dgm:pt>
    <dgm:pt modelId="{24B8B773-6DE6-4A3B-B867-4188EC0BD937}" type="pres">
      <dgm:prSet presAssocID="{F1250918-9470-4E6A-AF56-B81FFDA2175E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uz-Latn-UZ"/>
        </a:p>
      </dgm:t>
    </dgm:pt>
    <dgm:pt modelId="{665ECB6C-76DC-4F08-B97C-BA39763D5CD9}" type="pres">
      <dgm:prSet presAssocID="{67D4D7CD-D021-42AB-BB8A-E59F87B75627}" presName="composite" presStyleCnt="0"/>
      <dgm:spPr/>
    </dgm:pt>
    <dgm:pt modelId="{6BD1FEAD-F6F5-44E6-A6AA-2835AEEC64C5}" type="pres">
      <dgm:prSet presAssocID="{67D4D7CD-D021-42AB-BB8A-E59F87B75627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uz-Latn-UZ"/>
        </a:p>
      </dgm:t>
    </dgm:pt>
    <dgm:pt modelId="{D71CF270-2BB8-41EF-9955-AA76A67E8F84}" type="pres">
      <dgm:prSet presAssocID="{67D4D7CD-D021-42AB-BB8A-E59F87B75627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uz-Latn-UZ"/>
        </a:p>
      </dgm:t>
    </dgm:pt>
    <dgm:pt modelId="{E61755F6-6370-4EF7-9474-65D8E1766A87}" type="pres">
      <dgm:prSet presAssocID="{850CF8D5-1940-46C4-B854-0867FA221A80}" presName="sp" presStyleCnt="0"/>
      <dgm:spPr/>
    </dgm:pt>
    <dgm:pt modelId="{84541234-632B-4A4D-B7BD-1574BF1C4A65}" type="pres">
      <dgm:prSet presAssocID="{54FA53D5-8F0B-4FC9-8F4F-4DB9C81B5F35}" presName="composite" presStyleCnt="0"/>
      <dgm:spPr/>
    </dgm:pt>
    <dgm:pt modelId="{1D0A228D-22E5-4569-937F-948A4141FDAD}" type="pres">
      <dgm:prSet presAssocID="{54FA53D5-8F0B-4FC9-8F4F-4DB9C81B5F35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uz-Latn-UZ"/>
        </a:p>
      </dgm:t>
    </dgm:pt>
    <dgm:pt modelId="{9F790235-126D-4200-8116-BB121847E9F2}" type="pres">
      <dgm:prSet presAssocID="{54FA53D5-8F0B-4FC9-8F4F-4DB9C81B5F35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uz-Latn-UZ"/>
        </a:p>
      </dgm:t>
    </dgm:pt>
    <dgm:pt modelId="{B6BEDBA8-417B-4289-A423-2B9F6C3E11CE}" type="pres">
      <dgm:prSet presAssocID="{6A0DA078-EB3D-402B-889C-B9F55CDC47EC}" presName="sp" presStyleCnt="0"/>
      <dgm:spPr/>
    </dgm:pt>
    <dgm:pt modelId="{376316A5-3272-443E-A1CF-F2EA9F0F6B78}" type="pres">
      <dgm:prSet presAssocID="{094083D7-50C9-4DB6-A861-F0118E2D5A48}" presName="composite" presStyleCnt="0"/>
      <dgm:spPr/>
    </dgm:pt>
    <dgm:pt modelId="{6CF8AED9-26C2-4EE5-9214-8555417F8E17}" type="pres">
      <dgm:prSet presAssocID="{094083D7-50C9-4DB6-A861-F0118E2D5A48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uz-Latn-UZ"/>
        </a:p>
      </dgm:t>
    </dgm:pt>
    <dgm:pt modelId="{DADFB6F4-86A3-439C-A58E-E0248E2CF608}" type="pres">
      <dgm:prSet presAssocID="{094083D7-50C9-4DB6-A861-F0118E2D5A48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uz-Latn-UZ"/>
        </a:p>
      </dgm:t>
    </dgm:pt>
    <dgm:pt modelId="{83018AA5-97FA-4DCB-80B4-E528449C4172}" type="pres">
      <dgm:prSet presAssocID="{80D7C342-1DB9-4100-B986-CD3741FC2264}" presName="sp" presStyleCnt="0"/>
      <dgm:spPr/>
    </dgm:pt>
    <dgm:pt modelId="{91B63E72-70DF-4329-9219-7FFBEC6D77F5}" type="pres">
      <dgm:prSet presAssocID="{1EB99DFC-EA83-4F83-A976-7E00F9A5E0F4}" presName="composite" presStyleCnt="0"/>
      <dgm:spPr/>
    </dgm:pt>
    <dgm:pt modelId="{BF341DB1-E281-4116-8946-D270340BF0A1}" type="pres">
      <dgm:prSet presAssocID="{1EB99DFC-EA83-4F83-A976-7E00F9A5E0F4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uz-Latn-UZ"/>
        </a:p>
      </dgm:t>
    </dgm:pt>
    <dgm:pt modelId="{C654513F-5A00-4114-B164-9A59C241FE70}" type="pres">
      <dgm:prSet presAssocID="{1EB99DFC-EA83-4F83-A976-7E00F9A5E0F4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uz-Latn-UZ"/>
        </a:p>
      </dgm:t>
    </dgm:pt>
  </dgm:ptLst>
  <dgm:cxnLst>
    <dgm:cxn modelId="{057EA4A5-5826-410F-81AC-37111718D3B6}" srcId="{F1250918-9470-4E6A-AF56-B81FFDA2175E}" destId="{1EB99DFC-EA83-4F83-A976-7E00F9A5E0F4}" srcOrd="3" destOrd="0" parTransId="{7F255D6D-D878-4874-9F8C-48BF8DE6A79A}" sibTransId="{3FC71FD0-9558-4015-A211-1A8E716A55F0}"/>
    <dgm:cxn modelId="{B604C4C7-D548-4531-9FED-60C2CC457491}" type="presOf" srcId="{094083D7-50C9-4DB6-A861-F0118E2D5A48}" destId="{6CF8AED9-26C2-4EE5-9214-8555417F8E17}" srcOrd="0" destOrd="0" presId="urn:microsoft.com/office/officeart/2005/8/layout/chevron2"/>
    <dgm:cxn modelId="{ABE88009-E2CB-4D27-8408-519147D5A9BD}" type="presOf" srcId="{F60E26E3-5F24-43FB-88D9-D5FF5506235D}" destId="{DADFB6F4-86A3-439C-A58E-E0248E2CF608}" srcOrd="0" destOrd="1" presId="urn:microsoft.com/office/officeart/2005/8/layout/chevron2"/>
    <dgm:cxn modelId="{6C5F1A98-050E-46E7-9B72-D40E46124899}" srcId="{F1250918-9470-4E6A-AF56-B81FFDA2175E}" destId="{54FA53D5-8F0B-4FC9-8F4F-4DB9C81B5F35}" srcOrd="1" destOrd="0" parTransId="{02631010-B555-4535-8DC3-A93550D8931C}" sibTransId="{6A0DA078-EB3D-402B-889C-B9F55CDC47EC}"/>
    <dgm:cxn modelId="{36C98923-EE6D-4E3F-829B-3E52B4FBDF08}" srcId="{094083D7-50C9-4DB6-A861-F0118E2D5A48}" destId="{82300CEB-4BA7-473C-8E82-77B329ED690D}" srcOrd="0" destOrd="0" parTransId="{C615504F-2344-498F-AEE4-78CCEC065ADC}" sibTransId="{CFADCBDB-FADE-440C-993E-5EBC86A4DF67}"/>
    <dgm:cxn modelId="{00E86386-4C31-4C5E-9F6C-8BDB734C3F4A}" srcId="{F1250918-9470-4E6A-AF56-B81FFDA2175E}" destId="{094083D7-50C9-4DB6-A861-F0118E2D5A48}" srcOrd="2" destOrd="0" parTransId="{114D8800-6929-4D22-A186-8B807D638689}" sibTransId="{80D7C342-1DB9-4100-B986-CD3741FC2264}"/>
    <dgm:cxn modelId="{60667933-B3A1-4855-9DBB-540441F4CF9E}" type="presOf" srcId="{1EB99DFC-EA83-4F83-A976-7E00F9A5E0F4}" destId="{BF341DB1-E281-4116-8946-D270340BF0A1}" srcOrd="0" destOrd="0" presId="urn:microsoft.com/office/officeart/2005/8/layout/chevron2"/>
    <dgm:cxn modelId="{38110FA0-6290-4075-8E91-672DE717210C}" type="presOf" srcId="{54FA53D5-8F0B-4FC9-8F4F-4DB9C81B5F35}" destId="{1D0A228D-22E5-4569-937F-948A4141FDAD}" srcOrd="0" destOrd="0" presId="urn:microsoft.com/office/officeart/2005/8/layout/chevron2"/>
    <dgm:cxn modelId="{82C28EAA-E09D-4AF1-8ED4-DA3BF0257FE9}" type="presOf" srcId="{F1250918-9470-4E6A-AF56-B81FFDA2175E}" destId="{24B8B773-6DE6-4A3B-B867-4188EC0BD937}" srcOrd="0" destOrd="0" presId="urn:microsoft.com/office/officeart/2005/8/layout/chevron2"/>
    <dgm:cxn modelId="{A04B0FA5-E818-4AC4-8C8B-72A437FA8C59}" type="presOf" srcId="{82300CEB-4BA7-473C-8E82-77B329ED690D}" destId="{DADFB6F4-86A3-439C-A58E-E0248E2CF608}" srcOrd="0" destOrd="0" presId="urn:microsoft.com/office/officeart/2005/8/layout/chevron2"/>
    <dgm:cxn modelId="{1C53A71B-77AE-4DC2-850A-851B5E25618E}" srcId="{094083D7-50C9-4DB6-A861-F0118E2D5A48}" destId="{F60E26E3-5F24-43FB-88D9-D5FF5506235D}" srcOrd="1" destOrd="0" parTransId="{2E3C6477-31B7-48BD-8F02-A9A0156C7840}" sibTransId="{DCB09347-4715-4CE2-B3E1-B701A4FE6FC2}"/>
    <dgm:cxn modelId="{7AB10E0F-C29A-4195-81D0-80142C1B7546}" srcId="{54FA53D5-8F0B-4FC9-8F4F-4DB9C81B5F35}" destId="{684FB6BC-781C-4EA8-8506-513245BDBE64}" srcOrd="0" destOrd="0" parTransId="{AEB5ECD2-81C6-485A-AAE9-F5CE3D4C1BE9}" sibTransId="{D53B81D7-C4FC-4362-A65B-989A4C375510}"/>
    <dgm:cxn modelId="{6015933D-C7F2-4450-AE0B-D7535294D08F}" srcId="{1EB99DFC-EA83-4F83-A976-7E00F9A5E0F4}" destId="{DAB7339A-9B09-4498-B96E-960D2BC569FC}" srcOrd="0" destOrd="0" parTransId="{14E82A6E-A749-4983-92CE-5923B78FC538}" sibTransId="{79BFE973-9EC5-4B70-B5D4-46AF002E986E}"/>
    <dgm:cxn modelId="{4972D014-AB7F-4D17-8BB7-AAE2DA9145CB}" srcId="{F1250918-9470-4E6A-AF56-B81FFDA2175E}" destId="{67D4D7CD-D021-42AB-BB8A-E59F87B75627}" srcOrd="0" destOrd="0" parTransId="{F9D25094-0ADB-49CA-A22B-D1FF14F7FDE8}" sibTransId="{850CF8D5-1940-46C4-B854-0867FA221A80}"/>
    <dgm:cxn modelId="{0D6F2C54-C591-4C90-8A12-373E9427993D}" srcId="{67D4D7CD-D021-42AB-BB8A-E59F87B75627}" destId="{A946FB63-8E78-4E39-952A-F075BD0B2447}" srcOrd="0" destOrd="0" parTransId="{5D91C24F-6603-4353-BB25-F542688C0870}" sibTransId="{6D1AC995-3640-47A8-BC41-D0BE512253AA}"/>
    <dgm:cxn modelId="{B51A5834-C34F-40FC-91FA-EB244AF071EF}" type="presOf" srcId="{DAB7339A-9B09-4498-B96E-960D2BC569FC}" destId="{C654513F-5A00-4114-B164-9A59C241FE70}" srcOrd="0" destOrd="0" presId="urn:microsoft.com/office/officeart/2005/8/layout/chevron2"/>
    <dgm:cxn modelId="{E4BEBCBE-9832-4938-9E76-2DFDE56DE9F5}" type="presOf" srcId="{A946FB63-8E78-4E39-952A-F075BD0B2447}" destId="{D71CF270-2BB8-41EF-9955-AA76A67E8F84}" srcOrd="0" destOrd="0" presId="urn:microsoft.com/office/officeart/2005/8/layout/chevron2"/>
    <dgm:cxn modelId="{7AC16613-7DF6-40C0-A267-140160825421}" type="presOf" srcId="{684FB6BC-781C-4EA8-8506-513245BDBE64}" destId="{9F790235-126D-4200-8116-BB121847E9F2}" srcOrd="0" destOrd="0" presId="urn:microsoft.com/office/officeart/2005/8/layout/chevron2"/>
    <dgm:cxn modelId="{8D4C7B4F-9502-4FE2-9319-88EA29C937D3}" type="presOf" srcId="{67D4D7CD-D021-42AB-BB8A-E59F87B75627}" destId="{6BD1FEAD-F6F5-44E6-A6AA-2835AEEC64C5}" srcOrd="0" destOrd="0" presId="urn:microsoft.com/office/officeart/2005/8/layout/chevron2"/>
    <dgm:cxn modelId="{986BA3C5-2E34-464B-A7B0-4B81DFC0D04C}" type="presParOf" srcId="{24B8B773-6DE6-4A3B-B867-4188EC0BD937}" destId="{665ECB6C-76DC-4F08-B97C-BA39763D5CD9}" srcOrd="0" destOrd="0" presId="urn:microsoft.com/office/officeart/2005/8/layout/chevron2"/>
    <dgm:cxn modelId="{55B58A86-E285-4B59-8464-DAF7F2B25364}" type="presParOf" srcId="{665ECB6C-76DC-4F08-B97C-BA39763D5CD9}" destId="{6BD1FEAD-F6F5-44E6-A6AA-2835AEEC64C5}" srcOrd="0" destOrd="0" presId="urn:microsoft.com/office/officeart/2005/8/layout/chevron2"/>
    <dgm:cxn modelId="{BF8E448E-86DB-4ED9-A737-6D020F5299D5}" type="presParOf" srcId="{665ECB6C-76DC-4F08-B97C-BA39763D5CD9}" destId="{D71CF270-2BB8-41EF-9955-AA76A67E8F84}" srcOrd="1" destOrd="0" presId="urn:microsoft.com/office/officeart/2005/8/layout/chevron2"/>
    <dgm:cxn modelId="{D0C928D4-1BFB-4186-A661-059BC5CCEC8B}" type="presParOf" srcId="{24B8B773-6DE6-4A3B-B867-4188EC0BD937}" destId="{E61755F6-6370-4EF7-9474-65D8E1766A87}" srcOrd="1" destOrd="0" presId="urn:microsoft.com/office/officeart/2005/8/layout/chevron2"/>
    <dgm:cxn modelId="{E2745AE4-8FB5-415C-95E6-00674DE20731}" type="presParOf" srcId="{24B8B773-6DE6-4A3B-B867-4188EC0BD937}" destId="{84541234-632B-4A4D-B7BD-1574BF1C4A65}" srcOrd="2" destOrd="0" presId="urn:microsoft.com/office/officeart/2005/8/layout/chevron2"/>
    <dgm:cxn modelId="{DE4435BA-46F6-43D7-B8D6-DF5852C02184}" type="presParOf" srcId="{84541234-632B-4A4D-B7BD-1574BF1C4A65}" destId="{1D0A228D-22E5-4569-937F-948A4141FDAD}" srcOrd="0" destOrd="0" presId="urn:microsoft.com/office/officeart/2005/8/layout/chevron2"/>
    <dgm:cxn modelId="{D0CEF8E7-DBEA-4911-B889-4CF7831E2CD7}" type="presParOf" srcId="{84541234-632B-4A4D-B7BD-1574BF1C4A65}" destId="{9F790235-126D-4200-8116-BB121847E9F2}" srcOrd="1" destOrd="0" presId="urn:microsoft.com/office/officeart/2005/8/layout/chevron2"/>
    <dgm:cxn modelId="{401D7DED-F714-4FC2-A4F6-FA1283DECADB}" type="presParOf" srcId="{24B8B773-6DE6-4A3B-B867-4188EC0BD937}" destId="{B6BEDBA8-417B-4289-A423-2B9F6C3E11CE}" srcOrd="3" destOrd="0" presId="urn:microsoft.com/office/officeart/2005/8/layout/chevron2"/>
    <dgm:cxn modelId="{F60224B8-4784-42B0-A129-D5BAA8ACC477}" type="presParOf" srcId="{24B8B773-6DE6-4A3B-B867-4188EC0BD937}" destId="{376316A5-3272-443E-A1CF-F2EA9F0F6B78}" srcOrd="4" destOrd="0" presId="urn:microsoft.com/office/officeart/2005/8/layout/chevron2"/>
    <dgm:cxn modelId="{88ECB5A5-799F-4D16-B6C0-82A069C8E3DB}" type="presParOf" srcId="{376316A5-3272-443E-A1CF-F2EA9F0F6B78}" destId="{6CF8AED9-26C2-4EE5-9214-8555417F8E17}" srcOrd="0" destOrd="0" presId="urn:microsoft.com/office/officeart/2005/8/layout/chevron2"/>
    <dgm:cxn modelId="{884F9BC3-491C-40AB-8525-05A42B9F059B}" type="presParOf" srcId="{376316A5-3272-443E-A1CF-F2EA9F0F6B78}" destId="{DADFB6F4-86A3-439C-A58E-E0248E2CF608}" srcOrd="1" destOrd="0" presId="urn:microsoft.com/office/officeart/2005/8/layout/chevron2"/>
    <dgm:cxn modelId="{FD15A207-3F8E-40A1-8FC9-7B36619FD9C3}" type="presParOf" srcId="{24B8B773-6DE6-4A3B-B867-4188EC0BD937}" destId="{83018AA5-97FA-4DCB-80B4-E528449C4172}" srcOrd="5" destOrd="0" presId="urn:microsoft.com/office/officeart/2005/8/layout/chevron2"/>
    <dgm:cxn modelId="{514D51A2-FC14-4DB7-A90F-7A4CD9A268E0}" type="presParOf" srcId="{24B8B773-6DE6-4A3B-B867-4188EC0BD937}" destId="{91B63E72-70DF-4329-9219-7FFBEC6D77F5}" srcOrd="6" destOrd="0" presId="urn:microsoft.com/office/officeart/2005/8/layout/chevron2"/>
    <dgm:cxn modelId="{E8669801-A68B-44FD-A131-A19EE3A8EC40}" type="presParOf" srcId="{91B63E72-70DF-4329-9219-7FFBEC6D77F5}" destId="{BF341DB1-E281-4116-8946-D270340BF0A1}" srcOrd="0" destOrd="0" presId="urn:microsoft.com/office/officeart/2005/8/layout/chevron2"/>
    <dgm:cxn modelId="{CB2E95FA-3832-470E-BF6C-5EC7635035C1}" type="presParOf" srcId="{91B63E72-70DF-4329-9219-7FFBEC6D77F5}" destId="{C654513F-5A00-4114-B164-9A59C241FE70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D1FEAD-F6F5-44E6-A6AA-2835AEEC64C5}">
      <dsp:nvSpPr>
        <dsp:cNvPr id="0" name=""/>
        <dsp:cNvSpPr/>
      </dsp:nvSpPr>
      <dsp:spPr>
        <a:xfrm rot="5400000">
          <a:off x="-235697" y="241950"/>
          <a:ext cx="1571316" cy="109992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smtClean="0">
              <a:latin typeface="Arial" pitchFamily="34" charset="0"/>
              <a:cs typeface="Arial" pitchFamily="34" charset="0"/>
            </a:rPr>
            <a:t>1</a:t>
          </a:r>
          <a:endParaRPr lang="uz-Latn-UZ" sz="3600" b="1" kern="1200" dirty="0">
            <a:latin typeface="Arial" pitchFamily="34" charset="0"/>
            <a:cs typeface="Arial" pitchFamily="34" charset="0"/>
          </a:endParaRPr>
        </a:p>
      </dsp:txBody>
      <dsp:txXfrm rot="-5400000">
        <a:off x="1" y="556214"/>
        <a:ext cx="1099921" cy="471395"/>
      </dsp:txXfrm>
    </dsp:sp>
    <dsp:sp modelId="{D71CF270-2BB8-41EF-9955-AA76A67E8F84}">
      <dsp:nvSpPr>
        <dsp:cNvPr id="0" name=""/>
        <dsp:cNvSpPr/>
      </dsp:nvSpPr>
      <dsp:spPr>
        <a:xfrm rot="5400000">
          <a:off x="6668414" y="-5562239"/>
          <a:ext cx="1021893" cy="1215887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4480" tIns="25400" rIns="25400" bIns="25400" numCol="1" spcCol="1270" anchor="ctr" anchorCtr="0">
          <a:noAutofit/>
        </a:bodyPr>
        <a:lstStyle/>
        <a:p>
          <a:pPr marL="285750" lvl="1" indent="-285750" algn="l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4000" b="1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Повторение пройденного</a:t>
          </a:r>
          <a:endParaRPr lang="uz-Latn-UZ" sz="4000" b="1" kern="1200" dirty="0">
            <a:latin typeface="Arial" pitchFamily="34" charset="0"/>
            <a:cs typeface="Arial" pitchFamily="34" charset="0"/>
          </a:endParaRPr>
        </a:p>
      </dsp:txBody>
      <dsp:txXfrm rot="-5400000">
        <a:off x="1099922" y="56138"/>
        <a:ext cx="12108993" cy="922123"/>
      </dsp:txXfrm>
    </dsp:sp>
    <dsp:sp modelId="{1D0A228D-22E5-4569-937F-948A4141FDAD}">
      <dsp:nvSpPr>
        <dsp:cNvPr id="0" name=""/>
        <dsp:cNvSpPr/>
      </dsp:nvSpPr>
      <dsp:spPr>
        <a:xfrm rot="5400000">
          <a:off x="-235697" y="1669809"/>
          <a:ext cx="1571316" cy="109992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smtClean="0">
              <a:latin typeface="Arial" pitchFamily="34" charset="0"/>
              <a:cs typeface="Arial" pitchFamily="34" charset="0"/>
            </a:rPr>
            <a:t>2</a:t>
          </a:r>
          <a:endParaRPr lang="uz-Latn-UZ" sz="3600" b="1" kern="1200" dirty="0">
            <a:latin typeface="Arial" pitchFamily="34" charset="0"/>
            <a:cs typeface="Arial" pitchFamily="34" charset="0"/>
          </a:endParaRPr>
        </a:p>
      </dsp:txBody>
      <dsp:txXfrm rot="-5400000">
        <a:off x="1" y="1984073"/>
        <a:ext cx="1099921" cy="471395"/>
      </dsp:txXfrm>
    </dsp:sp>
    <dsp:sp modelId="{9F790235-126D-4200-8116-BB121847E9F2}">
      <dsp:nvSpPr>
        <dsp:cNvPr id="0" name=""/>
        <dsp:cNvSpPr/>
      </dsp:nvSpPr>
      <dsp:spPr>
        <a:xfrm rot="5400000">
          <a:off x="6668682" y="-4134649"/>
          <a:ext cx="1021355" cy="1215887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4480" tIns="25400" rIns="25400" bIns="25400" numCol="1" spcCol="1270" anchor="ctr" anchorCtr="0">
          <a:noAutofit/>
        </a:bodyPr>
        <a:lstStyle/>
        <a:p>
          <a:pPr marL="285750" lvl="1" indent="-285750" algn="l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4000" b="1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Свойство внешнего угла треугольника</a:t>
          </a:r>
          <a:endParaRPr lang="uz-Latn-UZ" sz="4000" b="1" kern="1200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sp:txBody>
      <dsp:txXfrm rot="-5400000">
        <a:off x="1099921" y="1483970"/>
        <a:ext cx="12109020" cy="921639"/>
      </dsp:txXfrm>
    </dsp:sp>
    <dsp:sp modelId="{6CF8AED9-26C2-4EE5-9214-8555417F8E17}">
      <dsp:nvSpPr>
        <dsp:cNvPr id="0" name=""/>
        <dsp:cNvSpPr/>
      </dsp:nvSpPr>
      <dsp:spPr>
        <a:xfrm rot="5400000">
          <a:off x="-235697" y="3097668"/>
          <a:ext cx="1571316" cy="109992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smtClean="0">
              <a:latin typeface="Arial" pitchFamily="34" charset="0"/>
              <a:cs typeface="Arial" pitchFamily="34" charset="0"/>
            </a:rPr>
            <a:t>3</a:t>
          </a:r>
          <a:endParaRPr lang="uz-Latn-UZ" sz="3600" b="1" kern="1200" dirty="0">
            <a:latin typeface="Arial" pitchFamily="34" charset="0"/>
            <a:cs typeface="Arial" pitchFamily="34" charset="0"/>
          </a:endParaRPr>
        </a:p>
      </dsp:txBody>
      <dsp:txXfrm rot="-5400000">
        <a:off x="1" y="3411932"/>
        <a:ext cx="1099921" cy="471395"/>
      </dsp:txXfrm>
    </dsp:sp>
    <dsp:sp modelId="{DADFB6F4-86A3-439C-A58E-E0248E2CF608}">
      <dsp:nvSpPr>
        <dsp:cNvPr id="0" name=""/>
        <dsp:cNvSpPr/>
      </dsp:nvSpPr>
      <dsp:spPr>
        <a:xfrm rot="5400000">
          <a:off x="6668682" y="-2706789"/>
          <a:ext cx="1021355" cy="1215887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4480" tIns="25400" rIns="25400" bIns="25400" numCol="1" spcCol="1270" anchor="ctr" anchorCtr="0">
          <a:noAutofit/>
        </a:bodyPr>
        <a:lstStyle/>
        <a:p>
          <a:pPr marL="285750" lvl="1" indent="0" algn="l" defTabSz="2889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uz-Latn-UZ" sz="4000" kern="1200" dirty="0">
            <a:solidFill>
              <a:srgbClr val="002060"/>
            </a:solidFill>
          </a:endParaRPr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ru-RU" sz="4000" b="1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Решение задач</a:t>
          </a:r>
          <a:endParaRPr lang="uz-Latn-UZ" sz="4000" b="1" kern="1200" dirty="0" smtClean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  <a:p>
          <a:pPr marL="285750" lvl="1" indent="0" algn="l" defTabSz="2889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uz-Latn-UZ" sz="4000" kern="1200" dirty="0">
            <a:solidFill>
              <a:srgbClr val="002060"/>
            </a:solidFill>
          </a:endParaRPr>
        </a:p>
      </dsp:txBody>
      <dsp:txXfrm rot="-5400000">
        <a:off x="1099921" y="2911830"/>
        <a:ext cx="12109020" cy="921639"/>
      </dsp:txXfrm>
    </dsp:sp>
    <dsp:sp modelId="{BF341DB1-E281-4116-8946-D270340BF0A1}">
      <dsp:nvSpPr>
        <dsp:cNvPr id="0" name=""/>
        <dsp:cNvSpPr/>
      </dsp:nvSpPr>
      <dsp:spPr>
        <a:xfrm rot="5400000">
          <a:off x="-235697" y="4525527"/>
          <a:ext cx="1571316" cy="109992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dirty="0" smtClean="0">
              <a:latin typeface="Arial" pitchFamily="34" charset="0"/>
              <a:cs typeface="Arial" pitchFamily="34" charset="0"/>
            </a:rPr>
            <a:t>4</a:t>
          </a:r>
          <a:endParaRPr lang="uz-Latn-UZ" sz="3200" b="1" kern="1200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sp:txBody>
      <dsp:txXfrm rot="-5400000">
        <a:off x="1" y="4839791"/>
        <a:ext cx="1099921" cy="471395"/>
      </dsp:txXfrm>
    </dsp:sp>
    <dsp:sp modelId="{C654513F-5A00-4114-B164-9A59C241FE70}">
      <dsp:nvSpPr>
        <dsp:cNvPr id="0" name=""/>
        <dsp:cNvSpPr/>
      </dsp:nvSpPr>
      <dsp:spPr>
        <a:xfrm rot="5400000">
          <a:off x="6668682" y="-1278930"/>
          <a:ext cx="1021355" cy="1215887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4480" tIns="25400" rIns="25400" bIns="25400" numCol="1" spcCol="1270" anchor="ctr" anchorCtr="0">
          <a:noAutofit/>
        </a:bodyPr>
        <a:lstStyle/>
        <a:p>
          <a:pPr marL="285750" lvl="1" indent="-285750" algn="l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4000" b="1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Задания для закрепления</a:t>
          </a:r>
          <a:endParaRPr lang="uz-Latn-UZ" sz="4000" kern="1200" dirty="0"/>
        </a:p>
      </dsp:txBody>
      <dsp:txXfrm rot="-5400000">
        <a:off x="1099921" y="4339689"/>
        <a:ext cx="12109020" cy="9216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1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B3280D-DA47-4F16-B0EB-68F87F7C7C01}" type="datetimeFigureOut">
              <a:rPr lang="ru-RU" smtClean="0"/>
              <a:t>19.02.2021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DCEBC4-7F60-46A9-8417-0DDF722E94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3602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106708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213415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3201231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4268308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5335389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6402464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746954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8536619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2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Саврасова С.М., Ястребинецкий Г.А. «Упражнения по планиметрии на готовых чертежах»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97280" y="2551175"/>
            <a:ext cx="12435840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94562" y="4608576"/>
            <a:ext cx="1024128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79" y="2491493"/>
            <a:ext cx="10096045" cy="784830"/>
          </a:xfrm>
        </p:spPr>
        <p:txBody>
          <a:bodyPr lIns="0" tIns="0" rIns="0" bIns="0"/>
          <a:lstStyle>
            <a:lvl1pPr>
              <a:defRPr sz="51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7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69624" y="180473"/>
            <a:ext cx="14338758" cy="1088688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29570" y="1828019"/>
            <a:ext cx="4629200" cy="5078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534658" y="1892808"/>
            <a:ext cx="6364224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013038" y="2679033"/>
            <a:ext cx="6652965" cy="2623487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8" y="335953"/>
            <a:ext cx="12435843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097290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5318162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9539028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1097290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5318162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9539028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1097288" y="1120163"/>
            <a:ext cx="12435843" cy="487679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21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04095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867570-2D35-4B7C-80E8-037A66D7749D}" type="datetimeFigureOut">
              <a:rPr lang="ru-RU"/>
              <a:pPr>
                <a:defRPr/>
              </a:pPr>
              <a:t>19.02.2021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53BA08-83AF-4095-A07B-4F4B65DB97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697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731520" y="329566"/>
            <a:ext cx="13167360" cy="40780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31520" y="1920240"/>
            <a:ext cx="6461760" cy="14465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7437120" y="1920240"/>
            <a:ext cx="6461760" cy="14465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731520" y="4726306"/>
            <a:ext cx="6461760" cy="14465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437120" y="4726306"/>
            <a:ext cx="6461760" cy="14465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731520" y="7494270"/>
            <a:ext cx="3413760" cy="630942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998720" y="7494270"/>
            <a:ext cx="4632960" cy="630942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85120" y="7494270"/>
            <a:ext cx="3413760" cy="630942"/>
          </a:xfrm>
        </p:spPr>
        <p:txBody>
          <a:bodyPr/>
          <a:lstStyle>
            <a:lvl1pPr>
              <a:defRPr/>
            </a:lvl1pPr>
          </a:lstStyle>
          <a:p>
            <a:fld id="{38ECC690-4FFD-4A12-A73F-0A78C7862D26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3188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8669402"/>
      </p:ext>
    </p:extLst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7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2"/>
            <a:ext cx="4088003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79" y="2491493"/>
            <a:ext cx="10096045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974336" y="7653527"/>
            <a:ext cx="4681728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31520" y="7653527"/>
            <a:ext cx="3364992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533888" y="7653527"/>
            <a:ext cx="3364992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67082">
        <a:defRPr>
          <a:latin typeface="+mn-lt"/>
          <a:ea typeface="+mn-ea"/>
          <a:cs typeface="+mn-cs"/>
        </a:defRPr>
      </a:lvl2pPr>
      <a:lvl3pPr marL="2134152">
        <a:defRPr>
          <a:latin typeface="+mn-lt"/>
          <a:ea typeface="+mn-ea"/>
          <a:cs typeface="+mn-cs"/>
        </a:defRPr>
      </a:lvl3pPr>
      <a:lvl4pPr marL="3201231">
        <a:defRPr>
          <a:latin typeface="+mn-lt"/>
          <a:ea typeface="+mn-ea"/>
          <a:cs typeface="+mn-cs"/>
        </a:defRPr>
      </a:lvl4pPr>
      <a:lvl5pPr marL="4268308">
        <a:defRPr>
          <a:latin typeface="+mn-lt"/>
          <a:ea typeface="+mn-ea"/>
          <a:cs typeface="+mn-cs"/>
        </a:defRPr>
      </a:lvl5pPr>
      <a:lvl6pPr marL="5335389">
        <a:defRPr>
          <a:latin typeface="+mn-lt"/>
          <a:ea typeface="+mn-ea"/>
          <a:cs typeface="+mn-cs"/>
        </a:defRPr>
      </a:lvl6pPr>
      <a:lvl7pPr marL="6402464">
        <a:defRPr>
          <a:latin typeface="+mn-lt"/>
          <a:ea typeface="+mn-ea"/>
          <a:cs typeface="+mn-cs"/>
        </a:defRPr>
      </a:lvl7pPr>
      <a:lvl8pPr marL="7469542">
        <a:defRPr>
          <a:latin typeface="+mn-lt"/>
          <a:ea typeface="+mn-ea"/>
          <a:cs typeface="+mn-cs"/>
        </a:defRPr>
      </a:lvl8pPr>
      <a:lvl9pPr marL="853661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67082">
        <a:defRPr>
          <a:latin typeface="+mn-lt"/>
          <a:ea typeface="+mn-ea"/>
          <a:cs typeface="+mn-cs"/>
        </a:defRPr>
      </a:lvl2pPr>
      <a:lvl3pPr marL="2134152">
        <a:defRPr>
          <a:latin typeface="+mn-lt"/>
          <a:ea typeface="+mn-ea"/>
          <a:cs typeface="+mn-cs"/>
        </a:defRPr>
      </a:lvl3pPr>
      <a:lvl4pPr marL="3201231">
        <a:defRPr>
          <a:latin typeface="+mn-lt"/>
          <a:ea typeface="+mn-ea"/>
          <a:cs typeface="+mn-cs"/>
        </a:defRPr>
      </a:lvl4pPr>
      <a:lvl5pPr marL="4268308">
        <a:defRPr>
          <a:latin typeface="+mn-lt"/>
          <a:ea typeface="+mn-ea"/>
          <a:cs typeface="+mn-cs"/>
        </a:defRPr>
      </a:lvl5pPr>
      <a:lvl6pPr marL="5335389">
        <a:defRPr>
          <a:latin typeface="+mn-lt"/>
          <a:ea typeface="+mn-ea"/>
          <a:cs typeface="+mn-cs"/>
        </a:defRPr>
      </a:lvl6pPr>
      <a:lvl7pPr marL="6402464">
        <a:defRPr>
          <a:latin typeface="+mn-lt"/>
          <a:ea typeface="+mn-ea"/>
          <a:cs typeface="+mn-cs"/>
        </a:defRPr>
      </a:lvl7pPr>
      <a:lvl8pPr marL="7469542">
        <a:defRPr>
          <a:latin typeface="+mn-lt"/>
          <a:ea typeface="+mn-ea"/>
          <a:cs typeface="+mn-cs"/>
        </a:defRPr>
      </a:lvl8pPr>
      <a:lvl9pPr marL="853661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13" Type="http://schemas.openxmlformats.org/officeDocument/2006/relationships/oleObject" Target="../embeddings/oleObject9.bin"/><Relationship Id="rId18" Type="http://schemas.openxmlformats.org/officeDocument/2006/relationships/oleObject" Target="../embeddings/oleObject14.bin"/><Relationship Id="rId3" Type="http://schemas.openxmlformats.org/officeDocument/2006/relationships/image" Target="../media/image7.gif"/><Relationship Id="rId7" Type="http://schemas.openxmlformats.org/officeDocument/2006/relationships/image" Target="../media/image9.wmf"/><Relationship Id="rId12" Type="http://schemas.openxmlformats.org/officeDocument/2006/relationships/image" Target="../media/image11.wmf"/><Relationship Id="rId17" Type="http://schemas.openxmlformats.org/officeDocument/2006/relationships/oleObject" Target="../embeddings/oleObject13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12.bin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5.bin"/><Relationship Id="rId11" Type="http://schemas.openxmlformats.org/officeDocument/2006/relationships/oleObject" Target="../embeddings/oleObject8.bin"/><Relationship Id="rId5" Type="http://schemas.openxmlformats.org/officeDocument/2006/relationships/image" Target="../media/image8.wmf"/><Relationship Id="rId15" Type="http://schemas.openxmlformats.org/officeDocument/2006/relationships/oleObject" Target="../embeddings/oleObject11.bin"/><Relationship Id="rId10" Type="http://schemas.openxmlformats.org/officeDocument/2006/relationships/image" Target="../media/image10.wmf"/><Relationship Id="rId4" Type="http://schemas.openxmlformats.org/officeDocument/2006/relationships/oleObject" Target="../embeddings/oleObject4.bin"/><Relationship Id="rId9" Type="http://schemas.openxmlformats.org/officeDocument/2006/relationships/oleObject" Target="../embeddings/oleObject7.bin"/><Relationship Id="rId14" Type="http://schemas.openxmlformats.org/officeDocument/2006/relationships/oleObject" Target="../embeddings/oleObject10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7" Type="http://schemas.openxmlformats.org/officeDocument/2006/relationships/image" Target="../media/image16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9" Type="http://schemas.openxmlformats.org/officeDocument/2006/relationships/image" Target="../media/image35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oleObject" Target="../embeddings/oleObject2.bin"/><Relationship Id="rId7" Type="http://schemas.openxmlformats.org/officeDocument/2006/relationships/image" Target="../media/image13.png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4.wmf"/><Relationship Id="rId9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3.jpeg"/><Relationship Id="rId4" Type="http://schemas.openxmlformats.org/officeDocument/2006/relationships/image" Target="../media/image5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2688" y="3905"/>
            <a:ext cx="14610538" cy="258966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xmlns="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505675" y="607714"/>
            <a:ext cx="7997539" cy="1265513"/>
          </a:xfrm>
          <a:prstGeom prst="rect">
            <a:avLst/>
          </a:prstGeom>
        </p:spPr>
        <p:txBody>
          <a:bodyPr vert="horz" wrap="square" lIns="0" tIns="34074" rIns="0" bIns="0" rtlCol="0" anchor="ctr">
            <a:spAutoFit/>
          </a:bodyPr>
          <a:lstStyle/>
          <a:p>
            <a:pPr marL="29633" algn="ctr">
              <a:spcBef>
                <a:spcPts val="267"/>
              </a:spcBef>
            </a:pPr>
            <a:r>
              <a:rPr lang="ru-RU" sz="8000" spc="1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Геометрия</a:t>
            </a:r>
            <a:endParaRPr sz="8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11929383" y="578531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11929383" y="578531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12493011" y="631572"/>
            <a:ext cx="439718" cy="822237"/>
          </a:xfrm>
          <a:prstGeom prst="rect">
            <a:avLst/>
          </a:prstGeom>
        </p:spPr>
        <p:txBody>
          <a:bodyPr vert="horz" wrap="square" lIns="0" tIns="37045" rIns="0" bIns="0" rtlCol="0">
            <a:spAutoFit/>
          </a:bodyPr>
          <a:lstStyle/>
          <a:p>
            <a:pPr>
              <a:spcBef>
                <a:spcPts val="293"/>
              </a:spcBef>
            </a:pPr>
            <a:r>
              <a:rPr lang="uz-Latn-UZ" sz="5100" b="1" spc="23" dirty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endParaRPr sz="5100" dirty="0"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xmlns="" id="{065B57C3-CBC0-467B-8CE6-9C853CD5BC49}"/>
              </a:ext>
            </a:extLst>
          </p:cNvPr>
          <p:cNvSpPr txBox="1"/>
          <p:nvPr/>
        </p:nvSpPr>
        <p:spPr>
          <a:xfrm>
            <a:off x="12149035" y="1374492"/>
            <a:ext cx="1312093" cy="490087"/>
          </a:xfrm>
          <a:prstGeom prst="rect">
            <a:avLst/>
          </a:prstGeom>
        </p:spPr>
        <p:txBody>
          <a:bodyPr vert="horz" wrap="square" lIns="0" tIns="28147" rIns="0" bIns="0" rtlCol="0">
            <a:spAutoFit/>
          </a:bodyPr>
          <a:lstStyle/>
          <a:p>
            <a:pPr>
              <a:spcBef>
                <a:spcPts val="223"/>
              </a:spcBef>
            </a:pPr>
            <a:r>
              <a:rPr lang="ru-RU" sz="3000" b="1" spc="-11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3000" b="1" dirty="0">
              <a:latin typeface="Arial"/>
              <a:cs typeface="Arial"/>
            </a:endParaRPr>
          </a:p>
        </p:txBody>
      </p:sp>
      <p:sp>
        <p:nvSpPr>
          <p:cNvPr id="12" name="object 11">
            <a:extLst>
              <a:ext uri="{FF2B5EF4-FFF2-40B4-BE49-F238E27FC236}">
                <a16:creationId xmlns:a16="http://schemas.microsoft.com/office/drawing/2014/main" xmlns="" id="{335AFAA3-FF4F-462D-A908-93D09B272E70}"/>
              </a:ext>
            </a:extLst>
          </p:cNvPr>
          <p:cNvSpPr/>
          <p:nvPr/>
        </p:nvSpPr>
        <p:spPr>
          <a:xfrm>
            <a:off x="830940" y="610666"/>
            <a:ext cx="924280" cy="1274156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2435"/>
            <a:endParaRPr sz="46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830940" y="3428999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900"/>
          </a:p>
        </p:txBody>
      </p:sp>
      <p:sp>
        <p:nvSpPr>
          <p:cNvPr id="19" name="object 6">
            <a:extLst>
              <a:ext uri="{FF2B5EF4-FFF2-40B4-BE49-F238E27FC236}">
                <a16:creationId xmlns:a16="http://schemas.microsoft.com/office/drawing/2014/main" xmlns="" id="{ACB4B4C4-B96E-4D3D-A3B1-019ECDA735A1}"/>
              </a:ext>
            </a:extLst>
          </p:cNvPr>
          <p:cNvSpPr/>
          <p:nvPr/>
        </p:nvSpPr>
        <p:spPr>
          <a:xfrm>
            <a:off x="830940" y="5373509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900"/>
          </a:p>
        </p:txBody>
      </p:sp>
      <p:sp>
        <p:nvSpPr>
          <p:cNvPr id="16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2209800" y="3706363"/>
            <a:ext cx="7793149" cy="2618237"/>
          </a:xfrm>
          <a:prstGeom prst="rect">
            <a:avLst/>
          </a:prstGeom>
        </p:spPr>
        <p:txBody>
          <a:bodyPr vert="horz" wrap="square" lIns="0" tIns="32596" rIns="0" bIns="0" rtlCol="0">
            <a:spAutoFit/>
          </a:bodyPr>
          <a:lstStyle/>
          <a:p>
            <a:pPr marL="42966">
              <a:spcBef>
                <a:spcPts val="257"/>
              </a:spcBef>
            </a:pPr>
            <a:r>
              <a:rPr lang="ru-RU" sz="4800" b="1" dirty="0" smtClean="0">
                <a:solidFill>
                  <a:srgbClr val="002060"/>
                </a:solidFill>
                <a:latin typeface="Arial"/>
                <a:cs typeface="Arial"/>
              </a:rPr>
              <a:t>Тема:</a:t>
            </a:r>
          </a:p>
          <a:p>
            <a:pPr lvl="0"/>
            <a:r>
              <a:rPr lang="ru-RU" sz="6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Свойство внешнего угла треугольника</a:t>
            </a:r>
            <a:endParaRPr lang="uz-Latn-UZ" sz="6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AutoShape 4" descr="Презентация урока математики по теме: &quot; Замкнутая ломаная и многоугольник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3" name="TextBox 2"/>
          <p:cNvSpPr txBox="1"/>
          <p:nvPr/>
        </p:nvSpPr>
        <p:spPr>
          <a:xfrm>
            <a:off x="9448800" y="3067362"/>
            <a:ext cx="754757" cy="7232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uz-Latn-UZ" dirty="0"/>
          </a:p>
        </p:txBody>
      </p:sp>
      <p:pic>
        <p:nvPicPr>
          <p:cNvPr id="14338" name="Picture 2" descr="Открытый урок по математике и логике | 4kids.az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57679" y="3596357"/>
            <a:ext cx="4067921" cy="3171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2057399" y="7055235"/>
            <a:ext cx="73638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159038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18076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477112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636148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795186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954224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113261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272295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Яшнабадский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район. Школа № 161.</a:t>
            </a: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Учитель математики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Наралиева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Ш.Ш.</a:t>
            </a:r>
            <a:endParaRPr lang="uz-Latn-UZ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9981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309740" y="5551714"/>
            <a:ext cx="12162066" cy="17938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0622" tIns="65311" rIns="130622" bIns="65311" numCol="1" anchor="ctr" anchorCtr="0" compatLnSpc="1">
            <a:prstTxWarp prst="textNoShape">
              <a:avLst/>
            </a:prstTxWarp>
            <a:spAutoFit/>
          </a:bodyPr>
          <a:lstStyle/>
          <a:p>
            <a:pPr marL="653110" lvl="1" defTabSz="1306220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ru-RU" sz="32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36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Н</a:t>
            </a:r>
            <a:r>
              <a:rPr lang="ru-RU" sz="36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азовите внешний угол </a:t>
            </a:r>
            <a:r>
              <a:rPr lang="ru-RU" sz="3600" b="1" dirty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</a:t>
            </a:r>
            <a:r>
              <a:rPr lang="ru-RU" sz="3600" b="1" dirty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3600" b="1" dirty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АВС </a:t>
            </a:r>
            <a:r>
              <a:rPr lang="ru-RU" sz="36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при вершине В </a:t>
            </a:r>
            <a:r>
              <a:rPr lang="ru-RU" sz="3600" b="1" dirty="0" smtClean="0"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</a:t>
            </a:r>
          </a:p>
          <a:p>
            <a:pPr marL="653110" lvl="1" defTabSz="1306220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ru-RU" sz="3600" b="1" dirty="0" smtClean="0"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</a:t>
            </a:r>
            <a:r>
              <a:rPr lang="ru-RU" sz="3600" b="1" dirty="0"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Назовите углы </a:t>
            </a:r>
            <a:r>
              <a:rPr lang="ru-RU" sz="36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3600" b="1" dirty="0"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АВС, не смежные </a:t>
            </a:r>
            <a:r>
              <a:rPr lang="en-US" sz="3600" b="1" dirty="0"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c </a:t>
            </a:r>
            <a:r>
              <a:rPr lang="ru-RU" sz="3600" b="1" dirty="0"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</a:t>
            </a:r>
            <a:r>
              <a:rPr lang="ru-RU" sz="36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СВМ</a:t>
            </a:r>
            <a:endParaRPr lang="ru-RU" sz="3600" b="1" dirty="0"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 marL="653110" lvl="1" defTabSz="130622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600" b="1" dirty="0"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sp>
        <p:nvSpPr>
          <p:cNvPr id="5" name="Равнобедренный треугольник 4"/>
          <p:cNvSpPr/>
          <p:nvPr/>
        </p:nvSpPr>
        <p:spPr>
          <a:xfrm>
            <a:off x="6000741" y="2212912"/>
            <a:ext cx="6057942" cy="2228866"/>
          </a:xfrm>
          <a:prstGeom prst="triangle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rtlCol="0" anchor="ctr"/>
          <a:lstStyle/>
          <a:p>
            <a:pPr algn="ctr"/>
            <a:endParaRPr lang="ru-RU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V="1">
            <a:off x="7983415" y="1410548"/>
            <a:ext cx="2132156" cy="157883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410200" y="3998976"/>
            <a:ext cx="800106" cy="839784"/>
          </a:xfrm>
          <a:prstGeom prst="rect">
            <a:avLst/>
          </a:prstGeom>
          <a:noFill/>
        </p:spPr>
        <p:txBody>
          <a:bodyPr wrap="square" lIns="130622" tIns="65311" rIns="130622" bIns="65311" rtlCol="0">
            <a:spAutoFit/>
          </a:bodyPr>
          <a:lstStyle/>
          <a:p>
            <a:r>
              <a:rPr lang="en-US" sz="4600" dirty="0">
                <a:ln>
                  <a:solidFill>
                    <a:sysClr val="windowText" lastClr="000000"/>
                  </a:solidFill>
                </a:ln>
              </a:rPr>
              <a:t>A</a:t>
            </a:r>
            <a:endParaRPr lang="ru-RU" sz="4600" dirty="0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172456" y="1784285"/>
            <a:ext cx="800106" cy="839784"/>
          </a:xfrm>
          <a:prstGeom prst="rect">
            <a:avLst/>
          </a:prstGeom>
          <a:noFill/>
        </p:spPr>
        <p:txBody>
          <a:bodyPr wrap="square" lIns="130622" tIns="65311" rIns="130622" bIns="65311" rtlCol="0">
            <a:spAutoFit/>
          </a:bodyPr>
          <a:lstStyle/>
          <a:p>
            <a:r>
              <a:rPr lang="ru-RU" sz="4600" dirty="0">
                <a:ln>
                  <a:solidFill>
                    <a:sysClr val="windowText" lastClr="000000"/>
                  </a:solidFill>
                </a:ln>
              </a:rPr>
              <a:t>В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04420" y="944501"/>
            <a:ext cx="800106" cy="839784"/>
          </a:xfrm>
          <a:prstGeom prst="rect">
            <a:avLst/>
          </a:prstGeom>
          <a:noFill/>
        </p:spPr>
        <p:txBody>
          <a:bodyPr wrap="square" lIns="130622" tIns="65311" rIns="130622" bIns="65311" rtlCol="0">
            <a:spAutoFit/>
          </a:bodyPr>
          <a:lstStyle/>
          <a:p>
            <a:r>
              <a:rPr lang="ru-RU" sz="4600" dirty="0">
                <a:ln>
                  <a:solidFill>
                    <a:sysClr val="windowText" lastClr="000000"/>
                  </a:solidFill>
                </a:ln>
              </a:rPr>
              <a:t>М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2095199" y="3986706"/>
            <a:ext cx="800106" cy="839784"/>
          </a:xfrm>
          <a:prstGeom prst="rect">
            <a:avLst/>
          </a:prstGeom>
          <a:noFill/>
        </p:spPr>
        <p:txBody>
          <a:bodyPr wrap="square" lIns="130622" tIns="65311" rIns="130622" bIns="65311" rtlCol="0">
            <a:spAutoFit/>
          </a:bodyPr>
          <a:lstStyle/>
          <a:p>
            <a:r>
              <a:rPr lang="ru-RU" sz="4600" dirty="0">
                <a:ln>
                  <a:solidFill>
                    <a:sysClr val="windowText" lastClr="000000"/>
                  </a:solidFill>
                </a:ln>
              </a:rPr>
              <a:t>С</a:t>
            </a:r>
          </a:p>
        </p:txBody>
      </p:sp>
      <p:sp>
        <p:nvSpPr>
          <p:cNvPr id="20" name="Дуга 19"/>
          <p:cNvSpPr/>
          <p:nvPr/>
        </p:nvSpPr>
        <p:spPr>
          <a:xfrm rot="12865578">
            <a:off x="11211024" y="3561610"/>
            <a:ext cx="685805" cy="942982"/>
          </a:xfrm>
          <a:prstGeom prst="arc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30622" tIns="65311" rIns="130622" bIns="65311" rtlCol="0" anchor="ctr"/>
          <a:lstStyle/>
          <a:p>
            <a:pPr algn="ctr"/>
            <a:endParaRPr lang="ru-RU"/>
          </a:p>
        </p:txBody>
      </p:sp>
      <p:sp>
        <p:nvSpPr>
          <p:cNvPr id="21" name="Дуга 20"/>
          <p:cNvSpPr/>
          <p:nvPr/>
        </p:nvSpPr>
        <p:spPr>
          <a:xfrm>
            <a:off x="6343644" y="4013150"/>
            <a:ext cx="571504" cy="857256"/>
          </a:xfrm>
          <a:prstGeom prst="arc">
            <a:avLst>
              <a:gd name="adj1" fmla="val 15607265"/>
              <a:gd name="adj2" fmla="val 0"/>
            </a:avLst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30622" tIns="65311" rIns="130622" bIns="65311" rtlCol="0" anchor="ctr"/>
          <a:lstStyle/>
          <a:p>
            <a:pPr algn="ctr"/>
            <a:endParaRPr lang="ru-RU"/>
          </a:p>
        </p:txBody>
      </p:sp>
      <p:sp>
        <p:nvSpPr>
          <p:cNvPr id="22" name="Дуга 21"/>
          <p:cNvSpPr/>
          <p:nvPr/>
        </p:nvSpPr>
        <p:spPr>
          <a:xfrm rot="12865578">
            <a:off x="11325325" y="3561611"/>
            <a:ext cx="685805" cy="942982"/>
          </a:xfrm>
          <a:prstGeom prst="arc">
            <a:avLst>
              <a:gd name="adj1" fmla="val 16200000"/>
              <a:gd name="adj2" fmla="val 20697452"/>
            </a:avLst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30622" tIns="65311" rIns="130622" bIns="65311"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2585804" y="399464"/>
            <a:ext cx="90824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Свойство внешнего угла треугольника</a:t>
            </a:r>
            <a:endParaRPr lang="uz-Latn-UZ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2276164" y="5551714"/>
            <a:ext cx="171874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</a:t>
            </a:r>
            <a:r>
              <a:rPr lang="ru-RU" sz="3600" b="1" dirty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3600" b="1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СВМ</a:t>
            </a:r>
            <a:endParaRPr lang="uz-Latn-UZ" dirty="0"/>
          </a:p>
        </p:txBody>
      </p:sp>
      <p:sp>
        <p:nvSpPr>
          <p:cNvPr id="17" name="Дуга 16"/>
          <p:cNvSpPr/>
          <p:nvPr/>
        </p:nvSpPr>
        <p:spPr>
          <a:xfrm rot="990387">
            <a:off x="9111117" y="1891616"/>
            <a:ext cx="487010" cy="592693"/>
          </a:xfrm>
          <a:prstGeom prst="arc">
            <a:avLst>
              <a:gd name="adj1" fmla="val 16307181"/>
              <a:gd name="adj2" fmla="val 4813583"/>
            </a:avLst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30622" tIns="65311" rIns="130622" bIns="65311"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5747472" y="7059486"/>
            <a:ext cx="112883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</a:t>
            </a:r>
            <a:r>
              <a:rPr lang="ru-RU" sz="3600" b="1" dirty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3600" b="1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А </a:t>
            </a:r>
            <a:endParaRPr lang="uz-Latn-UZ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7843727" y="7022439"/>
            <a:ext cx="112883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</a:t>
            </a:r>
            <a:r>
              <a:rPr lang="ru-RU" sz="3600" b="1" dirty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3600" b="1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С </a:t>
            </a:r>
            <a:endParaRPr lang="uz-Latn-UZ" dirty="0"/>
          </a:p>
        </p:txBody>
      </p:sp>
    </p:spTree>
    <p:extLst>
      <p:ext uri="{BB962C8B-B14F-4D97-AF65-F5344CB8AC3E}">
        <p14:creationId xmlns:p14="http://schemas.microsoft.com/office/powerpoint/2010/main" val="3892290379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35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35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35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235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235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235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2" grpId="0" animBg="1"/>
      <p:bldP spid="8" grpId="0"/>
      <p:bldP spid="17" grpId="0" animBg="1"/>
      <p:bldP spid="23" grpId="0"/>
      <p:bldP spid="2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8114" name="Group 2"/>
          <p:cNvGrpSpPr>
            <a:grpSpLocks/>
          </p:cNvGrpSpPr>
          <p:nvPr/>
        </p:nvGrpSpPr>
        <p:grpSpPr bwMode="auto">
          <a:xfrm>
            <a:off x="6507480" y="4029076"/>
            <a:ext cx="1960880" cy="1224914"/>
            <a:chOff x="3651" y="1706"/>
            <a:chExt cx="772" cy="643"/>
          </a:xfrm>
        </p:grpSpPr>
        <p:sp>
          <p:nvSpPr>
            <p:cNvPr id="218115" name="Freeform 3"/>
            <p:cNvSpPr>
              <a:spLocks/>
            </p:cNvSpPr>
            <p:nvPr/>
          </p:nvSpPr>
          <p:spPr bwMode="auto">
            <a:xfrm>
              <a:off x="3651" y="1706"/>
              <a:ext cx="772" cy="643"/>
            </a:xfrm>
            <a:custGeom>
              <a:avLst/>
              <a:gdLst>
                <a:gd name="T0" fmla="*/ 0 w 772"/>
                <a:gd name="T1" fmla="*/ 99 h 643"/>
                <a:gd name="T2" fmla="*/ 192 w 772"/>
                <a:gd name="T3" fmla="*/ 0 h 643"/>
                <a:gd name="T4" fmla="*/ 552 w 772"/>
                <a:gd name="T5" fmla="*/ 88 h 643"/>
                <a:gd name="T6" fmla="*/ 712 w 772"/>
                <a:gd name="T7" fmla="*/ 304 h 643"/>
                <a:gd name="T8" fmla="*/ 726 w 772"/>
                <a:gd name="T9" fmla="*/ 507 h 643"/>
                <a:gd name="T10" fmla="*/ 772 w 772"/>
                <a:gd name="T11" fmla="*/ 643 h 643"/>
                <a:gd name="T12" fmla="*/ 182 w 772"/>
                <a:gd name="T13" fmla="*/ 643 h 643"/>
                <a:gd name="T14" fmla="*/ 0 w 772"/>
                <a:gd name="T15" fmla="*/ 99 h 6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72" h="643">
                  <a:moveTo>
                    <a:pt x="0" y="99"/>
                  </a:moveTo>
                  <a:lnTo>
                    <a:pt x="192" y="0"/>
                  </a:lnTo>
                  <a:lnTo>
                    <a:pt x="552" y="88"/>
                  </a:lnTo>
                  <a:lnTo>
                    <a:pt x="712" y="304"/>
                  </a:lnTo>
                  <a:lnTo>
                    <a:pt x="726" y="507"/>
                  </a:lnTo>
                  <a:lnTo>
                    <a:pt x="772" y="643"/>
                  </a:lnTo>
                  <a:lnTo>
                    <a:pt x="182" y="643"/>
                  </a:lnTo>
                  <a:lnTo>
                    <a:pt x="0" y="99"/>
                  </a:lnTo>
                  <a:close/>
                </a:path>
              </a:pathLst>
            </a:custGeom>
            <a:gradFill rotWithShape="1">
              <a:gsLst>
                <a:gs pos="0">
                  <a:srgbClr val="00CC00"/>
                </a:gs>
                <a:gs pos="100000">
                  <a:schemeClr val="bg1"/>
                </a:gs>
              </a:gsLst>
              <a:path path="rect">
                <a:fillToRect t="100000" r="10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218116" name="Freeform 4"/>
            <p:cNvSpPr>
              <a:spLocks/>
            </p:cNvSpPr>
            <p:nvPr/>
          </p:nvSpPr>
          <p:spPr bwMode="auto">
            <a:xfrm>
              <a:off x="3783" y="2201"/>
              <a:ext cx="192" cy="141"/>
            </a:xfrm>
            <a:custGeom>
              <a:avLst/>
              <a:gdLst>
                <a:gd name="T0" fmla="*/ 0 w 192"/>
                <a:gd name="T1" fmla="*/ 1 h 141"/>
                <a:gd name="T2" fmla="*/ 84 w 192"/>
                <a:gd name="T3" fmla="*/ 9 h 141"/>
                <a:gd name="T4" fmla="*/ 156 w 192"/>
                <a:gd name="T5" fmla="*/ 57 h 141"/>
                <a:gd name="T6" fmla="*/ 192 w 192"/>
                <a:gd name="T7" fmla="*/ 141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2" h="141">
                  <a:moveTo>
                    <a:pt x="0" y="1"/>
                  </a:moveTo>
                  <a:cubicBezTo>
                    <a:pt x="14" y="2"/>
                    <a:pt x="58" y="0"/>
                    <a:pt x="84" y="9"/>
                  </a:cubicBezTo>
                  <a:cubicBezTo>
                    <a:pt x="110" y="18"/>
                    <a:pt x="138" y="35"/>
                    <a:pt x="156" y="57"/>
                  </a:cubicBezTo>
                  <a:cubicBezTo>
                    <a:pt x="174" y="79"/>
                    <a:pt x="184" y="123"/>
                    <a:pt x="192" y="141"/>
                  </a:cubicBezTo>
                </a:path>
              </a:pathLst>
            </a:custGeom>
            <a:noFill/>
            <a:ln w="28575" cap="flat" cmpd="sng">
              <a:solidFill>
                <a:srgbClr val="008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</p:grpSp>
      <p:sp>
        <p:nvSpPr>
          <p:cNvPr id="218117" name="Text Box 5"/>
          <p:cNvSpPr txBox="1">
            <a:spLocks noChangeArrowheads="1"/>
          </p:cNvSpPr>
          <p:nvPr/>
        </p:nvSpPr>
        <p:spPr bwMode="auto">
          <a:xfrm>
            <a:off x="-445290" y="6625649"/>
            <a:ext cx="13741348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r>
              <a:rPr lang="ru-RU" sz="3600" b="1" dirty="0">
                <a:latin typeface="Arial" pitchFamily="34" charset="0"/>
                <a:cs typeface="Arial" pitchFamily="34" charset="0"/>
              </a:rPr>
              <a:t>                                                   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+        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= 180</a:t>
            </a:r>
            <a:r>
              <a:rPr lang="ru-RU" sz="3600" b="1" baseline="30000" dirty="0">
                <a:latin typeface="Arial" pitchFamily="34" charset="0"/>
                <a:cs typeface="Arial" pitchFamily="34" charset="0"/>
              </a:rPr>
              <a:t>0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,    смежные углы.</a:t>
            </a:r>
          </a:p>
        </p:txBody>
      </p:sp>
      <p:sp>
        <p:nvSpPr>
          <p:cNvPr id="218118" name="Text Box 6"/>
          <p:cNvSpPr txBox="1">
            <a:spLocks noChangeArrowheads="1"/>
          </p:cNvSpPr>
          <p:nvPr/>
        </p:nvSpPr>
        <p:spPr bwMode="auto">
          <a:xfrm>
            <a:off x="215900" y="5667684"/>
            <a:ext cx="14229080" cy="12398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r>
              <a:rPr lang="ru-RU" sz="3600" b="1" dirty="0">
                <a:latin typeface="Arial" pitchFamily="34" charset="0"/>
                <a:cs typeface="Arial" pitchFamily="34" charset="0"/>
              </a:rPr>
              <a:t>Доказательство:       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+        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+        = 180</a:t>
            </a:r>
            <a:r>
              <a:rPr lang="ru-RU" sz="3600" b="1" baseline="30000" dirty="0">
                <a:latin typeface="Arial" pitchFamily="34" charset="0"/>
                <a:cs typeface="Arial" pitchFamily="34" charset="0"/>
              </a:rPr>
              <a:t>0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,    по теореме о сумме </a:t>
            </a:r>
          </a:p>
          <a:p>
            <a:r>
              <a:rPr lang="ru-RU" sz="3600" b="1" dirty="0">
                <a:latin typeface="Arial" pitchFamily="34" charset="0"/>
                <a:cs typeface="Arial" pitchFamily="34" charset="0"/>
              </a:rPr>
              <a:t>у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глов треугольника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218119" name="Freeform 7"/>
          <p:cNvSpPr>
            <a:spLocks/>
          </p:cNvSpPr>
          <p:nvPr/>
        </p:nvSpPr>
        <p:spPr bwMode="auto">
          <a:xfrm>
            <a:off x="3665221" y="1788796"/>
            <a:ext cx="2377440" cy="2011680"/>
          </a:xfrm>
          <a:custGeom>
            <a:avLst/>
            <a:gdLst>
              <a:gd name="T0" fmla="*/ 592 w 936"/>
              <a:gd name="T1" fmla="*/ 0 h 1056"/>
              <a:gd name="T2" fmla="*/ 936 w 936"/>
              <a:gd name="T3" fmla="*/ 840 h 1056"/>
              <a:gd name="T4" fmla="*/ 744 w 936"/>
              <a:gd name="T5" fmla="*/ 1056 h 1056"/>
              <a:gd name="T6" fmla="*/ 616 w 936"/>
              <a:gd name="T7" fmla="*/ 1056 h 1056"/>
              <a:gd name="T8" fmla="*/ 360 w 936"/>
              <a:gd name="T9" fmla="*/ 1008 h 1056"/>
              <a:gd name="T10" fmla="*/ 208 w 936"/>
              <a:gd name="T11" fmla="*/ 896 h 1056"/>
              <a:gd name="T12" fmla="*/ 0 w 936"/>
              <a:gd name="T13" fmla="*/ 664 h 1056"/>
              <a:gd name="T14" fmla="*/ 592 w 936"/>
              <a:gd name="T15" fmla="*/ 0 h 10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36" h="1056">
                <a:moveTo>
                  <a:pt x="592" y="0"/>
                </a:moveTo>
                <a:lnTo>
                  <a:pt x="936" y="840"/>
                </a:lnTo>
                <a:lnTo>
                  <a:pt x="744" y="1056"/>
                </a:lnTo>
                <a:lnTo>
                  <a:pt x="616" y="1056"/>
                </a:lnTo>
                <a:lnTo>
                  <a:pt x="360" y="1008"/>
                </a:lnTo>
                <a:lnTo>
                  <a:pt x="208" y="896"/>
                </a:lnTo>
                <a:lnTo>
                  <a:pt x="0" y="664"/>
                </a:lnTo>
                <a:lnTo>
                  <a:pt x="592" y="0"/>
                </a:lnTo>
                <a:close/>
              </a:path>
            </a:pathLst>
          </a:custGeom>
          <a:gradFill rotWithShape="1">
            <a:gsLst>
              <a:gs pos="0">
                <a:srgbClr val="FFFF00"/>
              </a:gs>
              <a:gs pos="100000">
                <a:schemeClr val="bg1"/>
              </a:gs>
            </a:gsLst>
            <a:path path="rect">
              <a:fillToRect l="100000" b="10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18120" name="Freeform 8"/>
          <p:cNvSpPr>
            <a:spLocks/>
          </p:cNvSpPr>
          <p:nvPr/>
        </p:nvSpPr>
        <p:spPr bwMode="auto">
          <a:xfrm>
            <a:off x="4206241" y="3769996"/>
            <a:ext cx="2771141" cy="1447800"/>
          </a:xfrm>
          <a:custGeom>
            <a:avLst/>
            <a:gdLst>
              <a:gd name="T0" fmla="*/ 1091 w 1091"/>
              <a:gd name="T1" fmla="*/ 752 h 760"/>
              <a:gd name="T2" fmla="*/ 171 w 1091"/>
              <a:gd name="T3" fmla="*/ 760 h 760"/>
              <a:gd name="T4" fmla="*/ 0 w 1091"/>
              <a:gd name="T5" fmla="*/ 446 h 760"/>
              <a:gd name="T6" fmla="*/ 54 w 1091"/>
              <a:gd name="T7" fmla="*/ 280 h 760"/>
              <a:gd name="T8" fmla="*/ 150 w 1091"/>
              <a:gd name="T9" fmla="*/ 146 h 760"/>
              <a:gd name="T10" fmla="*/ 256 w 1091"/>
              <a:gd name="T11" fmla="*/ 91 h 760"/>
              <a:gd name="T12" fmla="*/ 781 w 1091"/>
              <a:gd name="T13" fmla="*/ 0 h 760"/>
              <a:gd name="T14" fmla="*/ 1091 w 1091"/>
              <a:gd name="T15" fmla="*/ 752 h 7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091" h="760">
                <a:moveTo>
                  <a:pt x="1091" y="752"/>
                </a:moveTo>
                <a:lnTo>
                  <a:pt x="171" y="760"/>
                </a:lnTo>
                <a:lnTo>
                  <a:pt x="0" y="446"/>
                </a:lnTo>
                <a:lnTo>
                  <a:pt x="54" y="280"/>
                </a:lnTo>
                <a:lnTo>
                  <a:pt x="150" y="146"/>
                </a:lnTo>
                <a:lnTo>
                  <a:pt x="256" y="91"/>
                </a:lnTo>
                <a:lnTo>
                  <a:pt x="781" y="0"/>
                </a:lnTo>
                <a:lnTo>
                  <a:pt x="1091" y="752"/>
                </a:lnTo>
                <a:close/>
              </a:path>
            </a:pathLst>
          </a:custGeom>
          <a:gradFill rotWithShape="1">
            <a:gsLst>
              <a:gs pos="0">
                <a:srgbClr val="FFFF00"/>
              </a:gs>
              <a:gs pos="100000">
                <a:schemeClr val="bg1"/>
              </a:gs>
            </a:gsLst>
            <a:path path="rect">
              <a:fillToRect l="100000" t="10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18121" name="Freeform 9"/>
          <p:cNvSpPr>
            <a:spLocks/>
          </p:cNvSpPr>
          <p:nvPr/>
        </p:nvSpPr>
        <p:spPr bwMode="auto">
          <a:xfrm>
            <a:off x="980440" y="3922396"/>
            <a:ext cx="2766061" cy="1316354"/>
          </a:xfrm>
          <a:custGeom>
            <a:avLst/>
            <a:gdLst>
              <a:gd name="T0" fmla="*/ 0 w 1089"/>
              <a:gd name="T1" fmla="*/ 691 h 691"/>
              <a:gd name="T2" fmla="*/ 641 w 1089"/>
              <a:gd name="T3" fmla="*/ 0 h 691"/>
              <a:gd name="T4" fmla="*/ 873 w 1089"/>
              <a:gd name="T5" fmla="*/ 88 h 691"/>
              <a:gd name="T6" fmla="*/ 1057 w 1089"/>
              <a:gd name="T7" fmla="*/ 248 h 691"/>
              <a:gd name="T8" fmla="*/ 1065 w 1089"/>
              <a:gd name="T9" fmla="*/ 368 h 691"/>
              <a:gd name="T10" fmla="*/ 1089 w 1089"/>
              <a:gd name="T11" fmla="*/ 504 h 691"/>
              <a:gd name="T12" fmla="*/ 1073 w 1089"/>
              <a:gd name="T13" fmla="*/ 672 h 691"/>
              <a:gd name="T14" fmla="*/ 0 w 1089"/>
              <a:gd name="T15" fmla="*/ 691 h 6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089" h="691">
                <a:moveTo>
                  <a:pt x="0" y="691"/>
                </a:moveTo>
                <a:lnTo>
                  <a:pt x="641" y="0"/>
                </a:lnTo>
                <a:lnTo>
                  <a:pt x="873" y="88"/>
                </a:lnTo>
                <a:lnTo>
                  <a:pt x="1057" y="248"/>
                </a:lnTo>
                <a:lnTo>
                  <a:pt x="1065" y="368"/>
                </a:lnTo>
                <a:lnTo>
                  <a:pt x="1089" y="504"/>
                </a:lnTo>
                <a:lnTo>
                  <a:pt x="1073" y="672"/>
                </a:lnTo>
                <a:lnTo>
                  <a:pt x="0" y="691"/>
                </a:lnTo>
                <a:close/>
              </a:path>
            </a:pathLst>
          </a:custGeom>
          <a:gradFill rotWithShape="1">
            <a:gsLst>
              <a:gs pos="0">
                <a:srgbClr val="FFFF00"/>
              </a:gs>
              <a:gs pos="100000">
                <a:schemeClr val="bg1"/>
              </a:gs>
            </a:gsLst>
            <a:path path="rect">
              <a:fillToRect t="100000" r="10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18122" name="Rectangle 10"/>
          <p:cNvSpPr>
            <a:spLocks noChangeArrowheads="1"/>
          </p:cNvSpPr>
          <p:nvPr/>
        </p:nvSpPr>
        <p:spPr bwMode="auto">
          <a:xfrm>
            <a:off x="388622" y="164928"/>
            <a:ext cx="13997939" cy="12398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Теорема: 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Внешний </a:t>
            </a:r>
            <a:r>
              <a:rPr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угол треугольника равен сумме </a:t>
            </a:r>
          </a:p>
          <a:p>
            <a:r>
              <a:rPr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двух углов треугольника, не смежных с ним.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218123" name="AutoShape 11"/>
          <p:cNvSpPr>
            <a:spLocks noChangeArrowheads="1"/>
          </p:cNvSpPr>
          <p:nvPr/>
        </p:nvSpPr>
        <p:spPr bwMode="auto">
          <a:xfrm>
            <a:off x="980441" y="1783081"/>
            <a:ext cx="5991861" cy="3455670"/>
          </a:xfrm>
          <a:prstGeom prst="triangle">
            <a:avLst>
              <a:gd name="adj" fmla="val 70685"/>
            </a:avLst>
          </a:prstGeom>
          <a:noFill/>
          <a:ln w="57150">
            <a:solidFill>
              <a:srgbClr val="008000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bg1"/>
                    </a:gs>
                    <a:gs pos="100000">
                      <a:srgbClr val="66FF99"/>
                    </a:gs>
                  </a:gsLst>
                  <a:path path="shape">
                    <a:fillToRect l="50000" t="50000" r="50000" b="50000"/>
                  </a:path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218124" name="Text Box 12"/>
          <p:cNvSpPr txBox="1">
            <a:spLocks noChangeArrowheads="1"/>
          </p:cNvSpPr>
          <p:nvPr/>
        </p:nvSpPr>
        <p:spPr bwMode="auto">
          <a:xfrm>
            <a:off x="6047742" y="1659256"/>
            <a:ext cx="6687819" cy="12398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r>
              <a:rPr lang="ru-RU" sz="3600" b="1" dirty="0">
                <a:latin typeface="Arial" pitchFamily="34" charset="0"/>
                <a:cs typeface="Arial" pitchFamily="34" charset="0"/>
              </a:rPr>
              <a:t>Дано: треугольник АВС</a:t>
            </a:r>
          </a:p>
          <a:p>
            <a:r>
              <a:rPr lang="ru-RU" sz="3600" b="1" dirty="0">
                <a:latin typeface="Arial" pitchFamily="34" charset="0"/>
                <a:cs typeface="Arial" pitchFamily="34" charset="0"/>
              </a:rPr>
              <a:t>Доказать:</a:t>
            </a:r>
          </a:p>
        </p:txBody>
      </p:sp>
      <p:pic>
        <p:nvPicPr>
          <p:cNvPr id="218125" name="Picture 13" descr="anim073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2749">
            <a:off x="5125721" y="4288156"/>
            <a:ext cx="1328421" cy="499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8126" name="Picture 14" descr="anim073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570618">
            <a:off x="4517708" y="2452052"/>
            <a:ext cx="908686" cy="6070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8127" name="Picture 15" descr="anim073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838653">
            <a:off x="1671321" y="4547236"/>
            <a:ext cx="1328421" cy="499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8128" name="Text Box 16"/>
          <p:cNvSpPr txBox="1">
            <a:spLocks noChangeArrowheads="1"/>
          </p:cNvSpPr>
          <p:nvPr/>
        </p:nvSpPr>
        <p:spPr bwMode="auto">
          <a:xfrm>
            <a:off x="487732" y="4724932"/>
            <a:ext cx="582793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А</a:t>
            </a:r>
            <a:endParaRPr lang="ru-RU" b="1" baseline="-25000" dirty="0">
              <a:solidFill>
                <a:srgbClr val="FF0000"/>
              </a:solidFill>
            </a:endParaRPr>
          </a:p>
        </p:txBody>
      </p:sp>
      <p:sp>
        <p:nvSpPr>
          <p:cNvPr id="218129" name="Text Box 17"/>
          <p:cNvSpPr txBox="1">
            <a:spLocks noChangeArrowheads="1"/>
          </p:cNvSpPr>
          <p:nvPr/>
        </p:nvSpPr>
        <p:spPr bwMode="auto">
          <a:xfrm>
            <a:off x="6624320" y="5075876"/>
            <a:ext cx="558748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>
                <a:solidFill>
                  <a:srgbClr val="FF0000"/>
                </a:solidFill>
              </a:rPr>
              <a:t>В</a:t>
            </a:r>
          </a:p>
        </p:txBody>
      </p:sp>
      <p:sp>
        <p:nvSpPr>
          <p:cNvPr id="218130" name="Text Box 18"/>
          <p:cNvSpPr txBox="1">
            <a:spLocks noChangeArrowheads="1"/>
          </p:cNvSpPr>
          <p:nvPr/>
        </p:nvSpPr>
        <p:spPr bwMode="auto">
          <a:xfrm>
            <a:off x="4590596" y="1277836"/>
            <a:ext cx="586741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С</a:t>
            </a:r>
          </a:p>
        </p:txBody>
      </p:sp>
      <p:sp>
        <p:nvSpPr>
          <p:cNvPr id="218131" name="Line 19"/>
          <p:cNvSpPr>
            <a:spLocks noChangeShapeType="1"/>
          </p:cNvSpPr>
          <p:nvPr/>
        </p:nvSpPr>
        <p:spPr bwMode="auto">
          <a:xfrm>
            <a:off x="6972302" y="5238750"/>
            <a:ext cx="5125720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18133" name="Text Box 21"/>
          <p:cNvSpPr txBox="1">
            <a:spLocks noChangeArrowheads="1"/>
          </p:cNvSpPr>
          <p:nvPr/>
        </p:nvSpPr>
        <p:spPr bwMode="auto">
          <a:xfrm>
            <a:off x="7140409" y="4522692"/>
            <a:ext cx="526688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>
                <a:solidFill>
                  <a:srgbClr val="FF0000"/>
                </a:solidFill>
                <a:latin typeface="Times New Roman" pitchFamily="18" charset="0"/>
              </a:rPr>
              <a:t>4</a:t>
            </a:r>
          </a:p>
        </p:txBody>
      </p:sp>
      <p:sp>
        <p:nvSpPr>
          <p:cNvPr id="218134" name="Text Box 22"/>
          <p:cNvSpPr txBox="1">
            <a:spLocks noChangeArrowheads="1"/>
          </p:cNvSpPr>
          <p:nvPr/>
        </p:nvSpPr>
        <p:spPr bwMode="auto">
          <a:xfrm>
            <a:off x="1378399" y="4624167"/>
            <a:ext cx="526688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218135" name="Text Box 23"/>
          <p:cNvSpPr txBox="1">
            <a:spLocks noChangeArrowheads="1"/>
          </p:cNvSpPr>
          <p:nvPr/>
        </p:nvSpPr>
        <p:spPr bwMode="auto">
          <a:xfrm>
            <a:off x="4883967" y="1868806"/>
            <a:ext cx="526688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>
                <a:solidFill>
                  <a:srgbClr val="FF0000"/>
                </a:solidFill>
                <a:latin typeface="Times New Roman" pitchFamily="18" charset="0"/>
              </a:rPr>
              <a:t>2</a:t>
            </a:r>
          </a:p>
        </p:txBody>
      </p:sp>
      <p:grpSp>
        <p:nvGrpSpPr>
          <p:cNvPr id="218136" name="Group 24"/>
          <p:cNvGrpSpPr>
            <a:grpSpLocks/>
          </p:cNvGrpSpPr>
          <p:nvPr/>
        </p:nvGrpSpPr>
        <p:grpSpPr bwMode="auto">
          <a:xfrm>
            <a:off x="8409942" y="2193877"/>
            <a:ext cx="792480" cy="723900"/>
            <a:chOff x="2971" y="1640"/>
            <a:chExt cx="312" cy="380"/>
          </a:xfrm>
        </p:grpSpPr>
        <p:graphicFrame>
          <p:nvGraphicFramePr>
            <p:cNvPr id="218137" name="Object 25"/>
            <p:cNvGraphicFramePr>
              <a:graphicFrameLocks noChangeAspect="1"/>
            </p:cNvGraphicFramePr>
            <p:nvPr/>
          </p:nvGraphicFramePr>
          <p:xfrm>
            <a:off x="2971" y="1752"/>
            <a:ext cx="227" cy="21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588" name="Формула" r:id="rId4" imgW="164880" imgH="152280" progId="Equation.3">
                    <p:embed/>
                  </p:oleObj>
                </mc:Choice>
                <mc:Fallback>
                  <p:oleObj name="Формула" r:id="rId4" imgW="164880" imgH="1522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71" y="1752"/>
                          <a:ext cx="227" cy="21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18138" name="Text Box 26"/>
            <p:cNvSpPr txBox="1">
              <a:spLocks noChangeArrowheads="1"/>
            </p:cNvSpPr>
            <p:nvPr/>
          </p:nvSpPr>
          <p:spPr bwMode="auto">
            <a:xfrm>
              <a:off x="3107" y="1640"/>
              <a:ext cx="176" cy="3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b="1" dirty="0">
                  <a:solidFill>
                    <a:srgbClr val="FF0000"/>
                  </a:solidFill>
                  <a:latin typeface="Times New Roman" pitchFamily="18" charset="0"/>
                </a:rPr>
                <a:t>4</a:t>
              </a:r>
            </a:p>
          </p:txBody>
        </p:sp>
      </p:grpSp>
      <p:grpSp>
        <p:nvGrpSpPr>
          <p:cNvPr id="218139" name="Group 27"/>
          <p:cNvGrpSpPr>
            <a:grpSpLocks/>
          </p:cNvGrpSpPr>
          <p:nvPr/>
        </p:nvGrpSpPr>
        <p:grpSpPr bwMode="auto">
          <a:xfrm>
            <a:off x="4245598" y="5687976"/>
            <a:ext cx="822960" cy="723900"/>
            <a:chOff x="4148" y="2126"/>
            <a:chExt cx="324" cy="380"/>
          </a:xfrm>
        </p:grpSpPr>
        <p:sp>
          <p:nvSpPr>
            <p:cNvPr id="218140" name="Text Box 28"/>
            <p:cNvSpPr txBox="1">
              <a:spLocks noChangeArrowheads="1"/>
            </p:cNvSpPr>
            <p:nvPr/>
          </p:nvSpPr>
          <p:spPr bwMode="auto">
            <a:xfrm>
              <a:off x="4296" y="2126"/>
              <a:ext cx="176" cy="3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b="1" dirty="0">
                  <a:solidFill>
                    <a:srgbClr val="FF0000"/>
                  </a:solidFill>
                  <a:latin typeface="Times New Roman" pitchFamily="18" charset="0"/>
                </a:rPr>
                <a:t>1</a:t>
              </a:r>
            </a:p>
          </p:txBody>
        </p:sp>
        <p:graphicFrame>
          <p:nvGraphicFramePr>
            <p:cNvPr id="218141" name="Object 2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683724285"/>
                </p:ext>
              </p:extLst>
            </p:nvPr>
          </p:nvGraphicFramePr>
          <p:xfrm>
            <a:off x="4148" y="2230"/>
            <a:ext cx="227" cy="21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589" name="Формула" r:id="rId6" imgW="164880" imgH="152280" progId="Equation.3">
                    <p:embed/>
                  </p:oleObj>
                </mc:Choice>
                <mc:Fallback>
                  <p:oleObj name="Формула" r:id="rId6" imgW="164880" imgH="1522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48" y="2230"/>
                          <a:ext cx="227" cy="21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18142" name="Group 30"/>
          <p:cNvGrpSpPr>
            <a:grpSpLocks/>
          </p:cNvGrpSpPr>
          <p:nvPr/>
        </p:nvGrpSpPr>
        <p:grpSpPr bwMode="auto">
          <a:xfrm>
            <a:off x="10693334" y="2197223"/>
            <a:ext cx="792480" cy="723900"/>
            <a:chOff x="4967" y="2039"/>
            <a:chExt cx="312" cy="380"/>
          </a:xfrm>
        </p:grpSpPr>
        <p:graphicFrame>
          <p:nvGraphicFramePr>
            <p:cNvPr id="218143" name="Object 31"/>
            <p:cNvGraphicFramePr>
              <a:graphicFrameLocks noChangeAspect="1"/>
            </p:cNvGraphicFramePr>
            <p:nvPr/>
          </p:nvGraphicFramePr>
          <p:xfrm>
            <a:off x="4967" y="2160"/>
            <a:ext cx="227" cy="21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590" name="Формула" r:id="rId8" imgW="164880" imgH="152280" progId="Equation.3">
                    <p:embed/>
                  </p:oleObj>
                </mc:Choice>
                <mc:Fallback>
                  <p:oleObj name="Формула" r:id="rId8" imgW="164880" imgH="1522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967" y="2160"/>
                          <a:ext cx="227" cy="21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18144" name="Text Box 32"/>
            <p:cNvSpPr txBox="1">
              <a:spLocks noChangeArrowheads="1"/>
            </p:cNvSpPr>
            <p:nvPr/>
          </p:nvSpPr>
          <p:spPr bwMode="auto">
            <a:xfrm>
              <a:off x="5103" y="2039"/>
              <a:ext cx="176" cy="3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b="1" dirty="0">
                  <a:solidFill>
                    <a:srgbClr val="FF0000"/>
                  </a:solidFill>
                  <a:latin typeface="Times New Roman" pitchFamily="18" charset="0"/>
                </a:rPr>
                <a:t>2</a:t>
              </a:r>
            </a:p>
          </p:txBody>
        </p:sp>
      </p:grpSp>
      <p:grpSp>
        <p:nvGrpSpPr>
          <p:cNvPr id="218145" name="Group 33"/>
          <p:cNvGrpSpPr>
            <a:grpSpLocks/>
          </p:cNvGrpSpPr>
          <p:nvPr/>
        </p:nvGrpSpPr>
        <p:grpSpPr bwMode="auto">
          <a:xfrm>
            <a:off x="9655263" y="2229582"/>
            <a:ext cx="792480" cy="723900"/>
            <a:chOff x="4150" y="2074"/>
            <a:chExt cx="312" cy="380"/>
          </a:xfrm>
        </p:grpSpPr>
        <p:sp>
          <p:nvSpPr>
            <p:cNvPr id="218146" name="Text Box 34"/>
            <p:cNvSpPr txBox="1">
              <a:spLocks noChangeArrowheads="1"/>
            </p:cNvSpPr>
            <p:nvPr/>
          </p:nvSpPr>
          <p:spPr bwMode="auto">
            <a:xfrm>
              <a:off x="4286" y="2074"/>
              <a:ext cx="176" cy="3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b="1" dirty="0">
                  <a:solidFill>
                    <a:srgbClr val="FF0000"/>
                  </a:solidFill>
                  <a:latin typeface="Times New Roman" pitchFamily="18" charset="0"/>
                </a:rPr>
                <a:t>1</a:t>
              </a:r>
            </a:p>
          </p:txBody>
        </p:sp>
        <p:graphicFrame>
          <p:nvGraphicFramePr>
            <p:cNvPr id="218147" name="Object 35"/>
            <p:cNvGraphicFramePr>
              <a:graphicFrameLocks noChangeAspect="1"/>
            </p:cNvGraphicFramePr>
            <p:nvPr/>
          </p:nvGraphicFramePr>
          <p:xfrm>
            <a:off x="4150" y="2177"/>
            <a:ext cx="227" cy="21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591" name="Формула" r:id="rId9" imgW="164880" imgH="152280" progId="Equation.3">
                    <p:embed/>
                  </p:oleObj>
                </mc:Choice>
                <mc:Fallback>
                  <p:oleObj name="Формула" r:id="rId9" imgW="164880" imgH="1522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50" y="2177"/>
                          <a:ext cx="227" cy="21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18148" name="Text Box 36"/>
          <p:cNvSpPr txBox="1">
            <a:spLocks noChangeArrowheads="1"/>
          </p:cNvSpPr>
          <p:nvPr/>
        </p:nvSpPr>
        <p:spPr bwMode="auto">
          <a:xfrm>
            <a:off x="9180978" y="2244930"/>
            <a:ext cx="525085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/>
              <a:t>=</a:t>
            </a:r>
          </a:p>
        </p:txBody>
      </p:sp>
      <p:sp>
        <p:nvSpPr>
          <p:cNvPr id="218149" name="Text Box 37"/>
          <p:cNvSpPr txBox="1">
            <a:spLocks noChangeArrowheads="1"/>
          </p:cNvSpPr>
          <p:nvPr/>
        </p:nvSpPr>
        <p:spPr bwMode="auto">
          <a:xfrm>
            <a:off x="10334138" y="2193877"/>
            <a:ext cx="525085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dirty="0"/>
              <a:t>+</a:t>
            </a:r>
          </a:p>
        </p:txBody>
      </p:sp>
      <p:grpSp>
        <p:nvGrpSpPr>
          <p:cNvPr id="218150" name="Group 38"/>
          <p:cNvGrpSpPr>
            <a:grpSpLocks/>
          </p:cNvGrpSpPr>
          <p:nvPr/>
        </p:nvGrpSpPr>
        <p:grpSpPr bwMode="auto">
          <a:xfrm>
            <a:off x="6834325" y="6550321"/>
            <a:ext cx="792480" cy="723900"/>
            <a:chOff x="3243" y="3655"/>
            <a:chExt cx="312" cy="380"/>
          </a:xfrm>
        </p:grpSpPr>
        <p:graphicFrame>
          <p:nvGraphicFramePr>
            <p:cNvPr id="218151" name="Object 39"/>
            <p:cNvGraphicFramePr>
              <a:graphicFrameLocks noChangeAspect="1"/>
            </p:cNvGraphicFramePr>
            <p:nvPr/>
          </p:nvGraphicFramePr>
          <p:xfrm>
            <a:off x="3243" y="3748"/>
            <a:ext cx="227" cy="21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592" name="Формула" r:id="rId11" imgW="164880" imgH="152280" progId="Equation.3">
                    <p:embed/>
                  </p:oleObj>
                </mc:Choice>
                <mc:Fallback>
                  <p:oleObj name="Формула" r:id="rId11" imgW="164880" imgH="1522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43" y="3748"/>
                          <a:ext cx="227" cy="21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18152" name="Text Box 40"/>
            <p:cNvSpPr txBox="1">
              <a:spLocks noChangeArrowheads="1"/>
            </p:cNvSpPr>
            <p:nvPr/>
          </p:nvSpPr>
          <p:spPr bwMode="auto">
            <a:xfrm>
              <a:off x="3379" y="3655"/>
              <a:ext cx="176" cy="3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b="1" dirty="0">
                  <a:solidFill>
                    <a:srgbClr val="FF0000"/>
                  </a:solidFill>
                  <a:latin typeface="Times New Roman" pitchFamily="18" charset="0"/>
                </a:rPr>
                <a:t>3</a:t>
              </a:r>
            </a:p>
          </p:txBody>
        </p:sp>
      </p:grpSp>
      <p:grpSp>
        <p:nvGrpSpPr>
          <p:cNvPr id="218153" name="Group 41"/>
          <p:cNvGrpSpPr>
            <a:grpSpLocks/>
          </p:cNvGrpSpPr>
          <p:nvPr/>
        </p:nvGrpSpPr>
        <p:grpSpPr bwMode="auto">
          <a:xfrm>
            <a:off x="5470346" y="6550321"/>
            <a:ext cx="843280" cy="723900"/>
            <a:chOff x="2744" y="3551"/>
            <a:chExt cx="332" cy="380"/>
          </a:xfrm>
        </p:grpSpPr>
        <p:sp>
          <p:nvSpPr>
            <p:cNvPr id="218154" name="Text Box 42"/>
            <p:cNvSpPr txBox="1">
              <a:spLocks noChangeArrowheads="1"/>
            </p:cNvSpPr>
            <p:nvPr/>
          </p:nvSpPr>
          <p:spPr bwMode="auto">
            <a:xfrm>
              <a:off x="2900" y="3551"/>
              <a:ext cx="176" cy="3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b="1" dirty="0">
                  <a:solidFill>
                    <a:srgbClr val="FF0000"/>
                  </a:solidFill>
                  <a:latin typeface="Times New Roman" pitchFamily="18" charset="0"/>
                </a:rPr>
                <a:t>4</a:t>
              </a:r>
            </a:p>
          </p:txBody>
        </p:sp>
        <p:graphicFrame>
          <p:nvGraphicFramePr>
            <p:cNvPr id="218155" name="Object 43"/>
            <p:cNvGraphicFramePr>
              <a:graphicFrameLocks noChangeAspect="1"/>
            </p:cNvGraphicFramePr>
            <p:nvPr/>
          </p:nvGraphicFramePr>
          <p:xfrm>
            <a:off x="2744" y="3657"/>
            <a:ext cx="227" cy="21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593" name="Формула" r:id="rId13" imgW="164880" imgH="152280" progId="Equation.3">
                    <p:embed/>
                  </p:oleObj>
                </mc:Choice>
                <mc:Fallback>
                  <p:oleObj name="Формула" r:id="rId13" imgW="164880" imgH="1522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44" y="3657"/>
                          <a:ext cx="227" cy="21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18156" name="Group 44"/>
          <p:cNvGrpSpPr>
            <a:grpSpLocks/>
          </p:cNvGrpSpPr>
          <p:nvPr/>
        </p:nvGrpSpPr>
        <p:grpSpPr bwMode="auto">
          <a:xfrm>
            <a:off x="5471160" y="5669280"/>
            <a:ext cx="792480" cy="723900"/>
            <a:chOff x="3198" y="3294"/>
            <a:chExt cx="312" cy="380"/>
          </a:xfrm>
        </p:grpSpPr>
        <p:sp>
          <p:nvSpPr>
            <p:cNvPr id="218157" name="Text Box 45"/>
            <p:cNvSpPr txBox="1">
              <a:spLocks noChangeArrowheads="1"/>
            </p:cNvSpPr>
            <p:nvPr/>
          </p:nvSpPr>
          <p:spPr bwMode="auto">
            <a:xfrm>
              <a:off x="3334" y="3294"/>
              <a:ext cx="176" cy="3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b="1">
                  <a:solidFill>
                    <a:srgbClr val="FF0000"/>
                  </a:solidFill>
                  <a:latin typeface="Times New Roman" pitchFamily="18" charset="0"/>
                </a:rPr>
                <a:t>2</a:t>
              </a:r>
            </a:p>
          </p:txBody>
        </p:sp>
        <p:graphicFrame>
          <p:nvGraphicFramePr>
            <p:cNvPr id="218158" name="Object 4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61621814"/>
                </p:ext>
              </p:extLst>
            </p:nvPr>
          </p:nvGraphicFramePr>
          <p:xfrm>
            <a:off x="3198" y="3389"/>
            <a:ext cx="227" cy="21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594" name="Формула" r:id="rId14" imgW="164880" imgH="152280" progId="Equation.3">
                    <p:embed/>
                  </p:oleObj>
                </mc:Choice>
                <mc:Fallback>
                  <p:oleObj name="Формула" r:id="rId14" imgW="164880" imgH="1522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98" y="3389"/>
                          <a:ext cx="227" cy="21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18159" name="Group 47"/>
          <p:cNvGrpSpPr>
            <a:grpSpLocks/>
          </p:cNvGrpSpPr>
          <p:nvPr/>
        </p:nvGrpSpPr>
        <p:grpSpPr bwMode="auto">
          <a:xfrm>
            <a:off x="6852921" y="5669280"/>
            <a:ext cx="795020" cy="723900"/>
            <a:chOff x="3559" y="3203"/>
            <a:chExt cx="313" cy="380"/>
          </a:xfrm>
        </p:grpSpPr>
        <p:sp>
          <p:nvSpPr>
            <p:cNvPr id="218160" name="Text Box 48"/>
            <p:cNvSpPr txBox="1">
              <a:spLocks noChangeArrowheads="1"/>
            </p:cNvSpPr>
            <p:nvPr/>
          </p:nvSpPr>
          <p:spPr bwMode="auto">
            <a:xfrm>
              <a:off x="3696" y="3203"/>
              <a:ext cx="176" cy="3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b="1">
                  <a:solidFill>
                    <a:srgbClr val="FF0000"/>
                  </a:solidFill>
                  <a:latin typeface="Times New Roman" pitchFamily="18" charset="0"/>
                </a:rPr>
                <a:t>3</a:t>
              </a:r>
            </a:p>
          </p:txBody>
        </p:sp>
        <p:graphicFrame>
          <p:nvGraphicFramePr>
            <p:cNvPr id="218161" name="Object 4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798671588"/>
                </p:ext>
              </p:extLst>
            </p:nvPr>
          </p:nvGraphicFramePr>
          <p:xfrm>
            <a:off x="3559" y="3298"/>
            <a:ext cx="227" cy="21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595" name="Формула" r:id="rId15" imgW="164880" imgH="152280" progId="Equation.3">
                    <p:embed/>
                  </p:oleObj>
                </mc:Choice>
                <mc:Fallback>
                  <p:oleObj name="Формула" r:id="rId15" imgW="164880" imgH="1522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59" y="3298"/>
                          <a:ext cx="227" cy="21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18162" name="Text Box 50"/>
          <p:cNvSpPr txBox="1">
            <a:spLocks noChangeArrowheads="1"/>
          </p:cNvSpPr>
          <p:nvPr/>
        </p:nvSpPr>
        <p:spPr bwMode="auto">
          <a:xfrm>
            <a:off x="6162040" y="4537711"/>
            <a:ext cx="526688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  <a:latin typeface="Times New Roman" pitchFamily="18" charset="0"/>
              </a:rPr>
              <a:t>3</a:t>
            </a:r>
          </a:p>
        </p:txBody>
      </p:sp>
      <p:sp>
        <p:nvSpPr>
          <p:cNvPr id="218163" name="AutoShape 51"/>
          <p:cNvSpPr>
            <a:spLocks noChangeArrowheads="1"/>
          </p:cNvSpPr>
          <p:nvPr/>
        </p:nvSpPr>
        <p:spPr bwMode="auto">
          <a:xfrm rot="5400000">
            <a:off x="6738938" y="4546283"/>
            <a:ext cx="344806" cy="1036320"/>
          </a:xfrm>
          <a:prstGeom prst="moon">
            <a:avLst>
              <a:gd name="adj" fmla="val 36463"/>
            </a:avLst>
          </a:prstGeom>
          <a:solidFill>
            <a:srgbClr val="FF0000"/>
          </a:solidFill>
          <a:ln w="12700">
            <a:solidFill>
              <a:srgbClr val="000000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218164" name="Oval 52"/>
          <p:cNvSpPr>
            <a:spLocks noChangeArrowheads="1"/>
          </p:cNvSpPr>
          <p:nvPr/>
        </p:nvSpPr>
        <p:spPr bwMode="auto">
          <a:xfrm rot="2864407">
            <a:off x="7156132" y="6115369"/>
            <a:ext cx="432436" cy="576579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66FF99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rgbClr val="008000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pPr algn="ctr"/>
            <a:r>
              <a:rPr lang="ru-RU" sz="4600">
                <a:solidFill>
                  <a:srgbClr val="008000"/>
                </a:solidFill>
              </a:rPr>
              <a:t>=</a:t>
            </a:r>
          </a:p>
        </p:txBody>
      </p:sp>
      <p:sp>
        <p:nvSpPr>
          <p:cNvPr id="218165" name="Oval 53"/>
          <p:cNvSpPr>
            <a:spLocks noChangeArrowheads="1"/>
          </p:cNvSpPr>
          <p:nvPr/>
        </p:nvSpPr>
        <p:spPr bwMode="auto">
          <a:xfrm rot="2864407">
            <a:off x="8423593" y="6115368"/>
            <a:ext cx="432436" cy="576581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66FF99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rgbClr val="008000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pPr algn="ctr"/>
            <a:r>
              <a:rPr lang="ru-RU" sz="4600">
                <a:solidFill>
                  <a:srgbClr val="008000"/>
                </a:solidFill>
              </a:rPr>
              <a:t>=</a:t>
            </a:r>
          </a:p>
        </p:txBody>
      </p:sp>
      <p:sp>
        <p:nvSpPr>
          <p:cNvPr id="218166" name="AutoShape 54"/>
          <p:cNvSpPr>
            <a:spLocks/>
          </p:cNvSpPr>
          <p:nvPr/>
        </p:nvSpPr>
        <p:spPr bwMode="auto">
          <a:xfrm rot="16200000">
            <a:off x="5130801" y="5296536"/>
            <a:ext cx="342900" cy="1953259"/>
          </a:xfrm>
          <a:prstGeom prst="leftBrace">
            <a:avLst>
              <a:gd name="adj1" fmla="val 35602"/>
              <a:gd name="adj2" fmla="val 50361"/>
            </a:avLst>
          </a:prstGeom>
          <a:noFill/>
          <a:ln w="28575">
            <a:solidFill>
              <a:srgbClr val="0000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218167" name="Oval 55"/>
          <p:cNvSpPr>
            <a:spLocks noChangeArrowheads="1"/>
          </p:cNvSpPr>
          <p:nvPr/>
        </p:nvSpPr>
        <p:spPr bwMode="auto">
          <a:xfrm rot="2864407">
            <a:off x="5314634" y="6288722"/>
            <a:ext cx="432434" cy="576581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66FF99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rgbClr val="008000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pPr algn="ctr"/>
            <a:r>
              <a:rPr lang="ru-RU" sz="4600">
                <a:solidFill>
                  <a:srgbClr val="008000"/>
                </a:solidFill>
              </a:rPr>
              <a:t>=</a:t>
            </a:r>
          </a:p>
        </p:txBody>
      </p:sp>
      <p:grpSp>
        <p:nvGrpSpPr>
          <p:cNvPr id="218168" name="Group 56"/>
          <p:cNvGrpSpPr>
            <a:grpSpLocks/>
          </p:cNvGrpSpPr>
          <p:nvPr/>
        </p:nvGrpSpPr>
        <p:grpSpPr bwMode="auto">
          <a:xfrm>
            <a:off x="5347972" y="7092202"/>
            <a:ext cx="3213100" cy="857250"/>
            <a:chOff x="3289" y="1636"/>
            <a:chExt cx="1265" cy="450"/>
          </a:xfrm>
        </p:grpSpPr>
        <p:grpSp>
          <p:nvGrpSpPr>
            <p:cNvPr id="218169" name="Group 57"/>
            <p:cNvGrpSpPr>
              <a:grpSpLocks/>
            </p:cNvGrpSpPr>
            <p:nvPr/>
          </p:nvGrpSpPr>
          <p:grpSpPr bwMode="auto">
            <a:xfrm>
              <a:off x="3289" y="1649"/>
              <a:ext cx="312" cy="380"/>
              <a:chOff x="2971" y="1649"/>
              <a:chExt cx="312" cy="380"/>
            </a:xfrm>
          </p:grpSpPr>
          <p:graphicFrame>
            <p:nvGraphicFramePr>
              <p:cNvPr id="218170" name="Object 58"/>
              <p:cNvGraphicFramePr>
                <a:graphicFrameLocks noChangeAspect="1"/>
              </p:cNvGraphicFramePr>
              <p:nvPr/>
            </p:nvGraphicFramePr>
            <p:xfrm>
              <a:off x="2971" y="1752"/>
              <a:ext cx="227" cy="21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8596" name="Формула" r:id="rId16" imgW="164880" imgH="152280" progId="Equation.3">
                      <p:embed/>
                    </p:oleObj>
                  </mc:Choice>
                  <mc:Fallback>
                    <p:oleObj name="Формула" r:id="rId16" imgW="164880" imgH="152280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971" y="1752"/>
                            <a:ext cx="227" cy="21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218171" name="Text Box 59"/>
              <p:cNvSpPr txBox="1">
                <a:spLocks noChangeArrowheads="1"/>
              </p:cNvSpPr>
              <p:nvPr/>
            </p:nvSpPr>
            <p:spPr bwMode="auto">
              <a:xfrm>
                <a:off x="3107" y="1649"/>
                <a:ext cx="176" cy="38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b="1" dirty="0">
                    <a:solidFill>
                      <a:srgbClr val="FF0000"/>
                    </a:solidFill>
                    <a:latin typeface="Times New Roman" pitchFamily="18" charset="0"/>
                  </a:rPr>
                  <a:t>4</a:t>
                </a:r>
              </a:p>
            </p:txBody>
          </p:sp>
        </p:grpSp>
        <p:grpSp>
          <p:nvGrpSpPr>
            <p:cNvPr id="218172" name="Group 60"/>
            <p:cNvGrpSpPr>
              <a:grpSpLocks/>
            </p:cNvGrpSpPr>
            <p:nvPr/>
          </p:nvGrpSpPr>
          <p:grpSpPr bwMode="auto">
            <a:xfrm>
              <a:off x="4234" y="1636"/>
              <a:ext cx="320" cy="380"/>
              <a:chOff x="4914" y="2045"/>
              <a:chExt cx="320" cy="380"/>
            </a:xfrm>
          </p:grpSpPr>
          <p:graphicFrame>
            <p:nvGraphicFramePr>
              <p:cNvPr id="218173" name="Object 61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086150158"/>
                  </p:ext>
                </p:extLst>
              </p:nvPr>
            </p:nvGraphicFramePr>
            <p:xfrm>
              <a:off x="4914" y="2148"/>
              <a:ext cx="227" cy="21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8597" name="Формула" r:id="rId17" imgW="164880" imgH="152280" progId="Equation.3">
                      <p:embed/>
                    </p:oleObj>
                  </mc:Choice>
                  <mc:Fallback>
                    <p:oleObj name="Формула" r:id="rId17" imgW="164880" imgH="152280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914" y="2148"/>
                            <a:ext cx="227" cy="21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218174" name="Text Box 62"/>
              <p:cNvSpPr txBox="1">
                <a:spLocks noChangeArrowheads="1"/>
              </p:cNvSpPr>
              <p:nvPr/>
            </p:nvSpPr>
            <p:spPr bwMode="auto">
              <a:xfrm>
                <a:off x="5058" y="2045"/>
                <a:ext cx="176" cy="38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b="1" dirty="0">
                    <a:solidFill>
                      <a:srgbClr val="FF0000"/>
                    </a:solidFill>
                    <a:latin typeface="Times New Roman" pitchFamily="18" charset="0"/>
                  </a:rPr>
                  <a:t>2</a:t>
                </a:r>
              </a:p>
            </p:txBody>
          </p:sp>
        </p:grpSp>
        <p:grpSp>
          <p:nvGrpSpPr>
            <p:cNvPr id="218175" name="Group 63"/>
            <p:cNvGrpSpPr>
              <a:grpSpLocks/>
            </p:cNvGrpSpPr>
            <p:nvPr/>
          </p:nvGrpSpPr>
          <p:grpSpPr bwMode="auto">
            <a:xfrm>
              <a:off x="3788" y="1654"/>
              <a:ext cx="304" cy="380"/>
              <a:chOff x="4150" y="2108"/>
              <a:chExt cx="304" cy="380"/>
            </a:xfrm>
          </p:grpSpPr>
          <p:sp>
            <p:nvSpPr>
              <p:cNvPr id="218176" name="Text Box 64"/>
              <p:cNvSpPr txBox="1">
                <a:spLocks noChangeArrowheads="1"/>
              </p:cNvSpPr>
              <p:nvPr/>
            </p:nvSpPr>
            <p:spPr bwMode="auto">
              <a:xfrm>
                <a:off x="4278" y="2108"/>
                <a:ext cx="176" cy="38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b="1" dirty="0">
                    <a:solidFill>
                      <a:srgbClr val="FF0000"/>
                    </a:solidFill>
                    <a:latin typeface="Times New Roman" pitchFamily="18" charset="0"/>
                  </a:rPr>
                  <a:t>1</a:t>
                </a:r>
              </a:p>
            </p:txBody>
          </p:sp>
          <p:graphicFrame>
            <p:nvGraphicFramePr>
              <p:cNvPr id="218177" name="Object 65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826999290"/>
                  </p:ext>
                </p:extLst>
              </p:nvPr>
            </p:nvGraphicFramePr>
            <p:xfrm>
              <a:off x="4150" y="2234"/>
              <a:ext cx="227" cy="21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8598" name="Формула" r:id="rId18" imgW="164880" imgH="152280" progId="Equation.3">
                      <p:embed/>
                    </p:oleObj>
                  </mc:Choice>
                  <mc:Fallback>
                    <p:oleObj name="Формула" r:id="rId18" imgW="164880" imgH="152280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0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150" y="2234"/>
                            <a:ext cx="227" cy="21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sp>
          <p:nvSpPr>
            <p:cNvPr id="218178" name="Text Box 66"/>
            <p:cNvSpPr txBox="1">
              <a:spLocks noChangeArrowheads="1"/>
            </p:cNvSpPr>
            <p:nvPr/>
          </p:nvSpPr>
          <p:spPr bwMode="auto">
            <a:xfrm>
              <a:off x="3606" y="1706"/>
              <a:ext cx="176" cy="3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/>
                <a:t>=</a:t>
              </a:r>
            </a:p>
          </p:txBody>
        </p:sp>
        <p:sp>
          <p:nvSpPr>
            <p:cNvPr id="218179" name="Text Box 67"/>
            <p:cNvSpPr txBox="1">
              <a:spLocks noChangeArrowheads="1"/>
            </p:cNvSpPr>
            <p:nvPr/>
          </p:nvSpPr>
          <p:spPr bwMode="auto">
            <a:xfrm>
              <a:off x="4060" y="1636"/>
              <a:ext cx="176" cy="3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dirty="0"/>
                <a:t>+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71056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18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18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8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18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181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8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9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8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8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8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813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81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813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81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813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81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813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813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18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18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18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18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18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18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6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8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8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8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814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81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814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81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814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81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814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814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2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8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8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8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814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81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814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81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814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81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814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814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218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218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218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218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218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218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2000"/>
                                        <p:tgtEl>
                                          <p:spTgt spid="218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2000"/>
                                        <p:tgtEl>
                                          <p:spTgt spid="218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218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2000"/>
                                        <p:tgtEl>
                                          <p:spTgt spid="218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2000"/>
                                        <p:tgtEl>
                                          <p:spTgt spid="218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2000"/>
                                        <p:tgtEl>
                                          <p:spTgt spid="218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0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8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8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8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816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81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816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81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816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81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816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816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7" dur="500"/>
                                        <p:tgtEl>
                                          <p:spTgt spid="218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8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0" dur="500"/>
                                        <p:tgtEl>
                                          <p:spTgt spid="218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8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3" dur="500"/>
                                        <p:tgtEl>
                                          <p:spTgt spid="218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8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 nodeType="clickPar">
                      <p:stCondLst>
                        <p:cond delay="indefinite"/>
                      </p:stCondLst>
                      <p:childTnLst>
                        <p:par>
                          <p:cTn id="1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2000"/>
                                        <p:tgtEl>
                                          <p:spTgt spid="218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2000"/>
                                        <p:tgtEl>
                                          <p:spTgt spid="218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7" dur="2000"/>
                                        <p:tgtEl>
                                          <p:spTgt spid="218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2000"/>
                                        <p:tgtEl>
                                          <p:spTgt spid="218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 nodeType="clickPar">
                      <p:stCondLst>
                        <p:cond delay="indefinite"/>
                      </p:stCondLst>
                      <p:childTnLst>
                        <p:par>
                          <p:cTn id="1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6" dur="2000"/>
                                        <p:tgtEl>
                                          <p:spTgt spid="218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8118" grpId="0"/>
      <p:bldP spid="218119" grpId="0" animBg="1"/>
      <p:bldP spid="218120" grpId="0" animBg="1"/>
      <p:bldP spid="218121" grpId="0" animBg="1"/>
      <p:bldP spid="218131" grpId="0" animBg="1"/>
      <p:bldP spid="218133" grpId="0"/>
      <p:bldP spid="218134" grpId="0"/>
      <p:bldP spid="218135" grpId="0"/>
      <p:bldP spid="218148" grpId="0"/>
      <p:bldP spid="218149" grpId="0"/>
      <p:bldP spid="218162" grpId="0"/>
      <p:bldP spid="218163" grpId="0" animBg="1"/>
      <p:bldP spid="218164" grpId="0" animBg="1"/>
      <p:bldP spid="218165" grpId="0" animBg="1"/>
      <p:bldP spid="218166" grpId="0" animBg="1"/>
      <p:bldP spid="21816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Равнобедренный треугольник 15"/>
          <p:cNvSpPr/>
          <p:nvPr/>
        </p:nvSpPr>
        <p:spPr>
          <a:xfrm rot="936596">
            <a:off x="3045902" y="1277901"/>
            <a:ext cx="4117701" cy="4479344"/>
          </a:xfrm>
          <a:prstGeom prst="triangle">
            <a:avLst>
              <a:gd name="adj" fmla="val 51104"/>
            </a:avLst>
          </a:prstGeom>
          <a:solidFill>
            <a:schemeClr val="accent4">
              <a:lumMod val="40000"/>
              <a:lumOff val="60000"/>
            </a:schemeClr>
          </a:solidFill>
          <a:ln w="571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1520" y="0"/>
            <a:ext cx="13167360" cy="407804"/>
          </a:xfrm>
        </p:spPr>
        <p:txBody>
          <a:bodyPr/>
          <a:lstStyle/>
          <a:p>
            <a:r>
              <a:rPr lang="ru-RU" b="1" dirty="0" smtClean="0"/>
              <a:t>Задача (устно)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216528" y="533400"/>
            <a:ext cx="13980519" cy="914400"/>
          </a:xfrm>
          <a:prstGeom prst="rect">
            <a:avLst/>
          </a:prstGeom>
        </p:spPr>
        <p:txBody>
          <a:bodyPr lIns="130618" tIns="65309" rIns="130618" bIns="65309">
            <a:normAutofit/>
          </a:bodyPr>
          <a:lstStyle/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Найдите  внешний угол </a:t>
            </a:r>
            <a:r>
              <a:rPr lang="en-US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EMN </a:t>
            </a:r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треугольника 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MNK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Дуга 6"/>
          <p:cNvSpPr/>
          <p:nvPr/>
        </p:nvSpPr>
        <p:spPr>
          <a:xfrm rot="18863940">
            <a:off x="1837498" y="4564055"/>
            <a:ext cx="1307989" cy="1381628"/>
          </a:xfrm>
          <a:prstGeom prst="arc">
            <a:avLst>
              <a:gd name="adj1" fmla="val 14995708"/>
              <a:gd name="adj2" fmla="val 21165983"/>
            </a:avLst>
          </a:prstGeom>
          <a:ln w="57150">
            <a:solidFill>
              <a:srgbClr val="1A0A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39548" tIns="19774" rIns="39548" bIns="19774" rtlCol="0" anchor="ctr"/>
          <a:lstStyle/>
          <a:p>
            <a:pPr algn="ctr"/>
            <a:endParaRPr lang="uz-Latn-UZ"/>
          </a:p>
        </p:txBody>
      </p:sp>
      <p:sp>
        <p:nvSpPr>
          <p:cNvPr id="8" name="Дуга 7"/>
          <p:cNvSpPr/>
          <p:nvPr/>
        </p:nvSpPr>
        <p:spPr>
          <a:xfrm rot="18302155">
            <a:off x="1956466" y="4803895"/>
            <a:ext cx="1125415" cy="1209639"/>
          </a:xfrm>
          <a:prstGeom prst="arc">
            <a:avLst>
              <a:gd name="adj1" fmla="val 16728495"/>
              <a:gd name="adj2" fmla="val 20723294"/>
            </a:avLst>
          </a:prstGeom>
          <a:ln w="57150">
            <a:solidFill>
              <a:srgbClr val="1A0A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39548" tIns="19774" rIns="39548" bIns="19774" rtlCol="0" anchor="ctr"/>
          <a:lstStyle/>
          <a:p>
            <a:pPr algn="ctr"/>
            <a:endParaRPr lang="uz-Latn-UZ"/>
          </a:p>
        </p:txBody>
      </p:sp>
      <p:sp>
        <p:nvSpPr>
          <p:cNvPr id="9" name="TextBox 8"/>
          <p:cNvSpPr txBox="1"/>
          <p:nvPr/>
        </p:nvSpPr>
        <p:spPr>
          <a:xfrm>
            <a:off x="8206513" y="2080253"/>
            <a:ext cx="6239191" cy="3425476"/>
          </a:xfrm>
          <a:prstGeom prst="rect">
            <a:avLst/>
          </a:prstGeom>
          <a:noFill/>
        </p:spPr>
        <p:txBody>
          <a:bodyPr wrap="square" lIns="39548" tIns="19774" rIns="39548" bIns="19774" rtlCol="0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Рассмотрим  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△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</a:t>
            </a:r>
            <a:r>
              <a:rPr lang="uz-Latn-UZ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К,     </a:t>
            </a:r>
            <a:r>
              <a:rPr lang="uz-Latn-UZ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NM=NK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  </a:t>
            </a:r>
          </a:p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∠М=∠К=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(180</a:t>
            </a:r>
            <a:r>
              <a:rPr lang="ru-RU" sz="3600" b="1" baseline="30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0 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– 40</a:t>
            </a:r>
            <a:r>
              <a:rPr lang="ru-RU" sz="3600" b="1" baseline="30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):2</a:t>
            </a:r>
            <a:r>
              <a:rPr lang="ru-RU" sz="3600" b="1" baseline="30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36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∠М=∠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К=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70</a:t>
            </a:r>
            <a:r>
              <a:rPr lang="ru-RU" sz="3600" b="1" baseline="30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0</a:t>
            </a:r>
            <a:endParaRPr lang="uz-Latn-UZ" sz="3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∠ЕМ</a:t>
            </a:r>
            <a:r>
              <a:rPr lang="uz-Latn-UZ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N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=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180</a:t>
            </a:r>
            <a:r>
              <a:rPr lang="ru-RU" sz="3600" b="1" baseline="30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0 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– 70</a:t>
            </a:r>
            <a:r>
              <a:rPr lang="ru-RU" sz="3600" b="1" baseline="30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0 =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110</a:t>
            </a:r>
            <a:r>
              <a:rPr lang="ru-RU" sz="3600" b="1" baseline="30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0</a:t>
            </a:r>
            <a:endParaRPr lang="ru-RU" sz="5400" b="1" baseline="300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ли     40</a:t>
            </a:r>
            <a:r>
              <a:rPr lang="ru-RU" sz="3600" b="1" baseline="30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0 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+ 70</a:t>
            </a:r>
            <a:r>
              <a:rPr lang="ru-RU" sz="3600" b="1" baseline="30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0 =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110</a:t>
            </a:r>
            <a:r>
              <a:rPr lang="ru-RU" sz="3600" b="1" baseline="30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0</a:t>
            </a:r>
            <a:endParaRPr lang="uz-Latn-UZ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6528" y="7103420"/>
            <a:ext cx="8452802" cy="670876"/>
          </a:xfrm>
          <a:prstGeom prst="rect">
            <a:avLst/>
          </a:prstGeom>
          <a:noFill/>
        </p:spPr>
        <p:txBody>
          <a:bodyPr wrap="none" lIns="39548" tIns="19774" rIns="39548" bIns="19774" rtlCol="0">
            <a:sp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Ответ: 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sz="40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ЕМ</a:t>
            </a:r>
            <a:r>
              <a:rPr lang="uz-Latn-UZ" sz="40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N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=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110</a:t>
            </a:r>
            <a:r>
              <a:rPr lang="ru-RU" sz="4000" b="1" baseline="30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0       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sz="40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М=∠К=</a:t>
            </a:r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70</a:t>
            </a:r>
            <a:r>
              <a:rPr lang="ru-RU" sz="4000" b="1" baseline="30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0</a:t>
            </a:r>
            <a:endParaRPr lang="uz-Latn-UZ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41225" y="4456239"/>
            <a:ext cx="802823" cy="624710"/>
          </a:xfrm>
          <a:prstGeom prst="rect">
            <a:avLst/>
          </a:prstGeom>
        </p:spPr>
        <p:txBody>
          <a:bodyPr wrap="none" lIns="39548" tIns="19774" rIns="39548" bIns="19774">
            <a:spAutoFit/>
          </a:bodyPr>
          <a:lstStyle/>
          <a:p>
            <a:r>
              <a:rPr lang="ru-RU" sz="3800" b="1" dirty="0">
                <a:solidFill>
                  <a:srgbClr val="002060"/>
                </a:solidFill>
                <a:latin typeface="Arial" charset="0"/>
              </a:rPr>
              <a:t>70</a:t>
            </a:r>
            <a:r>
              <a:rPr lang="ru-RU" sz="3800" b="1" baseline="30000" dirty="0">
                <a:solidFill>
                  <a:srgbClr val="002060"/>
                </a:solidFill>
                <a:latin typeface="Arial" charset="0"/>
              </a:rPr>
              <a:t>0</a:t>
            </a:r>
            <a:endParaRPr lang="uz-Latn-UZ" sz="3800" dirty="0">
              <a:solidFill>
                <a:srgbClr val="00206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553430" y="5338578"/>
            <a:ext cx="802823" cy="624710"/>
          </a:xfrm>
          <a:prstGeom prst="rect">
            <a:avLst/>
          </a:prstGeom>
        </p:spPr>
        <p:txBody>
          <a:bodyPr wrap="none" lIns="39548" tIns="19774" rIns="39548" bIns="19774">
            <a:spAutoFit/>
          </a:bodyPr>
          <a:lstStyle/>
          <a:p>
            <a:r>
              <a:rPr lang="ru-RU" sz="3800" b="1" dirty="0">
                <a:solidFill>
                  <a:srgbClr val="002060"/>
                </a:solidFill>
                <a:latin typeface="Arial" charset="0"/>
              </a:rPr>
              <a:t>70</a:t>
            </a:r>
            <a:r>
              <a:rPr lang="ru-RU" sz="3800" b="1" baseline="30000" dirty="0">
                <a:solidFill>
                  <a:srgbClr val="002060"/>
                </a:solidFill>
                <a:latin typeface="Arial" charset="0"/>
              </a:rPr>
              <a:t>0</a:t>
            </a:r>
            <a:endParaRPr lang="uz-Latn-UZ" sz="3800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00907" y="3991916"/>
            <a:ext cx="1046864" cy="624710"/>
          </a:xfrm>
          <a:prstGeom prst="rect">
            <a:avLst/>
          </a:prstGeom>
        </p:spPr>
        <p:txBody>
          <a:bodyPr wrap="none" lIns="39548" tIns="19774" rIns="39548" bIns="19774">
            <a:spAutoFit/>
          </a:bodyPr>
          <a:lstStyle/>
          <a:p>
            <a:r>
              <a:rPr lang="ru-RU" sz="3800" b="1" dirty="0">
                <a:solidFill>
                  <a:srgbClr val="002060"/>
                </a:solidFill>
                <a:latin typeface="Arial" charset="0"/>
              </a:rPr>
              <a:t>110</a:t>
            </a:r>
            <a:r>
              <a:rPr lang="ru-RU" sz="3800" b="1" baseline="30000" dirty="0">
                <a:solidFill>
                  <a:srgbClr val="002060"/>
                </a:solidFill>
                <a:latin typeface="Arial" charset="0"/>
              </a:rPr>
              <a:t>0</a:t>
            </a:r>
            <a:endParaRPr lang="uz-Latn-UZ" sz="3800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831544" y="11185"/>
            <a:ext cx="2074607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200" b="1" kern="0" dirty="0">
                <a:solidFill>
                  <a:srgbClr val="A50021"/>
                </a:solidFill>
                <a:latin typeface="Arial" pitchFamily="34" charset="0"/>
                <a:cs typeface="Arial" pitchFamily="34" charset="0"/>
              </a:rPr>
              <a:t>Задача</a:t>
            </a:r>
            <a:endParaRPr lang="uz-Latn-UZ" dirty="0"/>
          </a:p>
        </p:txBody>
      </p:sp>
      <p:cxnSp>
        <p:nvCxnSpPr>
          <p:cNvPr id="18" name="Прямая соединительная линия 17"/>
          <p:cNvCxnSpPr>
            <a:stCxn id="16" idx="4"/>
          </p:cNvCxnSpPr>
          <p:nvPr/>
        </p:nvCxnSpPr>
        <p:spPr>
          <a:xfrm flipH="1" flipV="1">
            <a:off x="319592" y="4453256"/>
            <a:ext cx="6165406" cy="177539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3984574" y="2994152"/>
            <a:ext cx="458355" cy="45720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flipV="1">
            <a:off x="5786997" y="3517573"/>
            <a:ext cx="587100" cy="245743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Прямоугольник 33"/>
          <p:cNvSpPr/>
          <p:nvPr/>
        </p:nvSpPr>
        <p:spPr>
          <a:xfrm>
            <a:off x="158443" y="4516205"/>
            <a:ext cx="52610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kern="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</a:t>
            </a:r>
            <a:endParaRPr lang="uz-Latn-UZ" sz="4000" dirty="0"/>
          </a:p>
        </p:txBody>
      </p:sp>
      <p:sp>
        <p:nvSpPr>
          <p:cNvPr id="35" name="Прямоугольник 34"/>
          <p:cNvSpPr/>
          <p:nvPr/>
        </p:nvSpPr>
        <p:spPr>
          <a:xfrm>
            <a:off x="5786997" y="1219200"/>
            <a:ext cx="55496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kern="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</a:t>
            </a:r>
            <a:endParaRPr lang="uz-Latn-UZ" sz="4000" dirty="0"/>
          </a:p>
        </p:txBody>
      </p:sp>
      <p:sp>
        <p:nvSpPr>
          <p:cNvPr id="36" name="Прямоугольник 35"/>
          <p:cNvSpPr/>
          <p:nvPr/>
        </p:nvSpPr>
        <p:spPr>
          <a:xfrm>
            <a:off x="2114264" y="5136397"/>
            <a:ext cx="61266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kern="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</a:t>
            </a:r>
            <a:endParaRPr lang="uz-Latn-UZ" sz="4000" dirty="0"/>
          </a:p>
        </p:txBody>
      </p:sp>
      <p:sp>
        <p:nvSpPr>
          <p:cNvPr id="37" name="Прямоугольник 36"/>
          <p:cNvSpPr/>
          <p:nvPr/>
        </p:nvSpPr>
        <p:spPr>
          <a:xfrm>
            <a:off x="6453906" y="5963288"/>
            <a:ext cx="55496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kern="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</a:t>
            </a:r>
            <a:endParaRPr lang="uz-Latn-UZ" sz="4000" dirty="0"/>
          </a:p>
        </p:txBody>
      </p:sp>
      <p:sp>
        <p:nvSpPr>
          <p:cNvPr id="38" name="Прямоугольник 37"/>
          <p:cNvSpPr/>
          <p:nvPr/>
        </p:nvSpPr>
        <p:spPr>
          <a:xfrm>
            <a:off x="5082582" y="1913876"/>
            <a:ext cx="86914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40</a:t>
            </a:r>
            <a:r>
              <a:rPr lang="ru-RU" sz="3600" b="1" baseline="30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0</a:t>
            </a:r>
            <a:endParaRPr lang="uz-Latn-UZ" dirty="0"/>
          </a:p>
        </p:txBody>
      </p:sp>
    </p:spTree>
    <p:extLst>
      <p:ext uri="{BB962C8B-B14F-4D97-AF65-F5344CB8AC3E}">
        <p14:creationId xmlns:p14="http://schemas.microsoft.com/office/powerpoint/2010/main" val="3985270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4" grpId="0"/>
      <p:bldP spid="11" grpId="0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4562910" y="228600"/>
            <a:ext cx="6113835" cy="707878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Задание из </a:t>
            </a:r>
            <a:r>
              <a:rPr lang="ru-RU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учебника   </a:t>
            </a:r>
            <a:endParaRPr lang="ru-RU" sz="32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87022" y="762000"/>
            <a:ext cx="1419097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    3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. Найдите внутренние углы треугольника, если</a:t>
            </a:r>
          </a:p>
          <a:p>
            <a:r>
              <a:rPr lang="ru-RU" sz="3200" b="1" dirty="0">
                <a:latin typeface="Arial" pitchFamily="34" charset="0"/>
                <a:cs typeface="Arial" pitchFamily="34" charset="0"/>
              </a:rPr>
              <a:t>два его внешних угла равны 120° и 135°.</a:t>
            </a:r>
            <a:endParaRPr lang="uz-Latn-UZ" sz="3200" b="1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Прямоугольник 28"/>
              <p:cNvSpPr/>
              <p:nvPr/>
            </p:nvSpPr>
            <p:spPr>
              <a:xfrm>
                <a:off x="177093" y="6805421"/>
                <a:ext cx="6117330" cy="70788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4000" b="1" dirty="0" smtClean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Ответ</a:t>
                </a:r>
                <a:r>
                  <a:rPr lang="ru-RU" sz="4000" b="1" dirty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:</a:t>
                </a:r>
                <a:r>
                  <a:rPr lang="ru-RU" sz="3200" b="1" dirty="0"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b="1" i="1">
                            <a:latin typeface="Cambria Math"/>
                          </a:rPr>
                        </m:ctrlPr>
                      </m:sSupPr>
                      <m:e>
                        <m:r>
                          <a:rPr lang="ru-RU" sz="3200" b="1" i="1" smtClean="0">
                            <a:latin typeface="Cambria Math"/>
                          </a:rPr>
                          <m:t>𝟒𝟓</m:t>
                        </m:r>
                      </m:e>
                      <m:sup>
                        <m:r>
                          <a:rPr lang="ru-RU" sz="3200" b="1" i="1">
                            <a:latin typeface="Cambria Math"/>
                          </a:rPr>
                          <m:t>𝟎</m:t>
                        </m:r>
                      </m:sup>
                    </m:sSup>
                    <m:r>
                      <a:rPr lang="ru-RU" sz="3200" b="1" i="1">
                        <a:latin typeface="Cambria Math"/>
                      </a:rPr>
                      <m:t>,   </m:t>
                    </m:r>
                    <m:sSup>
                      <m:sSupPr>
                        <m:ctrlPr>
                          <a:rPr lang="ru-RU" sz="3200" b="1" i="1">
                            <a:latin typeface="Cambria Math"/>
                          </a:rPr>
                        </m:ctrlPr>
                      </m:sSupPr>
                      <m:e>
                        <m:r>
                          <a:rPr lang="ru-RU" sz="3200" b="1" i="1" smtClean="0">
                            <a:latin typeface="Cambria Math"/>
                          </a:rPr>
                          <m:t>𝟕𝟓</m:t>
                        </m:r>
                      </m:e>
                      <m:sup>
                        <m:r>
                          <a:rPr lang="ru-RU" sz="3200" b="1" i="1"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3200" b="1" dirty="0">
                    <a:latin typeface="Arial" pitchFamily="34" charset="0"/>
                    <a:cs typeface="Arial" pitchFamily="34" charset="0"/>
                  </a:rPr>
                  <a:t>,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b="1" i="1">
                            <a:latin typeface="Cambria Math"/>
                          </a:rPr>
                        </m:ctrlPr>
                      </m:sSupPr>
                      <m:e>
                        <m:r>
                          <a:rPr lang="ru-RU" sz="3200" b="1" i="1" smtClean="0">
                            <a:latin typeface="Cambria Math"/>
                          </a:rPr>
                          <m:t>𝟔𝟎</m:t>
                        </m:r>
                      </m:e>
                      <m:sup>
                        <m:r>
                          <a:rPr lang="ru-RU" sz="3200" b="1" i="1"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endParaRPr lang="uz-Latn-UZ" sz="3200" b="1" dirty="0"/>
              </a:p>
            </p:txBody>
          </p:sp>
        </mc:Choice>
        <mc:Fallback xmlns="">
          <p:sp>
            <p:nvSpPr>
              <p:cNvPr id="29" name="Прямоугольник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093" y="6805421"/>
                <a:ext cx="6117330" cy="707886"/>
              </a:xfrm>
              <a:prstGeom prst="rect">
                <a:avLst/>
              </a:prstGeom>
              <a:blipFill rotWithShape="1">
                <a:blip r:embed="rId2"/>
                <a:stretch>
                  <a:fillRect l="-3486" t="-15517" b="-36207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Равнобедренный треугольник 33"/>
          <p:cNvSpPr/>
          <p:nvPr/>
        </p:nvSpPr>
        <p:spPr>
          <a:xfrm rot="936596">
            <a:off x="1890747" y="2728543"/>
            <a:ext cx="4911372" cy="2835281"/>
          </a:xfrm>
          <a:prstGeom prst="triangle">
            <a:avLst>
              <a:gd name="adj" fmla="val 35185"/>
            </a:avLst>
          </a:prstGeom>
          <a:solidFill>
            <a:schemeClr val="accent4">
              <a:lumMod val="40000"/>
              <a:lumOff val="60000"/>
            </a:schemeClr>
          </a:solidFill>
          <a:ln w="571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35" name="Дуга 34"/>
          <p:cNvSpPr/>
          <p:nvPr/>
        </p:nvSpPr>
        <p:spPr>
          <a:xfrm rot="18863940">
            <a:off x="955193" y="4307540"/>
            <a:ext cx="1307989" cy="1381628"/>
          </a:xfrm>
          <a:prstGeom prst="arc">
            <a:avLst>
              <a:gd name="adj1" fmla="val 15366111"/>
              <a:gd name="adj2" fmla="val 21096759"/>
            </a:avLst>
          </a:prstGeom>
          <a:ln w="57150">
            <a:solidFill>
              <a:srgbClr val="1A0A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39548" tIns="19774" rIns="39548" bIns="19774" rtlCol="0" anchor="ctr"/>
          <a:lstStyle/>
          <a:p>
            <a:pPr algn="ctr"/>
            <a:endParaRPr lang="uz-Latn-UZ"/>
          </a:p>
        </p:txBody>
      </p:sp>
      <p:sp>
        <p:nvSpPr>
          <p:cNvPr id="36" name="Дуга 35"/>
          <p:cNvSpPr/>
          <p:nvPr/>
        </p:nvSpPr>
        <p:spPr>
          <a:xfrm rot="18302155">
            <a:off x="1074161" y="4547380"/>
            <a:ext cx="1125415" cy="1209639"/>
          </a:xfrm>
          <a:prstGeom prst="arc">
            <a:avLst>
              <a:gd name="adj1" fmla="val 16728495"/>
              <a:gd name="adj2" fmla="val 20723294"/>
            </a:avLst>
          </a:prstGeom>
          <a:ln w="57150">
            <a:solidFill>
              <a:srgbClr val="1A0A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39548" tIns="19774" rIns="39548" bIns="19774" rtlCol="0" anchor="ctr"/>
          <a:lstStyle/>
          <a:p>
            <a:pPr algn="ctr"/>
            <a:endParaRPr lang="uz-Latn-UZ"/>
          </a:p>
        </p:txBody>
      </p:sp>
      <p:sp>
        <p:nvSpPr>
          <p:cNvPr id="37" name="Прямоугольник 36"/>
          <p:cNvSpPr/>
          <p:nvPr/>
        </p:nvSpPr>
        <p:spPr>
          <a:xfrm>
            <a:off x="2053723" y="4462440"/>
            <a:ext cx="802823" cy="624710"/>
          </a:xfrm>
          <a:prstGeom prst="rect">
            <a:avLst/>
          </a:prstGeom>
        </p:spPr>
        <p:txBody>
          <a:bodyPr wrap="none" lIns="39548" tIns="19774" rIns="39548" bIns="19774">
            <a:spAutoFit/>
          </a:bodyPr>
          <a:lstStyle/>
          <a:p>
            <a:r>
              <a:rPr lang="ru-RU" sz="3800" b="1" dirty="0">
                <a:latin typeface="Arial" charset="0"/>
              </a:rPr>
              <a:t>6</a:t>
            </a:r>
            <a:r>
              <a:rPr lang="ru-RU" sz="3800" b="1" dirty="0" smtClean="0">
                <a:latin typeface="Arial" charset="0"/>
              </a:rPr>
              <a:t>0</a:t>
            </a:r>
            <a:r>
              <a:rPr lang="ru-RU" sz="3800" b="1" baseline="30000" dirty="0" smtClean="0">
                <a:latin typeface="Arial" charset="0"/>
              </a:rPr>
              <a:t>0</a:t>
            </a:r>
            <a:endParaRPr lang="uz-Latn-UZ" sz="3800" dirty="0"/>
          </a:p>
        </p:txBody>
      </p:sp>
      <p:sp>
        <p:nvSpPr>
          <p:cNvPr id="38" name="Прямоугольник 37"/>
          <p:cNvSpPr/>
          <p:nvPr/>
        </p:nvSpPr>
        <p:spPr>
          <a:xfrm>
            <a:off x="5105400" y="5321575"/>
            <a:ext cx="802823" cy="624710"/>
          </a:xfrm>
          <a:prstGeom prst="rect">
            <a:avLst/>
          </a:prstGeom>
        </p:spPr>
        <p:txBody>
          <a:bodyPr wrap="none" lIns="39548" tIns="19774" rIns="39548" bIns="19774">
            <a:spAutoFit/>
          </a:bodyPr>
          <a:lstStyle/>
          <a:p>
            <a:r>
              <a:rPr lang="ru-RU" sz="3800" b="1" dirty="0" smtClean="0">
                <a:latin typeface="Arial" charset="0"/>
              </a:rPr>
              <a:t>45</a:t>
            </a:r>
            <a:r>
              <a:rPr lang="ru-RU" sz="3800" b="1" baseline="30000" dirty="0" smtClean="0">
                <a:latin typeface="Arial" charset="0"/>
              </a:rPr>
              <a:t>0</a:t>
            </a:r>
            <a:endParaRPr lang="uz-Latn-UZ" sz="3800" dirty="0"/>
          </a:p>
        </p:txBody>
      </p:sp>
      <p:sp>
        <p:nvSpPr>
          <p:cNvPr id="39" name="Прямоугольник 38"/>
          <p:cNvSpPr/>
          <p:nvPr/>
        </p:nvSpPr>
        <p:spPr>
          <a:xfrm>
            <a:off x="899904" y="3704874"/>
            <a:ext cx="1073730" cy="624710"/>
          </a:xfrm>
          <a:prstGeom prst="rect">
            <a:avLst/>
          </a:prstGeom>
        </p:spPr>
        <p:txBody>
          <a:bodyPr wrap="none" lIns="39548" tIns="19774" rIns="39548" bIns="19774">
            <a:spAutoFit/>
          </a:bodyPr>
          <a:lstStyle/>
          <a:p>
            <a:r>
              <a:rPr lang="ru-RU" sz="3800" b="1" dirty="0" smtClean="0">
                <a:solidFill>
                  <a:srgbClr val="002060"/>
                </a:solidFill>
                <a:latin typeface="Arial" charset="0"/>
              </a:rPr>
              <a:t>120</a:t>
            </a:r>
            <a:r>
              <a:rPr lang="ru-RU" sz="3800" b="1" baseline="30000" dirty="0" smtClean="0">
                <a:solidFill>
                  <a:srgbClr val="002060"/>
                </a:solidFill>
                <a:latin typeface="Arial" charset="0"/>
              </a:rPr>
              <a:t>0</a:t>
            </a:r>
            <a:endParaRPr lang="uz-Latn-UZ" sz="3800" dirty="0">
              <a:solidFill>
                <a:srgbClr val="002060"/>
              </a:solidFill>
            </a:endParaRPr>
          </a:p>
        </p:txBody>
      </p:sp>
      <p:cxnSp>
        <p:nvCxnSpPr>
          <p:cNvPr id="40" name="Прямая соединительная линия 39"/>
          <p:cNvCxnSpPr/>
          <p:nvPr/>
        </p:nvCxnSpPr>
        <p:spPr>
          <a:xfrm flipH="1" flipV="1">
            <a:off x="319561" y="4462440"/>
            <a:ext cx="8234784" cy="2342981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Прямоугольник 42"/>
          <p:cNvSpPr/>
          <p:nvPr/>
        </p:nvSpPr>
        <p:spPr>
          <a:xfrm>
            <a:off x="40800" y="4418951"/>
            <a:ext cx="49244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kern="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</a:t>
            </a:r>
            <a:endParaRPr lang="uz-Latn-UZ" sz="3600" dirty="0"/>
          </a:p>
        </p:txBody>
      </p:sp>
      <p:sp>
        <p:nvSpPr>
          <p:cNvPr id="45" name="Прямоугольник 44"/>
          <p:cNvSpPr/>
          <p:nvPr/>
        </p:nvSpPr>
        <p:spPr>
          <a:xfrm>
            <a:off x="1352174" y="4837914"/>
            <a:ext cx="56938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kern="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</a:t>
            </a:r>
            <a:endParaRPr lang="uz-Latn-UZ" sz="3600" dirty="0"/>
          </a:p>
        </p:txBody>
      </p:sp>
      <p:sp>
        <p:nvSpPr>
          <p:cNvPr id="46" name="Прямоугольник 45"/>
          <p:cNvSpPr/>
          <p:nvPr/>
        </p:nvSpPr>
        <p:spPr>
          <a:xfrm>
            <a:off x="5674266" y="6172329"/>
            <a:ext cx="7601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kern="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</a:t>
            </a:r>
            <a:endParaRPr lang="uz-Latn-UZ" sz="3600" dirty="0"/>
          </a:p>
        </p:txBody>
      </p:sp>
      <p:sp>
        <p:nvSpPr>
          <p:cNvPr id="47" name="Прямоугольник 46"/>
          <p:cNvSpPr/>
          <p:nvPr/>
        </p:nvSpPr>
        <p:spPr>
          <a:xfrm>
            <a:off x="5978710" y="4987599"/>
            <a:ext cx="112562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135</a:t>
            </a:r>
            <a:r>
              <a:rPr lang="ru-RU" sz="3600" b="1" baseline="30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0</a:t>
            </a:r>
            <a:endParaRPr lang="uz-Latn-UZ" dirty="0"/>
          </a:p>
        </p:txBody>
      </p:sp>
      <p:sp>
        <p:nvSpPr>
          <p:cNvPr id="48" name="Дуга 47"/>
          <p:cNvSpPr/>
          <p:nvPr/>
        </p:nvSpPr>
        <p:spPr>
          <a:xfrm rot="273515">
            <a:off x="5559648" y="5642059"/>
            <a:ext cx="1307989" cy="1381628"/>
          </a:xfrm>
          <a:prstGeom prst="arc">
            <a:avLst>
              <a:gd name="adj1" fmla="val 14995708"/>
              <a:gd name="adj2" fmla="val 21165983"/>
            </a:avLst>
          </a:prstGeom>
          <a:ln w="57150">
            <a:solidFill>
              <a:srgbClr val="1A0A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39548" tIns="19774" rIns="39548" bIns="19774" rtlCol="0" anchor="ctr"/>
          <a:lstStyle/>
          <a:p>
            <a:pPr algn="ctr"/>
            <a:endParaRPr lang="uz-Latn-UZ"/>
          </a:p>
        </p:txBody>
      </p:sp>
      <p:sp>
        <p:nvSpPr>
          <p:cNvPr id="49" name="Text Box 3"/>
          <p:cNvSpPr txBox="1">
            <a:spLocks noChangeArrowheads="1"/>
          </p:cNvSpPr>
          <p:nvPr/>
        </p:nvSpPr>
        <p:spPr bwMode="auto">
          <a:xfrm>
            <a:off x="3832251" y="2000034"/>
            <a:ext cx="84677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Text Box 4"/>
          <p:cNvSpPr txBox="1">
            <a:spLocks noChangeArrowheads="1"/>
          </p:cNvSpPr>
          <p:nvPr/>
        </p:nvSpPr>
        <p:spPr bwMode="auto">
          <a:xfrm>
            <a:off x="7924800" y="6668248"/>
            <a:ext cx="84677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1" name="Прямоугольник 50"/>
              <p:cNvSpPr/>
              <p:nvPr/>
            </p:nvSpPr>
            <p:spPr>
              <a:xfrm>
                <a:off x="6281982" y="2162452"/>
                <a:ext cx="8196018" cy="5959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∠АМК</a:t>
                </a:r>
                <a:r>
                  <a:rPr lang="en-US" sz="32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uz-Latn-UZ" sz="32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𝟏𝟖𝟎</m:t>
                        </m:r>
                      </m:e>
                      <m:sup>
                        <m:r>
                          <a:rPr lang="uz-Latn-UZ" sz="32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  <m:r>
                      <a:rPr lang="uz-Latn-UZ" sz="3200" b="1" i="0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−</m:t>
                    </m:r>
                  </m:oMath>
                </a14:m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∠ЕМА=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b="1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uz-Latn-UZ" sz="3200" b="1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𝟏𝟖𝟎</m:t>
                        </m:r>
                      </m:e>
                      <m:sup>
                        <m:r>
                          <a:rPr lang="uz-Latn-UZ" sz="3200" b="1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  <m:r>
                      <a:rPr lang="ru-RU" sz="3200" b="1" i="1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−</m:t>
                    </m:r>
                    <m:sSup>
                      <m:sSupPr>
                        <m:ctrlPr>
                          <a:rPr lang="en-US" sz="3200" b="1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uz-Latn-UZ" sz="3200" b="1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𝟏</m:t>
                        </m:r>
                        <m: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𝟐</m:t>
                        </m:r>
                        <m:r>
                          <a:rPr lang="uz-Latn-UZ" sz="3200" b="1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e>
                      <m:sup>
                        <m:r>
                          <a:rPr lang="uz-Latn-UZ" sz="3200" b="1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  <m:r>
                      <a:rPr lang="ru-RU" sz="3200" b="1" i="1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=</m:t>
                    </m:r>
                    <m:sSup>
                      <m:sSupPr>
                        <m:ctrlPr>
                          <a:rPr lang="en-US" sz="3200" b="1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𝟔</m:t>
                        </m:r>
                        <m:r>
                          <a:rPr lang="uz-Latn-UZ" sz="3200" b="1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e>
                      <m:sup>
                        <m:r>
                          <a:rPr lang="uz-Latn-UZ" sz="3200" b="1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endParaRPr lang="ru-RU" sz="3200" b="1" dirty="0" smtClean="0">
                  <a:solidFill>
                    <a:srgbClr val="002060"/>
                  </a:solidFill>
                  <a:latin typeface="Arial" pitchFamily="34" charset="0"/>
                  <a:ea typeface="Cambria Math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51" name="Прямоугольник 5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81982" y="2162452"/>
                <a:ext cx="8196018" cy="595932"/>
              </a:xfrm>
              <a:prstGeom prst="rect">
                <a:avLst/>
              </a:prstGeom>
              <a:blipFill rotWithShape="1">
                <a:blip r:embed="rId3"/>
                <a:stretch>
                  <a:fillRect l="-1935" t="-11340" b="-34021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Прямоугольник 51"/>
              <p:cNvSpPr/>
              <p:nvPr/>
            </p:nvSpPr>
            <p:spPr>
              <a:xfrm>
                <a:off x="6294423" y="2893631"/>
                <a:ext cx="8196018" cy="5959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∠МКА</a:t>
                </a:r>
                <a:r>
                  <a:rPr lang="en-US" sz="32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uz-Latn-UZ" sz="32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𝟏𝟖𝟎</m:t>
                        </m:r>
                      </m:e>
                      <m:sup>
                        <m:r>
                          <a:rPr lang="uz-Latn-UZ" sz="32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  <m:r>
                      <a:rPr lang="uz-Latn-UZ" sz="3200" b="1" i="0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−</m:t>
                    </m:r>
                  </m:oMath>
                </a14:m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∠АКВ=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b="1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uz-Latn-UZ" sz="3200" b="1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𝟏𝟖𝟎</m:t>
                        </m:r>
                      </m:e>
                      <m:sup>
                        <m:r>
                          <a:rPr lang="uz-Latn-UZ" sz="3200" b="1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  <m:r>
                      <a:rPr lang="ru-RU" sz="3200" b="1" i="1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−</m:t>
                    </m:r>
                    <m:sSup>
                      <m:sSupPr>
                        <m:ctrlPr>
                          <a:rPr lang="en-US" sz="3200" b="1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uz-Latn-UZ" sz="3200" b="1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𝟏</m:t>
                        </m:r>
                        <m: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𝟑𝟓</m:t>
                        </m:r>
                      </m:e>
                      <m:sup>
                        <m:r>
                          <a:rPr lang="uz-Latn-UZ" sz="3200" b="1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  <m:r>
                      <a:rPr lang="ru-RU" sz="3200" b="1" i="1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=</m:t>
                    </m:r>
                    <m:sSup>
                      <m:sSupPr>
                        <m:ctrlPr>
                          <a:rPr lang="en-US" sz="3200" b="1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𝟒𝟓</m:t>
                        </m:r>
                      </m:e>
                      <m:sup>
                        <m:r>
                          <a:rPr lang="uz-Latn-UZ" sz="3200" b="1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endParaRPr lang="ru-RU" sz="3200" b="1" dirty="0" smtClean="0">
                  <a:solidFill>
                    <a:srgbClr val="002060"/>
                  </a:solidFill>
                  <a:latin typeface="Arial" pitchFamily="34" charset="0"/>
                  <a:ea typeface="Cambria Math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52" name="Прямоугольник 5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94423" y="2893631"/>
                <a:ext cx="8196018" cy="595932"/>
              </a:xfrm>
              <a:prstGeom prst="rect">
                <a:avLst/>
              </a:prstGeom>
              <a:blipFill rotWithShape="1">
                <a:blip r:embed="rId4"/>
                <a:stretch>
                  <a:fillRect l="-1935" t="-11340" b="-34021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Прямоугольник 52"/>
              <p:cNvSpPr/>
              <p:nvPr/>
            </p:nvSpPr>
            <p:spPr>
              <a:xfrm>
                <a:off x="6294423" y="3550251"/>
                <a:ext cx="4614618" cy="5959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∠А</a:t>
                </a:r>
                <a:r>
                  <a:rPr lang="en-US" sz="32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uz-Latn-UZ" sz="32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𝟏𝟖𝟎</m:t>
                        </m:r>
                      </m:e>
                      <m:sup>
                        <m:r>
                          <a:rPr lang="uz-Latn-UZ" sz="32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  <m:r>
                      <a:rPr lang="uz-Latn-UZ" sz="3200" b="1" i="0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−</m:t>
                    </m:r>
                  </m:oMath>
                </a14:m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∠К</a:t>
                </a:r>
                <a14:m>
                  <m:oMath xmlns:m="http://schemas.openxmlformats.org/officeDocument/2006/math">
                    <m:r>
                      <a:rPr lang="ru-RU" sz="3200" b="1">
                        <a:solidFill>
                          <a:srgbClr val="002060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−</m:t>
                    </m:r>
                  </m:oMath>
                </a14:m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∠М</a:t>
                </a:r>
              </a:p>
            </p:txBody>
          </p:sp>
        </mc:Choice>
        <mc:Fallback xmlns="">
          <p:sp>
            <p:nvSpPr>
              <p:cNvPr id="53" name="Прямоугольник 5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94423" y="3550251"/>
                <a:ext cx="4614618" cy="595932"/>
              </a:xfrm>
              <a:prstGeom prst="rect">
                <a:avLst/>
              </a:prstGeom>
              <a:blipFill rotWithShape="1">
                <a:blip r:embed="rId5"/>
                <a:stretch>
                  <a:fillRect l="-3435" t="-11224" b="-32653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7832290" y="4402422"/>
                <a:ext cx="5858591" cy="5959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200" b="1" i="1" smtClean="0">
                              <a:solidFill>
                                <a:srgbClr val="002060"/>
                              </a:solidFill>
                              <a:latin typeface="Cambria Math"/>
                              <a:ea typeface="Cambria Math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m:rPr>
                              <m:nor/>
                            </m:rPr>
                            <a:rPr lang="ru-RU" sz="3200" b="1" dirty="0">
                              <a:solidFill>
                                <a:srgbClr val="002060"/>
                              </a:solidFill>
                              <a:latin typeface="Arial" pitchFamily="34" charset="0"/>
                              <a:ea typeface="Cambria Math"/>
                              <a:cs typeface="Arial" pitchFamily="34" charset="0"/>
                            </a:rPr>
                            <m:t>∠</m:t>
                          </m:r>
                          <m:r>
                            <a:rPr lang="ru-RU" sz="3200" b="1" i="1" dirty="0" smtClean="0">
                              <a:solidFill>
                                <a:srgbClr val="002060"/>
                              </a:solidFill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А=</m:t>
                          </m:r>
                          <m:r>
                            <a:rPr lang="uz-Latn-UZ" sz="3200" b="1" i="1">
                              <a:solidFill>
                                <a:srgbClr val="002060"/>
                              </a:solidFill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𝟏𝟖𝟎</m:t>
                          </m:r>
                        </m:e>
                        <m:sup>
                          <m:r>
                            <a:rPr lang="uz-Latn-UZ" sz="3200" b="1" i="1">
                              <a:solidFill>
                                <a:srgbClr val="002060"/>
                              </a:solidFill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𝟎</m:t>
                          </m:r>
                        </m:sup>
                      </m:sSup>
                      <m:r>
                        <a:rPr lang="ru-RU" sz="3200" b="1" i="1">
                          <a:solidFill>
                            <a:srgbClr val="002060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−</m:t>
                      </m:r>
                      <m:sSup>
                        <m:sSupPr>
                          <m:ctrlPr>
                            <a:rPr lang="en-US" sz="3200" b="1" i="1">
                              <a:solidFill>
                                <a:srgbClr val="002060"/>
                              </a:solidFill>
                              <a:latin typeface="Cambria Math"/>
                              <a:ea typeface="Cambria Math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ru-RU" sz="3200" b="1" i="1">
                              <a:solidFill>
                                <a:srgbClr val="002060"/>
                              </a:solidFill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𝟔𝟎</m:t>
                          </m:r>
                        </m:e>
                        <m:sup>
                          <m:r>
                            <a:rPr lang="uz-Latn-UZ" sz="3200" b="1" i="1">
                              <a:solidFill>
                                <a:srgbClr val="002060"/>
                              </a:solidFill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𝟎</m:t>
                          </m:r>
                        </m:sup>
                      </m:sSup>
                      <m:r>
                        <a:rPr lang="ru-RU" sz="3200" b="1" i="1">
                          <a:solidFill>
                            <a:srgbClr val="002060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−</m:t>
                      </m:r>
                      <m:sSup>
                        <m:sSupPr>
                          <m:ctrlPr>
                            <a:rPr lang="en-US" sz="3200" b="1" i="1">
                              <a:solidFill>
                                <a:srgbClr val="002060"/>
                              </a:solidFill>
                              <a:latin typeface="Cambria Math"/>
                              <a:ea typeface="Cambria Math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ru-RU" sz="3200" b="1" i="1">
                              <a:solidFill>
                                <a:srgbClr val="002060"/>
                              </a:solidFill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𝟒𝟓</m:t>
                          </m:r>
                        </m:e>
                        <m:sup>
                          <m:r>
                            <a:rPr lang="uz-Latn-UZ" sz="3200" b="1" i="1">
                              <a:solidFill>
                                <a:srgbClr val="002060"/>
                              </a:solidFill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𝟎</m:t>
                          </m:r>
                        </m:sup>
                      </m:sSup>
                      <m:r>
                        <a:rPr lang="ru-RU" sz="3200" b="1" i="1">
                          <a:solidFill>
                            <a:srgbClr val="002060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=</m:t>
                      </m:r>
                      <m:sSup>
                        <m:sSupPr>
                          <m:ctrlPr>
                            <a:rPr lang="ru-RU" sz="3200" b="1" i="1" smtClean="0">
                              <a:solidFill>
                                <a:srgbClr val="002060"/>
                              </a:solidFill>
                              <a:latin typeface="Cambria Math"/>
                              <a:ea typeface="Cambria Math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ru-RU" sz="3200" b="1" i="1" smtClean="0">
                              <a:solidFill>
                                <a:srgbClr val="002060"/>
                              </a:solidFill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𝟕𝟓</m:t>
                          </m:r>
                        </m:e>
                        <m:sup>
                          <m:r>
                            <a:rPr lang="ru-RU" sz="3200" b="1" i="1" smtClean="0">
                              <a:solidFill>
                                <a:srgbClr val="002060"/>
                              </a:solidFill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3200" b="1" dirty="0">
                  <a:solidFill>
                    <a:srgbClr val="002060"/>
                  </a:solidFill>
                  <a:latin typeface="Arial" pitchFamily="34" charset="0"/>
                  <a:ea typeface="Cambria Math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32290" y="4402422"/>
                <a:ext cx="5858591" cy="5959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3512340" y="2893631"/>
                <a:ext cx="985590" cy="5959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3200" b="1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ru-RU" sz="3200" b="1" i="1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𝟕𝟓</m:t>
                          </m:r>
                        </m:e>
                        <m:sup>
                          <m:r>
                            <a:rPr lang="ru-RU" sz="3200" b="1" i="1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uz-Latn-UZ" b="1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12340" y="2893631"/>
                <a:ext cx="985590" cy="5959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96790988"/>
      </p:ext>
    </p:extLst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7" grpId="0"/>
      <p:bldP spid="38" grpId="0"/>
      <p:bldP spid="51" grpId="0"/>
      <p:bldP spid="52" grpId="0"/>
      <p:bldP spid="53" grpId="0"/>
      <p:bldP spid="8" grpId="0"/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562910" y="277885"/>
            <a:ext cx="6113835" cy="707878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Задание из </a:t>
            </a:r>
            <a:r>
              <a:rPr lang="ru-RU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учебника   </a:t>
            </a:r>
            <a:endParaRPr lang="ru-RU" sz="32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Line 7"/>
          <p:cNvSpPr>
            <a:spLocks noChangeShapeType="1"/>
          </p:cNvSpPr>
          <p:nvPr/>
        </p:nvSpPr>
        <p:spPr bwMode="auto">
          <a:xfrm>
            <a:off x="15190787" y="8225396"/>
            <a:ext cx="3175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3" name="Line 4"/>
          <p:cNvSpPr>
            <a:spLocks noChangeShapeType="1"/>
          </p:cNvSpPr>
          <p:nvPr/>
        </p:nvSpPr>
        <p:spPr bwMode="auto">
          <a:xfrm>
            <a:off x="5645280" y="8068468"/>
            <a:ext cx="3175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8284131" y="2200110"/>
            <a:ext cx="210929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Решение:</a:t>
            </a:r>
            <a:endParaRPr lang="uz-Latn-UZ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Равнобедренный треугольник 19"/>
          <p:cNvSpPr/>
          <p:nvPr/>
        </p:nvSpPr>
        <p:spPr>
          <a:xfrm rot="12913079">
            <a:off x="-134027" y="3724600"/>
            <a:ext cx="6168875" cy="2167724"/>
          </a:xfrm>
          <a:prstGeom prst="triangle">
            <a:avLst>
              <a:gd name="adj" fmla="val 50395"/>
            </a:avLst>
          </a:prstGeom>
          <a:solidFill>
            <a:schemeClr val="accent1">
              <a:lumMod val="20000"/>
              <a:lumOff val="80000"/>
            </a:scheme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Прямоугольник 31"/>
              <p:cNvSpPr/>
              <p:nvPr/>
            </p:nvSpPr>
            <p:spPr>
              <a:xfrm>
                <a:off x="2246809" y="4920385"/>
                <a:ext cx="1082796" cy="5329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800" b="1" i="1" smtClean="0">
                              <a:solidFill>
                                <a:schemeClr val="tx1"/>
                              </a:solidFill>
                              <a:latin typeface="Cambria Math"/>
                              <a:cs typeface="Arial" pitchFamily="34" charset="0"/>
                              <a:sym typeface="Symbol"/>
                            </a:rPr>
                          </m:ctrlPr>
                        </m:sSupPr>
                        <m:e>
                          <m:r>
                            <a:rPr lang="ru-RU" sz="2800" b="1" i="1" smtClean="0">
                              <a:solidFill>
                                <a:schemeClr val="tx1"/>
                              </a:solidFill>
                              <a:latin typeface="Cambria Math"/>
                              <a:cs typeface="Arial" pitchFamily="34" charset="0"/>
                              <a:sym typeface="Symbol"/>
                            </a:rPr>
                            <m:t>𝟏𝟐𝟎</m:t>
                          </m:r>
                        </m:e>
                        <m:sup>
                          <m:r>
                            <a:rPr lang="ru-RU" sz="2800" b="1" i="1">
                              <a:solidFill>
                                <a:schemeClr val="tx1"/>
                              </a:solidFill>
                              <a:latin typeface="Cambria Math"/>
                              <a:cs typeface="Arial" pitchFamily="34" charset="0"/>
                              <a:sym typeface="Symbol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uz-Latn-UZ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2" name="Прямоугольник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46809" y="4920385"/>
                <a:ext cx="1082796" cy="532966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4777285" y="5143490"/>
                <a:ext cx="867995" cy="5329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800" b="1" i="1" smtClean="0">
                              <a:solidFill>
                                <a:schemeClr val="tx1"/>
                              </a:solidFill>
                              <a:latin typeface="Cambria Math"/>
                              <a:cs typeface="Arial" pitchFamily="34" charset="0"/>
                              <a:sym typeface="Symbol"/>
                            </a:rPr>
                          </m:ctrlPr>
                        </m:sSupPr>
                        <m:e>
                          <m:r>
                            <a:rPr lang="ru-RU" sz="2800" b="1" i="1" smtClean="0">
                              <a:solidFill>
                                <a:schemeClr val="tx1"/>
                              </a:solidFill>
                              <a:latin typeface="Cambria Math"/>
                              <a:cs typeface="Arial" pitchFamily="34" charset="0"/>
                              <a:sym typeface="Symbol"/>
                            </a:rPr>
                            <m:t>𝟑𝟎</m:t>
                          </m:r>
                        </m:e>
                        <m:sup>
                          <m:r>
                            <a:rPr lang="ru-RU" sz="2800" b="1" i="1">
                              <a:solidFill>
                                <a:schemeClr val="tx1"/>
                              </a:solidFill>
                              <a:latin typeface="Cambria Math"/>
                              <a:cs typeface="Arial" pitchFamily="34" charset="0"/>
                              <a:sym typeface="Symbol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uz-Latn-UZ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77285" y="5143490"/>
                <a:ext cx="867995" cy="53296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Прямоугольник 34"/>
              <p:cNvSpPr/>
              <p:nvPr/>
            </p:nvSpPr>
            <p:spPr>
              <a:xfrm>
                <a:off x="1306948" y="5094208"/>
                <a:ext cx="867995" cy="532966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800" b="1" i="1" smtClean="0">
                              <a:solidFill>
                                <a:schemeClr val="tx1"/>
                              </a:solidFill>
                              <a:latin typeface="Cambria Math"/>
                              <a:cs typeface="Arial" pitchFamily="34" charset="0"/>
                              <a:sym typeface="Symbol"/>
                            </a:rPr>
                          </m:ctrlPr>
                        </m:sSupPr>
                        <m:e>
                          <m:r>
                            <a:rPr lang="ru-RU" sz="2800" b="1" i="1" smtClean="0">
                              <a:solidFill>
                                <a:schemeClr val="tx1"/>
                              </a:solidFill>
                              <a:latin typeface="Cambria Math"/>
                              <a:cs typeface="Arial" pitchFamily="34" charset="0"/>
                              <a:sym typeface="Symbol"/>
                            </a:rPr>
                            <m:t>𝟔𝟎</m:t>
                          </m:r>
                        </m:e>
                        <m:sup>
                          <m:r>
                            <a:rPr lang="ru-RU" sz="2800" b="1" i="1">
                              <a:solidFill>
                                <a:schemeClr val="tx1"/>
                              </a:solidFill>
                              <a:latin typeface="Cambria Math"/>
                              <a:cs typeface="Arial" pitchFamily="34" charset="0"/>
                              <a:sym typeface="Symbol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uz-Latn-UZ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5" name="Прямоугольник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06948" y="5094208"/>
                <a:ext cx="867995" cy="53296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/>
          <p:cNvSpPr/>
          <p:nvPr/>
        </p:nvSpPr>
        <p:spPr>
          <a:xfrm>
            <a:off x="228600" y="985037"/>
            <a:ext cx="1402079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Arial" pitchFamily="34" charset="0"/>
                <a:cs typeface="Arial" pitchFamily="34" charset="0"/>
              </a:rPr>
              <a:t>     4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. Один из внутренних углов треугольника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равен 30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°, один из внешних углов равен 60°.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Найдите оставшиеся 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внутренние углы треугольника.</a:t>
            </a:r>
            <a:endParaRPr lang="uz-Latn-UZ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873888" y="5702226"/>
            <a:ext cx="49244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kern="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</a:t>
            </a:r>
            <a:endParaRPr lang="uz-Latn-UZ" sz="36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594726" y="2070263"/>
            <a:ext cx="5180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kern="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</a:t>
            </a:r>
            <a:endParaRPr lang="uz-Latn-UZ" sz="3600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5585917" y="5711782"/>
            <a:ext cx="5180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kern="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</a:t>
            </a:r>
            <a:endParaRPr lang="uz-Latn-UZ" sz="3600" dirty="0"/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 flipH="1" flipV="1">
            <a:off x="53198" y="5670630"/>
            <a:ext cx="6050810" cy="31596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Прямоугольник 24"/>
          <p:cNvSpPr/>
          <p:nvPr/>
        </p:nvSpPr>
        <p:spPr>
          <a:xfrm>
            <a:off x="53198" y="5608570"/>
            <a:ext cx="46679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kern="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</a:t>
            </a:r>
            <a:endParaRPr lang="uz-Latn-UZ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Прямоугольник 26"/>
              <p:cNvSpPr/>
              <p:nvPr/>
            </p:nvSpPr>
            <p:spPr>
              <a:xfrm>
                <a:off x="5778621" y="3971333"/>
                <a:ext cx="8196018" cy="5959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∠АЕС</a:t>
                </a:r>
                <a:r>
                  <a:rPr lang="en-US" sz="32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uz-Latn-UZ" sz="32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𝟏𝟖𝟎</m:t>
                        </m:r>
                      </m:e>
                      <m:sup>
                        <m:r>
                          <a:rPr lang="uz-Latn-UZ" sz="32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  <m:r>
                      <a:rPr lang="uz-Latn-UZ" sz="3200" b="1" i="0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−</m:t>
                    </m:r>
                  </m:oMath>
                </a14:m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∠КЕА=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b="1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uz-Latn-UZ" sz="3200" b="1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𝟏𝟖𝟎</m:t>
                        </m:r>
                      </m:e>
                      <m:sup>
                        <m:r>
                          <a:rPr lang="uz-Latn-UZ" sz="3200" b="1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  <m:r>
                      <a:rPr lang="ru-RU" sz="3200" b="1" i="1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−</m:t>
                    </m:r>
                    <m:sSup>
                      <m:sSupPr>
                        <m:ctrlPr>
                          <a:rPr lang="en-US" sz="3200" b="1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𝟔</m:t>
                        </m:r>
                        <m:r>
                          <a:rPr lang="uz-Latn-UZ" sz="3200" b="1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e>
                      <m:sup>
                        <m:r>
                          <a:rPr lang="uz-Latn-UZ" sz="3200" b="1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  <m:r>
                      <a:rPr lang="ru-RU" sz="3200" b="1" i="1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=</m:t>
                    </m:r>
                    <m:sSup>
                      <m:sSupPr>
                        <m:ctrlPr>
                          <a:rPr lang="en-US" sz="3200" b="1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𝟏𝟐</m:t>
                        </m:r>
                        <m:r>
                          <a:rPr lang="uz-Latn-UZ" sz="3200" b="1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e>
                      <m:sup>
                        <m:r>
                          <a:rPr lang="uz-Latn-UZ" sz="3200" b="1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endParaRPr lang="ru-RU" sz="3200" b="1" dirty="0" smtClean="0">
                  <a:solidFill>
                    <a:srgbClr val="002060"/>
                  </a:solidFill>
                  <a:latin typeface="Arial" pitchFamily="34" charset="0"/>
                  <a:ea typeface="Cambria Math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7" name="Прямоугольник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78621" y="3971333"/>
                <a:ext cx="8196018" cy="595932"/>
              </a:xfrm>
              <a:prstGeom prst="rect">
                <a:avLst/>
              </a:prstGeom>
              <a:blipFill rotWithShape="1">
                <a:blip r:embed="rId6"/>
                <a:stretch>
                  <a:fillRect l="-1935" t="-11224" b="-32653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Прямоугольник 27"/>
          <p:cNvSpPr/>
          <p:nvPr/>
        </p:nvSpPr>
        <p:spPr>
          <a:xfrm>
            <a:off x="4763380" y="2718509"/>
            <a:ext cx="9296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∠АЕК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=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∠А+∠С по свойству внешнего угла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5329329" y="3303284"/>
                <a:ext cx="6207020" cy="5959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∠А=∠АЕК</a:t>
                </a:r>
                <a:r>
                  <a:rPr lang="ru-RU" sz="3200" b="1" dirty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-</a:t>
                </a:r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∠С=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𝟔𝟎</m:t>
                        </m:r>
                      </m:e>
                      <m:sup>
                        <m: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  <m:r>
                      <a:rPr lang="ru-RU" sz="3200" b="1" i="1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−</m:t>
                    </m:r>
                    <m:sSup>
                      <m:sSupPr>
                        <m:ctrlP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𝟑𝟎</m:t>
                        </m:r>
                      </m:e>
                      <m:sup>
                        <m: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  <m:r>
                      <a:rPr lang="ru-RU" sz="3200" b="1" i="1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=</m:t>
                    </m:r>
                    <m:sSup>
                      <m:sSupPr>
                        <m:ctrlP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𝟑𝟎</m:t>
                        </m:r>
                      </m:e>
                      <m:sup>
                        <m: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 </a:t>
                </a:r>
                <a:endParaRPr lang="uz-Latn-UZ" dirty="0"/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29329" y="3303284"/>
                <a:ext cx="6207020" cy="595932"/>
              </a:xfrm>
              <a:prstGeom prst="rect">
                <a:avLst/>
              </a:prstGeom>
              <a:blipFill rotWithShape="1">
                <a:blip r:embed="rId7"/>
                <a:stretch>
                  <a:fillRect l="-2456" t="-13265" b="-30612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1228402" y="2744413"/>
                <a:ext cx="946541" cy="5329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altLang="ru-RU" sz="2800" i="1" dirty="0" smtClean="0">
                              <a:solidFill>
                                <a:srgbClr val="000000"/>
                              </a:solidFill>
                              <a:latin typeface="Cambria Math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uz-Latn-UZ" altLang="ru-RU" sz="2800" b="1" dirty="0">
                              <a:solidFill>
                                <a:srgbClr val="000000"/>
                              </a:solidFill>
                              <a:latin typeface="Cambria Math"/>
                              <a:cs typeface="Arial" pitchFamily="34" charset="0"/>
                            </a:rPr>
                            <m:t> </m:t>
                          </m:r>
                          <m:r>
                            <a:rPr lang="ru-RU" altLang="ru-RU" sz="2800" b="1" i="0" dirty="0" smtClean="0">
                              <a:solidFill>
                                <a:srgbClr val="000000"/>
                              </a:solidFill>
                              <a:latin typeface="Cambria Math"/>
                              <a:cs typeface="Arial" pitchFamily="34" charset="0"/>
                            </a:rPr>
                            <m:t>𝟑𝟎</m:t>
                          </m:r>
                        </m:e>
                        <m:sup>
                          <m:r>
                            <a:rPr lang="ru-RU" altLang="ru-RU" sz="2800" dirty="0">
                              <a:solidFill>
                                <a:srgbClr val="000000"/>
                              </a:solidFill>
                              <a:latin typeface="Cambria Math"/>
                              <a:cs typeface="Arial" pitchFamily="34" charset="0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uz-Latn-UZ" sz="3600" dirty="0"/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8402" y="2744413"/>
                <a:ext cx="946541" cy="532966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619044" y="7143250"/>
                <a:ext cx="5242589" cy="6588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lvl="0"/>
                <a:r>
                  <a:rPr lang="ru-RU" sz="3600" b="1" dirty="0" smtClean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Ответ:</a:t>
                </a:r>
                <a:r>
                  <a:rPr lang="ru-RU" sz="36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</m:ctrlPr>
                      </m:sSupPr>
                      <m:e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 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𝟏𝟐𝟎</m:t>
                        </m:r>
                      </m:e>
                      <m:sup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</m:ctrlPr>
                      </m:sSupPr>
                      <m:e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 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𝟑</m:t>
                        </m:r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𝟎</m:t>
                        </m:r>
                      </m:e>
                      <m:sup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𝟎</m:t>
                        </m:r>
                      </m:sup>
                    </m:sSup>
                    <m:sSup>
                      <m:sSupPr>
                        <m:ctrlP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ru-RU" sz="3600" b="1" dirty="0">
                            <a:solidFill>
                              <a:srgbClr val="002060"/>
                            </a:solidFill>
                            <a:latin typeface="Arial" pitchFamily="34" charset="0"/>
                            <a:cs typeface="Arial" pitchFamily="34" charset="0"/>
                          </a:rPr>
                          <m:t>,</m:t>
                        </m:r>
                        <m:r>
                          <m:rPr>
                            <m:nor/>
                          </m:rPr>
                          <a:rPr lang="uz-Latn-UZ" sz="3600" b="1" i="0" dirty="0" smtClean="0">
                            <a:solidFill>
                              <a:srgbClr val="002060"/>
                            </a:solidFill>
                            <a:latin typeface="Arial" pitchFamily="34" charset="0"/>
                            <a:cs typeface="Arial" pitchFamily="34" charset="0"/>
                          </a:rPr>
                          <m:t>  </m:t>
                        </m:r>
                        <m:r>
                          <a:rPr lang="ru-RU" sz="3600" b="1" i="1" dirty="0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𝟑</m:t>
                        </m:r>
                        <m:r>
                          <a:rPr lang="uz-Latn-UZ" sz="3600" b="1" i="1" dirty="0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e>
                      <m:sup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𝟎</m:t>
                        </m:r>
                      </m:sup>
                    </m:sSup>
                  </m:oMath>
                </a14:m>
                <a:endParaRPr lang="ru-RU" sz="36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9044" y="7143250"/>
                <a:ext cx="5242589" cy="658898"/>
              </a:xfrm>
              <a:prstGeom prst="rect">
                <a:avLst/>
              </a:prstGeom>
              <a:blipFill rotWithShape="1">
                <a:blip r:embed="rId9"/>
                <a:stretch>
                  <a:fillRect l="-3605" t="-12037" b="-34259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08019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27" grpId="0"/>
      <p:bldP spid="28" grpId="0"/>
      <p:bldP spid="13" grpId="0"/>
      <p:bldP spid="14" grpId="0"/>
      <p:bldP spid="3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"/>
            <a:ext cx="14630399" cy="91440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 defTabSz="2313116"/>
            <a:r>
              <a:rPr lang="ru-RU" sz="5000" spc="39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       </a:t>
            </a:r>
            <a:r>
              <a:rPr lang="ru-RU" sz="5400" b="1" spc="39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ЗАДАНИЯ </a:t>
            </a:r>
            <a:r>
              <a:rPr lang="ru-RU" sz="5400" b="1" spc="39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ДЛЯ ЗАКРЕПЛЕНИЯ</a:t>
            </a:r>
            <a:endParaRPr sz="5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AutoShape 4" descr="Математическая вертикаль», тестирование учителей — Abitu.ne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3" name="AutoShape 4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8" name="AutoShape 6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9" name="AutoShape 8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12" name="TextBox 11"/>
          <p:cNvSpPr txBox="1"/>
          <p:nvPr/>
        </p:nvSpPr>
        <p:spPr>
          <a:xfrm>
            <a:off x="3685658" y="2467077"/>
            <a:ext cx="7134742" cy="2532833"/>
          </a:xfrm>
          <a:prstGeom prst="rect">
            <a:avLst/>
          </a:prstGeom>
          <a:noFill/>
        </p:spPr>
        <p:txBody>
          <a:bodyPr wrap="square" lIns="39454" tIns="19729" rIns="39454" bIns="19729" rtlCol="0">
            <a:spAutoFit/>
          </a:bodyPr>
          <a:lstStyle/>
          <a:p>
            <a:pPr algn="ctr"/>
            <a:r>
              <a:rPr lang="ru-RU" sz="6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Выполнить </a:t>
            </a:r>
          </a:p>
          <a:p>
            <a:pPr algn="ctr"/>
            <a:r>
              <a:rPr lang="ru-RU" sz="4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</a:t>
            </a:r>
            <a:r>
              <a:rPr lang="ru-RU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исьменно задачи  </a:t>
            </a:r>
          </a:p>
          <a:p>
            <a:pPr algn="ctr"/>
            <a:r>
              <a:rPr lang="ru-RU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№ 3, 11 (стр.101). </a:t>
            </a:r>
            <a:endParaRPr lang="uz-Latn-UZ" sz="4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6626" name="Picture 2" descr="Установите детей держа инструменты математики Иллюстрация вектора -  иллюстрации насчитывающей установите, детей: 130823705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323" t="63950" b="6468"/>
          <a:stretch/>
        </p:blipFill>
        <p:spPr bwMode="auto">
          <a:xfrm flipH="1">
            <a:off x="801961" y="3140584"/>
            <a:ext cx="2775859" cy="4380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628" name="Picture 4" descr="Установите детей держа инструменты математики Иллюстрация вектора -  иллюстрации насчитывающей установите, детей: 130823705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715" t="32090" r="24700" b="30233"/>
          <a:stretch/>
        </p:blipFill>
        <p:spPr bwMode="auto">
          <a:xfrm>
            <a:off x="10938748" y="1532826"/>
            <a:ext cx="2993814" cy="373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0107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334000" y="76200"/>
            <a:ext cx="4572000" cy="870919"/>
          </a:xfrm>
          <a:prstGeom prst="rect">
            <a:avLst/>
          </a:prstGeom>
        </p:spPr>
        <p:txBody>
          <a:bodyPr wrap="square" lIns="39534" tIns="19768" rIns="39534" bIns="19768">
            <a:spAutoFit/>
          </a:bodyPr>
          <a:lstStyle/>
          <a:p>
            <a:pPr lvl="0" algn="ctr"/>
            <a:r>
              <a:rPr lang="ru-RU" sz="5400" b="1" spc="39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План урока</a:t>
            </a:r>
            <a:endParaRPr lang="ru-RU" sz="5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1567203448"/>
              </p:ext>
            </p:extLst>
          </p:nvPr>
        </p:nvGraphicFramePr>
        <p:xfrm>
          <a:off x="762000" y="1143000"/>
          <a:ext cx="13258800" cy="5867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76823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WordArt 2"/>
          <p:cNvSpPr>
            <a:spLocks noChangeArrowheads="1" noChangeShapeType="1" noTextEdit="1"/>
          </p:cNvSpPr>
          <p:nvPr/>
        </p:nvSpPr>
        <p:spPr bwMode="auto">
          <a:xfrm>
            <a:off x="3124201" y="312421"/>
            <a:ext cx="7010400" cy="1188720"/>
          </a:xfrm>
          <a:prstGeom prst="rect">
            <a:avLst/>
          </a:prstGeom>
        </p:spPr>
        <p:txBody>
          <a:bodyPr wrap="none" lIns="130622" tIns="65311" rIns="130622" bIns="6531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5100" b="1" kern="10" dirty="0">
                <a:ln w="9525">
                  <a:noFill/>
                  <a:round/>
                  <a:headEnd/>
                  <a:tailEnd/>
                </a:ln>
                <a:solidFill>
                  <a:srgbClr val="002060"/>
                </a:solidFill>
                <a:latin typeface="Times New Roman"/>
                <a:cs typeface="Times New Roman"/>
              </a:rPr>
              <a:t>Теорема о сумме</a:t>
            </a:r>
          </a:p>
          <a:p>
            <a:pPr algn="ctr"/>
            <a:r>
              <a:rPr lang="ru-RU" sz="5100" b="1" kern="10" dirty="0">
                <a:ln w="9525">
                  <a:noFill/>
                  <a:round/>
                  <a:headEnd/>
                  <a:tailEnd/>
                </a:ln>
                <a:solidFill>
                  <a:srgbClr val="002060"/>
                </a:solidFill>
                <a:latin typeface="Times New Roman"/>
                <a:cs typeface="Times New Roman"/>
              </a:rPr>
              <a:t>углов треугольника.</a:t>
            </a:r>
          </a:p>
        </p:txBody>
      </p:sp>
      <p:sp>
        <p:nvSpPr>
          <p:cNvPr id="112669" name="Text Box 29"/>
          <p:cNvSpPr txBox="1">
            <a:spLocks noChangeArrowheads="1"/>
          </p:cNvSpPr>
          <p:nvPr/>
        </p:nvSpPr>
        <p:spPr bwMode="auto">
          <a:xfrm>
            <a:off x="863600" y="6015990"/>
            <a:ext cx="605235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4000" b="1" i="1">
                <a:latin typeface="Times New Roman" pitchFamily="18" charset="0"/>
              </a:rPr>
              <a:t>А</a:t>
            </a:r>
          </a:p>
        </p:txBody>
      </p:sp>
      <p:sp>
        <p:nvSpPr>
          <p:cNvPr id="112671" name="Text Box 31"/>
          <p:cNvSpPr txBox="1">
            <a:spLocks noChangeArrowheads="1"/>
          </p:cNvSpPr>
          <p:nvPr/>
        </p:nvSpPr>
        <p:spPr bwMode="auto">
          <a:xfrm>
            <a:off x="6047742" y="1868806"/>
            <a:ext cx="605235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4000" b="1" i="1">
                <a:latin typeface="Times New Roman" pitchFamily="18" charset="0"/>
              </a:rPr>
              <a:t>В</a:t>
            </a:r>
          </a:p>
        </p:txBody>
      </p:sp>
      <p:pic>
        <p:nvPicPr>
          <p:cNvPr id="112676" name="Picture 36" descr="&amp;Kcy;&amp;acy;&amp;rcy;&amp;tcy;&amp;icy;&amp;ncy;&amp;kcy;&amp;acy; 27 &amp;icy;&amp;zcy; 3695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582662" y="2310766"/>
            <a:ext cx="4800751" cy="3175634"/>
          </a:xfrm>
          <a:prstGeom prst="rect">
            <a:avLst/>
          </a:prstGeom>
          <a:noFill/>
        </p:spPr>
      </p:pic>
      <p:sp>
        <p:nvSpPr>
          <p:cNvPr id="112677" name="AutoShape 37"/>
          <p:cNvSpPr>
            <a:spLocks noChangeArrowheads="1"/>
          </p:cNvSpPr>
          <p:nvPr/>
        </p:nvSpPr>
        <p:spPr bwMode="auto">
          <a:xfrm>
            <a:off x="1554480" y="2386966"/>
            <a:ext cx="6797040" cy="3888104"/>
          </a:xfrm>
          <a:prstGeom prst="triangle">
            <a:avLst>
              <a:gd name="adj" fmla="val 72236"/>
            </a:avLst>
          </a:prstGeom>
          <a:noFill/>
          <a:ln w="50800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 wrap="none" lIns="130622" tIns="65311" rIns="130622" bIns="65311" anchor="ctr"/>
          <a:lstStyle/>
          <a:p>
            <a:endParaRPr lang="ru-RU"/>
          </a:p>
        </p:txBody>
      </p:sp>
      <p:sp>
        <p:nvSpPr>
          <p:cNvPr id="112680" name="Text Box 40"/>
          <p:cNvSpPr txBox="1">
            <a:spLocks noChangeArrowheads="1"/>
          </p:cNvSpPr>
          <p:nvPr/>
        </p:nvSpPr>
        <p:spPr bwMode="auto">
          <a:xfrm>
            <a:off x="8351520" y="6015990"/>
            <a:ext cx="605235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4000" b="1" i="1">
                <a:latin typeface="Times New Roman" pitchFamily="18" charset="0"/>
              </a:rPr>
              <a:t>С</a:t>
            </a:r>
          </a:p>
        </p:txBody>
      </p:sp>
      <p:grpSp>
        <p:nvGrpSpPr>
          <p:cNvPr id="112682" name="Group 42"/>
          <p:cNvGrpSpPr>
            <a:grpSpLocks/>
          </p:cNvGrpSpPr>
          <p:nvPr/>
        </p:nvGrpSpPr>
        <p:grpSpPr bwMode="auto">
          <a:xfrm>
            <a:off x="1668782" y="6501766"/>
            <a:ext cx="11638280" cy="1727834"/>
            <a:chOff x="657" y="3413"/>
            <a:chExt cx="4582" cy="907"/>
          </a:xfrm>
        </p:grpSpPr>
        <p:sp>
          <p:nvSpPr>
            <p:cNvPr id="112654" name="Line 14"/>
            <p:cNvSpPr>
              <a:spLocks noChangeShapeType="1"/>
            </p:cNvSpPr>
            <p:nvPr/>
          </p:nvSpPr>
          <p:spPr bwMode="auto">
            <a:xfrm>
              <a:off x="3606" y="3612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2664" name="AutoShape 24"/>
            <p:cNvSpPr>
              <a:spLocks noChangeArrowheads="1"/>
            </p:cNvSpPr>
            <p:nvPr/>
          </p:nvSpPr>
          <p:spPr bwMode="auto">
            <a:xfrm>
              <a:off x="657" y="3413"/>
              <a:ext cx="4582" cy="907"/>
            </a:xfrm>
            <a:prstGeom prst="horizontalScroll">
              <a:avLst>
                <a:gd name="adj" fmla="val 12500"/>
              </a:avLst>
            </a:prstGeom>
            <a:gradFill rotWithShape="1">
              <a:gsLst>
                <a:gs pos="0">
                  <a:srgbClr val="8BD979"/>
                </a:gs>
                <a:gs pos="100000">
                  <a:srgbClr val="8BD979">
                    <a:gamma/>
                    <a:tint val="0"/>
                    <a:invGamma/>
                  </a:srgbClr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 sz="3400" b="1" dirty="0">
                  <a:latin typeface="Arial" pitchFamily="34" charset="0"/>
                  <a:cs typeface="Arial" pitchFamily="34" charset="0"/>
                </a:rPr>
                <a:t>Сумма углов треугольника равна </a:t>
              </a:r>
              <a:r>
                <a:rPr lang="ru-RU" sz="5100" b="1" dirty="0" smtClean="0">
                  <a:solidFill>
                    <a:srgbClr val="009900"/>
                  </a:solidFill>
                  <a:latin typeface="Arial" pitchFamily="34" charset="0"/>
                  <a:cs typeface="Arial" pitchFamily="34" charset="0"/>
                </a:rPr>
                <a:t>180</a:t>
              </a:r>
              <a:r>
                <a:rPr lang="ru-RU" sz="5100" b="1" baseline="30000" dirty="0" smtClean="0">
                  <a:solidFill>
                    <a:srgbClr val="009900"/>
                  </a:solidFill>
                  <a:latin typeface="Arial" pitchFamily="34" charset="0"/>
                  <a:cs typeface="Arial" pitchFamily="34" charset="0"/>
                </a:rPr>
                <a:t>0</a:t>
              </a:r>
              <a:endParaRPr lang="ru-RU" sz="3400" b="1" dirty="0">
                <a:latin typeface="Arial" pitchFamily="34" charset="0"/>
                <a:cs typeface="Arial" pitchFamily="34" charset="0"/>
              </a:endParaRPr>
            </a:p>
            <a:p>
              <a:pPr algn="ctr"/>
              <a:endParaRPr lang="ru-RU" sz="3400" b="1" dirty="0"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112681" name="Object 41"/>
            <p:cNvGraphicFramePr>
              <a:graphicFrameLocks noChangeAspect="1"/>
            </p:cNvGraphicFramePr>
            <p:nvPr/>
          </p:nvGraphicFramePr>
          <p:xfrm>
            <a:off x="1519" y="3838"/>
            <a:ext cx="2645" cy="39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374" name="Формула" r:id="rId4" imgW="1371600" imgH="203040" progId="Equation.3">
                    <p:embed/>
                  </p:oleObj>
                </mc:Choice>
                <mc:Fallback>
                  <p:oleObj name="Формула" r:id="rId4" imgW="1371600" imgH="2030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19" y="3838"/>
                          <a:ext cx="2645" cy="39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12683" name="AutoShape 4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01320" y="7052311"/>
            <a:ext cx="1036320" cy="819150"/>
          </a:xfrm>
          <a:prstGeom prst="actionButtonInformation">
            <a:avLst/>
          </a:prstGeom>
          <a:solidFill>
            <a:srgbClr val="60B709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6815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268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12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2683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71" name="Freeform 47"/>
          <p:cNvSpPr>
            <a:spLocks/>
          </p:cNvSpPr>
          <p:nvPr/>
        </p:nvSpPr>
        <p:spPr bwMode="auto">
          <a:xfrm>
            <a:off x="3569862" y="1918586"/>
            <a:ext cx="5039360" cy="4602480"/>
          </a:xfrm>
          <a:custGeom>
            <a:avLst/>
            <a:gdLst>
              <a:gd name="T0" fmla="*/ 1984 w 1984"/>
              <a:gd name="T1" fmla="*/ 2400 h 2416"/>
              <a:gd name="T2" fmla="*/ 0 w 1984"/>
              <a:gd name="T3" fmla="*/ 2384 h 2416"/>
              <a:gd name="T4" fmla="*/ 672 w 1984"/>
              <a:gd name="T5" fmla="*/ 1584 h 2416"/>
              <a:gd name="T6" fmla="*/ 1968 w 1984"/>
              <a:gd name="T7" fmla="*/ 0 h 2416"/>
              <a:gd name="T8" fmla="*/ 1984 w 1984"/>
              <a:gd name="T9" fmla="*/ 2416 h 2416"/>
              <a:gd name="T10" fmla="*/ 1984 w 1984"/>
              <a:gd name="T11" fmla="*/ 2400 h 2416"/>
              <a:gd name="T12" fmla="*/ 1984 w 1984"/>
              <a:gd name="T13" fmla="*/ 2416 h 2416"/>
              <a:gd name="T14" fmla="*/ 1984 w 1984"/>
              <a:gd name="T15" fmla="*/ 2416 h 2416"/>
              <a:gd name="T16" fmla="*/ 1984 w 1984"/>
              <a:gd name="T17" fmla="*/ 2400 h 24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984" h="2416">
                <a:moveTo>
                  <a:pt x="1984" y="2400"/>
                </a:moveTo>
                <a:lnTo>
                  <a:pt x="0" y="2384"/>
                </a:lnTo>
                <a:lnTo>
                  <a:pt x="672" y="1584"/>
                </a:lnTo>
                <a:lnTo>
                  <a:pt x="1968" y="0"/>
                </a:lnTo>
                <a:lnTo>
                  <a:pt x="1984" y="2416"/>
                </a:lnTo>
                <a:lnTo>
                  <a:pt x="1984" y="2400"/>
                </a:lnTo>
                <a:lnTo>
                  <a:pt x="1984" y="2416"/>
                </a:lnTo>
                <a:lnTo>
                  <a:pt x="1984" y="2416"/>
                </a:lnTo>
                <a:lnTo>
                  <a:pt x="1984" y="2400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66FFFF"/>
              </a:gs>
            </a:gsLst>
            <a:path path="rect">
              <a:fillToRect l="50000" t="50000" r="50000" b="50000"/>
            </a:path>
          </a:gradFill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31429" name="Freeform 5"/>
          <p:cNvSpPr>
            <a:spLocks/>
          </p:cNvSpPr>
          <p:nvPr/>
        </p:nvSpPr>
        <p:spPr bwMode="auto">
          <a:xfrm>
            <a:off x="6333382" y="1888106"/>
            <a:ext cx="2275840" cy="4663440"/>
          </a:xfrm>
          <a:custGeom>
            <a:avLst/>
            <a:gdLst>
              <a:gd name="T0" fmla="*/ 0 w 896"/>
              <a:gd name="T1" fmla="*/ 2416 h 2448"/>
              <a:gd name="T2" fmla="*/ 240 w 896"/>
              <a:gd name="T3" fmla="*/ 1792 h 2448"/>
              <a:gd name="T4" fmla="*/ 896 w 896"/>
              <a:gd name="T5" fmla="*/ 0 h 2448"/>
              <a:gd name="T6" fmla="*/ 880 w 896"/>
              <a:gd name="T7" fmla="*/ 2432 h 2448"/>
              <a:gd name="T8" fmla="*/ 896 w 896"/>
              <a:gd name="T9" fmla="*/ 2432 h 2448"/>
              <a:gd name="T10" fmla="*/ 688 w 896"/>
              <a:gd name="T11" fmla="*/ 2448 h 2448"/>
              <a:gd name="T12" fmla="*/ 722 w 896"/>
              <a:gd name="T13" fmla="*/ 2441 h 2448"/>
              <a:gd name="T14" fmla="*/ 0 w 896"/>
              <a:gd name="T15" fmla="*/ 2416 h 24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896" h="2448">
                <a:moveTo>
                  <a:pt x="0" y="2416"/>
                </a:moveTo>
                <a:lnTo>
                  <a:pt x="240" y="1792"/>
                </a:lnTo>
                <a:lnTo>
                  <a:pt x="896" y="0"/>
                </a:lnTo>
                <a:lnTo>
                  <a:pt x="880" y="2432"/>
                </a:lnTo>
                <a:lnTo>
                  <a:pt x="896" y="2432"/>
                </a:lnTo>
                <a:lnTo>
                  <a:pt x="688" y="2448"/>
                </a:lnTo>
                <a:lnTo>
                  <a:pt x="722" y="2441"/>
                </a:lnTo>
                <a:lnTo>
                  <a:pt x="0" y="2416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99CC"/>
              </a:gs>
            </a:gsLst>
            <a:path path="rect">
              <a:fillToRect l="50000" t="50000" r="50000" b="50000"/>
            </a:path>
          </a:gradFill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31431" name="Freeform 7"/>
          <p:cNvSpPr>
            <a:spLocks/>
          </p:cNvSpPr>
          <p:nvPr/>
        </p:nvSpPr>
        <p:spPr bwMode="auto">
          <a:xfrm>
            <a:off x="3569862" y="1888106"/>
            <a:ext cx="5039360" cy="4632960"/>
          </a:xfrm>
          <a:custGeom>
            <a:avLst/>
            <a:gdLst>
              <a:gd name="T0" fmla="*/ 0 w 1984"/>
              <a:gd name="T1" fmla="*/ 2400 h 2432"/>
              <a:gd name="T2" fmla="*/ 1984 w 1984"/>
              <a:gd name="T3" fmla="*/ 0 h 2432"/>
              <a:gd name="T4" fmla="*/ 1984 w 1984"/>
              <a:gd name="T5" fmla="*/ 2432 h 2432"/>
              <a:gd name="T6" fmla="*/ 0 w 1984"/>
              <a:gd name="T7" fmla="*/ 2400 h 24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984" h="2432">
                <a:moveTo>
                  <a:pt x="0" y="2400"/>
                </a:moveTo>
                <a:lnTo>
                  <a:pt x="1984" y="0"/>
                </a:lnTo>
                <a:lnTo>
                  <a:pt x="1984" y="2432"/>
                </a:lnTo>
                <a:lnTo>
                  <a:pt x="0" y="2400"/>
                </a:lnTo>
                <a:close/>
              </a:path>
            </a:pathLst>
          </a:custGeom>
          <a:noFill/>
          <a:ln w="5715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31432" name="Text Box 8"/>
          <p:cNvSpPr txBox="1">
            <a:spLocks noChangeArrowheads="1"/>
          </p:cNvSpPr>
          <p:nvPr/>
        </p:nvSpPr>
        <p:spPr bwMode="auto">
          <a:xfrm>
            <a:off x="2868822" y="6279130"/>
            <a:ext cx="701416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en-US" b="1">
                <a:solidFill>
                  <a:srgbClr val="000099"/>
                </a:solidFill>
                <a:latin typeface="Arial" charset="0"/>
              </a:rPr>
              <a:t>M</a:t>
            </a:r>
            <a:endParaRPr lang="ru-RU" b="1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231433" name="Text Box 9"/>
          <p:cNvSpPr txBox="1">
            <a:spLocks noChangeArrowheads="1"/>
          </p:cNvSpPr>
          <p:nvPr/>
        </p:nvSpPr>
        <p:spPr bwMode="auto">
          <a:xfrm>
            <a:off x="7965515" y="1237430"/>
            <a:ext cx="643707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en-US" b="1" dirty="0">
                <a:solidFill>
                  <a:srgbClr val="000099"/>
                </a:solidFill>
                <a:latin typeface="Arial" charset="0"/>
              </a:rPr>
              <a:t>N</a:t>
            </a:r>
            <a:endParaRPr lang="ru-RU" b="1" dirty="0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231435" name="Text Box 11"/>
          <p:cNvSpPr txBox="1">
            <a:spLocks noChangeArrowheads="1"/>
          </p:cNvSpPr>
          <p:nvPr/>
        </p:nvSpPr>
        <p:spPr bwMode="auto">
          <a:xfrm>
            <a:off x="405986" y="363435"/>
            <a:ext cx="13710920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r>
              <a:rPr lang="ru-RU" sz="3600" b="1" dirty="0" smtClean="0">
                <a:solidFill>
                  <a:srgbClr val="000099"/>
                </a:solidFill>
                <a:latin typeface="Arial" charset="0"/>
              </a:rPr>
              <a:t>   Вычислите </a:t>
            </a:r>
            <a:r>
              <a:rPr lang="ru-RU" sz="3600" b="1" dirty="0">
                <a:solidFill>
                  <a:srgbClr val="000099"/>
                </a:solidFill>
                <a:latin typeface="Arial" charset="0"/>
              </a:rPr>
              <a:t>все неизвестные углы треугольников. </a:t>
            </a:r>
          </a:p>
        </p:txBody>
      </p:sp>
      <p:sp>
        <p:nvSpPr>
          <p:cNvPr id="231436" name="Text Box 12"/>
          <p:cNvSpPr txBox="1">
            <a:spLocks noChangeArrowheads="1"/>
          </p:cNvSpPr>
          <p:nvPr/>
        </p:nvSpPr>
        <p:spPr bwMode="auto">
          <a:xfrm>
            <a:off x="6353702" y="6061961"/>
            <a:ext cx="815228" cy="57817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2900" b="1">
                <a:solidFill>
                  <a:srgbClr val="000000"/>
                </a:solidFill>
                <a:latin typeface="Arial" charset="0"/>
              </a:rPr>
              <a:t>75</a:t>
            </a:r>
            <a:r>
              <a:rPr lang="ru-RU" sz="2900" b="1" baseline="30000">
                <a:solidFill>
                  <a:srgbClr val="000000"/>
                </a:solidFill>
                <a:latin typeface="Arial" charset="0"/>
              </a:rPr>
              <a:t>0</a:t>
            </a:r>
            <a:endParaRPr lang="ru-RU" sz="29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31438" name="Freeform 14"/>
          <p:cNvSpPr>
            <a:spLocks/>
          </p:cNvSpPr>
          <p:nvPr/>
        </p:nvSpPr>
        <p:spPr bwMode="auto">
          <a:xfrm>
            <a:off x="6333382" y="1888106"/>
            <a:ext cx="2275840" cy="4602480"/>
          </a:xfrm>
          <a:custGeom>
            <a:avLst/>
            <a:gdLst>
              <a:gd name="T0" fmla="*/ 896 w 896"/>
              <a:gd name="T1" fmla="*/ 0 h 2416"/>
              <a:gd name="T2" fmla="*/ 0 w 896"/>
              <a:gd name="T3" fmla="*/ 2416 h 241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896" h="2416">
                <a:moveTo>
                  <a:pt x="896" y="0"/>
                </a:moveTo>
                <a:lnTo>
                  <a:pt x="0" y="2416"/>
                </a:lnTo>
              </a:path>
            </a:pathLst>
          </a:custGeom>
          <a:noFill/>
          <a:ln w="5715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31439" name="Text Box 15"/>
          <p:cNvSpPr txBox="1">
            <a:spLocks noChangeArrowheads="1"/>
          </p:cNvSpPr>
          <p:nvPr/>
        </p:nvSpPr>
        <p:spPr bwMode="auto">
          <a:xfrm>
            <a:off x="5863483" y="6452486"/>
            <a:ext cx="614853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en-US" b="1">
                <a:solidFill>
                  <a:srgbClr val="000099"/>
                </a:solidFill>
                <a:latin typeface="Arial" charset="0"/>
              </a:rPr>
              <a:t>P</a:t>
            </a:r>
            <a:endParaRPr lang="ru-RU" b="1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231441" name="Text Box 17"/>
          <p:cNvSpPr txBox="1">
            <a:spLocks noChangeArrowheads="1"/>
          </p:cNvSpPr>
          <p:nvPr/>
        </p:nvSpPr>
        <p:spPr bwMode="auto">
          <a:xfrm>
            <a:off x="7707523" y="3600701"/>
            <a:ext cx="815228" cy="57817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2900" b="1">
                <a:solidFill>
                  <a:srgbClr val="000000"/>
                </a:solidFill>
                <a:latin typeface="Arial" charset="0"/>
              </a:rPr>
              <a:t>15</a:t>
            </a:r>
            <a:r>
              <a:rPr lang="ru-RU" sz="2900" b="1" baseline="30000">
                <a:solidFill>
                  <a:srgbClr val="000000"/>
                </a:solidFill>
                <a:latin typeface="Arial" charset="0"/>
              </a:rPr>
              <a:t>0</a:t>
            </a:r>
            <a:endParaRPr lang="ru-RU" sz="29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31445" name="Text Box 21"/>
          <p:cNvSpPr txBox="1">
            <a:spLocks noChangeArrowheads="1"/>
          </p:cNvSpPr>
          <p:nvPr/>
        </p:nvSpPr>
        <p:spPr bwMode="auto">
          <a:xfrm>
            <a:off x="8512703" y="6452486"/>
            <a:ext cx="643707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en-US" b="1">
                <a:solidFill>
                  <a:srgbClr val="000099"/>
                </a:solidFill>
                <a:latin typeface="Arial" charset="0"/>
              </a:rPr>
              <a:t>R</a:t>
            </a:r>
            <a:endParaRPr lang="ru-RU" b="1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231465" name="Freeform 41"/>
          <p:cNvSpPr>
            <a:spLocks/>
          </p:cNvSpPr>
          <p:nvPr/>
        </p:nvSpPr>
        <p:spPr bwMode="auto">
          <a:xfrm>
            <a:off x="7227463" y="3137786"/>
            <a:ext cx="594360" cy="289560"/>
          </a:xfrm>
          <a:custGeom>
            <a:avLst/>
            <a:gdLst>
              <a:gd name="T0" fmla="*/ 0 w 234"/>
              <a:gd name="T1" fmla="*/ 0 h 152"/>
              <a:gd name="T2" fmla="*/ 98 w 234"/>
              <a:gd name="T3" fmla="*/ 107 h 152"/>
              <a:gd name="T4" fmla="*/ 234 w 234"/>
              <a:gd name="T5" fmla="*/ 152 h 1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34" h="152">
                <a:moveTo>
                  <a:pt x="0" y="0"/>
                </a:moveTo>
                <a:cubicBezTo>
                  <a:pt x="16" y="15"/>
                  <a:pt x="59" y="82"/>
                  <a:pt x="98" y="107"/>
                </a:cubicBezTo>
                <a:cubicBezTo>
                  <a:pt x="137" y="132"/>
                  <a:pt x="184" y="144"/>
                  <a:pt x="234" y="152"/>
                </a:cubicBezTo>
              </a:path>
            </a:pathLst>
          </a:custGeom>
          <a:noFill/>
          <a:ln w="5715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31466" name="Freeform 42"/>
          <p:cNvSpPr>
            <a:spLocks/>
          </p:cNvSpPr>
          <p:nvPr/>
        </p:nvSpPr>
        <p:spPr bwMode="auto">
          <a:xfrm>
            <a:off x="7837062" y="3442586"/>
            <a:ext cx="772160" cy="173354"/>
          </a:xfrm>
          <a:custGeom>
            <a:avLst/>
            <a:gdLst>
              <a:gd name="T0" fmla="*/ 304 w 304"/>
              <a:gd name="T1" fmla="*/ 64 h 91"/>
              <a:gd name="T2" fmla="*/ 144 w 304"/>
              <a:gd name="T3" fmla="*/ 80 h 91"/>
              <a:gd name="T4" fmla="*/ 0 w 304"/>
              <a:gd name="T5" fmla="*/ 0 h 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04" h="91">
                <a:moveTo>
                  <a:pt x="304" y="64"/>
                </a:moveTo>
                <a:cubicBezTo>
                  <a:pt x="279" y="69"/>
                  <a:pt x="195" y="91"/>
                  <a:pt x="144" y="80"/>
                </a:cubicBezTo>
                <a:cubicBezTo>
                  <a:pt x="93" y="69"/>
                  <a:pt x="30" y="17"/>
                  <a:pt x="0" y="0"/>
                </a:cubicBezTo>
              </a:path>
            </a:pathLst>
          </a:custGeom>
          <a:noFill/>
          <a:ln w="5715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31467" name="Text Box 43"/>
          <p:cNvSpPr txBox="1">
            <a:spLocks noChangeArrowheads="1"/>
          </p:cNvSpPr>
          <p:nvPr/>
        </p:nvSpPr>
        <p:spPr bwMode="auto">
          <a:xfrm>
            <a:off x="7849763" y="6061961"/>
            <a:ext cx="815228" cy="57817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2900" b="1" dirty="0">
                <a:solidFill>
                  <a:srgbClr val="FF0000"/>
                </a:solidFill>
                <a:latin typeface="Arial" charset="0"/>
              </a:rPr>
              <a:t>90</a:t>
            </a:r>
            <a:r>
              <a:rPr lang="ru-RU" sz="2900" b="1" baseline="30000" dirty="0">
                <a:solidFill>
                  <a:srgbClr val="FF0000"/>
                </a:solidFill>
                <a:latin typeface="Arial" charset="0"/>
              </a:rPr>
              <a:t>0</a:t>
            </a:r>
            <a:endParaRPr lang="ru-RU" sz="2900" b="1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231468" name="Text Box 44"/>
          <p:cNvSpPr txBox="1">
            <a:spLocks noChangeArrowheads="1"/>
          </p:cNvSpPr>
          <p:nvPr/>
        </p:nvSpPr>
        <p:spPr bwMode="auto">
          <a:xfrm>
            <a:off x="7707523" y="3600701"/>
            <a:ext cx="815228" cy="57817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2900" b="1" dirty="0">
                <a:solidFill>
                  <a:srgbClr val="000000"/>
                </a:solidFill>
                <a:latin typeface="Arial" charset="0"/>
              </a:rPr>
              <a:t>15</a:t>
            </a:r>
            <a:r>
              <a:rPr lang="ru-RU" sz="2900" b="1" baseline="30000" dirty="0">
                <a:solidFill>
                  <a:srgbClr val="000000"/>
                </a:solidFill>
                <a:latin typeface="Arial" charset="0"/>
              </a:rPr>
              <a:t>0</a:t>
            </a:r>
            <a:endParaRPr lang="ru-RU" sz="2900" b="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31470" name="Text Box 46"/>
          <p:cNvSpPr txBox="1">
            <a:spLocks noChangeArrowheads="1"/>
          </p:cNvSpPr>
          <p:nvPr/>
        </p:nvSpPr>
        <p:spPr bwMode="auto">
          <a:xfrm>
            <a:off x="3905142" y="6020051"/>
            <a:ext cx="815228" cy="57817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uz-Latn-UZ" sz="2900" b="1" dirty="0" smtClean="0">
                <a:solidFill>
                  <a:srgbClr val="000099"/>
                </a:solidFill>
                <a:latin typeface="Arial" charset="0"/>
              </a:rPr>
              <a:t>6</a:t>
            </a:r>
            <a:r>
              <a:rPr lang="ru-RU" sz="2900" b="1" dirty="0" smtClean="0">
                <a:solidFill>
                  <a:srgbClr val="000099"/>
                </a:solidFill>
                <a:latin typeface="Arial" charset="0"/>
              </a:rPr>
              <a:t>0</a:t>
            </a:r>
            <a:r>
              <a:rPr lang="ru-RU" sz="2900" b="1" baseline="30000" dirty="0" smtClean="0">
                <a:solidFill>
                  <a:srgbClr val="000099"/>
                </a:solidFill>
                <a:latin typeface="Arial" charset="0"/>
              </a:rPr>
              <a:t>0</a:t>
            </a:r>
            <a:endParaRPr lang="ru-RU" sz="2900" b="1" dirty="0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231472" name="Text Box 48"/>
          <p:cNvSpPr txBox="1">
            <a:spLocks noChangeArrowheads="1"/>
          </p:cNvSpPr>
          <p:nvPr/>
        </p:nvSpPr>
        <p:spPr bwMode="auto">
          <a:xfrm>
            <a:off x="9601200" y="2666525"/>
            <a:ext cx="3222939" cy="6243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3200" b="1" dirty="0">
                <a:solidFill>
                  <a:srgbClr val="000000"/>
                </a:solidFill>
                <a:latin typeface="Arial" charset="0"/>
              </a:rPr>
              <a:t>180</a:t>
            </a:r>
            <a:r>
              <a:rPr lang="ru-RU" sz="3200" b="1" baseline="30000" dirty="0">
                <a:solidFill>
                  <a:srgbClr val="000000"/>
                </a:solidFill>
                <a:latin typeface="Arial" charset="0"/>
              </a:rPr>
              <a:t>0 </a:t>
            </a:r>
            <a:r>
              <a:rPr lang="ru-RU" sz="3200" b="1" dirty="0">
                <a:solidFill>
                  <a:srgbClr val="000000"/>
                </a:solidFill>
                <a:latin typeface="Arial" charset="0"/>
              </a:rPr>
              <a:t>– 75</a:t>
            </a:r>
            <a:r>
              <a:rPr lang="ru-RU" sz="3200" b="1" baseline="30000" dirty="0">
                <a:solidFill>
                  <a:srgbClr val="000000"/>
                </a:solidFill>
                <a:latin typeface="Arial" charset="0"/>
              </a:rPr>
              <a:t>0</a:t>
            </a:r>
            <a:r>
              <a:rPr lang="ru-RU" sz="3200" b="1" dirty="0">
                <a:solidFill>
                  <a:srgbClr val="000000"/>
                </a:solidFill>
                <a:latin typeface="Arial" charset="0"/>
              </a:rPr>
              <a:t> –</a:t>
            </a:r>
            <a:r>
              <a:rPr lang="ru-RU" sz="3200" b="1" baseline="30000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ru-RU" sz="3200" b="1" dirty="0">
                <a:solidFill>
                  <a:srgbClr val="000000"/>
                </a:solidFill>
                <a:latin typeface="Arial" charset="0"/>
              </a:rPr>
              <a:t>15</a:t>
            </a:r>
            <a:r>
              <a:rPr lang="ru-RU" sz="3200" b="1" baseline="30000" dirty="0">
                <a:solidFill>
                  <a:srgbClr val="000000"/>
                </a:solidFill>
                <a:latin typeface="Arial" charset="0"/>
              </a:rPr>
              <a:t>0 </a:t>
            </a:r>
            <a:endParaRPr lang="ru-RU" sz="3200" b="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31473" name="Text Box 49"/>
          <p:cNvSpPr txBox="1">
            <a:spLocks noChangeArrowheads="1"/>
          </p:cNvSpPr>
          <p:nvPr/>
        </p:nvSpPr>
        <p:spPr bwMode="auto">
          <a:xfrm>
            <a:off x="156102" y="5828146"/>
            <a:ext cx="3222939" cy="6243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3200" b="1" dirty="0">
                <a:solidFill>
                  <a:srgbClr val="000000"/>
                </a:solidFill>
                <a:latin typeface="Arial" charset="0"/>
              </a:rPr>
              <a:t>180</a:t>
            </a:r>
            <a:r>
              <a:rPr lang="ru-RU" sz="3200" b="1" baseline="30000" dirty="0">
                <a:solidFill>
                  <a:srgbClr val="000000"/>
                </a:solidFill>
                <a:latin typeface="Arial" charset="0"/>
              </a:rPr>
              <a:t>0 </a:t>
            </a:r>
            <a:r>
              <a:rPr lang="ru-RU" sz="3200" b="1" dirty="0">
                <a:solidFill>
                  <a:srgbClr val="000000"/>
                </a:solidFill>
                <a:latin typeface="Arial" charset="0"/>
              </a:rPr>
              <a:t>– 90</a:t>
            </a:r>
            <a:r>
              <a:rPr lang="ru-RU" sz="3200" b="1" baseline="30000" dirty="0">
                <a:solidFill>
                  <a:srgbClr val="000000"/>
                </a:solidFill>
                <a:latin typeface="Arial" charset="0"/>
              </a:rPr>
              <a:t>0</a:t>
            </a:r>
            <a:r>
              <a:rPr lang="ru-RU" sz="3200" b="1" dirty="0">
                <a:solidFill>
                  <a:srgbClr val="000000"/>
                </a:solidFill>
                <a:latin typeface="Arial" charset="0"/>
              </a:rPr>
              <a:t> –</a:t>
            </a:r>
            <a:r>
              <a:rPr lang="ru-RU" sz="3200" b="1" baseline="30000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uz-Latn-UZ" sz="3200" b="1" dirty="0" smtClean="0">
                <a:solidFill>
                  <a:srgbClr val="000000"/>
                </a:solidFill>
                <a:latin typeface="Arial" charset="0"/>
              </a:rPr>
              <a:t>3</a:t>
            </a:r>
            <a:r>
              <a:rPr lang="ru-RU" sz="3200" b="1" dirty="0" smtClean="0">
                <a:solidFill>
                  <a:srgbClr val="000000"/>
                </a:solidFill>
                <a:latin typeface="Arial" charset="0"/>
              </a:rPr>
              <a:t>0</a:t>
            </a:r>
            <a:r>
              <a:rPr lang="ru-RU" sz="3200" b="1" baseline="30000" dirty="0" smtClean="0">
                <a:solidFill>
                  <a:srgbClr val="000000"/>
                </a:solidFill>
                <a:latin typeface="Arial" charset="0"/>
              </a:rPr>
              <a:t>0 </a:t>
            </a:r>
            <a:endParaRPr lang="ru-RU" sz="3200" b="1" dirty="0">
              <a:solidFill>
                <a:srgbClr val="000000"/>
              </a:solidFill>
              <a:latin typeface="Arial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405986" y="1109233"/>
                <a:ext cx="4309193" cy="28874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Дано: </a:t>
                </a:r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△</a:t>
                </a:r>
                <a:r>
                  <a:rPr lang="uz-Latn-UZ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MNR</a:t>
                </a:r>
              </a:p>
              <a:p>
                <a:r>
                  <a:rPr lang="uz-Latn-UZ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NP-</a:t>
                </a:r>
                <a:r>
                  <a:rPr lang="uz-Cyrl-UZ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биссектриса</a:t>
                </a:r>
                <a:endParaRPr lang="uz-Latn-UZ" sz="3600" b="1" dirty="0" smtClean="0">
                  <a:solidFill>
                    <a:srgbClr val="002060"/>
                  </a:solidFill>
                  <a:latin typeface="Arial" pitchFamily="34" charset="0"/>
                  <a:ea typeface="Cambria Math"/>
                  <a:cs typeface="Arial" pitchFamily="34" charset="0"/>
                </a:endParaRPr>
              </a:p>
              <a:p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</a:t>
                </a:r>
                <a:r>
                  <a:rPr lang="uz-Latn-UZ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PNR=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uz-Latn-UZ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uz-Latn-UZ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  <m:t>𝟏𝟓</m:t>
                        </m:r>
                      </m:e>
                      <m:sup>
                        <m:r>
                          <a:rPr lang="uz-Latn-UZ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  <m:t>𝟎</m:t>
                        </m:r>
                      </m:sup>
                    </m:sSup>
                  </m:oMath>
                </a14:m>
                <a:endParaRPr lang="uz-Latn-UZ" sz="3600" b="1" dirty="0" smtClean="0">
                  <a:solidFill>
                    <a:srgbClr val="002060"/>
                  </a:solidFill>
                  <a:latin typeface="Arial" pitchFamily="34" charset="0"/>
                  <a:ea typeface="Cambria Math"/>
                  <a:cs typeface="Arial" pitchFamily="34" charset="0"/>
                </a:endParaRPr>
              </a:p>
              <a:p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</a:t>
                </a:r>
                <a:r>
                  <a:rPr lang="uz-Latn-UZ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NPR=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uz-Latn-UZ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uz-Latn-UZ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  <m:t>𝟕𝟓</m:t>
                        </m:r>
                      </m:e>
                      <m:sup>
                        <m:r>
                          <a:rPr lang="uz-Latn-UZ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  <m:t>𝟎</m:t>
                        </m:r>
                      </m:sup>
                    </m:sSup>
                  </m:oMath>
                </a14:m>
                <a:endParaRPr lang="uz-Latn-UZ" sz="3600" b="1" dirty="0" smtClean="0">
                  <a:solidFill>
                    <a:srgbClr val="002060"/>
                  </a:solidFill>
                  <a:latin typeface="Arial" pitchFamily="34" charset="0"/>
                  <a:ea typeface="Cambria Math"/>
                  <a:cs typeface="Arial" pitchFamily="34" charset="0"/>
                </a:endParaRPr>
              </a:p>
              <a:p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Найти: ∠</a:t>
                </a:r>
                <a:r>
                  <a:rPr lang="uz-Latn-UZ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M, </a:t>
                </a:r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</a:t>
                </a:r>
                <a:r>
                  <a:rPr lang="uz-Latn-UZ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N, </a:t>
                </a:r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</a:t>
                </a:r>
                <a:r>
                  <a:rPr lang="uz-Latn-UZ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R</a:t>
                </a:r>
                <a:endParaRPr lang="uz-Latn-UZ" sz="36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5986" y="1109233"/>
                <a:ext cx="4309193" cy="2887457"/>
              </a:xfrm>
              <a:prstGeom prst="rect">
                <a:avLst/>
              </a:prstGeom>
              <a:blipFill rotWithShape="1">
                <a:blip r:embed="rId3"/>
                <a:stretch>
                  <a:fillRect l="-4391" t="-3165" r="-3541" b="-6962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Прямоугольник 2"/>
          <p:cNvSpPr/>
          <p:nvPr/>
        </p:nvSpPr>
        <p:spPr>
          <a:xfrm>
            <a:off x="10210800" y="1376119"/>
            <a:ext cx="148630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△</a:t>
            </a:r>
            <a:r>
              <a:rPr lang="uz-Latn-UZ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PNR</a:t>
            </a:r>
            <a:endParaRPr lang="uz-Latn-UZ" sz="3600" b="1" dirty="0">
              <a:solidFill>
                <a:srgbClr val="002060"/>
              </a:solidFill>
              <a:latin typeface="Arial" pitchFamily="34" charset="0"/>
              <a:ea typeface="Cambria Math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8948445" y="2241114"/>
                <a:ext cx="5497317" cy="5959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</a:t>
                </a:r>
                <a:r>
                  <a:rPr lang="uz-Latn-UZ" sz="32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R</a:t>
                </a:r>
                <a:r>
                  <a:rPr lang="en-US" sz="32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uz-Latn-UZ" sz="32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𝟏𝟖𝟎</m:t>
                        </m:r>
                      </m:e>
                      <m:sup>
                        <m:r>
                          <a:rPr lang="uz-Latn-UZ" sz="32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  <m:r>
                      <a:rPr lang="uz-Latn-UZ" sz="3200" b="1" i="0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−</m:t>
                    </m:r>
                  </m:oMath>
                </a14:m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</a:t>
                </a:r>
                <a:r>
                  <a:rPr lang="en-US" sz="32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NPR</a:t>
                </a:r>
                <a14:m>
                  <m:oMath xmlns:m="http://schemas.openxmlformats.org/officeDocument/2006/math">
                    <m:r>
                      <a:rPr lang="uz-Latn-UZ" sz="3200" b="1">
                        <a:solidFill>
                          <a:srgbClr val="002060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−</m:t>
                    </m:r>
                  </m:oMath>
                </a14:m>
                <a:r>
                  <a:rPr lang="uz-Latn-UZ" sz="32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 </a:t>
                </a:r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</a:t>
                </a:r>
                <a:r>
                  <a:rPr lang="en-US" sz="32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P</a:t>
                </a:r>
                <a:r>
                  <a:rPr lang="uz-Latn-UZ" sz="32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N</a:t>
                </a:r>
                <a:r>
                  <a:rPr lang="en-US" sz="32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R</a:t>
                </a:r>
                <a:r>
                  <a:rPr lang="uz-Latn-UZ" sz="32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 </a:t>
                </a:r>
                <a:endParaRPr lang="uz-Latn-UZ" sz="32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48445" y="2241114"/>
                <a:ext cx="5497317" cy="595932"/>
              </a:xfrm>
              <a:prstGeom prst="rect">
                <a:avLst/>
              </a:prstGeom>
              <a:blipFill rotWithShape="1">
                <a:blip r:embed="rId4"/>
                <a:stretch>
                  <a:fillRect l="-2882" t="-11340" b="-34021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8930746" y="3359439"/>
                <a:ext cx="5245390" cy="126188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</a:t>
                </a:r>
                <a:r>
                  <a:rPr lang="en-US" sz="32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MN</a:t>
                </a:r>
                <a:r>
                  <a:rPr lang="uz-Latn-UZ" sz="32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P=</a:t>
                </a:r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</a:t>
                </a:r>
                <a:r>
                  <a:rPr lang="uz-Latn-UZ" sz="32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P</a:t>
                </a:r>
                <a:r>
                  <a:rPr lang="en-US" sz="32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N</a:t>
                </a:r>
                <a:r>
                  <a:rPr lang="uz-Latn-UZ" sz="32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R</a:t>
                </a:r>
                <a:r>
                  <a:rPr lang="uz-Latn-UZ" sz="3200" b="1" dirty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uz-Latn-UZ" sz="3200" b="1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  <m:t>𝟏</m:t>
                        </m:r>
                        <m:r>
                          <a:rPr lang="uz-Latn-UZ" sz="3200" b="1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  <m:t>𝟓</m:t>
                        </m:r>
                      </m:e>
                      <m:sup>
                        <m:r>
                          <a:rPr lang="uz-Latn-UZ" sz="3200" b="1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en-US" sz="40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так</a:t>
                </a:r>
              </a:p>
              <a:p>
                <a:pPr lvl="0"/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как </a:t>
                </a:r>
                <a:r>
                  <a:rPr lang="uz-Latn-UZ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NP</a:t>
                </a:r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-биссектриса</a:t>
                </a:r>
                <a:endParaRPr lang="uz-Latn-UZ" sz="36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30746" y="3359439"/>
                <a:ext cx="5245390" cy="1261884"/>
              </a:xfrm>
              <a:prstGeom prst="rect">
                <a:avLst/>
              </a:prstGeom>
              <a:blipFill rotWithShape="1">
                <a:blip r:embed="rId5"/>
                <a:stretch>
                  <a:fillRect l="-2907" t="-3382" b="-17391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10109933" y="4560435"/>
                <a:ext cx="1858137" cy="6588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</a:t>
                </a:r>
                <a:r>
                  <a:rPr lang="uz-Latn-UZ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N</a:t>
                </a:r>
                <a:r>
                  <a:rPr lang="uz-Latn-UZ" sz="3600" b="1" dirty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uz-Latn-UZ" sz="3600" b="1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uz-Cyrl-UZ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  <m:t>𝟑𝟎</m:t>
                        </m:r>
                      </m:e>
                      <m:sup>
                        <m:r>
                          <a:rPr lang="uz-Latn-UZ" sz="3600" b="1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  <m:t>𝟎</m:t>
                        </m:r>
                      </m:sup>
                    </m:sSup>
                  </m:oMath>
                </a14:m>
                <a:endParaRPr lang="uz-Latn-UZ" sz="3600" b="1" dirty="0">
                  <a:solidFill>
                    <a:srgbClr val="002060"/>
                  </a:solidFill>
                  <a:latin typeface="Arial" pitchFamily="34" charset="0"/>
                  <a:ea typeface="Cambria Math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09933" y="4560435"/>
                <a:ext cx="1858137" cy="658898"/>
              </a:xfrm>
              <a:prstGeom prst="rect">
                <a:avLst/>
              </a:prstGeom>
              <a:blipFill rotWithShape="1">
                <a:blip r:embed="rId6"/>
                <a:stretch>
                  <a:fillRect l="-9836" t="-12037" b="-34259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9369221" y="6020051"/>
                <a:ext cx="4368440" cy="6588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</a:t>
                </a:r>
                <a:r>
                  <a:rPr lang="uz-Latn-UZ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M</a:t>
                </a:r>
                <a:r>
                  <a:rPr lang="en-US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𝟏𝟖𝟎</m:t>
                        </m:r>
                      </m:e>
                      <m:sup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  <m:r>
                      <a:rPr lang="en-US" sz="3600" b="1" i="1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−</m:t>
                    </m:r>
                  </m:oMath>
                </a14:m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</a:t>
                </a:r>
                <a:r>
                  <a:rPr lang="uz-Latn-UZ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N</a:t>
                </a:r>
                <a14:m>
                  <m:oMath xmlns:m="http://schemas.openxmlformats.org/officeDocument/2006/math">
                    <m:r>
                      <a:rPr lang="en-US" sz="3600" b="1" i="1">
                        <a:solidFill>
                          <a:srgbClr val="002060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−</m:t>
                    </m:r>
                  </m:oMath>
                </a14:m>
                <a:r>
                  <a:rPr lang="ru-RU" sz="3600" b="1" dirty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</a:t>
                </a:r>
                <a:r>
                  <a:rPr lang="uz-Latn-UZ" sz="3600" b="1" dirty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R</a:t>
                </a:r>
                <a:endParaRPr lang="uz-Latn-UZ" sz="36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69221" y="6020051"/>
                <a:ext cx="4368440" cy="658898"/>
              </a:xfrm>
              <a:prstGeom prst="rect">
                <a:avLst/>
              </a:prstGeom>
              <a:blipFill rotWithShape="1">
                <a:blip r:embed="rId7"/>
                <a:stretch>
                  <a:fillRect l="-4324" t="-12037" r="-697" b="-34259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98251" y="7215326"/>
                <a:ext cx="7609271" cy="5959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3200" b="1" dirty="0" smtClean="0">
                    <a:latin typeface="Arial" pitchFamily="34" charset="0"/>
                    <a:cs typeface="Arial" pitchFamily="34" charset="0"/>
                  </a:rPr>
                  <a:t>Ответ:</a:t>
                </a:r>
                <a:r>
                  <a:rPr lang="ru-RU" sz="3200" b="1" dirty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 ∠</a:t>
                </a:r>
                <a:r>
                  <a:rPr lang="uz-Latn-UZ" sz="3200" b="1" dirty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M=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uz-Latn-UZ" sz="3200" b="1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uz-Latn-UZ" sz="32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  <m:t>𝟔</m:t>
                        </m:r>
                        <m:r>
                          <a:rPr lang="uz-Cyrl-UZ" sz="3200" b="1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  <m:t>𝟎</m:t>
                        </m:r>
                      </m:e>
                      <m:sup>
                        <m:r>
                          <a:rPr lang="uz-Latn-UZ" sz="3200" b="1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  <m:t>𝟎</m:t>
                        </m:r>
                      </m:sup>
                    </m:sSup>
                    <m:r>
                      <a:rPr lang="uz-Latn-UZ" sz="3200" b="1" i="1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 </m:t>
                    </m:r>
                    <m:r>
                      <a:rPr lang="uz-Latn-UZ" sz="3200" b="1" i="1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,  </m:t>
                    </m:r>
                  </m:oMath>
                </a14:m>
                <a:r>
                  <a:rPr lang="ru-RU" sz="3200" b="1" dirty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</a:t>
                </a:r>
                <a:r>
                  <a:rPr lang="uz-Latn-UZ" sz="3200" b="1" dirty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N=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uz-Latn-UZ" sz="3200" b="1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uz-Cyrl-UZ" sz="3200" b="1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  <m:t>𝟑𝟎</m:t>
                        </m:r>
                      </m:e>
                      <m:sup>
                        <m:r>
                          <a:rPr lang="uz-Latn-UZ" sz="3200" b="1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  <m:t>𝟎</m:t>
                        </m:r>
                      </m:sup>
                    </m:sSup>
                    <m:r>
                      <a:rPr lang="uz-Latn-UZ" sz="3200" b="1" i="1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, </m:t>
                    </m:r>
                    <m:r>
                      <a:rPr lang="uz-Latn-UZ" sz="3200" b="1" i="1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ru-RU" sz="3200" b="1" dirty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</a:t>
                </a:r>
                <a:r>
                  <a:rPr lang="uz-Latn-UZ" sz="32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R</a:t>
                </a:r>
                <a:r>
                  <a:rPr lang="uz-Latn-UZ" sz="3200" b="1" dirty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uz-Latn-UZ" sz="3200" b="1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uz-Latn-UZ" sz="32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  <m:t>𝟗</m:t>
                        </m:r>
                        <m:r>
                          <a:rPr lang="uz-Cyrl-UZ" sz="3200" b="1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  <m:t>𝟎</m:t>
                        </m:r>
                      </m:e>
                      <m:sup>
                        <m:r>
                          <a:rPr lang="uz-Latn-UZ" sz="3200" b="1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3200" b="1" dirty="0" smtClean="0">
                    <a:latin typeface="Arial" pitchFamily="34" charset="0"/>
                    <a:cs typeface="Arial" pitchFamily="34" charset="0"/>
                  </a:rPr>
                  <a:t>     </a:t>
                </a:r>
                <a:endParaRPr lang="uz-Latn-UZ" sz="32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251" y="7215326"/>
                <a:ext cx="7609271" cy="595932"/>
              </a:xfrm>
              <a:prstGeom prst="rect">
                <a:avLst/>
              </a:prstGeom>
              <a:blipFill rotWithShape="1">
                <a:blip r:embed="rId8"/>
                <a:stretch>
                  <a:fillRect l="-2003" t="-11340" b="-34021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Прямоугольник 27"/>
          <p:cNvSpPr/>
          <p:nvPr/>
        </p:nvSpPr>
        <p:spPr>
          <a:xfrm>
            <a:off x="10210799" y="5415630"/>
            <a:ext cx="156324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△</a:t>
            </a:r>
            <a:r>
              <a:rPr lang="uz-Cyrl-UZ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М</a:t>
            </a:r>
            <a:r>
              <a:rPr lang="uz-Latn-UZ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NR</a:t>
            </a:r>
            <a:endParaRPr lang="uz-Latn-UZ" sz="3600" b="1" dirty="0">
              <a:solidFill>
                <a:srgbClr val="002060"/>
              </a:solidFill>
              <a:latin typeface="Arial" pitchFamily="34" charset="0"/>
              <a:ea typeface="Cambria Math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2895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31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5" presetClass="emph" presetSubtype="0" repeatCount="5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1" dur="500" fill="hold"/>
                                        <p:tgtEl>
                                          <p:spTgt spid="231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314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314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3" dur="1000"/>
                                        <p:tgtEl>
                                          <p:spTgt spid="231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14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14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14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146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146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146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146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146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146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146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146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"/>
                            </p:stCondLst>
                            <p:childTnLst>
                              <p:par>
                                <p:cTn id="78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1000"/>
                                        <p:tgtEl>
                                          <p:spTgt spid="2314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1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6.2963E-6 L -0.05504 -0.02107 " pathEditMode="relative" ptsTypes="AA">
                                      <p:cBhvr>
                                        <p:cTn id="84" dur="2000" fill="hold"/>
                                        <p:tgtEl>
                                          <p:spTgt spid="2314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231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000"/>
                            </p:stCondLst>
                            <p:childTnLst>
                              <p:par>
                                <p:cTn id="101" presetID="35" presetClass="emph" presetSubtype="0" repeatCount="5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2" dur="500" fill="hold"/>
                                        <p:tgtEl>
                                          <p:spTgt spid="231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2314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2314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4" dur="1000"/>
                                        <p:tgtEl>
                                          <p:spTgt spid="231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14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14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14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147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14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147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14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147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14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147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147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2000"/>
                            </p:stCondLst>
                            <p:childTnLst>
                              <p:par>
                                <p:cTn id="134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5" dur="1000"/>
                                        <p:tgtEl>
                                          <p:spTgt spid="2314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1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1471" grpId="0" animBg="1"/>
      <p:bldP spid="231471" grpId="1" animBg="1"/>
      <p:bldP spid="231471" grpId="2" animBg="1"/>
      <p:bldP spid="231429" grpId="0" animBg="1"/>
      <p:bldP spid="231429" grpId="1" animBg="1"/>
      <p:bldP spid="231429" grpId="2" animBg="1"/>
      <p:bldP spid="231467" grpId="0"/>
      <p:bldP spid="231468" grpId="0"/>
      <p:bldP spid="231470" grpId="0"/>
      <p:bldP spid="231472" grpId="0"/>
      <p:bldP spid="231473" grpId="0"/>
      <p:bldP spid="3" grpId="0"/>
      <p:bldP spid="4" grpId="0"/>
      <p:bldP spid="5" grpId="0"/>
      <p:bldP spid="6" grpId="0"/>
      <p:bldP spid="7" grpId="0"/>
      <p:bldP spid="8" grpId="0"/>
      <p:bldP spid="2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1189" name="Object 5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3084026967"/>
              </p:ext>
            </p:extLst>
          </p:nvPr>
        </p:nvGraphicFramePr>
        <p:xfrm>
          <a:off x="4278763" y="6054937"/>
          <a:ext cx="5415280" cy="18745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8" name="Формула" r:id="rId3" imgW="990360" imgH="457200" progId="Equation.3">
                  <p:embed/>
                </p:oleObj>
              </mc:Choice>
              <mc:Fallback>
                <p:oleObj name="Формула" r:id="rId3" imgW="99036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8763" y="6054937"/>
                        <a:ext cx="5415280" cy="187452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1191" name="Rectangle 7"/>
          <p:cNvSpPr>
            <a:spLocks noChangeArrowheads="1"/>
          </p:cNvSpPr>
          <p:nvPr/>
        </p:nvSpPr>
        <p:spPr bwMode="auto">
          <a:xfrm>
            <a:off x="105408" y="2274488"/>
            <a:ext cx="3966807" cy="1295400"/>
          </a:xfrm>
          <a:prstGeom prst="rect">
            <a:avLst/>
          </a:prstGeom>
          <a:gradFill rotWithShape="1">
            <a:gsLst>
              <a:gs pos="0">
                <a:srgbClr val="8BD979">
                  <a:gamma/>
                  <a:tint val="0"/>
                  <a:invGamma/>
                </a:srgbClr>
              </a:gs>
              <a:gs pos="100000">
                <a:srgbClr val="8BD979"/>
              </a:gs>
            </a:gsLst>
            <a:path path="shape">
              <a:fillToRect l="50000" t="50000" r="50000" b="50000"/>
            </a:path>
          </a:gradFill>
          <a:ln w="2857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lIns="130622" tIns="65311" rIns="130622" bIns="65311" anchor="ctr"/>
          <a:lstStyle/>
          <a:p>
            <a:pPr algn="ctr"/>
            <a:r>
              <a:rPr lang="ru-RU" sz="3200" b="1" dirty="0">
                <a:latin typeface="Arial" pitchFamily="34" charset="0"/>
                <a:cs typeface="Arial" pitchFamily="34" charset="0"/>
              </a:rPr>
              <a:t>Свойства</a:t>
            </a:r>
          </a:p>
          <a:p>
            <a:pPr algn="ctr"/>
            <a:r>
              <a:rPr lang="ru-RU" sz="3200" b="1" dirty="0">
                <a:latin typeface="Arial" pitchFamily="34" charset="0"/>
                <a:cs typeface="Arial" pitchFamily="34" charset="0"/>
              </a:rPr>
              <a:t>равнобедренного</a:t>
            </a:r>
          </a:p>
          <a:p>
            <a:pPr algn="ctr"/>
            <a:r>
              <a:rPr lang="ru-RU" sz="3200" b="1" dirty="0">
                <a:latin typeface="Arial" pitchFamily="34" charset="0"/>
                <a:cs typeface="Arial" pitchFamily="34" charset="0"/>
              </a:rPr>
              <a:t>треугольника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1193" name="Rectangle 9"/>
          <p:cNvSpPr>
            <a:spLocks noChangeArrowheads="1"/>
          </p:cNvSpPr>
          <p:nvPr/>
        </p:nvSpPr>
        <p:spPr bwMode="auto">
          <a:xfrm>
            <a:off x="147737" y="228600"/>
            <a:ext cx="14254064" cy="1727836"/>
          </a:xfrm>
          <a:prstGeom prst="rect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lIns="130622" tIns="65311" rIns="130622" bIns="65311" anchor="ctr"/>
          <a:lstStyle/>
          <a:p>
            <a:r>
              <a:rPr lang="ru-RU" sz="4000" b="1" dirty="0" smtClean="0">
                <a:latin typeface="Arial" pitchFamily="34" charset="0"/>
                <a:cs typeface="Arial" pitchFamily="34" charset="0"/>
              </a:rPr>
              <a:t>     Найдите </a:t>
            </a:r>
            <a:r>
              <a:rPr lang="ru-RU" sz="4000" b="1" dirty="0">
                <a:latin typeface="Arial" pitchFamily="34" charset="0"/>
                <a:cs typeface="Arial" pitchFamily="34" charset="0"/>
              </a:rPr>
              <a:t>углы равнобедренного </a:t>
            </a:r>
            <a:r>
              <a:rPr lang="ru-RU" sz="4000" b="1" dirty="0" err="1" smtClean="0">
                <a:latin typeface="Arial" pitchFamily="34" charset="0"/>
                <a:cs typeface="Arial" pitchFamily="34" charset="0"/>
              </a:rPr>
              <a:t>тр</a:t>
            </a:r>
            <a:r>
              <a:rPr lang="uz-Cyrl-UZ" sz="4000" b="1" dirty="0" smtClean="0">
                <a:latin typeface="Arial" pitchFamily="34" charset="0"/>
                <a:cs typeface="Arial" pitchFamily="34" charset="0"/>
              </a:rPr>
              <a:t>еугольни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ка, если</a:t>
            </a:r>
          </a:p>
          <a:p>
            <a:r>
              <a:rPr lang="ru-RU" sz="4000" b="1" dirty="0" smtClean="0">
                <a:latin typeface="Arial" pitchFamily="34" charset="0"/>
                <a:cs typeface="Arial" pitchFamily="34" charset="0"/>
              </a:rPr>
              <a:t>угол </a:t>
            </a:r>
            <a:r>
              <a:rPr lang="ru-RU" sz="4000" b="1" dirty="0">
                <a:latin typeface="Arial" pitchFamily="34" charset="0"/>
                <a:cs typeface="Arial" pitchFamily="34" charset="0"/>
              </a:rPr>
              <a:t>при основании в 2 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раза больше </a:t>
            </a:r>
            <a:r>
              <a:rPr lang="ru-RU" sz="4000" b="1" dirty="0">
                <a:latin typeface="Arial" pitchFamily="34" charset="0"/>
                <a:cs typeface="Arial" pitchFamily="34" charset="0"/>
              </a:rPr>
              <a:t>угла, </a:t>
            </a:r>
            <a:endParaRPr lang="ru-RU" sz="4000" b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4000" b="1" dirty="0" smtClean="0">
                <a:latin typeface="Arial" pitchFamily="34" charset="0"/>
                <a:cs typeface="Arial" pitchFamily="34" charset="0"/>
              </a:rPr>
              <a:t>противолежащего </a:t>
            </a:r>
            <a:r>
              <a:rPr lang="ru-RU" sz="4000" b="1" dirty="0">
                <a:latin typeface="Arial" pitchFamily="34" charset="0"/>
                <a:cs typeface="Arial" pitchFamily="34" charset="0"/>
              </a:rPr>
              <a:t>основанию.</a:t>
            </a:r>
            <a:endParaRPr lang="en-US" sz="4400" b="1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1196" name="Rectangle 12"/>
          <p:cNvSpPr>
            <a:spLocks noChangeArrowheads="1"/>
          </p:cNvSpPr>
          <p:nvPr/>
        </p:nvSpPr>
        <p:spPr bwMode="auto">
          <a:xfrm>
            <a:off x="71793" y="4444069"/>
            <a:ext cx="3966807" cy="1295400"/>
          </a:xfrm>
          <a:prstGeom prst="rect">
            <a:avLst/>
          </a:prstGeom>
          <a:gradFill rotWithShape="1">
            <a:gsLst>
              <a:gs pos="0">
                <a:srgbClr val="8BD979">
                  <a:gamma/>
                  <a:tint val="0"/>
                  <a:invGamma/>
                </a:srgbClr>
              </a:gs>
              <a:gs pos="100000">
                <a:srgbClr val="8BD979"/>
              </a:gs>
            </a:gsLst>
            <a:path path="shape">
              <a:fillToRect l="50000" t="50000" r="50000" b="50000"/>
            </a:path>
          </a:gradFill>
          <a:ln w="2857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lIns="130622" tIns="65311" rIns="130622" bIns="65311" anchor="ctr"/>
          <a:lstStyle/>
          <a:p>
            <a:pPr algn="ctr"/>
            <a:r>
              <a:rPr lang="ru-RU" sz="3200" b="1" dirty="0">
                <a:latin typeface="Arial" pitchFamily="34" charset="0"/>
                <a:cs typeface="Arial" pitchFamily="34" charset="0"/>
              </a:rPr>
              <a:t>Сумма углов</a:t>
            </a:r>
          </a:p>
          <a:p>
            <a:pPr algn="ctr"/>
            <a:r>
              <a:rPr lang="ru-RU" sz="3200" b="1" dirty="0">
                <a:latin typeface="Arial" pitchFamily="34" charset="0"/>
                <a:cs typeface="Arial" pitchFamily="34" charset="0"/>
              </a:rPr>
              <a:t>треугольника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1203" name="Text Box 19"/>
          <p:cNvSpPr txBox="1">
            <a:spLocks noChangeArrowheads="1"/>
          </p:cNvSpPr>
          <p:nvPr/>
        </p:nvSpPr>
        <p:spPr bwMode="auto">
          <a:xfrm>
            <a:off x="13265284" y="6110873"/>
            <a:ext cx="605235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4000" b="1" i="1" dirty="0">
                <a:latin typeface="Times New Roman" pitchFamily="18" charset="0"/>
              </a:rPr>
              <a:t>С</a:t>
            </a:r>
          </a:p>
        </p:txBody>
      </p:sp>
      <p:sp>
        <p:nvSpPr>
          <p:cNvPr id="221205" name="Text Box 21"/>
          <p:cNvSpPr txBox="1">
            <a:spLocks noChangeArrowheads="1"/>
          </p:cNvSpPr>
          <p:nvPr/>
        </p:nvSpPr>
        <p:spPr bwMode="auto">
          <a:xfrm>
            <a:off x="8772022" y="6110873"/>
            <a:ext cx="605235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4000" b="1" i="1">
                <a:latin typeface="Times New Roman" pitchFamily="18" charset="0"/>
              </a:rPr>
              <a:t>А</a:t>
            </a:r>
          </a:p>
        </p:txBody>
      </p:sp>
      <p:sp>
        <p:nvSpPr>
          <p:cNvPr id="221206" name="Text Box 22"/>
          <p:cNvSpPr txBox="1">
            <a:spLocks noChangeArrowheads="1"/>
          </p:cNvSpPr>
          <p:nvPr/>
        </p:nvSpPr>
        <p:spPr bwMode="auto">
          <a:xfrm>
            <a:off x="10730364" y="2137043"/>
            <a:ext cx="605235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4000" b="1" i="1">
                <a:latin typeface="Times New Roman" pitchFamily="18" charset="0"/>
              </a:rPr>
              <a:t>В</a:t>
            </a:r>
          </a:p>
        </p:txBody>
      </p:sp>
      <p:sp>
        <p:nvSpPr>
          <p:cNvPr id="221210" name="AutoShape 26"/>
          <p:cNvSpPr>
            <a:spLocks noChangeArrowheads="1"/>
          </p:cNvSpPr>
          <p:nvPr/>
        </p:nvSpPr>
        <p:spPr bwMode="auto">
          <a:xfrm>
            <a:off x="9462902" y="2655203"/>
            <a:ext cx="3802381" cy="3800474"/>
          </a:xfrm>
          <a:prstGeom prst="triangle">
            <a:avLst>
              <a:gd name="adj" fmla="val 50000"/>
            </a:avLst>
          </a:prstGeom>
          <a:noFill/>
          <a:ln w="57150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 wrap="none" lIns="130622" tIns="65311" rIns="130622" bIns="65311" anchor="ctr"/>
          <a:lstStyle/>
          <a:p>
            <a:endParaRPr lang="ru-RU"/>
          </a:p>
        </p:txBody>
      </p:sp>
      <p:sp>
        <p:nvSpPr>
          <p:cNvPr id="221211" name="Freeform 27"/>
          <p:cNvSpPr>
            <a:spLocks/>
          </p:cNvSpPr>
          <p:nvPr/>
        </p:nvSpPr>
        <p:spPr bwMode="auto">
          <a:xfrm rot="5939139">
            <a:off x="10552562" y="2546617"/>
            <a:ext cx="533400" cy="1097280"/>
          </a:xfrm>
          <a:custGeom>
            <a:avLst/>
            <a:gdLst/>
            <a:ahLst/>
            <a:cxnLst>
              <a:cxn ang="0">
                <a:pos x="280" y="408"/>
              </a:cxn>
              <a:cxn ang="0">
                <a:pos x="104" y="248"/>
              </a:cxn>
              <a:cxn ang="0">
                <a:pos x="0" y="432"/>
              </a:cxn>
              <a:cxn ang="0">
                <a:pos x="64" y="0"/>
              </a:cxn>
              <a:cxn ang="0">
                <a:pos x="272" y="408"/>
              </a:cxn>
            </a:cxnLst>
            <a:rect l="0" t="0" r="r" b="b"/>
            <a:pathLst>
              <a:path w="280" h="432">
                <a:moveTo>
                  <a:pt x="280" y="408"/>
                </a:moveTo>
                <a:lnTo>
                  <a:pt x="104" y="248"/>
                </a:lnTo>
                <a:lnTo>
                  <a:pt x="0" y="432"/>
                </a:lnTo>
                <a:lnTo>
                  <a:pt x="64" y="0"/>
                </a:lnTo>
                <a:lnTo>
                  <a:pt x="272" y="408"/>
                </a:lnTo>
              </a:path>
            </a:pathLst>
          </a:custGeom>
          <a:solidFill>
            <a:srgbClr val="FF0000"/>
          </a:solidFill>
          <a:ln w="9525">
            <a:solidFill>
              <a:srgbClr val="FF0000"/>
            </a:solidFill>
            <a:round/>
            <a:headEnd type="none" w="med" len="med"/>
            <a:tailEnd type="none" w="med" len="med"/>
          </a:ln>
          <a:effectLst/>
        </p:spPr>
        <p:txBody>
          <a:bodyPr lIns="130622" tIns="65311" rIns="130622" bIns="65311"/>
          <a:lstStyle/>
          <a:p>
            <a:endParaRPr lang="ru-RU"/>
          </a:p>
        </p:txBody>
      </p:sp>
      <p:sp>
        <p:nvSpPr>
          <p:cNvPr id="221212" name="Text Box 28"/>
          <p:cNvSpPr txBox="1">
            <a:spLocks noChangeArrowheads="1"/>
          </p:cNvSpPr>
          <p:nvPr/>
        </p:nvSpPr>
        <p:spPr bwMode="auto">
          <a:xfrm>
            <a:off x="9694043" y="2537093"/>
            <a:ext cx="590808" cy="916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5100" b="1" i="1">
                <a:solidFill>
                  <a:srgbClr val="FF0000"/>
                </a:solidFill>
                <a:latin typeface="Times New Roman" pitchFamily="18" charset="0"/>
              </a:rPr>
              <a:t>х</a:t>
            </a:r>
          </a:p>
        </p:txBody>
      </p:sp>
      <p:sp>
        <p:nvSpPr>
          <p:cNvPr id="221213" name="Freeform 29"/>
          <p:cNvSpPr>
            <a:spLocks/>
          </p:cNvSpPr>
          <p:nvPr/>
        </p:nvSpPr>
        <p:spPr bwMode="auto">
          <a:xfrm rot="14810386">
            <a:off x="12970642" y="5484127"/>
            <a:ext cx="533400" cy="1097280"/>
          </a:xfrm>
          <a:custGeom>
            <a:avLst/>
            <a:gdLst/>
            <a:ahLst/>
            <a:cxnLst>
              <a:cxn ang="0">
                <a:pos x="280" y="408"/>
              </a:cxn>
              <a:cxn ang="0">
                <a:pos x="104" y="248"/>
              </a:cxn>
              <a:cxn ang="0">
                <a:pos x="0" y="432"/>
              </a:cxn>
              <a:cxn ang="0">
                <a:pos x="64" y="0"/>
              </a:cxn>
              <a:cxn ang="0">
                <a:pos x="272" y="408"/>
              </a:cxn>
            </a:cxnLst>
            <a:rect l="0" t="0" r="r" b="b"/>
            <a:pathLst>
              <a:path w="280" h="432">
                <a:moveTo>
                  <a:pt x="280" y="408"/>
                </a:moveTo>
                <a:lnTo>
                  <a:pt x="104" y="248"/>
                </a:lnTo>
                <a:lnTo>
                  <a:pt x="0" y="432"/>
                </a:lnTo>
                <a:lnTo>
                  <a:pt x="64" y="0"/>
                </a:lnTo>
                <a:lnTo>
                  <a:pt x="272" y="408"/>
                </a:lnTo>
              </a:path>
            </a:pathLst>
          </a:custGeom>
          <a:solidFill>
            <a:srgbClr val="FF0000"/>
          </a:solidFill>
          <a:ln w="9525">
            <a:solidFill>
              <a:srgbClr val="FF0000"/>
            </a:solidFill>
            <a:round/>
            <a:headEnd type="none" w="med" len="med"/>
            <a:tailEnd type="none" w="med" len="med"/>
          </a:ln>
          <a:effectLst/>
        </p:spPr>
        <p:txBody>
          <a:bodyPr lIns="130622" tIns="65311" rIns="130622" bIns="65311"/>
          <a:lstStyle/>
          <a:p>
            <a:endParaRPr lang="ru-RU"/>
          </a:p>
        </p:txBody>
      </p:sp>
      <p:sp>
        <p:nvSpPr>
          <p:cNvPr id="221214" name="Text Box 30"/>
          <p:cNvSpPr txBox="1">
            <a:spLocks noChangeArrowheads="1"/>
          </p:cNvSpPr>
          <p:nvPr/>
        </p:nvSpPr>
        <p:spPr bwMode="auto">
          <a:xfrm>
            <a:off x="13496422" y="5247907"/>
            <a:ext cx="917820" cy="916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5100" b="1" i="1">
                <a:solidFill>
                  <a:srgbClr val="FF0000"/>
                </a:solidFill>
                <a:latin typeface="Times New Roman" pitchFamily="18" charset="0"/>
              </a:rPr>
              <a:t>2х</a:t>
            </a:r>
          </a:p>
        </p:txBody>
      </p:sp>
      <p:sp>
        <p:nvSpPr>
          <p:cNvPr id="221215" name="Freeform 31"/>
          <p:cNvSpPr>
            <a:spLocks/>
          </p:cNvSpPr>
          <p:nvPr/>
        </p:nvSpPr>
        <p:spPr bwMode="auto">
          <a:xfrm rot="14810386">
            <a:off x="9859143" y="5484127"/>
            <a:ext cx="533400" cy="1097280"/>
          </a:xfrm>
          <a:custGeom>
            <a:avLst/>
            <a:gdLst/>
            <a:ahLst/>
            <a:cxnLst>
              <a:cxn ang="0">
                <a:pos x="280" y="408"/>
              </a:cxn>
              <a:cxn ang="0">
                <a:pos x="104" y="248"/>
              </a:cxn>
              <a:cxn ang="0">
                <a:pos x="0" y="432"/>
              </a:cxn>
              <a:cxn ang="0">
                <a:pos x="64" y="0"/>
              </a:cxn>
              <a:cxn ang="0">
                <a:pos x="272" y="408"/>
              </a:cxn>
            </a:cxnLst>
            <a:rect l="0" t="0" r="r" b="b"/>
            <a:pathLst>
              <a:path w="280" h="432">
                <a:moveTo>
                  <a:pt x="280" y="408"/>
                </a:moveTo>
                <a:lnTo>
                  <a:pt x="104" y="248"/>
                </a:lnTo>
                <a:lnTo>
                  <a:pt x="0" y="432"/>
                </a:lnTo>
                <a:lnTo>
                  <a:pt x="64" y="0"/>
                </a:lnTo>
                <a:lnTo>
                  <a:pt x="272" y="408"/>
                </a:lnTo>
              </a:path>
            </a:pathLst>
          </a:custGeom>
          <a:solidFill>
            <a:srgbClr val="FF0000"/>
          </a:solidFill>
          <a:ln w="9525">
            <a:solidFill>
              <a:srgbClr val="FF0000"/>
            </a:solidFill>
            <a:round/>
            <a:headEnd type="none" w="med" len="med"/>
            <a:tailEnd type="none" w="med" len="med"/>
          </a:ln>
          <a:effectLst/>
        </p:spPr>
        <p:txBody>
          <a:bodyPr lIns="130622" tIns="65311" rIns="130622" bIns="65311"/>
          <a:lstStyle/>
          <a:p>
            <a:endParaRPr lang="ru-RU"/>
          </a:p>
        </p:txBody>
      </p:sp>
      <p:sp>
        <p:nvSpPr>
          <p:cNvPr id="221216" name="Text Box 32"/>
          <p:cNvSpPr txBox="1">
            <a:spLocks noChangeArrowheads="1"/>
          </p:cNvSpPr>
          <p:nvPr/>
        </p:nvSpPr>
        <p:spPr bwMode="auto">
          <a:xfrm>
            <a:off x="10384923" y="5247907"/>
            <a:ext cx="917820" cy="916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5100" b="1" i="1">
                <a:solidFill>
                  <a:srgbClr val="FF0000"/>
                </a:solidFill>
                <a:latin typeface="Times New Roman" pitchFamily="18" charset="0"/>
              </a:rPr>
              <a:t>2х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4880927" y="2343561"/>
                <a:ext cx="3680751" cy="6588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uz-Cyrl-UZ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х</a:t>
                </a:r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+</a:t>
                </a:r>
                <a:r>
                  <a:rPr lang="uz-Cyrl-UZ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2</a:t>
                </a:r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х+</a:t>
                </a:r>
                <a:r>
                  <a:rPr lang="uz-Cyrl-UZ" sz="36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2</a:t>
                </a:r>
                <a:r>
                  <a:rPr lang="en-US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  <a:sym typeface="Symbol"/>
                  </a:rPr>
                  <a:t>x 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</m:ctrlPr>
                      </m:sSupPr>
                      <m:e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  <m:t> </m:t>
                        </m:r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  <m:t>𝟏𝟖𝟎</m:t>
                        </m:r>
                      </m:e>
                      <m:sup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 </a:t>
                </a:r>
                <a:endParaRPr lang="uz-Latn-UZ" sz="3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0927" y="2343561"/>
                <a:ext cx="3680751" cy="658898"/>
              </a:xfrm>
              <a:prstGeom prst="rect">
                <a:avLst/>
              </a:prstGeom>
              <a:blipFill rotWithShape="1">
                <a:blip r:embed="rId5"/>
                <a:stretch>
                  <a:fillRect l="-5141" t="-11927" b="-33028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5356407" y="3065362"/>
                <a:ext cx="2191562" cy="6588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uz-Cyrl-UZ" sz="36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5</a:t>
                </a:r>
                <a:r>
                  <a:rPr lang="en-US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x</a:t>
                </a:r>
                <a14:m>
                  <m:oMath xmlns:m="http://schemas.openxmlformats.org/officeDocument/2006/math">
                    <m:r>
                      <a:rPr lang="ru-RU" sz="3600" b="1" i="0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  <a:cs typeface="Times New Roman" pitchFamily="18" charset="0"/>
                        <a:sym typeface="Symbol"/>
                      </a:rPr>
                      <m:t>=</m:t>
                    </m:r>
                    <m:sSup>
                      <m:sSupPr>
                        <m:ctrlP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</m:ctrlPr>
                      </m:sSupPr>
                      <m:e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  <m:t> </m:t>
                        </m:r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  <m:t>𝟏𝟖𝟎</m:t>
                        </m:r>
                      </m:e>
                      <m:sup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  <m:t>𝟎</m:t>
                        </m:r>
                      </m:sup>
                    </m:sSup>
                  </m:oMath>
                </a14:m>
                <a:endParaRPr lang="uz-Latn-UZ" sz="3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56407" y="3065362"/>
                <a:ext cx="2191562" cy="658898"/>
              </a:xfrm>
              <a:prstGeom prst="rect">
                <a:avLst/>
              </a:prstGeom>
              <a:blipFill rotWithShape="1">
                <a:blip r:embed="rId6"/>
                <a:stretch>
                  <a:fillRect l="-8635" t="-12037" b="-34259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Прямоугольник 24"/>
              <p:cNvSpPr/>
              <p:nvPr/>
            </p:nvSpPr>
            <p:spPr>
              <a:xfrm>
                <a:off x="5410683" y="3760986"/>
                <a:ext cx="2462469" cy="6588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  <a:sym typeface="Symbol"/>
                  </a:rPr>
                  <a:t>x 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</m:ctrlPr>
                      </m:sSupPr>
                      <m:e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  <m:t> </m:t>
                        </m:r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  <m:t>𝟏𝟖𝟎</m:t>
                        </m:r>
                      </m:e>
                      <m:sup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  <m:t>𝟎</m:t>
                        </m:r>
                      </m:sup>
                    </m:sSup>
                    <m:r>
                      <a:rPr lang="ru-RU" sz="3600" b="1" i="1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  <a:cs typeface="Times New Roman" pitchFamily="18" charset="0"/>
                        <a:sym typeface="Symbol"/>
                      </a:rPr>
                      <m:t>:</m:t>
                    </m:r>
                    <m:r>
                      <a:rPr lang="uz-Cyrl-UZ" sz="3600" b="1" i="1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  <a:cs typeface="Times New Roman" pitchFamily="18" charset="0"/>
                        <a:sym typeface="Symbol"/>
                      </a:rPr>
                      <m:t>𝟓</m:t>
                    </m:r>
                  </m:oMath>
                </a14:m>
                <a:endParaRPr lang="uz-Latn-UZ" sz="3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5" name="Прямоугольник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0683" y="3760986"/>
                <a:ext cx="2462469" cy="658898"/>
              </a:xfrm>
              <a:prstGeom prst="rect">
                <a:avLst/>
              </a:prstGeom>
              <a:blipFill rotWithShape="1">
                <a:blip r:embed="rId7"/>
                <a:stretch>
                  <a:fillRect l="-7673" t="-12037" b="-34259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Прямоугольник 25"/>
              <p:cNvSpPr/>
              <p:nvPr/>
            </p:nvSpPr>
            <p:spPr>
              <a:xfrm>
                <a:off x="5481736" y="4456630"/>
                <a:ext cx="1712264" cy="6588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  <a:sym typeface="Symbol"/>
                  </a:rPr>
                  <a:t>x 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</m:ctrlPr>
                      </m:sSupPr>
                      <m:e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  <m:t> </m:t>
                        </m:r>
                        <m:r>
                          <a:rPr lang="uz-Cyrl-UZ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  <m:t>𝟑𝟔</m:t>
                        </m:r>
                      </m:e>
                      <m:sup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  <m:t>𝟎</m:t>
                        </m:r>
                      </m:sup>
                    </m:sSup>
                  </m:oMath>
                </a14:m>
                <a:endParaRPr lang="uz-Latn-UZ" sz="3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6" name="Прямоугольник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1736" y="4456630"/>
                <a:ext cx="1712264" cy="658898"/>
              </a:xfrm>
              <a:prstGeom prst="rect">
                <a:avLst/>
              </a:prstGeom>
              <a:blipFill rotWithShape="1">
                <a:blip r:embed="rId8"/>
                <a:stretch>
                  <a:fillRect l="-10676" t="-12037" b="-34259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/>
              <p:cNvSpPr/>
              <p:nvPr/>
            </p:nvSpPr>
            <p:spPr>
              <a:xfrm>
                <a:off x="4823509" y="5335866"/>
                <a:ext cx="3155309" cy="606500"/>
              </a:xfrm>
              <a:prstGeom prst="rect">
                <a:avLst/>
              </a:prstGeom>
            </p:spPr>
            <p:txBody>
              <a:bodyPr wrap="square" lIns="39548" tIns="19774" rIns="39548" bIns="19774">
                <a:spAutoFit/>
              </a:bodyPr>
              <a:lstStyle/>
              <a:p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2х=2∙36</a:t>
                </a:r>
                <a:r>
                  <a:rPr lang="ru-RU" sz="3600" b="1" baseline="30000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0  </a:t>
                </a:r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𝟕𝟐</m:t>
                        </m:r>
                      </m:e>
                      <m:sup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3600" b="1" baseline="30000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      </a:t>
                </a:r>
                <a:endParaRPr lang="uz-Latn-UZ" sz="3600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2" name="Прямоугольник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23509" y="5335866"/>
                <a:ext cx="3155309" cy="606500"/>
              </a:xfrm>
              <a:prstGeom prst="rect">
                <a:avLst/>
              </a:prstGeom>
              <a:blipFill rotWithShape="1">
                <a:blip r:embed="rId9"/>
                <a:stretch>
                  <a:fillRect l="-7529" t="-17000" b="-41000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3173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11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11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1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212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1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1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212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212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212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3" dur="1000" fill="hold"/>
                                        <p:tgtEl>
                                          <p:spTgt spid="221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5" dur="1000" fill="hold"/>
                                        <p:tgtEl>
                                          <p:spTgt spid="221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35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8" dur="1000" fill="hold"/>
                                        <p:tgtEl>
                                          <p:spTgt spid="221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5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0" dur="1000" fill="hold"/>
                                        <p:tgtEl>
                                          <p:spTgt spid="221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212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21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21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0" dur="1000" fill="hold"/>
                                        <p:tgtEl>
                                          <p:spTgt spid="221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35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3" dur="1000" fill="hold"/>
                                        <p:tgtEl>
                                          <p:spTgt spid="221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000"/>
                            </p:stCondLst>
                            <p:childTnLst>
                              <p:par>
                                <p:cTn id="4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21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21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21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212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212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212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212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212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212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2211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21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21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6" dur="500"/>
                                        <p:tgtEl>
                                          <p:spTgt spid="221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1191" grpId="0" animBg="1"/>
      <p:bldP spid="221196" grpId="0" animBg="1"/>
      <p:bldP spid="221211" grpId="0" animBg="1"/>
      <p:bldP spid="221211" grpId="1" animBg="1"/>
      <p:bldP spid="221211" grpId="2" animBg="1"/>
      <p:bldP spid="221213" grpId="0" animBg="1"/>
      <p:bldP spid="221213" grpId="1" animBg="1"/>
      <p:bldP spid="221213" grpId="2" animBg="1"/>
      <p:bldP spid="221215" grpId="0" animBg="1"/>
      <p:bldP spid="221215" grpId="1" animBg="1"/>
      <p:bldP spid="221215" grpId="2" animBg="1"/>
      <p:bldP spid="23" grpId="0"/>
      <p:bldP spid="24" grpId="0"/>
      <p:bldP spid="25" grpId="0"/>
      <p:bldP spid="26" grpId="0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0" name="Line 2"/>
          <p:cNvSpPr>
            <a:spLocks noChangeShapeType="1"/>
          </p:cNvSpPr>
          <p:nvPr/>
        </p:nvSpPr>
        <p:spPr bwMode="auto">
          <a:xfrm>
            <a:off x="9159240" y="688086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lIns="130622" tIns="65311" rIns="130622" bIns="65311"/>
          <a:lstStyle/>
          <a:p>
            <a:endParaRPr lang="ru-RU"/>
          </a:p>
        </p:txBody>
      </p:sp>
      <p:graphicFrame>
        <p:nvGraphicFramePr>
          <p:cNvPr id="227331" name="Object 3"/>
          <p:cNvGraphicFramePr>
            <a:graphicFrameLocks noChangeAspect="1"/>
          </p:cNvGraphicFramePr>
          <p:nvPr/>
        </p:nvGraphicFramePr>
        <p:xfrm>
          <a:off x="2324102" y="6402706"/>
          <a:ext cx="10447019" cy="169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8" name="Формула" r:id="rId3" imgW="2234880" imgH="482400" progId="Equation.3">
                  <p:embed/>
                </p:oleObj>
              </mc:Choice>
              <mc:Fallback>
                <p:oleObj name="Формула" r:id="rId3" imgW="2234880" imgH="482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4102" y="6402706"/>
                        <a:ext cx="10447019" cy="16954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7332" name="Text Box 4"/>
          <p:cNvSpPr txBox="1">
            <a:spLocks noChangeArrowheads="1"/>
          </p:cNvSpPr>
          <p:nvPr/>
        </p:nvSpPr>
        <p:spPr bwMode="auto">
          <a:xfrm>
            <a:off x="5702302" y="1695450"/>
            <a:ext cx="605235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4000" b="1" i="1">
                <a:latin typeface="Times New Roman" pitchFamily="18" charset="0"/>
              </a:rPr>
              <a:t>В</a:t>
            </a:r>
          </a:p>
        </p:txBody>
      </p:sp>
      <p:sp>
        <p:nvSpPr>
          <p:cNvPr id="227333" name="Text Box 5"/>
          <p:cNvSpPr txBox="1">
            <a:spLocks noChangeArrowheads="1"/>
          </p:cNvSpPr>
          <p:nvPr/>
        </p:nvSpPr>
        <p:spPr bwMode="auto">
          <a:xfrm>
            <a:off x="287022" y="4892040"/>
            <a:ext cx="605235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4000" b="1" i="1">
                <a:latin typeface="Times New Roman" pitchFamily="18" charset="0"/>
              </a:rPr>
              <a:t>А</a:t>
            </a:r>
          </a:p>
        </p:txBody>
      </p:sp>
      <p:sp>
        <p:nvSpPr>
          <p:cNvPr id="227334" name="Text Box 6"/>
          <p:cNvSpPr txBox="1">
            <a:spLocks noChangeArrowheads="1"/>
          </p:cNvSpPr>
          <p:nvPr/>
        </p:nvSpPr>
        <p:spPr bwMode="auto">
          <a:xfrm>
            <a:off x="3858262" y="4892040"/>
            <a:ext cx="634089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4000" b="1" i="1">
                <a:latin typeface="Times New Roman" pitchFamily="18" charset="0"/>
              </a:rPr>
              <a:t>О</a:t>
            </a:r>
          </a:p>
        </p:txBody>
      </p:sp>
      <p:sp>
        <p:nvSpPr>
          <p:cNvPr id="227335" name="Freeform 7"/>
          <p:cNvSpPr>
            <a:spLocks/>
          </p:cNvSpPr>
          <p:nvPr/>
        </p:nvSpPr>
        <p:spPr bwMode="auto">
          <a:xfrm>
            <a:off x="772160" y="4956810"/>
            <a:ext cx="7010400" cy="1524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760" y="8"/>
              </a:cxn>
            </a:cxnLst>
            <a:rect l="0" t="0" r="r" b="b"/>
            <a:pathLst>
              <a:path w="2760" h="8">
                <a:moveTo>
                  <a:pt x="0" y="0"/>
                </a:moveTo>
                <a:lnTo>
                  <a:pt x="2760" y="8"/>
                </a:lnTo>
              </a:path>
            </a:pathLst>
          </a:custGeom>
          <a:noFill/>
          <a:ln w="57150">
            <a:solidFill>
              <a:srgbClr val="008000"/>
            </a:solidFill>
            <a:round/>
            <a:headEnd/>
            <a:tailEnd/>
          </a:ln>
          <a:effectLst/>
        </p:spPr>
        <p:txBody>
          <a:bodyPr lIns="130622" tIns="65311" rIns="130622" bIns="65311"/>
          <a:lstStyle/>
          <a:p>
            <a:endParaRPr lang="ru-RU"/>
          </a:p>
        </p:txBody>
      </p:sp>
      <p:sp>
        <p:nvSpPr>
          <p:cNvPr id="227336" name="Freeform 8"/>
          <p:cNvSpPr>
            <a:spLocks/>
          </p:cNvSpPr>
          <p:nvPr/>
        </p:nvSpPr>
        <p:spPr bwMode="auto">
          <a:xfrm>
            <a:off x="4203701" y="2040256"/>
            <a:ext cx="2316480" cy="2895600"/>
          </a:xfrm>
          <a:custGeom>
            <a:avLst/>
            <a:gdLst/>
            <a:ahLst/>
            <a:cxnLst>
              <a:cxn ang="0">
                <a:pos x="912" y="0"/>
              </a:cxn>
              <a:cxn ang="0">
                <a:pos x="0" y="1520"/>
              </a:cxn>
            </a:cxnLst>
            <a:rect l="0" t="0" r="r" b="b"/>
            <a:pathLst>
              <a:path w="912" h="1520">
                <a:moveTo>
                  <a:pt x="912" y="0"/>
                </a:moveTo>
                <a:lnTo>
                  <a:pt x="0" y="1520"/>
                </a:lnTo>
              </a:path>
            </a:pathLst>
          </a:custGeom>
          <a:noFill/>
          <a:ln w="57150">
            <a:solidFill>
              <a:srgbClr val="008000"/>
            </a:solidFill>
            <a:round/>
            <a:headEnd/>
            <a:tailEnd/>
          </a:ln>
          <a:effectLst/>
        </p:spPr>
        <p:txBody>
          <a:bodyPr lIns="130622" tIns="65311" rIns="130622" bIns="65311"/>
          <a:lstStyle/>
          <a:p>
            <a:endParaRPr lang="ru-RU"/>
          </a:p>
        </p:txBody>
      </p:sp>
      <p:sp>
        <p:nvSpPr>
          <p:cNvPr id="227337" name="Text Box 9"/>
          <p:cNvSpPr txBox="1">
            <a:spLocks noChangeArrowheads="1"/>
          </p:cNvSpPr>
          <p:nvPr/>
        </p:nvSpPr>
        <p:spPr bwMode="auto">
          <a:xfrm>
            <a:off x="7315200" y="4892040"/>
            <a:ext cx="605235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en-US" sz="4000" b="1" i="1">
                <a:latin typeface="Times New Roman" pitchFamily="18" charset="0"/>
              </a:rPr>
              <a:t>C</a:t>
            </a:r>
            <a:endParaRPr lang="ru-RU" sz="4000" b="1" i="1">
              <a:latin typeface="Times New Roman" pitchFamily="18" charset="0"/>
            </a:endParaRPr>
          </a:p>
        </p:txBody>
      </p:sp>
      <p:sp>
        <p:nvSpPr>
          <p:cNvPr id="227339" name="WordArt 11"/>
          <p:cNvSpPr>
            <a:spLocks noChangeArrowheads="1" noChangeShapeType="1" noTextEdit="1"/>
          </p:cNvSpPr>
          <p:nvPr/>
        </p:nvSpPr>
        <p:spPr bwMode="auto">
          <a:xfrm>
            <a:off x="3124200" y="649449"/>
            <a:ext cx="5631177" cy="722151"/>
          </a:xfrm>
          <a:prstGeom prst="rect">
            <a:avLst/>
          </a:prstGeom>
        </p:spPr>
        <p:txBody>
          <a:bodyPr wrap="none" lIns="130622" tIns="65311" rIns="130622" bIns="6531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5100" b="1" kern="10" dirty="0">
                <a:ln w="9525">
                  <a:noFill/>
                  <a:round/>
                  <a:headEnd/>
                  <a:tailEnd/>
                </a:ln>
                <a:solidFill>
                  <a:srgbClr val="002060"/>
                </a:solidFill>
                <a:latin typeface="Times New Roman"/>
                <a:cs typeface="Times New Roman"/>
              </a:rPr>
              <a:t>Смежные углы</a:t>
            </a:r>
          </a:p>
        </p:txBody>
      </p:sp>
      <p:pic>
        <p:nvPicPr>
          <p:cNvPr id="227341" name="Picture 13" descr="&amp;Kcy;&amp;acy;&amp;rcy;&amp;tcy;&amp;icy;&amp;ncy;&amp;kcy;&amp;acy; 27 &amp;icy;&amp;zcy; 36954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058400" y="650168"/>
            <a:ext cx="3914138" cy="258915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75124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227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внобедренный треугольник 3"/>
          <p:cNvSpPr/>
          <p:nvPr/>
        </p:nvSpPr>
        <p:spPr>
          <a:xfrm>
            <a:off x="4686333" y="3070168"/>
            <a:ext cx="5029235" cy="2314591"/>
          </a:xfrm>
          <a:prstGeom prst="triangl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V="1">
            <a:off x="6849311" y="1784284"/>
            <a:ext cx="1771663" cy="161131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Прямоугольник 20"/>
          <p:cNvSpPr/>
          <p:nvPr/>
        </p:nvSpPr>
        <p:spPr>
          <a:xfrm>
            <a:off x="-228653" y="5781535"/>
            <a:ext cx="14630400" cy="1886224"/>
          </a:xfrm>
          <a:prstGeom prst="rect">
            <a:avLst/>
          </a:prstGeom>
        </p:spPr>
        <p:txBody>
          <a:bodyPr wrap="square" lIns="130622" tIns="65311" rIns="130622" bIns="65311">
            <a:spAutoFit/>
          </a:bodyPr>
          <a:lstStyle/>
          <a:p>
            <a:pPr lvl="1"/>
            <a:endParaRPr lang="ru-RU" sz="3400" dirty="0"/>
          </a:p>
          <a:p>
            <a:pPr lvl="1"/>
            <a:r>
              <a:rPr lang="ru-RU" sz="4000" b="1" dirty="0"/>
              <a:t>1. Продлите сторону АВ за вершину В,  поставьте точку </a:t>
            </a:r>
            <a:r>
              <a:rPr lang="ru-RU" sz="4000" b="1" dirty="0" smtClean="0"/>
              <a:t>М</a:t>
            </a:r>
            <a:endParaRPr lang="ru-RU" sz="4000" b="1" dirty="0"/>
          </a:p>
          <a:p>
            <a:pPr lvl="1"/>
            <a:r>
              <a:rPr lang="ru-RU" sz="4000" b="1" dirty="0"/>
              <a:t>2. </a:t>
            </a:r>
            <a:r>
              <a:rPr lang="ru-RU" sz="4000" b="1" dirty="0">
                <a:sym typeface="Symbol"/>
              </a:rPr>
              <a:t> </a:t>
            </a:r>
            <a:r>
              <a:rPr lang="ru-RU" sz="4000" b="1" dirty="0"/>
              <a:t>СВМ – </a:t>
            </a:r>
            <a:r>
              <a:rPr lang="ru-RU" sz="4000" b="1" dirty="0">
                <a:solidFill>
                  <a:srgbClr val="002060"/>
                </a:solidFill>
              </a:rPr>
              <a:t>внешний угол </a:t>
            </a:r>
            <a:r>
              <a:rPr lang="ru-RU" sz="4000" b="1" dirty="0">
                <a:sym typeface="Symbol"/>
              </a:rPr>
              <a:t> </a:t>
            </a:r>
            <a:r>
              <a:rPr lang="ru-RU" sz="4000" b="1" dirty="0"/>
              <a:t>АВС при вершине В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886227" y="5041857"/>
            <a:ext cx="800106" cy="839784"/>
          </a:xfrm>
          <a:prstGeom prst="rect">
            <a:avLst/>
          </a:prstGeom>
          <a:noFill/>
        </p:spPr>
        <p:txBody>
          <a:bodyPr wrap="square" lIns="130622" tIns="65311" rIns="130622" bIns="65311" rtlCol="0">
            <a:spAutoFit/>
          </a:bodyPr>
          <a:lstStyle/>
          <a:p>
            <a:r>
              <a:rPr lang="en-US" sz="4600" dirty="0">
                <a:ln>
                  <a:solidFill>
                    <a:sysClr val="windowText" lastClr="000000"/>
                  </a:solidFill>
                </a:ln>
              </a:rPr>
              <a:t>A</a:t>
            </a:r>
            <a:endParaRPr lang="ru-RU" sz="4600" dirty="0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515145" y="2555815"/>
            <a:ext cx="800106" cy="839784"/>
          </a:xfrm>
          <a:prstGeom prst="rect">
            <a:avLst/>
          </a:prstGeom>
          <a:noFill/>
        </p:spPr>
        <p:txBody>
          <a:bodyPr wrap="square" lIns="130622" tIns="65311" rIns="130622" bIns="65311" rtlCol="0">
            <a:spAutoFit/>
          </a:bodyPr>
          <a:lstStyle/>
          <a:p>
            <a:r>
              <a:rPr lang="ru-RU" sz="4600" dirty="0">
                <a:ln>
                  <a:solidFill>
                    <a:sysClr val="windowText" lastClr="000000"/>
                  </a:solidFill>
                </a:ln>
              </a:rPr>
              <a:t>В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829869" y="5041857"/>
            <a:ext cx="800106" cy="839784"/>
          </a:xfrm>
          <a:prstGeom prst="rect">
            <a:avLst/>
          </a:prstGeom>
          <a:noFill/>
        </p:spPr>
        <p:txBody>
          <a:bodyPr wrap="square" lIns="130622" tIns="65311" rIns="130622" bIns="65311" rtlCol="0">
            <a:spAutoFit/>
          </a:bodyPr>
          <a:lstStyle/>
          <a:p>
            <a:r>
              <a:rPr lang="ru-RU" sz="4600" dirty="0">
                <a:ln>
                  <a:solidFill>
                    <a:sysClr val="windowText" lastClr="000000"/>
                  </a:solidFill>
                </a:ln>
              </a:rPr>
              <a:t>С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429552" y="1612833"/>
            <a:ext cx="800106" cy="839784"/>
          </a:xfrm>
          <a:prstGeom prst="rect">
            <a:avLst/>
          </a:prstGeom>
          <a:noFill/>
        </p:spPr>
        <p:txBody>
          <a:bodyPr wrap="square" lIns="130622" tIns="65311" rIns="130622" bIns="65311" rtlCol="0">
            <a:spAutoFit/>
          </a:bodyPr>
          <a:lstStyle/>
          <a:p>
            <a:r>
              <a:rPr lang="ru-RU" sz="4600" dirty="0">
                <a:ln>
                  <a:solidFill>
                    <a:sysClr val="windowText" lastClr="000000"/>
                  </a:solidFill>
                </a:ln>
              </a:rPr>
              <a:t>М</a:t>
            </a:r>
          </a:p>
        </p:txBody>
      </p:sp>
      <p:cxnSp>
        <p:nvCxnSpPr>
          <p:cNvPr id="30" name="Прямая соединительная линия 29"/>
          <p:cNvCxnSpPr/>
          <p:nvPr/>
        </p:nvCxnSpPr>
        <p:spPr>
          <a:xfrm flipV="1">
            <a:off x="7200950" y="1784284"/>
            <a:ext cx="1420024" cy="128588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>
            <a:endCxn id="4" idx="4"/>
          </p:cNvCxnSpPr>
          <p:nvPr/>
        </p:nvCxnSpPr>
        <p:spPr>
          <a:xfrm rot="16200000" flipH="1">
            <a:off x="7300964" y="2970154"/>
            <a:ext cx="2314591" cy="25146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Прямоугольник 2"/>
          <p:cNvSpPr/>
          <p:nvPr/>
        </p:nvSpPr>
        <p:spPr>
          <a:xfrm>
            <a:off x="3505200" y="469916"/>
            <a:ext cx="824386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Внешний угол треугольника</a:t>
            </a:r>
            <a:r>
              <a:rPr lang="ru-RU" sz="4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lang="uz-Latn-UZ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8349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80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80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762" y="600050"/>
            <a:ext cx="11948160" cy="1371600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/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800055" y="1590511"/>
            <a:ext cx="13082275" cy="17938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52904" tIns="65311" rIns="130622" bIns="65311" numCol="1" anchor="ctr" anchorCtr="0" compatLnSpc="1">
            <a:prstTxWarp prst="textNoShape">
              <a:avLst/>
            </a:prstTxWarp>
            <a:spAutoFit/>
          </a:bodyPr>
          <a:lstStyle/>
          <a:p>
            <a:pPr algn="ctr" defTabSz="1306220" fontAlgn="base">
              <a:spcBef>
                <a:spcPct val="0"/>
              </a:spcBef>
              <a:spcAft>
                <a:spcPct val="0"/>
              </a:spcAft>
            </a:pPr>
            <a:r>
              <a:rPr lang="ru-RU" sz="5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Угол, </a:t>
            </a:r>
            <a:r>
              <a:rPr lang="ru-RU" sz="54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смежный  </a:t>
            </a:r>
            <a:r>
              <a:rPr lang="ru-RU" sz="5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углу треугольника, называется его </a:t>
            </a:r>
            <a:r>
              <a:rPr lang="ru-RU" sz="5400" b="1" dirty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в</a:t>
            </a:r>
            <a:r>
              <a:rPr lang="ru-RU" sz="5400" b="1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нешним углом</a:t>
            </a:r>
            <a:endParaRPr lang="ru-RU" sz="5400" b="1" dirty="0">
              <a:solidFill>
                <a:srgbClr val="00206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592968" y="304800"/>
            <a:ext cx="13496448" cy="1273804"/>
          </a:xfrm>
          <a:prstGeom prst="rect">
            <a:avLst/>
          </a:prstGeom>
        </p:spPr>
        <p:txBody>
          <a:bodyPr vert="horz" lIns="130622" tIns="65311" rIns="130622" bIns="65311" rtlCol="0" anchor="b">
            <a:noAutofit/>
          </a:bodyPr>
          <a:lstStyle/>
          <a:p>
            <a:pPr algn="ctr" defTabSz="1306220">
              <a:lnSpc>
                <a:spcPts val="8285"/>
              </a:lnSpc>
              <a:spcBef>
                <a:spcPct val="0"/>
              </a:spcBef>
              <a:defRPr/>
            </a:pPr>
            <a:r>
              <a:rPr lang="ru-RU" sz="6000" b="1" dirty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rPr>
              <a:t>Определение</a:t>
            </a:r>
          </a:p>
        </p:txBody>
      </p:sp>
      <p:pic>
        <p:nvPicPr>
          <p:cNvPr id="7" name="Picture 5" descr="MCj0370140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550" y="6012389"/>
            <a:ext cx="2800237" cy="2217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Равнобедренный треугольник 7"/>
          <p:cNvSpPr/>
          <p:nvPr/>
        </p:nvSpPr>
        <p:spPr>
          <a:xfrm>
            <a:off x="4686306" y="3794889"/>
            <a:ext cx="6057942" cy="3506026"/>
          </a:xfrm>
          <a:prstGeom prst="triangle">
            <a:avLst>
              <a:gd name="adj" fmla="val 31209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rtlCol="0" anchor="ctr"/>
          <a:lstStyle/>
          <a:p>
            <a:pPr algn="ctr"/>
            <a:endParaRPr lang="ru-RU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10744248" y="7300916"/>
            <a:ext cx="206144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Дуга 11"/>
          <p:cNvSpPr/>
          <p:nvPr/>
        </p:nvSpPr>
        <p:spPr>
          <a:xfrm rot="18595748">
            <a:off x="10452546" y="6960090"/>
            <a:ext cx="527012" cy="596620"/>
          </a:xfrm>
          <a:prstGeom prst="arc">
            <a:avLst>
              <a:gd name="adj1" fmla="val 16200000"/>
              <a:gd name="adj2" fmla="val 3012645"/>
            </a:avLst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30622" tIns="65311" rIns="130622" bIns="65311" rtlCol="0" anchor="ctr"/>
          <a:lstStyle/>
          <a:p>
            <a:pPr algn="ctr"/>
            <a:endParaRPr lang="ru-RU"/>
          </a:p>
        </p:txBody>
      </p:sp>
      <p:sp>
        <p:nvSpPr>
          <p:cNvPr id="13" name="Дуга 12"/>
          <p:cNvSpPr/>
          <p:nvPr/>
        </p:nvSpPr>
        <p:spPr>
          <a:xfrm rot="18549489">
            <a:off x="10269124" y="6829427"/>
            <a:ext cx="865261" cy="942982"/>
          </a:xfrm>
          <a:prstGeom prst="arc">
            <a:avLst>
              <a:gd name="adj1" fmla="val 16770054"/>
              <a:gd name="adj2" fmla="val 2996031"/>
            </a:avLst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30622" tIns="65311" rIns="130622" bIns="65311"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9495753" y="6604459"/>
            <a:ext cx="4411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Cyrl-UZ" sz="3600" b="1" dirty="0" smtClean="0">
                <a:latin typeface="Arial" pitchFamily="34" charset="0"/>
                <a:cs typeface="Arial" pitchFamily="34" charset="0"/>
              </a:rPr>
              <a:t>1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0744248" y="6210925"/>
            <a:ext cx="4411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Cyrl-UZ" sz="3600" b="1" dirty="0" smtClean="0">
                <a:latin typeface="Arial" pitchFamily="34" charset="0"/>
                <a:cs typeface="Arial" pitchFamily="34" charset="0"/>
              </a:rPr>
              <a:t>2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Дуга 15"/>
          <p:cNvSpPr/>
          <p:nvPr/>
        </p:nvSpPr>
        <p:spPr>
          <a:xfrm rot="12865578">
            <a:off x="10221634" y="6571402"/>
            <a:ext cx="685805" cy="942982"/>
          </a:xfrm>
          <a:prstGeom prst="arc">
            <a:avLst>
              <a:gd name="adj1" fmla="val 17480712"/>
              <a:gd name="adj2" fmla="val 0"/>
            </a:avLst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30622" tIns="65311" rIns="130622" bIns="65311"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4268537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7090" name="Group 2"/>
          <p:cNvGrpSpPr>
            <a:grpSpLocks/>
          </p:cNvGrpSpPr>
          <p:nvPr/>
        </p:nvGrpSpPr>
        <p:grpSpPr bwMode="auto">
          <a:xfrm rot="10800000">
            <a:off x="7774942" y="1781176"/>
            <a:ext cx="1793240" cy="1973580"/>
            <a:chOff x="2358" y="784"/>
            <a:chExt cx="706" cy="1036"/>
          </a:xfrm>
        </p:grpSpPr>
        <p:sp>
          <p:nvSpPr>
            <p:cNvPr id="217091" name="Freeform 3"/>
            <p:cNvSpPr>
              <a:spLocks/>
            </p:cNvSpPr>
            <p:nvPr/>
          </p:nvSpPr>
          <p:spPr bwMode="auto">
            <a:xfrm>
              <a:off x="2358" y="784"/>
              <a:ext cx="706" cy="1036"/>
            </a:xfrm>
            <a:custGeom>
              <a:avLst/>
              <a:gdLst>
                <a:gd name="T0" fmla="*/ 286 w 706"/>
                <a:gd name="T1" fmla="*/ 1036 h 1036"/>
                <a:gd name="T2" fmla="*/ 104 w 706"/>
                <a:gd name="T3" fmla="*/ 919 h 1036"/>
                <a:gd name="T4" fmla="*/ 0 w 706"/>
                <a:gd name="T5" fmla="*/ 563 h 1036"/>
                <a:gd name="T6" fmla="*/ 107 w 706"/>
                <a:gd name="T7" fmla="*/ 316 h 1036"/>
                <a:gd name="T8" fmla="*/ 276 w 706"/>
                <a:gd name="T9" fmla="*/ 203 h 1036"/>
                <a:gd name="T10" fmla="*/ 482 w 706"/>
                <a:gd name="T11" fmla="*/ 0 h 1036"/>
                <a:gd name="T12" fmla="*/ 706 w 706"/>
                <a:gd name="T13" fmla="*/ 608 h 1036"/>
                <a:gd name="T14" fmla="*/ 286 w 706"/>
                <a:gd name="T15" fmla="*/ 1036 h 10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06" h="1036">
                  <a:moveTo>
                    <a:pt x="286" y="1036"/>
                  </a:moveTo>
                  <a:lnTo>
                    <a:pt x="104" y="919"/>
                  </a:lnTo>
                  <a:lnTo>
                    <a:pt x="0" y="563"/>
                  </a:lnTo>
                  <a:lnTo>
                    <a:pt x="107" y="316"/>
                  </a:lnTo>
                  <a:lnTo>
                    <a:pt x="276" y="203"/>
                  </a:lnTo>
                  <a:lnTo>
                    <a:pt x="482" y="0"/>
                  </a:lnTo>
                  <a:lnTo>
                    <a:pt x="706" y="608"/>
                  </a:lnTo>
                  <a:lnTo>
                    <a:pt x="286" y="1036"/>
                  </a:lnTo>
                  <a:close/>
                </a:path>
              </a:pathLst>
            </a:custGeom>
            <a:gradFill rotWithShape="1">
              <a:gsLst>
                <a:gs pos="0">
                  <a:srgbClr val="00CC00"/>
                </a:gs>
                <a:gs pos="100000">
                  <a:schemeClr val="bg1"/>
                </a:gs>
              </a:gsLst>
              <a:path path="rect">
                <a:fillToRect l="100000" t="10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217092" name="Freeform 4"/>
            <p:cNvSpPr>
              <a:spLocks/>
            </p:cNvSpPr>
            <p:nvPr/>
          </p:nvSpPr>
          <p:spPr bwMode="auto">
            <a:xfrm>
              <a:off x="2949" y="1260"/>
              <a:ext cx="47" cy="208"/>
            </a:xfrm>
            <a:custGeom>
              <a:avLst/>
              <a:gdLst>
                <a:gd name="T0" fmla="*/ 27 w 47"/>
                <a:gd name="T1" fmla="*/ 208 h 208"/>
                <a:gd name="T2" fmla="*/ 3 w 47"/>
                <a:gd name="T3" fmla="*/ 136 h 208"/>
                <a:gd name="T4" fmla="*/ 7 w 47"/>
                <a:gd name="T5" fmla="*/ 76 h 208"/>
                <a:gd name="T6" fmla="*/ 47 w 47"/>
                <a:gd name="T7" fmla="*/ 0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208">
                  <a:moveTo>
                    <a:pt x="27" y="208"/>
                  </a:moveTo>
                  <a:cubicBezTo>
                    <a:pt x="23" y="195"/>
                    <a:pt x="6" y="158"/>
                    <a:pt x="3" y="136"/>
                  </a:cubicBezTo>
                  <a:cubicBezTo>
                    <a:pt x="0" y="114"/>
                    <a:pt x="0" y="99"/>
                    <a:pt x="7" y="76"/>
                  </a:cubicBezTo>
                  <a:cubicBezTo>
                    <a:pt x="14" y="53"/>
                    <a:pt x="39" y="16"/>
                    <a:pt x="47" y="0"/>
                  </a:cubicBezTo>
                </a:path>
              </a:pathLst>
            </a:custGeom>
            <a:noFill/>
            <a:ln w="28575" cap="flat" cmpd="sng">
              <a:solidFill>
                <a:srgbClr val="008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</p:grpSp>
      <p:grpSp>
        <p:nvGrpSpPr>
          <p:cNvPr id="217093" name="Group 5"/>
          <p:cNvGrpSpPr>
            <a:grpSpLocks/>
          </p:cNvGrpSpPr>
          <p:nvPr/>
        </p:nvGrpSpPr>
        <p:grpSpPr bwMode="auto">
          <a:xfrm rot="11035554">
            <a:off x="2476502" y="6101716"/>
            <a:ext cx="2585720" cy="1167764"/>
            <a:chOff x="794" y="2593"/>
            <a:chExt cx="1018" cy="613"/>
          </a:xfrm>
        </p:grpSpPr>
        <p:grpSp>
          <p:nvGrpSpPr>
            <p:cNvPr id="217094" name="Group 6"/>
            <p:cNvGrpSpPr>
              <a:grpSpLocks/>
            </p:cNvGrpSpPr>
            <p:nvPr/>
          </p:nvGrpSpPr>
          <p:grpSpPr bwMode="auto">
            <a:xfrm>
              <a:off x="794" y="2593"/>
              <a:ext cx="1018" cy="613"/>
              <a:chOff x="794" y="2593"/>
              <a:chExt cx="1018" cy="613"/>
            </a:xfrm>
          </p:grpSpPr>
          <p:sp>
            <p:nvSpPr>
              <p:cNvPr id="217095" name="Freeform 7"/>
              <p:cNvSpPr>
                <a:spLocks/>
              </p:cNvSpPr>
              <p:nvPr/>
            </p:nvSpPr>
            <p:spPr bwMode="auto">
              <a:xfrm>
                <a:off x="794" y="2593"/>
                <a:ext cx="1018" cy="612"/>
              </a:xfrm>
              <a:custGeom>
                <a:avLst/>
                <a:gdLst>
                  <a:gd name="T0" fmla="*/ 34 w 1018"/>
                  <a:gd name="T1" fmla="*/ 612 h 612"/>
                  <a:gd name="T2" fmla="*/ 0 w 1018"/>
                  <a:gd name="T3" fmla="*/ 399 h 612"/>
                  <a:gd name="T4" fmla="*/ 196 w 1018"/>
                  <a:gd name="T5" fmla="*/ 84 h 612"/>
                  <a:gd name="T6" fmla="*/ 452 w 1018"/>
                  <a:gd name="T7" fmla="*/ 0 h 612"/>
                  <a:gd name="T8" fmla="*/ 649 w 1018"/>
                  <a:gd name="T9" fmla="*/ 51 h 612"/>
                  <a:gd name="T10" fmla="*/ 1018 w 1018"/>
                  <a:gd name="T11" fmla="*/ 127 h 612"/>
                  <a:gd name="T12" fmla="*/ 607 w 1018"/>
                  <a:gd name="T13" fmla="*/ 610 h 612"/>
                  <a:gd name="T14" fmla="*/ 34 w 1018"/>
                  <a:gd name="T15" fmla="*/ 612 h 6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018" h="612">
                    <a:moveTo>
                      <a:pt x="34" y="612"/>
                    </a:moveTo>
                    <a:lnTo>
                      <a:pt x="0" y="399"/>
                    </a:lnTo>
                    <a:lnTo>
                      <a:pt x="196" y="84"/>
                    </a:lnTo>
                    <a:lnTo>
                      <a:pt x="452" y="0"/>
                    </a:lnTo>
                    <a:lnTo>
                      <a:pt x="649" y="51"/>
                    </a:lnTo>
                    <a:lnTo>
                      <a:pt x="1018" y="127"/>
                    </a:lnTo>
                    <a:lnTo>
                      <a:pt x="607" y="610"/>
                    </a:lnTo>
                    <a:lnTo>
                      <a:pt x="34" y="612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CC00"/>
                  </a:gs>
                  <a:gs pos="100000">
                    <a:schemeClr val="bg1"/>
                  </a:gs>
                </a:gsLst>
                <a:path path="rect">
                  <a:fillToRect l="100000" t="10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uz-Latn-UZ"/>
              </a:p>
            </p:txBody>
          </p:sp>
          <p:sp>
            <p:nvSpPr>
              <p:cNvPr id="217096" name="Freeform 8"/>
              <p:cNvSpPr>
                <a:spLocks/>
              </p:cNvSpPr>
              <p:nvPr/>
            </p:nvSpPr>
            <p:spPr bwMode="auto">
              <a:xfrm>
                <a:off x="1248" y="3027"/>
                <a:ext cx="292" cy="179"/>
              </a:xfrm>
              <a:custGeom>
                <a:avLst/>
                <a:gdLst>
                  <a:gd name="T0" fmla="*/ 4 w 292"/>
                  <a:gd name="T1" fmla="*/ 177 h 179"/>
                  <a:gd name="T2" fmla="*/ 8 w 292"/>
                  <a:gd name="T3" fmla="*/ 161 h 179"/>
                  <a:gd name="T4" fmla="*/ 52 w 292"/>
                  <a:gd name="T5" fmla="*/ 69 h 179"/>
                  <a:gd name="T6" fmla="*/ 144 w 292"/>
                  <a:gd name="T7" fmla="*/ 9 h 179"/>
                  <a:gd name="T8" fmla="*/ 292 w 292"/>
                  <a:gd name="T9" fmla="*/ 17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2" h="179">
                    <a:moveTo>
                      <a:pt x="4" y="177"/>
                    </a:moveTo>
                    <a:cubicBezTo>
                      <a:pt x="5" y="174"/>
                      <a:pt x="0" y="179"/>
                      <a:pt x="8" y="161"/>
                    </a:cubicBezTo>
                    <a:cubicBezTo>
                      <a:pt x="16" y="143"/>
                      <a:pt x="29" y="94"/>
                      <a:pt x="52" y="69"/>
                    </a:cubicBezTo>
                    <a:cubicBezTo>
                      <a:pt x="75" y="44"/>
                      <a:pt x="104" y="18"/>
                      <a:pt x="144" y="9"/>
                    </a:cubicBezTo>
                    <a:cubicBezTo>
                      <a:pt x="184" y="0"/>
                      <a:pt x="261" y="15"/>
                      <a:pt x="292" y="17"/>
                    </a:cubicBezTo>
                  </a:path>
                </a:pathLst>
              </a:custGeom>
              <a:noFill/>
              <a:ln w="28575" cap="flat" cmpd="sng">
                <a:solidFill>
                  <a:srgbClr val="0080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uz-Latn-UZ"/>
              </a:p>
            </p:txBody>
          </p:sp>
        </p:grpSp>
        <p:sp>
          <p:nvSpPr>
            <p:cNvPr id="217097" name="Freeform 9"/>
            <p:cNvSpPr>
              <a:spLocks/>
            </p:cNvSpPr>
            <p:nvPr/>
          </p:nvSpPr>
          <p:spPr bwMode="auto">
            <a:xfrm>
              <a:off x="1304" y="3080"/>
              <a:ext cx="196" cy="120"/>
            </a:xfrm>
            <a:custGeom>
              <a:avLst/>
              <a:gdLst>
                <a:gd name="T0" fmla="*/ 0 w 196"/>
                <a:gd name="T1" fmla="*/ 120 h 120"/>
                <a:gd name="T2" fmla="*/ 36 w 196"/>
                <a:gd name="T3" fmla="*/ 52 h 120"/>
                <a:gd name="T4" fmla="*/ 84 w 196"/>
                <a:gd name="T5" fmla="*/ 16 h 120"/>
                <a:gd name="T6" fmla="*/ 196 w 196"/>
                <a:gd name="T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6" h="120">
                  <a:moveTo>
                    <a:pt x="0" y="120"/>
                  </a:moveTo>
                  <a:cubicBezTo>
                    <a:pt x="6" y="109"/>
                    <a:pt x="22" y="69"/>
                    <a:pt x="36" y="52"/>
                  </a:cubicBezTo>
                  <a:cubicBezTo>
                    <a:pt x="50" y="35"/>
                    <a:pt x="57" y="25"/>
                    <a:pt x="84" y="16"/>
                  </a:cubicBezTo>
                  <a:cubicBezTo>
                    <a:pt x="111" y="7"/>
                    <a:pt x="173" y="3"/>
                    <a:pt x="196" y="0"/>
                  </a:cubicBezTo>
                </a:path>
              </a:pathLst>
            </a:custGeom>
            <a:noFill/>
            <a:ln w="28575" cap="flat" cmpd="sng">
              <a:solidFill>
                <a:srgbClr val="008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</p:grpSp>
      <p:grpSp>
        <p:nvGrpSpPr>
          <p:cNvPr id="217098" name="Group 10"/>
          <p:cNvGrpSpPr>
            <a:grpSpLocks/>
          </p:cNvGrpSpPr>
          <p:nvPr/>
        </p:nvGrpSpPr>
        <p:grpSpPr bwMode="auto">
          <a:xfrm rot="10669897">
            <a:off x="8006080" y="6101716"/>
            <a:ext cx="1960880" cy="1224914"/>
            <a:chOff x="3560" y="2560"/>
            <a:chExt cx="772" cy="643"/>
          </a:xfrm>
        </p:grpSpPr>
        <p:sp>
          <p:nvSpPr>
            <p:cNvPr id="217099" name="Freeform 11"/>
            <p:cNvSpPr>
              <a:spLocks/>
            </p:cNvSpPr>
            <p:nvPr/>
          </p:nvSpPr>
          <p:spPr bwMode="auto">
            <a:xfrm>
              <a:off x="3560" y="2560"/>
              <a:ext cx="772" cy="643"/>
            </a:xfrm>
            <a:custGeom>
              <a:avLst/>
              <a:gdLst>
                <a:gd name="T0" fmla="*/ 0 w 772"/>
                <a:gd name="T1" fmla="*/ 99 h 643"/>
                <a:gd name="T2" fmla="*/ 192 w 772"/>
                <a:gd name="T3" fmla="*/ 0 h 643"/>
                <a:gd name="T4" fmla="*/ 552 w 772"/>
                <a:gd name="T5" fmla="*/ 88 h 643"/>
                <a:gd name="T6" fmla="*/ 712 w 772"/>
                <a:gd name="T7" fmla="*/ 304 h 643"/>
                <a:gd name="T8" fmla="*/ 726 w 772"/>
                <a:gd name="T9" fmla="*/ 507 h 643"/>
                <a:gd name="T10" fmla="*/ 772 w 772"/>
                <a:gd name="T11" fmla="*/ 643 h 643"/>
                <a:gd name="T12" fmla="*/ 182 w 772"/>
                <a:gd name="T13" fmla="*/ 643 h 643"/>
                <a:gd name="T14" fmla="*/ 0 w 772"/>
                <a:gd name="T15" fmla="*/ 99 h 6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72" h="643">
                  <a:moveTo>
                    <a:pt x="0" y="99"/>
                  </a:moveTo>
                  <a:lnTo>
                    <a:pt x="192" y="0"/>
                  </a:lnTo>
                  <a:lnTo>
                    <a:pt x="552" y="88"/>
                  </a:lnTo>
                  <a:lnTo>
                    <a:pt x="712" y="304"/>
                  </a:lnTo>
                  <a:lnTo>
                    <a:pt x="726" y="507"/>
                  </a:lnTo>
                  <a:lnTo>
                    <a:pt x="772" y="643"/>
                  </a:lnTo>
                  <a:lnTo>
                    <a:pt x="182" y="643"/>
                  </a:lnTo>
                  <a:lnTo>
                    <a:pt x="0" y="99"/>
                  </a:lnTo>
                  <a:close/>
                </a:path>
              </a:pathLst>
            </a:custGeom>
            <a:gradFill rotWithShape="1">
              <a:gsLst>
                <a:gs pos="0">
                  <a:srgbClr val="00CC00"/>
                </a:gs>
                <a:gs pos="100000">
                  <a:schemeClr val="bg1"/>
                </a:gs>
              </a:gsLst>
              <a:path path="rect">
                <a:fillToRect t="100000" r="10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grpSp>
          <p:nvGrpSpPr>
            <p:cNvPr id="217100" name="Group 12"/>
            <p:cNvGrpSpPr>
              <a:grpSpLocks/>
            </p:cNvGrpSpPr>
            <p:nvPr/>
          </p:nvGrpSpPr>
          <p:grpSpPr bwMode="auto">
            <a:xfrm>
              <a:off x="3678" y="3011"/>
              <a:ext cx="252" cy="185"/>
              <a:chOff x="3678" y="3011"/>
              <a:chExt cx="252" cy="185"/>
            </a:xfrm>
          </p:grpSpPr>
          <p:sp>
            <p:nvSpPr>
              <p:cNvPr id="217101" name="Freeform 13"/>
              <p:cNvSpPr>
                <a:spLocks/>
              </p:cNvSpPr>
              <p:nvPr/>
            </p:nvSpPr>
            <p:spPr bwMode="auto">
              <a:xfrm>
                <a:off x="3692" y="3055"/>
                <a:ext cx="192" cy="141"/>
              </a:xfrm>
              <a:custGeom>
                <a:avLst/>
                <a:gdLst>
                  <a:gd name="T0" fmla="*/ 0 w 192"/>
                  <a:gd name="T1" fmla="*/ 1 h 141"/>
                  <a:gd name="T2" fmla="*/ 84 w 192"/>
                  <a:gd name="T3" fmla="*/ 9 h 141"/>
                  <a:gd name="T4" fmla="*/ 156 w 192"/>
                  <a:gd name="T5" fmla="*/ 57 h 141"/>
                  <a:gd name="T6" fmla="*/ 192 w 192"/>
                  <a:gd name="T7" fmla="*/ 141 h 1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92" h="141">
                    <a:moveTo>
                      <a:pt x="0" y="1"/>
                    </a:moveTo>
                    <a:cubicBezTo>
                      <a:pt x="14" y="2"/>
                      <a:pt x="58" y="0"/>
                      <a:pt x="84" y="9"/>
                    </a:cubicBezTo>
                    <a:cubicBezTo>
                      <a:pt x="110" y="18"/>
                      <a:pt x="138" y="35"/>
                      <a:pt x="156" y="57"/>
                    </a:cubicBezTo>
                    <a:cubicBezTo>
                      <a:pt x="174" y="79"/>
                      <a:pt x="184" y="123"/>
                      <a:pt x="192" y="141"/>
                    </a:cubicBezTo>
                  </a:path>
                </a:pathLst>
              </a:custGeom>
              <a:noFill/>
              <a:ln w="28575" cap="flat" cmpd="sng">
                <a:solidFill>
                  <a:srgbClr val="0080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uz-Latn-UZ"/>
              </a:p>
            </p:txBody>
          </p:sp>
          <p:sp>
            <p:nvSpPr>
              <p:cNvPr id="217102" name="Freeform 14"/>
              <p:cNvSpPr>
                <a:spLocks/>
              </p:cNvSpPr>
              <p:nvPr/>
            </p:nvSpPr>
            <p:spPr bwMode="auto">
              <a:xfrm>
                <a:off x="3678" y="3011"/>
                <a:ext cx="252" cy="184"/>
              </a:xfrm>
              <a:custGeom>
                <a:avLst/>
                <a:gdLst>
                  <a:gd name="T0" fmla="*/ 0 w 252"/>
                  <a:gd name="T1" fmla="*/ 4 h 184"/>
                  <a:gd name="T2" fmla="*/ 123 w 252"/>
                  <a:gd name="T3" fmla="*/ 13 h 184"/>
                  <a:gd name="T4" fmla="*/ 213 w 252"/>
                  <a:gd name="T5" fmla="*/ 82 h 184"/>
                  <a:gd name="T6" fmla="*/ 252 w 252"/>
                  <a:gd name="T7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2" h="184">
                    <a:moveTo>
                      <a:pt x="0" y="4"/>
                    </a:moveTo>
                    <a:cubicBezTo>
                      <a:pt x="20" y="5"/>
                      <a:pt x="88" y="0"/>
                      <a:pt x="123" y="13"/>
                    </a:cubicBezTo>
                    <a:cubicBezTo>
                      <a:pt x="158" y="26"/>
                      <a:pt x="192" y="53"/>
                      <a:pt x="213" y="82"/>
                    </a:cubicBezTo>
                    <a:cubicBezTo>
                      <a:pt x="234" y="111"/>
                      <a:pt x="244" y="163"/>
                      <a:pt x="252" y="184"/>
                    </a:cubicBezTo>
                  </a:path>
                </a:pathLst>
              </a:custGeom>
              <a:noFill/>
              <a:ln w="28575" cap="flat" cmpd="sng">
                <a:solidFill>
                  <a:srgbClr val="0080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uz-Latn-UZ"/>
              </a:p>
            </p:txBody>
          </p:sp>
        </p:grpSp>
        <p:sp>
          <p:nvSpPr>
            <p:cNvPr id="217103" name="Freeform 15"/>
            <p:cNvSpPr>
              <a:spLocks/>
            </p:cNvSpPr>
            <p:nvPr/>
          </p:nvSpPr>
          <p:spPr bwMode="auto">
            <a:xfrm>
              <a:off x="3656" y="2964"/>
              <a:ext cx="312" cy="228"/>
            </a:xfrm>
            <a:custGeom>
              <a:avLst/>
              <a:gdLst>
                <a:gd name="T0" fmla="*/ 0 w 312"/>
                <a:gd name="T1" fmla="*/ 12 h 228"/>
                <a:gd name="T2" fmla="*/ 160 w 312"/>
                <a:gd name="T3" fmla="*/ 12 h 228"/>
                <a:gd name="T4" fmla="*/ 264 w 312"/>
                <a:gd name="T5" fmla="*/ 84 h 228"/>
                <a:gd name="T6" fmla="*/ 312 w 312"/>
                <a:gd name="T7" fmla="*/ 228 h 2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2" h="228">
                  <a:moveTo>
                    <a:pt x="0" y="12"/>
                  </a:moveTo>
                  <a:cubicBezTo>
                    <a:pt x="27" y="12"/>
                    <a:pt x="116" y="0"/>
                    <a:pt x="160" y="12"/>
                  </a:cubicBezTo>
                  <a:cubicBezTo>
                    <a:pt x="204" y="24"/>
                    <a:pt x="239" y="48"/>
                    <a:pt x="264" y="84"/>
                  </a:cubicBezTo>
                  <a:cubicBezTo>
                    <a:pt x="289" y="120"/>
                    <a:pt x="302" y="198"/>
                    <a:pt x="312" y="228"/>
                  </a:cubicBezTo>
                </a:path>
              </a:pathLst>
            </a:custGeom>
            <a:noFill/>
            <a:ln w="28575" cap="flat" cmpd="sng">
              <a:solidFill>
                <a:srgbClr val="008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</p:grpSp>
      <p:grpSp>
        <p:nvGrpSpPr>
          <p:cNvPr id="217104" name="Group 16"/>
          <p:cNvGrpSpPr>
            <a:grpSpLocks/>
          </p:cNvGrpSpPr>
          <p:nvPr/>
        </p:nvGrpSpPr>
        <p:grpSpPr bwMode="auto">
          <a:xfrm>
            <a:off x="9042400" y="4876800"/>
            <a:ext cx="1960880" cy="1224916"/>
            <a:chOff x="3560" y="2560"/>
            <a:chExt cx="772" cy="643"/>
          </a:xfrm>
        </p:grpSpPr>
        <p:sp>
          <p:nvSpPr>
            <p:cNvPr id="217105" name="Freeform 17"/>
            <p:cNvSpPr>
              <a:spLocks/>
            </p:cNvSpPr>
            <p:nvPr/>
          </p:nvSpPr>
          <p:spPr bwMode="auto">
            <a:xfrm>
              <a:off x="3560" y="2560"/>
              <a:ext cx="772" cy="643"/>
            </a:xfrm>
            <a:custGeom>
              <a:avLst/>
              <a:gdLst>
                <a:gd name="T0" fmla="*/ 0 w 772"/>
                <a:gd name="T1" fmla="*/ 99 h 643"/>
                <a:gd name="T2" fmla="*/ 192 w 772"/>
                <a:gd name="T3" fmla="*/ 0 h 643"/>
                <a:gd name="T4" fmla="*/ 552 w 772"/>
                <a:gd name="T5" fmla="*/ 88 h 643"/>
                <a:gd name="T6" fmla="*/ 712 w 772"/>
                <a:gd name="T7" fmla="*/ 304 h 643"/>
                <a:gd name="T8" fmla="*/ 726 w 772"/>
                <a:gd name="T9" fmla="*/ 507 h 643"/>
                <a:gd name="T10" fmla="*/ 772 w 772"/>
                <a:gd name="T11" fmla="*/ 643 h 643"/>
                <a:gd name="T12" fmla="*/ 182 w 772"/>
                <a:gd name="T13" fmla="*/ 643 h 643"/>
                <a:gd name="T14" fmla="*/ 0 w 772"/>
                <a:gd name="T15" fmla="*/ 99 h 6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72" h="643">
                  <a:moveTo>
                    <a:pt x="0" y="99"/>
                  </a:moveTo>
                  <a:lnTo>
                    <a:pt x="192" y="0"/>
                  </a:lnTo>
                  <a:lnTo>
                    <a:pt x="552" y="88"/>
                  </a:lnTo>
                  <a:lnTo>
                    <a:pt x="712" y="304"/>
                  </a:lnTo>
                  <a:lnTo>
                    <a:pt x="726" y="507"/>
                  </a:lnTo>
                  <a:lnTo>
                    <a:pt x="772" y="643"/>
                  </a:lnTo>
                  <a:lnTo>
                    <a:pt x="182" y="643"/>
                  </a:lnTo>
                  <a:lnTo>
                    <a:pt x="0" y="99"/>
                  </a:lnTo>
                  <a:close/>
                </a:path>
              </a:pathLst>
            </a:custGeom>
            <a:gradFill rotWithShape="1">
              <a:gsLst>
                <a:gs pos="0">
                  <a:srgbClr val="00CC00"/>
                </a:gs>
                <a:gs pos="100000">
                  <a:schemeClr val="bg1"/>
                </a:gs>
              </a:gsLst>
              <a:path path="rect">
                <a:fillToRect t="100000" r="10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grpSp>
          <p:nvGrpSpPr>
            <p:cNvPr id="217106" name="Group 18"/>
            <p:cNvGrpSpPr>
              <a:grpSpLocks/>
            </p:cNvGrpSpPr>
            <p:nvPr/>
          </p:nvGrpSpPr>
          <p:grpSpPr bwMode="auto">
            <a:xfrm>
              <a:off x="3678" y="3011"/>
              <a:ext cx="252" cy="185"/>
              <a:chOff x="3678" y="3011"/>
              <a:chExt cx="252" cy="185"/>
            </a:xfrm>
          </p:grpSpPr>
          <p:sp>
            <p:nvSpPr>
              <p:cNvPr id="217107" name="Freeform 19"/>
              <p:cNvSpPr>
                <a:spLocks/>
              </p:cNvSpPr>
              <p:nvPr/>
            </p:nvSpPr>
            <p:spPr bwMode="auto">
              <a:xfrm>
                <a:off x="3692" y="3055"/>
                <a:ext cx="192" cy="141"/>
              </a:xfrm>
              <a:custGeom>
                <a:avLst/>
                <a:gdLst>
                  <a:gd name="T0" fmla="*/ 0 w 192"/>
                  <a:gd name="T1" fmla="*/ 1 h 141"/>
                  <a:gd name="T2" fmla="*/ 84 w 192"/>
                  <a:gd name="T3" fmla="*/ 9 h 141"/>
                  <a:gd name="T4" fmla="*/ 156 w 192"/>
                  <a:gd name="T5" fmla="*/ 57 h 141"/>
                  <a:gd name="T6" fmla="*/ 192 w 192"/>
                  <a:gd name="T7" fmla="*/ 141 h 1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92" h="141">
                    <a:moveTo>
                      <a:pt x="0" y="1"/>
                    </a:moveTo>
                    <a:cubicBezTo>
                      <a:pt x="14" y="2"/>
                      <a:pt x="58" y="0"/>
                      <a:pt x="84" y="9"/>
                    </a:cubicBezTo>
                    <a:cubicBezTo>
                      <a:pt x="110" y="18"/>
                      <a:pt x="138" y="35"/>
                      <a:pt x="156" y="57"/>
                    </a:cubicBezTo>
                    <a:cubicBezTo>
                      <a:pt x="174" y="79"/>
                      <a:pt x="184" y="123"/>
                      <a:pt x="192" y="141"/>
                    </a:cubicBezTo>
                  </a:path>
                </a:pathLst>
              </a:custGeom>
              <a:noFill/>
              <a:ln w="28575" cap="flat" cmpd="sng">
                <a:solidFill>
                  <a:srgbClr val="0080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uz-Latn-UZ"/>
              </a:p>
            </p:txBody>
          </p:sp>
          <p:sp>
            <p:nvSpPr>
              <p:cNvPr id="217108" name="Freeform 20"/>
              <p:cNvSpPr>
                <a:spLocks/>
              </p:cNvSpPr>
              <p:nvPr/>
            </p:nvSpPr>
            <p:spPr bwMode="auto">
              <a:xfrm>
                <a:off x="3678" y="3011"/>
                <a:ext cx="252" cy="184"/>
              </a:xfrm>
              <a:custGeom>
                <a:avLst/>
                <a:gdLst>
                  <a:gd name="T0" fmla="*/ 0 w 252"/>
                  <a:gd name="T1" fmla="*/ 4 h 184"/>
                  <a:gd name="T2" fmla="*/ 123 w 252"/>
                  <a:gd name="T3" fmla="*/ 13 h 184"/>
                  <a:gd name="T4" fmla="*/ 213 w 252"/>
                  <a:gd name="T5" fmla="*/ 82 h 184"/>
                  <a:gd name="T6" fmla="*/ 252 w 252"/>
                  <a:gd name="T7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2" h="184">
                    <a:moveTo>
                      <a:pt x="0" y="4"/>
                    </a:moveTo>
                    <a:cubicBezTo>
                      <a:pt x="20" y="5"/>
                      <a:pt x="88" y="0"/>
                      <a:pt x="123" y="13"/>
                    </a:cubicBezTo>
                    <a:cubicBezTo>
                      <a:pt x="158" y="26"/>
                      <a:pt x="192" y="53"/>
                      <a:pt x="213" y="82"/>
                    </a:cubicBezTo>
                    <a:cubicBezTo>
                      <a:pt x="234" y="111"/>
                      <a:pt x="244" y="163"/>
                      <a:pt x="252" y="184"/>
                    </a:cubicBezTo>
                  </a:path>
                </a:pathLst>
              </a:custGeom>
              <a:noFill/>
              <a:ln w="28575" cap="flat" cmpd="sng">
                <a:solidFill>
                  <a:srgbClr val="0080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uz-Latn-UZ"/>
              </a:p>
            </p:txBody>
          </p:sp>
        </p:grpSp>
        <p:sp>
          <p:nvSpPr>
            <p:cNvPr id="217109" name="Freeform 21"/>
            <p:cNvSpPr>
              <a:spLocks/>
            </p:cNvSpPr>
            <p:nvPr/>
          </p:nvSpPr>
          <p:spPr bwMode="auto">
            <a:xfrm>
              <a:off x="3656" y="2964"/>
              <a:ext cx="312" cy="228"/>
            </a:xfrm>
            <a:custGeom>
              <a:avLst/>
              <a:gdLst>
                <a:gd name="T0" fmla="*/ 0 w 312"/>
                <a:gd name="T1" fmla="*/ 12 h 228"/>
                <a:gd name="T2" fmla="*/ 160 w 312"/>
                <a:gd name="T3" fmla="*/ 12 h 228"/>
                <a:gd name="T4" fmla="*/ 264 w 312"/>
                <a:gd name="T5" fmla="*/ 84 h 228"/>
                <a:gd name="T6" fmla="*/ 312 w 312"/>
                <a:gd name="T7" fmla="*/ 228 h 2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2" h="228">
                  <a:moveTo>
                    <a:pt x="0" y="12"/>
                  </a:moveTo>
                  <a:cubicBezTo>
                    <a:pt x="27" y="12"/>
                    <a:pt x="116" y="0"/>
                    <a:pt x="160" y="12"/>
                  </a:cubicBezTo>
                  <a:cubicBezTo>
                    <a:pt x="204" y="24"/>
                    <a:pt x="239" y="48"/>
                    <a:pt x="264" y="84"/>
                  </a:cubicBezTo>
                  <a:cubicBezTo>
                    <a:pt x="289" y="120"/>
                    <a:pt x="302" y="198"/>
                    <a:pt x="312" y="228"/>
                  </a:cubicBezTo>
                </a:path>
              </a:pathLst>
            </a:custGeom>
            <a:noFill/>
            <a:ln w="28575" cap="flat" cmpd="sng">
              <a:solidFill>
                <a:srgbClr val="008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</p:grpSp>
      <p:grpSp>
        <p:nvGrpSpPr>
          <p:cNvPr id="217110" name="Group 22"/>
          <p:cNvGrpSpPr>
            <a:grpSpLocks/>
          </p:cNvGrpSpPr>
          <p:nvPr/>
        </p:nvGrpSpPr>
        <p:grpSpPr bwMode="auto">
          <a:xfrm>
            <a:off x="5989321" y="1493520"/>
            <a:ext cx="1793240" cy="1973580"/>
            <a:chOff x="2358" y="784"/>
            <a:chExt cx="706" cy="1036"/>
          </a:xfrm>
        </p:grpSpPr>
        <p:sp>
          <p:nvSpPr>
            <p:cNvPr id="217111" name="Freeform 23"/>
            <p:cNvSpPr>
              <a:spLocks/>
            </p:cNvSpPr>
            <p:nvPr/>
          </p:nvSpPr>
          <p:spPr bwMode="auto">
            <a:xfrm>
              <a:off x="2358" y="784"/>
              <a:ext cx="706" cy="1036"/>
            </a:xfrm>
            <a:custGeom>
              <a:avLst/>
              <a:gdLst>
                <a:gd name="T0" fmla="*/ 286 w 706"/>
                <a:gd name="T1" fmla="*/ 1036 h 1036"/>
                <a:gd name="T2" fmla="*/ 104 w 706"/>
                <a:gd name="T3" fmla="*/ 919 h 1036"/>
                <a:gd name="T4" fmla="*/ 0 w 706"/>
                <a:gd name="T5" fmla="*/ 563 h 1036"/>
                <a:gd name="T6" fmla="*/ 107 w 706"/>
                <a:gd name="T7" fmla="*/ 316 h 1036"/>
                <a:gd name="T8" fmla="*/ 276 w 706"/>
                <a:gd name="T9" fmla="*/ 203 h 1036"/>
                <a:gd name="T10" fmla="*/ 482 w 706"/>
                <a:gd name="T11" fmla="*/ 0 h 1036"/>
                <a:gd name="T12" fmla="*/ 706 w 706"/>
                <a:gd name="T13" fmla="*/ 608 h 1036"/>
                <a:gd name="T14" fmla="*/ 286 w 706"/>
                <a:gd name="T15" fmla="*/ 1036 h 10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06" h="1036">
                  <a:moveTo>
                    <a:pt x="286" y="1036"/>
                  </a:moveTo>
                  <a:lnTo>
                    <a:pt x="104" y="919"/>
                  </a:lnTo>
                  <a:lnTo>
                    <a:pt x="0" y="563"/>
                  </a:lnTo>
                  <a:lnTo>
                    <a:pt x="107" y="316"/>
                  </a:lnTo>
                  <a:lnTo>
                    <a:pt x="276" y="203"/>
                  </a:lnTo>
                  <a:lnTo>
                    <a:pt x="482" y="0"/>
                  </a:lnTo>
                  <a:lnTo>
                    <a:pt x="706" y="608"/>
                  </a:lnTo>
                  <a:lnTo>
                    <a:pt x="286" y="1036"/>
                  </a:lnTo>
                  <a:close/>
                </a:path>
              </a:pathLst>
            </a:custGeom>
            <a:gradFill rotWithShape="1">
              <a:gsLst>
                <a:gs pos="0">
                  <a:srgbClr val="00CC00"/>
                </a:gs>
                <a:gs pos="100000">
                  <a:schemeClr val="bg1"/>
                </a:gs>
              </a:gsLst>
              <a:path path="rect">
                <a:fillToRect l="100000" t="10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217112" name="Freeform 24"/>
            <p:cNvSpPr>
              <a:spLocks/>
            </p:cNvSpPr>
            <p:nvPr/>
          </p:nvSpPr>
          <p:spPr bwMode="auto">
            <a:xfrm>
              <a:off x="2949" y="1260"/>
              <a:ext cx="47" cy="208"/>
            </a:xfrm>
            <a:custGeom>
              <a:avLst/>
              <a:gdLst>
                <a:gd name="T0" fmla="*/ 27 w 47"/>
                <a:gd name="T1" fmla="*/ 208 h 208"/>
                <a:gd name="T2" fmla="*/ 3 w 47"/>
                <a:gd name="T3" fmla="*/ 136 h 208"/>
                <a:gd name="T4" fmla="*/ 7 w 47"/>
                <a:gd name="T5" fmla="*/ 76 h 208"/>
                <a:gd name="T6" fmla="*/ 47 w 47"/>
                <a:gd name="T7" fmla="*/ 0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208">
                  <a:moveTo>
                    <a:pt x="27" y="208"/>
                  </a:moveTo>
                  <a:cubicBezTo>
                    <a:pt x="23" y="195"/>
                    <a:pt x="6" y="158"/>
                    <a:pt x="3" y="136"/>
                  </a:cubicBezTo>
                  <a:cubicBezTo>
                    <a:pt x="0" y="114"/>
                    <a:pt x="0" y="99"/>
                    <a:pt x="7" y="76"/>
                  </a:cubicBezTo>
                  <a:cubicBezTo>
                    <a:pt x="14" y="53"/>
                    <a:pt x="39" y="16"/>
                    <a:pt x="47" y="0"/>
                  </a:cubicBezTo>
                </a:path>
              </a:pathLst>
            </a:custGeom>
            <a:noFill/>
            <a:ln w="28575" cap="flat" cmpd="sng">
              <a:solidFill>
                <a:srgbClr val="008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</p:grpSp>
      <p:grpSp>
        <p:nvGrpSpPr>
          <p:cNvPr id="217113" name="Group 25"/>
          <p:cNvGrpSpPr>
            <a:grpSpLocks/>
          </p:cNvGrpSpPr>
          <p:nvPr/>
        </p:nvGrpSpPr>
        <p:grpSpPr bwMode="auto">
          <a:xfrm>
            <a:off x="2016761" y="4939666"/>
            <a:ext cx="2585720" cy="1167764"/>
            <a:chOff x="794" y="2593"/>
            <a:chExt cx="1018" cy="613"/>
          </a:xfrm>
        </p:grpSpPr>
        <p:grpSp>
          <p:nvGrpSpPr>
            <p:cNvPr id="217114" name="Group 26"/>
            <p:cNvGrpSpPr>
              <a:grpSpLocks/>
            </p:cNvGrpSpPr>
            <p:nvPr/>
          </p:nvGrpSpPr>
          <p:grpSpPr bwMode="auto">
            <a:xfrm>
              <a:off x="794" y="2593"/>
              <a:ext cx="1018" cy="613"/>
              <a:chOff x="794" y="2593"/>
              <a:chExt cx="1018" cy="613"/>
            </a:xfrm>
          </p:grpSpPr>
          <p:sp>
            <p:nvSpPr>
              <p:cNvPr id="217115" name="Freeform 27"/>
              <p:cNvSpPr>
                <a:spLocks/>
              </p:cNvSpPr>
              <p:nvPr/>
            </p:nvSpPr>
            <p:spPr bwMode="auto">
              <a:xfrm>
                <a:off x="794" y="2593"/>
                <a:ext cx="1018" cy="612"/>
              </a:xfrm>
              <a:custGeom>
                <a:avLst/>
                <a:gdLst>
                  <a:gd name="T0" fmla="*/ 34 w 1018"/>
                  <a:gd name="T1" fmla="*/ 612 h 612"/>
                  <a:gd name="T2" fmla="*/ 0 w 1018"/>
                  <a:gd name="T3" fmla="*/ 399 h 612"/>
                  <a:gd name="T4" fmla="*/ 196 w 1018"/>
                  <a:gd name="T5" fmla="*/ 84 h 612"/>
                  <a:gd name="T6" fmla="*/ 452 w 1018"/>
                  <a:gd name="T7" fmla="*/ 0 h 612"/>
                  <a:gd name="T8" fmla="*/ 649 w 1018"/>
                  <a:gd name="T9" fmla="*/ 51 h 612"/>
                  <a:gd name="T10" fmla="*/ 1018 w 1018"/>
                  <a:gd name="T11" fmla="*/ 127 h 612"/>
                  <a:gd name="T12" fmla="*/ 607 w 1018"/>
                  <a:gd name="T13" fmla="*/ 610 h 612"/>
                  <a:gd name="T14" fmla="*/ 34 w 1018"/>
                  <a:gd name="T15" fmla="*/ 612 h 6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018" h="612">
                    <a:moveTo>
                      <a:pt x="34" y="612"/>
                    </a:moveTo>
                    <a:lnTo>
                      <a:pt x="0" y="399"/>
                    </a:lnTo>
                    <a:lnTo>
                      <a:pt x="196" y="84"/>
                    </a:lnTo>
                    <a:lnTo>
                      <a:pt x="452" y="0"/>
                    </a:lnTo>
                    <a:lnTo>
                      <a:pt x="649" y="51"/>
                    </a:lnTo>
                    <a:lnTo>
                      <a:pt x="1018" y="127"/>
                    </a:lnTo>
                    <a:lnTo>
                      <a:pt x="607" y="610"/>
                    </a:lnTo>
                    <a:lnTo>
                      <a:pt x="34" y="612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CC00"/>
                  </a:gs>
                  <a:gs pos="100000">
                    <a:schemeClr val="bg1"/>
                  </a:gs>
                </a:gsLst>
                <a:path path="rect">
                  <a:fillToRect l="100000" t="10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uz-Latn-UZ"/>
              </a:p>
            </p:txBody>
          </p:sp>
          <p:sp>
            <p:nvSpPr>
              <p:cNvPr id="217116" name="Freeform 28"/>
              <p:cNvSpPr>
                <a:spLocks/>
              </p:cNvSpPr>
              <p:nvPr/>
            </p:nvSpPr>
            <p:spPr bwMode="auto">
              <a:xfrm>
                <a:off x="1248" y="3027"/>
                <a:ext cx="292" cy="179"/>
              </a:xfrm>
              <a:custGeom>
                <a:avLst/>
                <a:gdLst>
                  <a:gd name="T0" fmla="*/ 4 w 292"/>
                  <a:gd name="T1" fmla="*/ 177 h 179"/>
                  <a:gd name="T2" fmla="*/ 8 w 292"/>
                  <a:gd name="T3" fmla="*/ 161 h 179"/>
                  <a:gd name="T4" fmla="*/ 52 w 292"/>
                  <a:gd name="T5" fmla="*/ 69 h 179"/>
                  <a:gd name="T6" fmla="*/ 144 w 292"/>
                  <a:gd name="T7" fmla="*/ 9 h 179"/>
                  <a:gd name="T8" fmla="*/ 292 w 292"/>
                  <a:gd name="T9" fmla="*/ 17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2" h="179">
                    <a:moveTo>
                      <a:pt x="4" y="177"/>
                    </a:moveTo>
                    <a:cubicBezTo>
                      <a:pt x="5" y="174"/>
                      <a:pt x="0" y="179"/>
                      <a:pt x="8" y="161"/>
                    </a:cubicBezTo>
                    <a:cubicBezTo>
                      <a:pt x="16" y="143"/>
                      <a:pt x="29" y="94"/>
                      <a:pt x="52" y="69"/>
                    </a:cubicBezTo>
                    <a:cubicBezTo>
                      <a:pt x="75" y="44"/>
                      <a:pt x="104" y="18"/>
                      <a:pt x="144" y="9"/>
                    </a:cubicBezTo>
                    <a:cubicBezTo>
                      <a:pt x="184" y="0"/>
                      <a:pt x="261" y="15"/>
                      <a:pt x="292" y="17"/>
                    </a:cubicBezTo>
                  </a:path>
                </a:pathLst>
              </a:custGeom>
              <a:noFill/>
              <a:ln w="28575" cap="flat" cmpd="sng">
                <a:solidFill>
                  <a:srgbClr val="0080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uz-Latn-UZ"/>
              </a:p>
            </p:txBody>
          </p:sp>
        </p:grpSp>
        <p:sp>
          <p:nvSpPr>
            <p:cNvPr id="217117" name="Freeform 29"/>
            <p:cNvSpPr>
              <a:spLocks/>
            </p:cNvSpPr>
            <p:nvPr/>
          </p:nvSpPr>
          <p:spPr bwMode="auto">
            <a:xfrm>
              <a:off x="1304" y="3080"/>
              <a:ext cx="196" cy="120"/>
            </a:xfrm>
            <a:custGeom>
              <a:avLst/>
              <a:gdLst>
                <a:gd name="T0" fmla="*/ 0 w 196"/>
                <a:gd name="T1" fmla="*/ 120 h 120"/>
                <a:gd name="T2" fmla="*/ 36 w 196"/>
                <a:gd name="T3" fmla="*/ 52 h 120"/>
                <a:gd name="T4" fmla="*/ 84 w 196"/>
                <a:gd name="T5" fmla="*/ 16 h 120"/>
                <a:gd name="T6" fmla="*/ 196 w 196"/>
                <a:gd name="T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6" h="120">
                  <a:moveTo>
                    <a:pt x="0" y="120"/>
                  </a:moveTo>
                  <a:cubicBezTo>
                    <a:pt x="6" y="109"/>
                    <a:pt x="22" y="69"/>
                    <a:pt x="36" y="52"/>
                  </a:cubicBezTo>
                  <a:cubicBezTo>
                    <a:pt x="50" y="35"/>
                    <a:pt x="57" y="25"/>
                    <a:pt x="84" y="16"/>
                  </a:cubicBezTo>
                  <a:cubicBezTo>
                    <a:pt x="111" y="7"/>
                    <a:pt x="173" y="3"/>
                    <a:pt x="196" y="0"/>
                  </a:cubicBezTo>
                </a:path>
              </a:pathLst>
            </a:custGeom>
            <a:noFill/>
            <a:ln w="28575" cap="flat" cmpd="sng">
              <a:solidFill>
                <a:srgbClr val="008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</p:grpSp>
      <p:sp>
        <p:nvSpPr>
          <p:cNvPr id="217118" name="Freeform 30"/>
          <p:cNvSpPr>
            <a:spLocks/>
          </p:cNvSpPr>
          <p:nvPr/>
        </p:nvSpPr>
        <p:spPr bwMode="auto">
          <a:xfrm>
            <a:off x="6197600" y="2651760"/>
            <a:ext cx="2377440" cy="2011680"/>
          </a:xfrm>
          <a:custGeom>
            <a:avLst/>
            <a:gdLst>
              <a:gd name="T0" fmla="*/ 592 w 936"/>
              <a:gd name="T1" fmla="*/ 0 h 1056"/>
              <a:gd name="T2" fmla="*/ 936 w 936"/>
              <a:gd name="T3" fmla="*/ 840 h 1056"/>
              <a:gd name="T4" fmla="*/ 744 w 936"/>
              <a:gd name="T5" fmla="*/ 1056 h 1056"/>
              <a:gd name="T6" fmla="*/ 616 w 936"/>
              <a:gd name="T7" fmla="*/ 1056 h 1056"/>
              <a:gd name="T8" fmla="*/ 360 w 936"/>
              <a:gd name="T9" fmla="*/ 1008 h 1056"/>
              <a:gd name="T10" fmla="*/ 208 w 936"/>
              <a:gd name="T11" fmla="*/ 896 h 1056"/>
              <a:gd name="T12" fmla="*/ 0 w 936"/>
              <a:gd name="T13" fmla="*/ 664 h 1056"/>
              <a:gd name="T14" fmla="*/ 592 w 936"/>
              <a:gd name="T15" fmla="*/ 0 h 10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36" h="1056">
                <a:moveTo>
                  <a:pt x="592" y="0"/>
                </a:moveTo>
                <a:lnTo>
                  <a:pt x="936" y="840"/>
                </a:lnTo>
                <a:lnTo>
                  <a:pt x="744" y="1056"/>
                </a:lnTo>
                <a:lnTo>
                  <a:pt x="616" y="1056"/>
                </a:lnTo>
                <a:lnTo>
                  <a:pt x="360" y="1008"/>
                </a:lnTo>
                <a:lnTo>
                  <a:pt x="208" y="896"/>
                </a:lnTo>
                <a:lnTo>
                  <a:pt x="0" y="664"/>
                </a:lnTo>
                <a:lnTo>
                  <a:pt x="592" y="0"/>
                </a:lnTo>
                <a:close/>
              </a:path>
            </a:pathLst>
          </a:custGeom>
          <a:gradFill rotWithShape="1">
            <a:gsLst>
              <a:gs pos="0">
                <a:srgbClr val="FFFF00"/>
              </a:gs>
              <a:gs pos="100000">
                <a:schemeClr val="bg1"/>
              </a:gs>
            </a:gsLst>
            <a:path path="rect">
              <a:fillToRect l="100000" b="10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17119" name="Freeform 31"/>
          <p:cNvSpPr>
            <a:spLocks/>
          </p:cNvSpPr>
          <p:nvPr/>
        </p:nvSpPr>
        <p:spPr bwMode="auto">
          <a:xfrm>
            <a:off x="6738621" y="4632960"/>
            <a:ext cx="2771139" cy="1447800"/>
          </a:xfrm>
          <a:custGeom>
            <a:avLst/>
            <a:gdLst>
              <a:gd name="T0" fmla="*/ 1091 w 1091"/>
              <a:gd name="T1" fmla="*/ 752 h 760"/>
              <a:gd name="T2" fmla="*/ 171 w 1091"/>
              <a:gd name="T3" fmla="*/ 760 h 760"/>
              <a:gd name="T4" fmla="*/ 0 w 1091"/>
              <a:gd name="T5" fmla="*/ 446 h 760"/>
              <a:gd name="T6" fmla="*/ 54 w 1091"/>
              <a:gd name="T7" fmla="*/ 280 h 760"/>
              <a:gd name="T8" fmla="*/ 150 w 1091"/>
              <a:gd name="T9" fmla="*/ 146 h 760"/>
              <a:gd name="T10" fmla="*/ 256 w 1091"/>
              <a:gd name="T11" fmla="*/ 91 h 760"/>
              <a:gd name="T12" fmla="*/ 781 w 1091"/>
              <a:gd name="T13" fmla="*/ 0 h 760"/>
              <a:gd name="T14" fmla="*/ 1091 w 1091"/>
              <a:gd name="T15" fmla="*/ 752 h 7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091" h="760">
                <a:moveTo>
                  <a:pt x="1091" y="752"/>
                </a:moveTo>
                <a:lnTo>
                  <a:pt x="171" y="760"/>
                </a:lnTo>
                <a:lnTo>
                  <a:pt x="0" y="446"/>
                </a:lnTo>
                <a:lnTo>
                  <a:pt x="54" y="280"/>
                </a:lnTo>
                <a:lnTo>
                  <a:pt x="150" y="146"/>
                </a:lnTo>
                <a:lnTo>
                  <a:pt x="256" y="91"/>
                </a:lnTo>
                <a:lnTo>
                  <a:pt x="781" y="0"/>
                </a:lnTo>
                <a:lnTo>
                  <a:pt x="1091" y="752"/>
                </a:lnTo>
                <a:close/>
              </a:path>
            </a:pathLst>
          </a:custGeom>
          <a:gradFill rotWithShape="1">
            <a:gsLst>
              <a:gs pos="0">
                <a:srgbClr val="FFFF00"/>
              </a:gs>
              <a:gs pos="100000">
                <a:schemeClr val="bg1"/>
              </a:gs>
            </a:gsLst>
            <a:path path="rect">
              <a:fillToRect l="100000" t="10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17120" name="Freeform 32"/>
          <p:cNvSpPr>
            <a:spLocks/>
          </p:cNvSpPr>
          <p:nvPr/>
        </p:nvSpPr>
        <p:spPr bwMode="auto">
          <a:xfrm>
            <a:off x="3512822" y="4785360"/>
            <a:ext cx="2766059" cy="1316356"/>
          </a:xfrm>
          <a:custGeom>
            <a:avLst/>
            <a:gdLst>
              <a:gd name="T0" fmla="*/ 0 w 1089"/>
              <a:gd name="T1" fmla="*/ 691 h 691"/>
              <a:gd name="T2" fmla="*/ 641 w 1089"/>
              <a:gd name="T3" fmla="*/ 0 h 691"/>
              <a:gd name="T4" fmla="*/ 873 w 1089"/>
              <a:gd name="T5" fmla="*/ 88 h 691"/>
              <a:gd name="T6" fmla="*/ 1057 w 1089"/>
              <a:gd name="T7" fmla="*/ 248 h 691"/>
              <a:gd name="T8" fmla="*/ 1065 w 1089"/>
              <a:gd name="T9" fmla="*/ 368 h 691"/>
              <a:gd name="T10" fmla="*/ 1089 w 1089"/>
              <a:gd name="T11" fmla="*/ 504 h 691"/>
              <a:gd name="T12" fmla="*/ 1073 w 1089"/>
              <a:gd name="T13" fmla="*/ 672 h 691"/>
              <a:gd name="T14" fmla="*/ 0 w 1089"/>
              <a:gd name="T15" fmla="*/ 691 h 6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089" h="691">
                <a:moveTo>
                  <a:pt x="0" y="691"/>
                </a:moveTo>
                <a:lnTo>
                  <a:pt x="641" y="0"/>
                </a:lnTo>
                <a:lnTo>
                  <a:pt x="873" y="88"/>
                </a:lnTo>
                <a:lnTo>
                  <a:pt x="1057" y="248"/>
                </a:lnTo>
                <a:lnTo>
                  <a:pt x="1065" y="368"/>
                </a:lnTo>
                <a:lnTo>
                  <a:pt x="1089" y="504"/>
                </a:lnTo>
                <a:lnTo>
                  <a:pt x="1073" y="672"/>
                </a:lnTo>
                <a:lnTo>
                  <a:pt x="0" y="691"/>
                </a:lnTo>
                <a:close/>
              </a:path>
            </a:pathLst>
          </a:custGeom>
          <a:gradFill rotWithShape="1">
            <a:gsLst>
              <a:gs pos="0">
                <a:srgbClr val="FFFF00"/>
              </a:gs>
              <a:gs pos="100000">
                <a:schemeClr val="bg1"/>
              </a:gs>
            </a:gsLst>
            <a:path path="rect">
              <a:fillToRect t="100000" r="10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17121" name="Rectangle 33"/>
          <p:cNvSpPr>
            <a:spLocks noChangeArrowheads="1"/>
          </p:cNvSpPr>
          <p:nvPr/>
        </p:nvSpPr>
        <p:spPr bwMode="auto">
          <a:xfrm>
            <a:off x="457201" y="228180"/>
            <a:ext cx="10906338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Внутренние и внешние углы </a:t>
            </a:r>
            <a:r>
              <a:rPr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треугольника 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7122" name="AutoShape 34"/>
          <p:cNvSpPr>
            <a:spLocks noChangeArrowheads="1"/>
          </p:cNvSpPr>
          <p:nvPr/>
        </p:nvSpPr>
        <p:spPr bwMode="auto">
          <a:xfrm>
            <a:off x="3512821" y="2646046"/>
            <a:ext cx="5991859" cy="3455670"/>
          </a:xfrm>
          <a:prstGeom prst="triangle">
            <a:avLst>
              <a:gd name="adj" fmla="val 70685"/>
            </a:avLst>
          </a:prstGeom>
          <a:noFill/>
          <a:ln w="57150">
            <a:solidFill>
              <a:srgbClr val="008000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bg1"/>
                    </a:gs>
                    <a:gs pos="100000">
                      <a:srgbClr val="66FF99"/>
                    </a:gs>
                  </a:gsLst>
                  <a:path path="shape">
                    <a:fillToRect l="50000" t="50000" r="50000" b="50000"/>
                  </a:path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217123" name="AutoShape 35"/>
          <p:cNvSpPr>
            <a:spLocks noChangeArrowheads="1"/>
          </p:cNvSpPr>
          <p:nvPr/>
        </p:nvSpPr>
        <p:spPr bwMode="auto">
          <a:xfrm rot="9414058">
            <a:off x="4089401" y="5669280"/>
            <a:ext cx="231141" cy="432436"/>
          </a:xfrm>
          <a:prstGeom prst="moon">
            <a:avLst>
              <a:gd name="adj" fmla="val 50000"/>
            </a:avLst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217124" name="AutoShape 36"/>
          <p:cNvSpPr>
            <a:spLocks noChangeArrowheads="1"/>
          </p:cNvSpPr>
          <p:nvPr/>
        </p:nvSpPr>
        <p:spPr bwMode="auto">
          <a:xfrm rot="-4804510">
            <a:off x="7516813" y="2789238"/>
            <a:ext cx="173356" cy="576581"/>
          </a:xfrm>
          <a:prstGeom prst="moon">
            <a:avLst>
              <a:gd name="adj" fmla="val 50000"/>
            </a:avLst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217125" name="AutoShape 37"/>
          <p:cNvSpPr>
            <a:spLocks noChangeArrowheads="1"/>
          </p:cNvSpPr>
          <p:nvPr/>
        </p:nvSpPr>
        <p:spPr bwMode="auto">
          <a:xfrm rot="1488853">
            <a:off x="8928101" y="5627370"/>
            <a:ext cx="231139" cy="432436"/>
          </a:xfrm>
          <a:prstGeom prst="moon">
            <a:avLst>
              <a:gd name="adj" fmla="val 50000"/>
            </a:avLst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217126" name="Text Box 38"/>
          <p:cNvSpPr txBox="1">
            <a:spLocks noChangeArrowheads="1"/>
          </p:cNvSpPr>
          <p:nvPr/>
        </p:nvSpPr>
        <p:spPr bwMode="auto">
          <a:xfrm>
            <a:off x="322337" y="1232994"/>
            <a:ext cx="4767208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   Внутренние углы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17127" name="Picture 39" descr="anim073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2749">
            <a:off x="7774941" y="5238751"/>
            <a:ext cx="1328419" cy="499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7128" name="Picture 40" descr="anim073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570618">
            <a:off x="7050088" y="3315019"/>
            <a:ext cx="908684" cy="6070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7129" name="Picture 41" descr="anim073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838653">
            <a:off x="4203701" y="5410201"/>
            <a:ext cx="1328419" cy="499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7130" name="Text Box 42"/>
          <p:cNvSpPr txBox="1">
            <a:spLocks noChangeArrowheads="1"/>
          </p:cNvSpPr>
          <p:nvPr/>
        </p:nvSpPr>
        <p:spPr bwMode="auto">
          <a:xfrm>
            <a:off x="2590801" y="6015990"/>
            <a:ext cx="582793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А</a:t>
            </a:r>
            <a:endParaRPr lang="ru-RU" b="1" baseline="-25000" dirty="0">
              <a:solidFill>
                <a:srgbClr val="FF0000"/>
              </a:solidFill>
            </a:endParaRPr>
          </a:p>
        </p:txBody>
      </p:sp>
      <p:sp>
        <p:nvSpPr>
          <p:cNvPr id="217131" name="Text Box 43"/>
          <p:cNvSpPr txBox="1">
            <a:spLocks noChangeArrowheads="1"/>
          </p:cNvSpPr>
          <p:nvPr/>
        </p:nvSpPr>
        <p:spPr bwMode="auto">
          <a:xfrm>
            <a:off x="9623282" y="5996514"/>
            <a:ext cx="558748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>
                <a:solidFill>
                  <a:srgbClr val="FF0000"/>
                </a:solidFill>
              </a:rPr>
              <a:t>В</a:t>
            </a:r>
          </a:p>
        </p:txBody>
      </p:sp>
      <p:sp>
        <p:nvSpPr>
          <p:cNvPr id="217132" name="Text Box 44"/>
          <p:cNvSpPr txBox="1">
            <a:spLocks noChangeArrowheads="1"/>
          </p:cNvSpPr>
          <p:nvPr/>
        </p:nvSpPr>
        <p:spPr bwMode="auto">
          <a:xfrm>
            <a:off x="7565416" y="1904160"/>
            <a:ext cx="586739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С</a:t>
            </a:r>
          </a:p>
        </p:txBody>
      </p:sp>
      <p:sp>
        <p:nvSpPr>
          <p:cNvPr id="217133" name="Text Box 45"/>
          <p:cNvSpPr txBox="1">
            <a:spLocks noChangeArrowheads="1"/>
          </p:cNvSpPr>
          <p:nvPr/>
        </p:nvSpPr>
        <p:spPr bwMode="auto">
          <a:xfrm>
            <a:off x="784617" y="2269314"/>
            <a:ext cx="3589770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3600" b="1" dirty="0">
                <a:latin typeface="Arial" pitchFamily="34" charset="0"/>
                <a:cs typeface="Arial" pitchFamily="34" charset="0"/>
              </a:rPr>
              <a:t>Внешние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углы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7134" name="Line 46"/>
          <p:cNvSpPr>
            <a:spLocks noChangeShapeType="1"/>
          </p:cNvSpPr>
          <p:nvPr/>
        </p:nvSpPr>
        <p:spPr bwMode="auto">
          <a:xfrm>
            <a:off x="9504681" y="6101716"/>
            <a:ext cx="4030981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17135" name="Line 47"/>
          <p:cNvSpPr>
            <a:spLocks noChangeShapeType="1"/>
          </p:cNvSpPr>
          <p:nvPr/>
        </p:nvSpPr>
        <p:spPr bwMode="auto">
          <a:xfrm flipH="1">
            <a:off x="632462" y="6101716"/>
            <a:ext cx="2880360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17136" name="Freeform 48"/>
          <p:cNvSpPr>
            <a:spLocks/>
          </p:cNvSpPr>
          <p:nvPr/>
        </p:nvSpPr>
        <p:spPr bwMode="auto">
          <a:xfrm>
            <a:off x="6738620" y="457200"/>
            <a:ext cx="1003299" cy="2179320"/>
          </a:xfrm>
          <a:custGeom>
            <a:avLst/>
            <a:gdLst>
              <a:gd name="T0" fmla="*/ 512 w 512"/>
              <a:gd name="T1" fmla="*/ 1480 h 1480"/>
              <a:gd name="T2" fmla="*/ 0 w 512"/>
              <a:gd name="T3" fmla="*/ 0 h 1480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512" h="1480">
                <a:moveTo>
                  <a:pt x="512" y="1480"/>
                </a:moveTo>
                <a:lnTo>
                  <a:pt x="0" y="0"/>
                </a:lnTo>
              </a:path>
            </a:pathLst>
          </a:custGeom>
          <a:noFill/>
          <a:ln w="57150" cap="flat" cmpd="sng">
            <a:solidFill>
              <a:srgbClr val="008000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17140" name="Text Box 52"/>
          <p:cNvSpPr txBox="1">
            <a:spLocks noChangeArrowheads="1"/>
          </p:cNvSpPr>
          <p:nvPr/>
        </p:nvSpPr>
        <p:spPr bwMode="auto">
          <a:xfrm>
            <a:off x="784617" y="3134184"/>
            <a:ext cx="3589770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3600" b="1" dirty="0">
                <a:latin typeface="Arial" pitchFamily="34" charset="0"/>
                <a:cs typeface="Arial" pitchFamily="34" charset="0"/>
              </a:rPr>
              <a:t>Внешние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углы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7141" name="Freeform 53"/>
          <p:cNvSpPr>
            <a:spLocks/>
          </p:cNvSpPr>
          <p:nvPr/>
        </p:nvSpPr>
        <p:spPr bwMode="auto">
          <a:xfrm>
            <a:off x="9489440" y="6111240"/>
            <a:ext cx="949960" cy="1804036"/>
          </a:xfrm>
          <a:custGeom>
            <a:avLst/>
            <a:gdLst>
              <a:gd name="T0" fmla="*/ 0 w 440"/>
              <a:gd name="T1" fmla="*/ 0 h 1104"/>
              <a:gd name="T2" fmla="*/ 440 w 440"/>
              <a:gd name="T3" fmla="*/ 1104 h 110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40" h="1104">
                <a:moveTo>
                  <a:pt x="0" y="0"/>
                </a:moveTo>
                <a:lnTo>
                  <a:pt x="440" y="1104"/>
                </a:lnTo>
              </a:path>
            </a:pathLst>
          </a:custGeom>
          <a:noFill/>
          <a:ln w="57150" cap="flat" cmpd="sng">
            <a:solidFill>
              <a:srgbClr val="008000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17142" name="Freeform 54"/>
          <p:cNvSpPr>
            <a:spLocks/>
          </p:cNvSpPr>
          <p:nvPr/>
        </p:nvSpPr>
        <p:spPr bwMode="auto">
          <a:xfrm>
            <a:off x="1676400" y="6096000"/>
            <a:ext cx="1859280" cy="1517333"/>
          </a:xfrm>
          <a:custGeom>
            <a:avLst/>
            <a:gdLst>
              <a:gd name="T0" fmla="*/ 944 w 944"/>
              <a:gd name="T1" fmla="*/ 0 h 1032"/>
              <a:gd name="T2" fmla="*/ 0 w 944"/>
              <a:gd name="T3" fmla="*/ 1032 h 103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944" h="1032">
                <a:moveTo>
                  <a:pt x="944" y="0"/>
                </a:moveTo>
                <a:lnTo>
                  <a:pt x="0" y="1032"/>
                </a:lnTo>
              </a:path>
            </a:pathLst>
          </a:custGeom>
          <a:noFill/>
          <a:ln w="57150" cap="flat" cmpd="sng">
            <a:solidFill>
              <a:srgbClr val="008000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17143" name="Freeform 55"/>
          <p:cNvSpPr>
            <a:spLocks/>
          </p:cNvSpPr>
          <p:nvPr/>
        </p:nvSpPr>
        <p:spPr bwMode="auto">
          <a:xfrm>
            <a:off x="7741920" y="609600"/>
            <a:ext cx="2479040" cy="2057400"/>
          </a:xfrm>
          <a:custGeom>
            <a:avLst/>
            <a:gdLst>
              <a:gd name="T0" fmla="*/ 0 w 976"/>
              <a:gd name="T1" fmla="*/ 1080 h 1080"/>
              <a:gd name="T2" fmla="*/ 976 w 976"/>
              <a:gd name="T3" fmla="*/ 0 h 1080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976" h="1080">
                <a:moveTo>
                  <a:pt x="0" y="1080"/>
                </a:moveTo>
                <a:lnTo>
                  <a:pt x="976" y="0"/>
                </a:lnTo>
              </a:path>
            </a:pathLst>
          </a:custGeom>
          <a:noFill/>
          <a:ln w="57150" cap="flat" cmpd="sng">
            <a:solidFill>
              <a:srgbClr val="008000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17145" name="AutoShape 57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-20562" y="7236299"/>
            <a:ext cx="805179" cy="603886"/>
          </a:xfrm>
          <a:prstGeom prst="actionButtonForwardNext">
            <a:avLst/>
          </a:prstGeom>
          <a:gradFill rotWithShape="1">
            <a:gsLst>
              <a:gs pos="0">
                <a:schemeClr val="bg1"/>
              </a:gs>
              <a:gs pos="100000">
                <a:srgbClr val="00CCFF"/>
              </a:gs>
            </a:gsLst>
            <a:path path="rect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</p:spTree>
    <p:extLst>
      <p:ext uri="{BB962C8B-B14F-4D97-AF65-F5344CB8AC3E}">
        <p14:creationId xmlns:p14="http://schemas.microsoft.com/office/powerpoint/2010/main" val="721959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71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7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17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17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17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17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17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17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17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17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7126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171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 nodeType="clickPar">
                      <p:stCondLst>
                        <p:cond delay="0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2171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7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217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7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217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7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217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7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2171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7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217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7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217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7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2171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7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217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7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22" presetClass="entr" presetSubtype="8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2000"/>
                                        <p:tgtEl>
                                          <p:spTgt spid="217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6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17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70" presetID="22" presetClass="entr" presetSubtype="2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2" dur="2000"/>
                                        <p:tgtEl>
                                          <p:spTgt spid="217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7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17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78" presetID="22" presetClass="entr" presetSubtype="4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2000"/>
                                        <p:tgtEl>
                                          <p:spTgt spid="217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id="8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17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8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2000"/>
                                        <p:tgtEl>
                                          <p:spTgt spid="217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7133"/>
                  </p:tgtEl>
                </p:cond>
              </p:nextCondLst>
            </p:seq>
            <p:seq concurrent="1" nextAc="seek">
              <p:cTn id="89" restart="whenNotActive" fill="hold" evtFilter="cancelBubble" nodeType="interactiveSeq">
                <p:stCondLst>
                  <p:cond evt="onClick" delay="0">
                    <p:tgtEl>
                      <p:spTgt spid="2171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0" fill="hold" nodeType="clickPar">
                      <p:stCondLst>
                        <p:cond delay="0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4" dur="2000"/>
                                        <p:tgtEl>
                                          <p:spTgt spid="217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217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0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2" dur="2000"/>
                                        <p:tgtEl>
                                          <p:spTgt spid="217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0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217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0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2000"/>
                                        <p:tgtEl>
                                          <p:spTgt spid="217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1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217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7140"/>
                  </p:tgtEl>
                </p:cond>
              </p:nextCondLst>
            </p:seq>
          </p:childTnLst>
        </p:cTn>
      </p:par>
    </p:tnLst>
    <p:bldLst>
      <p:bldP spid="217118" grpId="0" animBg="1"/>
      <p:bldP spid="217118" grpId="1" animBg="1"/>
      <p:bldP spid="217119" grpId="0" animBg="1"/>
      <p:bldP spid="217119" grpId="1" animBg="1"/>
      <p:bldP spid="217120" grpId="0" animBg="1"/>
      <p:bldP spid="217120" grpId="1" animBg="1"/>
      <p:bldP spid="217123" grpId="0" animBg="1"/>
      <p:bldP spid="217123" grpId="1" animBg="1"/>
      <p:bldP spid="217124" grpId="0" animBg="1"/>
      <p:bldP spid="217124" grpId="1" animBg="1"/>
      <p:bldP spid="217125" grpId="0" animBg="1"/>
      <p:bldP spid="217125" grpId="1" animBg="1"/>
      <p:bldP spid="217134" grpId="0" animBg="1"/>
      <p:bldP spid="217135" grpId="0" animBg="1"/>
      <p:bldP spid="217136" grpId="0" animBg="1"/>
      <p:bldP spid="217140" grpId="0"/>
      <p:bldP spid="217141" grpId="0" animBg="1"/>
      <p:bldP spid="217142" grpId="0" animBg="1"/>
      <p:bldP spid="21714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14448</TotalTime>
  <Words>825</Words>
  <Application>Microsoft Office PowerPoint</Application>
  <PresentationFormat>Произвольный</PresentationFormat>
  <Paragraphs>188</Paragraphs>
  <Slides>15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7" baseType="lpstr">
      <vt:lpstr>Office Theme</vt:lpstr>
      <vt:lpstr>Формула</vt:lpstr>
      <vt:lpstr>Геометрия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</vt:lpstr>
      <vt:lpstr>Презентация PowerPoint</vt:lpstr>
      <vt:lpstr>Презентация PowerPoint</vt:lpstr>
      <vt:lpstr>Презентация PowerPoint</vt:lpstr>
      <vt:lpstr>Задача (устно)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dilyorbek</cp:lastModifiedBy>
  <cp:revision>1018</cp:revision>
  <dcterms:created xsi:type="dcterms:W3CDTF">2020-04-09T07:32:19Z</dcterms:created>
  <dcterms:modified xsi:type="dcterms:W3CDTF">2021-02-19T16:24:46Z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