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405" r:id="rId3"/>
    <p:sldId id="608" r:id="rId4"/>
    <p:sldId id="609" r:id="rId5"/>
    <p:sldId id="611" r:id="rId6"/>
    <p:sldId id="610" r:id="rId7"/>
    <p:sldId id="612" r:id="rId8"/>
    <p:sldId id="614" r:id="rId9"/>
    <p:sldId id="615" r:id="rId10"/>
    <p:sldId id="616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08"/>
            <p14:sldId id="609"/>
            <p14:sldId id="611"/>
            <p14:sldId id="610"/>
            <p14:sldId id="612"/>
            <p14:sldId id="614"/>
            <p14:sldId id="615"/>
            <p14:sldId id="616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6B"/>
    <a:srgbClr val="1A0A5E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 custT="1"/>
      <dgm:spPr/>
      <dgm:t>
        <a:bodyPr/>
        <a:lstStyle/>
        <a:p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094083D7-50C9-4DB6-A861-F0118E2D5A48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114D8800-6929-4D22-A186-8B807D638689}" type="parTrans" cxnId="{00E86386-4C31-4C5E-9F6C-8BDB734C3F4A}">
      <dgm:prSet/>
      <dgm:spPr/>
      <dgm:t>
        <a:bodyPr/>
        <a:lstStyle/>
        <a:p>
          <a:endParaRPr lang="uz-Latn-UZ"/>
        </a:p>
      </dgm:t>
    </dgm:pt>
    <dgm:pt modelId="{80D7C342-1DB9-4100-B986-CD3741FC2264}" type="sibTrans" cxnId="{00E86386-4C31-4C5E-9F6C-8BDB734C3F4A}">
      <dgm:prSet/>
      <dgm:spPr/>
      <dgm:t>
        <a:bodyPr/>
        <a:lstStyle/>
        <a:p>
          <a:endParaRPr lang="uz-Latn-UZ"/>
        </a:p>
      </dgm:t>
    </dgm:pt>
    <dgm:pt modelId="{F60E26E3-5F24-43FB-88D9-D5FF5506235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000" b="1" dirty="0" smtClean="0">
            <a:latin typeface="Arial" pitchFamily="34" charset="0"/>
            <a:cs typeface="Arial" pitchFamily="34" charset="0"/>
          </a:endParaRPr>
        </a:p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/>
        </a:p>
      </dgm:t>
    </dgm:pt>
    <dgm:pt modelId="{2E3C6477-31B7-48BD-8F02-A9A0156C7840}" type="parTrans" cxnId="{1C53A71B-77AE-4DC2-850A-851B5E25618E}">
      <dgm:prSet/>
      <dgm:spPr/>
      <dgm:t>
        <a:bodyPr/>
        <a:lstStyle/>
        <a:p>
          <a:endParaRPr lang="uz-Latn-UZ"/>
        </a:p>
      </dgm:t>
    </dgm:pt>
    <dgm:pt modelId="{DCB09347-4715-4CE2-B3E1-B701A4FE6FC2}" type="sibTrans" cxnId="{1C53A71B-77AE-4DC2-850A-851B5E25618E}">
      <dgm:prSet/>
      <dgm:spPr/>
      <dgm:t>
        <a:bodyPr/>
        <a:lstStyle/>
        <a:p>
          <a:endParaRPr lang="uz-Latn-UZ"/>
        </a:p>
      </dgm:t>
    </dgm:pt>
    <dgm:pt modelId="{82300CEB-4BA7-473C-8E82-77B329ED690D}">
      <dgm:prSet custT="1"/>
      <dgm:spPr/>
      <dgm:t>
        <a:bodyPr/>
        <a:lstStyle/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/>
        </a:p>
      </dgm:t>
    </dgm:pt>
    <dgm:pt modelId="{C615504F-2344-498F-AEE4-78CCEC065ADC}" type="parTrans" cxnId="{36C98923-EE6D-4E3F-829B-3E52B4FBDF08}">
      <dgm:prSet/>
      <dgm:spPr/>
      <dgm:t>
        <a:bodyPr/>
        <a:lstStyle/>
        <a:p>
          <a:endParaRPr lang="uz-Latn-UZ"/>
        </a:p>
      </dgm:t>
    </dgm:pt>
    <dgm:pt modelId="{CFADCBDB-FADE-440C-993E-5EBC86A4DF67}" type="sibTrans" cxnId="{36C98923-EE6D-4E3F-829B-3E52B4FBDF08}">
      <dgm:prSet/>
      <dgm:spPr/>
      <dgm:t>
        <a:bodyPr/>
        <a:lstStyle/>
        <a:p>
          <a:endParaRPr lang="uz-Latn-UZ"/>
        </a:p>
      </dgm:t>
    </dgm:pt>
    <dgm:pt modelId="{55DF33A7-C29E-4C51-A3A9-14B5F861701F}">
      <dgm:prSet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задач по теме «Сумма внутренних углов треугольника»</a:t>
          </a:r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B4368D17-96C6-45D3-BF06-B507FE4BDD9E}" type="parTrans" cxnId="{66735CF5-BCED-4FB7-A44F-73CD899FB7E2}">
      <dgm:prSet/>
      <dgm:spPr/>
      <dgm:t>
        <a:bodyPr/>
        <a:lstStyle/>
        <a:p>
          <a:endParaRPr lang="uz-Latn-UZ"/>
        </a:p>
      </dgm:t>
    </dgm:pt>
    <dgm:pt modelId="{94862A5E-D74D-4859-9839-8A155E266718}" type="sibTrans" cxnId="{66735CF5-BCED-4FB7-A44F-73CD899FB7E2}">
      <dgm:prSet/>
      <dgm:spPr/>
      <dgm:t>
        <a:bodyPr/>
        <a:lstStyle/>
        <a:p>
          <a:endParaRPr lang="uz-Latn-UZ"/>
        </a:p>
      </dgm:t>
    </dgm:pt>
    <dgm:pt modelId="{1640FA48-D4BF-4BC3-8C4F-8CBC2FDC44B8}">
      <dgm:prSet custT="1"/>
      <dgm:spPr/>
      <dgm:t>
        <a:bodyPr/>
        <a:lstStyle/>
        <a:p>
          <a:endParaRPr lang="uz-Latn-UZ" sz="4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B923C33-8050-44A7-A7D0-8011011197FF}" type="parTrans" cxnId="{D7FAA483-68AB-4D89-920D-5300EF15C355}">
      <dgm:prSet/>
      <dgm:spPr/>
      <dgm:t>
        <a:bodyPr/>
        <a:lstStyle/>
        <a:p>
          <a:endParaRPr lang="uz-Latn-UZ"/>
        </a:p>
      </dgm:t>
    </dgm:pt>
    <dgm:pt modelId="{A4741367-F61E-466F-B2F5-C5A38DA7CC5D}" type="sibTrans" cxnId="{D7FAA483-68AB-4D89-920D-5300EF15C355}">
      <dgm:prSet/>
      <dgm:spPr/>
      <dgm:t>
        <a:bodyPr/>
        <a:lstStyle/>
        <a:p>
          <a:endParaRPr lang="uz-Latn-UZ"/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376316A5-3272-443E-A1CF-F2EA9F0F6B78}" type="pres">
      <dgm:prSet presAssocID="{094083D7-50C9-4DB6-A861-F0118E2D5A48}" presName="composite" presStyleCnt="0"/>
      <dgm:spPr/>
    </dgm:pt>
    <dgm:pt modelId="{6CF8AED9-26C2-4EE5-9214-8555417F8E17}" type="pres">
      <dgm:prSet presAssocID="{094083D7-50C9-4DB6-A861-F0118E2D5A4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ADFB6F4-86A3-439C-A58E-E0248E2CF608}" type="pres">
      <dgm:prSet presAssocID="{094083D7-50C9-4DB6-A861-F0118E2D5A4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B604C4C7-D548-4531-9FED-60C2CC457491}" type="presOf" srcId="{094083D7-50C9-4DB6-A861-F0118E2D5A48}" destId="{6CF8AED9-26C2-4EE5-9214-8555417F8E17}" srcOrd="0" destOrd="0" presId="urn:microsoft.com/office/officeart/2005/8/layout/chevron2"/>
    <dgm:cxn modelId="{ABE88009-E2CB-4D27-8408-519147D5A9BD}" type="presOf" srcId="{F60E26E3-5F24-43FB-88D9-D5FF5506235D}" destId="{DADFB6F4-86A3-439C-A58E-E0248E2CF608}" srcOrd="0" destOrd="1" presId="urn:microsoft.com/office/officeart/2005/8/layout/chevron2"/>
    <dgm:cxn modelId="{6C5F1A98-050E-46E7-9B72-D40E46124899}" srcId="{F1250918-9470-4E6A-AF56-B81FFDA2175E}" destId="{54FA53D5-8F0B-4FC9-8F4F-4DB9C81B5F35}" srcOrd="1" destOrd="0" parTransId="{02631010-B555-4535-8DC3-A93550D8931C}" sibTransId="{6A0DA078-EB3D-402B-889C-B9F55CDC47EC}"/>
    <dgm:cxn modelId="{36C98923-EE6D-4E3F-829B-3E52B4FBDF08}" srcId="{094083D7-50C9-4DB6-A861-F0118E2D5A48}" destId="{82300CEB-4BA7-473C-8E82-77B329ED690D}" srcOrd="0" destOrd="0" parTransId="{C615504F-2344-498F-AEE4-78CCEC065ADC}" sibTransId="{CFADCBDB-FADE-440C-993E-5EBC86A4DF67}"/>
    <dgm:cxn modelId="{00E86386-4C31-4C5E-9F6C-8BDB734C3F4A}" srcId="{F1250918-9470-4E6A-AF56-B81FFDA2175E}" destId="{094083D7-50C9-4DB6-A861-F0118E2D5A48}" srcOrd="2" destOrd="0" parTransId="{114D8800-6929-4D22-A186-8B807D638689}" sibTransId="{80D7C342-1DB9-4100-B986-CD3741FC2264}"/>
    <dgm:cxn modelId="{66735CF5-BCED-4FB7-A44F-73CD899FB7E2}" srcId="{54FA53D5-8F0B-4FC9-8F4F-4DB9C81B5F35}" destId="{55DF33A7-C29E-4C51-A3A9-14B5F861701F}" srcOrd="1" destOrd="0" parTransId="{B4368D17-96C6-45D3-BF06-B507FE4BDD9E}" sibTransId="{94862A5E-D74D-4859-9839-8A155E266718}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A04B0FA5-E818-4AC4-8C8B-72A437FA8C59}" type="presOf" srcId="{82300CEB-4BA7-473C-8E82-77B329ED690D}" destId="{DADFB6F4-86A3-439C-A58E-E0248E2CF608}" srcOrd="0" destOrd="0" presId="urn:microsoft.com/office/officeart/2005/8/layout/chevron2"/>
    <dgm:cxn modelId="{1C53A71B-77AE-4DC2-850A-851B5E25618E}" srcId="{094083D7-50C9-4DB6-A861-F0118E2D5A48}" destId="{F60E26E3-5F24-43FB-88D9-D5FF5506235D}" srcOrd="1" destOrd="0" parTransId="{2E3C6477-31B7-48BD-8F02-A9A0156C7840}" sibTransId="{DCB09347-4715-4CE2-B3E1-B701A4FE6FC2}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F5010764-1D26-4947-8CA3-A51E72D3295D}" type="presOf" srcId="{1640FA48-D4BF-4BC3-8C4F-8CBC2FDC44B8}" destId="{9F790235-126D-4200-8116-BB121847E9F2}" srcOrd="0" destOrd="2" presId="urn:microsoft.com/office/officeart/2005/8/layout/chevron2"/>
    <dgm:cxn modelId="{6AA091B5-A7DA-4703-A96C-03254E34F5E4}" type="presOf" srcId="{55DF33A7-C29E-4C51-A3A9-14B5F861701F}" destId="{9F790235-126D-4200-8116-BB121847E9F2}" srcOrd="0" destOrd="1" presId="urn:microsoft.com/office/officeart/2005/8/layout/chevron2"/>
    <dgm:cxn modelId="{D7FAA483-68AB-4D89-920D-5300EF15C355}" srcId="{54FA53D5-8F0B-4FC9-8F4F-4DB9C81B5F35}" destId="{1640FA48-D4BF-4BC3-8C4F-8CBC2FDC44B8}" srcOrd="2" destOrd="0" parTransId="{7B923C33-8050-44A7-A7D0-8011011197FF}" sibTransId="{A4741367-F61E-466F-B2F5-C5A38DA7CC5D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E2745AE4-8FB5-415C-95E6-00674DE20731}" type="presParOf" srcId="{24B8B773-6DE6-4A3B-B867-4188EC0BD937}" destId="{84541234-632B-4A4D-B7BD-1574BF1C4A65}" srcOrd="2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3" destOrd="0" presId="urn:microsoft.com/office/officeart/2005/8/layout/chevron2"/>
    <dgm:cxn modelId="{F60224B8-4784-42B0-A129-D5BAA8ACC477}" type="presParOf" srcId="{24B8B773-6DE6-4A3B-B867-4188EC0BD937}" destId="{376316A5-3272-443E-A1CF-F2EA9F0F6B78}" srcOrd="4" destOrd="0" presId="urn:microsoft.com/office/officeart/2005/8/layout/chevron2"/>
    <dgm:cxn modelId="{88ECB5A5-799F-4D16-B6C0-82A069C8E3DB}" type="presParOf" srcId="{376316A5-3272-443E-A1CF-F2EA9F0F6B78}" destId="{6CF8AED9-26C2-4EE5-9214-8555417F8E17}" srcOrd="0" destOrd="0" presId="urn:microsoft.com/office/officeart/2005/8/layout/chevron2"/>
    <dgm:cxn modelId="{884F9BC3-491C-40AB-8525-05A42B9F059B}" type="presParOf" srcId="{376316A5-3272-443E-A1CF-F2EA9F0F6B78}" destId="{DADFB6F4-86A3-439C-A58E-E0248E2CF6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311687" y="318221"/>
          <a:ext cx="2077916" cy="1454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733805"/>
        <a:ext cx="1454541" cy="623375"/>
      </dsp:txXfrm>
    </dsp:sp>
    <dsp:sp modelId="{D71CF270-2BB8-41EF-9955-AA76A67E8F84}">
      <dsp:nvSpPr>
        <dsp:cNvPr id="0" name=""/>
        <dsp:cNvSpPr/>
      </dsp:nvSpPr>
      <dsp:spPr>
        <a:xfrm rot="5400000">
          <a:off x="6681347" y="-5220271"/>
          <a:ext cx="1350645" cy="1180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454541" y="72468"/>
        <a:ext cx="11738325" cy="1218779"/>
      </dsp:txXfrm>
    </dsp:sp>
    <dsp:sp modelId="{1D0A228D-22E5-4569-937F-948A4141FDAD}">
      <dsp:nvSpPr>
        <dsp:cNvPr id="0" name=""/>
        <dsp:cNvSpPr/>
      </dsp:nvSpPr>
      <dsp:spPr>
        <a:xfrm rot="5400000">
          <a:off x="-311687" y="2206429"/>
          <a:ext cx="2077916" cy="1454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2622013"/>
        <a:ext cx="1454541" cy="623375"/>
      </dsp:txXfrm>
    </dsp:sp>
    <dsp:sp modelId="{9F790235-126D-4200-8116-BB121847E9F2}">
      <dsp:nvSpPr>
        <dsp:cNvPr id="0" name=""/>
        <dsp:cNvSpPr/>
      </dsp:nvSpPr>
      <dsp:spPr>
        <a:xfrm rot="5400000">
          <a:off x="6681347" y="-3332064"/>
          <a:ext cx="1350645" cy="1180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задач по теме «Сумма внутренних углов треугольника»</a:t>
          </a: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454541" y="1960675"/>
        <a:ext cx="11738325" cy="1218779"/>
      </dsp:txXfrm>
    </dsp:sp>
    <dsp:sp modelId="{6CF8AED9-26C2-4EE5-9214-8555417F8E17}">
      <dsp:nvSpPr>
        <dsp:cNvPr id="0" name=""/>
        <dsp:cNvSpPr/>
      </dsp:nvSpPr>
      <dsp:spPr>
        <a:xfrm rot="5400000">
          <a:off x="-311687" y="4094636"/>
          <a:ext cx="2077916" cy="1454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4510220"/>
        <a:ext cx="1454541" cy="623375"/>
      </dsp:txXfrm>
    </dsp:sp>
    <dsp:sp modelId="{DADFB6F4-86A3-439C-A58E-E0248E2CF608}">
      <dsp:nvSpPr>
        <dsp:cNvPr id="0" name=""/>
        <dsp:cNvSpPr/>
      </dsp:nvSpPr>
      <dsp:spPr>
        <a:xfrm rot="5400000">
          <a:off x="6681347" y="-1443857"/>
          <a:ext cx="1350645" cy="1180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Задания для закрепления</a:t>
          </a:r>
          <a:endParaRPr lang="uz-Latn-UZ" sz="4000" b="1" kern="1200" dirty="0" smtClean="0">
            <a:latin typeface="Arial" pitchFamily="34" charset="0"/>
            <a:cs typeface="Arial" pitchFamily="34" charset="0"/>
          </a:endParaRPr>
        </a:p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/>
        </a:p>
      </dsp:txBody>
      <dsp:txXfrm rot="-5400000">
        <a:off x="1454541" y="3848882"/>
        <a:ext cx="11738325" cy="1218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238526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238526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D2635-7B22-4C14-AB3E-18E99BF2E7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643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emf"/><Relationship Id="rId18" Type="http://schemas.openxmlformats.org/officeDocument/2006/relationships/image" Target="../media/image1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3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8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emf"/><Relationship Id="rId10" Type="http://schemas.openxmlformats.org/officeDocument/2006/relationships/oleObject" Target="../embeddings/oleObject4.bin"/><Relationship Id="rId4" Type="http://schemas.openxmlformats.org/officeDocument/2006/relationships/image" Target="../media/image2.emf"/><Relationship Id="rId9" Type="http://schemas.openxmlformats.org/officeDocument/2006/relationships/image" Target="../media/image4.e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68403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4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039600" y="1491113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99362" y="346857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78979" y="5479493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286000" y="3517232"/>
            <a:ext cx="7912414" cy="326456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 по теме «Сумма </a:t>
            </a:r>
            <a:r>
              <a:rPr lang="ru-RU" sz="5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внутренних углов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треугольника»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2060" y="3596357"/>
            <a:ext cx="3789740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509340" y="1615335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926" y="985763"/>
            <a:ext cx="83321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неизвестны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углы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9316" y="1784612"/>
            <a:ext cx="5982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i="1" dirty="0" smtClean="0">
                <a:solidFill>
                  <a:srgbClr val="002060"/>
                </a:solidFill>
                <a:cs typeface="Arial" pitchFamily="34" charset="0"/>
              </a:rPr>
              <a:t>в)</a:t>
            </a:r>
            <a:endParaRPr lang="uz-Latn-UZ" dirty="0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700767" y="2792738"/>
            <a:ext cx="4709433" cy="2640708"/>
          </a:xfrm>
          <a:prstGeom prst="triangle">
            <a:avLst>
              <a:gd name="adj" fmla="val 36049"/>
            </a:avLst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Прямоугольник 31"/>
          <p:cNvSpPr/>
          <p:nvPr/>
        </p:nvSpPr>
        <p:spPr>
          <a:xfrm>
            <a:off x="1055708" y="4725560"/>
            <a:ext cx="4283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 smtClean="0">
                <a:solidFill>
                  <a:schemeClr val="tx1"/>
                </a:solidFill>
                <a:cs typeface="Arial" pitchFamily="34" charset="0"/>
              </a:rPr>
              <a:t>y</a:t>
            </a:r>
            <a:endParaRPr lang="uz-Latn-UZ" sz="40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415446" y="4833438"/>
            <a:ext cx="4203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 smtClean="0">
                <a:solidFill>
                  <a:schemeClr val="tx1"/>
                </a:solidFill>
              </a:rPr>
              <a:t>x</a:t>
            </a:r>
            <a:endParaRPr lang="uz-Latn-UZ" sz="4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0969" y="2845197"/>
            <a:ext cx="3882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 smtClean="0">
                <a:solidFill>
                  <a:schemeClr val="tx1"/>
                </a:solidFill>
                <a:cs typeface="Arial" pitchFamily="34" charset="0"/>
              </a:rPr>
              <a:t>z</a:t>
            </a:r>
            <a:endParaRPr lang="uz-Latn-UZ" sz="4000" b="1" dirty="0">
              <a:solidFill>
                <a:schemeClr val="tx1"/>
              </a:solidFill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055483" y="2061610"/>
                <a:ext cx="3720827" cy="7232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1" smtClean="0">
                          <a:latin typeface="Cambria Math"/>
                        </a:rPr>
                        <m:t>𝒙</m:t>
                      </m:r>
                      <m:r>
                        <a:rPr lang="uz-Cyrl-UZ" b="1" i="1" smtClean="0">
                          <a:latin typeface="Cambria Math"/>
                        </a:rPr>
                        <m:t>:</m:t>
                      </m:r>
                      <m:r>
                        <a:rPr lang="uz-Latn-UZ" b="1" i="1" smtClean="0">
                          <a:latin typeface="Cambria Math"/>
                        </a:rPr>
                        <m:t>𝒚</m:t>
                      </m:r>
                      <m:r>
                        <a:rPr lang="uz-Cyrl-UZ" b="1" i="1" smtClean="0">
                          <a:latin typeface="Cambria Math"/>
                        </a:rPr>
                        <m:t>:</m:t>
                      </m:r>
                      <m:r>
                        <a:rPr lang="uz-Latn-UZ" b="1" i="1" smtClean="0">
                          <a:latin typeface="Cambria Math"/>
                        </a:rPr>
                        <m:t>𝒛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𝟓</m:t>
                      </m:r>
                      <m:r>
                        <a:rPr lang="ru-RU" b="1" i="1" smtClean="0">
                          <a:latin typeface="Cambria Math"/>
                        </a:rPr>
                        <m:t>:</m:t>
                      </m:r>
                      <m:r>
                        <a:rPr lang="en-US" b="1" i="1" smtClean="0">
                          <a:latin typeface="Cambria Math"/>
                        </a:rPr>
                        <m:t>𝟔</m:t>
                      </m:r>
                      <m:r>
                        <a:rPr lang="ru-RU" b="1" i="1" smtClean="0">
                          <a:latin typeface="Cambria Math"/>
                        </a:rPr>
                        <m:t>:</m:t>
                      </m:r>
                      <m:r>
                        <a:rPr lang="en-US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483" y="2061610"/>
                <a:ext cx="3720827" cy="7232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403155" y="2850198"/>
                <a:ext cx="33398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/>
                        </a:rPr>
                        <m:t>𝟓</m:t>
                      </m:r>
                      <m:r>
                        <a:rPr lang="uz-Latn-UZ" sz="3600" b="1" i="1" smtClean="0">
                          <a:latin typeface="Cambria Math"/>
                        </a:rPr>
                        <m:t>𝒙</m:t>
                      </m:r>
                      <m:r>
                        <a:rPr lang="ru-RU" sz="3600" b="1" i="1" smtClean="0">
                          <a:latin typeface="Cambria Math"/>
                        </a:rPr>
                        <m:t>, </m:t>
                      </m:r>
                      <m:r>
                        <a:rPr lang="ru-RU" sz="3600" b="1" i="1" smtClean="0">
                          <a:latin typeface="Cambria Math"/>
                        </a:rPr>
                        <m:t>𝟔</m:t>
                      </m:r>
                      <m:r>
                        <a:rPr lang="uz-Latn-UZ" sz="3600" b="1" i="1" smtClean="0">
                          <a:latin typeface="Cambria Math"/>
                        </a:rPr>
                        <m:t>𝒙</m:t>
                      </m:r>
                      <m:r>
                        <a:rPr lang="uz-Latn-UZ" sz="3600" b="1" i="1" smtClean="0">
                          <a:latin typeface="Cambria Math"/>
                        </a:rPr>
                        <m:t>, </m:t>
                      </m:r>
                      <m:r>
                        <a:rPr lang="ru-RU" sz="3600" b="1" i="1" smtClean="0">
                          <a:latin typeface="Cambria Math"/>
                        </a:rPr>
                        <m:t>𝟕</m:t>
                      </m:r>
                      <m:r>
                        <a:rPr lang="uz-Latn-UZ" sz="36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155" y="2850198"/>
                <a:ext cx="3339806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8170661" y="5420972"/>
                <a:ext cx="4127925" cy="17920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Latn-UZ" sz="3600" b="1" dirty="0" smtClean="0">
                    <a:solidFill>
                      <a:srgbClr val="002060"/>
                    </a:solidFill>
                    <a:cs typeface="Arial" pitchFamily="34" charset="0"/>
                    <a:sym typeface="Symbol"/>
                  </a:rPr>
                  <a:t>5</a:t>
                </a:r>
                <a14:m>
                  <m:oMath xmlns:m="http://schemas.openxmlformats.org/officeDocument/2006/math">
                    <m:r>
                      <a:rPr lang="uz-Latn-UZ" sz="36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𝒙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𝟓</m:t>
                    </m:r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∙</m:t>
                    </m:r>
                    <m:sSup>
                      <m:sSupPr>
                        <m:ctrlP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 </m:t>
                    </m:r>
                  </m:oMath>
                </a14:m>
                <a:endParaRPr lang="ru-RU" sz="3600" b="1" i="0" dirty="0" smtClean="0">
                  <a:solidFill>
                    <a:srgbClr val="002060"/>
                  </a:solidFill>
                  <a:latin typeface="Cambria Math"/>
                  <a:cs typeface="Arial" pitchFamily="34" charset="0"/>
                  <a:sym typeface="Symbol"/>
                </a:endParaRPr>
              </a:p>
              <a:p>
                <a:r>
                  <a:rPr lang="uz-Latn-UZ" sz="3600" b="1" dirty="0" smtClean="0">
                    <a:solidFill>
                      <a:srgbClr val="002060"/>
                    </a:solidFill>
                    <a:cs typeface="Arial" pitchFamily="34" charset="0"/>
                    <a:sym typeface="Symbol"/>
                  </a:rPr>
                  <a:t>6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𝒙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𝟔</m:t>
                    </m:r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400" dirty="0" smtClean="0"/>
              </a:p>
              <a:p>
                <a:r>
                  <a:rPr lang="uz-Latn-UZ" sz="3600" b="1" dirty="0" smtClean="0">
                    <a:solidFill>
                      <a:srgbClr val="002060"/>
                    </a:solidFill>
                    <a:cs typeface="Arial" pitchFamily="34" charset="0"/>
                    <a:sym typeface="Symbol"/>
                  </a:rPr>
                  <a:t>7</a:t>
                </a:r>
                <a14:m>
                  <m:oMath xmlns:m="http://schemas.openxmlformats.org/officeDocument/2006/math">
                    <m:r>
                      <a:rPr lang="uz-Latn-UZ" sz="36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𝒙</m:t>
                    </m:r>
                    <m:r>
                      <a:rPr lang="uz-Latn-UZ" sz="36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𝟕</m:t>
                    </m:r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𝟕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4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0661" y="5420972"/>
                <a:ext cx="4127925" cy="1792029"/>
              </a:xfrm>
              <a:prstGeom prst="rect">
                <a:avLst/>
              </a:prstGeom>
              <a:blipFill rotWithShape="1">
                <a:blip r:embed="rId4"/>
                <a:stretch>
                  <a:fillRect l="-4431" t="-4082" b="-1224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8763000" y="2586334"/>
                <a:ext cx="419371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5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x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6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х+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7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00" y="2586334"/>
                <a:ext cx="4193712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4512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9238480" y="3308135"/>
                <a:ext cx="244804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18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x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8480" y="3308135"/>
                <a:ext cx="2448042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746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9292756" y="4003759"/>
                <a:ext cx="2738185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:</m:t>
                    </m:r>
                    <m:r>
                      <a:rPr lang="uz-Latn-UZ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𝟏𝟖</m:t>
                    </m:r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2756" y="4003759"/>
                <a:ext cx="2738185" cy="658898"/>
              </a:xfrm>
              <a:prstGeom prst="rect">
                <a:avLst/>
              </a:prstGeom>
              <a:blipFill rotWithShape="1">
                <a:blip r:embed="rId7"/>
                <a:stretch>
                  <a:fillRect l="-6667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9363809" y="4699403"/>
                <a:ext cx="1712264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3809" y="4699403"/>
                <a:ext cx="1712264" cy="658898"/>
              </a:xfrm>
              <a:prstGeom prst="rect">
                <a:avLst/>
              </a:prstGeom>
              <a:blipFill rotWithShape="1">
                <a:blip r:embed="rId8"/>
                <a:stretch>
                  <a:fillRect l="-10676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44546" y="6522574"/>
                <a:ext cx="4966873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𝟔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3600" b="1" dirty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uz-Latn-UZ" sz="3600" b="1" i="0" dirty="0" smtClean="0">
                            <a:solidFill>
                              <a:srgbClr val="002060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  </m:t>
                        </m:r>
                        <m:r>
                          <a:rPr lang="uz-Latn-UZ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46" y="6522574"/>
                <a:ext cx="4966873" cy="658898"/>
              </a:xfrm>
              <a:prstGeom prst="rect">
                <a:avLst/>
              </a:prstGeom>
              <a:blipFill rotWithShape="1">
                <a:blip r:embed="rId9"/>
                <a:stretch>
                  <a:fillRect l="-3681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007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685658" y="2057400"/>
            <a:ext cx="7134742" cy="253283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7, 8 (а, б). Стр. 9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612775" y="3140584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130562" y="1597089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37799066"/>
              </p:ext>
            </p:extLst>
          </p:nvPr>
        </p:nvGraphicFramePr>
        <p:xfrm>
          <a:off x="762000" y="1143000"/>
          <a:ext cx="132588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381001" y="9331"/>
            <a:ext cx="13868400" cy="1107996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B00000"/>
                </a:solidFill>
              </a:rPr>
              <a:t>Установите соответствие между </a:t>
            </a:r>
            <a:r>
              <a:rPr lang="ru-RU" sz="3600" dirty="0" smtClean="0">
                <a:solidFill>
                  <a:srgbClr val="B00000"/>
                </a:solidFill>
              </a:rPr>
              <a:t/>
            </a:r>
            <a:br>
              <a:rPr lang="ru-RU" sz="3600" dirty="0" smtClean="0">
                <a:solidFill>
                  <a:srgbClr val="B00000"/>
                </a:solidFill>
              </a:rPr>
            </a:br>
            <a:r>
              <a:rPr lang="ru-RU" sz="3600" dirty="0" smtClean="0">
                <a:solidFill>
                  <a:srgbClr val="B00000"/>
                </a:solidFill>
              </a:rPr>
              <a:t>сторонами </a:t>
            </a:r>
            <a:r>
              <a:rPr lang="ru-RU" sz="3600" dirty="0">
                <a:solidFill>
                  <a:srgbClr val="B00000"/>
                </a:solidFill>
              </a:rPr>
              <a:t>и углами треугольников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sz="half" idx="1"/>
          </p:nvPr>
        </p:nvSpPr>
        <p:spPr>
          <a:xfrm>
            <a:off x="654737" y="995330"/>
            <a:ext cx="6461760" cy="615553"/>
          </a:xfrm>
        </p:spPr>
        <p:txBody>
          <a:bodyPr/>
          <a:lstStyle/>
          <a:p>
            <a:pPr>
              <a:buFontTx/>
              <a:buNone/>
            </a:pPr>
            <a:r>
              <a:rPr lang="ru-RU" dirty="0" smtClean="0">
                <a:solidFill>
                  <a:srgbClr val="1A0A5E"/>
                </a:solidFill>
              </a:rPr>
              <a:t>       </a:t>
            </a:r>
            <a:r>
              <a:rPr lang="ru-RU" b="1" dirty="0" smtClean="0">
                <a:solidFill>
                  <a:srgbClr val="1A0A5E"/>
                </a:solidFill>
              </a:rPr>
              <a:t>Треугольник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-980440" y="0"/>
            <a:ext cx="263860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22" tIns="65311" rIns="130622" bIns="65311"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44460" y="1788272"/>
            <a:ext cx="4435472" cy="923924"/>
          </a:xfrm>
          <a:prstGeom prst="rect">
            <a:avLst/>
          </a:prstGeom>
          <a:solidFill>
            <a:srgbClr val="FFFF00"/>
          </a:solidFill>
          <a:ln>
            <a:solidFill>
              <a:srgbClr val="B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893379" y="1907286"/>
            <a:ext cx="4723129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Прямоугольный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10327" y="2871534"/>
            <a:ext cx="4435473" cy="950596"/>
          </a:xfrm>
          <a:prstGeom prst="rect">
            <a:avLst/>
          </a:prstGeom>
          <a:solidFill>
            <a:srgbClr val="FFFF00"/>
          </a:solidFill>
          <a:ln>
            <a:solidFill>
              <a:srgbClr val="B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0" name="TextBox 9"/>
          <p:cNvSpPr txBox="1">
            <a:spLocks noChangeArrowheads="1"/>
          </p:cNvSpPr>
          <p:nvPr/>
        </p:nvSpPr>
        <p:spPr bwMode="auto">
          <a:xfrm>
            <a:off x="1163367" y="3011756"/>
            <a:ext cx="4081779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Остроугольный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14400" y="5410200"/>
            <a:ext cx="4435473" cy="1097280"/>
          </a:xfrm>
          <a:prstGeom prst="rect">
            <a:avLst/>
          </a:prstGeom>
          <a:solidFill>
            <a:srgbClr val="FFFF00"/>
          </a:solidFill>
          <a:ln>
            <a:solidFill>
              <a:srgbClr val="B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2" name="TextBox 11"/>
          <p:cNvSpPr txBox="1">
            <a:spLocks noChangeArrowheads="1"/>
          </p:cNvSpPr>
          <p:nvPr/>
        </p:nvSpPr>
        <p:spPr bwMode="auto">
          <a:xfrm>
            <a:off x="1070484" y="5615892"/>
            <a:ext cx="3883657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Тупоугольный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135620" y="2871536"/>
            <a:ext cx="4378960" cy="9505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79164" y="4044510"/>
            <a:ext cx="4378960" cy="10363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5" name="TextBox 17"/>
          <p:cNvSpPr txBox="1">
            <a:spLocks noChangeArrowheads="1"/>
          </p:cNvSpPr>
          <p:nvPr/>
        </p:nvSpPr>
        <p:spPr bwMode="auto">
          <a:xfrm>
            <a:off x="7909250" y="2974766"/>
            <a:ext cx="496855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10°,      30°,     140°</a:t>
            </a:r>
          </a:p>
        </p:txBody>
      </p:sp>
      <p:sp>
        <p:nvSpPr>
          <p:cNvPr id="13326" name="TextBox 18"/>
          <p:cNvSpPr txBox="1">
            <a:spLocks noChangeArrowheads="1"/>
          </p:cNvSpPr>
          <p:nvPr/>
        </p:nvSpPr>
        <p:spPr bwMode="auto">
          <a:xfrm>
            <a:off x="7792720" y="4247150"/>
            <a:ext cx="472186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   45°,     55°,    80°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8175380" y="5437570"/>
            <a:ext cx="4377300" cy="10363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28" name="TextBox 20"/>
          <p:cNvSpPr txBox="1">
            <a:spLocks noChangeArrowheads="1"/>
          </p:cNvSpPr>
          <p:nvPr/>
        </p:nvSpPr>
        <p:spPr bwMode="auto">
          <a:xfrm>
            <a:off x="7943461" y="5612782"/>
            <a:ext cx="495300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30°,      60°,     90°</a:t>
            </a:r>
          </a:p>
        </p:txBody>
      </p:sp>
      <p:cxnSp>
        <p:nvCxnSpPr>
          <p:cNvPr id="25" name="Прямая со стрелкой 24"/>
          <p:cNvCxnSpPr>
            <a:stCxn id="6" idx="3"/>
          </p:cNvCxnSpPr>
          <p:nvPr/>
        </p:nvCxnSpPr>
        <p:spPr>
          <a:xfrm>
            <a:off x="5379932" y="2250234"/>
            <a:ext cx="2755687" cy="3705495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9" idx="3"/>
            <a:endCxn id="14" idx="1"/>
          </p:cNvCxnSpPr>
          <p:nvPr/>
        </p:nvCxnSpPr>
        <p:spPr>
          <a:xfrm>
            <a:off x="5345800" y="3346832"/>
            <a:ext cx="2833364" cy="1215838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5349872" y="3377313"/>
            <a:ext cx="2785747" cy="2578417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2" name="Содержимое 20"/>
          <p:cNvSpPr>
            <a:spLocks noGrp="1"/>
          </p:cNvSpPr>
          <p:nvPr>
            <p:ph sz="half" idx="2"/>
          </p:nvPr>
        </p:nvSpPr>
        <p:spPr>
          <a:xfrm>
            <a:off x="7432041" y="1143000"/>
            <a:ext cx="6461760" cy="523220"/>
          </a:xfrm>
        </p:spPr>
        <p:txBody>
          <a:bodyPr/>
          <a:lstStyle/>
          <a:p>
            <a:pPr>
              <a:buFontTx/>
              <a:buNone/>
            </a:pPr>
            <a:r>
              <a:rPr lang="ru-RU" sz="3400" b="1" dirty="0">
                <a:solidFill>
                  <a:srgbClr val="1A0A5E"/>
                </a:solidFill>
              </a:rPr>
              <a:t>Градусные меры углов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914400" y="6858000"/>
            <a:ext cx="4435474" cy="1097280"/>
          </a:xfrm>
          <a:prstGeom prst="rect">
            <a:avLst/>
          </a:prstGeom>
          <a:solidFill>
            <a:srgbClr val="FFFF00"/>
          </a:solidFill>
          <a:ln>
            <a:solidFill>
              <a:srgbClr val="B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авнобедренный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230481" y="6756608"/>
            <a:ext cx="4378960" cy="10363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0"/>
          <p:cNvSpPr txBox="1">
            <a:spLocks noChangeArrowheads="1"/>
          </p:cNvSpPr>
          <p:nvPr/>
        </p:nvSpPr>
        <p:spPr bwMode="auto">
          <a:xfrm>
            <a:off x="8135620" y="6965410"/>
            <a:ext cx="495300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°, 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°,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80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910327" y="3983550"/>
            <a:ext cx="4430446" cy="1097280"/>
          </a:xfrm>
          <a:prstGeom prst="rect">
            <a:avLst/>
          </a:prstGeom>
          <a:solidFill>
            <a:srgbClr val="FFFF00"/>
          </a:solidFill>
          <a:ln>
            <a:solidFill>
              <a:srgbClr val="B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Равносторонний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179164" y="1613060"/>
            <a:ext cx="4345421" cy="10363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20"/>
          <p:cNvSpPr txBox="1">
            <a:spLocks noChangeArrowheads="1"/>
          </p:cNvSpPr>
          <p:nvPr/>
        </p:nvSpPr>
        <p:spPr bwMode="auto">
          <a:xfrm>
            <a:off x="7848600" y="1788272"/>
            <a:ext cx="495300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   6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°,      6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°,     6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°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2514580" y="1788272"/>
            <a:ext cx="76200" cy="5863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5368535" y="2057624"/>
            <a:ext cx="2785747" cy="2578417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27" idx="3"/>
            <a:endCxn id="29" idx="1"/>
          </p:cNvCxnSpPr>
          <p:nvPr/>
        </p:nvCxnSpPr>
        <p:spPr>
          <a:xfrm flipV="1">
            <a:off x="5349874" y="7308358"/>
            <a:ext cx="2785746" cy="98282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44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/>
          <p:cNvSpPr>
            <a:spLocks/>
          </p:cNvSpPr>
          <p:nvPr/>
        </p:nvSpPr>
        <p:spPr bwMode="auto">
          <a:xfrm>
            <a:off x="4089400" y="4029076"/>
            <a:ext cx="579120" cy="1383030"/>
          </a:xfrm>
          <a:custGeom>
            <a:avLst/>
            <a:gdLst>
              <a:gd name="T0" fmla="*/ 574595625 w 228"/>
              <a:gd name="T1" fmla="*/ 0 h 726"/>
              <a:gd name="T2" fmla="*/ 0 w 228"/>
              <a:gd name="T3" fmla="*/ 1829633438 h 72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28" h="726">
                <a:moveTo>
                  <a:pt x="228" y="0"/>
                </a:moveTo>
                <a:lnTo>
                  <a:pt x="0" y="726"/>
                </a:lnTo>
              </a:path>
            </a:pathLst>
          </a:custGeom>
          <a:noFill/>
          <a:ln w="76200" cmpd="sng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endParaRPr lang="uz-Latn-UZ" b="1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01321" y="260986"/>
            <a:ext cx="4610101" cy="9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5100" i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Задача 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4665981" y="4083722"/>
            <a:ext cx="575308" cy="9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altLang="ru-RU" sz="5100" b="1" dirty="0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503227" y="-12041"/>
            <a:ext cx="693421" cy="9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altLang="ru-RU" sz="5100" b="1" dirty="0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10210800" y="3577841"/>
            <a:ext cx="796983" cy="9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altLang="ru-RU" sz="5100" b="1" dirty="0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19464" name="Freeform 9"/>
          <p:cNvSpPr>
            <a:spLocks/>
          </p:cNvSpPr>
          <p:nvPr/>
        </p:nvSpPr>
        <p:spPr bwMode="auto">
          <a:xfrm>
            <a:off x="4665981" y="400050"/>
            <a:ext cx="5544819" cy="3629026"/>
          </a:xfrm>
          <a:custGeom>
            <a:avLst/>
            <a:gdLst>
              <a:gd name="T0" fmla="*/ 0 w 2229"/>
              <a:gd name="T1" fmla="*/ 2147483647 h 1860"/>
              <a:gd name="T2" fmla="*/ 2147483647 w 2229"/>
              <a:gd name="T3" fmla="*/ 2147483647 h 1860"/>
              <a:gd name="T4" fmla="*/ 1423737741 w 2229"/>
              <a:gd name="T5" fmla="*/ 0 h 1860"/>
              <a:gd name="T6" fmla="*/ 0 w 2229"/>
              <a:gd name="T7" fmla="*/ 2147483647 h 18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29" h="1860">
                <a:moveTo>
                  <a:pt x="0" y="1860"/>
                </a:moveTo>
                <a:lnTo>
                  <a:pt x="2229" y="1847"/>
                </a:lnTo>
                <a:lnTo>
                  <a:pt x="589" y="0"/>
                </a:lnTo>
                <a:lnTo>
                  <a:pt x="0" y="1860"/>
                </a:lnTo>
                <a:close/>
              </a:path>
            </a:pathLst>
          </a:custGeom>
          <a:noFill/>
          <a:ln w="76200" cap="flat" cmpd="sng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tx1"/>
                    </a:gs>
                    <a:gs pos="100000">
                      <a:srgbClr val="66FFFF">
                        <a:alpha val="35999"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endParaRPr lang="uz-Latn-UZ" b="1"/>
          </a:p>
        </p:txBody>
      </p:sp>
      <p:sp>
        <p:nvSpPr>
          <p:cNvPr id="19465" name="Freeform 10"/>
          <p:cNvSpPr>
            <a:spLocks/>
          </p:cNvSpPr>
          <p:nvPr/>
        </p:nvSpPr>
        <p:spPr bwMode="auto">
          <a:xfrm>
            <a:off x="2707641" y="4029076"/>
            <a:ext cx="1958341" cy="13334"/>
          </a:xfrm>
          <a:custGeom>
            <a:avLst/>
            <a:gdLst>
              <a:gd name="T0" fmla="*/ 1943042056 w 771"/>
              <a:gd name="T1" fmla="*/ 0 h 7"/>
              <a:gd name="T2" fmla="*/ 0 w 771"/>
              <a:gd name="T3" fmla="*/ 17639506 h 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71" h="7">
                <a:moveTo>
                  <a:pt x="771" y="0"/>
                </a:moveTo>
                <a:lnTo>
                  <a:pt x="0" y="7"/>
                </a:lnTo>
              </a:path>
            </a:pathLst>
          </a:custGeom>
          <a:noFill/>
          <a:ln w="76200" cmpd="sng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/>
          <a:lstStyle/>
          <a:p>
            <a:endParaRPr lang="uz-Latn-UZ" b="1"/>
          </a:p>
        </p:txBody>
      </p:sp>
      <p:sp>
        <p:nvSpPr>
          <p:cNvPr id="19466" name="Rectangle 12"/>
          <p:cNvSpPr>
            <a:spLocks noChangeArrowheads="1"/>
          </p:cNvSpPr>
          <p:nvPr/>
        </p:nvSpPr>
        <p:spPr bwMode="auto">
          <a:xfrm>
            <a:off x="2063694" y="3696398"/>
            <a:ext cx="881244" cy="9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en-US" altLang="ru-RU" sz="5100" b="1">
                <a:solidFill>
                  <a:srgbClr val="000000"/>
                </a:solidFill>
              </a:rPr>
              <a:t>D</a:t>
            </a:r>
            <a:endParaRPr lang="ru-RU" altLang="ru-RU" sz="5100" b="1" dirty="0">
              <a:solidFill>
                <a:srgbClr val="000000"/>
              </a:solidFill>
            </a:endParaRPr>
          </a:p>
        </p:txBody>
      </p:sp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4089400" y="4964679"/>
            <a:ext cx="1267459" cy="91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en-US" altLang="ru-RU" sz="5100" b="1" dirty="0">
                <a:solidFill>
                  <a:srgbClr val="000000"/>
                </a:solidFill>
              </a:rPr>
              <a:t>K</a:t>
            </a:r>
            <a:endParaRPr lang="ru-RU" altLang="ru-RU" sz="5100" b="1" dirty="0">
              <a:solidFill>
                <a:srgbClr val="000000"/>
              </a:solidFill>
            </a:endParaRPr>
          </a:p>
        </p:txBody>
      </p:sp>
      <p:sp>
        <p:nvSpPr>
          <p:cNvPr id="19469" name="Rectangle 16"/>
          <p:cNvSpPr>
            <a:spLocks noChangeArrowheads="1"/>
          </p:cNvSpPr>
          <p:nvPr/>
        </p:nvSpPr>
        <p:spPr bwMode="auto">
          <a:xfrm>
            <a:off x="8730259" y="3120832"/>
            <a:ext cx="795387" cy="962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/>
          <a:p>
            <a:r>
              <a:rPr lang="ru-RU" altLang="ru-RU" sz="5400" b="1" dirty="0">
                <a:solidFill>
                  <a:srgbClr val="C00000"/>
                </a:solidFill>
              </a:rPr>
              <a:t>?</a:t>
            </a:r>
            <a:endParaRPr lang="ru-RU" altLang="ru-RU" sz="5400" b="1" baseline="300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70" name="Text Box 20"/>
              <p:cNvSpPr txBox="1">
                <a:spLocks noChangeArrowheads="1"/>
              </p:cNvSpPr>
              <p:nvPr/>
            </p:nvSpPr>
            <p:spPr bwMode="auto">
              <a:xfrm>
                <a:off x="914400" y="6553200"/>
                <a:ext cx="13465194" cy="824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30618" tIns="65309" rIns="130618" bIns="65309">
                <a:spAutoFit/>
              </a:bodyPr>
              <a:lstStyle>
                <a:lvl1pPr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ru-RU" altLang="ru-RU" sz="4400" dirty="0">
                    <a:solidFill>
                      <a:srgbClr val="0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 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4400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sz="440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altLang="ru-RU" sz="440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4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4400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sz="440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ru-RU" altLang="ru-RU" sz="440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4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4400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sz="440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𝟔𝟒</m:t>
                        </m:r>
                      </m:e>
                      <m:sup>
                        <m:r>
                          <a:rPr lang="ru-RU" altLang="ru-RU" sz="440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40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4400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sz="440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𝟒𝟔</m:t>
                        </m:r>
                      </m:e>
                      <m:sup>
                        <m:r>
                          <a:rPr lang="ru-RU" altLang="ru-RU" sz="440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4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470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4400" y="6553200"/>
                <a:ext cx="13465194" cy="824327"/>
              </a:xfrm>
              <a:prstGeom prst="rect">
                <a:avLst/>
              </a:prstGeom>
              <a:blipFill rotWithShape="1">
                <a:blip r:embed="rId2"/>
                <a:stretch>
                  <a:fillRect l="-1539" t="-11111" b="-325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472" name="Arc 23"/>
          <p:cNvSpPr>
            <a:spLocks/>
          </p:cNvSpPr>
          <p:nvPr/>
        </p:nvSpPr>
        <p:spPr bwMode="auto">
          <a:xfrm rot="13552600" flipH="1">
            <a:off x="5922964" y="496253"/>
            <a:ext cx="462914" cy="441960"/>
          </a:xfrm>
          <a:custGeom>
            <a:avLst/>
            <a:gdLst>
              <a:gd name="T0" fmla="*/ 2613216 w 21600"/>
              <a:gd name="T1" fmla="*/ 0 h 24518"/>
              <a:gd name="T2" fmla="*/ 6736047 w 21600"/>
              <a:gd name="T3" fmla="*/ 3112010 h 24518"/>
              <a:gd name="T4" fmla="*/ 0 w 21600"/>
              <a:gd name="T5" fmla="*/ 2536779 h 245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4518" fill="none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  <a:cubicBezTo>
                  <a:pt x="21600" y="21509"/>
                  <a:pt x="21438" y="23028"/>
                  <a:pt x="21119" y="24518"/>
                </a:cubicBezTo>
              </a:path>
              <a:path w="21600" h="24518" stroke="0" extrusionOk="0">
                <a:moveTo>
                  <a:pt x="8192" y="0"/>
                </a:moveTo>
                <a:cubicBezTo>
                  <a:pt x="16303" y="3324"/>
                  <a:pt x="21600" y="11220"/>
                  <a:pt x="21600" y="19986"/>
                </a:cubicBezTo>
                <a:cubicBezTo>
                  <a:pt x="21600" y="21509"/>
                  <a:pt x="21438" y="23028"/>
                  <a:pt x="21119" y="24518"/>
                </a:cubicBezTo>
                <a:lnTo>
                  <a:pt x="0" y="19986"/>
                </a:lnTo>
                <a:lnTo>
                  <a:pt x="8192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 b="1"/>
          </a:p>
        </p:txBody>
      </p:sp>
      <p:sp>
        <p:nvSpPr>
          <p:cNvPr id="19473" name="Arc 24"/>
          <p:cNvSpPr>
            <a:spLocks/>
          </p:cNvSpPr>
          <p:nvPr/>
        </p:nvSpPr>
        <p:spPr bwMode="auto">
          <a:xfrm rot="-8171610">
            <a:off x="3980942" y="4126542"/>
            <a:ext cx="593653" cy="326551"/>
          </a:xfrm>
          <a:custGeom>
            <a:avLst/>
            <a:gdLst>
              <a:gd name="T0" fmla="*/ 0 w 32722"/>
              <a:gd name="T1" fmla="*/ 808563 h 22252"/>
              <a:gd name="T2" fmla="*/ 11176453 w 32722"/>
              <a:gd name="T3" fmla="*/ 5835915 h 22252"/>
              <a:gd name="T4" fmla="*/ 3799963 w 32722"/>
              <a:gd name="T5" fmla="*/ 5664916 h 222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722" h="22252" fill="none" extrusionOk="0">
                <a:moveTo>
                  <a:pt x="0" y="3083"/>
                </a:moveTo>
                <a:cubicBezTo>
                  <a:pt x="3359" y="1065"/>
                  <a:pt x="7203" y="-1"/>
                  <a:pt x="11122" y="0"/>
                </a:cubicBezTo>
                <a:cubicBezTo>
                  <a:pt x="23051" y="0"/>
                  <a:pt x="32722" y="9670"/>
                  <a:pt x="32722" y="21600"/>
                </a:cubicBezTo>
                <a:cubicBezTo>
                  <a:pt x="32722" y="21817"/>
                  <a:pt x="32718" y="22034"/>
                  <a:pt x="32712" y="22252"/>
                </a:cubicBezTo>
              </a:path>
              <a:path w="32722" h="22252" stroke="0" extrusionOk="0">
                <a:moveTo>
                  <a:pt x="0" y="3083"/>
                </a:moveTo>
                <a:cubicBezTo>
                  <a:pt x="3359" y="1065"/>
                  <a:pt x="7203" y="-1"/>
                  <a:pt x="11122" y="0"/>
                </a:cubicBezTo>
                <a:cubicBezTo>
                  <a:pt x="23051" y="0"/>
                  <a:pt x="32722" y="9670"/>
                  <a:pt x="32722" y="21600"/>
                </a:cubicBezTo>
                <a:cubicBezTo>
                  <a:pt x="32722" y="21817"/>
                  <a:pt x="32718" y="22034"/>
                  <a:pt x="32712" y="22252"/>
                </a:cubicBezTo>
                <a:lnTo>
                  <a:pt x="11122" y="21600"/>
                </a:lnTo>
                <a:lnTo>
                  <a:pt x="0" y="3083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 b="1"/>
          </a:p>
        </p:txBody>
      </p:sp>
      <p:sp>
        <p:nvSpPr>
          <p:cNvPr id="19476" name="Arc 27"/>
          <p:cNvSpPr>
            <a:spLocks/>
          </p:cNvSpPr>
          <p:nvPr/>
        </p:nvSpPr>
        <p:spPr bwMode="auto">
          <a:xfrm flipH="1">
            <a:off x="9410712" y="3511798"/>
            <a:ext cx="229869" cy="523945"/>
          </a:xfrm>
          <a:custGeom>
            <a:avLst/>
            <a:gdLst>
              <a:gd name="T0" fmla="*/ 0 w 21600"/>
              <a:gd name="T1" fmla="*/ 0 h 21600"/>
              <a:gd name="T2" fmla="*/ 3822340 w 21600"/>
              <a:gd name="T3" fmla="*/ 15374030 h 21600"/>
              <a:gd name="T4" fmla="*/ 0 w 21600"/>
              <a:gd name="T5" fmla="*/ 1537403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34749" y="4262711"/>
                <a:ext cx="956647" cy="606500"/>
              </a:xfrm>
              <a:prstGeom prst="rect">
                <a:avLst/>
              </a:prstGeom>
            </p:spPr>
            <p:txBody>
              <a:bodyPr wrap="none" lIns="39548" tIns="19774" rIns="39548" bIns="19774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altLang="ru-RU" sz="36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altLang="ru-RU" sz="3600" b="1" i="0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𝟕𝟎</m:t>
                          </m:r>
                        </m:e>
                        <m:sup>
                          <m:r>
                            <a:rPr lang="ru-RU" altLang="ru-RU" sz="3600" b="1" i="0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4749" y="4262711"/>
                <a:ext cx="956647" cy="6065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844849" y="3353843"/>
                <a:ext cx="956647" cy="606500"/>
              </a:xfrm>
              <a:prstGeom prst="rect">
                <a:avLst/>
              </a:prstGeom>
            </p:spPr>
            <p:txBody>
              <a:bodyPr wrap="none" lIns="39548" tIns="19774" rIns="39548" bIns="19774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altLang="ru-RU" sz="36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altLang="ru-RU" sz="36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𝟕𝟎</m:t>
                          </m:r>
                        </m:e>
                        <m:sup>
                          <m:r>
                            <a:rPr lang="ru-RU" altLang="ru-RU" sz="36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849" y="3353843"/>
                <a:ext cx="956647" cy="6065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7942906" y="463354"/>
            <a:ext cx="6129753" cy="809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18" tIns="65309" rIns="130618" bIns="65309">
            <a:spAutoFit/>
          </a:bodyPr>
          <a:lstStyle>
            <a:lvl1pPr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4400" i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Вычислить</a:t>
            </a:r>
            <a:r>
              <a:rPr lang="ru-RU" altLang="ru-RU" sz="4400" i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altLang="ru-RU" sz="4400" i="0" dirty="0" smtClean="0">
                <a:solidFill>
                  <a:srgbClr val="000000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ru-RU" altLang="ru-RU" sz="4400" i="0" dirty="0">
                <a:solidFill>
                  <a:srgbClr val="000000"/>
                </a:solidFill>
                <a:latin typeface="Arial" pitchFamily="34" charset="0"/>
                <a:ea typeface="Cambria Math"/>
                <a:cs typeface="Arial" pitchFamily="34" charset="0"/>
              </a:rPr>
              <a:t>С</a:t>
            </a:r>
            <a:endParaRPr lang="ru-RU" altLang="ru-RU" sz="4400" i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199537" y="3301445"/>
                <a:ext cx="1061444" cy="6588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altLang="ru-RU" sz="3600" i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altLang="ru-RU" sz="3600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𝟒𝟔</m:t>
                          </m:r>
                        </m:e>
                        <m:sup>
                          <m:r>
                            <a:rPr lang="ru-RU" altLang="ru-RU" sz="3600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537" y="3301445"/>
                <a:ext cx="1061444" cy="6588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849937" y="884569"/>
                <a:ext cx="956647" cy="606500"/>
              </a:xfrm>
              <a:prstGeom prst="rect">
                <a:avLst/>
              </a:prstGeom>
            </p:spPr>
            <p:txBody>
              <a:bodyPr wrap="none" lIns="39548" tIns="19774" rIns="39548" bIns="19774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altLang="ru-RU" sz="3600" b="1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Cyrl-UZ" altLang="ru-RU" sz="3600" b="1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𝟔𝟒</m:t>
                          </m:r>
                        </m:e>
                        <m:sup>
                          <m:r>
                            <a:rPr lang="ru-RU" altLang="ru-RU" sz="36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b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937" y="884569"/>
                <a:ext cx="956647" cy="6065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328260" y="5005373"/>
            <a:ext cx="7315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Сумма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углов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равна 180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</a:t>
            </a:r>
            <a:endParaRPr lang="ru-RU" sz="3600" b="1" dirty="0">
              <a:solidFill>
                <a:srgbClr val="CC00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5563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/>
      <p:bldP spid="3" grpId="0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7" name="Text Box 7"/>
          <p:cNvSpPr txBox="1">
            <a:spLocks noChangeArrowheads="1"/>
          </p:cNvSpPr>
          <p:nvPr/>
        </p:nvSpPr>
        <p:spPr bwMode="auto">
          <a:xfrm>
            <a:off x="5646993" y="4207192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40648" name="Text Box 8"/>
          <p:cNvSpPr txBox="1">
            <a:spLocks noChangeArrowheads="1"/>
          </p:cNvSpPr>
          <p:nvPr/>
        </p:nvSpPr>
        <p:spPr bwMode="auto">
          <a:xfrm>
            <a:off x="3525861" y="1284083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40649" name="Text Box 9"/>
          <p:cNvSpPr txBox="1">
            <a:spLocks noChangeArrowheads="1"/>
          </p:cNvSpPr>
          <p:nvPr/>
        </p:nvSpPr>
        <p:spPr bwMode="auto">
          <a:xfrm>
            <a:off x="585288" y="363436"/>
            <a:ext cx="1382776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Вычислите все неизвестные углы треугольников</a:t>
            </a:r>
          </a:p>
        </p:txBody>
      </p:sp>
      <p:sp>
        <p:nvSpPr>
          <p:cNvPr id="240650" name="Text Box 10"/>
          <p:cNvSpPr txBox="1">
            <a:spLocks noChangeArrowheads="1"/>
          </p:cNvSpPr>
          <p:nvPr/>
        </p:nvSpPr>
        <p:spPr bwMode="auto">
          <a:xfrm>
            <a:off x="231713" y="3948112"/>
            <a:ext cx="70141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М</a:t>
            </a:r>
          </a:p>
        </p:txBody>
      </p:sp>
      <p:sp>
        <p:nvSpPr>
          <p:cNvPr id="240652" name="Text Box 12"/>
          <p:cNvSpPr txBox="1">
            <a:spLocks noChangeArrowheads="1"/>
          </p:cNvSpPr>
          <p:nvPr/>
        </p:nvSpPr>
        <p:spPr bwMode="auto">
          <a:xfrm>
            <a:off x="8065073" y="6367462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40654" name="Text Box 14"/>
          <p:cNvSpPr txBox="1">
            <a:spLocks noChangeArrowheads="1"/>
          </p:cNvSpPr>
          <p:nvPr/>
        </p:nvSpPr>
        <p:spPr bwMode="auto">
          <a:xfrm>
            <a:off x="11176573" y="3862388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D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40663" name="Text Box 23"/>
          <p:cNvSpPr txBox="1">
            <a:spLocks noChangeArrowheads="1"/>
          </p:cNvSpPr>
          <p:nvPr/>
        </p:nvSpPr>
        <p:spPr bwMode="auto">
          <a:xfrm>
            <a:off x="5992434" y="3515678"/>
            <a:ext cx="2881500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80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– 40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0666" name="Freeform 26"/>
          <p:cNvSpPr>
            <a:spLocks/>
          </p:cNvSpPr>
          <p:nvPr/>
        </p:nvSpPr>
        <p:spPr bwMode="auto">
          <a:xfrm>
            <a:off x="1036892" y="2046923"/>
            <a:ext cx="5069840" cy="2160270"/>
          </a:xfrm>
          <a:custGeom>
            <a:avLst/>
            <a:gdLst>
              <a:gd name="T0" fmla="*/ 272 w 1996"/>
              <a:gd name="T1" fmla="*/ 1134 h 1134"/>
              <a:gd name="T2" fmla="*/ 1996 w 1996"/>
              <a:gd name="T3" fmla="*/ 1134 h 1134"/>
              <a:gd name="T4" fmla="*/ 1134 w 1996"/>
              <a:gd name="T5" fmla="*/ 0 h 1134"/>
              <a:gd name="T6" fmla="*/ 0 w 1996"/>
              <a:gd name="T7" fmla="*/ 1134 h 1134"/>
              <a:gd name="T8" fmla="*/ 272 w 1996"/>
              <a:gd name="T9" fmla="*/ 1134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96" h="1134">
                <a:moveTo>
                  <a:pt x="272" y="1134"/>
                </a:moveTo>
                <a:lnTo>
                  <a:pt x="1996" y="1134"/>
                </a:lnTo>
                <a:lnTo>
                  <a:pt x="1134" y="0"/>
                </a:lnTo>
                <a:lnTo>
                  <a:pt x="0" y="1134"/>
                </a:lnTo>
                <a:lnTo>
                  <a:pt x="272" y="113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0667" name="Freeform 27"/>
          <p:cNvSpPr>
            <a:spLocks/>
          </p:cNvSpPr>
          <p:nvPr/>
        </p:nvSpPr>
        <p:spPr bwMode="auto">
          <a:xfrm flipH="1" flipV="1">
            <a:off x="6106732" y="4207193"/>
            <a:ext cx="5069840" cy="2160270"/>
          </a:xfrm>
          <a:custGeom>
            <a:avLst/>
            <a:gdLst>
              <a:gd name="T0" fmla="*/ 272 w 1996"/>
              <a:gd name="T1" fmla="*/ 1134 h 1134"/>
              <a:gd name="T2" fmla="*/ 1996 w 1996"/>
              <a:gd name="T3" fmla="*/ 1134 h 1134"/>
              <a:gd name="T4" fmla="*/ 1134 w 1996"/>
              <a:gd name="T5" fmla="*/ 0 h 1134"/>
              <a:gd name="T6" fmla="*/ 0 w 1996"/>
              <a:gd name="T7" fmla="*/ 1134 h 1134"/>
              <a:gd name="T8" fmla="*/ 272 w 1996"/>
              <a:gd name="T9" fmla="*/ 1134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96" h="1134">
                <a:moveTo>
                  <a:pt x="272" y="1134"/>
                </a:moveTo>
                <a:lnTo>
                  <a:pt x="1996" y="1134"/>
                </a:lnTo>
                <a:lnTo>
                  <a:pt x="1134" y="0"/>
                </a:lnTo>
                <a:lnTo>
                  <a:pt x="0" y="1134"/>
                </a:lnTo>
                <a:lnTo>
                  <a:pt x="272" y="1134"/>
                </a:ln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0677" name="Freeform 37"/>
          <p:cNvSpPr>
            <a:spLocks/>
          </p:cNvSpPr>
          <p:nvPr/>
        </p:nvSpPr>
        <p:spPr bwMode="auto">
          <a:xfrm>
            <a:off x="6106732" y="4207192"/>
            <a:ext cx="5069840" cy="2225040"/>
          </a:xfrm>
          <a:custGeom>
            <a:avLst/>
            <a:gdLst>
              <a:gd name="T0" fmla="*/ 1724 w 1996"/>
              <a:gd name="T1" fmla="*/ 0 h 1168"/>
              <a:gd name="T2" fmla="*/ 0 w 1996"/>
              <a:gd name="T3" fmla="*/ 0 h 1168"/>
              <a:gd name="T4" fmla="*/ 856 w 1996"/>
              <a:gd name="T5" fmla="*/ 1168 h 1168"/>
              <a:gd name="T6" fmla="*/ 1996 w 1996"/>
              <a:gd name="T7" fmla="*/ 0 h 1168"/>
              <a:gd name="T8" fmla="*/ 1724 w 1996"/>
              <a:gd name="T9" fmla="*/ 0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96" h="1168">
                <a:moveTo>
                  <a:pt x="1724" y="0"/>
                </a:moveTo>
                <a:lnTo>
                  <a:pt x="0" y="0"/>
                </a:lnTo>
                <a:lnTo>
                  <a:pt x="856" y="1168"/>
                </a:lnTo>
                <a:lnTo>
                  <a:pt x="1996" y="0"/>
                </a:lnTo>
                <a:lnTo>
                  <a:pt x="1724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99CC"/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40674" name="Group 34"/>
          <p:cNvGrpSpPr>
            <a:grpSpLocks/>
          </p:cNvGrpSpPr>
          <p:nvPr/>
        </p:nvGrpSpPr>
        <p:grpSpPr bwMode="auto">
          <a:xfrm>
            <a:off x="6960172" y="5125402"/>
            <a:ext cx="528320" cy="291466"/>
            <a:chOff x="2290" y="1570"/>
            <a:chExt cx="208" cy="153"/>
          </a:xfrm>
        </p:grpSpPr>
        <p:sp>
          <p:nvSpPr>
            <p:cNvPr id="240675" name="Freeform 35"/>
            <p:cNvSpPr>
              <a:spLocks/>
            </p:cNvSpPr>
            <p:nvPr/>
          </p:nvSpPr>
          <p:spPr bwMode="auto">
            <a:xfrm>
              <a:off x="2290" y="1570"/>
              <a:ext cx="162" cy="107"/>
            </a:xfrm>
            <a:custGeom>
              <a:avLst/>
              <a:gdLst>
                <a:gd name="T0" fmla="*/ 0 w 162"/>
                <a:gd name="T1" fmla="*/ 107 h 107"/>
                <a:gd name="T2" fmla="*/ 162 w 162"/>
                <a:gd name="T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2" h="107">
                  <a:moveTo>
                    <a:pt x="0" y="107"/>
                  </a:moveTo>
                  <a:lnTo>
                    <a:pt x="16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0676" name="Freeform 36"/>
            <p:cNvSpPr>
              <a:spLocks/>
            </p:cNvSpPr>
            <p:nvPr/>
          </p:nvSpPr>
          <p:spPr bwMode="auto">
            <a:xfrm>
              <a:off x="2336" y="1616"/>
              <a:ext cx="162" cy="107"/>
            </a:xfrm>
            <a:custGeom>
              <a:avLst/>
              <a:gdLst>
                <a:gd name="T0" fmla="*/ 0 w 162"/>
                <a:gd name="T1" fmla="*/ 107 h 107"/>
                <a:gd name="T2" fmla="*/ 162 w 162"/>
                <a:gd name="T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2" h="107">
                  <a:moveTo>
                    <a:pt x="0" y="107"/>
                  </a:moveTo>
                  <a:lnTo>
                    <a:pt x="16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40670" name="Freeform 30"/>
          <p:cNvSpPr>
            <a:spLocks/>
          </p:cNvSpPr>
          <p:nvPr/>
        </p:nvSpPr>
        <p:spPr bwMode="auto">
          <a:xfrm>
            <a:off x="8527353" y="3948112"/>
            <a:ext cx="200659" cy="417196"/>
          </a:xfrm>
          <a:custGeom>
            <a:avLst/>
            <a:gdLst>
              <a:gd name="T0" fmla="*/ 0 w 79"/>
              <a:gd name="T1" fmla="*/ 0 h 219"/>
              <a:gd name="T2" fmla="*/ 79 w 79"/>
              <a:gd name="T3" fmla="*/ 219 h 21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9" h="219">
                <a:moveTo>
                  <a:pt x="0" y="0"/>
                </a:moveTo>
                <a:lnTo>
                  <a:pt x="79" y="219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0669" name="Freeform 29"/>
          <p:cNvSpPr>
            <a:spLocks/>
          </p:cNvSpPr>
          <p:nvPr/>
        </p:nvSpPr>
        <p:spPr bwMode="auto">
          <a:xfrm>
            <a:off x="3485453" y="3963352"/>
            <a:ext cx="200661" cy="417196"/>
          </a:xfrm>
          <a:custGeom>
            <a:avLst/>
            <a:gdLst>
              <a:gd name="T0" fmla="*/ 0 w 79"/>
              <a:gd name="T1" fmla="*/ 0 h 219"/>
              <a:gd name="T2" fmla="*/ 79 w 79"/>
              <a:gd name="T3" fmla="*/ 219 h 21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9" h="219">
                <a:moveTo>
                  <a:pt x="0" y="0"/>
                </a:moveTo>
                <a:lnTo>
                  <a:pt x="79" y="219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0642" name="Text Box 2"/>
          <p:cNvSpPr txBox="1">
            <a:spLocks noChangeArrowheads="1"/>
          </p:cNvSpPr>
          <p:nvPr/>
        </p:nvSpPr>
        <p:spPr bwMode="auto">
          <a:xfrm>
            <a:off x="1613473" y="3689033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0643" name="Text Box 3"/>
          <p:cNvSpPr txBox="1">
            <a:spLocks noChangeArrowheads="1"/>
          </p:cNvSpPr>
          <p:nvPr/>
        </p:nvSpPr>
        <p:spPr bwMode="auto">
          <a:xfrm>
            <a:off x="1613473" y="3689033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0662" name="Freeform 22"/>
          <p:cNvSpPr>
            <a:spLocks/>
          </p:cNvSpPr>
          <p:nvPr/>
        </p:nvSpPr>
        <p:spPr bwMode="auto">
          <a:xfrm>
            <a:off x="1499172" y="3862388"/>
            <a:ext cx="314960" cy="356234"/>
          </a:xfrm>
          <a:custGeom>
            <a:avLst/>
            <a:gdLst>
              <a:gd name="T0" fmla="*/ 0 w 124"/>
              <a:gd name="T1" fmla="*/ 0 h 187"/>
              <a:gd name="T2" fmla="*/ 96 w 124"/>
              <a:gd name="T3" fmla="*/ 64 h 187"/>
              <a:gd name="T4" fmla="*/ 124 w 124"/>
              <a:gd name="T5" fmla="*/ 187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4" h="187">
                <a:moveTo>
                  <a:pt x="0" y="0"/>
                </a:moveTo>
                <a:cubicBezTo>
                  <a:pt x="16" y="11"/>
                  <a:pt x="75" y="33"/>
                  <a:pt x="96" y="64"/>
                </a:cubicBezTo>
                <a:cubicBezTo>
                  <a:pt x="117" y="95"/>
                  <a:pt x="118" y="162"/>
                  <a:pt x="124" y="18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40644" name="Text Box 4"/>
          <p:cNvSpPr txBox="1">
            <a:spLocks noChangeArrowheads="1"/>
          </p:cNvSpPr>
          <p:nvPr/>
        </p:nvSpPr>
        <p:spPr bwMode="auto">
          <a:xfrm>
            <a:off x="3457513" y="2435543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0651" name="Text Box 11"/>
          <p:cNvSpPr txBox="1">
            <a:spLocks noChangeArrowheads="1"/>
          </p:cNvSpPr>
          <p:nvPr/>
        </p:nvSpPr>
        <p:spPr bwMode="auto">
          <a:xfrm>
            <a:off x="3457513" y="2435543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40668" name="Group 28"/>
          <p:cNvGrpSpPr>
            <a:grpSpLocks/>
          </p:cNvGrpSpPr>
          <p:nvPr/>
        </p:nvGrpSpPr>
        <p:grpSpPr bwMode="auto">
          <a:xfrm>
            <a:off x="3439732" y="2321242"/>
            <a:ext cx="853440" cy="165736"/>
            <a:chOff x="1830" y="1306"/>
            <a:chExt cx="336" cy="87"/>
          </a:xfrm>
        </p:grpSpPr>
        <p:sp>
          <p:nvSpPr>
            <p:cNvPr id="240656" name="Freeform 16"/>
            <p:cNvSpPr>
              <a:spLocks/>
            </p:cNvSpPr>
            <p:nvPr/>
          </p:nvSpPr>
          <p:spPr bwMode="auto">
            <a:xfrm>
              <a:off x="1830" y="1344"/>
              <a:ext cx="336" cy="49"/>
            </a:xfrm>
            <a:custGeom>
              <a:avLst/>
              <a:gdLst>
                <a:gd name="T0" fmla="*/ 0 w 336"/>
                <a:gd name="T1" fmla="*/ 0 h 49"/>
                <a:gd name="T2" fmla="*/ 168 w 336"/>
                <a:gd name="T3" fmla="*/ 48 h 49"/>
                <a:gd name="T4" fmla="*/ 336 w 336"/>
                <a:gd name="T5" fmla="*/ 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6" h="49">
                  <a:moveTo>
                    <a:pt x="0" y="0"/>
                  </a:moveTo>
                  <a:cubicBezTo>
                    <a:pt x="27" y="8"/>
                    <a:pt x="112" y="47"/>
                    <a:pt x="168" y="48"/>
                  </a:cubicBezTo>
                  <a:cubicBezTo>
                    <a:pt x="224" y="49"/>
                    <a:pt x="301" y="15"/>
                    <a:pt x="336" y="6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0657" name="Freeform 17"/>
            <p:cNvSpPr>
              <a:spLocks/>
            </p:cNvSpPr>
            <p:nvPr/>
          </p:nvSpPr>
          <p:spPr bwMode="auto">
            <a:xfrm>
              <a:off x="1882" y="1306"/>
              <a:ext cx="236" cy="38"/>
            </a:xfrm>
            <a:custGeom>
              <a:avLst/>
              <a:gdLst>
                <a:gd name="T0" fmla="*/ 0 w 236"/>
                <a:gd name="T1" fmla="*/ 0 h 38"/>
                <a:gd name="T2" fmla="*/ 116 w 236"/>
                <a:gd name="T3" fmla="*/ 38 h 38"/>
                <a:gd name="T4" fmla="*/ 236 w 236"/>
                <a:gd name="T5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6" h="38">
                  <a:moveTo>
                    <a:pt x="0" y="0"/>
                  </a:moveTo>
                  <a:cubicBezTo>
                    <a:pt x="19" y="6"/>
                    <a:pt x="77" y="38"/>
                    <a:pt x="116" y="38"/>
                  </a:cubicBezTo>
                  <a:cubicBezTo>
                    <a:pt x="155" y="38"/>
                    <a:pt x="211" y="9"/>
                    <a:pt x="236" y="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40673" name="Group 33"/>
          <p:cNvGrpSpPr>
            <a:grpSpLocks/>
          </p:cNvGrpSpPr>
          <p:nvPr/>
        </p:nvGrpSpPr>
        <p:grpSpPr bwMode="auto">
          <a:xfrm>
            <a:off x="4608132" y="2824162"/>
            <a:ext cx="528320" cy="291466"/>
            <a:chOff x="2290" y="1570"/>
            <a:chExt cx="208" cy="153"/>
          </a:xfrm>
        </p:grpSpPr>
        <p:sp>
          <p:nvSpPr>
            <p:cNvPr id="240671" name="Freeform 31"/>
            <p:cNvSpPr>
              <a:spLocks/>
            </p:cNvSpPr>
            <p:nvPr/>
          </p:nvSpPr>
          <p:spPr bwMode="auto">
            <a:xfrm>
              <a:off x="2290" y="1570"/>
              <a:ext cx="162" cy="107"/>
            </a:xfrm>
            <a:custGeom>
              <a:avLst/>
              <a:gdLst>
                <a:gd name="T0" fmla="*/ 0 w 162"/>
                <a:gd name="T1" fmla="*/ 107 h 107"/>
                <a:gd name="T2" fmla="*/ 162 w 162"/>
                <a:gd name="T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2" h="107">
                  <a:moveTo>
                    <a:pt x="0" y="107"/>
                  </a:moveTo>
                  <a:lnTo>
                    <a:pt x="16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0672" name="Freeform 32"/>
            <p:cNvSpPr>
              <a:spLocks/>
            </p:cNvSpPr>
            <p:nvPr/>
          </p:nvSpPr>
          <p:spPr bwMode="auto">
            <a:xfrm>
              <a:off x="2336" y="1616"/>
              <a:ext cx="162" cy="107"/>
            </a:xfrm>
            <a:custGeom>
              <a:avLst/>
              <a:gdLst>
                <a:gd name="T0" fmla="*/ 0 w 162"/>
                <a:gd name="T1" fmla="*/ 107 h 107"/>
                <a:gd name="T2" fmla="*/ 162 w 162"/>
                <a:gd name="T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2" h="107">
                  <a:moveTo>
                    <a:pt x="0" y="107"/>
                  </a:moveTo>
                  <a:lnTo>
                    <a:pt x="16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40680" name="Group 40"/>
          <p:cNvGrpSpPr>
            <a:grpSpLocks/>
          </p:cNvGrpSpPr>
          <p:nvPr/>
        </p:nvGrpSpPr>
        <p:grpSpPr bwMode="auto">
          <a:xfrm>
            <a:off x="5532692" y="3860482"/>
            <a:ext cx="1148080" cy="693420"/>
            <a:chOff x="2654" y="2114"/>
            <a:chExt cx="452" cy="364"/>
          </a:xfrm>
        </p:grpSpPr>
        <p:sp>
          <p:nvSpPr>
            <p:cNvPr id="240678" name="AutoShape 38"/>
            <p:cNvSpPr>
              <a:spLocks noChangeArrowheads="1"/>
            </p:cNvSpPr>
            <p:nvPr/>
          </p:nvSpPr>
          <p:spPr bwMode="auto">
            <a:xfrm rot="1559354">
              <a:off x="2654" y="2114"/>
              <a:ext cx="90" cy="18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240679" name="AutoShape 39"/>
            <p:cNvSpPr>
              <a:spLocks noChangeArrowheads="1"/>
            </p:cNvSpPr>
            <p:nvPr/>
          </p:nvSpPr>
          <p:spPr bwMode="auto">
            <a:xfrm rot="12510724">
              <a:off x="3016" y="2296"/>
              <a:ext cx="90" cy="18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</p:grpSp>
      <p:sp>
        <p:nvSpPr>
          <p:cNvPr id="240681" name="Text Box 41"/>
          <p:cNvSpPr txBox="1">
            <a:spLocks noChangeArrowheads="1"/>
          </p:cNvSpPr>
          <p:nvPr/>
        </p:nvSpPr>
        <p:spPr bwMode="auto">
          <a:xfrm>
            <a:off x="4724972" y="3689033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60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0682" name="Text Box 42"/>
          <p:cNvSpPr txBox="1">
            <a:spLocks noChangeArrowheads="1"/>
          </p:cNvSpPr>
          <p:nvPr/>
        </p:nvSpPr>
        <p:spPr bwMode="auto">
          <a:xfrm>
            <a:off x="4724972" y="3689033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60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6634437" y="1265463"/>
            <a:ext cx="1597494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МА=А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D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" name="Text Box 23"/>
          <p:cNvSpPr txBox="1">
            <a:spLocks noChangeArrowheads="1"/>
          </p:cNvSpPr>
          <p:nvPr/>
        </p:nvSpPr>
        <p:spPr bwMode="auto">
          <a:xfrm>
            <a:off x="11498426" y="1298961"/>
            <a:ext cx="1557419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А=А</a:t>
            </a:r>
            <a:r>
              <a:rPr lang="uz-Latn-UZ" sz="2900" b="1" dirty="0">
                <a:solidFill>
                  <a:srgbClr val="000000"/>
                </a:solidFill>
                <a:latin typeface="Arial" charset="0"/>
              </a:rPr>
              <a:t>B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>
            <a:off x="8604355" y="1284083"/>
            <a:ext cx="3111500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uz-Latn-UZ" sz="2900" b="1" dirty="0" smtClean="0">
                <a:solidFill>
                  <a:srgbClr val="000000"/>
                </a:solidFill>
                <a:latin typeface="Cambria Math"/>
                <a:ea typeface="Cambria Math"/>
              </a:rPr>
              <a:t>∠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А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M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=</a:t>
            </a:r>
            <a:r>
              <a:rPr lang="uz-Latn-UZ" sz="2900" b="1" dirty="0" smtClean="0">
                <a:solidFill>
                  <a:srgbClr val="000000"/>
                </a:solidFill>
                <a:latin typeface="Cambria Math"/>
                <a:ea typeface="Cambria Math"/>
              </a:rPr>
              <a:t>∠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B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А</a:t>
            </a:r>
            <a:r>
              <a:rPr lang="uz-Latn-UZ" sz="2900" b="1" dirty="0">
                <a:solidFill>
                  <a:srgbClr val="000000"/>
                </a:solidFill>
                <a:latin typeface="Arial" charset="0"/>
              </a:rPr>
              <a:t>D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6960172" y="2068350"/>
            <a:ext cx="5829340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uz-Latn-UZ" sz="2900" b="1" dirty="0" smtClean="0">
                <a:solidFill>
                  <a:srgbClr val="000000"/>
                </a:solidFill>
                <a:latin typeface="Cambria Math"/>
                <a:ea typeface="Cambria Math"/>
              </a:rPr>
              <a:t>△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C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А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M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=</a:t>
            </a:r>
            <a:r>
              <a:rPr lang="uz-Latn-UZ" sz="2900" b="1" dirty="0">
                <a:solidFill>
                  <a:srgbClr val="000000"/>
                </a:solidFill>
                <a:latin typeface="Cambria Math"/>
                <a:ea typeface="Cambria Math"/>
              </a:rPr>
              <a:t>△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B</a:t>
            </a:r>
            <a:r>
              <a:rPr lang="ru-RU" sz="2900" b="1" dirty="0" smtClean="0">
                <a:solidFill>
                  <a:srgbClr val="000000"/>
                </a:solidFill>
                <a:latin typeface="Arial" charset="0"/>
              </a:rPr>
              <a:t>А</a:t>
            </a:r>
            <a:r>
              <a:rPr lang="uz-Latn-UZ" sz="2900" b="1" dirty="0" smtClean="0">
                <a:solidFill>
                  <a:srgbClr val="000000"/>
                </a:solidFill>
                <a:latin typeface="Arial" charset="0"/>
              </a:rPr>
              <a:t>D </a:t>
            </a:r>
            <a:r>
              <a:rPr lang="uz-Cyrl-UZ" sz="2900" b="1" dirty="0" smtClean="0">
                <a:solidFill>
                  <a:srgbClr val="000000"/>
                </a:solidFill>
                <a:latin typeface="Arial" charset="0"/>
              </a:rPr>
              <a:t>по признаку СУС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13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06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2" dur="2000" fill="hold"/>
                                        <p:tgtEl>
                                          <p:spTgt spid="2406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-0.34652 -0.2678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40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26" y="-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0.56788 0.0655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85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11111E-6 L 0.30799 0.396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9" y="19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4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06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06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0.12691 0.07616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240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63" grpId="0"/>
      <p:bldP spid="240677" grpId="0" animBg="1"/>
      <p:bldP spid="240677" grpId="1" animBg="1"/>
      <p:bldP spid="240642" grpId="0"/>
      <p:bldP spid="240644" grpId="0"/>
      <p:bldP spid="240681" grpId="0"/>
      <p:bldP spid="240682" grpId="0"/>
      <p:bldP spid="240682" grpId="1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2473804" y="1744195"/>
            <a:ext cx="4055773" cy="4426486"/>
          </a:xfrm>
          <a:prstGeom prst="triangle">
            <a:avLst>
              <a:gd name="adj" fmla="val 50171"/>
            </a:avLst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lIns="130618" tIns="65309" rIns="130618" bIns="65309" anchor="ctr"/>
          <a:lstStyle/>
          <a:p>
            <a:endParaRPr lang="ru-RU" altLang="ru-RU" sz="2600">
              <a:latin typeface="Arial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3342687" y="3541449"/>
            <a:ext cx="487680" cy="27432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5234894" y="3527450"/>
            <a:ext cx="487680" cy="27432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828454"/>
              </p:ext>
            </p:extLst>
          </p:nvPr>
        </p:nvGraphicFramePr>
        <p:xfrm>
          <a:off x="5020413" y="5243740"/>
          <a:ext cx="1019992" cy="792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Формула" r:id="rId3" imgW="238088" imgH="180855" progId="Equation.3">
                  <p:embed/>
                </p:oleObj>
              </mc:Choice>
              <mc:Fallback>
                <p:oleObj name="Формула" r:id="rId3" imgW="238088" imgH="18085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0413" y="5243740"/>
                        <a:ext cx="1019992" cy="7928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412460"/>
              </p:ext>
            </p:extLst>
          </p:nvPr>
        </p:nvGraphicFramePr>
        <p:xfrm>
          <a:off x="2952334" y="5252419"/>
          <a:ext cx="983828" cy="775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5" name="Формула" r:id="rId5" imgW="238088" imgH="180855" progId="Equation.3">
                  <p:embed/>
                </p:oleObj>
              </mc:Choice>
              <mc:Fallback>
                <p:oleObj name="Формула" r:id="rId5" imgW="238088" imgH="18085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34" y="5252419"/>
                        <a:ext cx="983828" cy="7755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67271" name="Rectangle 7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407524" y="457200"/>
                <a:ext cx="13624357" cy="1243674"/>
              </a:xfrm>
            </p:spPr>
            <p:txBody>
              <a:bodyPr/>
              <a:lstStyle/>
              <a:p>
                <a:pPr eaLnBrk="1" hangingPunct="1"/>
                <a:r>
                  <a:rPr lang="ru-RU" altLang="ru-RU" sz="44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   Задача:</a:t>
                </a:r>
                <a:r>
                  <a:rPr lang="ru-RU" altLang="ru-RU" sz="3600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altLang="ru-RU" sz="36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Один из углов равнобедренного треугольника </a:t>
                </a:r>
                <a:r>
                  <a:rPr lang="ru-RU" altLang="ru-RU" sz="36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3600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sz="3600" b="1" i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𝟒𝟎</m:t>
                        </m:r>
                      </m:e>
                      <m:sup>
                        <m:r>
                          <a:rPr lang="ru-RU" altLang="ru-RU" sz="3600" b="1" i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36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 Найти остальные углы. </a:t>
                </a:r>
                <a:endParaRPr lang="ru-RU" altLang="ru-RU" sz="3600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7271" name="Rectangle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07524" y="457200"/>
                <a:ext cx="13624357" cy="1243674"/>
              </a:xfrm>
              <a:blipFill rotWithShape="1">
                <a:blip r:embed="rId7"/>
                <a:stretch>
                  <a:fillRect l="-2058" t="-13725" r="-2282" b="-2107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7272" name="AutoShape 8"/>
          <p:cNvSpPr>
            <a:spLocks noChangeArrowheads="1"/>
          </p:cNvSpPr>
          <p:nvPr/>
        </p:nvSpPr>
        <p:spPr bwMode="auto">
          <a:xfrm>
            <a:off x="7159326" y="2895007"/>
            <a:ext cx="5786709" cy="2247900"/>
          </a:xfrm>
          <a:prstGeom prst="triangle">
            <a:avLst>
              <a:gd name="adj" fmla="val 50000"/>
            </a:avLst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18" tIns="65309" rIns="130618" bIns="65309" anchor="ctr"/>
          <a:lstStyle/>
          <a:p>
            <a:endParaRPr lang="uz-Latn-UZ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378945"/>
              </p:ext>
            </p:extLst>
          </p:nvPr>
        </p:nvGraphicFramePr>
        <p:xfrm>
          <a:off x="11049569" y="4441369"/>
          <a:ext cx="1162752" cy="62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6" name="Формула" r:id="rId8" imgW="238088" imgH="180855" progId="Equation.3">
                  <p:embed/>
                </p:oleObj>
              </mc:Choice>
              <mc:Fallback>
                <p:oleObj name="Формула" r:id="rId8" imgW="238088" imgH="18085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569" y="4441369"/>
                        <a:ext cx="1162752" cy="6215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727529"/>
              </p:ext>
            </p:extLst>
          </p:nvPr>
        </p:nvGraphicFramePr>
        <p:xfrm>
          <a:off x="3937335" y="2609844"/>
          <a:ext cx="1128711" cy="782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7" name="Формула" r:id="rId10" imgW="238088" imgH="180855" progId="Equation.3">
                  <p:embed/>
                </p:oleObj>
              </mc:Choice>
              <mc:Fallback>
                <p:oleObj name="Формула" r:id="rId10" imgW="238088" imgH="18085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335" y="2609844"/>
                        <a:ext cx="1128711" cy="782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871750"/>
              </p:ext>
            </p:extLst>
          </p:nvPr>
        </p:nvGraphicFramePr>
        <p:xfrm>
          <a:off x="7808971" y="4422186"/>
          <a:ext cx="1136466" cy="62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8" name="Формула" r:id="rId12" imgW="238088" imgH="180855" progId="Equation.3">
                  <p:embed/>
                </p:oleObj>
              </mc:Choice>
              <mc:Fallback>
                <p:oleObj name="Формула" r:id="rId12" imgW="238088" imgH="18085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8971" y="4422186"/>
                        <a:ext cx="1136466" cy="6215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723983"/>
              </p:ext>
            </p:extLst>
          </p:nvPr>
        </p:nvGraphicFramePr>
        <p:xfrm>
          <a:off x="9447861" y="3148487"/>
          <a:ext cx="1209639" cy="703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9" name="Формула" r:id="rId14" imgW="285867" imgH="180855" progId="Equation.3">
                  <p:embed/>
                </p:oleObj>
              </mc:Choice>
              <mc:Fallback>
                <p:oleObj name="Формула" r:id="rId14" imgW="285867" imgH="18085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7861" y="3148487"/>
                        <a:ext cx="1209639" cy="703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6"/>
          <p:cNvSpPr>
            <a:spLocks noChangeShapeType="1"/>
          </p:cNvSpPr>
          <p:nvPr/>
        </p:nvSpPr>
        <p:spPr bwMode="auto">
          <a:xfrm flipH="1">
            <a:off x="11128113" y="3744637"/>
            <a:ext cx="487680" cy="27432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8621044" y="3744637"/>
            <a:ext cx="487680" cy="27432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18" tIns="65309" rIns="130618" bIns="65309"/>
          <a:lstStyle/>
          <a:p>
            <a:endParaRPr lang="uz-Latn-UZ"/>
          </a:p>
        </p:txBody>
      </p:sp>
      <p:sp>
        <p:nvSpPr>
          <p:cNvPr id="267279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0" y="2599541"/>
            <a:ext cx="7352988" cy="590931"/>
          </a:xfrm>
        </p:spPr>
        <p:txBody>
          <a:bodyPr/>
          <a:lstStyle/>
          <a:p>
            <a:pPr lvl="4" eaLnBrk="1" hangingPunct="1">
              <a:lnSpc>
                <a:spcPct val="80000"/>
              </a:lnSpc>
              <a:buFontTx/>
              <a:buNone/>
            </a:pPr>
            <a:r>
              <a:rPr lang="ru-RU" alt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alt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случай </a:t>
            </a:r>
          </a:p>
        </p:txBody>
      </p:sp>
      <p:sp>
        <p:nvSpPr>
          <p:cNvPr id="267280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439356" y="2661945"/>
            <a:ext cx="2994661" cy="66479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</a:t>
            </a:r>
            <a:r>
              <a:rPr lang="en-US" alt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случай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1252" y="6255946"/>
                <a:ext cx="4632303" cy="685111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(</m:t>
                        </m:r>
                        <m:r>
                          <a:rPr lang="ru-RU" altLang="ru-RU" b="1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altLang="ru-RU" b="1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):2=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𝟕𝟎</m:t>
                        </m:r>
                      </m:e>
                      <m:sup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52" y="6255946"/>
                <a:ext cx="4632303" cy="685111"/>
              </a:xfrm>
              <a:prstGeom prst="rect">
                <a:avLst/>
              </a:prstGeom>
              <a:blipFill rotWithShape="1">
                <a:blip r:embed="rId16"/>
                <a:stretch>
                  <a:fillRect t="-17699" b="-407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824522" y="5992002"/>
                <a:ext cx="6080028" cy="685111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altLang="ru-RU" b="1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ru-RU" altLang="ru-RU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altLang="ru-RU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𝟏𝟎𝟎</m:t>
                        </m:r>
                      </m:e>
                      <m:sup>
                        <m:r>
                          <a:rPr lang="ru-RU" altLang="ru-RU" b="1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522" y="5992002"/>
                <a:ext cx="6080028" cy="685111"/>
              </a:xfrm>
              <a:prstGeom prst="rect">
                <a:avLst/>
              </a:prstGeom>
              <a:blipFill rotWithShape="1">
                <a:blip r:embed="rId17"/>
                <a:stretch>
                  <a:fillRect t="-17857" b="-4196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202961" y="7044221"/>
                <a:ext cx="8049191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𝟕𝟎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b="1" i="1" smtClean="0">
                        <a:latin typeface="Cambria Math"/>
                      </a:rPr>
                      <m:t> ,</m:t>
                    </m:r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𝟕𝟎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 или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𝟏𝟎</m:t>
                        </m:r>
                        <m: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ru-RU" b="1" i="1">
                        <a:solidFill>
                          <a:prstClr val="black"/>
                        </a:solidFill>
                        <a:latin typeface="Cambria Math"/>
                      </a:rPr>
                      <m:t> ,</m:t>
                    </m:r>
                    <m:sSup>
                      <m:sSupPr>
                        <m:ctrlP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961" y="7044221"/>
                <a:ext cx="8049191" cy="737510"/>
              </a:xfrm>
              <a:prstGeom prst="rect">
                <a:avLst/>
              </a:prstGeom>
              <a:blipFill rotWithShape="1">
                <a:blip r:embed="rId18"/>
                <a:stretch>
                  <a:fillRect l="-2725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71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7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7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67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5" grpId="0" animBg="1"/>
      <p:bldP spid="20486" grpId="0" animBg="1"/>
      <p:bldP spid="267271" grpId="0"/>
      <p:bldP spid="267272" grpId="0" animBg="1"/>
      <p:bldP spid="5" grpId="0" animBg="1"/>
      <p:bldP spid="6" grpId="0" animBg="1"/>
      <p:bldP spid="267279" grpId="0" build="p"/>
      <p:bldP spid="267280" grpId="0" build="p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7022" y="5324476"/>
            <a:ext cx="4838699" cy="830580"/>
            <a:chOff x="528" y="1632"/>
            <a:chExt cx="1920" cy="436"/>
          </a:xfrm>
        </p:grpSpPr>
        <p:sp>
          <p:nvSpPr>
            <p:cNvPr id="153603" name="Line 2"/>
            <p:cNvSpPr>
              <a:spLocks noChangeShapeType="1"/>
            </p:cNvSpPr>
            <p:nvPr/>
          </p:nvSpPr>
          <p:spPr bwMode="auto">
            <a:xfrm>
              <a:off x="720" y="1680"/>
              <a:ext cx="15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 b="1"/>
            </a:p>
          </p:txBody>
        </p:sp>
        <p:sp>
          <p:nvSpPr>
            <p:cNvPr id="153604" name="Text Box 3"/>
            <p:cNvSpPr txBox="1">
              <a:spLocks noChangeArrowheads="1"/>
            </p:cNvSpPr>
            <p:nvPr/>
          </p:nvSpPr>
          <p:spPr bwMode="auto">
            <a:xfrm>
              <a:off x="528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/>
                <a:t>A</a:t>
              </a:r>
              <a:endParaRPr lang="ru-RU" sz="4800" b="1" dirty="0"/>
            </a:p>
          </p:txBody>
        </p:sp>
        <p:sp>
          <p:nvSpPr>
            <p:cNvPr id="153605" name="Text Box 4"/>
            <p:cNvSpPr txBox="1">
              <a:spLocks noChangeArrowheads="1"/>
            </p:cNvSpPr>
            <p:nvPr/>
          </p:nvSpPr>
          <p:spPr bwMode="auto">
            <a:xfrm>
              <a:off x="2112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B</a:t>
              </a:r>
              <a:endParaRPr lang="ru-RU" sz="4800" b="1"/>
            </a:p>
          </p:txBody>
        </p:sp>
      </p:grpSp>
      <p:sp>
        <p:nvSpPr>
          <p:cNvPr id="96262" name="Line 6"/>
          <p:cNvSpPr>
            <a:spLocks noChangeShapeType="1"/>
          </p:cNvSpPr>
          <p:nvPr/>
        </p:nvSpPr>
        <p:spPr bwMode="auto">
          <a:xfrm flipV="1">
            <a:off x="749301" y="3249930"/>
            <a:ext cx="0" cy="21945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742329" y="5078730"/>
            <a:ext cx="459739" cy="344804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2600">
              <a:latin typeface="Arial" charset="0"/>
            </a:endParaRPr>
          </a:p>
        </p:txBody>
      </p:sp>
      <p:sp>
        <p:nvSpPr>
          <p:cNvPr id="96264" name="Line 8"/>
          <p:cNvSpPr>
            <a:spLocks noChangeShapeType="1"/>
          </p:cNvSpPr>
          <p:nvPr/>
        </p:nvSpPr>
        <p:spPr bwMode="auto">
          <a:xfrm flipV="1">
            <a:off x="4665981" y="3249930"/>
            <a:ext cx="0" cy="21945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4218096" y="5050156"/>
            <a:ext cx="487680" cy="365760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2600"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9030" y="1197114"/>
            <a:ext cx="141147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. Сколько прямых углов может быть у треугольника?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 flipH="1" flipV="1">
            <a:off x="7065450" y="3048000"/>
            <a:ext cx="6974" cy="236791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065452" y="5071112"/>
            <a:ext cx="459739" cy="344804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2600">
              <a:latin typeface="Arial" charset="0"/>
            </a:endParaRPr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 flipV="1">
            <a:off x="7065450" y="3048000"/>
            <a:ext cx="3870959" cy="236791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7065451" y="5415916"/>
            <a:ext cx="38709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4000" b="1"/>
          </a:p>
        </p:txBody>
      </p:sp>
      <p:sp>
        <p:nvSpPr>
          <p:cNvPr id="26" name="Freeform 7"/>
          <p:cNvSpPr>
            <a:spLocks/>
          </p:cNvSpPr>
          <p:nvPr/>
        </p:nvSpPr>
        <p:spPr bwMode="auto">
          <a:xfrm flipH="1">
            <a:off x="9928527" y="5000645"/>
            <a:ext cx="1007881" cy="415271"/>
          </a:xfrm>
          <a:custGeom>
            <a:avLst/>
            <a:gdLst/>
            <a:ahLst/>
            <a:cxnLst>
              <a:cxn ang="0">
                <a:pos x="79" y="56"/>
              </a:cxn>
              <a:cxn ang="0">
                <a:pos x="80" y="56"/>
              </a:cxn>
              <a:cxn ang="0">
                <a:pos x="57" y="0"/>
              </a:cxn>
              <a:cxn ang="0">
                <a:pos x="0" y="56"/>
              </a:cxn>
              <a:cxn ang="0">
                <a:pos x="79" y="56"/>
              </a:cxn>
            </a:cxnLst>
            <a:rect l="0" t="0" r="r" b="b"/>
            <a:pathLst>
              <a:path w="80" h="56">
                <a:moveTo>
                  <a:pt x="79" y="56"/>
                </a:moveTo>
                <a:cubicBezTo>
                  <a:pt x="79" y="56"/>
                  <a:pt x="80" y="56"/>
                  <a:pt x="80" y="56"/>
                </a:cubicBezTo>
                <a:cubicBezTo>
                  <a:pt x="80" y="35"/>
                  <a:pt x="71" y="15"/>
                  <a:pt x="57" y="0"/>
                </a:cubicBezTo>
                <a:lnTo>
                  <a:pt x="0" y="56"/>
                </a:lnTo>
                <a:lnTo>
                  <a:pt x="79" y="56"/>
                </a:lnTo>
                <a:close/>
              </a:path>
            </a:pathLst>
          </a:custGeom>
          <a:solidFill>
            <a:srgbClr val="00FF00"/>
          </a:solidFill>
          <a:ln w="0">
            <a:solidFill>
              <a:srgbClr val="00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" name="Freeform 6"/>
          <p:cNvSpPr>
            <a:spLocks/>
          </p:cNvSpPr>
          <p:nvPr/>
        </p:nvSpPr>
        <p:spPr bwMode="auto">
          <a:xfrm rot="5619348" flipH="1">
            <a:off x="7107035" y="3121544"/>
            <a:ext cx="466302" cy="520798"/>
          </a:xfrm>
          <a:custGeom>
            <a:avLst/>
            <a:gdLst/>
            <a:ahLst/>
            <a:cxnLst>
              <a:cxn ang="0">
                <a:pos x="44" y="0"/>
              </a:cxn>
              <a:cxn ang="0">
                <a:pos x="1" y="71"/>
              </a:cxn>
              <a:cxn ang="0">
                <a:pos x="1" y="71"/>
              </a:cxn>
              <a:cxn ang="0">
                <a:pos x="80" y="71"/>
              </a:cxn>
              <a:cxn ang="0">
                <a:pos x="44" y="0"/>
              </a:cxn>
            </a:cxnLst>
            <a:rect l="0" t="0" r="r" b="b"/>
            <a:pathLst>
              <a:path w="80" h="71">
                <a:moveTo>
                  <a:pt x="44" y="0"/>
                </a:moveTo>
                <a:cubicBezTo>
                  <a:pt x="17" y="14"/>
                  <a:pt x="1" y="41"/>
                  <a:pt x="1" y="71"/>
                </a:cubicBezTo>
                <a:cubicBezTo>
                  <a:pt x="0" y="71"/>
                  <a:pt x="1" y="71"/>
                  <a:pt x="1" y="71"/>
                </a:cubicBezTo>
                <a:lnTo>
                  <a:pt x="80" y="71"/>
                </a:lnTo>
                <a:lnTo>
                  <a:pt x="44" y="0"/>
                </a:lnTo>
                <a:close/>
              </a:path>
            </a:pathLst>
          </a:custGeom>
          <a:solidFill>
            <a:srgbClr val="0070C0"/>
          </a:solidFill>
          <a:ln w="0">
            <a:solidFill>
              <a:srgbClr val="0070C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10432467" y="5060651"/>
            <a:ext cx="487680" cy="365760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sz="2600">
              <a:latin typeface="Arial" charset="0"/>
            </a:endParaRPr>
          </a:p>
        </p:txBody>
      </p:sp>
      <p:grpSp>
        <p:nvGrpSpPr>
          <p:cNvPr id="28" name="Group 5"/>
          <p:cNvGrpSpPr>
            <a:grpSpLocks/>
          </p:cNvGrpSpPr>
          <p:nvPr/>
        </p:nvGrpSpPr>
        <p:grpSpPr bwMode="auto">
          <a:xfrm>
            <a:off x="6581580" y="5562600"/>
            <a:ext cx="4838699" cy="830580"/>
            <a:chOff x="528" y="1632"/>
            <a:chExt cx="1920" cy="436"/>
          </a:xfrm>
        </p:grpSpPr>
        <p:sp>
          <p:nvSpPr>
            <p:cNvPr id="30" name="Text Box 3"/>
            <p:cNvSpPr txBox="1">
              <a:spLocks noChangeArrowheads="1"/>
            </p:cNvSpPr>
            <p:nvPr/>
          </p:nvSpPr>
          <p:spPr bwMode="auto">
            <a:xfrm>
              <a:off x="528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/>
                <a:t>A</a:t>
              </a:r>
              <a:endParaRPr lang="ru-RU" sz="4800" b="1" dirty="0"/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2112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B</a:t>
              </a:r>
              <a:endParaRPr lang="ru-RU" sz="4800" b="1"/>
            </a:p>
          </p:txBody>
        </p:sp>
      </p:grp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6678419" y="2267884"/>
            <a:ext cx="846772" cy="830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z-Cyrl-UZ" sz="4800" b="1" dirty="0"/>
              <a:t>С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33794" y="6877362"/>
            <a:ext cx="12551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uz-Cyrl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треугольника может б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ть один прямой угол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79098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2" grpId="0" animBg="1"/>
      <p:bldP spid="96263" grpId="0" animBg="1"/>
      <p:bldP spid="96264" grpId="0" animBg="1"/>
      <p:bldP spid="96265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4" grpId="0" animBg="1"/>
      <p:bldP spid="24" grpId="1" animBg="1"/>
      <p:bldP spid="3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ирог 33"/>
          <p:cNvSpPr/>
          <p:nvPr/>
        </p:nvSpPr>
        <p:spPr>
          <a:xfrm rot="10022328">
            <a:off x="8153398" y="2073649"/>
            <a:ext cx="914400" cy="1495093"/>
          </a:xfrm>
          <a:prstGeom prst="pie">
            <a:avLst>
              <a:gd name="adj1" fmla="val 13159451"/>
              <a:gd name="adj2" fmla="val 15411023"/>
            </a:avLst>
          </a:prstGeom>
          <a:solidFill>
            <a:srgbClr val="FF6B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5" name="Пирог 34"/>
          <p:cNvSpPr/>
          <p:nvPr/>
        </p:nvSpPr>
        <p:spPr>
          <a:xfrm rot="5620254" flipV="1">
            <a:off x="13085515" y="4368673"/>
            <a:ext cx="1131426" cy="1537677"/>
          </a:xfrm>
          <a:prstGeom prst="pie">
            <a:avLst>
              <a:gd name="adj1" fmla="val 14808559"/>
              <a:gd name="adj2" fmla="val 1620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" name="Пирог 2"/>
          <p:cNvSpPr/>
          <p:nvPr/>
        </p:nvSpPr>
        <p:spPr>
          <a:xfrm rot="5620254">
            <a:off x="1664571" y="4712970"/>
            <a:ext cx="914400" cy="914400"/>
          </a:xfrm>
          <a:prstGeom prst="pie">
            <a:avLst>
              <a:gd name="adj1" fmla="val 9057804"/>
              <a:gd name="adj2" fmla="val 1620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3" name="Пирог 32"/>
          <p:cNvSpPr/>
          <p:nvPr/>
        </p:nvSpPr>
        <p:spPr>
          <a:xfrm rot="5620254" flipV="1">
            <a:off x="5616487" y="4675131"/>
            <a:ext cx="914400" cy="1121029"/>
          </a:xfrm>
          <a:prstGeom prst="pie">
            <a:avLst>
              <a:gd name="adj1" fmla="val 9476844"/>
              <a:gd name="adj2" fmla="val 1620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6" name="Пирог 35"/>
          <p:cNvSpPr/>
          <p:nvPr/>
        </p:nvSpPr>
        <p:spPr>
          <a:xfrm rot="9407303" flipV="1">
            <a:off x="9323071" y="4576999"/>
            <a:ext cx="914400" cy="1121029"/>
          </a:xfrm>
          <a:prstGeom prst="pie">
            <a:avLst>
              <a:gd name="adj1" fmla="val 9476844"/>
              <a:gd name="adj2" fmla="val 1650282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76400" y="5078730"/>
            <a:ext cx="4838699" cy="830580"/>
            <a:chOff x="528" y="1632"/>
            <a:chExt cx="1920" cy="436"/>
          </a:xfrm>
        </p:grpSpPr>
        <p:sp>
          <p:nvSpPr>
            <p:cNvPr id="153603" name="Line 2"/>
            <p:cNvSpPr>
              <a:spLocks noChangeShapeType="1"/>
            </p:cNvSpPr>
            <p:nvPr/>
          </p:nvSpPr>
          <p:spPr bwMode="auto">
            <a:xfrm>
              <a:off x="705" y="1695"/>
              <a:ext cx="157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000" b="1"/>
            </a:p>
          </p:txBody>
        </p:sp>
        <p:sp>
          <p:nvSpPr>
            <p:cNvPr id="153604" name="Text Box 3"/>
            <p:cNvSpPr txBox="1">
              <a:spLocks noChangeArrowheads="1"/>
            </p:cNvSpPr>
            <p:nvPr/>
          </p:nvSpPr>
          <p:spPr bwMode="auto">
            <a:xfrm>
              <a:off x="528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/>
                <a:t>A</a:t>
              </a:r>
              <a:endParaRPr lang="ru-RU" sz="4800" b="1" dirty="0"/>
            </a:p>
          </p:txBody>
        </p:sp>
        <p:sp>
          <p:nvSpPr>
            <p:cNvPr id="153605" name="Text Box 4"/>
            <p:cNvSpPr txBox="1">
              <a:spLocks noChangeArrowheads="1"/>
            </p:cNvSpPr>
            <p:nvPr/>
          </p:nvSpPr>
          <p:spPr bwMode="auto">
            <a:xfrm>
              <a:off x="2112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B</a:t>
              </a:r>
              <a:endParaRPr lang="ru-RU" sz="4800" b="1"/>
            </a:p>
          </p:txBody>
        </p:sp>
      </p:grpSp>
      <p:sp>
        <p:nvSpPr>
          <p:cNvPr id="96262" name="Line 6"/>
          <p:cNvSpPr>
            <a:spLocks noChangeShapeType="1"/>
          </p:cNvSpPr>
          <p:nvPr/>
        </p:nvSpPr>
        <p:spPr bwMode="auto">
          <a:xfrm flipH="1" flipV="1">
            <a:off x="1133794" y="3070474"/>
            <a:ext cx="1004885" cy="212826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96264" name="Line 8"/>
          <p:cNvSpPr>
            <a:spLocks noChangeShapeType="1"/>
          </p:cNvSpPr>
          <p:nvPr/>
        </p:nvSpPr>
        <p:spPr bwMode="auto">
          <a:xfrm flipV="1">
            <a:off x="6055358" y="3070474"/>
            <a:ext cx="1161061" cy="212826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 flipH="1" flipV="1">
            <a:off x="8610600" y="2821194"/>
            <a:ext cx="1176644" cy="228325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 flipH="1" flipV="1">
            <a:off x="8610599" y="2821194"/>
            <a:ext cx="5040629" cy="228325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9780271" y="5104448"/>
            <a:ext cx="387095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4000" b="1"/>
          </a:p>
        </p:txBody>
      </p:sp>
      <p:grpSp>
        <p:nvGrpSpPr>
          <p:cNvPr id="28" name="Group 5"/>
          <p:cNvGrpSpPr>
            <a:grpSpLocks/>
          </p:cNvGrpSpPr>
          <p:nvPr/>
        </p:nvGrpSpPr>
        <p:grpSpPr bwMode="auto">
          <a:xfrm>
            <a:off x="9296400" y="5251132"/>
            <a:ext cx="4838699" cy="830580"/>
            <a:chOff x="528" y="1632"/>
            <a:chExt cx="1920" cy="436"/>
          </a:xfrm>
        </p:grpSpPr>
        <p:sp>
          <p:nvSpPr>
            <p:cNvPr id="30" name="Text Box 3"/>
            <p:cNvSpPr txBox="1">
              <a:spLocks noChangeArrowheads="1"/>
            </p:cNvSpPr>
            <p:nvPr/>
          </p:nvSpPr>
          <p:spPr bwMode="auto">
            <a:xfrm>
              <a:off x="528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/>
                <a:t>A</a:t>
              </a:r>
              <a:endParaRPr lang="ru-RU" sz="4800" b="1" dirty="0"/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2112" y="1632"/>
              <a:ext cx="336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B</a:t>
              </a:r>
              <a:endParaRPr lang="ru-RU" sz="4800" b="1"/>
            </a:p>
          </p:txBody>
        </p:sp>
      </p:grp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8032634" y="2239894"/>
            <a:ext cx="846772" cy="830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z-Cyrl-UZ" sz="4800" b="1" dirty="0"/>
              <a:t>С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33794" y="6877362"/>
            <a:ext cx="11728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uz-Cyrl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 может иметь один тупой угол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68022" y="1197114"/>
            <a:ext cx="141147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тупых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углов может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иметь  треугольник?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30373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" grpId="0" animBg="1"/>
      <p:bldP spid="33" grpId="0" animBg="1"/>
      <p:bldP spid="36" grpId="0" animBg="1"/>
      <p:bldP spid="96262" grpId="0" animBg="1"/>
      <p:bldP spid="96264" grpId="0" animBg="1"/>
      <p:bldP spid="21" grpId="0" animBg="1"/>
      <p:bldP spid="23" grpId="0" animBg="1"/>
      <p:bldP spid="25" grpId="0" animBg="1"/>
      <p:bldP spid="3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62910" y="277885"/>
            <a:ext cx="6113835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 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7"/>
          <p:cNvSpPr>
            <a:spLocks noChangeShapeType="1"/>
          </p:cNvSpPr>
          <p:nvPr/>
        </p:nvSpPr>
        <p:spPr bwMode="auto">
          <a:xfrm>
            <a:off x="15190787" y="8225396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5645280" y="8068468"/>
            <a:ext cx="317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284131" y="2200110"/>
            <a:ext cx="2109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625600" y="6996201"/>
                <a:ext cx="299582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:r>
                  <a:rPr lang="ru-RU" sz="44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 </m:t>
                        </m:r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𝟓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600" y="6996201"/>
                <a:ext cx="2995820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8350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22926" y="968514"/>
            <a:ext cx="83735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8.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неизвестный угол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9316" y="1784612"/>
            <a:ext cx="5982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i="1" dirty="0" smtClean="0">
                <a:solidFill>
                  <a:srgbClr val="002060"/>
                </a:solidFill>
                <a:cs typeface="Arial" pitchFamily="34" charset="0"/>
              </a:rPr>
              <a:t>в)</a:t>
            </a:r>
            <a:endParaRPr lang="uz-Latn-UZ" dirty="0"/>
          </a:p>
        </p:txBody>
      </p:sp>
      <p:sp>
        <p:nvSpPr>
          <p:cNvPr id="20" name="Равнобедренный треугольник 19"/>
          <p:cNvSpPr/>
          <p:nvPr/>
        </p:nvSpPr>
        <p:spPr>
          <a:xfrm rot="12223073">
            <a:off x="483001" y="3829794"/>
            <a:ext cx="6280936" cy="1557925"/>
          </a:xfrm>
          <a:prstGeom prst="triangle">
            <a:avLst>
              <a:gd name="adj" fmla="val 49716"/>
            </a:avLst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082070" y="4696218"/>
                <a:ext cx="108279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𝟏</m:t>
                          </m:r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</m:t>
                          </m:r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070" y="4696218"/>
                <a:ext cx="1082797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Прямоугольник 32"/>
          <p:cNvSpPr/>
          <p:nvPr/>
        </p:nvSpPr>
        <p:spPr>
          <a:xfrm>
            <a:off x="5569614" y="4608758"/>
            <a:ext cx="4203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 smtClean="0">
                <a:solidFill>
                  <a:schemeClr val="tx1"/>
                </a:solidFill>
              </a:rPr>
              <a:t>x</a:t>
            </a:r>
            <a:endParaRPr lang="uz-Latn-UZ" sz="40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600200" y="3079098"/>
                <a:ext cx="86799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uz-Latn-UZ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𝟏</m:t>
                          </m:r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079098"/>
                <a:ext cx="867995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20"/>
              <p:cNvSpPr txBox="1">
                <a:spLocks noChangeArrowheads="1"/>
              </p:cNvSpPr>
              <p:nvPr/>
            </p:nvSpPr>
            <p:spPr bwMode="auto">
              <a:xfrm>
                <a:off x="6625715" y="3092418"/>
                <a:ext cx="6934200" cy="6984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30618" tIns="65309" rIns="130618" bIns="65309">
                <a:spAutoFit/>
              </a:bodyPr>
              <a:lstStyle>
                <a:lvl1pPr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 b="1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uz-Latn-UZ" altLang="ru-RU" sz="3600" i="0" dirty="0" smtClean="0">
                    <a:solidFill>
                      <a:srgbClr val="0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x </a:t>
                </a:r>
                <a:r>
                  <a:rPr lang="ru-RU" altLang="ru-RU" sz="3600" i="0" dirty="0">
                    <a:solidFill>
                      <a:srgbClr val="0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3600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altLang="ru-RU" sz="3600" b="1" i="0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altLang="ru-RU" sz="3600" i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altLang="ru-RU" sz="3600" i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altLang="ru-RU" sz="3600" i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altLang="ru-RU" sz="3600" i="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uz-Latn-UZ" altLang="ru-RU" sz="3600" i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altLang="ru-RU" sz="3600" i="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3600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altLang="ru-RU" sz="3600" b="1" i="0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𝟏𝟓</m:t>
                        </m:r>
                        <m:r>
                          <a:rPr lang="ru-RU" altLang="ru-RU" sz="3600" i="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altLang="ru-RU" sz="3600" i="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altLang="ru-RU" sz="3600" i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altLang="ru-RU" sz="3600" i="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3600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altLang="ru-RU" sz="3600" b="1" i="0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altLang="ru-RU" sz="3600" b="1" i="0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𝟏𝟓</m:t>
                        </m:r>
                      </m:e>
                      <m:sup>
                        <m:r>
                          <a:rPr lang="ru-RU" altLang="ru-RU" sz="3600" i="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3600" i="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uz-Latn-UZ" altLang="ru-RU" sz="3600" i="0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altLang="ru-RU" sz="3600" i="0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altLang="ru-RU" sz="3600" i="1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altLang="ru-RU" sz="3600" b="1" i="0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uz-Latn-UZ" altLang="ru-RU" sz="3600" b="1" i="0" dirty="0" smtClean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𝟏𝟓</m:t>
                        </m:r>
                      </m:e>
                      <m:sup>
                        <m:r>
                          <a:rPr lang="ru-RU" altLang="ru-RU" sz="3600" i="0" dirty="0">
                            <a:solidFill>
                              <a:srgbClr val="0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3600" i="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25715" y="3092418"/>
                <a:ext cx="6934200" cy="698459"/>
              </a:xfrm>
              <a:prstGeom prst="rect">
                <a:avLst/>
              </a:prstGeom>
              <a:blipFill rotWithShape="1">
                <a:blip r:embed="rId5"/>
                <a:stretch>
                  <a:fillRect l="-2111" t="-7826" b="-2869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5345770" y="4696218"/>
                <a:ext cx="867995" cy="53296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</m:ctrlPr>
                        </m:sSupPr>
                        <m:e>
                          <m:r>
                            <a:rPr lang="uz-Latn-UZ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𝟏</m:t>
                          </m:r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𝟓</m:t>
                          </m:r>
                        </m:e>
                        <m:sup>
                          <m:r>
                            <a:rPr lang="ru-RU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  <a:sym typeface="Symbol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770" y="4696218"/>
                <a:ext cx="867995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01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14045</TotalTime>
  <Words>567</Words>
  <Application>Microsoft Office PowerPoint</Application>
  <PresentationFormat>Произвольный</PresentationFormat>
  <Paragraphs>112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Геометрия</vt:lpstr>
      <vt:lpstr>Презентация PowerPoint</vt:lpstr>
      <vt:lpstr>Установите соответствие между  сторонами и углами треугольников</vt:lpstr>
      <vt:lpstr>Презентация PowerPoint</vt:lpstr>
      <vt:lpstr>Презентация PowerPoint</vt:lpstr>
      <vt:lpstr>    Задача: Один из углов равнобедренного треугольника   равен 〖40〗^0. Найти остальные углы.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999</cp:revision>
  <dcterms:created xsi:type="dcterms:W3CDTF">2020-04-09T07:32:19Z</dcterms:created>
  <dcterms:modified xsi:type="dcterms:W3CDTF">2021-02-19T16:25:00Z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