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511" r:id="rId2"/>
    <p:sldId id="405" r:id="rId3"/>
    <p:sldId id="597" r:id="rId4"/>
    <p:sldId id="598" r:id="rId5"/>
    <p:sldId id="599" r:id="rId6"/>
    <p:sldId id="608" r:id="rId7"/>
    <p:sldId id="600" r:id="rId8"/>
    <p:sldId id="601" r:id="rId9"/>
    <p:sldId id="602" r:id="rId10"/>
    <p:sldId id="604" r:id="rId11"/>
    <p:sldId id="605" r:id="rId12"/>
    <p:sldId id="606" r:id="rId13"/>
    <p:sldId id="588" r:id="rId14"/>
    <p:sldId id="607" r:id="rId15"/>
    <p:sldId id="404" r:id="rId16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597"/>
            <p14:sldId id="598"/>
            <p14:sldId id="599"/>
            <p14:sldId id="608"/>
            <p14:sldId id="600"/>
            <p14:sldId id="601"/>
            <p14:sldId id="602"/>
            <p14:sldId id="604"/>
            <p14:sldId id="605"/>
            <p14:sldId id="606"/>
            <p14:sldId id="588"/>
            <p14:sldId id="607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FF6B6B"/>
    <a:srgbClr val="00A859"/>
    <a:srgbClr val="65F913"/>
    <a:srgbClr val="B1EB21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32" autoAdjust="0"/>
    <p:restoredTop sz="98696" autoAdjust="0"/>
  </p:normalViewPr>
  <p:slideViewPr>
    <p:cSldViewPr>
      <p:cViewPr>
        <p:scale>
          <a:sx n="50" d="100"/>
          <a:sy n="50" d="100"/>
        </p:scale>
        <p:origin x="-726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50918-9470-4E6A-AF56-B81FFDA2175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67D4D7CD-D021-42AB-BB8A-E59F87B75627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1</a:t>
          </a:r>
          <a:endParaRPr lang="uz-Latn-UZ" sz="3600" b="1" dirty="0">
            <a:latin typeface="Arial" pitchFamily="34" charset="0"/>
            <a:cs typeface="Arial" pitchFamily="34" charset="0"/>
          </a:endParaRPr>
        </a:p>
      </dgm:t>
    </dgm:pt>
    <dgm:pt modelId="{F9D25094-0ADB-49CA-A22B-D1FF14F7FDE8}" type="par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850CF8D5-1940-46C4-B854-0867FA221A80}" type="sib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946FB63-8E78-4E39-952A-F075BD0B2447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Повторение пройденного</a:t>
          </a:r>
          <a:endParaRPr lang="uz-Latn-UZ" sz="4000" b="1" dirty="0">
            <a:latin typeface="Arial" pitchFamily="34" charset="0"/>
            <a:cs typeface="Arial" pitchFamily="34" charset="0"/>
          </a:endParaRPr>
        </a:p>
      </dgm:t>
    </dgm:pt>
    <dgm:pt modelId="{5D91C24F-6603-4353-BB25-F542688C0870}" type="par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D1AC995-3640-47A8-BC41-D0BE512253AA}" type="sib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54FA53D5-8F0B-4FC9-8F4F-4DB9C81B5F35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2</a:t>
          </a:r>
          <a:endParaRPr lang="uz-Latn-UZ" sz="3600" b="1" dirty="0">
            <a:latin typeface="Arial" pitchFamily="34" charset="0"/>
            <a:cs typeface="Arial" pitchFamily="34" charset="0"/>
          </a:endParaRPr>
        </a:p>
      </dgm:t>
    </dgm:pt>
    <dgm:pt modelId="{02631010-B555-4535-8DC3-A93550D8931C}" type="par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A0DA078-EB3D-402B-889C-B9F55CDC47EC}" type="sib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84FB6BC-781C-4EA8-8506-513245BDBE64}">
      <dgm:prSet phldrT="[Текст]" custT="1"/>
      <dgm:spPr/>
      <dgm:t>
        <a:bodyPr/>
        <a:lstStyle/>
        <a:p>
          <a:endParaRPr lang="uz-Latn-UZ" sz="40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AEB5ECD2-81C6-485A-AAE9-F5CE3D4C1BE9}" type="par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D53B81D7-C4FC-4362-A65B-989A4C375510}" type="sib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5094082-467B-49E7-89C2-D6ACB5409929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3</a:t>
          </a:r>
          <a:endParaRPr lang="uz-Latn-UZ" sz="3600" b="1" dirty="0">
            <a:latin typeface="Arial" pitchFamily="34" charset="0"/>
            <a:cs typeface="Arial" pitchFamily="34" charset="0"/>
          </a:endParaRPr>
        </a:p>
      </dgm:t>
    </dgm:pt>
    <dgm:pt modelId="{F3D0BAC7-00A6-4D10-881E-9A59673FBA1C}" type="parTrans" cxnId="{7ADE17DC-D8DA-4552-8AE0-B5476055A6BA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3346BE42-9588-49A3-90D3-521C30F8EE84}" type="sibTrans" cxnId="{7ADE17DC-D8DA-4552-8AE0-B5476055A6BA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CFCD99BD-478D-4387-9337-D8605C420252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000" b="1" dirty="0" smtClean="0">
            <a:latin typeface="Arial" pitchFamily="34" charset="0"/>
            <a:cs typeface="Arial" pitchFamily="34" charset="0"/>
          </a:endParaRPr>
        </a:p>
        <a:p>
          <a:pPr marL="285750" indent="0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z-Latn-UZ" sz="4000" b="1" dirty="0">
            <a:latin typeface="Arial" pitchFamily="34" charset="0"/>
            <a:cs typeface="Arial" pitchFamily="34" charset="0"/>
          </a:endParaRPr>
        </a:p>
      </dgm:t>
    </dgm:pt>
    <dgm:pt modelId="{7EB9C9A6-0CE7-4D8B-B005-D87A790E0302}" type="parTrans" cxnId="{875FAFCB-518B-4922-AFC7-55B80DBE321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345BDF6-CC89-40DA-8615-5E3ECEB07BA5}" type="sibTrans" cxnId="{875FAFCB-518B-4922-AFC7-55B80DBE3217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094083D7-50C9-4DB6-A861-F0118E2D5A48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4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114D8800-6929-4D22-A186-8B807D638689}" type="parTrans" cxnId="{00E86386-4C31-4C5E-9F6C-8BDB734C3F4A}">
      <dgm:prSet/>
      <dgm:spPr/>
      <dgm:t>
        <a:bodyPr/>
        <a:lstStyle/>
        <a:p>
          <a:endParaRPr lang="uz-Latn-UZ"/>
        </a:p>
      </dgm:t>
    </dgm:pt>
    <dgm:pt modelId="{80D7C342-1DB9-4100-B986-CD3741FC2264}" type="sibTrans" cxnId="{00E86386-4C31-4C5E-9F6C-8BDB734C3F4A}">
      <dgm:prSet/>
      <dgm:spPr/>
      <dgm:t>
        <a:bodyPr/>
        <a:lstStyle/>
        <a:p>
          <a:endParaRPr lang="uz-Latn-UZ"/>
        </a:p>
      </dgm:t>
    </dgm:pt>
    <dgm:pt modelId="{F60E26E3-5F24-43FB-88D9-D5FF5506235D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sz="4000" b="1" dirty="0" smtClean="0">
            <a:latin typeface="Arial" pitchFamily="34" charset="0"/>
            <a:cs typeface="Arial" pitchFamily="34" charset="0"/>
          </a:endParaRPr>
        </a:p>
        <a:p>
          <a:pPr marL="285750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z-Latn-UZ" sz="4000" dirty="0"/>
        </a:p>
      </dgm:t>
    </dgm:pt>
    <dgm:pt modelId="{2E3C6477-31B7-48BD-8F02-A9A0156C7840}" type="parTrans" cxnId="{1C53A71B-77AE-4DC2-850A-851B5E25618E}">
      <dgm:prSet/>
      <dgm:spPr/>
      <dgm:t>
        <a:bodyPr/>
        <a:lstStyle/>
        <a:p>
          <a:endParaRPr lang="uz-Latn-UZ"/>
        </a:p>
      </dgm:t>
    </dgm:pt>
    <dgm:pt modelId="{DCB09347-4715-4CE2-B3E1-B701A4FE6FC2}" type="sibTrans" cxnId="{1C53A71B-77AE-4DC2-850A-851B5E25618E}">
      <dgm:prSet/>
      <dgm:spPr/>
      <dgm:t>
        <a:bodyPr/>
        <a:lstStyle/>
        <a:p>
          <a:endParaRPr lang="uz-Latn-UZ"/>
        </a:p>
      </dgm:t>
    </dgm:pt>
    <dgm:pt modelId="{764A42C5-4136-426C-B715-8A6459C974F5}">
      <dgm:prSet custT="1"/>
      <dgm:spPr/>
      <dgm:t>
        <a:bodyPr/>
        <a:lstStyle/>
        <a:p>
          <a:pPr marL="285750" indent="0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z-Latn-UZ" sz="4000" b="1" dirty="0">
            <a:latin typeface="Arial" pitchFamily="34" charset="0"/>
            <a:cs typeface="Arial" pitchFamily="34" charset="0"/>
          </a:endParaRPr>
        </a:p>
      </dgm:t>
    </dgm:pt>
    <dgm:pt modelId="{0AAD52B6-C635-4C78-BDFF-BFDD17232F75}" type="parTrans" cxnId="{2FFCB1AC-2A66-48A3-BCC7-EDDA9B2CDA45}">
      <dgm:prSet/>
      <dgm:spPr/>
      <dgm:t>
        <a:bodyPr/>
        <a:lstStyle/>
        <a:p>
          <a:endParaRPr lang="uz-Latn-UZ"/>
        </a:p>
      </dgm:t>
    </dgm:pt>
    <dgm:pt modelId="{FE119063-05C4-4AE1-A8E8-0160A40AF43F}" type="sibTrans" cxnId="{2FFCB1AC-2A66-48A3-BCC7-EDDA9B2CDA45}">
      <dgm:prSet/>
      <dgm:spPr/>
      <dgm:t>
        <a:bodyPr/>
        <a:lstStyle/>
        <a:p>
          <a:endParaRPr lang="uz-Latn-UZ"/>
        </a:p>
      </dgm:t>
    </dgm:pt>
    <dgm:pt modelId="{82300CEB-4BA7-473C-8E82-77B329ED690D}">
      <dgm:prSet custT="1"/>
      <dgm:spPr/>
      <dgm:t>
        <a:bodyPr/>
        <a:lstStyle/>
        <a:p>
          <a:pPr marL="285750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z-Latn-UZ" sz="4000" dirty="0"/>
        </a:p>
      </dgm:t>
    </dgm:pt>
    <dgm:pt modelId="{C615504F-2344-498F-AEE4-78CCEC065ADC}" type="parTrans" cxnId="{36C98923-EE6D-4E3F-829B-3E52B4FBDF08}">
      <dgm:prSet/>
      <dgm:spPr/>
      <dgm:t>
        <a:bodyPr/>
        <a:lstStyle/>
        <a:p>
          <a:endParaRPr lang="uz-Latn-UZ"/>
        </a:p>
      </dgm:t>
    </dgm:pt>
    <dgm:pt modelId="{CFADCBDB-FADE-440C-993E-5EBC86A4DF67}" type="sibTrans" cxnId="{36C98923-EE6D-4E3F-829B-3E52B4FBDF08}">
      <dgm:prSet/>
      <dgm:spPr/>
      <dgm:t>
        <a:bodyPr/>
        <a:lstStyle/>
        <a:p>
          <a:endParaRPr lang="uz-Latn-UZ"/>
        </a:p>
      </dgm:t>
    </dgm:pt>
    <dgm:pt modelId="{55DF33A7-C29E-4C51-A3A9-14B5F861701F}">
      <dgm:prSet custT="1"/>
      <dgm:spPr/>
      <dgm:t>
        <a:bodyPr/>
        <a:lstStyle/>
        <a:p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Теорема о сумме внутренних углов треугольника</a:t>
          </a:r>
          <a:endParaRPr lang="uz-Latn-UZ" sz="40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B4368D17-96C6-45D3-BF06-B507FE4BDD9E}" type="parTrans" cxnId="{66735CF5-BCED-4FB7-A44F-73CD899FB7E2}">
      <dgm:prSet/>
      <dgm:spPr/>
      <dgm:t>
        <a:bodyPr/>
        <a:lstStyle/>
        <a:p>
          <a:endParaRPr lang="uz-Latn-UZ"/>
        </a:p>
      </dgm:t>
    </dgm:pt>
    <dgm:pt modelId="{94862A5E-D74D-4859-9839-8A155E266718}" type="sibTrans" cxnId="{66735CF5-BCED-4FB7-A44F-73CD899FB7E2}">
      <dgm:prSet/>
      <dgm:spPr/>
      <dgm:t>
        <a:bodyPr/>
        <a:lstStyle/>
        <a:p>
          <a:endParaRPr lang="uz-Latn-UZ"/>
        </a:p>
      </dgm:t>
    </dgm:pt>
    <dgm:pt modelId="{1640FA48-D4BF-4BC3-8C4F-8CBC2FDC44B8}">
      <dgm:prSet custT="1"/>
      <dgm:spPr/>
      <dgm:t>
        <a:bodyPr/>
        <a:lstStyle/>
        <a:p>
          <a:endParaRPr lang="uz-Latn-UZ" sz="40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7B923C33-8050-44A7-A7D0-8011011197FF}" type="parTrans" cxnId="{D7FAA483-68AB-4D89-920D-5300EF15C355}">
      <dgm:prSet/>
      <dgm:spPr/>
      <dgm:t>
        <a:bodyPr/>
        <a:lstStyle/>
        <a:p>
          <a:endParaRPr lang="uz-Latn-UZ"/>
        </a:p>
      </dgm:t>
    </dgm:pt>
    <dgm:pt modelId="{A4741367-F61E-466F-B2F5-C5A38DA7CC5D}" type="sibTrans" cxnId="{D7FAA483-68AB-4D89-920D-5300EF15C355}">
      <dgm:prSet/>
      <dgm:spPr/>
      <dgm:t>
        <a:bodyPr/>
        <a:lstStyle/>
        <a:p>
          <a:endParaRPr lang="uz-Latn-UZ"/>
        </a:p>
      </dgm:t>
    </dgm:pt>
    <dgm:pt modelId="{24B8B773-6DE6-4A3B-B867-4188EC0BD937}" type="pres">
      <dgm:prSet presAssocID="{F1250918-9470-4E6A-AF56-B81FFDA217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z-Latn-UZ"/>
        </a:p>
      </dgm:t>
    </dgm:pt>
    <dgm:pt modelId="{665ECB6C-76DC-4F08-B97C-BA39763D5CD9}" type="pres">
      <dgm:prSet presAssocID="{67D4D7CD-D021-42AB-BB8A-E59F87B75627}" presName="composite" presStyleCnt="0"/>
      <dgm:spPr/>
    </dgm:pt>
    <dgm:pt modelId="{6BD1FEAD-F6F5-44E6-A6AA-2835AEEC64C5}" type="pres">
      <dgm:prSet presAssocID="{67D4D7CD-D021-42AB-BB8A-E59F87B7562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71CF270-2BB8-41EF-9955-AA76A67E8F84}" type="pres">
      <dgm:prSet presAssocID="{67D4D7CD-D021-42AB-BB8A-E59F87B75627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61755F6-6370-4EF7-9474-65D8E1766A87}" type="pres">
      <dgm:prSet presAssocID="{850CF8D5-1940-46C4-B854-0867FA221A80}" presName="sp" presStyleCnt="0"/>
      <dgm:spPr/>
    </dgm:pt>
    <dgm:pt modelId="{84541234-632B-4A4D-B7BD-1574BF1C4A65}" type="pres">
      <dgm:prSet presAssocID="{54FA53D5-8F0B-4FC9-8F4F-4DB9C81B5F35}" presName="composite" presStyleCnt="0"/>
      <dgm:spPr/>
    </dgm:pt>
    <dgm:pt modelId="{1D0A228D-22E5-4569-937F-948A4141FDAD}" type="pres">
      <dgm:prSet presAssocID="{54FA53D5-8F0B-4FC9-8F4F-4DB9C81B5F35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90235-126D-4200-8116-BB121847E9F2}" type="pres">
      <dgm:prSet presAssocID="{54FA53D5-8F0B-4FC9-8F4F-4DB9C81B5F35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B6BEDBA8-417B-4289-A423-2B9F6C3E11CE}" type="pres">
      <dgm:prSet presAssocID="{6A0DA078-EB3D-402B-889C-B9F55CDC47EC}" presName="sp" presStyleCnt="0"/>
      <dgm:spPr/>
    </dgm:pt>
    <dgm:pt modelId="{7F33E916-8DC5-4C60-AD60-1305ED2FEBE9}" type="pres">
      <dgm:prSet presAssocID="{65094082-467B-49E7-89C2-D6ACB5409929}" presName="composite" presStyleCnt="0"/>
      <dgm:spPr/>
    </dgm:pt>
    <dgm:pt modelId="{7A416641-818D-486B-A51E-B3E24B30AF10}" type="pres">
      <dgm:prSet presAssocID="{65094082-467B-49E7-89C2-D6ACB5409929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47D7A-E4E2-4BFD-8397-FF404626D8B4}" type="pres">
      <dgm:prSet presAssocID="{65094082-467B-49E7-89C2-D6ACB5409929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49A9A599-C9A3-4D07-9CA1-5C6923A6D9CC}" type="pres">
      <dgm:prSet presAssocID="{3346BE42-9588-49A3-90D3-521C30F8EE84}" presName="sp" presStyleCnt="0"/>
      <dgm:spPr/>
    </dgm:pt>
    <dgm:pt modelId="{376316A5-3272-443E-A1CF-F2EA9F0F6B78}" type="pres">
      <dgm:prSet presAssocID="{094083D7-50C9-4DB6-A861-F0118E2D5A48}" presName="composite" presStyleCnt="0"/>
      <dgm:spPr/>
    </dgm:pt>
    <dgm:pt modelId="{6CF8AED9-26C2-4EE5-9214-8555417F8E17}" type="pres">
      <dgm:prSet presAssocID="{094083D7-50C9-4DB6-A861-F0118E2D5A4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ADFB6F4-86A3-439C-A58E-E0248E2CF608}" type="pres">
      <dgm:prSet presAssocID="{094083D7-50C9-4DB6-A861-F0118E2D5A4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8D4C7B4F-9502-4FE2-9319-88EA29C937D3}" type="presOf" srcId="{67D4D7CD-D021-42AB-BB8A-E59F87B75627}" destId="{6BD1FEAD-F6F5-44E6-A6AA-2835AEEC64C5}" srcOrd="0" destOrd="0" presId="urn:microsoft.com/office/officeart/2005/8/layout/chevron2"/>
    <dgm:cxn modelId="{7ADE17DC-D8DA-4552-8AE0-B5476055A6BA}" srcId="{F1250918-9470-4E6A-AF56-B81FFDA2175E}" destId="{65094082-467B-49E7-89C2-D6ACB5409929}" srcOrd="2" destOrd="0" parTransId="{F3D0BAC7-00A6-4D10-881E-9A59673FBA1C}" sibTransId="{3346BE42-9588-49A3-90D3-521C30F8EE84}"/>
    <dgm:cxn modelId="{36C98923-EE6D-4E3F-829B-3E52B4FBDF08}" srcId="{094083D7-50C9-4DB6-A861-F0118E2D5A48}" destId="{82300CEB-4BA7-473C-8E82-77B329ED690D}" srcOrd="0" destOrd="0" parTransId="{C615504F-2344-498F-AEE4-78CCEC065ADC}" sibTransId="{CFADCBDB-FADE-440C-993E-5EBC86A4DF67}"/>
    <dgm:cxn modelId="{6C5F1A98-050E-46E7-9B72-D40E46124899}" srcId="{F1250918-9470-4E6A-AF56-B81FFDA2175E}" destId="{54FA53D5-8F0B-4FC9-8F4F-4DB9C81B5F35}" srcOrd="1" destOrd="0" parTransId="{02631010-B555-4535-8DC3-A93550D8931C}" sibTransId="{6A0DA078-EB3D-402B-889C-B9F55CDC47EC}"/>
    <dgm:cxn modelId="{ABE88009-E2CB-4D27-8408-519147D5A9BD}" type="presOf" srcId="{F60E26E3-5F24-43FB-88D9-D5FF5506235D}" destId="{DADFB6F4-86A3-439C-A58E-E0248E2CF608}" srcOrd="0" destOrd="1" presId="urn:microsoft.com/office/officeart/2005/8/layout/chevron2"/>
    <dgm:cxn modelId="{0D6F2C54-C591-4C90-8A12-373E9427993D}" srcId="{67D4D7CD-D021-42AB-BB8A-E59F87B75627}" destId="{A946FB63-8E78-4E39-952A-F075BD0B2447}" srcOrd="0" destOrd="0" parTransId="{5D91C24F-6603-4353-BB25-F542688C0870}" sibTransId="{6D1AC995-3640-47A8-BC41-D0BE512253AA}"/>
    <dgm:cxn modelId="{875FAFCB-518B-4922-AFC7-55B80DBE3217}" srcId="{65094082-467B-49E7-89C2-D6ACB5409929}" destId="{CFCD99BD-478D-4387-9337-D8605C420252}" srcOrd="1" destOrd="0" parTransId="{7EB9C9A6-0CE7-4D8B-B005-D87A790E0302}" sibTransId="{A345BDF6-CC89-40DA-8615-5E3ECEB07BA5}"/>
    <dgm:cxn modelId="{A04B0FA5-E818-4AC4-8C8B-72A437FA8C59}" type="presOf" srcId="{82300CEB-4BA7-473C-8E82-77B329ED690D}" destId="{DADFB6F4-86A3-439C-A58E-E0248E2CF608}" srcOrd="0" destOrd="0" presId="urn:microsoft.com/office/officeart/2005/8/layout/chevron2"/>
    <dgm:cxn modelId="{B604C4C7-D548-4531-9FED-60C2CC457491}" type="presOf" srcId="{094083D7-50C9-4DB6-A861-F0118E2D5A48}" destId="{6CF8AED9-26C2-4EE5-9214-8555417F8E17}" srcOrd="0" destOrd="0" presId="urn:microsoft.com/office/officeart/2005/8/layout/chevron2"/>
    <dgm:cxn modelId="{66735CF5-BCED-4FB7-A44F-73CD899FB7E2}" srcId="{54FA53D5-8F0B-4FC9-8F4F-4DB9C81B5F35}" destId="{55DF33A7-C29E-4C51-A3A9-14B5F861701F}" srcOrd="1" destOrd="0" parTransId="{B4368D17-96C6-45D3-BF06-B507FE4BDD9E}" sibTransId="{94862A5E-D74D-4859-9839-8A155E266718}"/>
    <dgm:cxn modelId="{D7FAA483-68AB-4D89-920D-5300EF15C355}" srcId="{54FA53D5-8F0B-4FC9-8F4F-4DB9C81B5F35}" destId="{1640FA48-D4BF-4BC3-8C4F-8CBC2FDC44B8}" srcOrd="2" destOrd="0" parTransId="{7B923C33-8050-44A7-A7D0-8011011197FF}" sibTransId="{A4741367-F61E-466F-B2F5-C5A38DA7CC5D}"/>
    <dgm:cxn modelId="{916C45B7-FDA9-40EE-89F6-0A1227E88EBD}" type="presOf" srcId="{CFCD99BD-478D-4387-9337-D8605C420252}" destId="{9F747D7A-E4E2-4BFD-8397-FF404626D8B4}" srcOrd="0" destOrd="1" presId="urn:microsoft.com/office/officeart/2005/8/layout/chevron2"/>
    <dgm:cxn modelId="{13EFE2CD-4F67-4CED-BDC4-391FE0A54C31}" type="presOf" srcId="{65094082-467B-49E7-89C2-D6ACB5409929}" destId="{7A416641-818D-486B-A51E-B3E24B30AF10}" srcOrd="0" destOrd="0" presId="urn:microsoft.com/office/officeart/2005/8/layout/chevron2"/>
    <dgm:cxn modelId="{E6CEDF38-5684-4613-91B5-E9151F0D4BD4}" type="presOf" srcId="{764A42C5-4136-426C-B715-8A6459C974F5}" destId="{9F747D7A-E4E2-4BFD-8397-FF404626D8B4}" srcOrd="0" destOrd="0" presId="urn:microsoft.com/office/officeart/2005/8/layout/chevron2"/>
    <dgm:cxn modelId="{00E86386-4C31-4C5E-9F6C-8BDB734C3F4A}" srcId="{F1250918-9470-4E6A-AF56-B81FFDA2175E}" destId="{094083D7-50C9-4DB6-A861-F0118E2D5A48}" srcOrd="3" destOrd="0" parTransId="{114D8800-6929-4D22-A186-8B807D638689}" sibTransId="{80D7C342-1DB9-4100-B986-CD3741FC2264}"/>
    <dgm:cxn modelId="{2FFCB1AC-2A66-48A3-BCC7-EDDA9B2CDA45}" srcId="{65094082-467B-49E7-89C2-D6ACB5409929}" destId="{764A42C5-4136-426C-B715-8A6459C974F5}" srcOrd="0" destOrd="0" parTransId="{0AAD52B6-C635-4C78-BDFF-BFDD17232F75}" sibTransId="{FE119063-05C4-4AE1-A8E8-0160A40AF43F}"/>
    <dgm:cxn modelId="{4972D014-AB7F-4D17-8BB7-AAE2DA9145CB}" srcId="{F1250918-9470-4E6A-AF56-B81FFDA2175E}" destId="{67D4D7CD-D021-42AB-BB8A-E59F87B75627}" srcOrd="0" destOrd="0" parTransId="{F9D25094-0ADB-49CA-A22B-D1FF14F7FDE8}" sibTransId="{850CF8D5-1940-46C4-B854-0867FA221A80}"/>
    <dgm:cxn modelId="{6AA091B5-A7DA-4703-A96C-03254E34F5E4}" type="presOf" srcId="{55DF33A7-C29E-4C51-A3A9-14B5F861701F}" destId="{9F790235-126D-4200-8116-BB121847E9F2}" srcOrd="0" destOrd="1" presId="urn:microsoft.com/office/officeart/2005/8/layout/chevron2"/>
    <dgm:cxn modelId="{82C28EAA-E09D-4AF1-8ED4-DA3BF0257FE9}" type="presOf" srcId="{F1250918-9470-4E6A-AF56-B81FFDA2175E}" destId="{24B8B773-6DE6-4A3B-B867-4188EC0BD937}" srcOrd="0" destOrd="0" presId="urn:microsoft.com/office/officeart/2005/8/layout/chevron2"/>
    <dgm:cxn modelId="{38110FA0-6290-4075-8E91-672DE717210C}" type="presOf" srcId="{54FA53D5-8F0B-4FC9-8F4F-4DB9C81B5F35}" destId="{1D0A228D-22E5-4569-937F-948A4141FDAD}" srcOrd="0" destOrd="0" presId="urn:microsoft.com/office/officeart/2005/8/layout/chevron2"/>
    <dgm:cxn modelId="{E4BEBCBE-9832-4938-9E76-2DFDE56DE9F5}" type="presOf" srcId="{A946FB63-8E78-4E39-952A-F075BD0B2447}" destId="{D71CF270-2BB8-41EF-9955-AA76A67E8F84}" srcOrd="0" destOrd="0" presId="urn:microsoft.com/office/officeart/2005/8/layout/chevron2"/>
    <dgm:cxn modelId="{7AB10E0F-C29A-4195-81D0-80142C1B7546}" srcId="{54FA53D5-8F0B-4FC9-8F4F-4DB9C81B5F35}" destId="{684FB6BC-781C-4EA8-8506-513245BDBE64}" srcOrd="0" destOrd="0" parTransId="{AEB5ECD2-81C6-485A-AAE9-F5CE3D4C1BE9}" sibTransId="{D53B81D7-C4FC-4362-A65B-989A4C375510}"/>
    <dgm:cxn modelId="{F5010764-1D26-4947-8CA3-A51E72D3295D}" type="presOf" srcId="{1640FA48-D4BF-4BC3-8C4F-8CBC2FDC44B8}" destId="{9F790235-126D-4200-8116-BB121847E9F2}" srcOrd="0" destOrd="2" presId="urn:microsoft.com/office/officeart/2005/8/layout/chevron2"/>
    <dgm:cxn modelId="{7AC16613-7DF6-40C0-A267-140160825421}" type="presOf" srcId="{684FB6BC-781C-4EA8-8506-513245BDBE64}" destId="{9F790235-126D-4200-8116-BB121847E9F2}" srcOrd="0" destOrd="0" presId="urn:microsoft.com/office/officeart/2005/8/layout/chevron2"/>
    <dgm:cxn modelId="{1C53A71B-77AE-4DC2-850A-851B5E25618E}" srcId="{094083D7-50C9-4DB6-A861-F0118E2D5A48}" destId="{F60E26E3-5F24-43FB-88D9-D5FF5506235D}" srcOrd="1" destOrd="0" parTransId="{2E3C6477-31B7-48BD-8F02-A9A0156C7840}" sibTransId="{DCB09347-4715-4CE2-B3E1-B701A4FE6FC2}"/>
    <dgm:cxn modelId="{986BA3C5-2E34-464B-A7B0-4B81DFC0D04C}" type="presParOf" srcId="{24B8B773-6DE6-4A3B-B867-4188EC0BD937}" destId="{665ECB6C-76DC-4F08-B97C-BA39763D5CD9}" srcOrd="0" destOrd="0" presId="urn:microsoft.com/office/officeart/2005/8/layout/chevron2"/>
    <dgm:cxn modelId="{55B58A86-E285-4B59-8464-DAF7F2B25364}" type="presParOf" srcId="{665ECB6C-76DC-4F08-B97C-BA39763D5CD9}" destId="{6BD1FEAD-F6F5-44E6-A6AA-2835AEEC64C5}" srcOrd="0" destOrd="0" presId="urn:microsoft.com/office/officeart/2005/8/layout/chevron2"/>
    <dgm:cxn modelId="{BF8E448E-86DB-4ED9-A737-6D020F5299D5}" type="presParOf" srcId="{665ECB6C-76DC-4F08-B97C-BA39763D5CD9}" destId="{D71CF270-2BB8-41EF-9955-AA76A67E8F84}" srcOrd="1" destOrd="0" presId="urn:microsoft.com/office/officeart/2005/8/layout/chevron2"/>
    <dgm:cxn modelId="{D0C928D4-1BFB-4186-A661-059BC5CCEC8B}" type="presParOf" srcId="{24B8B773-6DE6-4A3B-B867-4188EC0BD937}" destId="{E61755F6-6370-4EF7-9474-65D8E1766A87}" srcOrd="1" destOrd="0" presId="urn:microsoft.com/office/officeart/2005/8/layout/chevron2"/>
    <dgm:cxn modelId="{E2745AE4-8FB5-415C-95E6-00674DE20731}" type="presParOf" srcId="{24B8B773-6DE6-4A3B-B867-4188EC0BD937}" destId="{84541234-632B-4A4D-B7BD-1574BF1C4A65}" srcOrd="2" destOrd="0" presId="urn:microsoft.com/office/officeart/2005/8/layout/chevron2"/>
    <dgm:cxn modelId="{DE4435BA-46F6-43D7-B8D6-DF5852C02184}" type="presParOf" srcId="{84541234-632B-4A4D-B7BD-1574BF1C4A65}" destId="{1D0A228D-22E5-4569-937F-948A4141FDAD}" srcOrd="0" destOrd="0" presId="urn:microsoft.com/office/officeart/2005/8/layout/chevron2"/>
    <dgm:cxn modelId="{D0CEF8E7-DBEA-4911-B889-4CF7831E2CD7}" type="presParOf" srcId="{84541234-632B-4A4D-B7BD-1574BF1C4A65}" destId="{9F790235-126D-4200-8116-BB121847E9F2}" srcOrd="1" destOrd="0" presId="urn:microsoft.com/office/officeart/2005/8/layout/chevron2"/>
    <dgm:cxn modelId="{401D7DED-F714-4FC2-A4F6-FA1283DECADB}" type="presParOf" srcId="{24B8B773-6DE6-4A3B-B867-4188EC0BD937}" destId="{B6BEDBA8-417B-4289-A423-2B9F6C3E11CE}" srcOrd="3" destOrd="0" presId="urn:microsoft.com/office/officeart/2005/8/layout/chevron2"/>
    <dgm:cxn modelId="{87A21B05-9EC5-4911-9A10-FFF17F3BAE97}" type="presParOf" srcId="{24B8B773-6DE6-4A3B-B867-4188EC0BD937}" destId="{7F33E916-8DC5-4C60-AD60-1305ED2FEBE9}" srcOrd="4" destOrd="0" presId="urn:microsoft.com/office/officeart/2005/8/layout/chevron2"/>
    <dgm:cxn modelId="{E5C8EE14-FCE6-4CE1-B555-C3E70F5A1350}" type="presParOf" srcId="{7F33E916-8DC5-4C60-AD60-1305ED2FEBE9}" destId="{7A416641-818D-486B-A51E-B3E24B30AF10}" srcOrd="0" destOrd="0" presId="urn:microsoft.com/office/officeart/2005/8/layout/chevron2"/>
    <dgm:cxn modelId="{37014083-CDEF-4110-9F3F-D56E0EAFE111}" type="presParOf" srcId="{7F33E916-8DC5-4C60-AD60-1305ED2FEBE9}" destId="{9F747D7A-E4E2-4BFD-8397-FF404626D8B4}" srcOrd="1" destOrd="0" presId="urn:microsoft.com/office/officeart/2005/8/layout/chevron2"/>
    <dgm:cxn modelId="{D0C19510-4182-435E-B657-3AB04EE115C5}" type="presParOf" srcId="{24B8B773-6DE6-4A3B-B867-4188EC0BD937}" destId="{49A9A599-C9A3-4D07-9CA1-5C6923A6D9CC}" srcOrd="5" destOrd="0" presId="urn:microsoft.com/office/officeart/2005/8/layout/chevron2"/>
    <dgm:cxn modelId="{F60224B8-4784-42B0-A129-D5BAA8ACC477}" type="presParOf" srcId="{24B8B773-6DE6-4A3B-B867-4188EC0BD937}" destId="{376316A5-3272-443E-A1CF-F2EA9F0F6B78}" srcOrd="6" destOrd="0" presId="urn:microsoft.com/office/officeart/2005/8/layout/chevron2"/>
    <dgm:cxn modelId="{88ECB5A5-799F-4D16-B6C0-82A069C8E3DB}" type="presParOf" srcId="{376316A5-3272-443E-A1CF-F2EA9F0F6B78}" destId="{6CF8AED9-26C2-4EE5-9214-8555417F8E17}" srcOrd="0" destOrd="0" presId="urn:microsoft.com/office/officeart/2005/8/layout/chevron2"/>
    <dgm:cxn modelId="{884F9BC3-491C-40AB-8525-05A42B9F059B}" type="presParOf" srcId="{376316A5-3272-443E-A1CF-F2EA9F0F6B78}" destId="{DADFB6F4-86A3-439C-A58E-E0248E2CF60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1FEAD-F6F5-44E6-A6AA-2835AEEC64C5}">
      <dsp:nvSpPr>
        <dsp:cNvPr id="0" name=""/>
        <dsp:cNvSpPr/>
      </dsp:nvSpPr>
      <dsp:spPr>
        <a:xfrm rot="5400000">
          <a:off x="-259302" y="266750"/>
          <a:ext cx="1728685" cy="121007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1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2" y="612487"/>
        <a:ext cx="1210079" cy="518606"/>
      </dsp:txXfrm>
    </dsp:sp>
    <dsp:sp modelId="{D71CF270-2BB8-41EF-9955-AA76A67E8F84}">
      <dsp:nvSpPr>
        <dsp:cNvPr id="0" name=""/>
        <dsp:cNvSpPr/>
      </dsp:nvSpPr>
      <dsp:spPr>
        <a:xfrm rot="5400000">
          <a:off x="6672321" y="-5454793"/>
          <a:ext cx="1124236" cy="120487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Повторение пройденного</a:t>
          </a:r>
          <a:endParaRPr lang="uz-Latn-UZ" sz="40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0080" y="62329"/>
        <a:ext cx="11993839" cy="1014474"/>
      </dsp:txXfrm>
    </dsp:sp>
    <dsp:sp modelId="{1D0A228D-22E5-4569-937F-948A4141FDAD}">
      <dsp:nvSpPr>
        <dsp:cNvPr id="0" name=""/>
        <dsp:cNvSpPr/>
      </dsp:nvSpPr>
      <dsp:spPr>
        <a:xfrm rot="5400000">
          <a:off x="-259302" y="1853023"/>
          <a:ext cx="1728685" cy="121007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2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2" y="2198760"/>
        <a:ext cx="1210079" cy="518606"/>
      </dsp:txXfrm>
    </dsp:sp>
    <dsp:sp modelId="{9F790235-126D-4200-8116-BB121847E9F2}">
      <dsp:nvSpPr>
        <dsp:cNvPr id="0" name=""/>
        <dsp:cNvSpPr/>
      </dsp:nvSpPr>
      <dsp:spPr>
        <a:xfrm rot="5400000">
          <a:off x="6672617" y="-3868816"/>
          <a:ext cx="1123645" cy="120487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Теорема о сумме внутренних углов треугольника</a:t>
          </a:r>
          <a:endParaRPr lang="uz-Latn-UZ" sz="40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-5400000">
        <a:off x="1210080" y="1648573"/>
        <a:ext cx="11993868" cy="1013941"/>
      </dsp:txXfrm>
    </dsp:sp>
    <dsp:sp modelId="{7A416641-818D-486B-A51E-B3E24B30AF10}">
      <dsp:nvSpPr>
        <dsp:cNvPr id="0" name=""/>
        <dsp:cNvSpPr/>
      </dsp:nvSpPr>
      <dsp:spPr>
        <a:xfrm rot="5400000">
          <a:off x="-259302" y="3439296"/>
          <a:ext cx="1728685" cy="121007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3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2" y="3785033"/>
        <a:ext cx="1210079" cy="518606"/>
      </dsp:txXfrm>
    </dsp:sp>
    <dsp:sp modelId="{9F747D7A-E4E2-4BFD-8397-FF404626D8B4}">
      <dsp:nvSpPr>
        <dsp:cNvPr id="0" name=""/>
        <dsp:cNvSpPr/>
      </dsp:nvSpPr>
      <dsp:spPr>
        <a:xfrm rot="5400000">
          <a:off x="6672617" y="-2282543"/>
          <a:ext cx="1123645" cy="120487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b="1" kern="1200" dirty="0">
            <a:latin typeface="Arial" pitchFamily="34" charset="0"/>
            <a:cs typeface="Arial" pitchFamily="34" charset="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000" b="1" kern="1200" dirty="0" smtClean="0">
            <a:latin typeface="Arial" pitchFamily="34" charset="0"/>
            <a:cs typeface="Arial" pitchFamily="34" charset="0"/>
          </a:endParaRPr>
        </a:p>
        <a:p>
          <a:pPr marL="285750" lvl="1" indent="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0080" y="3234846"/>
        <a:ext cx="11993868" cy="1013941"/>
      </dsp:txXfrm>
    </dsp:sp>
    <dsp:sp modelId="{6CF8AED9-26C2-4EE5-9214-8555417F8E17}">
      <dsp:nvSpPr>
        <dsp:cNvPr id="0" name=""/>
        <dsp:cNvSpPr/>
      </dsp:nvSpPr>
      <dsp:spPr>
        <a:xfrm rot="5400000">
          <a:off x="-259302" y="5025569"/>
          <a:ext cx="1728685" cy="121007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 smtClean="0">
              <a:latin typeface="Arial" pitchFamily="34" charset="0"/>
              <a:cs typeface="Arial" pitchFamily="34" charset="0"/>
            </a:rPr>
            <a:t>4</a:t>
          </a:r>
          <a:endParaRPr lang="uz-Latn-UZ" sz="35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2" y="5371306"/>
        <a:ext cx="1210079" cy="518606"/>
      </dsp:txXfrm>
    </dsp:sp>
    <dsp:sp modelId="{DADFB6F4-86A3-439C-A58E-E0248E2CF608}">
      <dsp:nvSpPr>
        <dsp:cNvPr id="0" name=""/>
        <dsp:cNvSpPr/>
      </dsp:nvSpPr>
      <dsp:spPr>
        <a:xfrm rot="5400000">
          <a:off x="6672617" y="-696270"/>
          <a:ext cx="1123645" cy="120487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sz="4000" b="1" kern="1200" dirty="0" smtClean="0">
            <a:latin typeface="Arial" pitchFamily="34" charset="0"/>
            <a:cs typeface="Arial" pitchFamily="34" charset="0"/>
          </a:endParaRPr>
        </a:p>
        <a:p>
          <a:pPr marL="285750" lvl="1" indent="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kern="1200" dirty="0"/>
        </a:p>
      </dsp:txBody>
      <dsp:txXfrm rot="-5400000">
        <a:off x="1210080" y="4821119"/>
        <a:ext cx="11993868" cy="1013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z-Latn-U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CEBC4-7F60-46A9-8417-0DDF722E941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287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238526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238526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2EEED4-65C7-47AA-B48F-39116D74771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654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13.png"/><Relationship Id="rId9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jpeg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3.bin"/><Relationship Id="rId18" Type="http://schemas.openxmlformats.org/officeDocument/2006/relationships/oleObject" Target="../embeddings/oleObject18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2.bin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20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5.bin"/><Relationship Id="rId10" Type="http://schemas.openxmlformats.org/officeDocument/2006/relationships/oleObject" Target="../embeddings/oleObject10.bin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68403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4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4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2022907" y="1491113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02624" y="3268004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102624" y="5479493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590800" y="3376500"/>
            <a:ext cx="7239000" cy="3633900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lvl="0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Теорема </a:t>
            </a:r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сумме внутренних углов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879" y="3596357"/>
            <a:ext cx="4067921" cy="31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7" name="Text Box 17"/>
          <p:cNvSpPr txBox="1">
            <a:spLocks noChangeArrowheads="1"/>
          </p:cNvSpPr>
          <p:nvPr/>
        </p:nvSpPr>
        <p:spPr bwMode="auto">
          <a:xfrm>
            <a:off x="8351520" y="1522096"/>
            <a:ext cx="58439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225327" name="Text Box 47"/>
          <p:cNvSpPr txBox="1">
            <a:spLocks noChangeArrowheads="1"/>
          </p:cNvSpPr>
          <p:nvPr/>
        </p:nvSpPr>
        <p:spPr bwMode="auto">
          <a:xfrm>
            <a:off x="8351520" y="1651636"/>
            <a:ext cx="815228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70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286" name="Text Box 6"/>
          <p:cNvSpPr txBox="1">
            <a:spLocks noChangeArrowheads="1"/>
          </p:cNvSpPr>
          <p:nvPr/>
        </p:nvSpPr>
        <p:spPr bwMode="auto">
          <a:xfrm>
            <a:off x="1323341" y="3259456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А</a:t>
            </a:r>
          </a:p>
        </p:txBody>
      </p:sp>
      <p:sp>
        <p:nvSpPr>
          <p:cNvPr id="225287" name="Text Box 7"/>
          <p:cNvSpPr txBox="1">
            <a:spLocks noChangeArrowheads="1"/>
          </p:cNvSpPr>
          <p:nvPr/>
        </p:nvSpPr>
        <p:spPr bwMode="auto">
          <a:xfrm>
            <a:off x="4086861" y="832486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В</a:t>
            </a:r>
          </a:p>
        </p:txBody>
      </p:sp>
      <p:sp>
        <p:nvSpPr>
          <p:cNvPr id="225288" name="Text Box 8"/>
          <p:cNvSpPr txBox="1">
            <a:spLocks noChangeArrowheads="1"/>
          </p:cNvSpPr>
          <p:nvPr/>
        </p:nvSpPr>
        <p:spPr bwMode="auto">
          <a:xfrm>
            <a:off x="6047741" y="333756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С</a:t>
            </a:r>
          </a:p>
        </p:txBody>
      </p:sp>
      <p:sp>
        <p:nvSpPr>
          <p:cNvPr id="225289" name="Text Box 9"/>
          <p:cNvSpPr txBox="1">
            <a:spLocks noChangeArrowheads="1"/>
          </p:cNvSpPr>
          <p:nvPr/>
        </p:nvSpPr>
        <p:spPr bwMode="auto">
          <a:xfrm>
            <a:off x="2042160" y="3128011"/>
            <a:ext cx="815228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50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290" name="Text Box 10"/>
          <p:cNvSpPr txBox="1">
            <a:spLocks noChangeArrowheads="1"/>
          </p:cNvSpPr>
          <p:nvPr/>
        </p:nvSpPr>
        <p:spPr bwMode="auto">
          <a:xfrm>
            <a:off x="3741421" y="1524001"/>
            <a:ext cx="815228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60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291" name="Text Box 11"/>
          <p:cNvSpPr txBox="1">
            <a:spLocks noChangeArrowheads="1"/>
          </p:cNvSpPr>
          <p:nvPr/>
        </p:nvSpPr>
        <p:spPr bwMode="auto">
          <a:xfrm>
            <a:off x="5224782" y="3308986"/>
            <a:ext cx="58439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grpSp>
        <p:nvGrpSpPr>
          <p:cNvPr id="225320" name="Group 40"/>
          <p:cNvGrpSpPr>
            <a:grpSpLocks/>
          </p:cNvGrpSpPr>
          <p:nvPr/>
        </p:nvGrpSpPr>
        <p:grpSpPr bwMode="auto">
          <a:xfrm>
            <a:off x="1785621" y="7311390"/>
            <a:ext cx="3845560" cy="723900"/>
            <a:chOff x="703" y="3838"/>
            <a:chExt cx="1514" cy="380"/>
          </a:xfrm>
        </p:grpSpPr>
        <p:sp>
          <p:nvSpPr>
            <p:cNvPr id="225318" name="Text Box 38"/>
            <p:cNvSpPr txBox="1">
              <a:spLocks noChangeArrowheads="1"/>
            </p:cNvSpPr>
            <p:nvPr/>
          </p:nvSpPr>
          <p:spPr bwMode="auto">
            <a:xfrm>
              <a:off x="703" y="3838"/>
              <a:ext cx="199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?</a:t>
              </a:r>
            </a:p>
          </p:txBody>
        </p:sp>
        <p:sp>
          <p:nvSpPr>
            <p:cNvPr id="225319" name="Text Box 39"/>
            <p:cNvSpPr txBox="1">
              <a:spLocks noChangeArrowheads="1"/>
            </p:cNvSpPr>
            <p:nvPr/>
          </p:nvSpPr>
          <p:spPr bwMode="auto">
            <a:xfrm>
              <a:off x="2018" y="3838"/>
              <a:ext cx="199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?</a:t>
              </a:r>
            </a:p>
          </p:txBody>
        </p:sp>
      </p:grpSp>
      <p:grpSp>
        <p:nvGrpSpPr>
          <p:cNvPr id="225323" name="Group 43"/>
          <p:cNvGrpSpPr>
            <a:grpSpLocks/>
          </p:cNvGrpSpPr>
          <p:nvPr/>
        </p:nvGrpSpPr>
        <p:grpSpPr bwMode="auto">
          <a:xfrm>
            <a:off x="9618982" y="6534148"/>
            <a:ext cx="3502659" cy="809626"/>
            <a:chOff x="3787" y="3430"/>
            <a:chExt cx="1379" cy="425"/>
          </a:xfrm>
        </p:grpSpPr>
        <p:sp>
          <p:nvSpPr>
            <p:cNvPr id="225321" name="Text Box 41"/>
            <p:cNvSpPr txBox="1">
              <a:spLocks noChangeArrowheads="1"/>
            </p:cNvSpPr>
            <p:nvPr/>
          </p:nvSpPr>
          <p:spPr bwMode="auto">
            <a:xfrm>
              <a:off x="4967" y="3475"/>
              <a:ext cx="199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?</a:t>
              </a:r>
            </a:p>
          </p:txBody>
        </p:sp>
        <p:sp>
          <p:nvSpPr>
            <p:cNvPr id="225322" name="Text Box 42"/>
            <p:cNvSpPr txBox="1">
              <a:spLocks noChangeArrowheads="1"/>
            </p:cNvSpPr>
            <p:nvPr/>
          </p:nvSpPr>
          <p:spPr bwMode="auto">
            <a:xfrm>
              <a:off x="3787" y="3430"/>
              <a:ext cx="199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?</a:t>
              </a:r>
            </a:p>
          </p:txBody>
        </p:sp>
      </p:grpSp>
      <p:sp>
        <p:nvSpPr>
          <p:cNvPr id="225324" name="Text Box 44"/>
          <p:cNvSpPr txBox="1">
            <a:spLocks noChangeArrowheads="1"/>
          </p:cNvSpPr>
          <p:nvPr/>
        </p:nvSpPr>
        <p:spPr bwMode="auto">
          <a:xfrm>
            <a:off x="4320542" y="3941446"/>
            <a:ext cx="3253739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– 50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 – 60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25" name="Text Box 45"/>
          <p:cNvSpPr txBox="1">
            <a:spLocks noChangeArrowheads="1"/>
          </p:cNvSpPr>
          <p:nvPr/>
        </p:nvSpPr>
        <p:spPr bwMode="auto">
          <a:xfrm>
            <a:off x="5011421" y="3337561"/>
            <a:ext cx="815228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70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285" name="Freeform 5"/>
          <p:cNvSpPr>
            <a:spLocks/>
          </p:cNvSpPr>
          <p:nvPr/>
        </p:nvSpPr>
        <p:spPr bwMode="auto">
          <a:xfrm>
            <a:off x="1899920" y="1350646"/>
            <a:ext cx="4145280" cy="2506980"/>
          </a:xfrm>
          <a:custGeom>
            <a:avLst/>
            <a:gdLst>
              <a:gd name="T0" fmla="*/ 0 w 1632"/>
              <a:gd name="T1" fmla="*/ 1134 h 1316"/>
              <a:gd name="T2" fmla="*/ 907 w 1632"/>
              <a:gd name="T3" fmla="*/ 0 h 1316"/>
              <a:gd name="T4" fmla="*/ 1632 w 1632"/>
              <a:gd name="T5" fmla="*/ 1316 h 1316"/>
              <a:gd name="T6" fmla="*/ 0 w 1632"/>
              <a:gd name="T7" fmla="*/ 1134 h 1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32" h="1316">
                <a:moveTo>
                  <a:pt x="0" y="1134"/>
                </a:moveTo>
                <a:lnTo>
                  <a:pt x="907" y="0"/>
                </a:lnTo>
                <a:lnTo>
                  <a:pt x="1632" y="1316"/>
                </a:lnTo>
                <a:lnTo>
                  <a:pt x="0" y="1134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5326" name="Text Box 46"/>
          <p:cNvSpPr txBox="1">
            <a:spLocks noChangeArrowheads="1"/>
          </p:cNvSpPr>
          <p:nvPr/>
        </p:nvSpPr>
        <p:spPr bwMode="auto">
          <a:xfrm>
            <a:off x="8696960" y="1089661"/>
            <a:ext cx="2984092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– 90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 – 20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25329" name="Group 49"/>
          <p:cNvGrpSpPr>
            <a:grpSpLocks/>
          </p:cNvGrpSpPr>
          <p:nvPr/>
        </p:nvGrpSpPr>
        <p:grpSpPr bwMode="auto">
          <a:xfrm>
            <a:off x="8006081" y="1002031"/>
            <a:ext cx="5491481" cy="3143250"/>
            <a:chOff x="3152" y="526"/>
            <a:chExt cx="2162" cy="1650"/>
          </a:xfrm>
        </p:grpSpPr>
        <p:sp>
          <p:nvSpPr>
            <p:cNvPr id="225292" name="Freeform 12"/>
            <p:cNvSpPr>
              <a:spLocks/>
            </p:cNvSpPr>
            <p:nvPr/>
          </p:nvSpPr>
          <p:spPr bwMode="auto">
            <a:xfrm>
              <a:off x="3334" y="799"/>
              <a:ext cx="1922" cy="997"/>
            </a:xfrm>
            <a:custGeom>
              <a:avLst/>
              <a:gdLst>
                <a:gd name="T0" fmla="*/ 0 w 1922"/>
                <a:gd name="T1" fmla="*/ 0 h 997"/>
                <a:gd name="T2" fmla="*/ 0 w 1922"/>
                <a:gd name="T3" fmla="*/ 997 h 997"/>
                <a:gd name="T4" fmla="*/ 1922 w 1922"/>
                <a:gd name="T5" fmla="*/ 984 h 997"/>
                <a:gd name="T6" fmla="*/ 0 w 1922"/>
                <a:gd name="T7" fmla="*/ 0 h 9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2" h="997">
                  <a:moveTo>
                    <a:pt x="0" y="0"/>
                  </a:moveTo>
                  <a:lnTo>
                    <a:pt x="0" y="997"/>
                  </a:lnTo>
                  <a:lnTo>
                    <a:pt x="1922" y="98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293" name="Freeform 13"/>
            <p:cNvSpPr>
              <a:spLocks/>
            </p:cNvSpPr>
            <p:nvPr/>
          </p:nvSpPr>
          <p:spPr bwMode="auto">
            <a:xfrm>
              <a:off x="3334" y="1660"/>
              <a:ext cx="136" cy="136"/>
            </a:xfrm>
            <a:custGeom>
              <a:avLst/>
              <a:gdLst>
                <a:gd name="T0" fmla="*/ 0 w 181"/>
                <a:gd name="T1" fmla="*/ 0 h 136"/>
                <a:gd name="T2" fmla="*/ 181 w 181"/>
                <a:gd name="T3" fmla="*/ 0 h 136"/>
                <a:gd name="T4" fmla="*/ 181 w 181"/>
                <a:gd name="T5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1" h="136">
                  <a:moveTo>
                    <a:pt x="0" y="0"/>
                  </a:moveTo>
                  <a:lnTo>
                    <a:pt x="181" y="0"/>
                  </a:lnTo>
                  <a:lnTo>
                    <a:pt x="181" y="136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294" name="Text Box 14"/>
            <p:cNvSpPr txBox="1">
              <a:spLocks noChangeArrowheads="1"/>
            </p:cNvSpPr>
            <p:nvPr/>
          </p:nvSpPr>
          <p:spPr bwMode="auto">
            <a:xfrm>
              <a:off x="3152" y="526"/>
              <a:ext cx="222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А</a:t>
              </a:r>
            </a:p>
          </p:txBody>
        </p:sp>
        <p:sp>
          <p:nvSpPr>
            <p:cNvPr id="225295" name="Text Box 15"/>
            <p:cNvSpPr txBox="1">
              <a:spLocks noChangeArrowheads="1"/>
            </p:cNvSpPr>
            <p:nvPr/>
          </p:nvSpPr>
          <p:spPr bwMode="auto">
            <a:xfrm>
              <a:off x="3152" y="1751"/>
              <a:ext cx="245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М</a:t>
              </a:r>
            </a:p>
          </p:txBody>
        </p:sp>
        <p:sp>
          <p:nvSpPr>
            <p:cNvPr id="225296" name="Text Box 16"/>
            <p:cNvSpPr txBox="1">
              <a:spLocks noChangeArrowheads="1"/>
            </p:cNvSpPr>
            <p:nvPr/>
          </p:nvSpPr>
          <p:spPr bwMode="auto">
            <a:xfrm>
              <a:off x="5103" y="1796"/>
              <a:ext cx="211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Р</a:t>
              </a:r>
            </a:p>
          </p:txBody>
        </p:sp>
        <p:sp>
          <p:nvSpPr>
            <p:cNvPr id="225298" name="Text Box 18"/>
            <p:cNvSpPr txBox="1">
              <a:spLocks noChangeArrowheads="1"/>
            </p:cNvSpPr>
            <p:nvPr/>
          </p:nvSpPr>
          <p:spPr bwMode="auto">
            <a:xfrm>
              <a:off x="4617" y="1529"/>
              <a:ext cx="290" cy="28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 dirty="0">
                  <a:solidFill>
                    <a:srgbClr val="000000"/>
                  </a:solidFill>
                  <a:latin typeface="Arial" charset="0"/>
                </a:rPr>
                <a:t>20</a:t>
              </a:r>
              <a:r>
                <a:rPr lang="ru-RU" sz="2900" b="1" baseline="30000" dirty="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25330" name="Text Box 50"/>
          <p:cNvSpPr txBox="1">
            <a:spLocks noChangeArrowheads="1"/>
          </p:cNvSpPr>
          <p:nvPr/>
        </p:nvSpPr>
        <p:spPr bwMode="auto">
          <a:xfrm>
            <a:off x="5702301" y="6966586"/>
            <a:ext cx="2597767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(180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– 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52</a:t>
            </a:r>
            <a:r>
              <a:rPr lang="ru-RU" sz="29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):2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 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31" name="Text Box 51"/>
          <p:cNvSpPr txBox="1">
            <a:spLocks noChangeArrowheads="1"/>
          </p:cNvSpPr>
          <p:nvPr/>
        </p:nvSpPr>
        <p:spPr bwMode="auto">
          <a:xfrm>
            <a:off x="1785621" y="7399021"/>
            <a:ext cx="815228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64</a:t>
            </a:r>
            <a:r>
              <a:rPr lang="ru-RU" sz="29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32" name="Text Box 52"/>
          <p:cNvSpPr txBox="1">
            <a:spLocks noChangeArrowheads="1"/>
          </p:cNvSpPr>
          <p:nvPr/>
        </p:nvSpPr>
        <p:spPr bwMode="auto">
          <a:xfrm>
            <a:off x="4894581" y="7399021"/>
            <a:ext cx="815228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64</a:t>
            </a:r>
            <a:r>
              <a:rPr lang="ru-RU" sz="29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25314" name="Group 34"/>
          <p:cNvGrpSpPr>
            <a:grpSpLocks/>
          </p:cNvGrpSpPr>
          <p:nvPr/>
        </p:nvGrpSpPr>
        <p:grpSpPr bwMode="auto">
          <a:xfrm>
            <a:off x="977902" y="4288156"/>
            <a:ext cx="5519420" cy="3920490"/>
            <a:chOff x="385" y="2251"/>
            <a:chExt cx="2173" cy="2058"/>
          </a:xfrm>
        </p:grpSpPr>
        <p:sp>
          <p:nvSpPr>
            <p:cNvPr id="225299" name="Freeform 19"/>
            <p:cNvSpPr>
              <a:spLocks/>
            </p:cNvSpPr>
            <p:nvPr/>
          </p:nvSpPr>
          <p:spPr bwMode="auto">
            <a:xfrm>
              <a:off x="612" y="2360"/>
              <a:ext cx="1724" cy="1750"/>
            </a:xfrm>
            <a:custGeom>
              <a:avLst/>
              <a:gdLst>
                <a:gd name="T0" fmla="*/ 0 w 1724"/>
                <a:gd name="T1" fmla="*/ 1750 h 1750"/>
                <a:gd name="T2" fmla="*/ 860 w 1724"/>
                <a:gd name="T3" fmla="*/ 0 h 1750"/>
                <a:gd name="T4" fmla="*/ 1724 w 1724"/>
                <a:gd name="T5" fmla="*/ 1750 h 1750"/>
                <a:gd name="T6" fmla="*/ 0 w 1724"/>
                <a:gd name="T7" fmla="*/ 1750 h 1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4" h="1750">
                  <a:moveTo>
                    <a:pt x="0" y="1750"/>
                  </a:moveTo>
                  <a:lnTo>
                    <a:pt x="860" y="0"/>
                  </a:lnTo>
                  <a:lnTo>
                    <a:pt x="1724" y="1750"/>
                  </a:lnTo>
                  <a:lnTo>
                    <a:pt x="0" y="1750"/>
                  </a:lnTo>
                  <a:close/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00" name="Freeform 20"/>
            <p:cNvSpPr>
              <a:spLocks/>
            </p:cNvSpPr>
            <p:nvPr/>
          </p:nvSpPr>
          <p:spPr bwMode="auto">
            <a:xfrm>
              <a:off x="975" y="3203"/>
              <a:ext cx="129" cy="69"/>
            </a:xfrm>
            <a:custGeom>
              <a:avLst/>
              <a:gdLst>
                <a:gd name="T0" fmla="*/ 0 w 129"/>
                <a:gd name="T1" fmla="*/ 0 h 69"/>
                <a:gd name="T2" fmla="*/ 129 w 129"/>
                <a:gd name="T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" h="69">
                  <a:moveTo>
                    <a:pt x="0" y="0"/>
                  </a:moveTo>
                  <a:lnTo>
                    <a:pt x="129" y="69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01" name="Freeform 21"/>
            <p:cNvSpPr>
              <a:spLocks/>
            </p:cNvSpPr>
            <p:nvPr/>
          </p:nvSpPr>
          <p:spPr bwMode="auto">
            <a:xfrm flipH="1">
              <a:off x="1844" y="3203"/>
              <a:ext cx="129" cy="69"/>
            </a:xfrm>
            <a:custGeom>
              <a:avLst/>
              <a:gdLst>
                <a:gd name="T0" fmla="*/ 0 w 129"/>
                <a:gd name="T1" fmla="*/ 0 h 69"/>
                <a:gd name="T2" fmla="*/ 129 w 129"/>
                <a:gd name="T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" h="69">
                  <a:moveTo>
                    <a:pt x="0" y="0"/>
                  </a:moveTo>
                  <a:lnTo>
                    <a:pt x="129" y="69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02" name="Text Box 22"/>
            <p:cNvSpPr txBox="1">
              <a:spLocks noChangeArrowheads="1"/>
            </p:cNvSpPr>
            <p:nvPr/>
          </p:nvSpPr>
          <p:spPr bwMode="auto">
            <a:xfrm>
              <a:off x="385" y="3913"/>
              <a:ext cx="222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А</a:t>
              </a:r>
            </a:p>
          </p:txBody>
        </p:sp>
        <p:sp>
          <p:nvSpPr>
            <p:cNvPr id="225303" name="Text Box 23"/>
            <p:cNvSpPr txBox="1">
              <a:spLocks noChangeArrowheads="1"/>
            </p:cNvSpPr>
            <p:nvPr/>
          </p:nvSpPr>
          <p:spPr bwMode="auto">
            <a:xfrm>
              <a:off x="1202" y="2251"/>
              <a:ext cx="222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В</a:t>
              </a:r>
            </a:p>
          </p:txBody>
        </p:sp>
        <p:sp>
          <p:nvSpPr>
            <p:cNvPr id="225304" name="Text Box 24"/>
            <p:cNvSpPr txBox="1">
              <a:spLocks noChangeArrowheads="1"/>
            </p:cNvSpPr>
            <p:nvPr/>
          </p:nvSpPr>
          <p:spPr bwMode="auto">
            <a:xfrm>
              <a:off x="2336" y="3929"/>
              <a:ext cx="222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С</a:t>
              </a:r>
            </a:p>
          </p:txBody>
        </p:sp>
        <p:sp>
          <p:nvSpPr>
            <p:cNvPr id="225305" name="Text Box 25"/>
            <p:cNvSpPr txBox="1">
              <a:spLocks noChangeArrowheads="1"/>
            </p:cNvSpPr>
            <p:nvPr/>
          </p:nvSpPr>
          <p:spPr bwMode="auto">
            <a:xfrm>
              <a:off x="1319" y="2545"/>
              <a:ext cx="290" cy="28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 dirty="0" smtClean="0">
                  <a:solidFill>
                    <a:srgbClr val="000000"/>
                  </a:solidFill>
                  <a:latin typeface="Arial" charset="0"/>
                </a:rPr>
                <a:t>52</a:t>
              </a:r>
              <a:r>
                <a:rPr lang="ru-RU" sz="2900" b="1" baseline="30000" dirty="0" smtClean="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25333" name="Text Box 53"/>
          <p:cNvSpPr txBox="1">
            <a:spLocks noChangeArrowheads="1"/>
          </p:cNvSpPr>
          <p:nvPr/>
        </p:nvSpPr>
        <p:spPr bwMode="auto">
          <a:xfrm>
            <a:off x="9964421" y="7311391"/>
            <a:ext cx="2317242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– 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ru-RU" sz="2900" b="1" dirty="0" smtClean="0">
                <a:solidFill>
                  <a:srgbClr val="000000"/>
                </a:solidFill>
                <a:latin typeface="Cambria Math"/>
                <a:ea typeface="Cambria Math"/>
              </a:rPr>
              <a:t>∙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30</a:t>
            </a:r>
            <a:r>
              <a:rPr lang="ru-RU" sz="2900" b="1" baseline="30000" dirty="0" smtClean="0">
                <a:solidFill>
                  <a:srgbClr val="000000"/>
                </a:solidFill>
                <a:latin typeface="Arial" charset="0"/>
              </a:rPr>
              <a:t>0 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34" name="Text Box 54"/>
          <p:cNvSpPr txBox="1">
            <a:spLocks noChangeArrowheads="1"/>
          </p:cNvSpPr>
          <p:nvPr/>
        </p:nvSpPr>
        <p:spPr bwMode="auto">
          <a:xfrm>
            <a:off x="12268200" y="6619876"/>
            <a:ext cx="815228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30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35" name="Text Box 55"/>
          <p:cNvSpPr txBox="1">
            <a:spLocks noChangeArrowheads="1"/>
          </p:cNvSpPr>
          <p:nvPr/>
        </p:nvSpPr>
        <p:spPr bwMode="auto">
          <a:xfrm>
            <a:off x="9504680" y="6534151"/>
            <a:ext cx="1022016" cy="57817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120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25315" name="Group 35"/>
          <p:cNvGrpSpPr>
            <a:grpSpLocks/>
          </p:cNvGrpSpPr>
          <p:nvPr/>
        </p:nvGrpSpPr>
        <p:grpSpPr bwMode="auto">
          <a:xfrm>
            <a:off x="7315200" y="4373881"/>
            <a:ext cx="6611621" cy="3402330"/>
            <a:chOff x="2880" y="2296"/>
            <a:chExt cx="2603" cy="1786"/>
          </a:xfrm>
        </p:grpSpPr>
        <p:sp>
          <p:nvSpPr>
            <p:cNvPr id="225306" name="Freeform 26"/>
            <p:cNvSpPr>
              <a:spLocks/>
            </p:cNvSpPr>
            <p:nvPr/>
          </p:nvSpPr>
          <p:spPr bwMode="auto">
            <a:xfrm>
              <a:off x="3152" y="2341"/>
              <a:ext cx="2268" cy="1361"/>
            </a:xfrm>
            <a:custGeom>
              <a:avLst/>
              <a:gdLst>
                <a:gd name="T0" fmla="*/ 0 w 2268"/>
                <a:gd name="T1" fmla="*/ 0 h 1361"/>
                <a:gd name="T2" fmla="*/ 2268 w 2268"/>
                <a:gd name="T3" fmla="*/ 1361 h 1361"/>
                <a:gd name="T4" fmla="*/ 672 w 2268"/>
                <a:gd name="T5" fmla="*/ 1347 h 1361"/>
                <a:gd name="T6" fmla="*/ 0 w 2268"/>
                <a:gd name="T7" fmla="*/ 0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68" h="1361">
                  <a:moveTo>
                    <a:pt x="0" y="0"/>
                  </a:moveTo>
                  <a:lnTo>
                    <a:pt x="2268" y="1361"/>
                  </a:lnTo>
                  <a:lnTo>
                    <a:pt x="672" y="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07" name="Text Box 27"/>
            <p:cNvSpPr txBox="1">
              <a:spLocks noChangeArrowheads="1"/>
            </p:cNvSpPr>
            <p:nvPr/>
          </p:nvSpPr>
          <p:spPr bwMode="auto">
            <a:xfrm>
              <a:off x="2880" y="2296"/>
              <a:ext cx="234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О</a:t>
              </a:r>
            </a:p>
          </p:txBody>
        </p:sp>
        <p:sp>
          <p:nvSpPr>
            <p:cNvPr id="225308" name="Text Box 28"/>
            <p:cNvSpPr txBox="1">
              <a:spLocks noChangeArrowheads="1"/>
            </p:cNvSpPr>
            <p:nvPr/>
          </p:nvSpPr>
          <p:spPr bwMode="auto">
            <a:xfrm>
              <a:off x="3606" y="3657"/>
              <a:ext cx="222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99"/>
                  </a:solidFill>
                  <a:latin typeface="Arial" charset="0"/>
                </a:rPr>
                <a:t>N</a:t>
              </a:r>
              <a:endParaRPr lang="ru-RU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225309" name="Text Box 29"/>
            <p:cNvSpPr txBox="1">
              <a:spLocks noChangeArrowheads="1"/>
            </p:cNvSpPr>
            <p:nvPr/>
          </p:nvSpPr>
          <p:spPr bwMode="auto">
            <a:xfrm>
              <a:off x="5284" y="3702"/>
              <a:ext cx="199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99"/>
                  </a:solidFill>
                  <a:latin typeface="Arial" charset="0"/>
                </a:rPr>
                <a:t>F</a:t>
              </a:r>
              <a:endParaRPr lang="ru-RU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225310" name="Freeform 30"/>
            <p:cNvSpPr>
              <a:spLocks/>
            </p:cNvSpPr>
            <p:nvPr/>
          </p:nvSpPr>
          <p:spPr bwMode="auto">
            <a:xfrm flipH="1">
              <a:off x="3424" y="3022"/>
              <a:ext cx="129" cy="69"/>
            </a:xfrm>
            <a:custGeom>
              <a:avLst/>
              <a:gdLst>
                <a:gd name="T0" fmla="*/ 0 w 129"/>
                <a:gd name="T1" fmla="*/ 0 h 69"/>
                <a:gd name="T2" fmla="*/ 129 w 129"/>
                <a:gd name="T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" h="69">
                  <a:moveTo>
                    <a:pt x="0" y="0"/>
                  </a:moveTo>
                  <a:lnTo>
                    <a:pt x="129" y="69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11" name="Freeform 31"/>
            <p:cNvSpPr>
              <a:spLocks/>
            </p:cNvSpPr>
            <p:nvPr/>
          </p:nvSpPr>
          <p:spPr bwMode="auto">
            <a:xfrm>
              <a:off x="4544" y="3640"/>
              <a:ext cx="64" cy="160"/>
            </a:xfrm>
            <a:custGeom>
              <a:avLst/>
              <a:gdLst>
                <a:gd name="T0" fmla="*/ 0 w 64"/>
                <a:gd name="T1" fmla="*/ 0 h 160"/>
                <a:gd name="T2" fmla="*/ 64 w 64"/>
                <a:gd name="T3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4" h="160">
                  <a:moveTo>
                    <a:pt x="0" y="0"/>
                  </a:moveTo>
                  <a:lnTo>
                    <a:pt x="64" y="160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312" name="Text Box 32"/>
            <p:cNvSpPr txBox="1">
              <a:spLocks noChangeArrowheads="1"/>
            </p:cNvSpPr>
            <p:nvPr/>
          </p:nvSpPr>
          <p:spPr bwMode="auto">
            <a:xfrm>
              <a:off x="3288" y="2523"/>
              <a:ext cx="290" cy="28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>
                  <a:solidFill>
                    <a:srgbClr val="000000"/>
                  </a:solidFill>
                  <a:latin typeface="Arial" charset="0"/>
                </a:rPr>
                <a:t>30</a:t>
              </a:r>
              <a:r>
                <a:rPr lang="ru-RU" sz="2900" b="1" baseline="300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977903" y="109211"/>
            <a:ext cx="124434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Найдите неизвестные углы</a:t>
            </a:r>
            <a:endParaRPr lang="uz-Latn-UZ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10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5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5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25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5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5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2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5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5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25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5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5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22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5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5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22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2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25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25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2" dur="1000"/>
                                        <p:tgtEl>
                                          <p:spTgt spid="225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25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25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22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25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25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6" dur="1000"/>
                                        <p:tgtEl>
                                          <p:spTgt spid="22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7" grpId="0"/>
      <p:bldP spid="225327" grpId="0" animBg="1"/>
      <p:bldP spid="225324" grpId="0"/>
      <p:bldP spid="225325" grpId="0" animBg="1"/>
      <p:bldP spid="225326" grpId="0"/>
      <p:bldP spid="225330" grpId="0"/>
      <p:bldP spid="225331" grpId="0" animBg="1"/>
      <p:bldP spid="225332" grpId="0" animBg="1"/>
      <p:bldP spid="225333" grpId="0"/>
      <p:bldP spid="225334" grpId="0" animBg="1"/>
      <p:bldP spid="2253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3" name="Text Box 5"/>
          <p:cNvSpPr txBox="1">
            <a:spLocks noChangeArrowheads="1"/>
          </p:cNvSpPr>
          <p:nvPr/>
        </p:nvSpPr>
        <p:spPr bwMode="auto">
          <a:xfrm>
            <a:off x="6738621" y="420052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А</a:t>
            </a:r>
          </a:p>
        </p:txBody>
      </p:sp>
      <p:sp>
        <p:nvSpPr>
          <p:cNvPr id="227334" name="Text Box 6"/>
          <p:cNvSpPr txBox="1">
            <a:spLocks noChangeArrowheads="1"/>
          </p:cNvSpPr>
          <p:nvPr/>
        </p:nvSpPr>
        <p:spPr bwMode="auto">
          <a:xfrm>
            <a:off x="11346181" y="312420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В</a:t>
            </a:r>
          </a:p>
        </p:txBody>
      </p:sp>
      <p:sp>
        <p:nvSpPr>
          <p:cNvPr id="227335" name="Text Box 7"/>
          <p:cNvSpPr txBox="1">
            <a:spLocks noChangeArrowheads="1"/>
          </p:cNvSpPr>
          <p:nvPr/>
        </p:nvSpPr>
        <p:spPr bwMode="auto">
          <a:xfrm>
            <a:off x="12037061" y="420052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С</a:t>
            </a:r>
          </a:p>
        </p:txBody>
      </p:sp>
      <p:sp>
        <p:nvSpPr>
          <p:cNvPr id="227345" name="Text Box 17"/>
          <p:cNvSpPr txBox="1">
            <a:spLocks noChangeArrowheads="1"/>
          </p:cNvSpPr>
          <p:nvPr/>
        </p:nvSpPr>
        <p:spPr bwMode="auto">
          <a:xfrm>
            <a:off x="8351520" y="918211"/>
            <a:ext cx="2597767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(180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– 90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):2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 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7379" name="Freeform 51"/>
          <p:cNvSpPr>
            <a:spLocks/>
          </p:cNvSpPr>
          <p:nvPr/>
        </p:nvSpPr>
        <p:spPr bwMode="auto">
          <a:xfrm>
            <a:off x="11463022" y="4029076"/>
            <a:ext cx="459739" cy="344804"/>
          </a:xfrm>
          <a:custGeom>
            <a:avLst/>
            <a:gdLst>
              <a:gd name="T0" fmla="*/ 136 w 136"/>
              <a:gd name="T1" fmla="*/ 0 h 181"/>
              <a:gd name="T2" fmla="*/ 0 w 136"/>
              <a:gd name="T3" fmla="*/ 0 h 181"/>
              <a:gd name="T4" fmla="*/ 0 w 136"/>
              <a:gd name="T5" fmla="*/ 181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6" h="181">
                <a:moveTo>
                  <a:pt x="136" y="0"/>
                </a:moveTo>
                <a:lnTo>
                  <a:pt x="0" y="0"/>
                </a:lnTo>
                <a:lnTo>
                  <a:pt x="0" y="181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7380" name="Text Box 52"/>
          <p:cNvSpPr txBox="1">
            <a:spLocks noChangeArrowheads="1"/>
          </p:cNvSpPr>
          <p:nvPr/>
        </p:nvSpPr>
        <p:spPr bwMode="auto">
          <a:xfrm>
            <a:off x="11346182" y="1091566"/>
            <a:ext cx="58439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227338" name="Text Box 10"/>
          <p:cNvSpPr txBox="1">
            <a:spLocks noChangeArrowheads="1"/>
          </p:cNvSpPr>
          <p:nvPr/>
        </p:nvSpPr>
        <p:spPr bwMode="auto">
          <a:xfrm>
            <a:off x="7774942" y="3855720"/>
            <a:ext cx="58439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grpSp>
        <p:nvGrpSpPr>
          <p:cNvPr id="227390" name="Group 62"/>
          <p:cNvGrpSpPr>
            <a:grpSpLocks/>
          </p:cNvGrpSpPr>
          <p:nvPr/>
        </p:nvGrpSpPr>
        <p:grpSpPr bwMode="auto">
          <a:xfrm>
            <a:off x="7660640" y="1177290"/>
            <a:ext cx="4193541" cy="3217545"/>
            <a:chOff x="3016" y="618"/>
            <a:chExt cx="1651" cy="1689"/>
          </a:xfrm>
        </p:grpSpPr>
        <p:sp>
          <p:nvSpPr>
            <p:cNvPr id="227381" name="Text Box 53"/>
            <p:cNvSpPr txBox="1">
              <a:spLocks noChangeArrowheads="1"/>
            </p:cNvSpPr>
            <p:nvPr/>
          </p:nvSpPr>
          <p:spPr bwMode="auto">
            <a:xfrm>
              <a:off x="4377" y="618"/>
              <a:ext cx="290" cy="2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>
                  <a:solidFill>
                    <a:srgbClr val="000000"/>
                  </a:solidFill>
                  <a:latin typeface="Arial" charset="0"/>
                </a:rPr>
                <a:t>45</a:t>
              </a:r>
              <a:r>
                <a:rPr lang="ru-RU" sz="2900" b="1" baseline="300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7337" name="Text Box 9"/>
            <p:cNvSpPr txBox="1">
              <a:spLocks noChangeArrowheads="1"/>
            </p:cNvSpPr>
            <p:nvPr/>
          </p:nvSpPr>
          <p:spPr bwMode="auto">
            <a:xfrm>
              <a:off x="3016" y="2024"/>
              <a:ext cx="290" cy="2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>
                  <a:solidFill>
                    <a:srgbClr val="000000"/>
                  </a:solidFill>
                  <a:latin typeface="Arial" charset="0"/>
                </a:rPr>
                <a:t>45</a:t>
              </a:r>
              <a:r>
                <a:rPr lang="ru-RU" sz="2900" b="1" baseline="300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27378" name="Freeform 50"/>
          <p:cNvSpPr>
            <a:spLocks/>
          </p:cNvSpPr>
          <p:nvPr/>
        </p:nvSpPr>
        <p:spPr bwMode="auto">
          <a:xfrm>
            <a:off x="7315201" y="830580"/>
            <a:ext cx="4607560" cy="3543300"/>
          </a:xfrm>
          <a:custGeom>
            <a:avLst/>
            <a:gdLst>
              <a:gd name="T0" fmla="*/ 1315 w 1315"/>
              <a:gd name="T1" fmla="*/ 0 h 1361"/>
              <a:gd name="T2" fmla="*/ 1315 w 1315"/>
              <a:gd name="T3" fmla="*/ 1361 h 1361"/>
              <a:gd name="T4" fmla="*/ 0 w 1315"/>
              <a:gd name="T5" fmla="*/ 1361 h 1361"/>
              <a:gd name="T6" fmla="*/ 1315 w 1315"/>
              <a:gd name="T7" fmla="*/ 0 h 1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15" h="1361">
                <a:moveTo>
                  <a:pt x="1315" y="0"/>
                </a:moveTo>
                <a:lnTo>
                  <a:pt x="1315" y="1361"/>
                </a:lnTo>
                <a:lnTo>
                  <a:pt x="0" y="1361"/>
                </a:lnTo>
                <a:lnTo>
                  <a:pt x="1315" y="0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7391" name="Text Box 63"/>
          <p:cNvSpPr txBox="1">
            <a:spLocks noChangeArrowheads="1"/>
          </p:cNvSpPr>
          <p:nvPr/>
        </p:nvSpPr>
        <p:spPr bwMode="auto">
          <a:xfrm>
            <a:off x="6507480" y="5669281"/>
            <a:ext cx="1490093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:3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 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27398" name="Group 70"/>
          <p:cNvGrpSpPr>
            <a:grpSpLocks/>
          </p:cNvGrpSpPr>
          <p:nvPr/>
        </p:nvGrpSpPr>
        <p:grpSpPr bwMode="auto">
          <a:xfrm>
            <a:off x="1785621" y="4373880"/>
            <a:ext cx="4076699" cy="2613661"/>
            <a:chOff x="703" y="2296"/>
            <a:chExt cx="1605" cy="1372"/>
          </a:xfrm>
        </p:grpSpPr>
        <p:sp>
          <p:nvSpPr>
            <p:cNvPr id="227395" name="Text Box 67"/>
            <p:cNvSpPr txBox="1">
              <a:spLocks noChangeArrowheads="1"/>
            </p:cNvSpPr>
            <p:nvPr/>
          </p:nvSpPr>
          <p:spPr bwMode="auto">
            <a:xfrm>
              <a:off x="703" y="3339"/>
              <a:ext cx="290" cy="2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>
                  <a:solidFill>
                    <a:srgbClr val="000000"/>
                  </a:solidFill>
                  <a:latin typeface="Arial" charset="0"/>
                </a:rPr>
                <a:t>60</a:t>
              </a:r>
              <a:r>
                <a:rPr lang="ru-RU" sz="2900" b="1" baseline="300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7396" name="Text Box 68"/>
            <p:cNvSpPr txBox="1">
              <a:spLocks noChangeArrowheads="1"/>
            </p:cNvSpPr>
            <p:nvPr/>
          </p:nvSpPr>
          <p:spPr bwMode="auto">
            <a:xfrm>
              <a:off x="1429" y="2296"/>
              <a:ext cx="290" cy="2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>
                  <a:solidFill>
                    <a:srgbClr val="000000"/>
                  </a:solidFill>
                  <a:latin typeface="Arial" charset="0"/>
                </a:rPr>
                <a:t>60</a:t>
              </a:r>
              <a:r>
                <a:rPr lang="ru-RU" sz="2900" b="1" baseline="300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7397" name="Text Box 69"/>
            <p:cNvSpPr txBox="1">
              <a:spLocks noChangeArrowheads="1"/>
            </p:cNvSpPr>
            <p:nvPr/>
          </p:nvSpPr>
          <p:spPr bwMode="auto">
            <a:xfrm>
              <a:off x="2018" y="3385"/>
              <a:ext cx="290" cy="2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>
                  <a:solidFill>
                    <a:srgbClr val="000000"/>
                  </a:solidFill>
                  <a:latin typeface="Arial" charset="0"/>
                </a:rPr>
                <a:t>60</a:t>
              </a:r>
              <a:r>
                <a:rPr lang="ru-RU" sz="2900" b="1" baseline="300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227389" name="Group 61"/>
          <p:cNvGrpSpPr>
            <a:grpSpLocks/>
          </p:cNvGrpSpPr>
          <p:nvPr/>
        </p:nvGrpSpPr>
        <p:grpSpPr bwMode="auto">
          <a:xfrm>
            <a:off x="1094741" y="3596640"/>
            <a:ext cx="5491479" cy="4008120"/>
            <a:chOff x="521" y="1434"/>
            <a:chExt cx="2162" cy="2104"/>
          </a:xfrm>
        </p:grpSpPr>
        <p:sp>
          <p:nvSpPr>
            <p:cNvPr id="227347" name="Freeform 19"/>
            <p:cNvSpPr>
              <a:spLocks/>
            </p:cNvSpPr>
            <p:nvPr/>
          </p:nvSpPr>
          <p:spPr bwMode="auto">
            <a:xfrm>
              <a:off x="748" y="1706"/>
              <a:ext cx="1728" cy="1470"/>
            </a:xfrm>
            <a:custGeom>
              <a:avLst/>
              <a:gdLst>
                <a:gd name="T0" fmla="*/ 0 w 1728"/>
                <a:gd name="T1" fmla="*/ 1422 h 1470"/>
                <a:gd name="T2" fmla="*/ 940 w 1728"/>
                <a:gd name="T3" fmla="*/ 0 h 1470"/>
                <a:gd name="T4" fmla="*/ 1728 w 1728"/>
                <a:gd name="T5" fmla="*/ 1470 h 1470"/>
                <a:gd name="T6" fmla="*/ 0 w 1728"/>
                <a:gd name="T7" fmla="*/ 1422 h 1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8" h="1470">
                  <a:moveTo>
                    <a:pt x="0" y="1422"/>
                  </a:moveTo>
                  <a:lnTo>
                    <a:pt x="940" y="0"/>
                  </a:lnTo>
                  <a:lnTo>
                    <a:pt x="1728" y="1470"/>
                  </a:lnTo>
                  <a:lnTo>
                    <a:pt x="0" y="1422"/>
                  </a:lnTo>
                  <a:close/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7383" name="Text Box 55"/>
            <p:cNvSpPr txBox="1">
              <a:spLocks noChangeArrowheads="1"/>
            </p:cNvSpPr>
            <p:nvPr/>
          </p:nvSpPr>
          <p:spPr bwMode="auto">
            <a:xfrm>
              <a:off x="521" y="3067"/>
              <a:ext cx="222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99"/>
                  </a:solidFill>
                  <a:latin typeface="Arial" charset="0"/>
                </a:rPr>
                <a:t>N</a:t>
              </a:r>
              <a:endParaRPr lang="ru-RU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227384" name="Text Box 56"/>
            <p:cNvSpPr txBox="1">
              <a:spLocks noChangeArrowheads="1"/>
            </p:cNvSpPr>
            <p:nvPr/>
          </p:nvSpPr>
          <p:spPr bwMode="auto">
            <a:xfrm>
              <a:off x="1565" y="1434"/>
              <a:ext cx="211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99"/>
                  </a:solidFill>
                  <a:latin typeface="Arial" charset="0"/>
                </a:rPr>
                <a:t>S</a:t>
              </a:r>
              <a:endParaRPr lang="ru-RU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227385" name="Text Box 57"/>
            <p:cNvSpPr txBox="1">
              <a:spLocks noChangeArrowheads="1"/>
            </p:cNvSpPr>
            <p:nvPr/>
          </p:nvSpPr>
          <p:spPr bwMode="auto">
            <a:xfrm>
              <a:off x="2472" y="3158"/>
              <a:ext cx="211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99"/>
                  </a:solidFill>
                  <a:latin typeface="Arial" charset="0"/>
                </a:rPr>
                <a:t>X</a:t>
              </a:r>
              <a:endParaRPr lang="ru-RU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227386" name="Line 58"/>
            <p:cNvSpPr>
              <a:spLocks noChangeShapeType="1"/>
            </p:cNvSpPr>
            <p:nvPr/>
          </p:nvSpPr>
          <p:spPr bwMode="auto">
            <a:xfrm>
              <a:off x="1156" y="2341"/>
              <a:ext cx="182" cy="1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7387" name="Line 59"/>
            <p:cNvSpPr>
              <a:spLocks noChangeShapeType="1"/>
            </p:cNvSpPr>
            <p:nvPr/>
          </p:nvSpPr>
          <p:spPr bwMode="auto">
            <a:xfrm flipH="1">
              <a:off x="2018" y="2341"/>
              <a:ext cx="182" cy="1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7388" name="Line 60"/>
            <p:cNvSpPr>
              <a:spLocks noChangeShapeType="1"/>
            </p:cNvSpPr>
            <p:nvPr/>
          </p:nvSpPr>
          <p:spPr bwMode="auto">
            <a:xfrm flipH="1">
              <a:off x="1610" y="3067"/>
              <a:ext cx="46" cy="2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27399" name="Text Box 71"/>
          <p:cNvSpPr txBox="1">
            <a:spLocks noChangeArrowheads="1"/>
          </p:cNvSpPr>
          <p:nvPr/>
        </p:nvSpPr>
        <p:spPr bwMode="auto">
          <a:xfrm>
            <a:off x="401321" y="744856"/>
            <a:ext cx="7017632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Вычислите все неизвестные </a:t>
            </a:r>
          </a:p>
          <a:p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углы треугольников</a:t>
            </a:r>
          </a:p>
        </p:txBody>
      </p:sp>
      <p:sp>
        <p:nvSpPr>
          <p:cNvPr id="227400" name="Line 72"/>
          <p:cNvSpPr>
            <a:spLocks noChangeShapeType="1"/>
          </p:cNvSpPr>
          <p:nvPr/>
        </p:nvSpPr>
        <p:spPr bwMode="auto">
          <a:xfrm>
            <a:off x="11694161" y="2646046"/>
            <a:ext cx="57404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7401" name="Line 73"/>
          <p:cNvSpPr>
            <a:spLocks noChangeShapeType="1"/>
          </p:cNvSpPr>
          <p:nvPr/>
        </p:nvSpPr>
        <p:spPr bwMode="auto">
          <a:xfrm rot="5400000">
            <a:off x="9458325" y="4416425"/>
            <a:ext cx="430530" cy="254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3037269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7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7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73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7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7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2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73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45" grpId="0"/>
      <p:bldP spid="2273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417" name="Text Box 41"/>
          <p:cNvSpPr txBox="1">
            <a:spLocks noChangeArrowheads="1"/>
          </p:cNvSpPr>
          <p:nvPr/>
        </p:nvSpPr>
        <p:spPr bwMode="auto">
          <a:xfrm>
            <a:off x="3309621" y="3682366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20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9456" name="Freeform 80"/>
          <p:cNvSpPr>
            <a:spLocks/>
          </p:cNvSpPr>
          <p:nvPr/>
        </p:nvSpPr>
        <p:spPr bwMode="auto">
          <a:xfrm>
            <a:off x="9850121" y="1824990"/>
            <a:ext cx="2534920" cy="2204086"/>
          </a:xfrm>
          <a:custGeom>
            <a:avLst/>
            <a:gdLst>
              <a:gd name="T0" fmla="*/ 360 w 713"/>
              <a:gd name="T1" fmla="*/ 0 h 833"/>
              <a:gd name="T2" fmla="*/ 9 w 713"/>
              <a:gd name="T3" fmla="*/ 738 h 833"/>
              <a:gd name="T4" fmla="*/ 0 w 713"/>
              <a:gd name="T5" fmla="*/ 694 h 833"/>
              <a:gd name="T6" fmla="*/ 225 w 713"/>
              <a:gd name="T7" fmla="*/ 833 h 833"/>
              <a:gd name="T8" fmla="*/ 467 w 713"/>
              <a:gd name="T9" fmla="*/ 811 h 833"/>
              <a:gd name="T10" fmla="*/ 713 w 713"/>
              <a:gd name="T11" fmla="*/ 786 h 833"/>
              <a:gd name="T12" fmla="*/ 360 w 713"/>
              <a:gd name="T13" fmla="*/ 0 h 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3" h="833">
                <a:moveTo>
                  <a:pt x="360" y="0"/>
                </a:moveTo>
                <a:lnTo>
                  <a:pt x="9" y="738"/>
                </a:lnTo>
                <a:lnTo>
                  <a:pt x="0" y="694"/>
                </a:lnTo>
                <a:lnTo>
                  <a:pt x="225" y="833"/>
                </a:lnTo>
                <a:lnTo>
                  <a:pt x="467" y="811"/>
                </a:lnTo>
                <a:lnTo>
                  <a:pt x="713" y="786"/>
                </a:lnTo>
                <a:lnTo>
                  <a:pt x="360" y="0"/>
                </a:lnTo>
                <a:close/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9413" name="Freeform 37"/>
          <p:cNvSpPr>
            <a:spLocks/>
          </p:cNvSpPr>
          <p:nvPr/>
        </p:nvSpPr>
        <p:spPr bwMode="auto">
          <a:xfrm flipH="1">
            <a:off x="4665981" y="5669280"/>
            <a:ext cx="1958339" cy="1297306"/>
          </a:xfrm>
          <a:custGeom>
            <a:avLst/>
            <a:gdLst>
              <a:gd name="T0" fmla="*/ 0 w 771"/>
              <a:gd name="T1" fmla="*/ 681 h 681"/>
              <a:gd name="T2" fmla="*/ 318 w 771"/>
              <a:gd name="T3" fmla="*/ 0 h 681"/>
              <a:gd name="T4" fmla="*/ 454 w 771"/>
              <a:gd name="T5" fmla="*/ 45 h 681"/>
              <a:gd name="T6" fmla="*/ 680 w 771"/>
              <a:gd name="T7" fmla="*/ 182 h 681"/>
              <a:gd name="T8" fmla="*/ 771 w 771"/>
              <a:gd name="T9" fmla="*/ 408 h 681"/>
              <a:gd name="T10" fmla="*/ 771 w 771"/>
              <a:gd name="T11" fmla="*/ 681 h 681"/>
              <a:gd name="T12" fmla="*/ 0 w 771"/>
              <a:gd name="T13" fmla="*/ 681 h 6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71" h="681">
                <a:moveTo>
                  <a:pt x="0" y="681"/>
                </a:moveTo>
                <a:lnTo>
                  <a:pt x="318" y="0"/>
                </a:lnTo>
                <a:lnTo>
                  <a:pt x="454" y="45"/>
                </a:lnTo>
                <a:lnTo>
                  <a:pt x="680" y="182"/>
                </a:lnTo>
                <a:lnTo>
                  <a:pt x="771" y="408"/>
                </a:lnTo>
                <a:lnTo>
                  <a:pt x="771" y="681"/>
                </a:lnTo>
                <a:lnTo>
                  <a:pt x="0" y="681"/>
                </a:ln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9412" name="Freeform 36"/>
          <p:cNvSpPr>
            <a:spLocks/>
          </p:cNvSpPr>
          <p:nvPr/>
        </p:nvSpPr>
        <p:spPr bwMode="auto">
          <a:xfrm>
            <a:off x="1554481" y="5583556"/>
            <a:ext cx="1958341" cy="1297304"/>
          </a:xfrm>
          <a:custGeom>
            <a:avLst/>
            <a:gdLst>
              <a:gd name="T0" fmla="*/ 0 w 771"/>
              <a:gd name="T1" fmla="*/ 681 h 681"/>
              <a:gd name="T2" fmla="*/ 318 w 771"/>
              <a:gd name="T3" fmla="*/ 0 h 681"/>
              <a:gd name="T4" fmla="*/ 454 w 771"/>
              <a:gd name="T5" fmla="*/ 45 h 681"/>
              <a:gd name="T6" fmla="*/ 680 w 771"/>
              <a:gd name="T7" fmla="*/ 182 h 681"/>
              <a:gd name="T8" fmla="*/ 771 w 771"/>
              <a:gd name="T9" fmla="*/ 408 h 681"/>
              <a:gd name="T10" fmla="*/ 771 w 771"/>
              <a:gd name="T11" fmla="*/ 681 h 681"/>
              <a:gd name="T12" fmla="*/ 0 w 771"/>
              <a:gd name="T13" fmla="*/ 681 h 6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71" h="681">
                <a:moveTo>
                  <a:pt x="0" y="681"/>
                </a:moveTo>
                <a:lnTo>
                  <a:pt x="318" y="0"/>
                </a:lnTo>
                <a:lnTo>
                  <a:pt x="454" y="45"/>
                </a:lnTo>
                <a:lnTo>
                  <a:pt x="680" y="182"/>
                </a:lnTo>
                <a:lnTo>
                  <a:pt x="771" y="408"/>
                </a:lnTo>
                <a:lnTo>
                  <a:pt x="771" y="681"/>
                </a:lnTo>
                <a:lnTo>
                  <a:pt x="0" y="681"/>
                </a:ln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9396" name="Freeform 20"/>
          <p:cNvSpPr>
            <a:spLocks/>
          </p:cNvSpPr>
          <p:nvPr/>
        </p:nvSpPr>
        <p:spPr bwMode="auto">
          <a:xfrm>
            <a:off x="1564640" y="2682240"/>
            <a:ext cx="5039360" cy="4267200"/>
          </a:xfrm>
          <a:custGeom>
            <a:avLst/>
            <a:gdLst>
              <a:gd name="T0" fmla="*/ 0 w 1984"/>
              <a:gd name="T1" fmla="*/ 2208 h 2240"/>
              <a:gd name="T2" fmla="*/ 1008 w 1984"/>
              <a:gd name="T3" fmla="*/ 0 h 2240"/>
              <a:gd name="T4" fmla="*/ 1984 w 1984"/>
              <a:gd name="T5" fmla="*/ 2240 h 2240"/>
              <a:gd name="T6" fmla="*/ 0 w 1984"/>
              <a:gd name="T7" fmla="*/ 2208 h 2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84" h="2240">
                <a:moveTo>
                  <a:pt x="0" y="2208"/>
                </a:moveTo>
                <a:lnTo>
                  <a:pt x="1008" y="0"/>
                </a:lnTo>
                <a:lnTo>
                  <a:pt x="1984" y="2240"/>
                </a:lnTo>
                <a:lnTo>
                  <a:pt x="0" y="2208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9397" name="Text Box 21"/>
          <p:cNvSpPr txBox="1">
            <a:spLocks noChangeArrowheads="1"/>
          </p:cNvSpPr>
          <p:nvPr/>
        </p:nvSpPr>
        <p:spPr bwMode="auto">
          <a:xfrm>
            <a:off x="863601" y="670750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А</a:t>
            </a:r>
          </a:p>
        </p:txBody>
      </p:sp>
      <p:sp>
        <p:nvSpPr>
          <p:cNvPr id="229398" name="Text Box 22"/>
          <p:cNvSpPr txBox="1">
            <a:spLocks noChangeArrowheads="1"/>
          </p:cNvSpPr>
          <p:nvPr/>
        </p:nvSpPr>
        <p:spPr bwMode="auto">
          <a:xfrm>
            <a:off x="3512821" y="2213610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С</a:t>
            </a:r>
          </a:p>
        </p:txBody>
      </p:sp>
      <p:sp>
        <p:nvSpPr>
          <p:cNvPr id="229400" name="Line 24"/>
          <p:cNvSpPr>
            <a:spLocks noChangeShapeType="1"/>
          </p:cNvSpPr>
          <p:nvPr/>
        </p:nvSpPr>
        <p:spPr bwMode="auto">
          <a:xfrm>
            <a:off x="2590801" y="4806316"/>
            <a:ext cx="462280" cy="2609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9403" name="Text Box 27"/>
          <p:cNvSpPr txBox="1">
            <a:spLocks noChangeArrowheads="1"/>
          </p:cNvSpPr>
          <p:nvPr/>
        </p:nvSpPr>
        <p:spPr bwMode="auto">
          <a:xfrm>
            <a:off x="415731" y="434603"/>
            <a:ext cx="7017632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Вычислите все неизвестные </a:t>
            </a:r>
          </a:p>
          <a:p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углы треугольников</a:t>
            </a:r>
          </a:p>
        </p:txBody>
      </p:sp>
      <p:sp>
        <p:nvSpPr>
          <p:cNvPr id="229405" name="Text Box 29"/>
          <p:cNvSpPr txBox="1">
            <a:spLocks noChangeArrowheads="1"/>
          </p:cNvSpPr>
          <p:nvPr/>
        </p:nvSpPr>
        <p:spPr bwMode="auto">
          <a:xfrm>
            <a:off x="1696720" y="6448426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70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9408" name="Line 32"/>
          <p:cNvSpPr>
            <a:spLocks noChangeShapeType="1"/>
          </p:cNvSpPr>
          <p:nvPr/>
        </p:nvSpPr>
        <p:spPr bwMode="auto">
          <a:xfrm flipV="1">
            <a:off x="5240022" y="4806316"/>
            <a:ext cx="462280" cy="2609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9409" name="Freeform 33"/>
          <p:cNvSpPr>
            <a:spLocks/>
          </p:cNvSpPr>
          <p:nvPr/>
        </p:nvSpPr>
        <p:spPr bwMode="auto">
          <a:xfrm>
            <a:off x="4084320" y="2682240"/>
            <a:ext cx="40640" cy="4244340"/>
          </a:xfrm>
          <a:custGeom>
            <a:avLst/>
            <a:gdLst>
              <a:gd name="T0" fmla="*/ 16 w 16"/>
              <a:gd name="T1" fmla="*/ 0 h 2228"/>
              <a:gd name="T2" fmla="*/ 0 w 16"/>
              <a:gd name="T3" fmla="*/ 2228 h 22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228">
                <a:moveTo>
                  <a:pt x="16" y="0"/>
                </a:moveTo>
                <a:lnTo>
                  <a:pt x="0" y="2228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9410" name="Text Box 34"/>
          <p:cNvSpPr txBox="1">
            <a:spLocks noChangeArrowheads="1"/>
          </p:cNvSpPr>
          <p:nvPr/>
        </p:nvSpPr>
        <p:spPr bwMode="auto">
          <a:xfrm>
            <a:off x="3858261" y="6880860"/>
            <a:ext cx="70141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М</a:t>
            </a:r>
          </a:p>
        </p:txBody>
      </p:sp>
      <p:sp>
        <p:nvSpPr>
          <p:cNvPr id="229411" name="Freeform 35"/>
          <p:cNvSpPr>
            <a:spLocks/>
          </p:cNvSpPr>
          <p:nvPr/>
        </p:nvSpPr>
        <p:spPr bwMode="auto">
          <a:xfrm>
            <a:off x="4089400" y="6619876"/>
            <a:ext cx="345440" cy="306704"/>
          </a:xfrm>
          <a:custGeom>
            <a:avLst/>
            <a:gdLst>
              <a:gd name="T0" fmla="*/ 0 w 136"/>
              <a:gd name="T1" fmla="*/ 0 h 161"/>
              <a:gd name="T2" fmla="*/ 136 w 136"/>
              <a:gd name="T3" fmla="*/ 0 h 161"/>
              <a:gd name="T4" fmla="*/ 134 w 136"/>
              <a:gd name="T5" fmla="*/ 161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6" h="161">
                <a:moveTo>
                  <a:pt x="0" y="0"/>
                </a:moveTo>
                <a:lnTo>
                  <a:pt x="136" y="0"/>
                </a:lnTo>
                <a:lnTo>
                  <a:pt x="134" y="161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9414" name="Text Box 38"/>
          <p:cNvSpPr txBox="1">
            <a:spLocks noChangeArrowheads="1"/>
          </p:cNvSpPr>
          <p:nvPr/>
        </p:nvSpPr>
        <p:spPr bwMode="auto">
          <a:xfrm>
            <a:off x="1696720" y="6448426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70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9415" name="Freeform 39"/>
          <p:cNvSpPr>
            <a:spLocks/>
          </p:cNvSpPr>
          <p:nvPr/>
        </p:nvSpPr>
        <p:spPr bwMode="auto">
          <a:xfrm>
            <a:off x="3738881" y="6619876"/>
            <a:ext cx="350520" cy="306704"/>
          </a:xfrm>
          <a:custGeom>
            <a:avLst/>
            <a:gdLst>
              <a:gd name="T0" fmla="*/ 138 w 138"/>
              <a:gd name="T1" fmla="*/ 0 h 161"/>
              <a:gd name="T2" fmla="*/ 2 w 138"/>
              <a:gd name="T3" fmla="*/ 0 h 161"/>
              <a:gd name="T4" fmla="*/ 0 w 138"/>
              <a:gd name="T5" fmla="*/ 161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8" h="161">
                <a:moveTo>
                  <a:pt x="138" y="0"/>
                </a:moveTo>
                <a:lnTo>
                  <a:pt x="2" y="0"/>
                </a:lnTo>
                <a:lnTo>
                  <a:pt x="0" y="161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9416" name="Text Box 40"/>
          <p:cNvSpPr txBox="1">
            <a:spLocks noChangeArrowheads="1"/>
          </p:cNvSpPr>
          <p:nvPr/>
        </p:nvSpPr>
        <p:spPr bwMode="auto">
          <a:xfrm>
            <a:off x="3281680" y="3682366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20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9431" name="Text Box 55"/>
          <p:cNvSpPr txBox="1">
            <a:spLocks noChangeArrowheads="1"/>
          </p:cNvSpPr>
          <p:nvPr/>
        </p:nvSpPr>
        <p:spPr bwMode="auto">
          <a:xfrm>
            <a:off x="11694161" y="1609726"/>
            <a:ext cx="2248313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– 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ru-RU" sz="2900" b="1" dirty="0" smtClean="0">
                <a:solidFill>
                  <a:srgbClr val="000000"/>
                </a:solidFill>
                <a:latin typeface="Cambria Math"/>
                <a:ea typeface="Cambria Math"/>
              </a:rPr>
              <a:t>∙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70</a:t>
            </a:r>
            <a:r>
              <a:rPr lang="ru-RU" sz="29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9434" name="Text Box 58"/>
          <p:cNvSpPr txBox="1">
            <a:spLocks noChangeArrowheads="1"/>
          </p:cNvSpPr>
          <p:nvPr/>
        </p:nvSpPr>
        <p:spPr bwMode="auto">
          <a:xfrm>
            <a:off x="6507481" y="6880860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В</a:t>
            </a:r>
          </a:p>
        </p:txBody>
      </p:sp>
      <p:grpSp>
        <p:nvGrpSpPr>
          <p:cNvPr id="229438" name="Group 62"/>
          <p:cNvGrpSpPr>
            <a:grpSpLocks/>
          </p:cNvGrpSpPr>
          <p:nvPr/>
        </p:nvGrpSpPr>
        <p:grpSpPr bwMode="auto">
          <a:xfrm>
            <a:off x="7881621" y="1312546"/>
            <a:ext cx="6334759" cy="5391150"/>
            <a:chOff x="3103" y="689"/>
            <a:chExt cx="2494" cy="2830"/>
          </a:xfrm>
        </p:grpSpPr>
        <p:sp>
          <p:nvSpPr>
            <p:cNvPr id="229418" name="Freeform 42"/>
            <p:cNvSpPr>
              <a:spLocks/>
            </p:cNvSpPr>
            <p:nvPr/>
          </p:nvSpPr>
          <p:spPr bwMode="auto">
            <a:xfrm flipH="1">
              <a:off x="4600" y="2503"/>
              <a:ext cx="771" cy="681"/>
            </a:xfrm>
            <a:custGeom>
              <a:avLst/>
              <a:gdLst>
                <a:gd name="T0" fmla="*/ 0 w 771"/>
                <a:gd name="T1" fmla="*/ 681 h 681"/>
                <a:gd name="T2" fmla="*/ 318 w 771"/>
                <a:gd name="T3" fmla="*/ 0 h 681"/>
                <a:gd name="T4" fmla="*/ 454 w 771"/>
                <a:gd name="T5" fmla="*/ 45 h 681"/>
                <a:gd name="T6" fmla="*/ 680 w 771"/>
                <a:gd name="T7" fmla="*/ 182 h 681"/>
                <a:gd name="T8" fmla="*/ 771 w 771"/>
                <a:gd name="T9" fmla="*/ 408 h 681"/>
                <a:gd name="T10" fmla="*/ 771 w 771"/>
                <a:gd name="T11" fmla="*/ 681 h 681"/>
                <a:gd name="T12" fmla="*/ 0 w 771"/>
                <a:gd name="T13" fmla="*/ 681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1" h="681">
                  <a:moveTo>
                    <a:pt x="0" y="681"/>
                  </a:moveTo>
                  <a:lnTo>
                    <a:pt x="318" y="0"/>
                  </a:lnTo>
                  <a:lnTo>
                    <a:pt x="454" y="45"/>
                  </a:lnTo>
                  <a:lnTo>
                    <a:pt x="680" y="182"/>
                  </a:lnTo>
                  <a:lnTo>
                    <a:pt x="771" y="408"/>
                  </a:lnTo>
                  <a:lnTo>
                    <a:pt x="771" y="681"/>
                  </a:lnTo>
                  <a:lnTo>
                    <a:pt x="0" y="681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9419" name="Freeform 43"/>
            <p:cNvSpPr>
              <a:spLocks/>
            </p:cNvSpPr>
            <p:nvPr/>
          </p:nvSpPr>
          <p:spPr bwMode="auto">
            <a:xfrm>
              <a:off x="3375" y="2458"/>
              <a:ext cx="771" cy="681"/>
            </a:xfrm>
            <a:custGeom>
              <a:avLst/>
              <a:gdLst>
                <a:gd name="T0" fmla="*/ 0 w 771"/>
                <a:gd name="T1" fmla="*/ 681 h 681"/>
                <a:gd name="T2" fmla="*/ 318 w 771"/>
                <a:gd name="T3" fmla="*/ 0 h 681"/>
                <a:gd name="T4" fmla="*/ 454 w 771"/>
                <a:gd name="T5" fmla="*/ 45 h 681"/>
                <a:gd name="T6" fmla="*/ 680 w 771"/>
                <a:gd name="T7" fmla="*/ 182 h 681"/>
                <a:gd name="T8" fmla="*/ 771 w 771"/>
                <a:gd name="T9" fmla="*/ 408 h 681"/>
                <a:gd name="T10" fmla="*/ 771 w 771"/>
                <a:gd name="T11" fmla="*/ 681 h 681"/>
                <a:gd name="T12" fmla="*/ 0 w 771"/>
                <a:gd name="T13" fmla="*/ 681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1" h="681">
                  <a:moveTo>
                    <a:pt x="0" y="681"/>
                  </a:moveTo>
                  <a:lnTo>
                    <a:pt x="318" y="0"/>
                  </a:lnTo>
                  <a:lnTo>
                    <a:pt x="454" y="45"/>
                  </a:lnTo>
                  <a:lnTo>
                    <a:pt x="680" y="182"/>
                  </a:lnTo>
                  <a:lnTo>
                    <a:pt x="771" y="408"/>
                  </a:lnTo>
                  <a:lnTo>
                    <a:pt x="771" y="681"/>
                  </a:lnTo>
                  <a:lnTo>
                    <a:pt x="0" y="681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9420" name="Freeform 44"/>
            <p:cNvSpPr>
              <a:spLocks/>
            </p:cNvSpPr>
            <p:nvPr/>
          </p:nvSpPr>
          <p:spPr bwMode="auto">
            <a:xfrm>
              <a:off x="3379" y="935"/>
              <a:ext cx="1984" cy="2240"/>
            </a:xfrm>
            <a:custGeom>
              <a:avLst/>
              <a:gdLst>
                <a:gd name="T0" fmla="*/ 0 w 1984"/>
                <a:gd name="T1" fmla="*/ 2208 h 2240"/>
                <a:gd name="T2" fmla="*/ 1008 w 1984"/>
                <a:gd name="T3" fmla="*/ 0 h 2240"/>
                <a:gd name="T4" fmla="*/ 1984 w 1984"/>
                <a:gd name="T5" fmla="*/ 2240 h 2240"/>
                <a:gd name="T6" fmla="*/ 0 w 1984"/>
                <a:gd name="T7" fmla="*/ 2208 h 2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4" h="2240">
                  <a:moveTo>
                    <a:pt x="0" y="2208"/>
                  </a:moveTo>
                  <a:lnTo>
                    <a:pt x="1008" y="0"/>
                  </a:lnTo>
                  <a:lnTo>
                    <a:pt x="1984" y="2240"/>
                  </a:lnTo>
                  <a:lnTo>
                    <a:pt x="0" y="2208"/>
                  </a:lnTo>
                  <a:close/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9421" name="Text Box 45"/>
            <p:cNvSpPr txBox="1">
              <a:spLocks noChangeArrowheads="1"/>
            </p:cNvSpPr>
            <p:nvPr/>
          </p:nvSpPr>
          <p:spPr bwMode="auto">
            <a:xfrm>
              <a:off x="3103" y="3048"/>
              <a:ext cx="222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99"/>
                  </a:solidFill>
                  <a:latin typeface="Arial" charset="0"/>
                </a:rPr>
                <a:t>А</a:t>
              </a:r>
            </a:p>
          </p:txBody>
        </p:sp>
        <p:sp>
          <p:nvSpPr>
            <p:cNvPr id="229422" name="Text Box 46"/>
            <p:cNvSpPr txBox="1">
              <a:spLocks noChangeArrowheads="1"/>
            </p:cNvSpPr>
            <p:nvPr/>
          </p:nvSpPr>
          <p:spPr bwMode="auto">
            <a:xfrm>
              <a:off x="4146" y="689"/>
              <a:ext cx="222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С</a:t>
              </a:r>
            </a:p>
          </p:txBody>
        </p:sp>
        <p:sp>
          <p:nvSpPr>
            <p:cNvPr id="229423" name="Line 47"/>
            <p:cNvSpPr>
              <a:spLocks noChangeShapeType="1"/>
            </p:cNvSpPr>
            <p:nvPr/>
          </p:nvSpPr>
          <p:spPr bwMode="auto">
            <a:xfrm>
              <a:off x="3783" y="2050"/>
              <a:ext cx="182" cy="1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9424" name="Text Box 48"/>
            <p:cNvSpPr txBox="1">
              <a:spLocks noChangeArrowheads="1"/>
            </p:cNvSpPr>
            <p:nvPr/>
          </p:nvSpPr>
          <p:spPr bwMode="auto">
            <a:xfrm>
              <a:off x="3431" y="2912"/>
              <a:ext cx="290" cy="2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>
                  <a:solidFill>
                    <a:srgbClr val="000000"/>
                  </a:solidFill>
                  <a:latin typeface="Arial" charset="0"/>
                </a:rPr>
                <a:t>70</a:t>
              </a:r>
              <a:r>
                <a:rPr lang="ru-RU" sz="2900" b="1" baseline="300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9425" name="Line 49"/>
            <p:cNvSpPr>
              <a:spLocks noChangeShapeType="1"/>
            </p:cNvSpPr>
            <p:nvPr/>
          </p:nvSpPr>
          <p:spPr bwMode="auto">
            <a:xfrm flipV="1">
              <a:off x="4826" y="2050"/>
              <a:ext cx="182" cy="1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9426" name="Freeform 50"/>
            <p:cNvSpPr>
              <a:spLocks/>
            </p:cNvSpPr>
            <p:nvPr/>
          </p:nvSpPr>
          <p:spPr bwMode="auto">
            <a:xfrm>
              <a:off x="4371" y="935"/>
              <a:ext cx="16" cy="2228"/>
            </a:xfrm>
            <a:custGeom>
              <a:avLst/>
              <a:gdLst>
                <a:gd name="T0" fmla="*/ 16 w 16"/>
                <a:gd name="T1" fmla="*/ 0 h 2228"/>
                <a:gd name="T2" fmla="*/ 0 w 16"/>
                <a:gd name="T3" fmla="*/ 2228 h 2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" h="2228">
                  <a:moveTo>
                    <a:pt x="16" y="0"/>
                  </a:moveTo>
                  <a:lnTo>
                    <a:pt x="0" y="2228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9427" name="Text Box 51"/>
            <p:cNvSpPr txBox="1">
              <a:spLocks noChangeArrowheads="1"/>
            </p:cNvSpPr>
            <p:nvPr/>
          </p:nvSpPr>
          <p:spPr bwMode="auto">
            <a:xfrm>
              <a:off x="4282" y="3139"/>
              <a:ext cx="245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М</a:t>
              </a:r>
            </a:p>
          </p:txBody>
        </p:sp>
        <p:sp>
          <p:nvSpPr>
            <p:cNvPr id="229428" name="Freeform 52"/>
            <p:cNvSpPr>
              <a:spLocks/>
            </p:cNvSpPr>
            <p:nvPr/>
          </p:nvSpPr>
          <p:spPr bwMode="auto">
            <a:xfrm>
              <a:off x="4373" y="3002"/>
              <a:ext cx="136" cy="161"/>
            </a:xfrm>
            <a:custGeom>
              <a:avLst/>
              <a:gdLst>
                <a:gd name="T0" fmla="*/ 0 w 136"/>
                <a:gd name="T1" fmla="*/ 0 h 161"/>
                <a:gd name="T2" fmla="*/ 136 w 136"/>
                <a:gd name="T3" fmla="*/ 0 h 161"/>
                <a:gd name="T4" fmla="*/ 134 w 136"/>
                <a:gd name="T5" fmla="*/ 16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161">
                  <a:moveTo>
                    <a:pt x="0" y="0"/>
                  </a:moveTo>
                  <a:lnTo>
                    <a:pt x="136" y="0"/>
                  </a:lnTo>
                  <a:lnTo>
                    <a:pt x="134" y="161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9435" name="Text Box 59"/>
            <p:cNvSpPr txBox="1">
              <a:spLocks noChangeArrowheads="1"/>
            </p:cNvSpPr>
            <p:nvPr/>
          </p:nvSpPr>
          <p:spPr bwMode="auto">
            <a:xfrm>
              <a:off x="5375" y="3113"/>
              <a:ext cx="222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99"/>
                  </a:solidFill>
                  <a:latin typeface="Arial" charset="0"/>
                </a:rPr>
                <a:t>В</a:t>
              </a:r>
            </a:p>
          </p:txBody>
        </p:sp>
        <p:sp>
          <p:nvSpPr>
            <p:cNvPr id="229437" name="Text Box 61"/>
            <p:cNvSpPr txBox="1">
              <a:spLocks noChangeArrowheads="1"/>
            </p:cNvSpPr>
            <p:nvPr/>
          </p:nvSpPr>
          <p:spPr bwMode="auto">
            <a:xfrm>
              <a:off x="4977" y="2931"/>
              <a:ext cx="290" cy="2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>
                  <a:solidFill>
                    <a:srgbClr val="000000"/>
                  </a:solidFill>
                  <a:latin typeface="Arial" charset="0"/>
                </a:rPr>
                <a:t>70</a:t>
              </a:r>
              <a:r>
                <a:rPr lang="ru-RU" sz="2900" b="1" baseline="300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29440" name="Text Box 64"/>
          <p:cNvSpPr txBox="1">
            <a:spLocks noChangeArrowheads="1"/>
          </p:cNvSpPr>
          <p:nvPr/>
        </p:nvSpPr>
        <p:spPr bwMode="auto">
          <a:xfrm>
            <a:off x="10772141" y="2472691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40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29460" name="Group 84"/>
          <p:cNvGrpSpPr>
            <a:grpSpLocks/>
          </p:cNvGrpSpPr>
          <p:nvPr/>
        </p:nvGrpSpPr>
        <p:grpSpPr bwMode="auto">
          <a:xfrm>
            <a:off x="10195562" y="3164206"/>
            <a:ext cx="1658621" cy="539115"/>
            <a:chOff x="4014" y="1661"/>
            <a:chExt cx="653" cy="283"/>
          </a:xfrm>
        </p:grpSpPr>
        <p:sp>
          <p:nvSpPr>
            <p:cNvPr id="229457" name="Text Box 81"/>
            <p:cNvSpPr txBox="1">
              <a:spLocks noChangeArrowheads="1"/>
            </p:cNvSpPr>
            <p:nvPr/>
          </p:nvSpPr>
          <p:spPr bwMode="auto">
            <a:xfrm>
              <a:off x="4014" y="1661"/>
              <a:ext cx="290" cy="2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>
                  <a:solidFill>
                    <a:srgbClr val="000000"/>
                  </a:solidFill>
                  <a:latin typeface="Arial" charset="0"/>
                </a:rPr>
                <a:t>20</a:t>
              </a:r>
              <a:r>
                <a:rPr lang="ru-RU" sz="2900" b="1" baseline="300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9459" name="Text Box 83"/>
            <p:cNvSpPr txBox="1">
              <a:spLocks noChangeArrowheads="1"/>
            </p:cNvSpPr>
            <p:nvPr/>
          </p:nvSpPr>
          <p:spPr bwMode="auto">
            <a:xfrm>
              <a:off x="4377" y="1661"/>
              <a:ext cx="290" cy="2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900" b="1">
                  <a:solidFill>
                    <a:srgbClr val="000000"/>
                  </a:solidFill>
                  <a:latin typeface="Arial" charset="0"/>
                </a:rPr>
                <a:t>20</a:t>
              </a:r>
              <a:r>
                <a:rPr lang="ru-RU" sz="2900" b="1" baseline="300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ru-RU" sz="2900" b="1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29461" name="Text Box 85"/>
          <p:cNvSpPr txBox="1">
            <a:spLocks noChangeArrowheads="1"/>
          </p:cNvSpPr>
          <p:nvPr/>
        </p:nvSpPr>
        <p:spPr bwMode="auto">
          <a:xfrm>
            <a:off x="9964422" y="485776"/>
            <a:ext cx="3704802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Второй способ</a:t>
            </a:r>
          </a:p>
        </p:txBody>
      </p:sp>
    </p:spTree>
    <p:extLst>
      <p:ext uri="{BB962C8B-B14F-4D97-AF65-F5344CB8AC3E}">
        <p14:creationId xmlns:p14="http://schemas.microsoft.com/office/powerpoint/2010/main" val="381492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85185E-6 L 0.2599 1.85185E-6 " pathEditMode="relative" ptsTypes="AA">
                                      <p:cBhvr>
                                        <p:cTn id="10" dur="2000" fill="hold"/>
                                        <p:tgtEl>
                                          <p:spTgt spid="229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722 0 " pathEditMode="relative" ptsTypes="AA">
                                      <p:cBhvr>
                                        <p:cTn id="40" dur="2000" fill="hold"/>
                                        <p:tgtEl>
                                          <p:spTgt spid="2294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2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9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9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29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9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94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417" grpId="0"/>
      <p:bldP spid="229417" grpId="1"/>
      <p:bldP spid="229456" grpId="0" animBg="1"/>
      <p:bldP spid="229413" grpId="0" animBg="1"/>
      <p:bldP spid="229414" grpId="0"/>
      <p:bldP spid="229415" grpId="0" animBg="1"/>
      <p:bldP spid="229416" grpId="0"/>
      <p:bldP spid="229431" grpId="0"/>
      <p:bldP spid="229440" grpId="0"/>
      <p:bldP spid="2294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2910" y="277885"/>
            <a:ext cx="6113835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271690" y="1199837"/>
            <a:ext cx="2109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127884" y="1775383"/>
            <a:ext cx="53754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часть угла х, то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∠</a:t>
            </a:r>
            <a:r>
              <a:rPr lang="uz-Cyrl-UZ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С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= 8х, ∠А =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5х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625600" y="6996201"/>
                <a:ext cx="399712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:r>
                  <a:rPr lang="ru-RU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𝟖𝟎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5600" y="6996201"/>
                <a:ext cx="3997120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6260" t="-16667" b="-365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222926" y="838200"/>
            <a:ext cx="81894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9.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неизвестные углы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847949" y="5626977"/>
                <a:ext cx="3711722" cy="10995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А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r>
                      <a:rPr lang="ru-RU" sz="3200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𝟓</m:t>
                    </m:r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  <a:sym typeface="Symbol"/>
                      </a:rPr>
                      <m:t>∙</m:t>
                    </m:r>
                    <m:sSup>
                      <m:sSupPr>
                        <m:ctrlP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 </m:t>
                    </m:r>
                  </m:oMath>
                </a14:m>
                <a:endParaRPr lang="ru-RU" sz="3200" b="1" i="0" dirty="0" smtClean="0">
                  <a:solidFill>
                    <a:srgbClr val="002060"/>
                  </a:solidFill>
                  <a:latin typeface="Cambria Math"/>
                  <a:cs typeface="Arial" pitchFamily="34" charset="0"/>
                  <a:sym typeface="Symbol"/>
                </a:endParaRPr>
              </a:p>
              <a:p>
                <a14:m>
                  <m:oMath xmlns:m="http://schemas.openxmlformats.org/officeDocument/2006/math">
                    <m:r>
                      <a:rPr lang="ru-RU" sz="3200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 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С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𝟖</m:t>
                    </m:r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  <a:sym typeface="Symbol"/>
                      </a:rPr>
                      <m:t>∙</m:t>
                    </m:r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200" b="1" i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𝟖𝟎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949" y="5626977"/>
                <a:ext cx="3711722" cy="1099532"/>
              </a:xfrm>
              <a:prstGeom prst="rect">
                <a:avLst/>
              </a:prstGeom>
              <a:blipFill rotWithShape="1">
                <a:blip r:embed="rId3"/>
                <a:stretch>
                  <a:fillRect l="-4105" t="-6111" b="-1666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529316" y="1784612"/>
            <a:ext cx="6158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000" b="1" i="1" dirty="0" smtClean="0">
                <a:solidFill>
                  <a:srgbClr val="002060"/>
                </a:solidFill>
                <a:cs typeface="Arial" pitchFamily="34" charset="0"/>
              </a:rPr>
              <a:t>а)</a:t>
            </a:r>
            <a:endParaRPr lang="uz-Latn-UZ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42011" y="2299117"/>
            <a:ext cx="3429000" cy="2554970"/>
          </a:xfrm>
          <a:prstGeom prst="triangle">
            <a:avLst>
              <a:gd name="adj" fmla="val 72935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618479" y="2607506"/>
                <a:ext cx="867995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𝟓</m:t>
                          </m:r>
                          <m: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8479" y="2607506"/>
                <a:ext cx="867995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201528" y="4160391"/>
                <a:ext cx="63831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𝒙</m:t>
                      </m:r>
                    </m:oMath>
                  </m:oMathPara>
                </a14:m>
                <a:endParaRPr lang="uz-Latn-U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1528" y="4160391"/>
                <a:ext cx="638316" cy="7694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31812" y="4160390"/>
                <a:ext cx="649537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𝒚</m:t>
                      </m:r>
                    </m:oMath>
                  </m:oMathPara>
                </a14:m>
                <a:endParaRPr lang="uz-Latn-U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812" y="4160390"/>
                <a:ext cx="649537" cy="7694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004357" y="1899620"/>
                <a:ext cx="306731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𝒙</m:t>
                      </m:r>
                      <m:r>
                        <a:rPr lang="uz-Cyrl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 :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𝒚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=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𝟖</m:t>
                      </m:r>
                      <m:r>
                        <a:rPr lang="uz-Cyrl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 :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𝟓</m:t>
                      </m:r>
                    </m:oMath>
                  </m:oMathPara>
                </a14:m>
                <a:endParaRPr lang="uz-Latn-UZ" sz="4800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4357" y="1899620"/>
                <a:ext cx="3067315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 Box 45"/>
          <p:cNvSpPr txBox="1">
            <a:spLocks noChangeArrowheads="1"/>
          </p:cNvSpPr>
          <p:nvPr/>
        </p:nvSpPr>
        <p:spPr bwMode="auto">
          <a:xfrm>
            <a:off x="222926" y="4623255"/>
            <a:ext cx="4812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charset="0"/>
              </a:rPr>
              <a:t>А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4103668" y="4597004"/>
            <a:ext cx="4812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charset="0"/>
              </a:rPr>
              <a:t>С</a:t>
            </a:r>
            <a:endParaRPr lang="ru-RU" sz="3200" b="1" dirty="0">
              <a:latin typeface="Arial" charset="0"/>
            </a:endParaRPr>
          </a:p>
        </p:txBody>
      </p:sp>
      <p:sp>
        <p:nvSpPr>
          <p:cNvPr id="47" name="Text Box 45"/>
          <p:cNvSpPr txBox="1">
            <a:spLocks noChangeArrowheads="1"/>
          </p:cNvSpPr>
          <p:nvPr/>
        </p:nvSpPr>
        <p:spPr bwMode="auto">
          <a:xfrm>
            <a:off x="2960917" y="1725431"/>
            <a:ext cx="4812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charset="0"/>
              </a:rPr>
              <a:t>В</a:t>
            </a:r>
            <a:endParaRPr lang="ru-RU" sz="3200" b="1" dirty="0">
              <a:latin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21510" y="2607504"/>
            <a:ext cx="31726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∠С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∠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А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= 8 : 5</a:t>
            </a:r>
            <a:endParaRPr lang="uz-Latn-UZ" sz="4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8006424" y="2747635"/>
                <a:ext cx="4497193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∠А+∠В+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∠С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6424" y="2747635"/>
                <a:ext cx="4497193" cy="721801"/>
              </a:xfrm>
              <a:prstGeom prst="rect">
                <a:avLst/>
              </a:prstGeom>
              <a:blipFill rotWithShape="1">
                <a:blip r:embed="rId8"/>
                <a:stretch>
                  <a:fillRect l="-4743" t="-13559" b="-3559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7619827" y="3283757"/>
                <a:ext cx="5215787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5x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8x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9827" y="3283757"/>
                <a:ext cx="5215787" cy="721801"/>
              </a:xfrm>
              <a:prstGeom prst="rect">
                <a:avLst/>
              </a:prstGeom>
              <a:blipFill rotWithShape="1">
                <a:blip r:embed="rId9"/>
                <a:stretch>
                  <a:fillRect l="-4206" t="-13559" b="-3559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7676783" y="3901454"/>
                <a:ext cx="5156476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5x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8x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−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𝟓𝟎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783" y="3901454"/>
                <a:ext cx="5156476" cy="721801"/>
              </a:xfrm>
              <a:prstGeom prst="rect">
                <a:avLst/>
              </a:prstGeom>
              <a:blipFill rotWithShape="1">
                <a:blip r:embed="rId10"/>
                <a:stretch>
                  <a:fillRect l="-4137" t="-13559" b="-3559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угольник 61"/>
              <p:cNvSpPr/>
              <p:nvPr/>
            </p:nvSpPr>
            <p:spPr>
              <a:xfrm>
                <a:off x="7631698" y="4493186"/>
                <a:ext cx="2759538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13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𝟏𝟑𝟎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1698" y="4493186"/>
                <a:ext cx="2759538" cy="721801"/>
              </a:xfrm>
              <a:prstGeom prst="rect">
                <a:avLst/>
              </a:prstGeom>
              <a:blipFill rotWithShape="1">
                <a:blip r:embed="rId11"/>
                <a:stretch>
                  <a:fillRect l="-7947" t="-13559" b="-3559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7780284" y="5003222"/>
                <a:ext cx="3021340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𝟏𝟑𝟎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:</m:t>
                    </m:r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𝟏𝟑</m:t>
                    </m:r>
                  </m:oMath>
                </a14:m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0284" y="5003222"/>
                <a:ext cx="3021340" cy="721801"/>
              </a:xfrm>
              <a:prstGeom prst="rect">
                <a:avLst/>
              </a:prstGeom>
              <a:blipFill rotWithShape="1">
                <a:blip r:embed="rId12"/>
                <a:stretch>
                  <a:fillRect l="-7056" t="-13559" b="-3559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Прямоугольник 73"/>
              <p:cNvSpPr/>
              <p:nvPr/>
            </p:nvSpPr>
            <p:spPr>
              <a:xfrm>
                <a:off x="7790535" y="5626977"/>
                <a:ext cx="1882695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0535" y="5626977"/>
                <a:ext cx="1882695" cy="721801"/>
              </a:xfrm>
              <a:prstGeom prst="rect">
                <a:avLst/>
              </a:prstGeom>
              <a:blipFill rotWithShape="1">
                <a:blip r:embed="rId13"/>
                <a:stretch>
                  <a:fillRect l="-11650" t="-13559" b="-3559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8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6" grpId="0"/>
      <p:bldP spid="16" grpId="0"/>
      <p:bldP spid="45" grpId="0"/>
      <p:bldP spid="46" grpId="0"/>
      <p:bldP spid="47" grpId="0"/>
      <p:bldP spid="11" grpId="0"/>
      <p:bldP spid="14" grpId="0"/>
      <p:bldP spid="53" grpId="0"/>
      <p:bldP spid="60" grpId="0"/>
      <p:bldP spid="62" grpId="0"/>
      <p:bldP spid="73" grpId="0"/>
      <p:bldP spid="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2910" y="277885"/>
            <a:ext cx="6113835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271690" y="1199837"/>
            <a:ext cx="2109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31642" y="5720238"/>
                <a:ext cx="5344092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:r>
                  <a:rPr lang="ru-RU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𝟑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𝟔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4400" b="1" dirty="0">
                            <a:solidFill>
                              <a:srgbClr val="002060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uz-Latn-UZ" sz="4400" b="1" i="0" dirty="0" smtClean="0">
                            <a:solidFill>
                              <a:srgbClr val="002060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  </m:t>
                        </m:r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𝟗</m:t>
                        </m:r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642" y="5720238"/>
                <a:ext cx="5344092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4680" t="-16535" b="-3543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222926" y="838200"/>
            <a:ext cx="7904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9.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неизвестные углы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765899" y="6033704"/>
                <a:ext cx="4268989" cy="12254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600" b="1" i="0" smtClean="0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𝟐</m:t>
                      </m:r>
                      <m:r>
                        <a:rPr lang="uz-Latn-UZ" sz="3600" b="1" i="1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𝒙</m:t>
                      </m:r>
                      <m:r>
                        <a:rPr lang="uz-Latn-UZ" sz="3600" b="1" i="1" smtClean="0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=</m:t>
                      </m:r>
                      <m:r>
                        <a:rPr lang="uz-Latn-UZ" sz="3600" b="1" i="1" smtClean="0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𝟐</m:t>
                      </m:r>
                      <m:r>
                        <a:rPr lang="ru-RU" sz="36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∙</m:t>
                      </m:r>
                      <m:sSup>
                        <m:sSupPr>
                          <m:ctrlPr>
                            <a:rPr lang="uz-Latn-UZ" sz="3600" b="1" i="1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uz-Latn-UZ" sz="36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𝟑</m:t>
                          </m:r>
                          <m:r>
                            <a:rPr lang="uz-Latn-UZ" sz="3600" b="1" i="1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e>
                        <m:sup>
                          <m:r>
                            <a:rPr lang="uz-Latn-UZ" sz="3600" b="1" i="1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  <m:r>
                        <a:rPr lang="ru-RU" sz="3600" b="1" i="1" smtClean="0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=</m:t>
                      </m:r>
                      <m:sSup>
                        <m:sSupPr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uz-Latn-UZ" sz="36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𝟔</m:t>
                          </m:r>
                          <m: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e>
                        <m:sup>
                          <m: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  <m:r>
                        <a:rPr lang="ru-RU" sz="3600" b="1" i="0" smtClean="0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 </m:t>
                      </m:r>
                    </m:oMath>
                  </m:oMathPara>
                </a14:m>
                <a:endParaRPr lang="ru-RU" sz="3600" b="1" i="0" dirty="0" smtClean="0">
                  <a:solidFill>
                    <a:srgbClr val="002060"/>
                  </a:solidFill>
                  <a:latin typeface="Cambria Math"/>
                  <a:cs typeface="Arial" pitchFamily="34" charset="0"/>
                  <a:sym typeface="Symbol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600" b="1" i="1" smtClean="0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𝟑</m:t>
                      </m:r>
                      <m:r>
                        <a:rPr lang="uz-Latn-UZ" sz="3600" b="1" i="1" smtClean="0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𝒙</m:t>
                      </m:r>
                      <m:r>
                        <a:rPr lang="uz-Latn-UZ" sz="3600" b="1" i="1" smtClean="0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=</m:t>
                      </m:r>
                      <m:r>
                        <a:rPr lang="uz-Latn-UZ" sz="3600" b="1" i="1" smtClean="0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𝟑</m:t>
                      </m:r>
                      <m:r>
                        <a:rPr lang="ru-RU" sz="3600" b="1" i="1" smtClean="0">
                          <a:solidFill>
                            <a:srgbClr val="002060"/>
                          </a:solidFill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∙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uz-Latn-UZ" sz="36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𝟑</m:t>
                          </m:r>
                          <m: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e>
                        <m:sup>
                          <m:r>
                            <a:rPr lang="ru-RU" sz="3600" b="1" i="1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  <m:r>
                        <a:rPr lang="ru-RU" sz="3600" b="1" i="1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=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uz-Latn-UZ" sz="36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𝟗</m:t>
                          </m:r>
                          <m: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e>
                        <m:sup>
                          <m:r>
                            <a:rPr lang="ru-RU" sz="3600" b="1" i="1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44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5899" y="6033704"/>
                <a:ext cx="4268989" cy="12254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529316" y="1784612"/>
            <a:ext cx="6174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000" b="1" i="1" dirty="0">
                <a:solidFill>
                  <a:srgbClr val="002060"/>
                </a:solidFill>
                <a:cs typeface="Arial" pitchFamily="34" charset="0"/>
              </a:rPr>
              <a:t>б</a:t>
            </a:r>
            <a:r>
              <a:rPr lang="uz-Cyrl-UZ" sz="4000" b="1" i="1" dirty="0" smtClean="0">
                <a:solidFill>
                  <a:srgbClr val="002060"/>
                </a:solidFill>
                <a:cs typeface="Arial" pitchFamily="34" charset="0"/>
              </a:rPr>
              <a:t>)</a:t>
            </a:r>
            <a:endParaRPr lang="uz-Latn-UZ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42011" y="2299117"/>
            <a:ext cx="3429000" cy="2554970"/>
          </a:xfrm>
          <a:prstGeom prst="triangle">
            <a:avLst>
              <a:gd name="adj" fmla="val 72935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201528" y="4160391"/>
                <a:ext cx="63831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𝒙</m:t>
                      </m:r>
                    </m:oMath>
                  </m:oMathPara>
                </a14:m>
                <a:endParaRPr lang="uz-Latn-U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1528" y="4160391"/>
                <a:ext cx="638316" cy="7694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042357" y="2011608"/>
                <a:ext cx="4497193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∠А+∠В+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∠С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2357" y="2011608"/>
                <a:ext cx="4497193" cy="721801"/>
              </a:xfrm>
              <a:prstGeom prst="rect">
                <a:avLst/>
              </a:prstGeom>
              <a:blipFill rotWithShape="1">
                <a:blip r:embed="rId5"/>
                <a:stretch>
                  <a:fillRect l="-4743" t="-13559" b="-3559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7118236" y="2922856"/>
                <a:ext cx="4500399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2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x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3х+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8236" y="2922856"/>
                <a:ext cx="4500399" cy="721801"/>
              </a:xfrm>
              <a:prstGeom prst="rect">
                <a:avLst/>
              </a:prstGeom>
              <a:blipFill rotWithShape="1">
                <a:blip r:embed="rId6"/>
                <a:stretch>
                  <a:fillRect l="-4878" t="-13445" b="-3445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7692947" y="3644657"/>
                <a:ext cx="2414892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6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x</a:t>
                </a:r>
                <a14:m>
                  <m:oMath xmlns:m="http://schemas.openxmlformats.org/officeDocument/2006/math">
                    <m:r>
                      <a:rPr lang="ru-RU" sz="40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2947" y="3644657"/>
                <a:ext cx="2414892" cy="721801"/>
              </a:xfrm>
              <a:prstGeom prst="rect">
                <a:avLst/>
              </a:prstGeom>
              <a:blipFill rotWithShape="1">
                <a:blip r:embed="rId7"/>
                <a:stretch>
                  <a:fillRect l="-9091" t="-13559" b="-3559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7780283" y="4366458"/>
                <a:ext cx="2715167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:</m:t>
                    </m:r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𝟔</m:t>
                    </m:r>
                  </m:oMath>
                </a14:m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0283" y="4366458"/>
                <a:ext cx="2715167" cy="721801"/>
              </a:xfrm>
              <a:prstGeom prst="rect">
                <a:avLst/>
              </a:prstGeom>
              <a:blipFill rotWithShape="1">
                <a:blip r:embed="rId8"/>
                <a:stretch>
                  <a:fillRect l="-7848" t="-13445" b="-3445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Прямоугольник 73"/>
              <p:cNvSpPr/>
              <p:nvPr/>
            </p:nvSpPr>
            <p:spPr>
              <a:xfrm>
                <a:off x="7877210" y="5088259"/>
                <a:ext cx="1882695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𝟑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7210" y="5088259"/>
                <a:ext cx="1882695" cy="721801"/>
              </a:xfrm>
              <a:prstGeom prst="rect">
                <a:avLst/>
              </a:prstGeom>
              <a:blipFill rotWithShape="1">
                <a:blip r:embed="rId9"/>
                <a:stretch>
                  <a:fillRect l="-11327" t="-13559" b="-3559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849716" y="4212283"/>
                <a:ext cx="976549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𝟐</m:t>
                      </m:r>
                      <m:r>
                        <a:rPr lang="uz-Latn-UZ" sz="44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𝒙</m:t>
                      </m:r>
                    </m:oMath>
                  </m:oMathPara>
                </a14:m>
                <a:endParaRPr lang="uz-Latn-U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716" y="4212283"/>
                <a:ext cx="976549" cy="76944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2465590" y="2607504"/>
                <a:ext cx="976549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𝟑</m:t>
                      </m:r>
                      <m:r>
                        <a:rPr lang="uz-Latn-UZ" sz="4400" b="1" i="1" smtClean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  <a:sym typeface="Symbol"/>
                        </a:rPr>
                        <m:t>𝒙</m:t>
                      </m:r>
                    </m:oMath>
                  </m:oMathPara>
                </a14:m>
                <a:endParaRPr lang="uz-Latn-U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590" y="2607504"/>
                <a:ext cx="976549" cy="76944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8738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16" grpId="0"/>
      <p:bldP spid="14" grpId="0"/>
      <p:bldP spid="53" grpId="0"/>
      <p:bldP spid="60" grpId="0"/>
      <p:bldP spid="73" grpId="0"/>
      <p:bldP spid="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685658" y="2057400"/>
            <a:ext cx="7134742" cy="2532833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z-Latn-UZ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(стр. 9</a:t>
            </a:r>
            <a:r>
              <a:rPr lang="uz-Latn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612775" y="3391789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1103186" y="159709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80717847"/>
              </p:ext>
            </p:extLst>
          </p:nvPr>
        </p:nvGraphicFramePr>
        <p:xfrm>
          <a:off x="762000" y="1143000"/>
          <a:ext cx="1325880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ChangeArrowheads="1"/>
          </p:cNvSpPr>
          <p:nvPr/>
        </p:nvSpPr>
        <p:spPr bwMode="auto">
          <a:xfrm>
            <a:off x="1371600" y="1295400"/>
            <a:ext cx="11904979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30622" tIns="65311" rIns="130622" bIns="65311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Сумма 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односторонних  </a:t>
            </a:r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углов равна 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180</a:t>
            </a:r>
            <a:r>
              <a:rPr lang="ru-RU" sz="4400" b="1" baseline="30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827" name="Freeform 3"/>
          <p:cNvSpPr>
            <a:spLocks/>
          </p:cNvSpPr>
          <p:nvPr/>
        </p:nvSpPr>
        <p:spPr bwMode="auto">
          <a:xfrm rot="10800000">
            <a:off x="3398521" y="4288156"/>
            <a:ext cx="2303781" cy="1036320"/>
          </a:xfrm>
          <a:custGeom>
            <a:avLst/>
            <a:gdLst>
              <a:gd name="T0" fmla="*/ 0 w 907"/>
              <a:gd name="T1" fmla="*/ 0 h 544"/>
              <a:gd name="T2" fmla="*/ 2147483647 w 907"/>
              <a:gd name="T3" fmla="*/ 0 h 544"/>
              <a:gd name="T4" fmla="*/ 2147483647 w 907"/>
              <a:gd name="T5" fmla="*/ 2147483647 h 544"/>
              <a:gd name="T6" fmla="*/ 2147483647 w 907"/>
              <a:gd name="T7" fmla="*/ 2147483647 h 544"/>
              <a:gd name="T8" fmla="*/ 0 w 907"/>
              <a:gd name="T9" fmla="*/ 2147483647 h 544"/>
              <a:gd name="T10" fmla="*/ 0 w 907"/>
              <a:gd name="T11" fmla="*/ 2147483647 h 544"/>
              <a:gd name="T12" fmla="*/ 0 w 907"/>
              <a:gd name="T13" fmla="*/ 0 h 5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7"/>
              <a:gd name="T22" fmla="*/ 0 h 544"/>
              <a:gd name="T23" fmla="*/ 907 w 907"/>
              <a:gd name="T24" fmla="*/ 544 h 5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7" h="544">
                <a:moveTo>
                  <a:pt x="0" y="0"/>
                </a:moveTo>
                <a:lnTo>
                  <a:pt x="907" y="0"/>
                </a:lnTo>
                <a:lnTo>
                  <a:pt x="317" y="544"/>
                </a:lnTo>
                <a:lnTo>
                  <a:pt x="91" y="408"/>
                </a:lnTo>
                <a:lnTo>
                  <a:pt x="0" y="272"/>
                </a:lnTo>
                <a:lnTo>
                  <a:pt x="0" y="9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FF99FF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 w="12700">
            <a:noFill/>
            <a:round/>
            <a:headEnd type="none" w="sm" len="sm"/>
            <a:tailEnd type="none" w="sm" len="sm"/>
          </a:ln>
        </p:spPr>
        <p:txBody>
          <a:bodyPr rot="10800000" wrap="none" lIns="130622" tIns="65311" rIns="130622" bIns="65311"/>
          <a:lstStyle/>
          <a:p>
            <a:pPr defTabSz="1303953"/>
            <a:endParaRPr lang="ru-RU" sz="3400" b="1" i="1"/>
          </a:p>
        </p:txBody>
      </p:sp>
      <p:sp>
        <p:nvSpPr>
          <p:cNvPr id="205828" name="Text Box 4"/>
          <p:cNvSpPr txBox="1">
            <a:spLocks noChangeArrowheads="1"/>
          </p:cNvSpPr>
          <p:nvPr/>
        </p:nvSpPr>
        <p:spPr bwMode="auto">
          <a:xfrm>
            <a:off x="3824412" y="4749166"/>
            <a:ext cx="853700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>
            <a:spAutoFit/>
          </a:bodyPr>
          <a:lstStyle/>
          <a:p>
            <a:pPr defTabSz="1303953"/>
            <a:r>
              <a:rPr lang="ru-RU" sz="3400" b="1" i="1" dirty="0">
                <a:solidFill>
                  <a:srgbClr val="000000"/>
                </a:solidFill>
              </a:rPr>
              <a:t>40</a:t>
            </a:r>
            <a:r>
              <a:rPr lang="ru-RU" sz="3400" b="1" i="1" baseline="30000" dirty="0">
                <a:solidFill>
                  <a:srgbClr val="000000"/>
                </a:solidFill>
              </a:rPr>
              <a:t>0</a:t>
            </a:r>
            <a:endParaRPr lang="ru-RU" sz="3400" b="1" i="1" dirty="0">
              <a:solidFill>
                <a:srgbClr val="000000"/>
              </a:solidFill>
            </a:endParaRPr>
          </a:p>
        </p:txBody>
      </p:sp>
      <p:sp>
        <p:nvSpPr>
          <p:cNvPr id="205829" name="Freeform 5"/>
          <p:cNvSpPr>
            <a:spLocks/>
          </p:cNvSpPr>
          <p:nvPr/>
        </p:nvSpPr>
        <p:spPr bwMode="auto">
          <a:xfrm>
            <a:off x="4665982" y="3855720"/>
            <a:ext cx="3388360" cy="893446"/>
          </a:xfrm>
          <a:custGeom>
            <a:avLst/>
            <a:gdLst>
              <a:gd name="T0" fmla="*/ 2147483647 w 1334"/>
              <a:gd name="T1" fmla="*/ 0 h 469"/>
              <a:gd name="T2" fmla="*/ 2147483647 w 1334"/>
              <a:gd name="T3" fmla="*/ 0 h 469"/>
              <a:gd name="T4" fmla="*/ 0 w 1334"/>
              <a:gd name="T5" fmla="*/ 2147483647 h 469"/>
              <a:gd name="T6" fmla="*/ 2147483647 w 1334"/>
              <a:gd name="T7" fmla="*/ 2147483647 h 469"/>
              <a:gd name="T8" fmla="*/ 2147483647 w 1334"/>
              <a:gd name="T9" fmla="*/ 2147483647 h 469"/>
              <a:gd name="T10" fmla="*/ 2147483647 w 1334"/>
              <a:gd name="T11" fmla="*/ 2147483647 h 469"/>
              <a:gd name="T12" fmla="*/ 2147483647 w 1334"/>
              <a:gd name="T13" fmla="*/ 2147483647 h 469"/>
              <a:gd name="T14" fmla="*/ 2147483647 w 1334"/>
              <a:gd name="T15" fmla="*/ 0 h 46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334"/>
              <a:gd name="T25" fmla="*/ 0 h 469"/>
              <a:gd name="T26" fmla="*/ 1334 w 1334"/>
              <a:gd name="T27" fmla="*/ 469 h 46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334" h="469">
                <a:moveTo>
                  <a:pt x="1334" y="0"/>
                </a:moveTo>
                <a:lnTo>
                  <a:pt x="427" y="0"/>
                </a:lnTo>
                <a:lnTo>
                  <a:pt x="0" y="379"/>
                </a:lnTo>
                <a:lnTo>
                  <a:pt x="227" y="379"/>
                </a:lnTo>
                <a:lnTo>
                  <a:pt x="379" y="469"/>
                </a:lnTo>
                <a:lnTo>
                  <a:pt x="849" y="363"/>
                </a:lnTo>
                <a:lnTo>
                  <a:pt x="1288" y="212"/>
                </a:lnTo>
                <a:lnTo>
                  <a:pt x="1334" y="0"/>
                </a:lnTo>
                <a:close/>
              </a:path>
            </a:pathLst>
          </a:custGeom>
          <a:gradFill rotWithShape="1">
            <a:gsLst>
              <a:gs pos="0">
                <a:srgbClr val="FF99FF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12700">
            <a:noFill/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pPr defTabSz="1303953"/>
            <a:endParaRPr lang="ru-RU" sz="3400" b="1" i="1"/>
          </a:p>
        </p:txBody>
      </p:sp>
      <p:sp>
        <p:nvSpPr>
          <p:cNvPr id="205830" name="Line 6"/>
          <p:cNvSpPr>
            <a:spLocks noChangeShapeType="1"/>
          </p:cNvSpPr>
          <p:nvPr/>
        </p:nvSpPr>
        <p:spPr bwMode="auto">
          <a:xfrm>
            <a:off x="2476502" y="3855720"/>
            <a:ext cx="587501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205831" name="Line 7"/>
          <p:cNvSpPr>
            <a:spLocks noChangeShapeType="1"/>
          </p:cNvSpPr>
          <p:nvPr/>
        </p:nvSpPr>
        <p:spPr bwMode="auto">
          <a:xfrm>
            <a:off x="2362200" y="5324476"/>
            <a:ext cx="5875021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205832" name="Line 8"/>
          <p:cNvSpPr>
            <a:spLocks noChangeShapeType="1"/>
          </p:cNvSpPr>
          <p:nvPr/>
        </p:nvSpPr>
        <p:spPr bwMode="auto">
          <a:xfrm flipV="1">
            <a:off x="2476501" y="2731771"/>
            <a:ext cx="5069840" cy="319659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205833" name="Text Box 9"/>
          <p:cNvSpPr txBox="1">
            <a:spLocks noChangeArrowheads="1"/>
          </p:cNvSpPr>
          <p:nvPr/>
        </p:nvSpPr>
        <p:spPr bwMode="auto">
          <a:xfrm>
            <a:off x="5356861" y="3855720"/>
            <a:ext cx="1074915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>
            <a:spAutoFit/>
          </a:bodyPr>
          <a:lstStyle/>
          <a:p>
            <a:pPr defTabSz="1303953"/>
            <a:r>
              <a:rPr lang="en-US" sz="3400" b="1" i="1">
                <a:solidFill>
                  <a:srgbClr val="000000"/>
                </a:solidFill>
              </a:rPr>
              <a:t>1</a:t>
            </a:r>
            <a:r>
              <a:rPr lang="ru-RU" sz="3400" b="1" i="1">
                <a:solidFill>
                  <a:srgbClr val="000000"/>
                </a:solidFill>
              </a:rPr>
              <a:t>40</a:t>
            </a:r>
            <a:r>
              <a:rPr lang="ru-RU" sz="3400" b="1" i="1" baseline="30000">
                <a:solidFill>
                  <a:srgbClr val="000000"/>
                </a:solidFill>
              </a:rPr>
              <a:t>0</a:t>
            </a:r>
            <a:endParaRPr lang="ru-RU" sz="3400" b="1" i="1">
              <a:solidFill>
                <a:srgbClr val="000000"/>
              </a:solidFill>
            </a:endParaRPr>
          </a:p>
        </p:txBody>
      </p:sp>
      <p:sp>
        <p:nvSpPr>
          <p:cNvPr id="223242" name="Text Box 10"/>
          <p:cNvSpPr txBox="1">
            <a:spLocks noChangeArrowheads="1"/>
          </p:cNvSpPr>
          <p:nvPr/>
        </p:nvSpPr>
        <p:spPr bwMode="auto">
          <a:xfrm>
            <a:off x="7933000" y="3021134"/>
            <a:ext cx="608441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5100" b="1" i="1" dirty="0"/>
              <a:t>a</a:t>
            </a:r>
            <a:endParaRPr lang="ru-RU" sz="5100" b="1" i="1" dirty="0"/>
          </a:p>
        </p:txBody>
      </p:sp>
      <p:sp>
        <p:nvSpPr>
          <p:cNvPr id="223243" name="Text Box 11"/>
          <p:cNvSpPr txBox="1">
            <a:spLocks noChangeArrowheads="1"/>
          </p:cNvSpPr>
          <p:nvPr/>
        </p:nvSpPr>
        <p:spPr bwMode="auto">
          <a:xfrm>
            <a:off x="7934603" y="4528799"/>
            <a:ext cx="606838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5100" b="1" i="1" dirty="0"/>
              <a:t>b</a:t>
            </a:r>
            <a:endParaRPr lang="ru-RU" sz="5100" b="1" i="1" dirty="0"/>
          </a:p>
        </p:txBody>
      </p:sp>
      <p:sp>
        <p:nvSpPr>
          <p:cNvPr id="223244" name="Text Box 12"/>
          <p:cNvSpPr txBox="1">
            <a:spLocks noChangeArrowheads="1"/>
          </p:cNvSpPr>
          <p:nvPr/>
        </p:nvSpPr>
        <p:spPr bwMode="auto">
          <a:xfrm>
            <a:off x="11183621" y="3425190"/>
            <a:ext cx="1299335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5100" b="1" i="1" dirty="0" err="1">
                <a:solidFill>
                  <a:srgbClr val="002060"/>
                </a:solidFill>
                <a:latin typeface="+mj-lt"/>
              </a:rPr>
              <a:t>a</a:t>
            </a:r>
            <a:r>
              <a:rPr lang="en-US" sz="5100" b="1" dirty="0" err="1">
                <a:solidFill>
                  <a:srgbClr val="002060"/>
                </a:solidFill>
                <a:latin typeface="+mj-lt"/>
              </a:rPr>
              <a:t>II</a:t>
            </a:r>
            <a:r>
              <a:rPr lang="en-US" sz="5100" b="1" i="1" dirty="0" err="1">
                <a:solidFill>
                  <a:srgbClr val="002060"/>
                </a:solidFill>
                <a:latin typeface="+mj-lt"/>
              </a:rPr>
              <a:t>b</a:t>
            </a:r>
            <a:endParaRPr lang="ru-RU" sz="5100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23245" name="Text Box 13"/>
          <p:cNvSpPr txBox="1">
            <a:spLocks noChangeArrowheads="1"/>
          </p:cNvSpPr>
          <p:nvPr/>
        </p:nvSpPr>
        <p:spPr bwMode="auto">
          <a:xfrm>
            <a:off x="6866327" y="2104406"/>
            <a:ext cx="541115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5100" b="1" dirty="0"/>
              <a:t>c</a:t>
            </a:r>
            <a:endParaRPr lang="ru-RU" sz="5100" b="1" dirty="0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1875109" y="228600"/>
            <a:ext cx="11342463" cy="92333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Повторим изученное</a:t>
            </a:r>
            <a:endParaRPr lang="ru-RU" sz="5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648344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2" name="Freeform 4"/>
          <p:cNvSpPr>
            <a:spLocks/>
          </p:cNvSpPr>
          <p:nvPr/>
        </p:nvSpPr>
        <p:spPr bwMode="auto">
          <a:xfrm>
            <a:off x="5767952" y="2843424"/>
            <a:ext cx="2303779" cy="1040130"/>
          </a:xfrm>
          <a:custGeom>
            <a:avLst/>
            <a:gdLst>
              <a:gd name="T0" fmla="*/ 2147483647 w 907"/>
              <a:gd name="T1" fmla="*/ 2147483647 h 546"/>
              <a:gd name="T2" fmla="*/ 0 w 907"/>
              <a:gd name="T3" fmla="*/ 2147483647 h 546"/>
              <a:gd name="T4" fmla="*/ 2147483647 w 907"/>
              <a:gd name="T5" fmla="*/ 0 h 546"/>
              <a:gd name="T6" fmla="*/ 2147483647 w 907"/>
              <a:gd name="T7" fmla="*/ 2147483647 h 546"/>
              <a:gd name="T8" fmla="*/ 2147483647 w 907"/>
              <a:gd name="T9" fmla="*/ 2147483647 h 546"/>
              <a:gd name="T10" fmla="*/ 2147483647 w 907"/>
              <a:gd name="T11" fmla="*/ 2147483647 h 546"/>
              <a:gd name="T12" fmla="*/ 2147483647 w 907"/>
              <a:gd name="T13" fmla="*/ 2147483647 h 5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7"/>
              <a:gd name="T22" fmla="*/ 0 h 546"/>
              <a:gd name="T23" fmla="*/ 907 w 907"/>
              <a:gd name="T24" fmla="*/ 546 h 54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7" h="546">
                <a:moveTo>
                  <a:pt x="907" y="546"/>
                </a:moveTo>
                <a:lnTo>
                  <a:pt x="0" y="546"/>
                </a:lnTo>
                <a:lnTo>
                  <a:pt x="664" y="0"/>
                </a:lnTo>
                <a:lnTo>
                  <a:pt x="815" y="138"/>
                </a:lnTo>
                <a:lnTo>
                  <a:pt x="907" y="274"/>
                </a:lnTo>
                <a:lnTo>
                  <a:pt x="907" y="456"/>
                </a:lnTo>
                <a:lnTo>
                  <a:pt x="907" y="546"/>
                </a:lnTo>
                <a:close/>
              </a:path>
            </a:pathLst>
          </a:custGeom>
          <a:gradFill rotWithShape="1">
            <a:gsLst>
              <a:gs pos="0">
                <a:srgbClr val="FF99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12700">
            <a:noFill/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pPr defTabSz="1303953"/>
            <a:endParaRPr lang="ru-RU" sz="3400">
              <a:latin typeface="Tahoma" pitchFamily="34" charset="0"/>
            </a:endParaRPr>
          </a:p>
        </p:txBody>
      </p:sp>
      <p:sp>
        <p:nvSpPr>
          <p:cNvPr id="222213" name="Rectangle 5"/>
          <p:cNvSpPr>
            <a:spLocks noChangeArrowheads="1"/>
          </p:cNvSpPr>
          <p:nvPr/>
        </p:nvSpPr>
        <p:spPr bwMode="auto">
          <a:xfrm>
            <a:off x="2667000" y="533400"/>
            <a:ext cx="9390379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30622" tIns="65311" rIns="130622" bIns="65311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Соответственные </a:t>
            </a:r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углы равны</a:t>
            </a:r>
          </a:p>
        </p:txBody>
      </p:sp>
      <p:sp>
        <p:nvSpPr>
          <p:cNvPr id="14" name="Freeform 3"/>
          <p:cNvSpPr>
            <a:spLocks/>
          </p:cNvSpPr>
          <p:nvPr/>
        </p:nvSpPr>
        <p:spPr bwMode="auto">
          <a:xfrm rot="10800000">
            <a:off x="3398521" y="4288156"/>
            <a:ext cx="2303781" cy="1036320"/>
          </a:xfrm>
          <a:custGeom>
            <a:avLst/>
            <a:gdLst>
              <a:gd name="T0" fmla="*/ 0 w 907"/>
              <a:gd name="T1" fmla="*/ 0 h 544"/>
              <a:gd name="T2" fmla="*/ 2147483647 w 907"/>
              <a:gd name="T3" fmla="*/ 0 h 544"/>
              <a:gd name="T4" fmla="*/ 2147483647 w 907"/>
              <a:gd name="T5" fmla="*/ 2147483647 h 544"/>
              <a:gd name="T6" fmla="*/ 2147483647 w 907"/>
              <a:gd name="T7" fmla="*/ 2147483647 h 544"/>
              <a:gd name="T8" fmla="*/ 0 w 907"/>
              <a:gd name="T9" fmla="*/ 2147483647 h 544"/>
              <a:gd name="T10" fmla="*/ 0 w 907"/>
              <a:gd name="T11" fmla="*/ 2147483647 h 544"/>
              <a:gd name="T12" fmla="*/ 0 w 907"/>
              <a:gd name="T13" fmla="*/ 0 h 5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7"/>
              <a:gd name="T22" fmla="*/ 0 h 544"/>
              <a:gd name="T23" fmla="*/ 907 w 907"/>
              <a:gd name="T24" fmla="*/ 544 h 5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7" h="544">
                <a:moveTo>
                  <a:pt x="0" y="0"/>
                </a:moveTo>
                <a:lnTo>
                  <a:pt x="907" y="0"/>
                </a:lnTo>
                <a:lnTo>
                  <a:pt x="317" y="544"/>
                </a:lnTo>
                <a:lnTo>
                  <a:pt x="91" y="408"/>
                </a:lnTo>
                <a:lnTo>
                  <a:pt x="0" y="272"/>
                </a:lnTo>
                <a:lnTo>
                  <a:pt x="0" y="9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FF99FF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 w="12700">
            <a:noFill/>
            <a:round/>
            <a:headEnd type="none" w="sm" len="sm"/>
            <a:tailEnd type="none" w="sm" len="sm"/>
          </a:ln>
        </p:spPr>
        <p:txBody>
          <a:bodyPr rot="10800000" wrap="none" lIns="130622" tIns="65311" rIns="130622" bIns="65311"/>
          <a:lstStyle/>
          <a:p>
            <a:pPr defTabSz="1303953"/>
            <a:endParaRPr lang="ru-RU" sz="3400" b="1" i="1"/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3962400" y="4769689"/>
            <a:ext cx="853700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>
            <a:spAutoFit/>
          </a:bodyPr>
          <a:lstStyle/>
          <a:p>
            <a:pPr defTabSz="1303953"/>
            <a:r>
              <a:rPr lang="ru-RU" sz="3400" b="1" i="1" dirty="0" smtClean="0">
                <a:solidFill>
                  <a:srgbClr val="000000"/>
                </a:solidFill>
              </a:rPr>
              <a:t>45</a:t>
            </a:r>
            <a:r>
              <a:rPr lang="ru-RU" sz="3400" b="1" i="1" baseline="30000" dirty="0" smtClean="0">
                <a:solidFill>
                  <a:srgbClr val="000000"/>
                </a:solidFill>
              </a:rPr>
              <a:t>0</a:t>
            </a:r>
            <a:endParaRPr lang="ru-RU" sz="3400" b="1" i="1" dirty="0">
              <a:solidFill>
                <a:srgbClr val="000000"/>
              </a:solidFill>
            </a:endParaRPr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2476502" y="3855720"/>
            <a:ext cx="587501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2362200" y="5324476"/>
            <a:ext cx="5875021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 flipV="1">
            <a:off x="2476501" y="2731771"/>
            <a:ext cx="5069840" cy="319659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334406" y="3255005"/>
            <a:ext cx="853700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>
            <a:spAutoFit/>
          </a:bodyPr>
          <a:lstStyle/>
          <a:p>
            <a:pPr defTabSz="1303953"/>
            <a:r>
              <a:rPr lang="ru-RU" sz="3400" b="1" i="1" dirty="0" smtClean="0">
                <a:solidFill>
                  <a:srgbClr val="000000"/>
                </a:solidFill>
              </a:rPr>
              <a:t>45</a:t>
            </a:r>
            <a:r>
              <a:rPr lang="ru-RU" sz="3400" b="1" i="1" baseline="30000" dirty="0" smtClean="0">
                <a:solidFill>
                  <a:srgbClr val="000000"/>
                </a:solidFill>
              </a:rPr>
              <a:t>0</a:t>
            </a:r>
            <a:endParaRPr lang="ru-RU" sz="3400" b="1" i="1" dirty="0">
              <a:solidFill>
                <a:srgbClr val="000000"/>
              </a:solidFill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8357502" y="3124200"/>
            <a:ext cx="608441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5100" b="1" i="1" dirty="0"/>
              <a:t>a</a:t>
            </a:r>
            <a:endParaRPr lang="ru-RU" sz="5100" b="1" i="1" dirty="0"/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8359105" y="4487556"/>
            <a:ext cx="606838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5100" b="1" i="1" dirty="0"/>
              <a:t>b</a:t>
            </a:r>
            <a:endParaRPr lang="ru-RU" sz="5100" b="1" i="1" dirty="0"/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10758044" y="2732433"/>
            <a:ext cx="1299335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5100" b="1" i="1" dirty="0" err="1">
                <a:solidFill>
                  <a:srgbClr val="002060"/>
                </a:solidFill>
                <a:latin typeface="+mj-lt"/>
              </a:rPr>
              <a:t>a</a:t>
            </a:r>
            <a:r>
              <a:rPr lang="en-US" sz="5100" b="1" dirty="0" err="1">
                <a:solidFill>
                  <a:srgbClr val="002060"/>
                </a:solidFill>
                <a:latin typeface="+mj-lt"/>
              </a:rPr>
              <a:t>II</a:t>
            </a:r>
            <a:r>
              <a:rPr lang="en-US" sz="5100" b="1" i="1" dirty="0" err="1">
                <a:solidFill>
                  <a:srgbClr val="002060"/>
                </a:solidFill>
                <a:latin typeface="+mj-lt"/>
              </a:rPr>
              <a:t>b</a:t>
            </a:r>
            <a:endParaRPr lang="ru-RU" sz="5100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7188106" y="1894781"/>
            <a:ext cx="541115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5100" b="1" dirty="0"/>
              <a:t>c</a:t>
            </a:r>
            <a:endParaRPr lang="ru-RU" sz="5100" b="1" dirty="0"/>
          </a:p>
        </p:txBody>
      </p:sp>
    </p:spTree>
    <p:extLst>
      <p:ext uri="{BB962C8B-B14F-4D97-AF65-F5344CB8AC3E}">
        <p14:creationId xmlns:p14="http://schemas.microsoft.com/office/powerpoint/2010/main" val="3459468835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Freeform 2"/>
          <p:cNvSpPr>
            <a:spLocks/>
          </p:cNvSpPr>
          <p:nvPr/>
        </p:nvSpPr>
        <p:spPr bwMode="auto">
          <a:xfrm rot="10800000">
            <a:off x="863601" y="5238751"/>
            <a:ext cx="2303781" cy="864870"/>
          </a:xfrm>
          <a:custGeom>
            <a:avLst/>
            <a:gdLst>
              <a:gd name="T0" fmla="*/ 0 w 907"/>
              <a:gd name="T1" fmla="*/ 0 h 544"/>
              <a:gd name="T2" fmla="*/ 2147483647 w 907"/>
              <a:gd name="T3" fmla="*/ 0 h 544"/>
              <a:gd name="T4" fmla="*/ 2147483647 w 907"/>
              <a:gd name="T5" fmla="*/ 2147483647 h 544"/>
              <a:gd name="T6" fmla="*/ 2147483647 w 907"/>
              <a:gd name="T7" fmla="*/ 2147483647 h 544"/>
              <a:gd name="T8" fmla="*/ 0 w 907"/>
              <a:gd name="T9" fmla="*/ 2147483647 h 544"/>
              <a:gd name="T10" fmla="*/ 0 w 907"/>
              <a:gd name="T11" fmla="*/ 2147483647 h 544"/>
              <a:gd name="T12" fmla="*/ 0 w 907"/>
              <a:gd name="T13" fmla="*/ 0 h 5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7"/>
              <a:gd name="T22" fmla="*/ 0 h 544"/>
              <a:gd name="T23" fmla="*/ 907 w 907"/>
              <a:gd name="T24" fmla="*/ 544 h 5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7" h="544">
                <a:moveTo>
                  <a:pt x="0" y="0"/>
                </a:moveTo>
                <a:lnTo>
                  <a:pt x="907" y="0"/>
                </a:lnTo>
                <a:lnTo>
                  <a:pt x="317" y="544"/>
                </a:lnTo>
                <a:lnTo>
                  <a:pt x="91" y="408"/>
                </a:lnTo>
                <a:lnTo>
                  <a:pt x="0" y="272"/>
                </a:lnTo>
                <a:lnTo>
                  <a:pt x="0" y="9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FF99FF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 w="12700">
            <a:noFill/>
            <a:round/>
            <a:headEnd type="none" w="sm" len="sm"/>
            <a:tailEnd type="none" w="sm" len="sm"/>
          </a:ln>
        </p:spPr>
        <p:txBody>
          <a:bodyPr rot="10800000" wrap="none" lIns="130622" tIns="65311" rIns="130622" bIns="65311"/>
          <a:lstStyle/>
          <a:p>
            <a:pPr defTabSz="1303953"/>
            <a:endParaRPr lang="ru-RU" sz="260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22213" name="Rectangle 5"/>
          <p:cNvSpPr>
            <a:spLocks noChangeArrowheads="1"/>
          </p:cNvSpPr>
          <p:nvPr/>
        </p:nvSpPr>
        <p:spPr bwMode="auto">
          <a:xfrm>
            <a:off x="1" y="226696"/>
            <a:ext cx="14170661" cy="6551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130622" tIns="65311" rIns="130622" bIns="65311">
            <a:spAutoFit/>
          </a:bodyPr>
          <a:lstStyle/>
          <a:p>
            <a:r>
              <a:rPr lang="en-US" sz="34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endParaRPr lang="ru-RU" sz="34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11972" name="Line 6"/>
          <p:cNvSpPr>
            <a:spLocks noChangeShapeType="1"/>
          </p:cNvSpPr>
          <p:nvPr/>
        </p:nvSpPr>
        <p:spPr bwMode="auto">
          <a:xfrm>
            <a:off x="2590800" y="2731771"/>
            <a:ext cx="7490461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211973" name="Line 7"/>
          <p:cNvSpPr>
            <a:spLocks noChangeShapeType="1"/>
          </p:cNvSpPr>
          <p:nvPr/>
        </p:nvSpPr>
        <p:spPr bwMode="auto">
          <a:xfrm>
            <a:off x="863600" y="6101716"/>
            <a:ext cx="9217661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211974" name="Line 8"/>
          <p:cNvSpPr>
            <a:spLocks noChangeShapeType="1"/>
          </p:cNvSpPr>
          <p:nvPr/>
        </p:nvSpPr>
        <p:spPr bwMode="auto">
          <a:xfrm flipV="1">
            <a:off x="863600" y="2731770"/>
            <a:ext cx="5415280" cy="336804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222218" name="Text Box 10"/>
          <p:cNvSpPr txBox="1">
            <a:spLocks noChangeArrowheads="1"/>
          </p:cNvSpPr>
          <p:nvPr/>
        </p:nvSpPr>
        <p:spPr bwMode="auto">
          <a:xfrm>
            <a:off x="9042400" y="2560320"/>
            <a:ext cx="1150621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en-US" sz="5100" b="1" i="1" dirty="0"/>
              <a:t>a</a:t>
            </a:r>
            <a:endParaRPr lang="ru-RU" sz="5100" b="1" i="1" dirty="0"/>
          </a:p>
        </p:txBody>
      </p:sp>
      <p:sp>
        <p:nvSpPr>
          <p:cNvPr id="222219" name="Text Box 11"/>
          <p:cNvSpPr txBox="1">
            <a:spLocks noChangeArrowheads="1"/>
          </p:cNvSpPr>
          <p:nvPr/>
        </p:nvSpPr>
        <p:spPr bwMode="auto">
          <a:xfrm>
            <a:off x="9042400" y="4953000"/>
            <a:ext cx="1150621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130622" tIns="65311" rIns="130622" bIns="65311">
            <a:spAutoFit/>
          </a:bodyPr>
          <a:lstStyle/>
          <a:p>
            <a:r>
              <a:rPr lang="en-US" sz="5100" b="1" i="1"/>
              <a:t>b</a:t>
            </a:r>
            <a:endParaRPr lang="ru-RU" sz="5100" b="1" i="1"/>
          </a:p>
        </p:txBody>
      </p:sp>
      <p:sp>
        <p:nvSpPr>
          <p:cNvPr id="222220" name="Text Box 12"/>
          <p:cNvSpPr txBox="1">
            <a:spLocks noChangeArrowheads="1"/>
          </p:cNvSpPr>
          <p:nvPr/>
        </p:nvSpPr>
        <p:spPr bwMode="auto">
          <a:xfrm>
            <a:off x="2590800" y="250094"/>
            <a:ext cx="9679940" cy="809006"/>
          </a:xfrm>
          <a:prstGeom prst="rect">
            <a:avLst/>
          </a:prstGeom>
          <a:noFill/>
          <a:ln w="38100">
            <a:noFill/>
            <a:miter lim="800000"/>
            <a:headEnd type="none" w="sm" len="sm"/>
            <a:tailEnd type="none" w="sm" len="sm"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Накрест лежащие углы равны</a:t>
            </a:r>
          </a:p>
        </p:txBody>
      </p:sp>
      <p:sp>
        <p:nvSpPr>
          <p:cNvPr id="211978" name="Line 10"/>
          <p:cNvSpPr>
            <a:spLocks noChangeShapeType="1"/>
          </p:cNvSpPr>
          <p:nvPr/>
        </p:nvSpPr>
        <p:spPr bwMode="auto">
          <a:xfrm>
            <a:off x="6278880" y="2731770"/>
            <a:ext cx="1729741" cy="3369946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2212" name="Freeform 4"/>
          <p:cNvSpPr>
            <a:spLocks/>
          </p:cNvSpPr>
          <p:nvPr/>
        </p:nvSpPr>
        <p:spPr bwMode="auto">
          <a:xfrm rot="10800000">
            <a:off x="3557269" y="2759764"/>
            <a:ext cx="2649219" cy="1122046"/>
          </a:xfrm>
          <a:custGeom>
            <a:avLst/>
            <a:gdLst>
              <a:gd name="T0" fmla="*/ 2147483647 w 907"/>
              <a:gd name="T1" fmla="*/ 2147483647 h 546"/>
              <a:gd name="T2" fmla="*/ 0 w 907"/>
              <a:gd name="T3" fmla="*/ 2147483647 h 546"/>
              <a:gd name="T4" fmla="*/ 2147483647 w 907"/>
              <a:gd name="T5" fmla="*/ 0 h 546"/>
              <a:gd name="T6" fmla="*/ 2147483647 w 907"/>
              <a:gd name="T7" fmla="*/ 2147483647 h 546"/>
              <a:gd name="T8" fmla="*/ 2147483647 w 907"/>
              <a:gd name="T9" fmla="*/ 2147483647 h 546"/>
              <a:gd name="T10" fmla="*/ 2147483647 w 907"/>
              <a:gd name="T11" fmla="*/ 2147483647 h 546"/>
              <a:gd name="T12" fmla="*/ 2147483647 w 907"/>
              <a:gd name="T13" fmla="*/ 2147483647 h 5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07"/>
              <a:gd name="T22" fmla="*/ 0 h 546"/>
              <a:gd name="T23" fmla="*/ 907 w 907"/>
              <a:gd name="T24" fmla="*/ 546 h 54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07" h="546">
                <a:moveTo>
                  <a:pt x="907" y="546"/>
                </a:moveTo>
                <a:lnTo>
                  <a:pt x="0" y="546"/>
                </a:lnTo>
                <a:lnTo>
                  <a:pt x="664" y="0"/>
                </a:lnTo>
                <a:lnTo>
                  <a:pt x="815" y="138"/>
                </a:lnTo>
                <a:lnTo>
                  <a:pt x="907" y="274"/>
                </a:lnTo>
                <a:lnTo>
                  <a:pt x="907" y="456"/>
                </a:lnTo>
                <a:lnTo>
                  <a:pt x="907" y="546"/>
                </a:lnTo>
                <a:close/>
              </a:path>
            </a:pathLst>
          </a:custGeom>
          <a:gradFill rotWithShape="1">
            <a:gsLst>
              <a:gs pos="0">
                <a:srgbClr val="FF99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12700">
            <a:noFill/>
            <a:round/>
            <a:headEnd type="none" w="sm" len="sm"/>
            <a:tailEnd type="none" w="sm" len="sm"/>
          </a:ln>
        </p:spPr>
        <p:txBody>
          <a:bodyPr rot="10800000" wrap="none" lIns="130622" tIns="65311" rIns="130622" bIns="65311"/>
          <a:lstStyle/>
          <a:p>
            <a:pPr defTabSz="1303953"/>
            <a:endParaRPr lang="ru-RU" sz="3400">
              <a:latin typeface="Tahoma" pitchFamily="34" charset="0"/>
            </a:endParaRPr>
          </a:p>
        </p:txBody>
      </p:sp>
      <p:graphicFrame>
        <p:nvGraphicFramePr>
          <p:cNvPr id="21198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941801"/>
              </p:ext>
            </p:extLst>
          </p:nvPr>
        </p:nvGraphicFramePr>
        <p:xfrm>
          <a:off x="4252913" y="6534150"/>
          <a:ext cx="4052887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Формула" r:id="rId3" imgW="749160" imgH="215640" progId="Equation.3">
                  <p:embed/>
                </p:oleObj>
              </mc:Choice>
              <mc:Fallback>
                <p:oleObj name="Формула" r:id="rId3" imgW="749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2913" y="6534150"/>
                        <a:ext cx="4052887" cy="950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988" name="Rectangle 20"/>
          <p:cNvSpPr>
            <a:spLocks noGrp="1" noChangeArrowheads="1"/>
          </p:cNvSpPr>
          <p:nvPr>
            <p:ph type="body" sz="half" idx="2"/>
          </p:nvPr>
        </p:nvSpPr>
        <p:spPr>
          <a:xfrm>
            <a:off x="11231881" y="3423286"/>
            <a:ext cx="2667000" cy="784830"/>
          </a:xfrm>
        </p:spPr>
        <p:txBody>
          <a:bodyPr/>
          <a:lstStyle/>
          <a:p>
            <a:pPr>
              <a:buFontTx/>
              <a:buNone/>
            </a:pPr>
            <a:r>
              <a:rPr lang="en-US" sz="5100" b="1" i="1">
                <a:solidFill>
                  <a:srgbClr val="002060"/>
                </a:solidFill>
                <a:latin typeface="Times New Roman" pitchFamily="18" charset="0"/>
              </a:rPr>
              <a:t>a</a:t>
            </a:r>
            <a:r>
              <a:rPr lang="en-US" sz="5100">
                <a:solidFill>
                  <a:srgbClr val="002060"/>
                </a:solidFill>
              </a:rPr>
              <a:t>ll</a:t>
            </a:r>
            <a:r>
              <a:rPr lang="en-US" sz="5100" b="1" i="1">
                <a:solidFill>
                  <a:srgbClr val="002060"/>
                </a:solidFill>
                <a:latin typeface="Times New Roman" pitchFamily="18" charset="0"/>
              </a:rPr>
              <a:t>b</a:t>
            </a:r>
            <a:endParaRPr lang="ru-RU" sz="5100" b="1" i="1">
              <a:solidFill>
                <a:srgbClr val="002060"/>
              </a:solidFill>
              <a:latin typeface="Times New Roman" pitchFamily="18" charset="0"/>
            </a:endParaRPr>
          </a:p>
        </p:txBody>
      </p:sp>
      <p:graphicFrame>
        <p:nvGraphicFramePr>
          <p:cNvPr id="211989" name="Object 21"/>
          <p:cNvGraphicFramePr>
            <a:graphicFrameLocks noChangeAspect="1"/>
          </p:cNvGraphicFramePr>
          <p:nvPr/>
        </p:nvGraphicFramePr>
        <p:xfrm>
          <a:off x="4320542" y="2905126"/>
          <a:ext cx="574040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Формула" r:id="rId5" imgW="114120" imgH="215640" progId="Equation.3">
                  <p:embed/>
                </p:oleObj>
              </mc:Choice>
              <mc:Fallback>
                <p:oleObj name="Формула" r:id="rId5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0542" y="2905126"/>
                        <a:ext cx="574040" cy="518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90" name="Object 22"/>
          <p:cNvGraphicFramePr>
            <a:graphicFrameLocks noChangeAspect="1"/>
          </p:cNvGraphicFramePr>
          <p:nvPr/>
        </p:nvGraphicFramePr>
        <p:xfrm>
          <a:off x="1785621" y="5497830"/>
          <a:ext cx="922019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Формула" r:id="rId7" imgW="152280" imgH="215640" progId="Equation.3">
                  <p:embed/>
                </p:oleObj>
              </mc:Choice>
              <mc:Fallback>
                <p:oleObj name="Формула" r:id="rId7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621" y="5497830"/>
                        <a:ext cx="922019" cy="518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6703854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457200" y="430273"/>
            <a:ext cx="13487400" cy="707886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Теорема: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Сумма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углов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 равна 180</a:t>
            </a:r>
            <a:r>
              <a:rPr lang="ru-RU" sz="4000" b="1" i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</a:t>
            </a:r>
            <a:endParaRPr lang="ru-RU" sz="4000" b="1" i="0" dirty="0">
              <a:solidFill>
                <a:srgbClr val="CC00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103129" y="784216"/>
            <a:ext cx="5329238" cy="6075363"/>
            <a:chOff x="0" y="402"/>
            <a:chExt cx="3560" cy="3918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1074"/>
              <a:ext cx="3560" cy="3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2253" y="3158"/>
              <a:ext cx="394" cy="454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1" y="71"/>
                </a:cxn>
                <a:cxn ang="0">
                  <a:pos x="1" y="71"/>
                </a:cxn>
                <a:cxn ang="0">
                  <a:pos x="80" y="71"/>
                </a:cxn>
                <a:cxn ang="0">
                  <a:pos x="44" y="0"/>
                </a:cxn>
              </a:cxnLst>
              <a:rect l="0" t="0" r="r" b="b"/>
              <a:pathLst>
                <a:path w="80" h="71">
                  <a:moveTo>
                    <a:pt x="44" y="0"/>
                  </a:moveTo>
                  <a:cubicBezTo>
                    <a:pt x="17" y="14"/>
                    <a:pt x="1" y="41"/>
                    <a:pt x="1" y="71"/>
                  </a:cubicBezTo>
                  <a:cubicBezTo>
                    <a:pt x="0" y="71"/>
                    <a:pt x="1" y="71"/>
                    <a:pt x="1" y="71"/>
                  </a:cubicBezTo>
                  <a:lnTo>
                    <a:pt x="80" y="71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152" y="3339"/>
              <a:ext cx="393" cy="334"/>
            </a:xfrm>
            <a:custGeom>
              <a:avLst/>
              <a:gdLst/>
              <a:ahLst/>
              <a:cxnLst>
                <a:cxn ang="0">
                  <a:pos x="79" y="56"/>
                </a:cxn>
                <a:cxn ang="0">
                  <a:pos x="80" y="56"/>
                </a:cxn>
                <a:cxn ang="0">
                  <a:pos x="57" y="0"/>
                </a:cxn>
                <a:cxn ang="0">
                  <a:pos x="0" y="56"/>
                </a:cxn>
                <a:cxn ang="0">
                  <a:pos x="79" y="56"/>
                </a:cxn>
              </a:cxnLst>
              <a:rect l="0" t="0" r="r" b="b"/>
              <a:pathLst>
                <a:path w="80" h="56">
                  <a:moveTo>
                    <a:pt x="79" y="56"/>
                  </a:moveTo>
                  <a:cubicBezTo>
                    <a:pt x="79" y="56"/>
                    <a:pt x="80" y="56"/>
                    <a:pt x="80" y="56"/>
                  </a:cubicBezTo>
                  <a:cubicBezTo>
                    <a:pt x="80" y="35"/>
                    <a:pt x="71" y="15"/>
                    <a:pt x="57" y="0"/>
                  </a:cubicBezTo>
                  <a:lnTo>
                    <a:pt x="0" y="56"/>
                  </a:lnTo>
                  <a:lnTo>
                    <a:pt x="79" y="56"/>
                  </a:lnTo>
                  <a:close/>
                </a:path>
              </a:pathLst>
            </a:custGeom>
            <a:solidFill>
              <a:srgbClr val="00FF00"/>
            </a:solidFill>
            <a:ln w="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1603" y="1570"/>
              <a:ext cx="453" cy="472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56" y="79"/>
                </a:cxn>
                <a:cxn ang="0">
                  <a:pos x="92" y="71"/>
                </a:cxn>
                <a:cxn ang="0">
                  <a:pos x="56" y="0"/>
                </a:cxn>
                <a:cxn ang="0">
                  <a:pos x="0" y="57"/>
                </a:cxn>
              </a:cxnLst>
              <a:rect l="0" t="0" r="r" b="b"/>
              <a:pathLst>
                <a:path w="92" h="79">
                  <a:moveTo>
                    <a:pt x="0" y="57"/>
                  </a:moveTo>
                  <a:cubicBezTo>
                    <a:pt x="15" y="71"/>
                    <a:pt x="35" y="79"/>
                    <a:pt x="56" y="79"/>
                  </a:cubicBezTo>
                  <a:cubicBezTo>
                    <a:pt x="69" y="79"/>
                    <a:pt x="81" y="77"/>
                    <a:pt x="92" y="71"/>
                  </a:cubicBezTo>
                  <a:lnTo>
                    <a:pt x="56" y="0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Arc 10"/>
            <p:cNvSpPr>
              <a:spLocks/>
            </p:cNvSpPr>
            <p:nvPr/>
          </p:nvSpPr>
          <p:spPr bwMode="auto">
            <a:xfrm>
              <a:off x="1873" y="1616"/>
              <a:ext cx="391" cy="422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599 w 21599"/>
                <a:gd name="T1" fmla="*/ 152 h 19223"/>
                <a:gd name="T2" fmla="*/ 9850 w 21599"/>
                <a:gd name="T3" fmla="*/ 19223 h 19223"/>
                <a:gd name="T4" fmla="*/ 0 w 21599"/>
                <a:gd name="T5" fmla="*/ 0 h 19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9" h="19223" fill="none" extrusionOk="0">
                  <a:moveTo>
                    <a:pt x="21599" y="152"/>
                  </a:moveTo>
                  <a:cubicBezTo>
                    <a:pt x="21542" y="8201"/>
                    <a:pt x="17014" y="15552"/>
                    <a:pt x="9850" y="19223"/>
                  </a:cubicBezTo>
                </a:path>
                <a:path w="21599" h="19223" stroke="0" extrusionOk="0">
                  <a:moveTo>
                    <a:pt x="21599" y="152"/>
                  </a:moveTo>
                  <a:cubicBezTo>
                    <a:pt x="21542" y="8201"/>
                    <a:pt x="17014" y="15552"/>
                    <a:pt x="9850" y="1922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5400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Arc 11"/>
            <p:cNvSpPr>
              <a:spLocks/>
            </p:cNvSpPr>
            <p:nvPr/>
          </p:nvSpPr>
          <p:spPr bwMode="auto">
            <a:xfrm>
              <a:off x="2312" y="3158"/>
              <a:ext cx="357" cy="425"/>
            </a:xfrm>
            <a:custGeom>
              <a:avLst/>
              <a:gdLst>
                <a:gd name="G0" fmla="+- 21600 0 0"/>
                <a:gd name="G1" fmla="+- 19284 0 0"/>
                <a:gd name="G2" fmla="+- 21600 0 0"/>
                <a:gd name="T0" fmla="*/ 0 w 21600"/>
                <a:gd name="T1" fmla="*/ 19399 h 19399"/>
                <a:gd name="T2" fmla="*/ 11869 w 21600"/>
                <a:gd name="T3" fmla="*/ 0 h 19399"/>
                <a:gd name="T4" fmla="*/ 21600 w 21600"/>
                <a:gd name="T5" fmla="*/ 19284 h 19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9399" fill="none" extrusionOk="0">
                  <a:moveTo>
                    <a:pt x="0" y="19398"/>
                  </a:moveTo>
                  <a:cubicBezTo>
                    <a:pt x="0" y="19360"/>
                    <a:pt x="0" y="19322"/>
                    <a:pt x="0" y="19284"/>
                  </a:cubicBezTo>
                  <a:cubicBezTo>
                    <a:pt x="-1" y="11131"/>
                    <a:pt x="4590" y="3672"/>
                    <a:pt x="11869" y="0"/>
                  </a:cubicBezTo>
                </a:path>
                <a:path w="21600" h="19399" stroke="0" extrusionOk="0">
                  <a:moveTo>
                    <a:pt x="0" y="19398"/>
                  </a:moveTo>
                  <a:cubicBezTo>
                    <a:pt x="0" y="19360"/>
                    <a:pt x="0" y="19322"/>
                    <a:pt x="0" y="19284"/>
                  </a:cubicBezTo>
                  <a:cubicBezTo>
                    <a:pt x="-1" y="11131"/>
                    <a:pt x="4590" y="3672"/>
                    <a:pt x="11869" y="0"/>
                  </a:cubicBezTo>
                  <a:lnTo>
                    <a:pt x="21600" y="19284"/>
                  </a:lnTo>
                  <a:close/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Arc 12"/>
            <p:cNvSpPr>
              <a:spLocks/>
            </p:cNvSpPr>
            <p:nvPr/>
          </p:nvSpPr>
          <p:spPr bwMode="auto">
            <a:xfrm>
              <a:off x="185" y="3294"/>
              <a:ext cx="338" cy="335"/>
            </a:xfrm>
            <a:custGeom>
              <a:avLst/>
              <a:gdLst>
                <a:gd name="G0" fmla="+- 0 0 0"/>
                <a:gd name="G1" fmla="+- 15147 0 0"/>
                <a:gd name="G2" fmla="+- 21600 0 0"/>
                <a:gd name="T0" fmla="*/ 15399 w 21600"/>
                <a:gd name="T1" fmla="*/ 0 h 15261"/>
                <a:gd name="T2" fmla="*/ 21600 w 21600"/>
                <a:gd name="T3" fmla="*/ 15261 h 15261"/>
                <a:gd name="T4" fmla="*/ 0 w 21600"/>
                <a:gd name="T5" fmla="*/ 15147 h 15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5261" fill="none" extrusionOk="0">
                  <a:moveTo>
                    <a:pt x="15398" y="0"/>
                  </a:moveTo>
                  <a:cubicBezTo>
                    <a:pt x="19372" y="4040"/>
                    <a:pt x="21600" y="9480"/>
                    <a:pt x="21600" y="15147"/>
                  </a:cubicBezTo>
                  <a:cubicBezTo>
                    <a:pt x="21600" y="15184"/>
                    <a:pt x="21599" y="15222"/>
                    <a:pt x="21599" y="15260"/>
                  </a:cubicBezTo>
                </a:path>
                <a:path w="21600" h="15261" stroke="0" extrusionOk="0">
                  <a:moveTo>
                    <a:pt x="15398" y="0"/>
                  </a:moveTo>
                  <a:cubicBezTo>
                    <a:pt x="19372" y="4040"/>
                    <a:pt x="21600" y="9480"/>
                    <a:pt x="21600" y="15147"/>
                  </a:cubicBezTo>
                  <a:cubicBezTo>
                    <a:pt x="21600" y="15184"/>
                    <a:pt x="21599" y="15222"/>
                    <a:pt x="21599" y="15260"/>
                  </a:cubicBezTo>
                  <a:lnTo>
                    <a:pt x="0" y="15147"/>
                  </a:lnTo>
                  <a:close/>
                </a:path>
              </a:pathLst>
            </a:custGeom>
            <a:noFill/>
            <a:ln w="2540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Arc 13"/>
            <p:cNvSpPr>
              <a:spLocks/>
            </p:cNvSpPr>
            <p:nvPr/>
          </p:nvSpPr>
          <p:spPr bwMode="auto">
            <a:xfrm>
              <a:off x="1637" y="1570"/>
              <a:ext cx="453" cy="474"/>
            </a:xfrm>
            <a:custGeom>
              <a:avLst/>
              <a:gdLst>
                <a:gd name="G0" fmla="+- 15139 0 0"/>
                <a:gd name="G1" fmla="+- 0 0 0"/>
                <a:gd name="G2" fmla="+- 21600 0 0"/>
                <a:gd name="T0" fmla="*/ 24989 w 24989"/>
                <a:gd name="T1" fmla="*/ 19223 h 21600"/>
                <a:gd name="T2" fmla="*/ 0 w 24989"/>
                <a:gd name="T3" fmla="*/ 15407 h 21600"/>
                <a:gd name="T4" fmla="*/ 15139 w 2498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989" h="21600" fill="none" extrusionOk="0">
                  <a:moveTo>
                    <a:pt x="24989" y="19223"/>
                  </a:moveTo>
                  <a:cubicBezTo>
                    <a:pt x="21940" y="20785"/>
                    <a:pt x="18564" y="21599"/>
                    <a:pt x="15139" y="21600"/>
                  </a:cubicBezTo>
                  <a:cubicBezTo>
                    <a:pt x="9475" y="21600"/>
                    <a:pt x="4039" y="19376"/>
                    <a:pt x="0" y="15406"/>
                  </a:cubicBezTo>
                </a:path>
                <a:path w="24989" h="21600" stroke="0" extrusionOk="0">
                  <a:moveTo>
                    <a:pt x="24989" y="19223"/>
                  </a:moveTo>
                  <a:cubicBezTo>
                    <a:pt x="21940" y="20785"/>
                    <a:pt x="18564" y="21599"/>
                    <a:pt x="15139" y="21600"/>
                  </a:cubicBezTo>
                  <a:cubicBezTo>
                    <a:pt x="9475" y="21600"/>
                    <a:pt x="4039" y="19376"/>
                    <a:pt x="0" y="15406"/>
                  </a:cubicBezTo>
                  <a:lnTo>
                    <a:pt x="15139" y="0"/>
                  </a:lnTo>
                  <a:close/>
                </a:path>
              </a:pathLst>
            </a:custGeom>
            <a:noFill/>
            <a:ln w="2540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V="1">
              <a:off x="118" y="3612"/>
              <a:ext cx="2598" cy="4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>
              <a:off x="1873" y="1564"/>
              <a:ext cx="810" cy="206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 flipH="1">
              <a:off x="152" y="1570"/>
              <a:ext cx="1721" cy="209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" name="Group 24"/>
            <p:cNvGrpSpPr>
              <a:grpSpLocks/>
            </p:cNvGrpSpPr>
            <p:nvPr/>
          </p:nvGrpSpPr>
          <p:grpSpPr bwMode="auto">
            <a:xfrm>
              <a:off x="718" y="727"/>
              <a:ext cx="2826" cy="195"/>
              <a:chOff x="945" y="675"/>
              <a:chExt cx="3008" cy="230"/>
            </a:xfrm>
          </p:grpSpPr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945" y="697"/>
                <a:ext cx="1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ru-RU" sz="1800" b="0" i="0">
                  <a:latin typeface="Gill Sans MT Ext Condensed Bold" pitchFamily="34" charset="0"/>
                </a:endParaRPr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3884" y="675"/>
                <a:ext cx="1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ru-RU" sz="1800" b="0" i="0">
                  <a:latin typeface="Gill Sans MT Ext Condensed Bold" pitchFamily="34" charset="0"/>
                </a:endParaRP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3952" y="697"/>
                <a:ext cx="1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ru-RU" sz="1800" b="0" i="0">
                  <a:latin typeface="Gill Sans MT Ext Condensed Bold" pitchFamily="34" charset="0"/>
                </a:endParaRPr>
              </a:p>
            </p:txBody>
          </p:sp>
        </p:grpSp>
        <p:sp>
          <p:nvSpPr>
            <p:cNvPr id="26" name="Rectangle 28"/>
            <p:cNvSpPr>
              <a:spLocks noChangeArrowheads="1"/>
            </p:cNvSpPr>
            <p:nvPr/>
          </p:nvSpPr>
          <p:spPr bwMode="auto">
            <a:xfrm>
              <a:off x="1229" y="402"/>
              <a:ext cx="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ru-RU" sz="1800" b="0" i="0">
                <a:latin typeface="Gill Sans MT Ext Condensed Bold" pitchFamily="34" charset="0"/>
              </a:endParaRPr>
            </a:p>
          </p:txBody>
        </p:sp>
      </p:grpSp>
      <p:sp>
        <p:nvSpPr>
          <p:cNvPr id="32" name="Text Box 45"/>
          <p:cNvSpPr txBox="1">
            <a:spLocks noChangeArrowheads="1"/>
          </p:cNvSpPr>
          <p:nvPr/>
        </p:nvSpPr>
        <p:spPr bwMode="auto">
          <a:xfrm>
            <a:off x="798550" y="5693376"/>
            <a:ext cx="4812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charset="0"/>
              </a:rPr>
              <a:t>А</a:t>
            </a:r>
          </a:p>
        </p:txBody>
      </p:sp>
      <p:sp>
        <p:nvSpPr>
          <p:cNvPr id="33" name="Text Box 45"/>
          <p:cNvSpPr txBox="1">
            <a:spLocks noChangeArrowheads="1"/>
          </p:cNvSpPr>
          <p:nvPr/>
        </p:nvSpPr>
        <p:spPr bwMode="auto">
          <a:xfrm>
            <a:off x="3717395" y="1967059"/>
            <a:ext cx="4812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sz="3200" b="1" dirty="0">
                <a:latin typeface="Arial" charset="0"/>
              </a:rPr>
              <a:t>B</a:t>
            </a:r>
            <a:endParaRPr lang="ru-RU" sz="3200" b="1" dirty="0">
              <a:latin typeface="Arial" charset="0"/>
            </a:endParaRPr>
          </a:p>
        </p:txBody>
      </p:sp>
      <p:sp>
        <p:nvSpPr>
          <p:cNvPr id="34" name="Text Box 45"/>
          <p:cNvSpPr txBox="1">
            <a:spLocks noChangeArrowheads="1"/>
          </p:cNvSpPr>
          <p:nvPr/>
        </p:nvSpPr>
        <p:spPr bwMode="auto">
          <a:xfrm>
            <a:off x="5137171" y="5597367"/>
            <a:ext cx="4812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sz="3200" b="1" dirty="0" smtClean="0">
                <a:latin typeface="Arial" charset="0"/>
              </a:rPr>
              <a:t>C</a:t>
            </a:r>
            <a:endParaRPr lang="ru-RU" sz="3200" b="1" dirty="0"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6781800" y="2941085"/>
                <a:ext cx="5841023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∠А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∠В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∠С</a:t>
                </a:r>
                <a:r>
                  <a:rPr lang="uz-Latn-UZ" sz="4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4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endParaRPr lang="uz-Latn-UZ" sz="4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2941085"/>
                <a:ext cx="5841023" cy="784767"/>
              </a:xfrm>
              <a:prstGeom prst="rect">
                <a:avLst/>
              </a:prstGeom>
              <a:blipFill rotWithShape="1">
                <a:blip r:embed="rId3"/>
                <a:stretch>
                  <a:fillRect l="-4280" t="-13953" b="-3643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Прямоугольник 35"/>
          <p:cNvSpPr/>
          <p:nvPr/>
        </p:nvSpPr>
        <p:spPr>
          <a:xfrm>
            <a:off x="8204742" y="1987886"/>
            <a:ext cx="17293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∆АВС</a:t>
            </a:r>
          </a:p>
        </p:txBody>
      </p:sp>
      <p:pic>
        <p:nvPicPr>
          <p:cNvPr id="30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46" r="1245" b="63202"/>
          <a:stretch/>
        </p:blipFill>
        <p:spPr bwMode="auto">
          <a:xfrm>
            <a:off x="9069402" y="4342908"/>
            <a:ext cx="3206935" cy="342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926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2" grpId="0"/>
      <p:bldP spid="33" grpId="0"/>
      <p:bldP spid="34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05" name="Rectangle 33"/>
          <p:cNvSpPr>
            <a:spLocks noChangeArrowheads="1"/>
          </p:cNvSpPr>
          <p:nvPr/>
        </p:nvSpPr>
        <p:spPr bwMode="auto">
          <a:xfrm>
            <a:off x="3975101" y="6793230"/>
            <a:ext cx="8897619" cy="1150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 anchor="b"/>
          <a:lstStyle/>
          <a:p>
            <a:pPr algn="ctr"/>
            <a:endParaRPr lang="ru-RU" sz="4000">
              <a:latin typeface="Tahoma" pitchFamily="34" charset="0"/>
            </a:endParaRPr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1" y="381000"/>
            <a:ext cx="8336280" cy="923330"/>
          </a:xfrm>
        </p:spPr>
        <p:txBody>
          <a:bodyPr anchor="b"/>
          <a:lstStyle/>
          <a:p>
            <a:r>
              <a:rPr lang="ru-RU" sz="6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</a:p>
        </p:txBody>
      </p:sp>
      <p:sp>
        <p:nvSpPr>
          <p:cNvPr id="131106" name="Rectangle 34"/>
          <p:cNvSpPr>
            <a:spLocks noChangeArrowheads="1"/>
          </p:cNvSpPr>
          <p:nvPr/>
        </p:nvSpPr>
        <p:spPr bwMode="auto">
          <a:xfrm>
            <a:off x="8746687" y="6917482"/>
            <a:ext cx="2100731" cy="1009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5700" dirty="0" smtClean="0">
                <a:latin typeface="Tahoma" pitchFamily="34" charset="0"/>
              </a:rPr>
              <a:t>180</a:t>
            </a:r>
            <a:r>
              <a:rPr lang="ru-RU" sz="5700" dirty="0">
                <a:latin typeface="Tahoma" pitchFamily="34" charset="0"/>
              </a:rPr>
              <a:t>°</a:t>
            </a:r>
          </a:p>
        </p:txBody>
      </p:sp>
      <p:graphicFrame>
        <p:nvGraphicFramePr>
          <p:cNvPr id="199715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871993"/>
              </p:ext>
            </p:extLst>
          </p:nvPr>
        </p:nvGraphicFramePr>
        <p:xfrm>
          <a:off x="2944813" y="7007225"/>
          <a:ext cx="61991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Формула" r:id="rId3" imgW="1333440" imgH="228600" progId="Equation.3">
                  <p:embed/>
                </p:oleObj>
              </mc:Choice>
              <mc:Fallback>
                <p:oleObj name="Формула" r:id="rId3" imgW="13334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3" y="7007225"/>
                        <a:ext cx="6199187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9716" name="AutoShape 36"/>
          <p:cNvSpPr>
            <a:spLocks noChangeArrowheads="1"/>
          </p:cNvSpPr>
          <p:nvPr/>
        </p:nvSpPr>
        <p:spPr bwMode="auto">
          <a:xfrm>
            <a:off x="1899922" y="2126934"/>
            <a:ext cx="8295640" cy="4147184"/>
          </a:xfrm>
          <a:prstGeom prst="triangle">
            <a:avLst>
              <a:gd name="adj" fmla="val 50000"/>
            </a:avLst>
          </a:prstGeom>
          <a:solidFill>
            <a:srgbClr val="99CCFF"/>
          </a:solidFill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" name="WordArt 8"/>
          <p:cNvSpPr>
            <a:spLocks noChangeArrowheads="1" noChangeShapeType="1" noTextEdit="1"/>
          </p:cNvSpPr>
          <p:nvPr/>
        </p:nvSpPr>
        <p:spPr bwMode="auto">
          <a:xfrm>
            <a:off x="5816602" y="2730819"/>
            <a:ext cx="228600" cy="35433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9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1</a:t>
            </a:r>
          </a:p>
        </p:txBody>
      </p:sp>
      <p:sp>
        <p:nvSpPr>
          <p:cNvPr id="3" name="WordArt 9"/>
          <p:cNvSpPr>
            <a:spLocks noChangeArrowheads="1" noChangeShapeType="1" noTextEdit="1"/>
          </p:cNvSpPr>
          <p:nvPr/>
        </p:nvSpPr>
        <p:spPr bwMode="auto">
          <a:xfrm>
            <a:off x="3167383" y="5237799"/>
            <a:ext cx="228600" cy="35433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9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4" name="WordArt 10"/>
          <p:cNvSpPr>
            <a:spLocks noChangeArrowheads="1" noChangeShapeType="1" noTextEdit="1"/>
          </p:cNvSpPr>
          <p:nvPr/>
        </p:nvSpPr>
        <p:spPr bwMode="auto">
          <a:xfrm>
            <a:off x="8811262" y="5582604"/>
            <a:ext cx="231139" cy="344804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9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"/>
                <a:cs typeface="Arial"/>
              </a:rPr>
              <a:t>3</a:t>
            </a:r>
          </a:p>
        </p:txBody>
      </p:sp>
      <p:pic>
        <p:nvPicPr>
          <p:cNvPr id="12293" name="Picture 5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53" t="68608" r="20515" b="6107"/>
          <a:stretch/>
        </p:blipFill>
        <p:spPr bwMode="auto">
          <a:xfrm>
            <a:off x="10210801" y="209201"/>
            <a:ext cx="3659936" cy="207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016468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1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06" grpId="0"/>
      <p:bldP spid="199716" grpId="0" animBg="1"/>
      <p:bldP spid="2" grpId="0" animBg="1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941" name="Group 13"/>
          <p:cNvGrpSpPr>
            <a:grpSpLocks/>
          </p:cNvGrpSpPr>
          <p:nvPr/>
        </p:nvGrpSpPr>
        <p:grpSpPr bwMode="auto">
          <a:xfrm rot="-6302904">
            <a:off x="1412443" y="2712604"/>
            <a:ext cx="2661798" cy="3688080"/>
            <a:chOff x="3600" y="1152"/>
            <a:chExt cx="2025" cy="1344"/>
          </a:xfrm>
        </p:grpSpPr>
        <p:grpSp>
          <p:nvGrpSpPr>
            <p:cNvPr id="252942" name="Group 14"/>
            <p:cNvGrpSpPr>
              <a:grpSpLocks/>
            </p:cNvGrpSpPr>
            <p:nvPr/>
          </p:nvGrpSpPr>
          <p:grpSpPr bwMode="auto">
            <a:xfrm>
              <a:off x="3600" y="1152"/>
              <a:ext cx="1824" cy="1344"/>
              <a:chOff x="1872" y="2784"/>
              <a:chExt cx="1824" cy="1344"/>
            </a:xfrm>
          </p:grpSpPr>
          <p:grpSp>
            <p:nvGrpSpPr>
              <p:cNvPr id="252943" name="Group 15"/>
              <p:cNvGrpSpPr>
                <a:grpSpLocks/>
              </p:cNvGrpSpPr>
              <p:nvPr/>
            </p:nvGrpSpPr>
            <p:grpSpPr bwMode="auto">
              <a:xfrm>
                <a:off x="1872" y="2784"/>
                <a:ext cx="1824" cy="1344"/>
                <a:chOff x="1872" y="2784"/>
                <a:chExt cx="1824" cy="1344"/>
              </a:xfrm>
            </p:grpSpPr>
            <p:grpSp>
              <p:nvGrpSpPr>
                <p:cNvPr id="252944" name="Group 16"/>
                <p:cNvGrpSpPr>
                  <a:grpSpLocks/>
                </p:cNvGrpSpPr>
                <p:nvPr/>
              </p:nvGrpSpPr>
              <p:grpSpPr bwMode="auto">
                <a:xfrm>
                  <a:off x="2304" y="2784"/>
                  <a:ext cx="912" cy="792"/>
                  <a:chOff x="2112" y="1824"/>
                  <a:chExt cx="912" cy="792"/>
                </a:xfrm>
              </p:grpSpPr>
              <p:sp>
                <p:nvSpPr>
                  <p:cNvPr id="252945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12" y="1824"/>
                    <a:ext cx="432" cy="67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  <p:sp>
                <p:nvSpPr>
                  <p:cNvPr id="252946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1824"/>
                    <a:ext cx="480" cy="43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  <p:sp>
                <p:nvSpPr>
                  <p:cNvPr id="252947" name="Freeform 19"/>
                  <p:cNvSpPr>
                    <a:spLocks/>
                  </p:cNvSpPr>
                  <p:nvPr/>
                </p:nvSpPr>
                <p:spPr bwMode="auto">
                  <a:xfrm>
                    <a:off x="2448" y="2268"/>
                    <a:ext cx="568" cy="348"/>
                  </a:xfrm>
                  <a:custGeom>
                    <a:avLst/>
                    <a:gdLst/>
                    <a:ahLst/>
                    <a:cxnLst>
                      <a:cxn ang="0">
                        <a:pos x="0" y="348"/>
                      </a:cxn>
                      <a:cxn ang="0">
                        <a:pos x="48" y="256"/>
                      </a:cxn>
                      <a:cxn ang="0">
                        <a:pos x="84" y="152"/>
                      </a:cxn>
                      <a:cxn ang="0">
                        <a:pos x="136" y="84"/>
                      </a:cxn>
                      <a:cxn ang="0">
                        <a:pos x="184" y="64"/>
                      </a:cxn>
                      <a:cxn ang="0">
                        <a:pos x="452" y="60"/>
                      </a:cxn>
                      <a:cxn ang="0">
                        <a:pos x="516" y="28"/>
                      </a:cxn>
                      <a:cxn ang="0">
                        <a:pos x="568" y="0"/>
                      </a:cxn>
                    </a:cxnLst>
                    <a:rect l="0" t="0" r="r" b="b"/>
                    <a:pathLst>
                      <a:path w="568" h="348">
                        <a:moveTo>
                          <a:pt x="0" y="348"/>
                        </a:moveTo>
                        <a:cubicBezTo>
                          <a:pt x="27" y="321"/>
                          <a:pt x="28" y="286"/>
                          <a:pt x="48" y="256"/>
                        </a:cubicBezTo>
                        <a:cubicBezTo>
                          <a:pt x="57" y="222"/>
                          <a:pt x="64" y="182"/>
                          <a:pt x="84" y="152"/>
                        </a:cubicBezTo>
                        <a:cubicBezTo>
                          <a:pt x="91" y="124"/>
                          <a:pt x="110" y="97"/>
                          <a:pt x="136" y="84"/>
                        </a:cubicBezTo>
                        <a:cubicBezTo>
                          <a:pt x="152" y="76"/>
                          <a:pt x="184" y="64"/>
                          <a:pt x="184" y="64"/>
                        </a:cubicBezTo>
                        <a:cubicBezTo>
                          <a:pt x="275" y="67"/>
                          <a:pt x="361" y="68"/>
                          <a:pt x="452" y="60"/>
                        </a:cubicBezTo>
                        <a:cubicBezTo>
                          <a:pt x="472" y="48"/>
                          <a:pt x="494" y="35"/>
                          <a:pt x="516" y="28"/>
                        </a:cubicBezTo>
                        <a:cubicBezTo>
                          <a:pt x="533" y="15"/>
                          <a:pt x="553" y="15"/>
                          <a:pt x="568" y="0"/>
                        </a:cubicBezTo>
                      </a:path>
                    </a:pathLst>
                  </a:custGeom>
                  <a:noFill/>
                  <a:ln w="381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  <p:sp>
                <p:nvSpPr>
                  <p:cNvPr id="252948" name="Freeform 20"/>
                  <p:cNvSpPr>
                    <a:spLocks/>
                  </p:cNvSpPr>
                  <p:nvPr/>
                </p:nvSpPr>
                <p:spPr bwMode="auto">
                  <a:xfrm>
                    <a:off x="2112" y="2420"/>
                    <a:ext cx="336" cy="196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92" y="0"/>
                      </a:cxn>
                      <a:cxn ang="0">
                        <a:pos x="140" y="4"/>
                      </a:cxn>
                      <a:cxn ang="0">
                        <a:pos x="148" y="16"/>
                      </a:cxn>
                      <a:cxn ang="0">
                        <a:pos x="152" y="100"/>
                      </a:cxn>
                      <a:cxn ang="0">
                        <a:pos x="256" y="196"/>
                      </a:cxn>
                      <a:cxn ang="0">
                        <a:pos x="336" y="192"/>
                      </a:cxn>
                    </a:cxnLst>
                    <a:rect l="0" t="0" r="r" b="b"/>
                    <a:pathLst>
                      <a:path w="336" h="196">
                        <a:moveTo>
                          <a:pt x="0" y="64"/>
                        </a:moveTo>
                        <a:cubicBezTo>
                          <a:pt x="31" y="43"/>
                          <a:pt x="61" y="20"/>
                          <a:pt x="92" y="0"/>
                        </a:cubicBezTo>
                        <a:cubicBezTo>
                          <a:pt x="108" y="1"/>
                          <a:pt x="125" y="0"/>
                          <a:pt x="140" y="4"/>
                        </a:cubicBezTo>
                        <a:cubicBezTo>
                          <a:pt x="145" y="5"/>
                          <a:pt x="147" y="11"/>
                          <a:pt x="148" y="16"/>
                        </a:cubicBezTo>
                        <a:cubicBezTo>
                          <a:pt x="151" y="44"/>
                          <a:pt x="150" y="72"/>
                          <a:pt x="152" y="100"/>
                        </a:cubicBezTo>
                        <a:cubicBezTo>
                          <a:pt x="156" y="156"/>
                          <a:pt x="205" y="190"/>
                          <a:pt x="256" y="196"/>
                        </a:cubicBezTo>
                        <a:cubicBezTo>
                          <a:pt x="333" y="192"/>
                          <a:pt x="307" y="192"/>
                          <a:pt x="336" y="192"/>
                        </a:cubicBezTo>
                      </a:path>
                    </a:pathLst>
                  </a:custGeom>
                  <a:noFill/>
                  <a:ln w="381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</p:grpSp>
            <p:grpSp>
              <p:nvGrpSpPr>
                <p:cNvPr id="252949" name="Group 21"/>
                <p:cNvGrpSpPr>
                  <a:grpSpLocks/>
                </p:cNvGrpSpPr>
                <p:nvPr/>
              </p:nvGrpSpPr>
              <p:grpSpPr bwMode="auto">
                <a:xfrm>
                  <a:off x="2640" y="3216"/>
                  <a:ext cx="1056" cy="624"/>
                  <a:chOff x="2064" y="2784"/>
                  <a:chExt cx="1056" cy="624"/>
                </a:xfrm>
              </p:grpSpPr>
              <p:sp>
                <p:nvSpPr>
                  <p:cNvPr id="252950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2784"/>
                    <a:ext cx="480" cy="43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  <p:sp>
                <p:nvSpPr>
                  <p:cNvPr id="252951" name="Line 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52" y="3216"/>
                    <a:ext cx="768" cy="19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  <p:sp>
                <p:nvSpPr>
                  <p:cNvPr id="252952" name="Freeform 24"/>
                  <p:cNvSpPr>
                    <a:spLocks/>
                  </p:cNvSpPr>
                  <p:nvPr/>
                </p:nvSpPr>
                <p:spPr bwMode="auto">
                  <a:xfrm>
                    <a:off x="2064" y="2796"/>
                    <a:ext cx="568" cy="348"/>
                  </a:xfrm>
                  <a:custGeom>
                    <a:avLst/>
                    <a:gdLst/>
                    <a:ahLst/>
                    <a:cxnLst>
                      <a:cxn ang="0">
                        <a:pos x="0" y="348"/>
                      </a:cxn>
                      <a:cxn ang="0">
                        <a:pos x="48" y="256"/>
                      </a:cxn>
                      <a:cxn ang="0">
                        <a:pos x="84" y="152"/>
                      </a:cxn>
                      <a:cxn ang="0">
                        <a:pos x="136" y="84"/>
                      </a:cxn>
                      <a:cxn ang="0">
                        <a:pos x="184" y="64"/>
                      </a:cxn>
                      <a:cxn ang="0">
                        <a:pos x="452" y="60"/>
                      </a:cxn>
                      <a:cxn ang="0">
                        <a:pos x="516" y="28"/>
                      </a:cxn>
                      <a:cxn ang="0">
                        <a:pos x="568" y="0"/>
                      </a:cxn>
                    </a:cxnLst>
                    <a:rect l="0" t="0" r="r" b="b"/>
                    <a:pathLst>
                      <a:path w="568" h="348">
                        <a:moveTo>
                          <a:pt x="0" y="348"/>
                        </a:moveTo>
                        <a:cubicBezTo>
                          <a:pt x="27" y="321"/>
                          <a:pt x="28" y="286"/>
                          <a:pt x="48" y="256"/>
                        </a:cubicBezTo>
                        <a:cubicBezTo>
                          <a:pt x="57" y="222"/>
                          <a:pt x="64" y="182"/>
                          <a:pt x="84" y="152"/>
                        </a:cubicBezTo>
                        <a:cubicBezTo>
                          <a:pt x="91" y="124"/>
                          <a:pt x="110" y="97"/>
                          <a:pt x="136" y="84"/>
                        </a:cubicBezTo>
                        <a:cubicBezTo>
                          <a:pt x="152" y="76"/>
                          <a:pt x="184" y="64"/>
                          <a:pt x="184" y="64"/>
                        </a:cubicBezTo>
                        <a:cubicBezTo>
                          <a:pt x="275" y="67"/>
                          <a:pt x="361" y="68"/>
                          <a:pt x="452" y="60"/>
                        </a:cubicBezTo>
                        <a:cubicBezTo>
                          <a:pt x="472" y="48"/>
                          <a:pt x="494" y="35"/>
                          <a:pt x="516" y="28"/>
                        </a:cubicBezTo>
                        <a:cubicBezTo>
                          <a:pt x="533" y="15"/>
                          <a:pt x="553" y="15"/>
                          <a:pt x="568" y="0"/>
                        </a:cubicBezTo>
                      </a:path>
                    </a:pathLst>
                  </a:custGeom>
                  <a:noFill/>
                  <a:ln w="381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  <p:sp>
                <p:nvSpPr>
                  <p:cNvPr id="252953" name="Freeform 25"/>
                  <p:cNvSpPr>
                    <a:spLocks/>
                  </p:cNvSpPr>
                  <p:nvPr/>
                </p:nvSpPr>
                <p:spPr bwMode="auto">
                  <a:xfrm>
                    <a:off x="2068" y="3143"/>
                    <a:ext cx="272" cy="261"/>
                  </a:xfrm>
                  <a:custGeom>
                    <a:avLst/>
                    <a:gdLst/>
                    <a:ahLst/>
                    <a:cxnLst>
                      <a:cxn ang="0">
                        <a:pos x="0" y="1"/>
                      </a:cxn>
                      <a:cxn ang="0">
                        <a:pos x="72" y="5"/>
                      </a:cxn>
                      <a:cxn ang="0">
                        <a:pos x="108" y="29"/>
                      </a:cxn>
                      <a:cxn ang="0">
                        <a:pos x="112" y="45"/>
                      </a:cxn>
                      <a:cxn ang="0">
                        <a:pos x="116" y="157"/>
                      </a:cxn>
                      <a:cxn ang="0">
                        <a:pos x="212" y="209"/>
                      </a:cxn>
                      <a:cxn ang="0">
                        <a:pos x="248" y="229"/>
                      </a:cxn>
                      <a:cxn ang="0">
                        <a:pos x="260" y="237"/>
                      </a:cxn>
                      <a:cxn ang="0">
                        <a:pos x="272" y="261"/>
                      </a:cxn>
                    </a:cxnLst>
                    <a:rect l="0" t="0" r="r" b="b"/>
                    <a:pathLst>
                      <a:path w="272" h="261">
                        <a:moveTo>
                          <a:pt x="0" y="1"/>
                        </a:moveTo>
                        <a:cubicBezTo>
                          <a:pt x="24" y="2"/>
                          <a:pt x="48" y="0"/>
                          <a:pt x="72" y="5"/>
                        </a:cubicBezTo>
                        <a:cubicBezTo>
                          <a:pt x="86" y="8"/>
                          <a:pt x="108" y="29"/>
                          <a:pt x="108" y="29"/>
                        </a:cubicBezTo>
                        <a:cubicBezTo>
                          <a:pt x="109" y="34"/>
                          <a:pt x="112" y="40"/>
                          <a:pt x="112" y="45"/>
                        </a:cubicBezTo>
                        <a:cubicBezTo>
                          <a:pt x="114" y="82"/>
                          <a:pt x="109" y="120"/>
                          <a:pt x="116" y="157"/>
                        </a:cubicBezTo>
                        <a:cubicBezTo>
                          <a:pt x="124" y="199"/>
                          <a:pt x="180" y="204"/>
                          <a:pt x="212" y="209"/>
                        </a:cubicBezTo>
                        <a:cubicBezTo>
                          <a:pt x="233" y="216"/>
                          <a:pt x="220" y="211"/>
                          <a:pt x="248" y="229"/>
                        </a:cubicBezTo>
                        <a:cubicBezTo>
                          <a:pt x="252" y="232"/>
                          <a:pt x="260" y="237"/>
                          <a:pt x="260" y="237"/>
                        </a:cubicBezTo>
                        <a:cubicBezTo>
                          <a:pt x="263" y="245"/>
                          <a:pt x="272" y="261"/>
                          <a:pt x="272" y="261"/>
                        </a:cubicBezTo>
                      </a:path>
                    </a:pathLst>
                  </a:custGeom>
                  <a:noFill/>
                  <a:ln w="381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</p:grpSp>
            <p:grpSp>
              <p:nvGrpSpPr>
                <p:cNvPr id="252954" name="Group 26"/>
                <p:cNvGrpSpPr>
                  <a:grpSpLocks/>
                </p:cNvGrpSpPr>
                <p:nvPr/>
              </p:nvGrpSpPr>
              <p:grpSpPr bwMode="auto">
                <a:xfrm>
                  <a:off x="1872" y="3380"/>
                  <a:ext cx="1056" cy="748"/>
                  <a:chOff x="1104" y="2852"/>
                  <a:chExt cx="1056" cy="748"/>
                </a:xfrm>
              </p:grpSpPr>
              <p:sp>
                <p:nvSpPr>
                  <p:cNvPr id="252955" name="Line 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04" y="2928"/>
                    <a:ext cx="432" cy="67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  <p:sp>
                <p:nvSpPr>
                  <p:cNvPr id="252956" name="Line 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04" y="3312"/>
                    <a:ext cx="1056" cy="288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  <p:sp>
                <p:nvSpPr>
                  <p:cNvPr id="252957" name="Freeform 29"/>
                  <p:cNvSpPr>
                    <a:spLocks/>
                  </p:cNvSpPr>
                  <p:nvPr/>
                </p:nvSpPr>
                <p:spPr bwMode="auto">
                  <a:xfrm>
                    <a:off x="1536" y="2852"/>
                    <a:ext cx="336" cy="196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92" y="0"/>
                      </a:cxn>
                      <a:cxn ang="0">
                        <a:pos x="140" y="4"/>
                      </a:cxn>
                      <a:cxn ang="0">
                        <a:pos x="148" y="16"/>
                      </a:cxn>
                      <a:cxn ang="0">
                        <a:pos x="152" y="100"/>
                      </a:cxn>
                      <a:cxn ang="0">
                        <a:pos x="256" y="196"/>
                      </a:cxn>
                      <a:cxn ang="0">
                        <a:pos x="336" y="192"/>
                      </a:cxn>
                    </a:cxnLst>
                    <a:rect l="0" t="0" r="r" b="b"/>
                    <a:pathLst>
                      <a:path w="336" h="196">
                        <a:moveTo>
                          <a:pt x="0" y="64"/>
                        </a:moveTo>
                        <a:cubicBezTo>
                          <a:pt x="31" y="43"/>
                          <a:pt x="61" y="20"/>
                          <a:pt x="92" y="0"/>
                        </a:cubicBezTo>
                        <a:cubicBezTo>
                          <a:pt x="108" y="1"/>
                          <a:pt x="125" y="0"/>
                          <a:pt x="140" y="4"/>
                        </a:cubicBezTo>
                        <a:cubicBezTo>
                          <a:pt x="145" y="5"/>
                          <a:pt x="147" y="11"/>
                          <a:pt x="148" y="16"/>
                        </a:cubicBezTo>
                        <a:cubicBezTo>
                          <a:pt x="151" y="44"/>
                          <a:pt x="150" y="72"/>
                          <a:pt x="152" y="100"/>
                        </a:cubicBezTo>
                        <a:cubicBezTo>
                          <a:pt x="156" y="156"/>
                          <a:pt x="205" y="190"/>
                          <a:pt x="256" y="196"/>
                        </a:cubicBezTo>
                        <a:cubicBezTo>
                          <a:pt x="333" y="192"/>
                          <a:pt x="307" y="192"/>
                          <a:pt x="336" y="192"/>
                        </a:cubicBezTo>
                      </a:path>
                    </a:pathLst>
                  </a:custGeom>
                  <a:noFill/>
                  <a:ln w="381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  <p:sp>
                <p:nvSpPr>
                  <p:cNvPr id="252958" name="Freeform 30"/>
                  <p:cNvSpPr>
                    <a:spLocks/>
                  </p:cNvSpPr>
                  <p:nvPr/>
                </p:nvSpPr>
                <p:spPr bwMode="auto">
                  <a:xfrm>
                    <a:off x="1876" y="3047"/>
                    <a:ext cx="272" cy="261"/>
                  </a:xfrm>
                  <a:custGeom>
                    <a:avLst/>
                    <a:gdLst/>
                    <a:ahLst/>
                    <a:cxnLst>
                      <a:cxn ang="0">
                        <a:pos x="0" y="1"/>
                      </a:cxn>
                      <a:cxn ang="0">
                        <a:pos x="72" y="5"/>
                      </a:cxn>
                      <a:cxn ang="0">
                        <a:pos x="108" y="29"/>
                      </a:cxn>
                      <a:cxn ang="0">
                        <a:pos x="112" y="45"/>
                      </a:cxn>
                      <a:cxn ang="0">
                        <a:pos x="116" y="157"/>
                      </a:cxn>
                      <a:cxn ang="0">
                        <a:pos x="212" y="209"/>
                      </a:cxn>
                      <a:cxn ang="0">
                        <a:pos x="248" y="229"/>
                      </a:cxn>
                      <a:cxn ang="0">
                        <a:pos x="260" y="237"/>
                      </a:cxn>
                      <a:cxn ang="0">
                        <a:pos x="272" y="261"/>
                      </a:cxn>
                    </a:cxnLst>
                    <a:rect l="0" t="0" r="r" b="b"/>
                    <a:pathLst>
                      <a:path w="272" h="261">
                        <a:moveTo>
                          <a:pt x="0" y="1"/>
                        </a:moveTo>
                        <a:cubicBezTo>
                          <a:pt x="24" y="2"/>
                          <a:pt x="48" y="0"/>
                          <a:pt x="72" y="5"/>
                        </a:cubicBezTo>
                        <a:cubicBezTo>
                          <a:pt x="86" y="8"/>
                          <a:pt x="108" y="29"/>
                          <a:pt x="108" y="29"/>
                        </a:cubicBezTo>
                        <a:cubicBezTo>
                          <a:pt x="109" y="34"/>
                          <a:pt x="112" y="40"/>
                          <a:pt x="112" y="45"/>
                        </a:cubicBezTo>
                        <a:cubicBezTo>
                          <a:pt x="114" y="82"/>
                          <a:pt x="109" y="120"/>
                          <a:pt x="116" y="157"/>
                        </a:cubicBezTo>
                        <a:cubicBezTo>
                          <a:pt x="124" y="199"/>
                          <a:pt x="180" y="204"/>
                          <a:pt x="212" y="209"/>
                        </a:cubicBezTo>
                        <a:cubicBezTo>
                          <a:pt x="233" y="216"/>
                          <a:pt x="220" y="211"/>
                          <a:pt x="248" y="229"/>
                        </a:cubicBezTo>
                        <a:cubicBezTo>
                          <a:pt x="252" y="232"/>
                          <a:pt x="260" y="237"/>
                          <a:pt x="260" y="237"/>
                        </a:cubicBezTo>
                        <a:cubicBezTo>
                          <a:pt x="263" y="245"/>
                          <a:pt x="272" y="261"/>
                          <a:pt x="272" y="261"/>
                        </a:cubicBezTo>
                      </a:path>
                    </a:pathLst>
                  </a:custGeom>
                  <a:noFill/>
                  <a:ln w="381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ru-RU" sz="3600" b="1"/>
                  </a:p>
                </p:txBody>
              </p:sp>
            </p:grpSp>
          </p:grpSp>
          <p:sp>
            <p:nvSpPr>
              <p:cNvPr id="252959" name="Text Box 31"/>
              <p:cNvSpPr txBox="1">
                <a:spLocks noChangeArrowheads="1"/>
              </p:cNvSpPr>
              <p:nvPr/>
            </p:nvSpPr>
            <p:spPr bwMode="auto">
              <a:xfrm>
                <a:off x="2288" y="3480"/>
                <a:ext cx="387" cy="191"/>
              </a:xfrm>
              <a:prstGeom prst="rect">
                <a:avLst/>
              </a:prstGeom>
              <a:noFill/>
              <a:ln w="381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endParaRPr lang="ru-RU" sz="2800" b="1"/>
              </a:p>
            </p:txBody>
          </p:sp>
        </p:grpSp>
        <p:sp>
          <p:nvSpPr>
            <p:cNvPr id="252960" name="Text Box 32"/>
            <p:cNvSpPr txBox="1">
              <a:spLocks noChangeArrowheads="1"/>
            </p:cNvSpPr>
            <p:nvPr/>
          </p:nvSpPr>
          <p:spPr bwMode="auto">
            <a:xfrm>
              <a:off x="3703" y="2140"/>
              <a:ext cx="468" cy="247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vert="eaVert">
              <a:spAutoFit/>
            </a:bodyPr>
            <a:lstStyle/>
            <a:p>
              <a:endParaRPr lang="ru-RU" sz="2800" b="1"/>
            </a:p>
          </p:txBody>
        </p:sp>
        <p:sp>
          <p:nvSpPr>
            <p:cNvPr id="252961" name="Text Box 33"/>
            <p:cNvSpPr txBox="1">
              <a:spLocks noChangeArrowheads="1"/>
            </p:cNvSpPr>
            <p:nvPr/>
          </p:nvSpPr>
          <p:spPr bwMode="auto">
            <a:xfrm>
              <a:off x="4237" y="1222"/>
              <a:ext cx="468" cy="251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vert="eaVert">
              <a:spAutoFit/>
            </a:bodyPr>
            <a:lstStyle/>
            <a:p>
              <a:endParaRPr lang="ru-RU" sz="2800" b="1"/>
            </a:p>
          </p:txBody>
        </p:sp>
        <p:sp>
          <p:nvSpPr>
            <p:cNvPr id="252962" name="Text Box 34"/>
            <p:cNvSpPr txBox="1">
              <a:spLocks noChangeArrowheads="1"/>
            </p:cNvSpPr>
            <p:nvPr/>
          </p:nvSpPr>
          <p:spPr bwMode="auto">
            <a:xfrm>
              <a:off x="5157" y="1729"/>
              <a:ext cx="468" cy="34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vert="eaVert" wrap="none">
              <a:spAutoFit/>
            </a:bodyPr>
            <a:lstStyle/>
            <a:p>
              <a:endParaRPr lang="ru-RU" sz="2800" b="1"/>
            </a:p>
          </p:txBody>
        </p:sp>
      </p:grpSp>
      <p:grpSp>
        <p:nvGrpSpPr>
          <p:cNvPr id="252963" name="Group 35"/>
          <p:cNvGrpSpPr>
            <a:grpSpLocks/>
          </p:cNvGrpSpPr>
          <p:nvPr/>
        </p:nvGrpSpPr>
        <p:grpSpPr bwMode="auto">
          <a:xfrm rot="22273986">
            <a:off x="5851940" y="4066746"/>
            <a:ext cx="1564640" cy="1369696"/>
            <a:chOff x="1104" y="2852"/>
            <a:chExt cx="1056" cy="748"/>
          </a:xfrm>
        </p:grpSpPr>
        <p:sp>
          <p:nvSpPr>
            <p:cNvPr id="252964" name="Line 36"/>
            <p:cNvSpPr>
              <a:spLocks noChangeShapeType="1"/>
            </p:cNvSpPr>
            <p:nvPr/>
          </p:nvSpPr>
          <p:spPr bwMode="auto">
            <a:xfrm flipV="1">
              <a:off x="1104" y="2928"/>
              <a:ext cx="432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  <p:sp>
          <p:nvSpPr>
            <p:cNvPr id="252965" name="Line 37"/>
            <p:cNvSpPr>
              <a:spLocks noChangeShapeType="1"/>
            </p:cNvSpPr>
            <p:nvPr/>
          </p:nvSpPr>
          <p:spPr bwMode="auto">
            <a:xfrm flipV="1">
              <a:off x="1104" y="3312"/>
              <a:ext cx="1056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  <p:sp>
          <p:nvSpPr>
            <p:cNvPr id="252966" name="Freeform 38"/>
            <p:cNvSpPr>
              <a:spLocks/>
            </p:cNvSpPr>
            <p:nvPr/>
          </p:nvSpPr>
          <p:spPr bwMode="auto">
            <a:xfrm>
              <a:off x="1536" y="2852"/>
              <a:ext cx="336" cy="196"/>
            </a:xfrm>
            <a:custGeom>
              <a:avLst/>
              <a:gdLst/>
              <a:ahLst/>
              <a:cxnLst>
                <a:cxn ang="0">
                  <a:pos x="0" y="64"/>
                </a:cxn>
                <a:cxn ang="0">
                  <a:pos x="92" y="0"/>
                </a:cxn>
                <a:cxn ang="0">
                  <a:pos x="140" y="4"/>
                </a:cxn>
                <a:cxn ang="0">
                  <a:pos x="148" y="16"/>
                </a:cxn>
                <a:cxn ang="0">
                  <a:pos x="152" y="100"/>
                </a:cxn>
                <a:cxn ang="0">
                  <a:pos x="256" y="196"/>
                </a:cxn>
                <a:cxn ang="0">
                  <a:pos x="336" y="192"/>
                </a:cxn>
              </a:cxnLst>
              <a:rect l="0" t="0" r="r" b="b"/>
              <a:pathLst>
                <a:path w="336" h="196">
                  <a:moveTo>
                    <a:pt x="0" y="64"/>
                  </a:moveTo>
                  <a:cubicBezTo>
                    <a:pt x="31" y="43"/>
                    <a:pt x="61" y="20"/>
                    <a:pt x="92" y="0"/>
                  </a:cubicBezTo>
                  <a:cubicBezTo>
                    <a:pt x="108" y="1"/>
                    <a:pt x="125" y="0"/>
                    <a:pt x="140" y="4"/>
                  </a:cubicBezTo>
                  <a:cubicBezTo>
                    <a:pt x="145" y="5"/>
                    <a:pt x="147" y="11"/>
                    <a:pt x="148" y="16"/>
                  </a:cubicBezTo>
                  <a:cubicBezTo>
                    <a:pt x="151" y="44"/>
                    <a:pt x="150" y="72"/>
                    <a:pt x="152" y="100"/>
                  </a:cubicBezTo>
                  <a:cubicBezTo>
                    <a:pt x="156" y="156"/>
                    <a:pt x="205" y="190"/>
                    <a:pt x="256" y="196"/>
                  </a:cubicBezTo>
                  <a:cubicBezTo>
                    <a:pt x="333" y="192"/>
                    <a:pt x="307" y="192"/>
                    <a:pt x="336" y="192"/>
                  </a:cubicBezTo>
                </a:path>
              </a:pathLst>
            </a:custGeom>
            <a:solidFill>
              <a:srgbClr val="FFFF99"/>
            </a:solidFill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  <p:sp>
          <p:nvSpPr>
            <p:cNvPr id="252967" name="Freeform 39"/>
            <p:cNvSpPr>
              <a:spLocks/>
            </p:cNvSpPr>
            <p:nvPr/>
          </p:nvSpPr>
          <p:spPr bwMode="auto">
            <a:xfrm>
              <a:off x="1876" y="3047"/>
              <a:ext cx="272" cy="26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72" y="5"/>
                </a:cxn>
                <a:cxn ang="0">
                  <a:pos x="108" y="29"/>
                </a:cxn>
                <a:cxn ang="0">
                  <a:pos x="112" y="45"/>
                </a:cxn>
                <a:cxn ang="0">
                  <a:pos x="116" y="157"/>
                </a:cxn>
                <a:cxn ang="0">
                  <a:pos x="212" y="209"/>
                </a:cxn>
                <a:cxn ang="0">
                  <a:pos x="248" y="229"/>
                </a:cxn>
                <a:cxn ang="0">
                  <a:pos x="260" y="237"/>
                </a:cxn>
                <a:cxn ang="0">
                  <a:pos x="272" y="261"/>
                </a:cxn>
              </a:cxnLst>
              <a:rect l="0" t="0" r="r" b="b"/>
              <a:pathLst>
                <a:path w="272" h="261">
                  <a:moveTo>
                    <a:pt x="0" y="1"/>
                  </a:moveTo>
                  <a:cubicBezTo>
                    <a:pt x="24" y="2"/>
                    <a:pt x="48" y="0"/>
                    <a:pt x="72" y="5"/>
                  </a:cubicBezTo>
                  <a:cubicBezTo>
                    <a:pt x="86" y="8"/>
                    <a:pt x="108" y="29"/>
                    <a:pt x="108" y="29"/>
                  </a:cubicBezTo>
                  <a:cubicBezTo>
                    <a:pt x="109" y="34"/>
                    <a:pt x="112" y="40"/>
                    <a:pt x="112" y="45"/>
                  </a:cubicBezTo>
                  <a:cubicBezTo>
                    <a:pt x="114" y="82"/>
                    <a:pt x="109" y="120"/>
                    <a:pt x="116" y="157"/>
                  </a:cubicBezTo>
                  <a:cubicBezTo>
                    <a:pt x="124" y="199"/>
                    <a:pt x="180" y="204"/>
                    <a:pt x="212" y="209"/>
                  </a:cubicBezTo>
                  <a:cubicBezTo>
                    <a:pt x="233" y="216"/>
                    <a:pt x="220" y="211"/>
                    <a:pt x="248" y="229"/>
                  </a:cubicBezTo>
                  <a:cubicBezTo>
                    <a:pt x="252" y="232"/>
                    <a:pt x="260" y="237"/>
                    <a:pt x="260" y="237"/>
                  </a:cubicBezTo>
                  <a:cubicBezTo>
                    <a:pt x="263" y="245"/>
                    <a:pt x="272" y="261"/>
                    <a:pt x="272" y="261"/>
                  </a:cubicBezTo>
                </a:path>
              </a:pathLst>
            </a:custGeom>
            <a:solidFill>
              <a:srgbClr val="FFFF99"/>
            </a:solidFill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</p:grpSp>
      <p:grpSp>
        <p:nvGrpSpPr>
          <p:cNvPr id="252968" name="Group 40"/>
          <p:cNvGrpSpPr>
            <a:grpSpLocks/>
          </p:cNvGrpSpPr>
          <p:nvPr/>
        </p:nvGrpSpPr>
        <p:grpSpPr bwMode="auto">
          <a:xfrm rot="22205068">
            <a:off x="7002562" y="3462862"/>
            <a:ext cx="1681480" cy="851534"/>
            <a:chOff x="2112" y="1824"/>
            <a:chExt cx="912" cy="792"/>
          </a:xfrm>
        </p:grpSpPr>
        <p:sp>
          <p:nvSpPr>
            <p:cNvPr id="252969" name="Line 41"/>
            <p:cNvSpPr>
              <a:spLocks noChangeShapeType="1"/>
            </p:cNvSpPr>
            <p:nvPr/>
          </p:nvSpPr>
          <p:spPr bwMode="auto">
            <a:xfrm flipV="1">
              <a:off x="2112" y="1824"/>
              <a:ext cx="432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  <p:sp>
          <p:nvSpPr>
            <p:cNvPr id="252970" name="Line 42"/>
            <p:cNvSpPr>
              <a:spLocks noChangeShapeType="1"/>
            </p:cNvSpPr>
            <p:nvPr/>
          </p:nvSpPr>
          <p:spPr bwMode="auto">
            <a:xfrm>
              <a:off x="2544" y="1824"/>
              <a:ext cx="48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  <p:sp>
          <p:nvSpPr>
            <p:cNvPr id="252971" name="Freeform 43"/>
            <p:cNvSpPr>
              <a:spLocks/>
            </p:cNvSpPr>
            <p:nvPr/>
          </p:nvSpPr>
          <p:spPr bwMode="auto">
            <a:xfrm>
              <a:off x="2448" y="2268"/>
              <a:ext cx="568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48" y="256"/>
                </a:cxn>
                <a:cxn ang="0">
                  <a:pos x="84" y="152"/>
                </a:cxn>
                <a:cxn ang="0">
                  <a:pos x="136" y="84"/>
                </a:cxn>
                <a:cxn ang="0">
                  <a:pos x="184" y="64"/>
                </a:cxn>
                <a:cxn ang="0">
                  <a:pos x="452" y="60"/>
                </a:cxn>
                <a:cxn ang="0">
                  <a:pos x="516" y="28"/>
                </a:cxn>
                <a:cxn ang="0">
                  <a:pos x="568" y="0"/>
                </a:cxn>
              </a:cxnLst>
              <a:rect l="0" t="0" r="r" b="b"/>
              <a:pathLst>
                <a:path w="568" h="348">
                  <a:moveTo>
                    <a:pt x="0" y="348"/>
                  </a:moveTo>
                  <a:cubicBezTo>
                    <a:pt x="27" y="321"/>
                    <a:pt x="28" y="286"/>
                    <a:pt x="48" y="256"/>
                  </a:cubicBezTo>
                  <a:cubicBezTo>
                    <a:pt x="57" y="222"/>
                    <a:pt x="64" y="182"/>
                    <a:pt x="84" y="152"/>
                  </a:cubicBezTo>
                  <a:cubicBezTo>
                    <a:pt x="91" y="124"/>
                    <a:pt x="110" y="97"/>
                    <a:pt x="136" y="84"/>
                  </a:cubicBezTo>
                  <a:cubicBezTo>
                    <a:pt x="152" y="76"/>
                    <a:pt x="184" y="64"/>
                    <a:pt x="184" y="64"/>
                  </a:cubicBezTo>
                  <a:cubicBezTo>
                    <a:pt x="275" y="67"/>
                    <a:pt x="361" y="68"/>
                    <a:pt x="452" y="60"/>
                  </a:cubicBezTo>
                  <a:cubicBezTo>
                    <a:pt x="472" y="48"/>
                    <a:pt x="494" y="35"/>
                    <a:pt x="516" y="28"/>
                  </a:cubicBezTo>
                  <a:cubicBezTo>
                    <a:pt x="533" y="15"/>
                    <a:pt x="553" y="15"/>
                    <a:pt x="568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  <p:sp>
          <p:nvSpPr>
            <p:cNvPr id="252972" name="Freeform 44"/>
            <p:cNvSpPr>
              <a:spLocks/>
            </p:cNvSpPr>
            <p:nvPr/>
          </p:nvSpPr>
          <p:spPr bwMode="auto">
            <a:xfrm>
              <a:off x="2112" y="2420"/>
              <a:ext cx="336" cy="196"/>
            </a:xfrm>
            <a:custGeom>
              <a:avLst/>
              <a:gdLst/>
              <a:ahLst/>
              <a:cxnLst>
                <a:cxn ang="0">
                  <a:pos x="0" y="64"/>
                </a:cxn>
                <a:cxn ang="0">
                  <a:pos x="92" y="0"/>
                </a:cxn>
                <a:cxn ang="0">
                  <a:pos x="140" y="4"/>
                </a:cxn>
                <a:cxn ang="0">
                  <a:pos x="148" y="16"/>
                </a:cxn>
                <a:cxn ang="0">
                  <a:pos x="152" y="100"/>
                </a:cxn>
                <a:cxn ang="0">
                  <a:pos x="256" y="196"/>
                </a:cxn>
                <a:cxn ang="0">
                  <a:pos x="336" y="192"/>
                </a:cxn>
              </a:cxnLst>
              <a:rect l="0" t="0" r="r" b="b"/>
              <a:pathLst>
                <a:path w="336" h="196">
                  <a:moveTo>
                    <a:pt x="0" y="64"/>
                  </a:moveTo>
                  <a:cubicBezTo>
                    <a:pt x="31" y="43"/>
                    <a:pt x="61" y="20"/>
                    <a:pt x="92" y="0"/>
                  </a:cubicBezTo>
                  <a:cubicBezTo>
                    <a:pt x="108" y="1"/>
                    <a:pt x="125" y="0"/>
                    <a:pt x="140" y="4"/>
                  </a:cubicBezTo>
                  <a:cubicBezTo>
                    <a:pt x="145" y="5"/>
                    <a:pt x="147" y="11"/>
                    <a:pt x="148" y="16"/>
                  </a:cubicBezTo>
                  <a:cubicBezTo>
                    <a:pt x="151" y="44"/>
                    <a:pt x="150" y="72"/>
                    <a:pt x="152" y="100"/>
                  </a:cubicBezTo>
                  <a:cubicBezTo>
                    <a:pt x="156" y="156"/>
                    <a:pt x="205" y="190"/>
                    <a:pt x="256" y="196"/>
                  </a:cubicBezTo>
                  <a:cubicBezTo>
                    <a:pt x="333" y="192"/>
                    <a:pt x="307" y="192"/>
                    <a:pt x="336" y="192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</p:grpSp>
      <p:grpSp>
        <p:nvGrpSpPr>
          <p:cNvPr id="252973" name="Group 45"/>
          <p:cNvGrpSpPr>
            <a:grpSpLocks/>
          </p:cNvGrpSpPr>
          <p:nvPr/>
        </p:nvGrpSpPr>
        <p:grpSpPr bwMode="auto">
          <a:xfrm rot="22046067">
            <a:off x="7690900" y="4240102"/>
            <a:ext cx="1960880" cy="929640"/>
            <a:chOff x="2064" y="2784"/>
            <a:chExt cx="1056" cy="624"/>
          </a:xfrm>
        </p:grpSpPr>
        <p:sp>
          <p:nvSpPr>
            <p:cNvPr id="252974" name="Line 46"/>
            <p:cNvSpPr>
              <a:spLocks noChangeShapeType="1"/>
            </p:cNvSpPr>
            <p:nvPr/>
          </p:nvSpPr>
          <p:spPr bwMode="auto">
            <a:xfrm>
              <a:off x="2640" y="2784"/>
              <a:ext cx="48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  <p:sp>
          <p:nvSpPr>
            <p:cNvPr id="252975" name="Line 47"/>
            <p:cNvSpPr>
              <a:spLocks noChangeShapeType="1"/>
            </p:cNvSpPr>
            <p:nvPr/>
          </p:nvSpPr>
          <p:spPr bwMode="auto">
            <a:xfrm flipV="1">
              <a:off x="2352" y="3216"/>
              <a:ext cx="768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  <p:sp>
          <p:nvSpPr>
            <p:cNvPr id="252976" name="Freeform 48"/>
            <p:cNvSpPr>
              <a:spLocks/>
            </p:cNvSpPr>
            <p:nvPr/>
          </p:nvSpPr>
          <p:spPr bwMode="auto">
            <a:xfrm>
              <a:off x="2064" y="2796"/>
              <a:ext cx="568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48" y="256"/>
                </a:cxn>
                <a:cxn ang="0">
                  <a:pos x="84" y="152"/>
                </a:cxn>
                <a:cxn ang="0">
                  <a:pos x="136" y="84"/>
                </a:cxn>
                <a:cxn ang="0">
                  <a:pos x="184" y="64"/>
                </a:cxn>
                <a:cxn ang="0">
                  <a:pos x="452" y="60"/>
                </a:cxn>
                <a:cxn ang="0">
                  <a:pos x="516" y="28"/>
                </a:cxn>
                <a:cxn ang="0">
                  <a:pos x="568" y="0"/>
                </a:cxn>
              </a:cxnLst>
              <a:rect l="0" t="0" r="r" b="b"/>
              <a:pathLst>
                <a:path w="568" h="348">
                  <a:moveTo>
                    <a:pt x="0" y="348"/>
                  </a:moveTo>
                  <a:cubicBezTo>
                    <a:pt x="27" y="321"/>
                    <a:pt x="28" y="286"/>
                    <a:pt x="48" y="256"/>
                  </a:cubicBezTo>
                  <a:cubicBezTo>
                    <a:pt x="57" y="222"/>
                    <a:pt x="64" y="182"/>
                    <a:pt x="84" y="152"/>
                  </a:cubicBezTo>
                  <a:cubicBezTo>
                    <a:pt x="91" y="124"/>
                    <a:pt x="110" y="97"/>
                    <a:pt x="136" y="84"/>
                  </a:cubicBezTo>
                  <a:cubicBezTo>
                    <a:pt x="152" y="76"/>
                    <a:pt x="184" y="64"/>
                    <a:pt x="184" y="64"/>
                  </a:cubicBezTo>
                  <a:cubicBezTo>
                    <a:pt x="275" y="67"/>
                    <a:pt x="361" y="68"/>
                    <a:pt x="452" y="60"/>
                  </a:cubicBezTo>
                  <a:cubicBezTo>
                    <a:pt x="472" y="48"/>
                    <a:pt x="494" y="35"/>
                    <a:pt x="516" y="28"/>
                  </a:cubicBezTo>
                  <a:cubicBezTo>
                    <a:pt x="533" y="15"/>
                    <a:pt x="553" y="15"/>
                    <a:pt x="568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  <p:sp>
          <p:nvSpPr>
            <p:cNvPr id="252977" name="Freeform 49"/>
            <p:cNvSpPr>
              <a:spLocks/>
            </p:cNvSpPr>
            <p:nvPr/>
          </p:nvSpPr>
          <p:spPr bwMode="auto">
            <a:xfrm>
              <a:off x="2068" y="3143"/>
              <a:ext cx="272" cy="26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72" y="5"/>
                </a:cxn>
                <a:cxn ang="0">
                  <a:pos x="108" y="29"/>
                </a:cxn>
                <a:cxn ang="0">
                  <a:pos x="112" y="45"/>
                </a:cxn>
                <a:cxn ang="0">
                  <a:pos x="116" y="157"/>
                </a:cxn>
                <a:cxn ang="0">
                  <a:pos x="212" y="209"/>
                </a:cxn>
                <a:cxn ang="0">
                  <a:pos x="248" y="229"/>
                </a:cxn>
                <a:cxn ang="0">
                  <a:pos x="260" y="237"/>
                </a:cxn>
                <a:cxn ang="0">
                  <a:pos x="272" y="261"/>
                </a:cxn>
              </a:cxnLst>
              <a:rect l="0" t="0" r="r" b="b"/>
              <a:pathLst>
                <a:path w="272" h="261">
                  <a:moveTo>
                    <a:pt x="0" y="1"/>
                  </a:moveTo>
                  <a:cubicBezTo>
                    <a:pt x="24" y="2"/>
                    <a:pt x="48" y="0"/>
                    <a:pt x="72" y="5"/>
                  </a:cubicBezTo>
                  <a:cubicBezTo>
                    <a:pt x="86" y="8"/>
                    <a:pt x="108" y="29"/>
                    <a:pt x="108" y="29"/>
                  </a:cubicBezTo>
                  <a:cubicBezTo>
                    <a:pt x="109" y="34"/>
                    <a:pt x="112" y="40"/>
                    <a:pt x="112" y="45"/>
                  </a:cubicBezTo>
                  <a:cubicBezTo>
                    <a:pt x="114" y="82"/>
                    <a:pt x="109" y="120"/>
                    <a:pt x="116" y="157"/>
                  </a:cubicBezTo>
                  <a:cubicBezTo>
                    <a:pt x="124" y="199"/>
                    <a:pt x="180" y="204"/>
                    <a:pt x="212" y="209"/>
                  </a:cubicBezTo>
                  <a:cubicBezTo>
                    <a:pt x="233" y="216"/>
                    <a:pt x="220" y="211"/>
                    <a:pt x="248" y="229"/>
                  </a:cubicBezTo>
                  <a:cubicBezTo>
                    <a:pt x="252" y="232"/>
                    <a:pt x="260" y="237"/>
                    <a:pt x="260" y="237"/>
                  </a:cubicBezTo>
                  <a:cubicBezTo>
                    <a:pt x="263" y="245"/>
                    <a:pt x="272" y="261"/>
                    <a:pt x="272" y="26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3600" b="1"/>
            </a:p>
          </p:txBody>
        </p:sp>
      </p:grpSp>
      <p:grpSp>
        <p:nvGrpSpPr>
          <p:cNvPr id="252978" name="Group 50"/>
          <p:cNvGrpSpPr>
            <a:grpSpLocks/>
          </p:cNvGrpSpPr>
          <p:nvPr/>
        </p:nvGrpSpPr>
        <p:grpSpPr bwMode="auto">
          <a:xfrm rot="-122715">
            <a:off x="10114061" y="3114246"/>
            <a:ext cx="3919221" cy="2939416"/>
            <a:chOff x="2256" y="2112"/>
            <a:chExt cx="1704" cy="1296"/>
          </a:xfrm>
        </p:grpSpPr>
        <p:grpSp>
          <p:nvGrpSpPr>
            <p:cNvPr id="252979" name="Group 51"/>
            <p:cNvGrpSpPr>
              <a:grpSpLocks/>
            </p:cNvGrpSpPr>
            <p:nvPr/>
          </p:nvGrpSpPr>
          <p:grpSpPr bwMode="auto">
            <a:xfrm rot="-7424117">
              <a:off x="3108" y="2508"/>
              <a:ext cx="912" cy="792"/>
              <a:chOff x="2112" y="1824"/>
              <a:chExt cx="912" cy="792"/>
            </a:xfrm>
          </p:grpSpPr>
          <p:sp>
            <p:nvSpPr>
              <p:cNvPr id="252980" name="Line 52"/>
              <p:cNvSpPr>
                <a:spLocks noChangeShapeType="1"/>
              </p:cNvSpPr>
              <p:nvPr/>
            </p:nvSpPr>
            <p:spPr bwMode="auto">
              <a:xfrm flipV="1">
                <a:off x="2112" y="1824"/>
                <a:ext cx="432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  <p:sp>
            <p:nvSpPr>
              <p:cNvPr id="252981" name="Line 53"/>
              <p:cNvSpPr>
                <a:spLocks noChangeShapeType="1"/>
              </p:cNvSpPr>
              <p:nvPr/>
            </p:nvSpPr>
            <p:spPr bwMode="auto">
              <a:xfrm>
                <a:off x="2544" y="1824"/>
                <a:ext cx="480" cy="4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  <p:sp>
            <p:nvSpPr>
              <p:cNvPr id="252982" name="Freeform 54"/>
              <p:cNvSpPr>
                <a:spLocks/>
              </p:cNvSpPr>
              <p:nvPr/>
            </p:nvSpPr>
            <p:spPr bwMode="auto">
              <a:xfrm>
                <a:off x="2448" y="2268"/>
                <a:ext cx="568" cy="348"/>
              </a:xfrm>
              <a:custGeom>
                <a:avLst/>
                <a:gdLst/>
                <a:ahLst/>
                <a:cxnLst>
                  <a:cxn ang="0">
                    <a:pos x="0" y="348"/>
                  </a:cxn>
                  <a:cxn ang="0">
                    <a:pos x="48" y="256"/>
                  </a:cxn>
                  <a:cxn ang="0">
                    <a:pos x="84" y="152"/>
                  </a:cxn>
                  <a:cxn ang="0">
                    <a:pos x="136" y="84"/>
                  </a:cxn>
                  <a:cxn ang="0">
                    <a:pos x="184" y="64"/>
                  </a:cxn>
                  <a:cxn ang="0">
                    <a:pos x="452" y="60"/>
                  </a:cxn>
                  <a:cxn ang="0">
                    <a:pos x="516" y="28"/>
                  </a:cxn>
                  <a:cxn ang="0">
                    <a:pos x="568" y="0"/>
                  </a:cxn>
                </a:cxnLst>
                <a:rect l="0" t="0" r="r" b="b"/>
                <a:pathLst>
                  <a:path w="568" h="348">
                    <a:moveTo>
                      <a:pt x="0" y="348"/>
                    </a:moveTo>
                    <a:cubicBezTo>
                      <a:pt x="27" y="321"/>
                      <a:pt x="28" y="286"/>
                      <a:pt x="48" y="256"/>
                    </a:cubicBezTo>
                    <a:cubicBezTo>
                      <a:pt x="57" y="222"/>
                      <a:pt x="64" y="182"/>
                      <a:pt x="84" y="152"/>
                    </a:cubicBezTo>
                    <a:cubicBezTo>
                      <a:pt x="91" y="124"/>
                      <a:pt x="110" y="97"/>
                      <a:pt x="136" y="84"/>
                    </a:cubicBezTo>
                    <a:cubicBezTo>
                      <a:pt x="152" y="76"/>
                      <a:pt x="184" y="64"/>
                      <a:pt x="184" y="64"/>
                    </a:cubicBezTo>
                    <a:cubicBezTo>
                      <a:pt x="275" y="67"/>
                      <a:pt x="361" y="68"/>
                      <a:pt x="452" y="60"/>
                    </a:cubicBezTo>
                    <a:cubicBezTo>
                      <a:pt x="472" y="48"/>
                      <a:pt x="494" y="35"/>
                      <a:pt x="516" y="28"/>
                    </a:cubicBezTo>
                    <a:cubicBezTo>
                      <a:pt x="533" y="15"/>
                      <a:pt x="553" y="15"/>
                      <a:pt x="568" y="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  <p:sp>
            <p:nvSpPr>
              <p:cNvPr id="252983" name="Freeform 55"/>
              <p:cNvSpPr>
                <a:spLocks/>
              </p:cNvSpPr>
              <p:nvPr/>
            </p:nvSpPr>
            <p:spPr bwMode="auto">
              <a:xfrm>
                <a:off x="2112" y="2420"/>
                <a:ext cx="336" cy="19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92" y="0"/>
                  </a:cxn>
                  <a:cxn ang="0">
                    <a:pos x="140" y="4"/>
                  </a:cxn>
                  <a:cxn ang="0">
                    <a:pos x="148" y="16"/>
                  </a:cxn>
                  <a:cxn ang="0">
                    <a:pos x="152" y="100"/>
                  </a:cxn>
                  <a:cxn ang="0">
                    <a:pos x="256" y="196"/>
                  </a:cxn>
                  <a:cxn ang="0">
                    <a:pos x="336" y="192"/>
                  </a:cxn>
                </a:cxnLst>
                <a:rect l="0" t="0" r="r" b="b"/>
                <a:pathLst>
                  <a:path w="336" h="196">
                    <a:moveTo>
                      <a:pt x="0" y="64"/>
                    </a:moveTo>
                    <a:cubicBezTo>
                      <a:pt x="31" y="43"/>
                      <a:pt x="61" y="20"/>
                      <a:pt x="92" y="0"/>
                    </a:cubicBezTo>
                    <a:cubicBezTo>
                      <a:pt x="108" y="1"/>
                      <a:pt x="125" y="0"/>
                      <a:pt x="140" y="4"/>
                    </a:cubicBezTo>
                    <a:cubicBezTo>
                      <a:pt x="145" y="5"/>
                      <a:pt x="147" y="11"/>
                      <a:pt x="148" y="16"/>
                    </a:cubicBezTo>
                    <a:cubicBezTo>
                      <a:pt x="151" y="44"/>
                      <a:pt x="150" y="72"/>
                      <a:pt x="152" y="100"/>
                    </a:cubicBezTo>
                    <a:cubicBezTo>
                      <a:pt x="156" y="156"/>
                      <a:pt x="205" y="190"/>
                      <a:pt x="256" y="196"/>
                    </a:cubicBezTo>
                    <a:cubicBezTo>
                      <a:pt x="333" y="192"/>
                      <a:pt x="307" y="192"/>
                      <a:pt x="336" y="192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</p:grpSp>
        <p:sp>
          <p:nvSpPr>
            <p:cNvPr id="252984" name="Text Box 56"/>
            <p:cNvSpPr txBox="1">
              <a:spLocks noChangeArrowheads="1"/>
            </p:cNvSpPr>
            <p:nvPr/>
          </p:nvSpPr>
          <p:spPr bwMode="auto">
            <a:xfrm rot="34971">
              <a:off x="3345" y="2747"/>
              <a:ext cx="307" cy="339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ru-RU" sz="4400" b="1" dirty="0"/>
                <a:t>В</a:t>
              </a:r>
            </a:p>
          </p:txBody>
        </p:sp>
        <p:grpSp>
          <p:nvGrpSpPr>
            <p:cNvPr id="252985" name="Group 57"/>
            <p:cNvGrpSpPr>
              <a:grpSpLocks/>
            </p:cNvGrpSpPr>
            <p:nvPr/>
          </p:nvGrpSpPr>
          <p:grpSpPr bwMode="auto">
            <a:xfrm rot="3376277">
              <a:off x="2520" y="2328"/>
              <a:ext cx="1056" cy="624"/>
              <a:chOff x="2064" y="2784"/>
              <a:chExt cx="1056" cy="624"/>
            </a:xfrm>
          </p:grpSpPr>
          <p:sp>
            <p:nvSpPr>
              <p:cNvPr id="252986" name="Line 58"/>
              <p:cNvSpPr>
                <a:spLocks noChangeShapeType="1"/>
              </p:cNvSpPr>
              <p:nvPr/>
            </p:nvSpPr>
            <p:spPr bwMode="auto">
              <a:xfrm>
                <a:off x="2640" y="2784"/>
                <a:ext cx="480" cy="4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  <p:sp>
            <p:nvSpPr>
              <p:cNvPr id="252987" name="Line 59"/>
              <p:cNvSpPr>
                <a:spLocks noChangeShapeType="1"/>
              </p:cNvSpPr>
              <p:nvPr/>
            </p:nvSpPr>
            <p:spPr bwMode="auto">
              <a:xfrm flipV="1">
                <a:off x="2352" y="3216"/>
                <a:ext cx="768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  <p:sp>
            <p:nvSpPr>
              <p:cNvPr id="252988" name="Freeform 60"/>
              <p:cNvSpPr>
                <a:spLocks/>
              </p:cNvSpPr>
              <p:nvPr/>
            </p:nvSpPr>
            <p:spPr bwMode="auto">
              <a:xfrm>
                <a:off x="2064" y="2796"/>
                <a:ext cx="568" cy="348"/>
              </a:xfrm>
              <a:custGeom>
                <a:avLst/>
                <a:gdLst/>
                <a:ahLst/>
                <a:cxnLst>
                  <a:cxn ang="0">
                    <a:pos x="0" y="348"/>
                  </a:cxn>
                  <a:cxn ang="0">
                    <a:pos x="48" y="256"/>
                  </a:cxn>
                  <a:cxn ang="0">
                    <a:pos x="84" y="152"/>
                  </a:cxn>
                  <a:cxn ang="0">
                    <a:pos x="136" y="84"/>
                  </a:cxn>
                  <a:cxn ang="0">
                    <a:pos x="184" y="64"/>
                  </a:cxn>
                  <a:cxn ang="0">
                    <a:pos x="452" y="60"/>
                  </a:cxn>
                  <a:cxn ang="0">
                    <a:pos x="516" y="28"/>
                  </a:cxn>
                  <a:cxn ang="0">
                    <a:pos x="568" y="0"/>
                  </a:cxn>
                </a:cxnLst>
                <a:rect l="0" t="0" r="r" b="b"/>
                <a:pathLst>
                  <a:path w="568" h="348">
                    <a:moveTo>
                      <a:pt x="0" y="348"/>
                    </a:moveTo>
                    <a:cubicBezTo>
                      <a:pt x="27" y="321"/>
                      <a:pt x="28" y="286"/>
                      <a:pt x="48" y="256"/>
                    </a:cubicBezTo>
                    <a:cubicBezTo>
                      <a:pt x="57" y="222"/>
                      <a:pt x="64" y="182"/>
                      <a:pt x="84" y="152"/>
                    </a:cubicBezTo>
                    <a:cubicBezTo>
                      <a:pt x="91" y="124"/>
                      <a:pt x="110" y="97"/>
                      <a:pt x="136" y="84"/>
                    </a:cubicBezTo>
                    <a:cubicBezTo>
                      <a:pt x="152" y="76"/>
                      <a:pt x="184" y="64"/>
                      <a:pt x="184" y="64"/>
                    </a:cubicBezTo>
                    <a:cubicBezTo>
                      <a:pt x="275" y="67"/>
                      <a:pt x="361" y="68"/>
                      <a:pt x="452" y="60"/>
                    </a:cubicBezTo>
                    <a:cubicBezTo>
                      <a:pt x="472" y="48"/>
                      <a:pt x="494" y="35"/>
                      <a:pt x="516" y="28"/>
                    </a:cubicBezTo>
                    <a:cubicBezTo>
                      <a:pt x="533" y="15"/>
                      <a:pt x="553" y="15"/>
                      <a:pt x="568" y="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  <p:sp>
            <p:nvSpPr>
              <p:cNvPr id="252989" name="Freeform 61"/>
              <p:cNvSpPr>
                <a:spLocks/>
              </p:cNvSpPr>
              <p:nvPr/>
            </p:nvSpPr>
            <p:spPr bwMode="auto">
              <a:xfrm>
                <a:off x="2068" y="3143"/>
                <a:ext cx="272" cy="261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72" y="5"/>
                  </a:cxn>
                  <a:cxn ang="0">
                    <a:pos x="108" y="29"/>
                  </a:cxn>
                  <a:cxn ang="0">
                    <a:pos x="112" y="45"/>
                  </a:cxn>
                  <a:cxn ang="0">
                    <a:pos x="116" y="157"/>
                  </a:cxn>
                  <a:cxn ang="0">
                    <a:pos x="212" y="209"/>
                  </a:cxn>
                  <a:cxn ang="0">
                    <a:pos x="248" y="229"/>
                  </a:cxn>
                  <a:cxn ang="0">
                    <a:pos x="260" y="237"/>
                  </a:cxn>
                  <a:cxn ang="0">
                    <a:pos x="272" y="261"/>
                  </a:cxn>
                </a:cxnLst>
                <a:rect l="0" t="0" r="r" b="b"/>
                <a:pathLst>
                  <a:path w="272" h="261">
                    <a:moveTo>
                      <a:pt x="0" y="1"/>
                    </a:moveTo>
                    <a:cubicBezTo>
                      <a:pt x="24" y="2"/>
                      <a:pt x="48" y="0"/>
                      <a:pt x="72" y="5"/>
                    </a:cubicBezTo>
                    <a:cubicBezTo>
                      <a:pt x="86" y="8"/>
                      <a:pt x="108" y="29"/>
                      <a:pt x="108" y="29"/>
                    </a:cubicBezTo>
                    <a:cubicBezTo>
                      <a:pt x="109" y="34"/>
                      <a:pt x="112" y="40"/>
                      <a:pt x="112" y="45"/>
                    </a:cubicBezTo>
                    <a:cubicBezTo>
                      <a:pt x="114" y="82"/>
                      <a:pt x="109" y="120"/>
                      <a:pt x="116" y="157"/>
                    </a:cubicBezTo>
                    <a:cubicBezTo>
                      <a:pt x="124" y="199"/>
                      <a:pt x="180" y="204"/>
                      <a:pt x="212" y="209"/>
                    </a:cubicBezTo>
                    <a:cubicBezTo>
                      <a:pt x="233" y="216"/>
                      <a:pt x="220" y="211"/>
                      <a:pt x="248" y="229"/>
                    </a:cubicBezTo>
                    <a:cubicBezTo>
                      <a:pt x="252" y="232"/>
                      <a:pt x="260" y="237"/>
                      <a:pt x="260" y="237"/>
                    </a:cubicBezTo>
                    <a:cubicBezTo>
                      <a:pt x="263" y="245"/>
                      <a:pt x="272" y="261"/>
                      <a:pt x="272" y="261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</p:grpSp>
        <p:sp>
          <p:nvSpPr>
            <p:cNvPr id="252990" name="Text Box 62"/>
            <p:cNvSpPr txBox="1">
              <a:spLocks noChangeArrowheads="1"/>
            </p:cNvSpPr>
            <p:nvPr/>
          </p:nvSpPr>
          <p:spPr bwMode="auto">
            <a:xfrm rot="21359366">
              <a:off x="2984" y="2676"/>
              <a:ext cx="258" cy="339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endParaRPr lang="ru-RU" sz="4400" b="1"/>
            </a:p>
          </p:txBody>
        </p:sp>
        <p:grpSp>
          <p:nvGrpSpPr>
            <p:cNvPr id="252991" name="Group 63"/>
            <p:cNvGrpSpPr>
              <a:grpSpLocks/>
            </p:cNvGrpSpPr>
            <p:nvPr/>
          </p:nvGrpSpPr>
          <p:grpSpPr bwMode="auto">
            <a:xfrm rot="14247311">
              <a:off x="2102" y="2506"/>
              <a:ext cx="1056" cy="748"/>
              <a:chOff x="1104" y="2852"/>
              <a:chExt cx="1056" cy="748"/>
            </a:xfrm>
          </p:grpSpPr>
          <p:sp>
            <p:nvSpPr>
              <p:cNvPr id="252992" name="Line 64"/>
              <p:cNvSpPr>
                <a:spLocks noChangeShapeType="1"/>
              </p:cNvSpPr>
              <p:nvPr/>
            </p:nvSpPr>
            <p:spPr bwMode="auto">
              <a:xfrm flipV="1">
                <a:off x="1104" y="2928"/>
                <a:ext cx="432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  <p:sp>
            <p:nvSpPr>
              <p:cNvPr id="252993" name="Line 65"/>
              <p:cNvSpPr>
                <a:spLocks noChangeShapeType="1"/>
              </p:cNvSpPr>
              <p:nvPr/>
            </p:nvSpPr>
            <p:spPr bwMode="auto">
              <a:xfrm flipV="1">
                <a:off x="1104" y="3312"/>
                <a:ext cx="1056" cy="2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  <p:sp>
            <p:nvSpPr>
              <p:cNvPr id="252994" name="Freeform 66"/>
              <p:cNvSpPr>
                <a:spLocks/>
              </p:cNvSpPr>
              <p:nvPr/>
            </p:nvSpPr>
            <p:spPr bwMode="auto">
              <a:xfrm>
                <a:off x="1536" y="2852"/>
                <a:ext cx="336" cy="19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92" y="0"/>
                  </a:cxn>
                  <a:cxn ang="0">
                    <a:pos x="140" y="4"/>
                  </a:cxn>
                  <a:cxn ang="0">
                    <a:pos x="148" y="16"/>
                  </a:cxn>
                  <a:cxn ang="0">
                    <a:pos x="152" y="100"/>
                  </a:cxn>
                  <a:cxn ang="0">
                    <a:pos x="256" y="196"/>
                  </a:cxn>
                  <a:cxn ang="0">
                    <a:pos x="336" y="192"/>
                  </a:cxn>
                </a:cxnLst>
                <a:rect l="0" t="0" r="r" b="b"/>
                <a:pathLst>
                  <a:path w="336" h="196">
                    <a:moveTo>
                      <a:pt x="0" y="64"/>
                    </a:moveTo>
                    <a:cubicBezTo>
                      <a:pt x="31" y="43"/>
                      <a:pt x="61" y="20"/>
                      <a:pt x="92" y="0"/>
                    </a:cubicBezTo>
                    <a:cubicBezTo>
                      <a:pt x="108" y="1"/>
                      <a:pt x="125" y="0"/>
                      <a:pt x="140" y="4"/>
                    </a:cubicBezTo>
                    <a:cubicBezTo>
                      <a:pt x="145" y="5"/>
                      <a:pt x="147" y="11"/>
                      <a:pt x="148" y="16"/>
                    </a:cubicBezTo>
                    <a:cubicBezTo>
                      <a:pt x="151" y="44"/>
                      <a:pt x="150" y="72"/>
                      <a:pt x="152" y="100"/>
                    </a:cubicBezTo>
                    <a:cubicBezTo>
                      <a:pt x="156" y="156"/>
                      <a:pt x="205" y="190"/>
                      <a:pt x="256" y="196"/>
                    </a:cubicBezTo>
                    <a:cubicBezTo>
                      <a:pt x="333" y="192"/>
                      <a:pt x="307" y="192"/>
                      <a:pt x="336" y="192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  <p:sp>
            <p:nvSpPr>
              <p:cNvPr id="252995" name="Freeform 67"/>
              <p:cNvSpPr>
                <a:spLocks/>
              </p:cNvSpPr>
              <p:nvPr/>
            </p:nvSpPr>
            <p:spPr bwMode="auto">
              <a:xfrm>
                <a:off x="1876" y="3047"/>
                <a:ext cx="272" cy="261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72" y="5"/>
                  </a:cxn>
                  <a:cxn ang="0">
                    <a:pos x="108" y="29"/>
                  </a:cxn>
                  <a:cxn ang="0">
                    <a:pos x="112" y="45"/>
                  </a:cxn>
                  <a:cxn ang="0">
                    <a:pos x="116" y="157"/>
                  </a:cxn>
                  <a:cxn ang="0">
                    <a:pos x="212" y="209"/>
                  </a:cxn>
                  <a:cxn ang="0">
                    <a:pos x="248" y="229"/>
                  </a:cxn>
                  <a:cxn ang="0">
                    <a:pos x="260" y="237"/>
                  </a:cxn>
                  <a:cxn ang="0">
                    <a:pos x="272" y="261"/>
                  </a:cxn>
                </a:cxnLst>
                <a:rect l="0" t="0" r="r" b="b"/>
                <a:pathLst>
                  <a:path w="272" h="261">
                    <a:moveTo>
                      <a:pt x="0" y="1"/>
                    </a:moveTo>
                    <a:cubicBezTo>
                      <a:pt x="24" y="2"/>
                      <a:pt x="48" y="0"/>
                      <a:pt x="72" y="5"/>
                    </a:cubicBezTo>
                    <a:cubicBezTo>
                      <a:pt x="86" y="8"/>
                      <a:pt x="108" y="29"/>
                      <a:pt x="108" y="29"/>
                    </a:cubicBezTo>
                    <a:cubicBezTo>
                      <a:pt x="109" y="34"/>
                      <a:pt x="112" y="40"/>
                      <a:pt x="112" y="45"/>
                    </a:cubicBezTo>
                    <a:cubicBezTo>
                      <a:pt x="114" y="82"/>
                      <a:pt x="109" y="120"/>
                      <a:pt x="116" y="157"/>
                    </a:cubicBezTo>
                    <a:cubicBezTo>
                      <a:pt x="124" y="199"/>
                      <a:pt x="180" y="204"/>
                      <a:pt x="212" y="209"/>
                    </a:cubicBezTo>
                    <a:cubicBezTo>
                      <a:pt x="233" y="216"/>
                      <a:pt x="220" y="211"/>
                      <a:pt x="248" y="229"/>
                    </a:cubicBezTo>
                    <a:cubicBezTo>
                      <a:pt x="252" y="232"/>
                      <a:pt x="260" y="237"/>
                      <a:pt x="260" y="237"/>
                    </a:cubicBezTo>
                    <a:cubicBezTo>
                      <a:pt x="263" y="245"/>
                      <a:pt x="272" y="261"/>
                      <a:pt x="272" y="261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 sz="3600" b="1"/>
              </a:p>
            </p:txBody>
          </p:sp>
        </p:grpSp>
        <p:sp>
          <p:nvSpPr>
            <p:cNvPr id="252996" name="Text Box 68"/>
            <p:cNvSpPr txBox="1">
              <a:spLocks noChangeArrowheads="1"/>
            </p:cNvSpPr>
            <p:nvPr/>
          </p:nvSpPr>
          <p:spPr bwMode="auto">
            <a:xfrm rot="198547">
              <a:off x="2765" y="2787"/>
              <a:ext cx="298" cy="231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endParaRPr lang="ru-RU" sz="2800" b="1"/>
            </a:p>
          </p:txBody>
        </p:sp>
      </p:grpSp>
      <p:sp>
        <p:nvSpPr>
          <p:cNvPr id="252997" name="Arc 69"/>
          <p:cNvSpPr>
            <a:spLocks/>
          </p:cNvSpPr>
          <p:nvPr/>
        </p:nvSpPr>
        <p:spPr bwMode="auto">
          <a:xfrm>
            <a:off x="1416005" y="4814459"/>
            <a:ext cx="114301" cy="4191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126"/>
              <a:gd name="T2" fmla="*/ 21120 w 21600"/>
              <a:gd name="T3" fmla="*/ 26126 h 26126"/>
              <a:gd name="T4" fmla="*/ 0 w 21600"/>
              <a:gd name="T5" fmla="*/ 21600 h 26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12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121"/>
                  <a:pt x="21439" y="24638"/>
                  <a:pt x="21120" y="26126"/>
                </a:cubicBezTo>
              </a:path>
              <a:path w="21600" h="2612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121"/>
                  <a:pt x="21439" y="24638"/>
                  <a:pt x="21120" y="26126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sz="3600" b="1"/>
          </a:p>
        </p:txBody>
      </p:sp>
      <p:sp>
        <p:nvSpPr>
          <p:cNvPr id="252998" name="Arc 70"/>
          <p:cNvSpPr>
            <a:spLocks/>
          </p:cNvSpPr>
          <p:nvPr/>
        </p:nvSpPr>
        <p:spPr bwMode="auto">
          <a:xfrm flipH="1">
            <a:off x="4184206" y="4962769"/>
            <a:ext cx="345440" cy="43243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99FF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sz="3600" b="1"/>
          </a:p>
        </p:txBody>
      </p:sp>
      <p:sp>
        <p:nvSpPr>
          <p:cNvPr id="253000" name="Arc 72"/>
          <p:cNvSpPr>
            <a:spLocks/>
          </p:cNvSpPr>
          <p:nvPr/>
        </p:nvSpPr>
        <p:spPr bwMode="auto">
          <a:xfrm flipV="1">
            <a:off x="2584419" y="3252945"/>
            <a:ext cx="675038" cy="613337"/>
          </a:xfrm>
          <a:custGeom>
            <a:avLst/>
            <a:gdLst>
              <a:gd name="G0" fmla="+- 10800 0 0"/>
              <a:gd name="G1" fmla="+- 21600 0 0"/>
              <a:gd name="G2" fmla="+- 21600 0 0"/>
              <a:gd name="T0" fmla="*/ 0 w 26188"/>
              <a:gd name="T1" fmla="*/ 2894 h 21600"/>
              <a:gd name="T2" fmla="*/ 26188 w 26188"/>
              <a:gd name="T3" fmla="*/ 6442 h 21600"/>
              <a:gd name="T4" fmla="*/ 10800 w 2618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188" h="21600" fill="none" extrusionOk="0">
                <a:moveTo>
                  <a:pt x="-1" y="2893"/>
                </a:moveTo>
                <a:cubicBezTo>
                  <a:pt x="3283" y="998"/>
                  <a:pt x="7008" y="-1"/>
                  <a:pt x="10800" y="0"/>
                </a:cubicBezTo>
                <a:cubicBezTo>
                  <a:pt x="16585" y="0"/>
                  <a:pt x="22128" y="2320"/>
                  <a:pt x="26188" y="6441"/>
                </a:cubicBezTo>
              </a:path>
              <a:path w="26188" h="21600" stroke="0" extrusionOk="0">
                <a:moveTo>
                  <a:pt x="-1" y="2893"/>
                </a:moveTo>
                <a:cubicBezTo>
                  <a:pt x="3283" y="998"/>
                  <a:pt x="7008" y="-1"/>
                  <a:pt x="10800" y="0"/>
                </a:cubicBezTo>
                <a:cubicBezTo>
                  <a:pt x="16585" y="0"/>
                  <a:pt x="22128" y="2320"/>
                  <a:pt x="26188" y="6441"/>
                </a:cubicBezTo>
                <a:lnTo>
                  <a:pt x="10800" y="21600"/>
                </a:lnTo>
                <a:close/>
              </a:path>
            </a:pathLst>
          </a:cu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sz="3600" b="1"/>
          </a:p>
        </p:txBody>
      </p:sp>
      <p:sp>
        <p:nvSpPr>
          <p:cNvPr id="253001" name="Arc 73"/>
          <p:cNvSpPr>
            <a:spLocks/>
          </p:cNvSpPr>
          <p:nvPr/>
        </p:nvSpPr>
        <p:spPr bwMode="auto">
          <a:xfrm>
            <a:off x="6110130" y="4788013"/>
            <a:ext cx="114301" cy="4191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126"/>
              <a:gd name="T2" fmla="*/ 21120 w 21600"/>
              <a:gd name="T3" fmla="*/ 26126 h 26126"/>
              <a:gd name="T4" fmla="*/ 0 w 21600"/>
              <a:gd name="T5" fmla="*/ 21600 h 26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12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121"/>
                  <a:pt x="21439" y="24638"/>
                  <a:pt x="21120" y="26126"/>
                </a:cubicBezTo>
              </a:path>
              <a:path w="21600" h="2612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121"/>
                  <a:pt x="21439" y="24638"/>
                  <a:pt x="21120" y="26126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sz="3600" b="1"/>
          </a:p>
        </p:txBody>
      </p:sp>
      <p:sp>
        <p:nvSpPr>
          <p:cNvPr id="253002" name="Arc 74"/>
          <p:cNvSpPr>
            <a:spLocks/>
          </p:cNvSpPr>
          <p:nvPr/>
        </p:nvSpPr>
        <p:spPr bwMode="auto">
          <a:xfrm flipV="1">
            <a:off x="7550899" y="3120069"/>
            <a:ext cx="548309" cy="647752"/>
          </a:xfrm>
          <a:custGeom>
            <a:avLst/>
            <a:gdLst>
              <a:gd name="G0" fmla="+- 10800 0 0"/>
              <a:gd name="G1" fmla="+- 21600 0 0"/>
              <a:gd name="G2" fmla="+- 21600 0 0"/>
              <a:gd name="T0" fmla="*/ 0 w 26188"/>
              <a:gd name="T1" fmla="*/ 2894 h 21600"/>
              <a:gd name="T2" fmla="*/ 26188 w 26188"/>
              <a:gd name="T3" fmla="*/ 6442 h 21600"/>
              <a:gd name="T4" fmla="*/ 10800 w 2618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188" h="21600" fill="none" extrusionOk="0">
                <a:moveTo>
                  <a:pt x="-1" y="2893"/>
                </a:moveTo>
                <a:cubicBezTo>
                  <a:pt x="3283" y="998"/>
                  <a:pt x="7008" y="-1"/>
                  <a:pt x="10800" y="0"/>
                </a:cubicBezTo>
                <a:cubicBezTo>
                  <a:pt x="16585" y="0"/>
                  <a:pt x="22128" y="2320"/>
                  <a:pt x="26188" y="6441"/>
                </a:cubicBezTo>
              </a:path>
              <a:path w="26188" h="21600" stroke="0" extrusionOk="0">
                <a:moveTo>
                  <a:pt x="-1" y="2893"/>
                </a:moveTo>
                <a:cubicBezTo>
                  <a:pt x="3283" y="998"/>
                  <a:pt x="7008" y="-1"/>
                  <a:pt x="10800" y="0"/>
                </a:cubicBezTo>
                <a:cubicBezTo>
                  <a:pt x="16585" y="0"/>
                  <a:pt x="22128" y="2320"/>
                  <a:pt x="26188" y="6441"/>
                </a:cubicBezTo>
                <a:lnTo>
                  <a:pt x="10800" y="21600"/>
                </a:lnTo>
                <a:close/>
              </a:path>
            </a:pathLst>
          </a:cu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sz="3600" b="1"/>
          </a:p>
        </p:txBody>
      </p:sp>
      <p:sp>
        <p:nvSpPr>
          <p:cNvPr id="253003" name="Arc 75"/>
          <p:cNvSpPr>
            <a:spLocks/>
          </p:cNvSpPr>
          <p:nvPr/>
        </p:nvSpPr>
        <p:spPr bwMode="auto">
          <a:xfrm flipH="1">
            <a:off x="8905020" y="4586812"/>
            <a:ext cx="345440" cy="43243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99FF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sz="3600" b="1"/>
          </a:p>
        </p:txBody>
      </p:sp>
      <p:sp>
        <p:nvSpPr>
          <p:cNvPr id="253005" name="Arc 77"/>
          <p:cNvSpPr>
            <a:spLocks/>
          </p:cNvSpPr>
          <p:nvPr/>
        </p:nvSpPr>
        <p:spPr bwMode="auto">
          <a:xfrm flipH="1">
            <a:off x="11593039" y="5024009"/>
            <a:ext cx="345440" cy="432436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99FF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sz="3600" b="1"/>
          </a:p>
        </p:txBody>
      </p:sp>
      <p:sp>
        <p:nvSpPr>
          <p:cNvPr id="253007" name="Arc 79"/>
          <p:cNvSpPr>
            <a:spLocks/>
          </p:cNvSpPr>
          <p:nvPr/>
        </p:nvSpPr>
        <p:spPr bwMode="auto">
          <a:xfrm>
            <a:off x="12534681" y="5005781"/>
            <a:ext cx="345440" cy="432436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sz="3600" b="1"/>
          </a:p>
        </p:txBody>
      </p:sp>
      <p:sp>
        <p:nvSpPr>
          <p:cNvPr id="253010" name="Rectangle 82"/>
          <p:cNvSpPr>
            <a:spLocks noChangeArrowheads="1"/>
          </p:cNvSpPr>
          <p:nvPr/>
        </p:nvSpPr>
        <p:spPr bwMode="auto">
          <a:xfrm>
            <a:off x="550961" y="5104972"/>
            <a:ext cx="922019" cy="673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4400" b="1"/>
              <a:t>А</a:t>
            </a:r>
          </a:p>
        </p:txBody>
      </p:sp>
      <p:sp>
        <p:nvSpPr>
          <p:cNvPr id="253011" name="Rectangle 83"/>
          <p:cNvSpPr>
            <a:spLocks noChangeArrowheads="1"/>
          </p:cNvSpPr>
          <p:nvPr/>
        </p:nvSpPr>
        <p:spPr bwMode="auto">
          <a:xfrm>
            <a:off x="2740442" y="2597992"/>
            <a:ext cx="807720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r>
              <a:rPr lang="ru-RU" sz="4400" b="1"/>
              <a:t>В</a:t>
            </a:r>
          </a:p>
        </p:txBody>
      </p:sp>
      <p:sp>
        <p:nvSpPr>
          <p:cNvPr id="253012" name="Rectangle 84"/>
          <p:cNvSpPr>
            <a:spLocks noChangeArrowheads="1"/>
          </p:cNvSpPr>
          <p:nvPr/>
        </p:nvSpPr>
        <p:spPr bwMode="auto">
          <a:xfrm>
            <a:off x="4526060" y="5278705"/>
            <a:ext cx="1036320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r>
              <a:rPr lang="ru-RU" sz="4400" b="1" dirty="0">
                <a:solidFill>
                  <a:schemeClr val="tx2"/>
                </a:solidFill>
              </a:rPr>
              <a:t>С</a:t>
            </a:r>
          </a:p>
        </p:txBody>
      </p:sp>
      <p:sp>
        <p:nvSpPr>
          <p:cNvPr id="253013" name="Rectangle 85"/>
          <p:cNvSpPr>
            <a:spLocks noChangeArrowheads="1"/>
          </p:cNvSpPr>
          <p:nvPr/>
        </p:nvSpPr>
        <p:spPr bwMode="auto">
          <a:xfrm>
            <a:off x="2740442" y="2597992"/>
            <a:ext cx="807720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r>
              <a:rPr lang="ru-RU" sz="4400" b="1" dirty="0"/>
              <a:t>В</a:t>
            </a:r>
          </a:p>
        </p:txBody>
      </p:sp>
      <p:sp>
        <p:nvSpPr>
          <p:cNvPr id="253016" name="Rectangle 88"/>
          <p:cNvSpPr>
            <a:spLocks noChangeArrowheads="1"/>
          </p:cNvSpPr>
          <p:nvPr/>
        </p:nvSpPr>
        <p:spPr bwMode="auto">
          <a:xfrm>
            <a:off x="7549526" y="2715566"/>
            <a:ext cx="633730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r>
              <a:rPr lang="ru-RU" sz="4400" b="1" dirty="0"/>
              <a:t>В</a:t>
            </a:r>
          </a:p>
        </p:txBody>
      </p:sp>
      <p:sp>
        <p:nvSpPr>
          <p:cNvPr id="253017" name="Rectangle 89"/>
          <p:cNvSpPr>
            <a:spLocks noChangeArrowheads="1"/>
          </p:cNvSpPr>
          <p:nvPr/>
        </p:nvSpPr>
        <p:spPr bwMode="auto">
          <a:xfrm>
            <a:off x="9161223" y="4943171"/>
            <a:ext cx="957581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r>
              <a:rPr lang="ru-RU" sz="4400" b="1">
                <a:solidFill>
                  <a:schemeClr val="tx2"/>
                </a:solidFill>
              </a:rPr>
              <a:t>С</a:t>
            </a:r>
          </a:p>
        </p:txBody>
      </p:sp>
      <p:sp>
        <p:nvSpPr>
          <p:cNvPr id="253018" name="Rectangle 90"/>
          <p:cNvSpPr>
            <a:spLocks noChangeArrowheads="1"/>
          </p:cNvSpPr>
          <p:nvPr/>
        </p:nvSpPr>
        <p:spPr bwMode="auto">
          <a:xfrm>
            <a:off x="5562380" y="5121129"/>
            <a:ext cx="690880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r>
              <a:rPr lang="ru-RU" sz="4400" b="1" dirty="0"/>
              <a:t>А</a:t>
            </a:r>
          </a:p>
        </p:txBody>
      </p:sp>
      <p:sp>
        <p:nvSpPr>
          <p:cNvPr id="253019" name="Arc 91"/>
          <p:cNvSpPr>
            <a:spLocks/>
          </p:cNvSpPr>
          <p:nvPr/>
        </p:nvSpPr>
        <p:spPr bwMode="auto">
          <a:xfrm rot="10800000" flipV="1">
            <a:off x="11936123" y="4856222"/>
            <a:ext cx="681748" cy="208371"/>
          </a:xfrm>
          <a:custGeom>
            <a:avLst/>
            <a:gdLst>
              <a:gd name="G0" fmla="+- 0 0 0"/>
              <a:gd name="G1" fmla="+- 21098 0 0"/>
              <a:gd name="G2" fmla="+- 21600 0 0"/>
              <a:gd name="T0" fmla="*/ 4631 w 21600"/>
              <a:gd name="T1" fmla="*/ 0 h 23124"/>
              <a:gd name="T2" fmla="*/ 21505 w 21600"/>
              <a:gd name="T3" fmla="*/ 23124 h 23124"/>
              <a:gd name="T4" fmla="*/ 0 w 21600"/>
              <a:gd name="T5" fmla="*/ 21098 h 23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3124" fill="none" extrusionOk="0">
                <a:moveTo>
                  <a:pt x="4630" y="0"/>
                </a:moveTo>
                <a:cubicBezTo>
                  <a:pt x="14539" y="2175"/>
                  <a:pt x="21600" y="10953"/>
                  <a:pt x="21600" y="21098"/>
                </a:cubicBezTo>
                <a:cubicBezTo>
                  <a:pt x="21600" y="21774"/>
                  <a:pt x="21568" y="22450"/>
                  <a:pt x="21504" y="23123"/>
                </a:cubicBezTo>
              </a:path>
              <a:path w="21600" h="23124" stroke="0" extrusionOk="0">
                <a:moveTo>
                  <a:pt x="4630" y="0"/>
                </a:moveTo>
                <a:cubicBezTo>
                  <a:pt x="14539" y="2175"/>
                  <a:pt x="21600" y="10953"/>
                  <a:pt x="21600" y="21098"/>
                </a:cubicBezTo>
                <a:cubicBezTo>
                  <a:pt x="21600" y="21774"/>
                  <a:pt x="21568" y="22450"/>
                  <a:pt x="21504" y="23123"/>
                </a:cubicBezTo>
                <a:lnTo>
                  <a:pt x="0" y="21098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 sz="3600" b="1"/>
          </a:p>
        </p:txBody>
      </p:sp>
      <p:sp>
        <p:nvSpPr>
          <p:cNvPr id="253020" name="Rectangle 92"/>
          <p:cNvSpPr>
            <a:spLocks noChangeArrowheads="1"/>
          </p:cNvSpPr>
          <p:nvPr/>
        </p:nvSpPr>
        <p:spPr bwMode="auto">
          <a:xfrm>
            <a:off x="10902159" y="4604554"/>
            <a:ext cx="690880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r>
              <a:rPr lang="ru-RU" sz="4400" b="1" dirty="0"/>
              <a:t>С</a:t>
            </a:r>
          </a:p>
        </p:txBody>
      </p:sp>
      <p:sp>
        <p:nvSpPr>
          <p:cNvPr id="253021" name="Rectangle 93"/>
          <p:cNvSpPr>
            <a:spLocks noChangeArrowheads="1"/>
          </p:cNvSpPr>
          <p:nvPr/>
        </p:nvSpPr>
        <p:spPr bwMode="auto">
          <a:xfrm>
            <a:off x="11645213" y="4047947"/>
            <a:ext cx="781176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r>
              <a:rPr lang="ru-RU" sz="4400" b="1"/>
              <a:t>А</a:t>
            </a:r>
          </a:p>
        </p:txBody>
      </p:sp>
      <p:sp>
        <p:nvSpPr>
          <p:cNvPr id="79" name="Rectangle 2"/>
          <p:cNvSpPr txBox="1">
            <a:spLocks noChangeArrowheads="1"/>
          </p:cNvSpPr>
          <p:nvPr/>
        </p:nvSpPr>
        <p:spPr>
          <a:xfrm>
            <a:off x="2829748" y="304800"/>
            <a:ext cx="8336280" cy="923330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6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lang="ru-RU" sz="60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545291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030" name="Group 110"/>
          <p:cNvGrpSpPr>
            <a:grpSpLocks/>
          </p:cNvGrpSpPr>
          <p:nvPr/>
        </p:nvGrpSpPr>
        <p:grpSpPr bwMode="auto">
          <a:xfrm>
            <a:off x="995682" y="6153151"/>
            <a:ext cx="11981179" cy="645794"/>
            <a:chOff x="210" y="3194"/>
            <a:chExt cx="4717" cy="339"/>
          </a:xfrm>
        </p:grpSpPr>
        <p:sp>
          <p:nvSpPr>
            <p:cNvPr id="210019" name="Rectangle 99"/>
            <p:cNvSpPr>
              <a:spLocks noChangeArrowheads="1"/>
            </p:cNvSpPr>
            <p:nvPr/>
          </p:nvSpPr>
          <p:spPr bwMode="auto">
            <a:xfrm>
              <a:off x="210" y="3194"/>
              <a:ext cx="4717" cy="3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36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Из чертежа видим, что       </a:t>
              </a:r>
              <a:r>
                <a:rPr lang="ru-RU" sz="3600" b="1" dirty="0">
                  <a:solidFill>
                    <a:srgbClr val="000066"/>
                  </a:solidFill>
                  <a:latin typeface="Times New Roman" pitchFamily="18" charset="0"/>
                </a:rPr>
                <a:t>4 +   2 </a:t>
              </a:r>
              <a:r>
                <a:rPr lang="ru-RU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+    </a:t>
              </a:r>
              <a:r>
                <a:rPr lang="ru-RU" sz="3600" b="1" dirty="0">
                  <a:solidFill>
                    <a:srgbClr val="000066"/>
                  </a:solidFill>
                  <a:latin typeface="Times New Roman" pitchFamily="18" charset="0"/>
                </a:rPr>
                <a:t>5  = 180</a:t>
              </a:r>
              <a:r>
                <a:rPr lang="ru-RU" sz="3600" b="1" baseline="30000" dirty="0">
                  <a:solidFill>
                    <a:srgbClr val="000066"/>
                  </a:solidFill>
                  <a:latin typeface="Times New Roman" pitchFamily="18" charset="0"/>
                </a:rPr>
                <a:t>0</a:t>
              </a:r>
              <a:r>
                <a:rPr lang="ru-RU" sz="3600" b="1" dirty="0">
                  <a:solidFill>
                    <a:srgbClr val="000066"/>
                  </a:solidFill>
                  <a:latin typeface="Times New Roman" pitchFamily="18" charset="0"/>
                </a:rPr>
                <a:t>.</a:t>
              </a:r>
              <a:endParaRPr lang="ru-RU" sz="3600" b="1" baseline="30000" dirty="0">
                <a:solidFill>
                  <a:srgbClr val="CC0066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210024" name="Object 104"/>
            <p:cNvGraphicFramePr>
              <a:graphicFrameLocks noChangeAspect="1"/>
            </p:cNvGraphicFramePr>
            <p:nvPr/>
          </p:nvGraphicFramePr>
          <p:xfrm>
            <a:off x="2374" y="3249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38" name="Формула" r:id="rId3" imgW="164880" imgH="152280" progId="Equation.3">
                    <p:embed/>
                  </p:oleObj>
                </mc:Choice>
                <mc:Fallback>
                  <p:oleObj name="Формула" r:id="rId3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74" y="3249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0025" name="Object 10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07391454"/>
                </p:ext>
              </p:extLst>
            </p:nvPr>
          </p:nvGraphicFramePr>
          <p:xfrm>
            <a:off x="2792" y="3234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39" name="Формула" r:id="rId5" imgW="164880" imgH="152280" progId="Equation.3">
                    <p:embed/>
                  </p:oleObj>
                </mc:Choice>
                <mc:Fallback>
                  <p:oleObj name="Формула" r:id="rId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92" y="3234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0026" name="Object 10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98935089"/>
                </p:ext>
              </p:extLst>
            </p:nvPr>
          </p:nvGraphicFramePr>
          <p:xfrm>
            <a:off x="3209" y="3234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40" name="Формула" r:id="rId6" imgW="164880" imgH="152280" progId="Equation.3">
                    <p:embed/>
                  </p:oleObj>
                </mc:Choice>
                <mc:Fallback>
                  <p:oleObj name="Формула" r:id="rId6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9" y="3234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9922" name="Group 2"/>
          <p:cNvGrpSpPr>
            <a:grpSpLocks/>
          </p:cNvGrpSpPr>
          <p:nvPr/>
        </p:nvGrpSpPr>
        <p:grpSpPr bwMode="auto">
          <a:xfrm>
            <a:off x="4453365" y="2013976"/>
            <a:ext cx="635000" cy="845820"/>
            <a:chOff x="1761" y="1053"/>
            <a:chExt cx="250" cy="444"/>
          </a:xfrm>
        </p:grpSpPr>
        <p:grpSp>
          <p:nvGrpSpPr>
            <p:cNvPr id="209923" name="Group 3"/>
            <p:cNvGrpSpPr>
              <a:grpSpLocks/>
            </p:cNvGrpSpPr>
            <p:nvPr/>
          </p:nvGrpSpPr>
          <p:grpSpPr bwMode="auto">
            <a:xfrm>
              <a:off x="1767" y="1053"/>
              <a:ext cx="244" cy="115"/>
              <a:chOff x="1767" y="1053"/>
              <a:chExt cx="244" cy="115"/>
            </a:xfrm>
          </p:grpSpPr>
          <p:sp>
            <p:nvSpPr>
              <p:cNvPr id="209924" name="Freeform 4"/>
              <p:cNvSpPr>
                <a:spLocks/>
              </p:cNvSpPr>
              <p:nvPr/>
            </p:nvSpPr>
            <p:spPr bwMode="auto">
              <a:xfrm>
                <a:off x="1767" y="1121"/>
                <a:ext cx="244" cy="47"/>
              </a:xfrm>
              <a:custGeom>
                <a:avLst/>
                <a:gdLst>
                  <a:gd name="T0" fmla="*/ 244 w 244"/>
                  <a:gd name="T1" fmla="*/ 20 h 47"/>
                  <a:gd name="T2" fmla="*/ 116 w 244"/>
                  <a:gd name="T3" fmla="*/ 44 h 47"/>
                  <a:gd name="T4" fmla="*/ 0 w 244"/>
                  <a:gd name="T5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4" h="47">
                    <a:moveTo>
                      <a:pt x="244" y="20"/>
                    </a:moveTo>
                    <a:cubicBezTo>
                      <a:pt x="223" y="24"/>
                      <a:pt x="157" y="47"/>
                      <a:pt x="116" y="44"/>
                    </a:cubicBezTo>
                    <a:cubicBezTo>
                      <a:pt x="75" y="41"/>
                      <a:pt x="24" y="9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09925" name="Freeform 5"/>
              <p:cNvSpPr>
                <a:spLocks/>
              </p:cNvSpPr>
              <p:nvPr/>
            </p:nvSpPr>
            <p:spPr bwMode="auto">
              <a:xfrm>
                <a:off x="1799" y="1089"/>
                <a:ext cx="208" cy="34"/>
              </a:xfrm>
              <a:custGeom>
                <a:avLst/>
                <a:gdLst>
                  <a:gd name="T0" fmla="*/ 208 w 208"/>
                  <a:gd name="T1" fmla="*/ 12 h 34"/>
                  <a:gd name="T2" fmla="*/ 104 w 208"/>
                  <a:gd name="T3" fmla="*/ 32 h 34"/>
                  <a:gd name="T4" fmla="*/ 0 w 208"/>
                  <a:gd name="T5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8" h="34">
                    <a:moveTo>
                      <a:pt x="208" y="12"/>
                    </a:moveTo>
                    <a:cubicBezTo>
                      <a:pt x="192" y="15"/>
                      <a:pt x="139" y="34"/>
                      <a:pt x="104" y="32"/>
                    </a:cubicBezTo>
                    <a:cubicBezTo>
                      <a:pt x="69" y="30"/>
                      <a:pt x="22" y="7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09926" name="Freeform 6"/>
              <p:cNvSpPr>
                <a:spLocks/>
              </p:cNvSpPr>
              <p:nvPr/>
            </p:nvSpPr>
            <p:spPr bwMode="auto">
              <a:xfrm>
                <a:off x="1831" y="1053"/>
                <a:ext cx="152" cy="30"/>
              </a:xfrm>
              <a:custGeom>
                <a:avLst/>
                <a:gdLst>
                  <a:gd name="T0" fmla="*/ 152 w 152"/>
                  <a:gd name="T1" fmla="*/ 12 h 30"/>
                  <a:gd name="T2" fmla="*/ 68 w 152"/>
                  <a:gd name="T3" fmla="*/ 28 h 30"/>
                  <a:gd name="T4" fmla="*/ 0 w 152"/>
                  <a:gd name="T5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2" h="30">
                    <a:moveTo>
                      <a:pt x="152" y="12"/>
                    </a:moveTo>
                    <a:cubicBezTo>
                      <a:pt x="138" y="15"/>
                      <a:pt x="93" y="30"/>
                      <a:pt x="68" y="28"/>
                    </a:cubicBezTo>
                    <a:cubicBezTo>
                      <a:pt x="43" y="26"/>
                      <a:pt x="14" y="6"/>
                      <a:pt x="0" y="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209927" name="Text Box 7"/>
            <p:cNvSpPr txBox="1">
              <a:spLocks noChangeArrowheads="1"/>
            </p:cNvSpPr>
            <p:nvPr/>
          </p:nvSpPr>
          <p:spPr bwMode="auto">
            <a:xfrm>
              <a:off x="1761" y="1117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209928" name="Group 8"/>
          <p:cNvGrpSpPr>
            <a:grpSpLocks/>
          </p:cNvGrpSpPr>
          <p:nvPr/>
        </p:nvGrpSpPr>
        <p:grpSpPr bwMode="auto">
          <a:xfrm>
            <a:off x="4897120" y="1781176"/>
            <a:ext cx="1524000" cy="2594610"/>
            <a:chOff x="1928" y="935"/>
            <a:chExt cx="600" cy="1362"/>
          </a:xfrm>
        </p:grpSpPr>
        <p:grpSp>
          <p:nvGrpSpPr>
            <p:cNvPr id="209929" name="Group 9"/>
            <p:cNvGrpSpPr>
              <a:grpSpLocks/>
            </p:cNvGrpSpPr>
            <p:nvPr/>
          </p:nvGrpSpPr>
          <p:grpSpPr bwMode="auto">
            <a:xfrm>
              <a:off x="1928" y="935"/>
              <a:ext cx="600" cy="1316"/>
              <a:chOff x="1928" y="935"/>
              <a:chExt cx="600" cy="1316"/>
            </a:xfrm>
          </p:grpSpPr>
          <p:sp>
            <p:nvSpPr>
              <p:cNvPr id="209930" name="Freeform 10"/>
              <p:cNvSpPr>
                <a:spLocks/>
              </p:cNvSpPr>
              <p:nvPr/>
            </p:nvSpPr>
            <p:spPr bwMode="auto">
              <a:xfrm rot="10800000">
                <a:off x="1973" y="1752"/>
                <a:ext cx="555" cy="499"/>
              </a:xfrm>
              <a:custGeom>
                <a:avLst/>
                <a:gdLst>
                  <a:gd name="T0" fmla="*/ 0 w 555"/>
                  <a:gd name="T1" fmla="*/ 0 h 499"/>
                  <a:gd name="T2" fmla="*/ 544 w 555"/>
                  <a:gd name="T3" fmla="*/ 0 h 499"/>
                  <a:gd name="T4" fmla="*/ 555 w 555"/>
                  <a:gd name="T5" fmla="*/ 338 h 499"/>
                  <a:gd name="T6" fmla="*/ 227 w 555"/>
                  <a:gd name="T7" fmla="*/ 499 h 499"/>
                  <a:gd name="T8" fmla="*/ 0 w 555"/>
                  <a:gd name="T9" fmla="*/ 0 h 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5" h="499">
                    <a:moveTo>
                      <a:pt x="0" y="0"/>
                    </a:moveTo>
                    <a:lnTo>
                      <a:pt x="544" y="0"/>
                    </a:lnTo>
                    <a:lnTo>
                      <a:pt x="555" y="338"/>
                    </a:lnTo>
                    <a:lnTo>
                      <a:pt x="227" y="499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660066"/>
                  </a:gs>
                  <a:gs pos="100000">
                    <a:schemeClr val="bg1"/>
                  </a:gs>
                </a:gsLst>
                <a:path path="rect">
                  <a:fillToRect r="100000" b="10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09931" name="Freeform 11"/>
              <p:cNvSpPr>
                <a:spLocks/>
              </p:cNvSpPr>
              <p:nvPr/>
            </p:nvSpPr>
            <p:spPr bwMode="auto">
              <a:xfrm>
                <a:off x="1928" y="935"/>
                <a:ext cx="555" cy="499"/>
              </a:xfrm>
              <a:custGeom>
                <a:avLst/>
                <a:gdLst>
                  <a:gd name="T0" fmla="*/ 0 w 555"/>
                  <a:gd name="T1" fmla="*/ 0 h 499"/>
                  <a:gd name="T2" fmla="*/ 544 w 555"/>
                  <a:gd name="T3" fmla="*/ 0 h 499"/>
                  <a:gd name="T4" fmla="*/ 555 w 555"/>
                  <a:gd name="T5" fmla="*/ 338 h 499"/>
                  <a:gd name="T6" fmla="*/ 227 w 555"/>
                  <a:gd name="T7" fmla="*/ 499 h 499"/>
                  <a:gd name="T8" fmla="*/ 0 w 555"/>
                  <a:gd name="T9" fmla="*/ 0 h 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5" h="499">
                    <a:moveTo>
                      <a:pt x="0" y="0"/>
                    </a:moveTo>
                    <a:lnTo>
                      <a:pt x="544" y="0"/>
                    </a:lnTo>
                    <a:lnTo>
                      <a:pt x="555" y="338"/>
                    </a:lnTo>
                    <a:lnTo>
                      <a:pt x="227" y="499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660066"/>
                  </a:gs>
                  <a:gs pos="100000">
                    <a:schemeClr val="bg1"/>
                  </a:gs>
                </a:gsLst>
                <a:path path="rect">
                  <a:fillToRect r="100000" b="10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grpSp>
            <p:nvGrpSpPr>
              <p:cNvPr id="209932" name="Group 12"/>
              <p:cNvGrpSpPr>
                <a:grpSpLocks/>
              </p:cNvGrpSpPr>
              <p:nvPr/>
            </p:nvGrpSpPr>
            <p:grpSpPr bwMode="auto">
              <a:xfrm>
                <a:off x="2245" y="2061"/>
                <a:ext cx="227" cy="188"/>
                <a:chOff x="2426" y="2288"/>
                <a:chExt cx="227" cy="188"/>
              </a:xfrm>
            </p:grpSpPr>
            <p:sp>
              <p:nvSpPr>
                <p:cNvPr id="209933" name="Freeform 13"/>
                <p:cNvSpPr>
                  <a:spLocks/>
                </p:cNvSpPr>
                <p:nvPr/>
              </p:nvSpPr>
              <p:spPr bwMode="auto">
                <a:xfrm rot="14145058">
                  <a:off x="2472" y="2250"/>
                  <a:ext cx="136" cy="227"/>
                </a:xfrm>
                <a:custGeom>
                  <a:avLst/>
                  <a:gdLst>
                    <a:gd name="T0" fmla="*/ 0 w 136"/>
                    <a:gd name="T1" fmla="*/ 0 h 227"/>
                    <a:gd name="T2" fmla="*/ 91 w 136"/>
                    <a:gd name="T3" fmla="*/ 90 h 227"/>
                    <a:gd name="T4" fmla="*/ 136 w 136"/>
                    <a:gd name="T5" fmla="*/ 227 h 2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36" h="227">
                      <a:moveTo>
                        <a:pt x="0" y="0"/>
                      </a:moveTo>
                      <a:cubicBezTo>
                        <a:pt x="34" y="26"/>
                        <a:pt x="68" y="52"/>
                        <a:pt x="91" y="90"/>
                      </a:cubicBezTo>
                      <a:cubicBezTo>
                        <a:pt x="114" y="128"/>
                        <a:pt x="125" y="177"/>
                        <a:pt x="136" y="227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uz-Latn-UZ"/>
                </a:p>
              </p:txBody>
            </p:sp>
            <p:sp>
              <p:nvSpPr>
                <p:cNvPr id="209934" name="Freeform 14"/>
                <p:cNvSpPr>
                  <a:spLocks/>
                </p:cNvSpPr>
                <p:nvPr/>
              </p:nvSpPr>
              <p:spPr bwMode="auto">
                <a:xfrm>
                  <a:off x="2520" y="2288"/>
                  <a:ext cx="92" cy="188"/>
                </a:xfrm>
                <a:custGeom>
                  <a:avLst/>
                  <a:gdLst>
                    <a:gd name="T0" fmla="*/ 0 w 92"/>
                    <a:gd name="T1" fmla="*/ 188 h 188"/>
                    <a:gd name="T2" fmla="*/ 20 w 92"/>
                    <a:gd name="T3" fmla="*/ 84 h 188"/>
                    <a:gd name="T4" fmla="*/ 92 w 92"/>
                    <a:gd name="T5" fmla="*/ 0 h 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2" h="188">
                      <a:moveTo>
                        <a:pt x="0" y="188"/>
                      </a:moveTo>
                      <a:cubicBezTo>
                        <a:pt x="3" y="171"/>
                        <a:pt x="5" y="115"/>
                        <a:pt x="20" y="84"/>
                      </a:cubicBezTo>
                      <a:cubicBezTo>
                        <a:pt x="35" y="53"/>
                        <a:pt x="77" y="18"/>
                        <a:pt x="92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uz-Latn-UZ"/>
                </a:p>
              </p:txBody>
            </p:sp>
          </p:grpSp>
          <p:grpSp>
            <p:nvGrpSpPr>
              <p:cNvPr id="209935" name="Group 15"/>
              <p:cNvGrpSpPr>
                <a:grpSpLocks/>
              </p:cNvGrpSpPr>
              <p:nvPr/>
            </p:nvGrpSpPr>
            <p:grpSpPr bwMode="auto">
              <a:xfrm rot="11131565">
                <a:off x="1973" y="935"/>
                <a:ext cx="227" cy="188"/>
                <a:chOff x="2426" y="2288"/>
                <a:chExt cx="227" cy="188"/>
              </a:xfrm>
            </p:grpSpPr>
            <p:sp>
              <p:nvSpPr>
                <p:cNvPr id="209936" name="Freeform 16"/>
                <p:cNvSpPr>
                  <a:spLocks/>
                </p:cNvSpPr>
                <p:nvPr/>
              </p:nvSpPr>
              <p:spPr bwMode="auto">
                <a:xfrm rot="14145058">
                  <a:off x="2472" y="2250"/>
                  <a:ext cx="136" cy="227"/>
                </a:xfrm>
                <a:custGeom>
                  <a:avLst/>
                  <a:gdLst>
                    <a:gd name="T0" fmla="*/ 0 w 136"/>
                    <a:gd name="T1" fmla="*/ 0 h 227"/>
                    <a:gd name="T2" fmla="*/ 91 w 136"/>
                    <a:gd name="T3" fmla="*/ 90 h 227"/>
                    <a:gd name="T4" fmla="*/ 136 w 136"/>
                    <a:gd name="T5" fmla="*/ 227 h 2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36" h="227">
                      <a:moveTo>
                        <a:pt x="0" y="0"/>
                      </a:moveTo>
                      <a:cubicBezTo>
                        <a:pt x="34" y="26"/>
                        <a:pt x="68" y="52"/>
                        <a:pt x="91" y="90"/>
                      </a:cubicBezTo>
                      <a:cubicBezTo>
                        <a:pt x="114" y="128"/>
                        <a:pt x="125" y="177"/>
                        <a:pt x="136" y="227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uz-Latn-UZ"/>
                </a:p>
              </p:txBody>
            </p:sp>
            <p:sp>
              <p:nvSpPr>
                <p:cNvPr id="209937" name="Freeform 17"/>
                <p:cNvSpPr>
                  <a:spLocks/>
                </p:cNvSpPr>
                <p:nvPr/>
              </p:nvSpPr>
              <p:spPr bwMode="auto">
                <a:xfrm>
                  <a:off x="2520" y="2288"/>
                  <a:ext cx="92" cy="188"/>
                </a:xfrm>
                <a:custGeom>
                  <a:avLst/>
                  <a:gdLst>
                    <a:gd name="T0" fmla="*/ 0 w 92"/>
                    <a:gd name="T1" fmla="*/ 188 h 188"/>
                    <a:gd name="T2" fmla="*/ 20 w 92"/>
                    <a:gd name="T3" fmla="*/ 84 h 188"/>
                    <a:gd name="T4" fmla="*/ 92 w 92"/>
                    <a:gd name="T5" fmla="*/ 0 h 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2" h="188">
                      <a:moveTo>
                        <a:pt x="0" y="188"/>
                      </a:moveTo>
                      <a:cubicBezTo>
                        <a:pt x="3" y="171"/>
                        <a:pt x="5" y="115"/>
                        <a:pt x="20" y="84"/>
                      </a:cubicBezTo>
                      <a:cubicBezTo>
                        <a:pt x="35" y="53"/>
                        <a:pt x="77" y="18"/>
                        <a:pt x="92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uz-Latn-UZ"/>
                </a:p>
              </p:txBody>
            </p:sp>
          </p:grpSp>
        </p:grpSp>
        <p:sp>
          <p:nvSpPr>
            <p:cNvPr id="209938" name="Text Box 18"/>
            <p:cNvSpPr txBox="1">
              <a:spLocks noChangeArrowheads="1"/>
            </p:cNvSpPr>
            <p:nvPr/>
          </p:nvSpPr>
          <p:spPr bwMode="auto">
            <a:xfrm>
              <a:off x="2169" y="1917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209939" name="Text Box 19"/>
            <p:cNvSpPr txBox="1">
              <a:spLocks noChangeArrowheads="1"/>
            </p:cNvSpPr>
            <p:nvPr/>
          </p:nvSpPr>
          <p:spPr bwMode="auto">
            <a:xfrm>
              <a:off x="2078" y="965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  <a:latin typeface="Times New Roman" pitchFamily="18" charset="0"/>
                </a:rPr>
                <a:t>5</a:t>
              </a:r>
            </a:p>
          </p:txBody>
        </p:sp>
      </p:grpSp>
      <p:grpSp>
        <p:nvGrpSpPr>
          <p:cNvPr id="209940" name="Group 20"/>
          <p:cNvGrpSpPr>
            <a:grpSpLocks/>
          </p:cNvGrpSpPr>
          <p:nvPr/>
        </p:nvGrpSpPr>
        <p:grpSpPr bwMode="auto">
          <a:xfrm>
            <a:off x="2039621" y="1781176"/>
            <a:ext cx="2814320" cy="2625090"/>
            <a:chOff x="803" y="935"/>
            <a:chExt cx="1108" cy="1378"/>
          </a:xfrm>
        </p:grpSpPr>
        <p:grpSp>
          <p:nvGrpSpPr>
            <p:cNvPr id="209941" name="Group 21"/>
            <p:cNvGrpSpPr>
              <a:grpSpLocks/>
            </p:cNvGrpSpPr>
            <p:nvPr/>
          </p:nvGrpSpPr>
          <p:grpSpPr bwMode="auto">
            <a:xfrm>
              <a:off x="803" y="935"/>
              <a:ext cx="1108" cy="1326"/>
              <a:chOff x="803" y="935"/>
              <a:chExt cx="1108" cy="1326"/>
            </a:xfrm>
          </p:grpSpPr>
          <p:sp>
            <p:nvSpPr>
              <p:cNvPr id="209942" name="Freeform 22"/>
              <p:cNvSpPr>
                <a:spLocks/>
              </p:cNvSpPr>
              <p:nvPr/>
            </p:nvSpPr>
            <p:spPr bwMode="auto">
              <a:xfrm>
                <a:off x="803" y="1873"/>
                <a:ext cx="650" cy="388"/>
              </a:xfrm>
              <a:custGeom>
                <a:avLst/>
                <a:gdLst>
                  <a:gd name="T0" fmla="*/ 0 w 650"/>
                  <a:gd name="T1" fmla="*/ 376 h 388"/>
                  <a:gd name="T2" fmla="*/ 304 w 650"/>
                  <a:gd name="T3" fmla="*/ 0 h 388"/>
                  <a:gd name="T4" fmla="*/ 571 w 650"/>
                  <a:gd name="T5" fmla="*/ 81 h 388"/>
                  <a:gd name="T6" fmla="*/ 650 w 650"/>
                  <a:gd name="T7" fmla="*/ 271 h 388"/>
                  <a:gd name="T8" fmla="*/ 556 w 650"/>
                  <a:gd name="T9" fmla="*/ 388 h 388"/>
                  <a:gd name="T10" fmla="*/ 0 w 650"/>
                  <a:gd name="T11" fmla="*/ 376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50" h="388">
                    <a:moveTo>
                      <a:pt x="0" y="376"/>
                    </a:moveTo>
                    <a:lnTo>
                      <a:pt x="304" y="0"/>
                    </a:lnTo>
                    <a:lnTo>
                      <a:pt x="571" y="81"/>
                    </a:lnTo>
                    <a:lnTo>
                      <a:pt x="650" y="271"/>
                    </a:lnTo>
                    <a:lnTo>
                      <a:pt x="556" y="388"/>
                    </a:lnTo>
                    <a:lnTo>
                      <a:pt x="0" y="37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path path="rect">
                  <a:fillToRect t="100000" r="10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09943" name="Freeform 23"/>
              <p:cNvSpPr>
                <a:spLocks/>
              </p:cNvSpPr>
              <p:nvPr/>
            </p:nvSpPr>
            <p:spPr bwMode="auto">
              <a:xfrm>
                <a:off x="1251" y="941"/>
                <a:ext cx="660" cy="400"/>
              </a:xfrm>
              <a:custGeom>
                <a:avLst/>
                <a:gdLst>
                  <a:gd name="T0" fmla="*/ 660 w 660"/>
                  <a:gd name="T1" fmla="*/ 4 h 400"/>
                  <a:gd name="T2" fmla="*/ 324 w 660"/>
                  <a:gd name="T3" fmla="*/ 400 h 400"/>
                  <a:gd name="T4" fmla="*/ 79 w 660"/>
                  <a:gd name="T5" fmla="*/ 334 h 400"/>
                  <a:gd name="T6" fmla="*/ 0 w 660"/>
                  <a:gd name="T7" fmla="*/ 144 h 400"/>
                  <a:gd name="T8" fmla="*/ 96 w 660"/>
                  <a:gd name="T9" fmla="*/ 0 h 400"/>
                  <a:gd name="T10" fmla="*/ 660 w 660"/>
                  <a:gd name="T11" fmla="*/ 4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60" h="400">
                    <a:moveTo>
                      <a:pt x="660" y="4"/>
                    </a:moveTo>
                    <a:lnTo>
                      <a:pt x="324" y="400"/>
                    </a:lnTo>
                    <a:lnTo>
                      <a:pt x="79" y="334"/>
                    </a:lnTo>
                    <a:lnTo>
                      <a:pt x="0" y="144"/>
                    </a:lnTo>
                    <a:lnTo>
                      <a:pt x="96" y="0"/>
                    </a:lnTo>
                    <a:lnTo>
                      <a:pt x="660" y="4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path path="rect">
                  <a:fillToRect l="100000" b="10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09944" name="Freeform 24"/>
              <p:cNvSpPr>
                <a:spLocks/>
              </p:cNvSpPr>
              <p:nvPr/>
            </p:nvSpPr>
            <p:spPr bwMode="auto">
              <a:xfrm>
                <a:off x="975" y="2024"/>
                <a:ext cx="136" cy="227"/>
              </a:xfrm>
              <a:custGeom>
                <a:avLst/>
                <a:gdLst>
                  <a:gd name="T0" fmla="*/ 0 w 136"/>
                  <a:gd name="T1" fmla="*/ 0 h 227"/>
                  <a:gd name="T2" fmla="*/ 91 w 136"/>
                  <a:gd name="T3" fmla="*/ 90 h 227"/>
                  <a:gd name="T4" fmla="*/ 136 w 136"/>
                  <a:gd name="T5" fmla="*/ 227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6" h="227">
                    <a:moveTo>
                      <a:pt x="0" y="0"/>
                    </a:moveTo>
                    <a:cubicBezTo>
                      <a:pt x="34" y="26"/>
                      <a:pt x="68" y="52"/>
                      <a:pt x="91" y="90"/>
                    </a:cubicBezTo>
                    <a:cubicBezTo>
                      <a:pt x="114" y="128"/>
                      <a:pt x="125" y="177"/>
                      <a:pt x="136" y="227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209945" name="Freeform 25"/>
              <p:cNvSpPr>
                <a:spLocks/>
              </p:cNvSpPr>
              <p:nvPr/>
            </p:nvSpPr>
            <p:spPr bwMode="auto">
              <a:xfrm rot="10800000">
                <a:off x="1610" y="935"/>
                <a:ext cx="136" cy="227"/>
              </a:xfrm>
              <a:custGeom>
                <a:avLst/>
                <a:gdLst>
                  <a:gd name="T0" fmla="*/ 0 w 136"/>
                  <a:gd name="T1" fmla="*/ 0 h 227"/>
                  <a:gd name="T2" fmla="*/ 91 w 136"/>
                  <a:gd name="T3" fmla="*/ 90 h 227"/>
                  <a:gd name="T4" fmla="*/ 136 w 136"/>
                  <a:gd name="T5" fmla="*/ 227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6" h="227">
                    <a:moveTo>
                      <a:pt x="0" y="0"/>
                    </a:moveTo>
                    <a:cubicBezTo>
                      <a:pt x="34" y="26"/>
                      <a:pt x="68" y="52"/>
                      <a:pt x="91" y="90"/>
                    </a:cubicBezTo>
                    <a:cubicBezTo>
                      <a:pt x="114" y="128"/>
                      <a:pt x="125" y="177"/>
                      <a:pt x="136" y="227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209946" name="Text Box 26"/>
            <p:cNvSpPr txBox="1">
              <a:spLocks noChangeArrowheads="1"/>
            </p:cNvSpPr>
            <p:nvPr/>
          </p:nvSpPr>
          <p:spPr bwMode="auto">
            <a:xfrm>
              <a:off x="1035" y="1933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209947" name="Text Box 27"/>
            <p:cNvSpPr txBox="1">
              <a:spLocks noChangeArrowheads="1"/>
            </p:cNvSpPr>
            <p:nvPr/>
          </p:nvSpPr>
          <p:spPr bwMode="auto">
            <a:xfrm>
              <a:off x="1474" y="935"/>
              <a:ext cx="17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</a:p>
          </p:txBody>
        </p:sp>
      </p:grpSp>
      <p:sp>
        <p:nvSpPr>
          <p:cNvPr id="209948" name="Rectangle 28"/>
          <p:cNvSpPr>
            <a:spLocks noChangeArrowheads="1"/>
          </p:cNvSpPr>
          <p:nvPr/>
        </p:nvSpPr>
        <p:spPr bwMode="auto">
          <a:xfrm>
            <a:off x="632462" y="312420"/>
            <a:ext cx="921765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Сумма углов треугольника равна 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180</a:t>
            </a:r>
            <a:r>
              <a:rPr lang="ru-RU" sz="3600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9949" name="Freeform 29"/>
          <p:cNvSpPr>
            <a:spLocks/>
          </p:cNvSpPr>
          <p:nvPr/>
        </p:nvSpPr>
        <p:spPr bwMode="auto">
          <a:xfrm>
            <a:off x="2016760" y="1781176"/>
            <a:ext cx="4378960" cy="2506980"/>
          </a:xfrm>
          <a:custGeom>
            <a:avLst/>
            <a:gdLst>
              <a:gd name="T0" fmla="*/ 0 w 1724"/>
              <a:gd name="T1" fmla="*/ 1316 h 1316"/>
              <a:gd name="T2" fmla="*/ 1134 w 1724"/>
              <a:gd name="T3" fmla="*/ 0 h 1316"/>
              <a:gd name="T4" fmla="*/ 1724 w 1724"/>
              <a:gd name="T5" fmla="*/ 1316 h 1316"/>
              <a:gd name="T6" fmla="*/ 0 w 1724"/>
              <a:gd name="T7" fmla="*/ 1316 h 1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24" h="1316">
                <a:moveTo>
                  <a:pt x="0" y="1316"/>
                </a:moveTo>
                <a:lnTo>
                  <a:pt x="1134" y="0"/>
                </a:lnTo>
                <a:lnTo>
                  <a:pt x="1724" y="1316"/>
                </a:lnTo>
                <a:lnTo>
                  <a:pt x="0" y="1316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66FFFF"/>
                    </a:gs>
                  </a:gsLst>
                  <a:path path="rect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09950" name="Freeform 30"/>
          <p:cNvSpPr>
            <a:spLocks/>
          </p:cNvSpPr>
          <p:nvPr/>
        </p:nvSpPr>
        <p:spPr bwMode="auto">
          <a:xfrm>
            <a:off x="1686560" y="1798320"/>
            <a:ext cx="5974080" cy="1906"/>
          </a:xfrm>
          <a:custGeom>
            <a:avLst/>
            <a:gdLst>
              <a:gd name="T0" fmla="*/ 0 w 2352"/>
              <a:gd name="T1" fmla="*/ 0 h 1"/>
              <a:gd name="T2" fmla="*/ 2352 w 2352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352" h="1">
                <a:moveTo>
                  <a:pt x="0" y="0"/>
                </a:moveTo>
                <a:lnTo>
                  <a:pt x="2352" y="0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09951" name="Text Box 31"/>
          <p:cNvSpPr txBox="1">
            <a:spLocks noChangeArrowheads="1"/>
          </p:cNvSpPr>
          <p:nvPr/>
        </p:nvSpPr>
        <p:spPr bwMode="auto">
          <a:xfrm>
            <a:off x="1440182" y="4114800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 dirty="0">
                <a:solidFill>
                  <a:srgbClr val="000099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209952" name="Text Box 32"/>
          <p:cNvSpPr txBox="1">
            <a:spLocks noChangeArrowheads="1"/>
          </p:cNvSpPr>
          <p:nvPr/>
        </p:nvSpPr>
        <p:spPr bwMode="auto">
          <a:xfrm>
            <a:off x="4434841" y="1084597"/>
            <a:ext cx="656531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>
                <a:solidFill>
                  <a:srgbClr val="000099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209953" name="Text Box 33"/>
          <p:cNvSpPr txBox="1">
            <a:spLocks noChangeArrowheads="1"/>
          </p:cNvSpPr>
          <p:nvPr/>
        </p:nvSpPr>
        <p:spPr bwMode="auto">
          <a:xfrm>
            <a:off x="6278880" y="4114800"/>
            <a:ext cx="690194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 dirty="0">
                <a:solidFill>
                  <a:srgbClr val="000099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209954" name="Text Box 34"/>
          <p:cNvSpPr txBox="1">
            <a:spLocks noChangeArrowheads="1"/>
          </p:cNvSpPr>
          <p:nvPr/>
        </p:nvSpPr>
        <p:spPr bwMode="auto">
          <a:xfrm>
            <a:off x="6624320" y="1177290"/>
            <a:ext cx="558748" cy="839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 i="1">
                <a:solidFill>
                  <a:srgbClr val="000099"/>
                </a:solidFill>
                <a:latin typeface="Times New Roman" pitchFamily="18" charset="0"/>
              </a:rPr>
              <a:t>а</a:t>
            </a:r>
          </a:p>
        </p:txBody>
      </p:sp>
      <p:grpSp>
        <p:nvGrpSpPr>
          <p:cNvPr id="209955" name="Group 35"/>
          <p:cNvGrpSpPr>
            <a:grpSpLocks/>
          </p:cNvGrpSpPr>
          <p:nvPr/>
        </p:nvGrpSpPr>
        <p:grpSpPr bwMode="auto">
          <a:xfrm rot="11131565">
            <a:off x="5011421" y="1781176"/>
            <a:ext cx="576579" cy="358140"/>
            <a:chOff x="2426" y="2288"/>
            <a:chExt cx="227" cy="188"/>
          </a:xfrm>
        </p:grpSpPr>
        <p:sp>
          <p:nvSpPr>
            <p:cNvPr id="209956" name="Freeform 36"/>
            <p:cNvSpPr>
              <a:spLocks/>
            </p:cNvSpPr>
            <p:nvPr/>
          </p:nvSpPr>
          <p:spPr bwMode="auto">
            <a:xfrm rot="14145058">
              <a:off x="2472" y="2250"/>
              <a:ext cx="136" cy="227"/>
            </a:xfrm>
            <a:custGeom>
              <a:avLst/>
              <a:gdLst>
                <a:gd name="T0" fmla="*/ 0 w 136"/>
                <a:gd name="T1" fmla="*/ 0 h 227"/>
                <a:gd name="T2" fmla="*/ 91 w 136"/>
                <a:gd name="T3" fmla="*/ 90 h 227"/>
                <a:gd name="T4" fmla="*/ 136 w 136"/>
                <a:gd name="T5" fmla="*/ 227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27">
                  <a:moveTo>
                    <a:pt x="0" y="0"/>
                  </a:moveTo>
                  <a:cubicBezTo>
                    <a:pt x="34" y="26"/>
                    <a:pt x="68" y="52"/>
                    <a:pt x="91" y="90"/>
                  </a:cubicBezTo>
                  <a:cubicBezTo>
                    <a:pt x="114" y="128"/>
                    <a:pt x="125" y="177"/>
                    <a:pt x="136" y="227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09957" name="Freeform 37"/>
            <p:cNvSpPr>
              <a:spLocks/>
            </p:cNvSpPr>
            <p:nvPr/>
          </p:nvSpPr>
          <p:spPr bwMode="auto">
            <a:xfrm>
              <a:off x="2520" y="2288"/>
              <a:ext cx="92" cy="188"/>
            </a:xfrm>
            <a:custGeom>
              <a:avLst/>
              <a:gdLst>
                <a:gd name="T0" fmla="*/ 0 w 92"/>
                <a:gd name="T1" fmla="*/ 188 h 188"/>
                <a:gd name="T2" fmla="*/ 20 w 92"/>
                <a:gd name="T3" fmla="*/ 84 h 188"/>
                <a:gd name="T4" fmla="*/ 92 w 92"/>
                <a:gd name="T5" fmla="*/ 0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2" h="188">
                  <a:moveTo>
                    <a:pt x="0" y="188"/>
                  </a:moveTo>
                  <a:cubicBezTo>
                    <a:pt x="3" y="171"/>
                    <a:pt x="5" y="115"/>
                    <a:pt x="20" y="84"/>
                  </a:cubicBezTo>
                  <a:cubicBezTo>
                    <a:pt x="35" y="53"/>
                    <a:pt x="77" y="18"/>
                    <a:pt x="92" y="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09958" name="Rectangle 38"/>
          <p:cNvSpPr>
            <a:spLocks noChangeArrowheads="1"/>
          </p:cNvSpPr>
          <p:nvPr/>
        </p:nvSpPr>
        <p:spPr bwMode="auto">
          <a:xfrm>
            <a:off x="8288694" y="1014336"/>
            <a:ext cx="5415280" cy="4040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Дано: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∆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АВС</a:t>
            </a:r>
          </a:p>
          <a:p>
            <a:endParaRPr lang="ru-RU" sz="36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Доказать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А+   В+   С=180</a:t>
            </a:r>
            <a:r>
              <a:rPr lang="ru-RU" sz="3600" b="1" baseline="30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0</a:t>
            </a:r>
          </a:p>
          <a:p>
            <a:endParaRPr lang="ru-RU" sz="3600" b="1" baseline="3000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</a:p>
          <a:p>
            <a:pPr lvl="1"/>
            <a:r>
              <a:rPr lang="ru-RU" sz="3600" b="1" dirty="0">
                <a:solidFill>
                  <a:srgbClr val="3366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i="1" dirty="0" smtClean="0">
                <a:solidFill>
                  <a:srgbClr val="3366CC"/>
                </a:solidFill>
                <a:cs typeface="Arial" pitchFamily="34" charset="0"/>
              </a:rPr>
              <a:t> </a:t>
            </a:r>
            <a:r>
              <a:rPr lang="ru-RU" sz="3600" b="1" i="1" dirty="0">
                <a:solidFill>
                  <a:srgbClr val="1A0A5E"/>
                </a:solidFill>
                <a:cs typeface="Arial" pitchFamily="34" charset="0"/>
              </a:rPr>
              <a:t>а </a:t>
            </a:r>
            <a:r>
              <a:rPr lang="en-US" sz="3600" b="1" dirty="0">
                <a:solidFill>
                  <a:srgbClr val="1A0A5E"/>
                </a:solidFill>
                <a:cs typeface="Arial" pitchFamily="34" charset="0"/>
              </a:rPr>
              <a:t>II</a:t>
            </a:r>
            <a:r>
              <a:rPr lang="ru-RU" sz="3600" b="1" i="1" dirty="0">
                <a:solidFill>
                  <a:srgbClr val="1A0A5E"/>
                </a:solidFill>
                <a:cs typeface="Arial" pitchFamily="34" charset="0"/>
              </a:rPr>
              <a:t> АС</a:t>
            </a:r>
          </a:p>
        </p:txBody>
      </p:sp>
      <p:grpSp>
        <p:nvGrpSpPr>
          <p:cNvPr id="209961" name="Group 41"/>
          <p:cNvGrpSpPr>
            <a:grpSpLocks/>
          </p:cNvGrpSpPr>
          <p:nvPr/>
        </p:nvGrpSpPr>
        <p:grpSpPr bwMode="auto">
          <a:xfrm rot="194723" flipH="1">
            <a:off x="5588001" y="139066"/>
            <a:ext cx="2110741" cy="1598294"/>
            <a:chOff x="519" y="587"/>
            <a:chExt cx="951" cy="1168"/>
          </a:xfrm>
        </p:grpSpPr>
        <p:sp>
          <p:nvSpPr>
            <p:cNvPr id="209962" name="Freeform 42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>
                <a:gd name="T0" fmla="*/ 864 w 951"/>
                <a:gd name="T1" fmla="*/ 0 h 1168"/>
                <a:gd name="T2" fmla="*/ 951 w 951"/>
                <a:gd name="T3" fmla="*/ 84 h 1168"/>
                <a:gd name="T4" fmla="*/ 209 w 951"/>
                <a:gd name="T5" fmla="*/ 1009 h 1168"/>
                <a:gd name="T6" fmla="*/ 0 w 951"/>
                <a:gd name="T7" fmla="*/ 1168 h 1168"/>
                <a:gd name="T8" fmla="*/ 118 w 951"/>
                <a:gd name="T9" fmla="*/ 935 h 1168"/>
                <a:gd name="T10" fmla="*/ 864 w 951"/>
                <a:gd name="T11" fmla="*/ 0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9963" name="Freeform 43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>
                <a:gd name="T0" fmla="*/ 0 w 220"/>
                <a:gd name="T1" fmla="*/ 248 h 248"/>
                <a:gd name="T2" fmla="*/ 220 w 220"/>
                <a:gd name="T3" fmla="*/ 84 h 248"/>
                <a:gd name="T4" fmla="*/ 128 w 220"/>
                <a:gd name="T5" fmla="*/ 0 h 248"/>
                <a:gd name="T6" fmla="*/ 0 w 220"/>
                <a:gd name="T7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9964" name="Freeform 44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>
                <a:gd name="T0" fmla="*/ 96 w 96"/>
                <a:gd name="T1" fmla="*/ 39 h 104"/>
                <a:gd name="T2" fmla="*/ 56 w 96"/>
                <a:gd name="T3" fmla="*/ 0 h 104"/>
                <a:gd name="T4" fmla="*/ 0 w 96"/>
                <a:gd name="T5" fmla="*/ 104 h 104"/>
                <a:gd name="T6" fmla="*/ 96 w 96"/>
                <a:gd name="T7" fmla="*/ 39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9965" name="Freeform 45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>
                <a:gd name="T0" fmla="*/ 736 w 736"/>
                <a:gd name="T1" fmla="*/ 0 h 912"/>
                <a:gd name="T2" fmla="*/ 0 w 736"/>
                <a:gd name="T3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9966" name="Freeform 46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>
                <a:gd name="T0" fmla="*/ 736 w 736"/>
                <a:gd name="T1" fmla="*/ 0 h 908"/>
                <a:gd name="T2" fmla="*/ 0 w 736"/>
                <a:gd name="T3" fmla="*/ 908 h 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sp>
        <p:nvSpPr>
          <p:cNvPr id="209968" name="Oval 48"/>
          <p:cNvSpPr>
            <a:spLocks noChangeArrowheads="1"/>
          </p:cNvSpPr>
          <p:nvPr/>
        </p:nvSpPr>
        <p:spPr bwMode="auto">
          <a:xfrm>
            <a:off x="4780281" y="1695450"/>
            <a:ext cx="231141" cy="173356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09969" name="AutoShape 49"/>
          <p:cNvSpPr>
            <a:spLocks noChangeArrowheads="1"/>
          </p:cNvSpPr>
          <p:nvPr/>
        </p:nvSpPr>
        <p:spPr bwMode="auto">
          <a:xfrm rot="16200000">
            <a:off x="4304985" y="989013"/>
            <a:ext cx="950594" cy="2534920"/>
          </a:xfrm>
          <a:prstGeom prst="moon">
            <a:avLst>
              <a:gd name="adj" fmla="val 1827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graphicFrame>
        <p:nvGraphicFramePr>
          <p:cNvPr id="209974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142600"/>
              </p:ext>
            </p:extLst>
          </p:nvPr>
        </p:nvGraphicFramePr>
        <p:xfrm>
          <a:off x="8336280" y="2821306"/>
          <a:ext cx="576581" cy="478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1" name="Формула" r:id="rId7" imgW="164880" imgH="152280" progId="Equation.3">
                  <p:embed/>
                </p:oleObj>
              </mc:Choice>
              <mc:Fallback>
                <p:oleObj name="Формула" r:id="rId7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6280" y="2821306"/>
                        <a:ext cx="576581" cy="4781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75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105635"/>
              </p:ext>
            </p:extLst>
          </p:nvPr>
        </p:nvGraphicFramePr>
        <p:xfrm>
          <a:off x="9299977" y="2795588"/>
          <a:ext cx="576581" cy="478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2" name="Формула" r:id="rId9" imgW="164880" imgH="152280" progId="Equation.3">
                  <p:embed/>
                </p:oleObj>
              </mc:Choice>
              <mc:Fallback>
                <p:oleObj name="Формула" r:id="rId9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9977" y="2795588"/>
                        <a:ext cx="576581" cy="4781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76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030107"/>
              </p:ext>
            </p:extLst>
          </p:nvPr>
        </p:nvGraphicFramePr>
        <p:xfrm>
          <a:off x="10253981" y="2814192"/>
          <a:ext cx="576579" cy="478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3" name="Формула" r:id="rId10" imgW="164880" imgH="152280" progId="Equation.3">
                  <p:embed/>
                </p:oleObj>
              </mc:Choice>
              <mc:Fallback>
                <p:oleObj name="Формула" r:id="rId10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3981" y="2814192"/>
                        <a:ext cx="576579" cy="4781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0004" name="Group 84"/>
          <p:cNvGrpSpPr>
            <a:grpSpLocks/>
          </p:cNvGrpSpPr>
          <p:nvPr/>
        </p:nvGrpSpPr>
        <p:grpSpPr bwMode="auto">
          <a:xfrm>
            <a:off x="368301" y="4800601"/>
            <a:ext cx="14343379" cy="645794"/>
            <a:chOff x="145" y="2520"/>
            <a:chExt cx="5647" cy="339"/>
          </a:xfrm>
        </p:grpSpPr>
        <p:sp>
          <p:nvSpPr>
            <p:cNvPr id="209959" name="Rectangle 39"/>
            <p:cNvSpPr>
              <a:spLocks noChangeArrowheads="1"/>
            </p:cNvSpPr>
            <p:nvPr/>
          </p:nvSpPr>
          <p:spPr bwMode="auto">
            <a:xfrm>
              <a:off x="145" y="2520"/>
              <a:ext cx="5647" cy="3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3600" b="1" dirty="0">
                  <a:solidFill>
                    <a:srgbClr val="000066"/>
                  </a:solidFill>
                  <a:latin typeface="Times New Roman" pitchFamily="18" charset="0"/>
                </a:rPr>
                <a:t>   1 =    4   </a:t>
              </a:r>
              <a:r>
                <a:rPr lang="ru-RU" sz="3600" b="1" dirty="0" smtClean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накрест лежащие углы  </a:t>
              </a:r>
              <a:r>
                <a:rPr lang="ru-RU" sz="36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при </a:t>
              </a:r>
              <a:r>
                <a:rPr lang="ru-RU" sz="3600" b="1" i="1" dirty="0">
                  <a:solidFill>
                    <a:srgbClr val="000066"/>
                  </a:solidFill>
                  <a:latin typeface="Times New Roman" pitchFamily="18" charset="0"/>
                </a:rPr>
                <a:t>а</a:t>
              </a:r>
              <a:r>
                <a:rPr lang="en-US" sz="3600" b="1" dirty="0">
                  <a:solidFill>
                    <a:srgbClr val="000066"/>
                  </a:solidFill>
                  <a:latin typeface="Arial" charset="0"/>
                  <a:ea typeface="Batang" pitchFamily="18" charset="-127"/>
                </a:rPr>
                <a:t>II</a:t>
              </a:r>
              <a:r>
                <a:rPr lang="ru-RU" sz="3600" b="1" dirty="0">
                  <a:solidFill>
                    <a:srgbClr val="000066"/>
                  </a:solidFill>
                  <a:latin typeface="Times New Roman" pitchFamily="18" charset="0"/>
                </a:rPr>
                <a:t>АС </a:t>
              </a:r>
              <a:r>
                <a:rPr lang="ru-RU" sz="36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и секущей </a:t>
              </a:r>
              <a:r>
                <a:rPr lang="ru-RU" sz="3600" b="1" dirty="0">
                  <a:solidFill>
                    <a:srgbClr val="000066"/>
                  </a:solidFill>
                  <a:latin typeface="Times New Roman" pitchFamily="18" charset="0"/>
                </a:rPr>
                <a:t>АВ</a:t>
              </a:r>
            </a:p>
          </p:txBody>
        </p:sp>
        <p:graphicFrame>
          <p:nvGraphicFramePr>
            <p:cNvPr id="209980" name="Object 6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45799638"/>
                </p:ext>
              </p:extLst>
            </p:nvPr>
          </p:nvGraphicFramePr>
          <p:xfrm>
            <a:off x="154" y="2573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44" name="Формула" r:id="rId11" imgW="164880" imgH="152280" progId="Equation.3">
                    <p:embed/>
                  </p:oleObj>
                </mc:Choice>
                <mc:Fallback>
                  <p:oleObj name="Формула" r:id="rId11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4" y="2573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9983" name="Object 6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72261220"/>
                </p:ext>
              </p:extLst>
            </p:nvPr>
          </p:nvGraphicFramePr>
          <p:xfrm>
            <a:off x="524" y="2560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45" name="Формула" r:id="rId12" imgW="164880" imgH="152280" progId="Equation.3">
                    <p:embed/>
                  </p:oleObj>
                </mc:Choice>
                <mc:Fallback>
                  <p:oleObj name="Формула" r:id="rId12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4" y="2560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0031" name="Group 111"/>
          <p:cNvGrpSpPr>
            <a:grpSpLocks/>
          </p:cNvGrpSpPr>
          <p:nvPr/>
        </p:nvGrpSpPr>
        <p:grpSpPr bwMode="auto">
          <a:xfrm>
            <a:off x="6427108" y="6905313"/>
            <a:ext cx="5745480" cy="708661"/>
            <a:chOff x="2245" y="3744"/>
            <a:chExt cx="2262" cy="372"/>
          </a:xfrm>
        </p:grpSpPr>
        <p:sp>
          <p:nvSpPr>
            <p:cNvPr id="209993" name="Rectangle 73"/>
            <p:cNvSpPr>
              <a:spLocks noChangeArrowheads="1"/>
            </p:cNvSpPr>
            <p:nvPr/>
          </p:nvSpPr>
          <p:spPr bwMode="auto">
            <a:xfrm>
              <a:off x="2284" y="3744"/>
              <a:ext cx="2223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4000" b="1" dirty="0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4000" b="1" dirty="0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000" b="1" dirty="0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rPr>
                <a:t>А+   В+   С=180</a:t>
              </a:r>
              <a:r>
                <a:rPr lang="ru-RU" sz="4000" b="1" baseline="30000" dirty="0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rPr>
                <a:t>0</a:t>
              </a:r>
              <a:r>
                <a:rPr lang="en-US" sz="4000" b="1" baseline="30000" dirty="0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sz="4000" b="1" baseline="30000" dirty="0">
                <a:solidFill>
                  <a:srgbClr val="CC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9998" name="Object 78"/>
            <p:cNvGraphicFramePr>
              <a:graphicFrameLocks noChangeAspect="1"/>
            </p:cNvGraphicFramePr>
            <p:nvPr/>
          </p:nvGraphicFramePr>
          <p:xfrm>
            <a:off x="2245" y="3807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46" name="Формула" r:id="rId13" imgW="164880" imgH="152280" progId="Equation.3">
                    <p:embed/>
                  </p:oleObj>
                </mc:Choice>
                <mc:Fallback>
                  <p:oleObj name="Формула" r:id="rId13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5" y="3807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9999" name="Object 7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25887408"/>
                </p:ext>
              </p:extLst>
            </p:nvPr>
          </p:nvGraphicFramePr>
          <p:xfrm>
            <a:off x="2637" y="3801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47" name="Формула" r:id="rId14" imgW="164880" imgH="152280" progId="Equation.3">
                    <p:embed/>
                  </p:oleObj>
                </mc:Choice>
                <mc:Fallback>
                  <p:oleObj name="Формула" r:id="rId14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37" y="3801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0000" name="Object 8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23761547"/>
                </p:ext>
              </p:extLst>
            </p:nvPr>
          </p:nvGraphicFramePr>
          <p:xfrm>
            <a:off x="3075" y="3801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48" name="Формула" r:id="rId15" imgW="164880" imgH="152280" progId="Equation.3">
                    <p:embed/>
                  </p:oleObj>
                </mc:Choice>
                <mc:Fallback>
                  <p:oleObj name="Формула" r:id="rId15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5" y="3801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10001" name="Object 81"/>
          <p:cNvGraphicFramePr>
            <a:graphicFrameLocks noChangeAspect="1"/>
          </p:cNvGraphicFramePr>
          <p:nvPr/>
        </p:nvGraphicFramePr>
        <p:xfrm>
          <a:off x="7680961" y="8780146"/>
          <a:ext cx="708661" cy="491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9" name="Формула" r:id="rId16" imgW="164880" imgH="152280" progId="Equation.3">
                  <p:embed/>
                </p:oleObj>
              </mc:Choice>
              <mc:Fallback>
                <p:oleObj name="Формула" r:id="rId16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961" y="8780146"/>
                        <a:ext cx="708661" cy="491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002" name="Object 82"/>
          <p:cNvGraphicFramePr>
            <a:graphicFrameLocks noChangeAspect="1"/>
          </p:cNvGraphicFramePr>
          <p:nvPr/>
        </p:nvGraphicFramePr>
        <p:xfrm>
          <a:off x="8948421" y="8780146"/>
          <a:ext cx="708659" cy="491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0" name="Формула" r:id="rId17" imgW="164880" imgH="152280" progId="Equation.3">
                  <p:embed/>
                </p:oleObj>
              </mc:Choice>
              <mc:Fallback>
                <p:oleObj name="Формула" r:id="rId17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48421" y="8780146"/>
                        <a:ext cx="708659" cy="491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003" name="Object 83"/>
          <p:cNvGraphicFramePr>
            <a:graphicFrameLocks noChangeAspect="1"/>
          </p:cNvGraphicFramePr>
          <p:nvPr/>
        </p:nvGraphicFramePr>
        <p:xfrm>
          <a:off x="10215881" y="8721091"/>
          <a:ext cx="708661" cy="491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1" name="Формула" r:id="rId18" imgW="164880" imgH="152280" progId="Equation.3">
                  <p:embed/>
                </p:oleObj>
              </mc:Choice>
              <mc:Fallback>
                <p:oleObj name="Формула" r:id="rId18" imgW="16488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15881" y="8721091"/>
                        <a:ext cx="708661" cy="491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0017" name="Group 97"/>
          <p:cNvGrpSpPr>
            <a:grpSpLocks/>
          </p:cNvGrpSpPr>
          <p:nvPr/>
        </p:nvGrpSpPr>
        <p:grpSpPr bwMode="auto">
          <a:xfrm>
            <a:off x="360681" y="5393056"/>
            <a:ext cx="14041989" cy="645794"/>
            <a:chOff x="142" y="2831"/>
            <a:chExt cx="4261" cy="339"/>
          </a:xfrm>
        </p:grpSpPr>
        <p:sp>
          <p:nvSpPr>
            <p:cNvPr id="210006" name="Rectangle 86"/>
            <p:cNvSpPr>
              <a:spLocks noChangeArrowheads="1"/>
            </p:cNvSpPr>
            <p:nvPr/>
          </p:nvSpPr>
          <p:spPr bwMode="auto">
            <a:xfrm>
              <a:off x="295" y="2831"/>
              <a:ext cx="4108" cy="3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3600" b="1" dirty="0">
                  <a:solidFill>
                    <a:srgbClr val="000066"/>
                  </a:solidFill>
                  <a:latin typeface="Times New Roman" pitchFamily="18" charset="0"/>
                </a:rPr>
                <a:t>3 =    5   </a:t>
              </a:r>
              <a:r>
                <a:rPr lang="ru-RU" sz="3600" b="1" dirty="0" smtClean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накрест лежащие углы  </a:t>
              </a:r>
              <a:r>
                <a:rPr lang="ru-RU" sz="36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при </a:t>
              </a:r>
              <a:r>
                <a:rPr lang="ru-RU" sz="3600" b="1" i="1" dirty="0">
                  <a:solidFill>
                    <a:srgbClr val="000066"/>
                  </a:solidFill>
                  <a:latin typeface="Times New Roman" pitchFamily="18" charset="0"/>
                </a:rPr>
                <a:t>а</a:t>
              </a:r>
              <a:r>
                <a:rPr lang="en-US" sz="3600" b="1" dirty="0">
                  <a:solidFill>
                    <a:srgbClr val="000066"/>
                  </a:solidFill>
                  <a:latin typeface="Arial" charset="0"/>
                </a:rPr>
                <a:t>II</a:t>
              </a:r>
              <a:r>
                <a:rPr lang="ru-RU" sz="3600" b="1" dirty="0">
                  <a:solidFill>
                    <a:srgbClr val="000066"/>
                  </a:solidFill>
                  <a:latin typeface="Times New Roman" pitchFamily="18" charset="0"/>
                </a:rPr>
                <a:t>АС </a:t>
              </a:r>
              <a:r>
                <a:rPr lang="ru-RU" sz="36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и секущей ВС</a:t>
              </a:r>
            </a:p>
          </p:txBody>
        </p:sp>
        <p:graphicFrame>
          <p:nvGraphicFramePr>
            <p:cNvPr id="210008" name="Object 8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38268965"/>
                </p:ext>
              </p:extLst>
            </p:nvPr>
          </p:nvGraphicFramePr>
          <p:xfrm>
            <a:off x="142" y="2888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52" name="Формула" r:id="rId19" imgW="164880" imgH="152280" progId="Equation.3">
                    <p:embed/>
                  </p:oleObj>
                </mc:Choice>
                <mc:Fallback>
                  <p:oleObj name="Формула" r:id="rId19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" y="2888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0010" name="Object 9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38970234"/>
                </p:ext>
              </p:extLst>
            </p:nvPr>
          </p:nvGraphicFramePr>
          <p:xfrm>
            <a:off x="492" y="2883"/>
            <a:ext cx="279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53" name="Формула" r:id="rId20" imgW="164880" imgH="152280" progId="Equation.3">
                    <p:embed/>
                  </p:oleObj>
                </mc:Choice>
                <mc:Fallback>
                  <p:oleObj name="Формула" r:id="rId20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2" y="2883"/>
                          <a:ext cx="279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9967" name="Text Box 47"/>
          <p:cNvSpPr txBox="1">
            <a:spLocks noChangeArrowheads="1"/>
          </p:cNvSpPr>
          <p:nvPr/>
        </p:nvSpPr>
        <p:spPr bwMode="auto">
          <a:xfrm>
            <a:off x="744221" y="4806316"/>
            <a:ext cx="494628" cy="68589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09960" name="Text Box 40"/>
          <p:cNvSpPr txBox="1">
            <a:spLocks noChangeArrowheads="1"/>
          </p:cNvSpPr>
          <p:nvPr/>
        </p:nvSpPr>
        <p:spPr bwMode="auto">
          <a:xfrm>
            <a:off x="749301" y="5393056"/>
            <a:ext cx="494628" cy="68589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2828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99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111E-6 L -0.38715 -0.0023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099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58" y="-116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20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099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0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10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0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0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10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209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35" presetClass="emph" presetSubtype="0" repeatCount="7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500" fill="hold"/>
                                        <p:tgtEl>
                                          <p:spTgt spid="20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210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09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9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2535 0.16805 " pathEditMode="relative" ptsTypes="AA">
                                      <p:cBhvr>
                                        <p:cTn id="94" dur="2000" fill="hold"/>
                                        <p:tgtEl>
                                          <p:spTgt spid="2099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0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6111E-6 -2.16049E-6 L 0.56728 0.09009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2099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64" y="4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0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10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210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50" grpId="0" animBg="1"/>
      <p:bldP spid="209954" grpId="0"/>
      <p:bldP spid="209968" grpId="0" animBg="1"/>
      <p:bldP spid="209969" grpId="0" animBg="1"/>
      <p:bldP spid="209969" grpId="1" animBg="1"/>
      <p:bldP spid="209969" grpId="2" animBg="1"/>
      <p:bldP spid="209967" grpId="0" animBg="1"/>
      <p:bldP spid="209967" grpId="1" animBg="1"/>
      <p:bldP spid="209960" grpId="0" animBg="1"/>
      <p:bldP spid="20996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13995</TotalTime>
  <Words>645</Words>
  <Application>Microsoft Office PowerPoint</Application>
  <PresentationFormat>Произвольный</PresentationFormat>
  <Paragraphs>199</Paragraphs>
  <Slides>15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Office Theme</vt:lpstr>
      <vt:lpstr>Формула</vt:lpstr>
      <vt:lpstr>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Практическая работа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986</cp:revision>
  <dcterms:created xsi:type="dcterms:W3CDTF">2020-04-09T07:32:19Z</dcterms:created>
  <dcterms:modified xsi:type="dcterms:W3CDTF">2021-02-19T16:23:41Z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