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511" r:id="rId2"/>
    <p:sldId id="405" r:id="rId3"/>
    <p:sldId id="589" r:id="rId4"/>
    <p:sldId id="591" r:id="rId5"/>
    <p:sldId id="592" r:id="rId6"/>
    <p:sldId id="590" r:id="rId7"/>
    <p:sldId id="588" r:id="rId8"/>
    <p:sldId id="593" r:id="rId9"/>
    <p:sldId id="594" r:id="rId10"/>
    <p:sldId id="595" r:id="rId11"/>
    <p:sldId id="404" r:id="rId12"/>
  </p:sldIdLst>
  <p:sldSz cx="14630400" cy="8229600"/>
  <p:notesSz cx="5765800" cy="3244850"/>
  <p:defaultTextStyle>
    <a:defPPr>
      <a:defRPr lang="ru-RU"/>
    </a:defPPr>
    <a:lvl1pPr marL="0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EDC9EA0-A7E8-46A4-ABD9-3915CBF643D2}">
          <p14:sldIdLst>
            <p14:sldId id="511"/>
            <p14:sldId id="405"/>
            <p14:sldId id="589"/>
            <p14:sldId id="591"/>
            <p14:sldId id="592"/>
            <p14:sldId id="590"/>
            <p14:sldId id="588"/>
            <p14:sldId id="593"/>
            <p14:sldId id="594"/>
            <p14:sldId id="595"/>
          </p14:sldIdLst>
        </p14:section>
        <p14:section name="Раздел без заголовка" id="{67AF348A-95E5-4FA6-B08C-FB3DF7B22B4F}">
          <p14:sldIdLst>
            <p14:sldId id="404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15826">
          <p15:clr>
            <a:srgbClr val="A4A3A4"/>
          </p15:clr>
        </p15:guide>
        <p15:guide id="4" pos="13119">
          <p15:clr>
            <a:srgbClr val="A4A3A4"/>
          </p15:clr>
        </p15:guide>
        <p15:guide id="5" orient="horz" pos="1330">
          <p15:clr>
            <a:srgbClr val="A4A3A4"/>
          </p15:clr>
        </p15:guide>
        <p15:guide id="6" orient="horz" pos="7304">
          <p15:clr>
            <a:srgbClr val="A4A3A4"/>
          </p15:clr>
        </p15:guide>
        <p15:guide id="7" pos="902">
          <p15:clr>
            <a:srgbClr val="A4A3A4"/>
          </p15:clr>
        </p15:guide>
        <p15:guide id="8" pos="54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0A5E"/>
    <a:srgbClr val="FF6B6B"/>
    <a:srgbClr val="00A859"/>
    <a:srgbClr val="65F913"/>
    <a:srgbClr val="B1EB21"/>
    <a:srgbClr val="FF99FF"/>
    <a:srgbClr val="CCFFFF"/>
    <a:srgbClr val="E29AD3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148" autoAdjust="0"/>
    <p:restoredTop sz="98696" autoAdjust="0"/>
  </p:normalViewPr>
  <p:slideViewPr>
    <p:cSldViewPr>
      <p:cViewPr>
        <p:scale>
          <a:sx n="50" d="100"/>
          <a:sy n="50" d="100"/>
        </p:scale>
        <p:origin x="-564" y="-210"/>
      </p:cViewPr>
      <p:guideLst>
        <p:guide orient="horz" pos="2880"/>
        <p:guide orient="horz" pos="15826"/>
        <p:guide orient="horz" pos="1330"/>
        <p:guide orient="horz" pos="7304"/>
        <p:guide pos="2160"/>
        <p:guide pos="13119"/>
        <p:guide pos="902"/>
        <p:guide pos="54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1250918-9470-4E6A-AF56-B81FFDA2175E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z-Latn-UZ"/>
        </a:p>
      </dgm:t>
    </dgm:pt>
    <dgm:pt modelId="{67D4D7CD-D021-42AB-BB8A-E59F87B75627}">
      <dgm:prSet phldrT="[Текст]" custT="1"/>
      <dgm:spPr/>
      <dgm:t>
        <a:bodyPr/>
        <a:lstStyle/>
        <a:p>
          <a:r>
            <a:rPr lang="ru-RU" sz="2400" b="1" dirty="0" smtClean="0">
              <a:latin typeface="Arial" pitchFamily="34" charset="0"/>
              <a:cs typeface="Arial" pitchFamily="34" charset="0"/>
            </a:rPr>
            <a:t>1</a:t>
          </a:r>
          <a:endParaRPr lang="uz-Latn-UZ" sz="2400" b="1" dirty="0">
            <a:latin typeface="Arial" pitchFamily="34" charset="0"/>
            <a:cs typeface="Arial" pitchFamily="34" charset="0"/>
          </a:endParaRPr>
        </a:p>
      </dgm:t>
    </dgm:pt>
    <dgm:pt modelId="{F9D25094-0ADB-49CA-A22B-D1FF14F7FDE8}" type="parTrans" cxnId="{4972D014-AB7F-4D17-8BB7-AAE2DA9145CB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850CF8D5-1940-46C4-B854-0867FA221A80}" type="sibTrans" cxnId="{4972D014-AB7F-4D17-8BB7-AAE2DA9145CB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A946FB63-8E78-4E39-952A-F075BD0B2447}">
      <dgm:prSet phldrT="[Текст]" custT="1"/>
      <dgm:spPr/>
      <dgm:t>
        <a:bodyPr/>
        <a:lstStyle/>
        <a:p>
          <a:r>
            <a:rPr lang="ru-RU" sz="4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Повторение пройденного</a:t>
          </a:r>
          <a:endParaRPr lang="uz-Latn-UZ" sz="4800" b="1" dirty="0">
            <a:latin typeface="Arial" pitchFamily="34" charset="0"/>
            <a:cs typeface="Arial" pitchFamily="34" charset="0"/>
          </a:endParaRPr>
        </a:p>
      </dgm:t>
    </dgm:pt>
    <dgm:pt modelId="{5D91C24F-6603-4353-BB25-F542688C0870}" type="parTrans" cxnId="{0D6F2C54-C591-4C90-8A12-373E9427993D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6D1AC995-3640-47A8-BC41-D0BE512253AA}" type="sibTrans" cxnId="{0D6F2C54-C591-4C90-8A12-373E9427993D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54FA53D5-8F0B-4FC9-8F4F-4DB9C81B5F35}">
      <dgm:prSet phldrT="[Текст]" custT="1"/>
      <dgm:spPr/>
      <dgm:t>
        <a:bodyPr/>
        <a:lstStyle/>
        <a:p>
          <a:r>
            <a:rPr lang="ru-RU" sz="2400" b="1" dirty="0" smtClean="0">
              <a:latin typeface="Arial" pitchFamily="34" charset="0"/>
              <a:cs typeface="Arial" pitchFamily="34" charset="0"/>
            </a:rPr>
            <a:t>2</a:t>
          </a:r>
          <a:endParaRPr lang="uz-Latn-UZ" sz="2400" b="1" dirty="0">
            <a:latin typeface="Arial" pitchFamily="34" charset="0"/>
            <a:cs typeface="Arial" pitchFamily="34" charset="0"/>
          </a:endParaRPr>
        </a:p>
      </dgm:t>
    </dgm:pt>
    <dgm:pt modelId="{02631010-B555-4535-8DC3-A93550D8931C}" type="parTrans" cxnId="{6C5F1A98-050E-46E7-9B72-D40E46124899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6A0DA078-EB3D-402B-889C-B9F55CDC47EC}" type="sibTrans" cxnId="{6C5F1A98-050E-46E7-9B72-D40E46124899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684FB6BC-781C-4EA8-8506-513245BDBE64}">
      <dgm:prSet phldrT="[Текст]" custT="1"/>
      <dgm:spPr/>
      <dgm:t>
        <a:bodyPr/>
        <a:lstStyle/>
        <a:p>
          <a:r>
            <a:rPr lang="ru-RU" sz="4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Решение задач</a:t>
          </a:r>
          <a:endParaRPr lang="uz-Latn-UZ" sz="4800" b="1" dirty="0">
            <a:latin typeface="Arial" pitchFamily="34" charset="0"/>
            <a:cs typeface="Arial" pitchFamily="34" charset="0"/>
          </a:endParaRPr>
        </a:p>
      </dgm:t>
    </dgm:pt>
    <dgm:pt modelId="{AEB5ECD2-81C6-485A-AAE9-F5CE3D4C1BE9}" type="parTrans" cxnId="{7AB10E0F-C29A-4195-81D0-80142C1B7546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D53B81D7-C4FC-4362-A65B-989A4C375510}" type="sibTrans" cxnId="{7AB10E0F-C29A-4195-81D0-80142C1B7546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65094082-467B-49E7-89C2-D6ACB5409929}">
      <dgm:prSet phldrT="[Текст]" custT="1"/>
      <dgm:spPr/>
      <dgm:t>
        <a:bodyPr/>
        <a:lstStyle/>
        <a:p>
          <a:r>
            <a:rPr lang="ru-RU" sz="2400" b="1" dirty="0" smtClean="0">
              <a:latin typeface="Arial" pitchFamily="34" charset="0"/>
              <a:cs typeface="Arial" pitchFamily="34" charset="0"/>
            </a:rPr>
            <a:t>3</a:t>
          </a:r>
          <a:endParaRPr lang="uz-Latn-UZ" sz="2400" b="1" dirty="0">
            <a:latin typeface="Arial" pitchFamily="34" charset="0"/>
            <a:cs typeface="Arial" pitchFamily="34" charset="0"/>
          </a:endParaRPr>
        </a:p>
      </dgm:t>
    </dgm:pt>
    <dgm:pt modelId="{F3D0BAC7-00A6-4D10-881E-9A59673FBA1C}" type="parTrans" cxnId="{7ADE17DC-D8DA-4552-8AE0-B5476055A6BA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3346BE42-9588-49A3-90D3-521C30F8EE84}" type="sibTrans" cxnId="{7ADE17DC-D8DA-4552-8AE0-B5476055A6BA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CFCD99BD-478D-4387-9337-D8605C420252}">
      <dgm:prSet custT="1"/>
      <dgm:spPr/>
      <dgm:t>
        <a:bodyPr/>
        <a:lstStyle/>
        <a:p>
          <a:r>
            <a:rPr lang="ru-RU" sz="4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Задания для закрепления</a:t>
          </a:r>
          <a:endParaRPr lang="uz-Latn-UZ" sz="4800" b="1" dirty="0">
            <a:latin typeface="Arial" pitchFamily="34" charset="0"/>
            <a:cs typeface="Arial" pitchFamily="34" charset="0"/>
          </a:endParaRPr>
        </a:p>
      </dgm:t>
    </dgm:pt>
    <dgm:pt modelId="{7EB9C9A6-0CE7-4D8B-B005-D87A790E0302}" type="parTrans" cxnId="{875FAFCB-518B-4922-AFC7-55B80DBE3217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A345BDF6-CC89-40DA-8615-5E3ECEB07BA5}" type="sibTrans" cxnId="{875FAFCB-518B-4922-AFC7-55B80DBE3217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24B8B773-6DE6-4A3B-B867-4188EC0BD937}" type="pres">
      <dgm:prSet presAssocID="{F1250918-9470-4E6A-AF56-B81FFDA2175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z-Latn-UZ"/>
        </a:p>
      </dgm:t>
    </dgm:pt>
    <dgm:pt modelId="{665ECB6C-76DC-4F08-B97C-BA39763D5CD9}" type="pres">
      <dgm:prSet presAssocID="{67D4D7CD-D021-42AB-BB8A-E59F87B75627}" presName="composite" presStyleCnt="0"/>
      <dgm:spPr/>
    </dgm:pt>
    <dgm:pt modelId="{6BD1FEAD-F6F5-44E6-A6AA-2835AEEC64C5}" type="pres">
      <dgm:prSet presAssocID="{67D4D7CD-D021-42AB-BB8A-E59F87B75627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D71CF270-2BB8-41EF-9955-AA76A67E8F84}" type="pres">
      <dgm:prSet presAssocID="{67D4D7CD-D021-42AB-BB8A-E59F87B75627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E61755F6-6370-4EF7-9474-65D8E1766A87}" type="pres">
      <dgm:prSet presAssocID="{850CF8D5-1940-46C4-B854-0867FA221A80}" presName="sp" presStyleCnt="0"/>
      <dgm:spPr/>
    </dgm:pt>
    <dgm:pt modelId="{84541234-632B-4A4D-B7BD-1574BF1C4A65}" type="pres">
      <dgm:prSet presAssocID="{54FA53D5-8F0B-4FC9-8F4F-4DB9C81B5F35}" presName="composite" presStyleCnt="0"/>
      <dgm:spPr/>
    </dgm:pt>
    <dgm:pt modelId="{1D0A228D-22E5-4569-937F-948A4141FDAD}" type="pres">
      <dgm:prSet presAssocID="{54FA53D5-8F0B-4FC9-8F4F-4DB9C81B5F35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9F790235-126D-4200-8116-BB121847E9F2}" type="pres">
      <dgm:prSet presAssocID="{54FA53D5-8F0B-4FC9-8F4F-4DB9C81B5F35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B6BEDBA8-417B-4289-A423-2B9F6C3E11CE}" type="pres">
      <dgm:prSet presAssocID="{6A0DA078-EB3D-402B-889C-B9F55CDC47EC}" presName="sp" presStyleCnt="0"/>
      <dgm:spPr/>
    </dgm:pt>
    <dgm:pt modelId="{7F33E916-8DC5-4C60-AD60-1305ED2FEBE9}" type="pres">
      <dgm:prSet presAssocID="{65094082-467B-49E7-89C2-D6ACB5409929}" presName="composite" presStyleCnt="0"/>
      <dgm:spPr/>
    </dgm:pt>
    <dgm:pt modelId="{7A416641-818D-486B-A51E-B3E24B30AF10}" type="pres">
      <dgm:prSet presAssocID="{65094082-467B-49E7-89C2-D6ACB5409929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9F747D7A-E4E2-4BFD-8397-FF404626D8B4}" type="pres">
      <dgm:prSet presAssocID="{65094082-467B-49E7-89C2-D6ACB5409929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uz-Latn-UZ"/>
        </a:p>
      </dgm:t>
    </dgm:pt>
  </dgm:ptLst>
  <dgm:cxnLst>
    <dgm:cxn modelId="{7ADE17DC-D8DA-4552-8AE0-B5476055A6BA}" srcId="{F1250918-9470-4E6A-AF56-B81FFDA2175E}" destId="{65094082-467B-49E7-89C2-D6ACB5409929}" srcOrd="2" destOrd="0" parTransId="{F3D0BAC7-00A6-4D10-881E-9A59673FBA1C}" sibTransId="{3346BE42-9588-49A3-90D3-521C30F8EE84}"/>
    <dgm:cxn modelId="{6C5F1A98-050E-46E7-9B72-D40E46124899}" srcId="{F1250918-9470-4E6A-AF56-B81FFDA2175E}" destId="{54FA53D5-8F0B-4FC9-8F4F-4DB9C81B5F35}" srcOrd="1" destOrd="0" parTransId="{02631010-B555-4535-8DC3-A93550D8931C}" sibTransId="{6A0DA078-EB3D-402B-889C-B9F55CDC47EC}"/>
    <dgm:cxn modelId="{916C45B7-FDA9-40EE-89F6-0A1227E88EBD}" type="presOf" srcId="{CFCD99BD-478D-4387-9337-D8605C420252}" destId="{9F747D7A-E4E2-4BFD-8397-FF404626D8B4}" srcOrd="0" destOrd="0" presId="urn:microsoft.com/office/officeart/2005/8/layout/chevron2"/>
    <dgm:cxn modelId="{38110FA0-6290-4075-8E91-672DE717210C}" type="presOf" srcId="{54FA53D5-8F0B-4FC9-8F4F-4DB9C81B5F35}" destId="{1D0A228D-22E5-4569-937F-948A4141FDAD}" srcOrd="0" destOrd="0" presId="urn:microsoft.com/office/officeart/2005/8/layout/chevron2"/>
    <dgm:cxn modelId="{82C28EAA-E09D-4AF1-8ED4-DA3BF0257FE9}" type="presOf" srcId="{F1250918-9470-4E6A-AF56-B81FFDA2175E}" destId="{24B8B773-6DE6-4A3B-B867-4188EC0BD937}" srcOrd="0" destOrd="0" presId="urn:microsoft.com/office/officeart/2005/8/layout/chevron2"/>
    <dgm:cxn modelId="{875FAFCB-518B-4922-AFC7-55B80DBE3217}" srcId="{65094082-467B-49E7-89C2-D6ACB5409929}" destId="{CFCD99BD-478D-4387-9337-D8605C420252}" srcOrd="0" destOrd="0" parTransId="{7EB9C9A6-0CE7-4D8B-B005-D87A790E0302}" sibTransId="{A345BDF6-CC89-40DA-8615-5E3ECEB07BA5}"/>
    <dgm:cxn modelId="{7AB10E0F-C29A-4195-81D0-80142C1B7546}" srcId="{54FA53D5-8F0B-4FC9-8F4F-4DB9C81B5F35}" destId="{684FB6BC-781C-4EA8-8506-513245BDBE64}" srcOrd="0" destOrd="0" parTransId="{AEB5ECD2-81C6-485A-AAE9-F5CE3D4C1BE9}" sibTransId="{D53B81D7-C4FC-4362-A65B-989A4C375510}"/>
    <dgm:cxn modelId="{0D6F2C54-C591-4C90-8A12-373E9427993D}" srcId="{67D4D7CD-D021-42AB-BB8A-E59F87B75627}" destId="{A946FB63-8E78-4E39-952A-F075BD0B2447}" srcOrd="0" destOrd="0" parTransId="{5D91C24F-6603-4353-BB25-F542688C0870}" sibTransId="{6D1AC995-3640-47A8-BC41-D0BE512253AA}"/>
    <dgm:cxn modelId="{4972D014-AB7F-4D17-8BB7-AAE2DA9145CB}" srcId="{F1250918-9470-4E6A-AF56-B81FFDA2175E}" destId="{67D4D7CD-D021-42AB-BB8A-E59F87B75627}" srcOrd="0" destOrd="0" parTransId="{F9D25094-0ADB-49CA-A22B-D1FF14F7FDE8}" sibTransId="{850CF8D5-1940-46C4-B854-0867FA221A80}"/>
    <dgm:cxn modelId="{E4BEBCBE-9832-4938-9E76-2DFDE56DE9F5}" type="presOf" srcId="{A946FB63-8E78-4E39-952A-F075BD0B2447}" destId="{D71CF270-2BB8-41EF-9955-AA76A67E8F84}" srcOrd="0" destOrd="0" presId="urn:microsoft.com/office/officeart/2005/8/layout/chevron2"/>
    <dgm:cxn modelId="{13EFE2CD-4F67-4CED-BDC4-391FE0A54C31}" type="presOf" srcId="{65094082-467B-49E7-89C2-D6ACB5409929}" destId="{7A416641-818D-486B-A51E-B3E24B30AF10}" srcOrd="0" destOrd="0" presId="urn:microsoft.com/office/officeart/2005/8/layout/chevron2"/>
    <dgm:cxn modelId="{7AC16613-7DF6-40C0-A267-140160825421}" type="presOf" srcId="{684FB6BC-781C-4EA8-8506-513245BDBE64}" destId="{9F790235-126D-4200-8116-BB121847E9F2}" srcOrd="0" destOrd="0" presId="urn:microsoft.com/office/officeart/2005/8/layout/chevron2"/>
    <dgm:cxn modelId="{8D4C7B4F-9502-4FE2-9319-88EA29C937D3}" type="presOf" srcId="{67D4D7CD-D021-42AB-BB8A-E59F87B75627}" destId="{6BD1FEAD-F6F5-44E6-A6AA-2835AEEC64C5}" srcOrd="0" destOrd="0" presId="urn:microsoft.com/office/officeart/2005/8/layout/chevron2"/>
    <dgm:cxn modelId="{986BA3C5-2E34-464B-A7B0-4B81DFC0D04C}" type="presParOf" srcId="{24B8B773-6DE6-4A3B-B867-4188EC0BD937}" destId="{665ECB6C-76DC-4F08-B97C-BA39763D5CD9}" srcOrd="0" destOrd="0" presId="urn:microsoft.com/office/officeart/2005/8/layout/chevron2"/>
    <dgm:cxn modelId="{55B58A86-E285-4B59-8464-DAF7F2B25364}" type="presParOf" srcId="{665ECB6C-76DC-4F08-B97C-BA39763D5CD9}" destId="{6BD1FEAD-F6F5-44E6-A6AA-2835AEEC64C5}" srcOrd="0" destOrd="0" presId="urn:microsoft.com/office/officeart/2005/8/layout/chevron2"/>
    <dgm:cxn modelId="{BF8E448E-86DB-4ED9-A737-6D020F5299D5}" type="presParOf" srcId="{665ECB6C-76DC-4F08-B97C-BA39763D5CD9}" destId="{D71CF270-2BB8-41EF-9955-AA76A67E8F84}" srcOrd="1" destOrd="0" presId="urn:microsoft.com/office/officeart/2005/8/layout/chevron2"/>
    <dgm:cxn modelId="{D0C928D4-1BFB-4186-A661-059BC5CCEC8B}" type="presParOf" srcId="{24B8B773-6DE6-4A3B-B867-4188EC0BD937}" destId="{E61755F6-6370-4EF7-9474-65D8E1766A87}" srcOrd="1" destOrd="0" presId="urn:microsoft.com/office/officeart/2005/8/layout/chevron2"/>
    <dgm:cxn modelId="{E2745AE4-8FB5-415C-95E6-00674DE20731}" type="presParOf" srcId="{24B8B773-6DE6-4A3B-B867-4188EC0BD937}" destId="{84541234-632B-4A4D-B7BD-1574BF1C4A65}" srcOrd="2" destOrd="0" presId="urn:microsoft.com/office/officeart/2005/8/layout/chevron2"/>
    <dgm:cxn modelId="{DE4435BA-46F6-43D7-B8D6-DF5852C02184}" type="presParOf" srcId="{84541234-632B-4A4D-B7BD-1574BF1C4A65}" destId="{1D0A228D-22E5-4569-937F-948A4141FDAD}" srcOrd="0" destOrd="0" presId="urn:microsoft.com/office/officeart/2005/8/layout/chevron2"/>
    <dgm:cxn modelId="{D0CEF8E7-DBEA-4911-B889-4CF7831E2CD7}" type="presParOf" srcId="{84541234-632B-4A4D-B7BD-1574BF1C4A65}" destId="{9F790235-126D-4200-8116-BB121847E9F2}" srcOrd="1" destOrd="0" presId="urn:microsoft.com/office/officeart/2005/8/layout/chevron2"/>
    <dgm:cxn modelId="{401D7DED-F714-4FC2-A4F6-FA1283DECADB}" type="presParOf" srcId="{24B8B773-6DE6-4A3B-B867-4188EC0BD937}" destId="{B6BEDBA8-417B-4289-A423-2B9F6C3E11CE}" srcOrd="3" destOrd="0" presId="urn:microsoft.com/office/officeart/2005/8/layout/chevron2"/>
    <dgm:cxn modelId="{87A21B05-9EC5-4911-9A10-FFF17F3BAE97}" type="presParOf" srcId="{24B8B773-6DE6-4A3B-B867-4188EC0BD937}" destId="{7F33E916-8DC5-4C60-AD60-1305ED2FEBE9}" srcOrd="4" destOrd="0" presId="urn:microsoft.com/office/officeart/2005/8/layout/chevron2"/>
    <dgm:cxn modelId="{E5C8EE14-FCE6-4CE1-B555-C3E70F5A1350}" type="presParOf" srcId="{7F33E916-8DC5-4C60-AD60-1305ED2FEBE9}" destId="{7A416641-818D-486B-A51E-B3E24B30AF10}" srcOrd="0" destOrd="0" presId="urn:microsoft.com/office/officeart/2005/8/layout/chevron2"/>
    <dgm:cxn modelId="{37014083-CDEF-4110-9F3F-D56E0EAFE111}" type="presParOf" srcId="{7F33E916-8DC5-4C60-AD60-1305ED2FEBE9}" destId="{9F747D7A-E4E2-4BFD-8397-FF404626D8B4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D1FEAD-F6F5-44E6-A6AA-2835AEEC64C5}">
      <dsp:nvSpPr>
        <dsp:cNvPr id="0" name=""/>
        <dsp:cNvSpPr/>
      </dsp:nvSpPr>
      <dsp:spPr>
        <a:xfrm rot="5400000">
          <a:off x="-343852" y="345375"/>
          <a:ext cx="2292349" cy="160464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latin typeface="Arial" pitchFamily="34" charset="0"/>
              <a:cs typeface="Arial" pitchFamily="34" charset="0"/>
            </a:rPr>
            <a:t>1</a:t>
          </a:r>
          <a:endParaRPr lang="uz-Latn-UZ" sz="24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1" y="803846"/>
        <a:ext cx="1604645" cy="687704"/>
      </dsp:txXfrm>
    </dsp:sp>
    <dsp:sp modelId="{D71CF270-2BB8-41EF-9955-AA76A67E8F84}">
      <dsp:nvSpPr>
        <dsp:cNvPr id="0" name=""/>
        <dsp:cNvSpPr/>
      </dsp:nvSpPr>
      <dsp:spPr>
        <a:xfrm rot="5400000">
          <a:off x="6381908" y="-4775740"/>
          <a:ext cx="1490027" cy="110445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1376" tIns="30480" rIns="30480" bIns="30480" numCol="1" spcCol="1270" anchor="ctr" anchorCtr="0">
          <a:noAutofit/>
        </a:bodyPr>
        <a:lstStyle/>
        <a:p>
          <a:pPr marL="285750" lvl="1" indent="-285750" algn="l" defTabSz="2133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48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Повторение пройденного</a:t>
          </a:r>
          <a:endParaRPr lang="uz-Latn-UZ" sz="48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1604645" y="74260"/>
        <a:ext cx="10971818" cy="1344553"/>
      </dsp:txXfrm>
    </dsp:sp>
    <dsp:sp modelId="{1D0A228D-22E5-4569-937F-948A4141FDAD}">
      <dsp:nvSpPr>
        <dsp:cNvPr id="0" name=""/>
        <dsp:cNvSpPr/>
      </dsp:nvSpPr>
      <dsp:spPr>
        <a:xfrm rot="5400000">
          <a:off x="-343852" y="2448877"/>
          <a:ext cx="2292349" cy="160464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latin typeface="Arial" pitchFamily="34" charset="0"/>
              <a:cs typeface="Arial" pitchFamily="34" charset="0"/>
            </a:rPr>
            <a:t>2</a:t>
          </a:r>
          <a:endParaRPr lang="uz-Latn-UZ" sz="24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1" y="2907348"/>
        <a:ext cx="1604645" cy="687704"/>
      </dsp:txXfrm>
    </dsp:sp>
    <dsp:sp modelId="{9F790235-126D-4200-8116-BB121847E9F2}">
      <dsp:nvSpPr>
        <dsp:cNvPr id="0" name=""/>
        <dsp:cNvSpPr/>
      </dsp:nvSpPr>
      <dsp:spPr>
        <a:xfrm rot="5400000">
          <a:off x="6381908" y="-2672238"/>
          <a:ext cx="1490027" cy="110445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1376" tIns="30480" rIns="30480" bIns="30480" numCol="1" spcCol="1270" anchor="ctr" anchorCtr="0">
          <a:noAutofit/>
        </a:bodyPr>
        <a:lstStyle/>
        <a:p>
          <a:pPr marL="285750" lvl="1" indent="-285750" algn="l" defTabSz="2133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48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Решение задач</a:t>
          </a:r>
          <a:endParaRPr lang="uz-Latn-UZ" sz="48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1604645" y="2177762"/>
        <a:ext cx="10971818" cy="1344553"/>
      </dsp:txXfrm>
    </dsp:sp>
    <dsp:sp modelId="{7A416641-818D-486B-A51E-B3E24B30AF10}">
      <dsp:nvSpPr>
        <dsp:cNvPr id="0" name=""/>
        <dsp:cNvSpPr/>
      </dsp:nvSpPr>
      <dsp:spPr>
        <a:xfrm rot="5400000">
          <a:off x="-343852" y="4552379"/>
          <a:ext cx="2292349" cy="160464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latin typeface="Arial" pitchFamily="34" charset="0"/>
              <a:cs typeface="Arial" pitchFamily="34" charset="0"/>
            </a:rPr>
            <a:t>3</a:t>
          </a:r>
          <a:endParaRPr lang="uz-Latn-UZ" sz="24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1" y="5010850"/>
        <a:ext cx="1604645" cy="687704"/>
      </dsp:txXfrm>
    </dsp:sp>
    <dsp:sp modelId="{9F747D7A-E4E2-4BFD-8397-FF404626D8B4}">
      <dsp:nvSpPr>
        <dsp:cNvPr id="0" name=""/>
        <dsp:cNvSpPr/>
      </dsp:nvSpPr>
      <dsp:spPr>
        <a:xfrm rot="5400000">
          <a:off x="6381908" y="-568736"/>
          <a:ext cx="1490027" cy="110445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1376" tIns="30480" rIns="30480" bIns="30480" numCol="1" spcCol="1270" anchor="ctr" anchorCtr="0">
          <a:noAutofit/>
        </a:bodyPr>
        <a:lstStyle/>
        <a:p>
          <a:pPr marL="285750" lvl="1" indent="-285750" algn="l" defTabSz="2133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48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Задания для закрепления</a:t>
          </a:r>
          <a:endParaRPr lang="uz-Latn-UZ" sz="48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1604645" y="4281264"/>
        <a:ext cx="10971818" cy="13445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3280D-DA47-4F16-B0EB-68F87F7C7C01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CEBC4-7F60-46A9-8417-0DDF722E94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602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5"/>
            <a:ext cx="12435840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2" y="4608576"/>
            <a:ext cx="1024128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784830"/>
          </a:xfrm>
        </p:spPr>
        <p:txBody>
          <a:bodyPr lIns="0" tIns="0" rIns="0" bIns="0"/>
          <a:lstStyle>
            <a:lvl1pPr>
              <a:defRPr sz="51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69624" y="180473"/>
            <a:ext cx="14338758" cy="10886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9570" y="1828019"/>
            <a:ext cx="4629200" cy="5078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8" y="1892808"/>
            <a:ext cx="63642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13038" y="2679033"/>
            <a:ext cx="6652965" cy="2623487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8" y="335953"/>
            <a:ext cx="12435843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97290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5318162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539028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097290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318162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9539028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1097288" y="1120163"/>
            <a:ext cx="12435843" cy="48767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21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4095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867570-2D35-4B7C-80E8-037A66D7749D}" type="datetimeFigureOut">
              <a:rPr lang="ru-RU"/>
              <a:pPr>
                <a:defRPr/>
              </a:pPr>
              <a:t>19.02.2021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53BA08-83AF-4095-A07B-4F4B65DB97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697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2"/>
            <a:ext cx="40880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7"/>
            <a:ext cx="4681728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533888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3" Type="http://schemas.openxmlformats.org/officeDocument/2006/relationships/image" Target="../media/image34.png"/><Relationship Id="rId7" Type="http://schemas.openxmlformats.org/officeDocument/2006/relationships/image" Target="../media/image2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Relationship Id="rId4" Type="http://schemas.openxmlformats.org/officeDocument/2006/relationships/image" Target="../media/image35.png"/><Relationship Id="rId9" Type="http://schemas.openxmlformats.org/officeDocument/2006/relationships/image" Target="../media/image38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13.bin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5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5" Type="http://schemas.openxmlformats.org/officeDocument/2006/relationships/oleObject" Target="../embeddings/oleObject14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4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8.png"/><Relationship Id="rId7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11" Type="http://schemas.openxmlformats.org/officeDocument/2006/relationships/image" Target="../media/image24.png"/><Relationship Id="rId5" Type="http://schemas.openxmlformats.org/officeDocument/2006/relationships/image" Target="../media/image20.png"/><Relationship Id="rId10" Type="http://schemas.openxmlformats.org/officeDocument/2006/relationships/image" Target="../media/image25.png"/><Relationship Id="rId4" Type="http://schemas.openxmlformats.org/officeDocument/2006/relationships/image" Target="../media/image19.png"/><Relationship Id="rId9" Type="http://schemas.openxmlformats.org/officeDocument/2006/relationships/image" Target="../media/image2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2688" y="3905"/>
            <a:ext cx="14610538" cy="25896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xmlns="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5675" y="607714"/>
            <a:ext cx="7997539" cy="1265513"/>
          </a:xfrm>
          <a:prstGeom prst="rect">
            <a:avLst/>
          </a:prstGeom>
        </p:spPr>
        <p:txBody>
          <a:bodyPr vert="horz" wrap="square" lIns="0" tIns="34074" rIns="0" bIns="0" rtlCol="0" anchor="ctr">
            <a:spAutoFit/>
          </a:bodyPr>
          <a:lstStyle/>
          <a:p>
            <a:pPr marL="29633" algn="ctr">
              <a:spcBef>
                <a:spcPts val="267"/>
              </a:spcBef>
            </a:pPr>
            <a:r>
              <a:rPr lang="ru-RU" sz="8000" spc="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8000" spc="1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Геометрия</a:t>
            </a:r>
            <a:endParaRPr sz="8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12493011" y="631572"/>
            <a:ext cx="439718" cy="822237"/>
          </a:xfrm>
          <a:prstGeom prst="rect">
            <a:avLst/>
          </a:prstGeom>
        </p:spPr>
        <p:txBody>
          <a:bodyPr vert="horz" wrap="square" lIns="0" tIns="37045" rIns="0" bIns="0" rtlCol="0">
            <a:spAutoFit/>
          </a:bodyPr>
          <a:lstStyle/>
          <a:p>
            <a:pPr>
              <a:spcBef>
                <a:spcPts val="293"/>
              </a:spcBef>
            </a:pPr>
            <a:r>
              <a:rPr lang="uz-Latn-UZ" sz="5100" b="1" spc="23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51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12149035" y="1374492"/>
            <a:ext cx="1312093" cy="490087"/>
          </a:xfrm>
          <a:prstGeom prst="rect">
            <a:avLst/>
          </a:prstGeom>
        </p:spPr>
        <p:txBody>
          <a:bodyPr vert="horz" wrap="square" lIns="0" tIns="28147" rIns="0" bIns="0" rtlCol="0">
            <a:spAutoFit/>
          </a:bodyPr>
          <a:lstStyle/>
          <a:p>
            <a:pPr>
              <a:spcBef>
                <a:spcPts val="223"/>
              </a:spcBef>
            </a:pPr>
            <a:r>
              <a:rPr lang="ru-RU" sz="3000" b="1" spc="-11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3000" b="1" dirty="0">
              <a:latin typeface="Arial"/>
              <a:cs typeface="Arial"/>
            </a:endParaRPr>
          </a:p>
        </p:txBody>
      </p:sp>
      <p:sp>
        <p:nvSpPr>
          <p:cNvPr id="12" name="object 11">
            <a:extLst>
              <a:ext uri="{FF2B5EF4-FFF2-40B4-BE49-F238E27FC236}">
                <a16:creationId xmlns:a16="http://schemas.microsoft.com/office/drawing/2014/main" xmlns="" id="{335AFAA3-FF4F-462D-A908-93D09B272E70}"/>
              </a:ext>
            </a:extLst>
          </p:cNvPr>
          <p:cNvSpPr/>
          <p:nvPr/>
        </p:nvSpPr>
        <p:spPr>
          <a:xfrm>
            <a:off x="830940" y="610666"/>
            <a:ext cx="924280" cy="1274156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435"/>
            <a:endParaRPr sz="46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1113142" y="3173309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9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1113142" y="5325731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6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2743200" y="3499358"/>
            <a:ext cx="7239000" cy="2749042"/>
          </a:xfrm>
          <a:prstGeom prst="rect">
            <a:avLst/>
          </a:prstGeom>
        </p:spPr>
        <p:txBody>
          <a:bodyPr vert="horz" wrap="square" lIns="0" tIns="32596" rIns="0" bIns="0" rtlCol="0">
            <a:spAutoFit/>
          </a:bodyPr>
          <a:lstStyle/>
          <a:p>
            <a:pPr marL="42966">
              <a:spcBef>
                <a:spcPts val="257"/>
              </a:spcBef>
            </a:pPr>
            <a:r>
              <a:rPr lang="ru-RU" sz="5400" b="1" dirty="0" smtClean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</a:p>
          <a:p>
            <a:pPr marL="42966">
              <a:spcBef>
                <a:spcPts val="257"/>
              </a:spcBef>
            </a:pPr>
            <a:r>
              <a:rPr lang="ru-RU" sz="6000" b="1" dirty="0" smtClean="0">
                <a:solidFill>
                  <a:srgbClr val="002060"/>
                </a:solidFill>
                <a:latin typeface="Arial"/>
                <a:cs typeface="Arial"/>
              </a:rPr>
              <a:t>Решение задач на повторение</a:t>
            </a:r>
          </a:p>
        </p:txBody>
      </p:sp>
      <p:sp>
        <p:nvSpPr>
          <p:cNvPr id="2" name="AutoShape 4" descr="Презентация урока математики по теме: &quot; Замкнутая ломаная и многоуголь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TextBox 2"/>
          <p:cNvSpPr txBox="1"/>
          <p:nvPr/>
        </p:nvSpPr>
        <p:spPr>
          <a:xfrm>
            <a:off x="9448800" y="3067362"/>
            <a:ext cx="754757" cy="7232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uz-Latn-UZ" dirty="0"/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000" y="3387527"/>
            <a:ext cx="3709800" cy="3470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057399" y="7055235"/>
            <a:ext cx="73638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5903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1807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477112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3614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79518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54224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113261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272295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Яшнабадский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район. Школа № 161.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Учитель математики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Наралиева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Ш.Ш.</a:t>
            </a:r>
            <a:endParaRPr lang="uz-Latn-UZ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98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9859" name="Group 3"/>
          <p:cNvGrpSpPr>
            <a:grpSpLocks/>
          </p:cNvGrpSpPr>
          <p:nvPr/>
        </p:nvGrpSpPr>
        <p:grpSpPr bwMode="auto">
          <a:xfrm>
            <a:off x="8524359" y="4739443"/>
            <a:ext cx="2534920" cy="1554480"/>
            <a:chOff x="1202" y="1344"/>
            <a:chExt cx="998" cy="816"/>
          </a:xfrm>
        </p:grpSpPr>
        <p:sp>
          <p:nvSpPr>
            <p:cNvPr id="249860" name="Freeform 4"/>
            <p:cNvSpPr>
              <a:spLocks/>
            </p:cNvSpPr>
            <p:nvPr/>
          </p:nvSpPr>
          <p:spPr bwMode="auto">
            <a:xfrm>
              <a:off x="1202" y="1752"/>
              <a:ext cx="635" cy="408"/>
            </a:xfrm>
            <a:custGeom>
              <a:avLst/>
              <a:gdLst>
                <a:gd name="T0" fmla="*/ 272 w 635"/>
                <a:gd name="T1" fmla="*/ 45 h 408"/>
                <a:gd name="T2" fmla="*/ 0 w 635"/>
                <a:gd name="T3" fmla="*/ 408 h 408"/>
                <a:gd name="T4" fmla="*/ 54 w 635"/>
                <a:gd name="T5" fmla="*/ 352 h 408"/>
                <a:gd name="T6" fmla="*/ 635 w 635"/>
                <a:gd name="T7" fmla="*/ 363 h 408"/>
                <a:gd name="T8" fmla="*/ 317 w 635"/>
                <a:gd name="T9" fmla="*/ 0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5" h="408">
                  <a:moveTo>
                    <a:pt x="272" y="45"/>
                  </a:moveTo>
                  <a:lnTo>
                    <a:pt x="0" y="408"/>
                  </a:lnTo>
                  <a:lnTo>
                    <a:pt x="54" y="352"/>
                  </a:lnTo>
                  <a:lnTo>
                    <a:pt x="635" y="363"/>
                  </a:lnTo>
                  <a:lnTo>
                    <a:pt x="317" y="0"/>
                  </a:lnTo>
                </a:path>
              </a:pathLst>
            </a:custGeom>
            <a:gradFill rotWithShape="1">
              <a:gsLst>
                <a:gs pos="0">
                  <a:srgbClr val="9933FF"/>
                </a:gs>
                <a:gs pos="100000">
                  <a:schemeClr val="bg1"/>
                </a:gs>
              </a:gsLst>
              <a:path path="rect">
                <a:fillToRect t="100000" r="10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249861" name="Freeform 5"/>
            <p:cNvSpPr>
              <a:spLocks/>
            </p:cNvSpPr>
            <p:nvPr/>
          </p:nvSpPr>
          <p:spPr bwMode="auto">
            <a:xfrm>
              <a:off x="1519" y="1344"/>
              <a:ext cx="681" cy="424"/>
            </a:xfrm>
            <a:custGeom>
              <a:avLst/>
              <a:gdLst>
                <a:gd name="T0" fmla="*/ 681 w 681"/>
                <a:gd name="T1" fmla="*/ 16 h 424"/>
                <a:gd name="T2" fmla="*/ 305 w 681"/>
                <a:gd name="T3" fmla="*/ 0 h 424"/>
                <a:gd name="T4" fmla="*/ 0 w 681"/>
                <a:gd name="T5" fmla="*/ 424 h 424"/>
                <a:gd name="T6" fmla="*/ 318 w 681"/>
                <a:gd name="T7" fmla="*/ 424 h 424"/>
                <a:gd name="T8" fmla="*/ 545 w 681"/>
                <a:gd name="T9" fmla="*/ 378 h 424"/>
                <a:gd name="T10" fmla="*/ 635 w 681"/>
                <a:gd name="T11" fmla="*/ 242 h 424"/>
                <a:gd name="T12" fmla="*/ 681 w 681"/>
                <a:gd name="T13" fmla="*/ 16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81" h="424">
                  <a:moveTo>
                    <a:pt x="681" y="16"/>
                  </a:moveTo>
                  <a:lnTo>
                    <a:pt x="305" y="0"/>
                  </a:lnTo>
                  <a:lnTo>
                    <a:pt x="0" y="424"/>
                  </a:lnTo>
                  <a:lnTo>
                    <a:pt x="318" y="424"/>
                  </a:lnTo>
                  <a:lnTo>
                    <a:pt x="545" y="378"/>
                  </a:lnTo>
                  <a:lnTo>
                    <a:pt x="635" y="242"/>
                  </a:lnTo>
                  <a:lnTo>
                    <a:pt x="681" y="16"/>
                  </a:lnTo>
                  <a:close/>
                </a:path>
              </a:pathLst>
            </a:custGeom>
            <a:gradFill rotWithShape="1">
              <a:gsLst>
                <a:gs pos="0">
                  <a:srgbClr val="9933FF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</p:grpSp>
      <p:sp>
        <p:nvSpPr>
          <p:cNvPr id="249862" name="Text Box 6"/>
          <p:cNvSpPr txBox="1">
            <a:spLocks noChangeArrowheads="1"/>
          </p:cNvSpPr>
          <p:nvPr/>
        </p:nvSpPr>
        <p:spPr bwMode="auto">
          <a:xfrm>
            <a:off x="9100940" y="5559538"/>
            <a:ext cx="492760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249863" name="Text Box 7"/>
          <p:cNvSpPr txBox="1">
            <a:spLocks noChangeArrowheads="1"/>
          </p:cNvSpPr>
          <p:nvPr/>
        </p:nvSpPr>
        <p:spPr bwMode="auto">
          <a:xfrm>
            <a:off x="10022959" y="4752317"/>
            <a:ext cx="492760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  <a:latin typeface="Times New Roman" pitchFamily="18" charset="0"/>
              </a:rPr>
              <a:t>1</a:t>
            </a:r>
          </a:p>
        </p:txBody>
      </p:sp>
      <p:grpSp>
        <p:nvGrpSpPr>
          <p:cNvPr id="249864" name="Group 8"/>
          <p:cNvGrpSpPr>
            <a:grpSpLocks/>
          </p:cNvGrpSpPr>
          <p:nvPr/>
        </p:nvGrpSpPr>
        <p:grpSpPr bwMode="auto">
          <a:xfrm>
            <a:off x="8869799" y="4739443"/>
            <a:ext cx="1490981" cy="1474470"/>
            <a:chOff x="1338" y="1344"/>
            <a:chExt cx="587" cy="774"/>
          </a:xfrm>
        </p:grpSpPr>
        <p:sp>
          <p:nvSpPr>
            <p:cNvPr id="249865" name="Freeform 9"/>
            <p:cNvSpPr>
              <a:spLocks/>
            </p:cNvSpPr>
            <p:nvPr/>
          </p:nvSpPr>
          <p:spPr bwMode="auto">
            <a:xfrm rot="5916120">
              <a:off x="1767" y="1321"/>
              <a:ext cx="136" cy="181"/>
            </a:xfrm>
            <a:custGeom>
              <a:avLst/>
              <a:gdLst>
                <a:gd name="T0" fmla="*/ 0 w 111"/>
                <a:gd name="T1" fmla="*/ 0 h 174"/>
                <a:gd name="T2" fmla="*/ 75 w 111"/>
                <a:gd name="T3" fmla="*/ 69 h 174"/>
                <a:gd name="T4" fmla="*/ 111 w 111"/>
                <a:gd name="T5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1" h="174">
                  <a:moveTo>
                    <a:pt x="0" y="0"/>
                  </a:moveTo>
                  <a:cubicBezTo>
                    <a:pt x="12" y="11"/>
                    <a:pt x="57" y="40"/>
                    <a:pt x="75" y="69"/>
                  </a:cubicBezTo>
                  <a:cubicBezTo>
                    <a:pt x="93" y="98"/>
                    <a:pt x="104" y="152"/>
                    <a:pt x="111" y="174"/>
                  </a:cubicBezTo>
                </a:path>
              </a:pathLst>
            </a:custGeom>
            <a:noFill/>
            <a:ln w="28575" cap="flat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grpSp>
          <p:nvGrpSpPr>
            <p:cNvPr id="249866" name="Group 10"/>
            <p:cNvGrpSpPr>
              <a:grpSpLocks/>
            </p:cNvGrpSpPr>
            <p:nvPr/>
          </p:nvGrpSpPr>
          <p:grpSpPr bwMode="auto">
            <a:xfrm>
              <a:off x="1338" y="1933"/>
              <a:ext cx="156" cy="185"/>
              <a:chOff x="1338" y="1933"/>
              <a:chExt cx="156" cy="185"/>
            </a:xfrm>
          </p:grpSpPr>
          <p:sp>
            <p:nvSpPr>
              <p:cNvPr id="249867" name="Freeform 11"/>
              <p:cNvSpPr>
                <a:spLocks/>
              </p:cNvSpPr>
              <p:nvPr/>
            </p:nvSpPr>
            <p:spPr bwMode="auto">
              <a:xfrm>
                <a:off x="1383" y="1933"/>
                <a:ext cx="111" cy="185"/>
              </a:xfrm>
              <a:custGeom>
                <a:avLst/>
                <a:gdLst>
                  <a:gd name="T0" fmla="*/ 0 w 111"/>
                  <a:gd name="T1" fmla="*/ 0 h 185"/>
                  <a:gd name="T2" fmla="*/ 75 w 111"/>
                  <a:gd name="T3" fmla="*/ 80 h 185"/>
                  <a:gd name="T4" fmla="*/ 111 w 111"/>
                  <a:gd name="T5" fmla="*/ 185 h 1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1" h="185">
                    <a:moveTo>
                      <a:pt x="0" y="0"/>
                    </a:moveTo>
                    <a:cubicBezTo>
                      <a:pt x="12" y="13"/>
                      <a:pt x="57" y="49"/>
                      <a:pt x="75" y="80"/>
                    </a:cubicBezTo>
                    <a:cubicBezTo>
                      <a:pt x="93" y="111"/>
                      <a:pt x="104" y="163"/>
                      <a:pt x="111" y="185"/>
                    </a:cubicBezTo>
                  </a:path>
                </a:pathLst>
              </a:custGeom>
              <a:noFill/>
              <a:ln w="28575" cap="flat" cmpd="sng">
                <a:solidFill>
                  <a:srgbClr val="FF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/>
              </a:p>
            </p:txBody>
          </p:sp>
          <p:sp>
            <p:nvSpPr>
              <p:cNvPr id="249868" name="Freeform 12"/>
              <p:cNvSpPr>
                <a:spLocks/>
              </p:cNvSpPr>
              <p:nvPr/>
            </p:nvSpPr>
            <p:spPr bwMode="auto">
              <a:xfrm>
                <a:off x="1338" y="1979"/>
                <a:ext cx="96" cy="136"/>
              </a:xfrm>
              <a:custGeom>
                <a:avLst/>
                <a:gdLst>
                  <a:gd name="T0" fmla="*/ 0 w 96"/>
                  <a:gd name="T1" fmla="*/ 0 h 136"/>
                  <a:gd name="T2" fmla="*/ 66 w 96"/>
                  <a:gd name="T3" fmla="*/ 70 h 136"/>
                  <a:gd name="T4" fmla="*/ 96 w 96"/>
                  <a:gd name="T5" fmla="*/ 136 h 1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6" h="136">
                    <a:moveTo>
                      <a:pt x="0" y="0"/>
                    </a:moveTo>
                    <a:cubicBezTo>
                      <a:pt x="11" y="12"/>
                      <a:pt x="50" y="47"/>
                      <a:pt x="66" y="70"/>
                    </a:cubicBezTo>
                    <a:cubicBezTo>
                      <a:pt x="82" y="93"/>
                      <a:pt x="90" y="122"/>
                      <a:pt x="96" y="136"/>
                    </a:cubicBezTo>
                  </a:path>
                </a:pathLst>
              </a:custGeom>
              <a:noFill/>
              <a:ln w="28575" cap="flat" cmpd="sng">
                <a:solidFill>
                  <a:srgbClr val="FF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/>
              </a:p>
            </p:txBody>
          </p:sp>
        </p:grpSp>
      </p:grpSp>
      <p:sp>
        <p:nvSpPr>
          <p:cNvPr id="249869" name="Line 13"/>
          <p:cNvSpPr>
            <a:spLocks noChangeShapeType="1"/>
          </p:cNvSpPr>
          <p:nvPr/>
        </p:nvSpPr>
        <p:spPr bwMode="auto">
          <a:xfrm>
            <a:off x="6911459" y="4739443"/>
            <a:ext cx="4721859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49870" name="Line 14"/>
          <p:cNvSpPr>
            <a:spLocks noChangeShapeType="1"/>
          </p:cNvSpPr>
          <p:nvPr/>
        </p:nvSpPr>
        <p:spPr bwMode="auto">
          <a:xfrm>
            <a:off x="6910473" y="6208197"/>
            <a:ext cx="4721859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49871" name="Text Box 15"/>
          <p:cNvSpPr txBox="1">
            <a:spLocks noChangeArrowheads="1"/>
          </p:cNvSpPr>
          <p:nvPr/>
        </p:nvSpPr>
        <p:spPr bwMode="auto">
          <a:xfrm>
            <a:off x="11547989" y="5650041"/>
            <a:ext cx="539512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b="1" i="1"/>
              <a:t>b</a:t>
            </a:r>
            <a:endParaRPr lang="ru-RU" b="1" i="1"/>
          </a:p>
        </p:txBody>
      </p:sp>
      <p:sp>
        <p:nvSpPr>
          <p:cNvPr id="249872" name="Text Box 16"/>
          <p:cNvSpPr txBox="1">
            <a:spLocks noChangeArrowheads="1"/>
          </p:cNvSpPr>
          <p:nvPr/>
        </p:nvSpPr>
        <p:spPr bwMode="auto">
          <a:xfrm>
            <a:off x="11554324" y="4186671"/>
            <a:ext cx="541115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i="1"/>
              <a:t>а</a:t>
            </a:r>
          </a:p>
        </p:txBody>
      </p:sp>
      <p:sp>
        <p:nvSpPr>
          <p:cNvPr id="249873" name="Text Box 17"/>
          <p:cNvSpPr txBox="1">
            <a:spLocks noChangeArrowheads="1"/>
          </p:cNvSpPr>
          <p:nvPr/>
        </p:nvSpPr>
        <p:spPr bwMode="auto">
          <a:xfrm>
            <a:off x="10983301" y="3647398"/>
            <a:ext cx="486613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b="1" i="1"/>
              <a:t>c</a:t>
            </a:r>
            <a:endParaRPr lang="ru-RU" b="1" i="1"/>
          </a:p>
        </p:txBody>
      </p:sp>
      <p:sp>
        <p:nvSpPr>
          <p:cNvPr id="249874" name="Freeform 18"/>
          <p:cNvSpPr>
            <a:spLocks/>
          </p:cNvSpPr>
          <p:nvPr/>
        </p:nvSpPr>
        <p:spPr bwMode="auto">
          <a:xfrm>
            <a:off x="8217020" y="3870763"/>
            <a:ext cx="2725419" cy="2769870"/>
          </a:xfrm>
          <a:custGeom>
            <a:avLst/>
            <a:gdLst>
              <a:gd name="T0" fmla="*/ 0 w 1073"/>
              <a:gd name="T1" fmla="*/ 1454 h 1454"/>
              <a:gd name="T2" fmla="*/ 1073 w 1073"/>
              <a:gd name="T3" fmla="*/ 0 h 145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073" h="1454">
                <a:moveTo>
                  <a:pt x="0" y="1454"/>
                </a:moveTo>
                <a:lnTo>
                  <a:pt x="1073" y="0"/>
                </a:lnTo>
              </a:path>
            </a:pathLst>
          </a:custGeom>
          <a:noFill/>
          <a:ln w="57150" cap="flat" cmpd="sng">
            <a:solidFill>
              <a:schemeClr val="tx2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49876" name="Text Box 20"/>
          <p:cNvSpPr txBox="1">
            <a:spLocks noChangeArrowheads="1"/>
          </p:cNvSpPr>
          <p:nvPr/>
        </p:nvSpPr>
        <p:spPr bwMode="auto">
          <a:xfrm>
            <a:off x="7949827" y="1962127"/>
            <a:ext cx="5633086" cy="1855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Дано:</a:t>
            </a:r>
            <a:r>
              <a:rPr lang="ru-RU" sz="4000" b="1" i="1" dirty="0">
                <a:cs typeface="Arial" pitchFamily="34" charset="0"/>
              </a:rPr>
              <a:t> а </a:t>
            </a:r>
            <a:r>
              <a:rPr lang="ru-RU" sz="3600" b="1" dirty="0" smtClean="0">
                <a:latin typeface="Arial" pitchFamily="34" charset="0"/>
                <a:ea typeface="Cambria Math"/>
                <a:cs typeface="Arial" pitchFamily="34" charset="0"/>
              </a:rPr>
              <a:t>∥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i="1" dirty="0">
                <a:cs typeface="Arial" pitchFamily="34" charset="0"/>
              </a:rPr>
              <a:t>b</a:t>
            </a:r>
            <a:r>
              <a:rPr lang="ru-RU" sz="4000" b="1" i="1" dirty="0">
                <a:cs typeface="Arial" pitchFamily="34" charset="0"/>
              </a:rPr>
              <a:t>, с 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– секущая</a:t>
            </a:r>
          </a:p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                </a:t>
            </a:r>
            <a:r>
              <a:rPr lang="ru-RU" sz="3600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–</a:t>
            </a:r>
            <a:r>
              <a:rPr lang="ru-RU" sz="3600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= 30</a:t>
            </a:r>
            <a:r>
              <a:rPr lang="ru-RU" sz="3600" b="1" baseline="30000" dirty="0">
                <a:latin typeface="Arial" pitchFamily="34" charset="0"/>
                <a:cs typeface="Arial" pitchFamily="34" charset="0"/>
              </a:rPr>
              <a:t>0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Найдите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:  </a:t>
            </a:r>
            <a:r>
              <a:rPr lang="ru-RU" sz="3600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1 и  </a:t>
            </a:r>
            <a:r>
              <a:rPr lang="ru-RU" sz="3600" b="1" dirty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249883" name="Line 27"/>
          <p:cNvSpPr>
            <a:spLocks noChangeShapeType="1"/>
          </p:cNvSpPr>
          <p:nvPr/>
        </p:nvSpPr>
        <p:spPr bwMode="auto">
          <a:xfrm>
            <a:off x="9747379" y="3200400"/>
            <a:ext cx="3340099" cy="0"/>
          </a:xfrm>
          <a:prstGeom prst="line">
            <a:avLst/>
          </a:prstGeom>
          <a:noFill/>
          <a:ln w="76200" cmpd="tri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49884" name="Text Box 28"/>
          <p:cNvSpPr txBox="1">
            <a:spLocks noChangeArrowheads="1"/>
          </p:cNvSpPr>
          <p:nvPr/>
        </p:nvSpPr>
        <p:spPr bwMode="auto">
          <a:xfrm>
            <a:off x="8979059" y="5516683"/>
            <a:ext cx="805181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r>
              <a:rPr lang="ru-RU" sz="4000" b="1" dirty="0">
                <a:solidFill>
                  <a:srgbClr val="0000FF"/>
                </a:solidFill>
                <a:latin typeface="Arial" pitchFamily="34" charset="0"/>
              </a:rPr>
              <a:t>х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9885" name="Text Box 29"/>
              <p:cNvSpPr txBox="1">
                <a:spLocks noChangeArrowheads="1"/>
              </p:cNvSpPr>
              <p:nvPr/>
            </p:nvSpPr>
            <p:spPr bwMode="auto">
              <a:xfrm>
                <a:off x="9958860" y="4705565"/>
                <a:ext cx="1727200" cy="761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130622" tIns="65311" rIns="130622" bIns="65311">
                <a:spAutoFit/>
              </a:bodyPr>
              <a:lstStyle/>
              <a:p>
                <a:r>
                  <a:rPr lang="ru-RU" sz="4000" b="1" dirty="0" smtClean="0">
                    <a:solidFill>
                      <a:srgbClr val="0000FF"/>
                    </a:solidFill>
                    <a:effectLst/>
                    <a:latin typeface="Arial" pitchFamily="34" charset="0"/>
                  </a:rPr>
                  <a:t>х+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smtClean="0">
                            <a:solidFill>
                              <a:srgbClr val="0000FF"/>
                            </a:solidFill>
                            <a:effectLst/>
                            <a:latin typeface="Cambria Math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solidFill>
                              <a:srgbClr val="0000FF"/>
                            </a:solidFill>
                            <a:effectLst/>
                            <a:latin typeface="Cambria Math"/>
                          </a:rPr>
                          <m:t>𝟑𝟎</m:t>
                        </m:r>
                      </m:e>
                      <m:sup>
                        <m:r>
                          <a:rPr lang="ru-RU" sz="3600" b="1" i="1" smtClean="0">
                            <a:solidFill>
                              <a:srgbClr val="0000FF"/>
                            </a:solidFill>
                            <a:effectLst/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ru-RU" sz="4000" b="1" dirty="0">
                  <a:solidFill>
                    <a:srgbClr val="0000FF"/>
                  </a:solidFill>
                  <a:effectLst/>
                  <a:latin typeface="Arial" pitchFamily="34" charset="0"/>
                </a:endParaRPr>
              </a:p>
            </p:txBody>
          </p:sp>
        </mc:Choice>
        <mc:Fallback xmlns="">
          <p:sp>
            <p:nvSpPr>
              <p:cNvPr id="249885" name="Text 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958860" y="4705565"/>
                <a:ext cx="1727200" cy="761365"/>
              </a:xfrm>
              <a:prstGeom prst="rect">
                <a:avLst/>
              </a:prstGeom>
              <a:blipFill rotWithShape="1">
                <a:blip r:embed="rId3"/>
                <a:stretch>
                  <a:fillRect l="-10247" t="-12000" b="-2880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9882" name="AutoShape 26"/>
          <p:cNvSpPr>
            <a:spLocks noChangeArrowheads="1"/>
          </p:cNvSpPr>
          <p:nvPr/>
        </p:nvSpPr>
        <p:spPr bwMode="auto">
          <a:xfrm>
            <a:off x="2035684" y="2299163"/>
            <a:ext cx="5415280" cy="1209676"/>
          </a:xfrm>
          <a:prstGeom prst="wedgeRoundRectCallout">
            <a:avLst>
              <a:gd name="adj1" fmla="val -56433"/>
              <a:gd name="adj2" fmla="val 223857"/>
              <a:gd name="adj3" fmla="val 16667"/>
            </a:avLst>
          </a:prstGeom>
          <a:gradFill rotWithShape="1">
            <a:gsLst>
              <a:gs pos="0">
                <a:srgbClr val="66FFFF"/>
              </a:gs>
              <a:gs pos="50000">
                <a:schemeClr val="bg1"/>
              </a:gs>
              <a:gs pos="100000">
                <a:srgbClr val="66FFFF"/>
              </a:gs>
            </a:gsLst>
            <a:lin ang="18900000" scaled="1"/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pPr algn="ctr"/>
            <a:r>
              <a:rPr lang="ru-RU" sz="3600" b="1" dirty="0">
                <a:latin typeface="Arial" pitchFamily="34" charset="0"/>
                <a:cs typeface="Arial" pitchFamily="34" charset="0"/>
              </a:rPr>
              <a:t>Угол 1 на 30</a:t>
            </a:r>
            <a:r>
              <a:rPr lang="ru-RU" sz="3600" b="1" baseline="30000" dirty="0">
                <a:latin typeface="Arial" pitchFamily="34" charset="0"/>
                <a:cs typeface="Arial" pitchFamily="34" charset="0"/>
              </a:rPr>
              <a:t>0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 больше угла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492281" y="2627076"/>
                <a:ext cx="3658246" cy="6588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uz-Latn-UZ" sz="3600" b="1" dirty="0" smtClean="0">
                    <a:latin typeface="Arial" pitchFamily="34" charset="0"/>
                    <a:cs typeface="Arial" pitchFamily="34" charset="0"/>
                  </a:rPr>
                  <a:t>x+x+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uz-Latn-UZ" sz="3600" b="1" i="1" smtClean="0">
                            <a:latin typeface="Cambria Math"/>
                          </a:rPr>
                          <m:t>𝟑𝟎</m:t>
                        </m:r>
                      </m:e>
                      <m:sup>
                        <m:r>
                          <a:rPr lang="uz-Latn-UZ" sz="3600" b="1" i="1" smtClean="0">
                            <a:latin typeface="Cambria Math"/>
                          </a:rPr>
                          <m:t>𝟎</m:t>
                        </m:r>
                      </m:sup>
                    </m:sSup>
                    <m:r>
                      <a:rPr lang="uz-Latn-UZ" sz="3600" b="1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uz-Latn-UZ" sz="3600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uz-Latn-UZ" sz="3600" b="1" i="1" smtClean="0">
                            <a:latin typeface="Cambria Math"/>
                          </a:rPr>
                          <m:t>𝟏𝟖𝟎</m:t>
                        </m:r>
                      </m:e>
                      <m:sup>
                        <m:r>
                          <a:rPr lang="uz-Latn-UZ" sz="3600" b="1" i="1" smtClean="0"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uz-Latn-UZ" sz="36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2281" y="2627076"/>
                <a:ext cx="3658246" cy="658898"/>
              </a:xfrm>
              <a:prstGeom prst="rect">
                <a:avLst/>
              </a:prstGeom>
              <a:blipFill rotWithShape="1">
                <a:blip r:embed="rId4"/>
                <a:stretch>
                  <a:fillRect l="-5167" t="-12037" b="-34259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1492281" y="3200400"/>
                <a:ext cx="3541226" cy="17920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uz-Latn-UZ" sz="3600" b="1" dirty="0" smtClean="0">
                    <a:latin typeface="Arial" pitchFamily="34" charset="0"/>
                    <a:cs typeface="Arial" pitchFamily="34" charset="0"/>
                  </a:rPr>
                  <a:t>2x</a:t>
                </a:r>
                <a14:m>
                  <m:oMath xmlns:m="http://schemas.openxmlformats.org/officeDocument/2006/math">
                    <m:r>
                      <a:rPr lang="uz-Latn-UZ" sz="3600" b="1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uz-Latn-UZ" sz="3600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uz-Latn-UZ" sz="3600" b="1" i="1" smtClean="0">
                            <a:latin typeface="Cambria Math"/>
                          </a:rPr>
                          <m:t>𝟏𝟖𝟎</m:t>
                        </m:r>
                      </m:e>
                      <m:sup>
                        <m:r>
                          <a:rPr lang="uz-Latn-UZ" sz="3600" b="1" i="1" smtClean="0">
                            <a:latin typeface="Cambria Math"/>
                          </a:rPr>
                          <m:t>𝟎</m:t>
                        </m:r>
                      </m:sup>
                    </m:sSup>
                    <m:r>
                      <a:rPr lang="uz-Latn-UZ" sz="3600" b="1" i="0" smtClean="0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ru-RU" sz="3600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uz-Latn-UZ" sz="3600" b="1" i="1">
                            <a:latin typeface="Cambria Math"/>
                          </a:rPr>
                          <m:t>𝟑𝟎</m:t>
                        </m:r>
                      </m:e>
                      <m:sup>
                        <m:r>
                          <a:rPr lang="uz-Latn-UZ" sz="3600" b="1" i="1"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uz-Latn-UZ" sz="3600" b="1" dirty="0" smtClean="0">
                  <a:latin typeface="Arial" pitchFamily="34" charset="0"/>
                  <a:cs typeface="Arial" pitchFamily="34" charset="0"/>
                </a:endParaRPr>
              </a:p>
              <a:p>
                <a:r>
                  <a:rPr lang="uz-Latn-UZ" sz="3600" b="1" dirty="0" smtClean="0">
                    <a:latin typeface="Arial" pitchFamily="34" charset="0"/>
                    <a:cs typeface="Arial" pitchFamily="34" charset="0"/>
                  </a:rPr>
                  <a:t>x=</a:t>
                </a:r>
                <a:r>
                  <a:rPr lang="ru-RU" sz="3600" b="1" dirty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uz-Latn-UZ" sz="36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𝟏𝟓</m:t>
                        </m:r>
                        <m:r>
                          <a:rPr lang="uz-Latn-UZ" sz="36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𝟎</m:t>
                        </m:r>
                      </m:e>
                      <m:sup>
                        <m:r>
                          <a:rPr lang="uz-Latn-UZ" sz="36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uz-Cyrl-UZ" sz="3600" b="1" dirty="0" smtClean="0">
                    <a:latin typeface="Arial" pitchFamily="34" charset="0"/>
                    <a:cs typeface="Arial" pitchFamily="34" charset="0"/>
                  </a:rPr>
                  <a:t>:2</a:t>
                </a:r>
              </a:p>
              <a:p>
                <a:r>
                  <a:rPr lang="en-US" sz="3600" b="1" dirty="0">
                    <a:latin typeface="Arial" pitchFamily="34" charset="0"/>
                    <a:cs typeface="Arial" pitchFamily="34" charset="0"/>
                  </a:rPr>
                  <a:t>x</a:t>
                </a:r>
                <a:r>
                  <a:rPr lang="en-US" sz="3600" b="1" dirty="0" smtClean="0">
                    <a:latin typeface="Arial" pitchFamily="34" charset="0"/>
                    <a:cs typeface="Arial" pitchFamily="34" charset="0"/>
                  </a:rPr>
                  <a:t>=</a:t>
                </a:r>
                <a:r>
                  <a:rPr lang="ru-RU" sz="3600" b="1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b="1" i="1" smtClean="0">
                            <a:latin typeface="Cambria Math"/>
                          </a:rPr>
                          <m:t>𝟕𝟓</m:t>
                        </m:r>
                      </m:e>
                      <m:sup>
                        <m:r>
                          <a:rPr lang="uz-Latn-UZ" sz="3600" b="1" i="1"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uz-Latn-UZ" sz="36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2281" y="3200400"/>
                <a:ext cx="3541226" cy="1792029"/>
              </a:xfrm>
              <a:prstGeom prst="rect">
                <a:avLst/>
              </a:prstGeom>
              <a:blipFill rotWithShape="1">
                <a:blip r:embed="rId5"/>
                <a:stretch>
                  <a:fillRect l="-5336" t="-4422" b="-11224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2693167" y="5157058"/>
                <a:ext cx="4507733" cy="10883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lang="ru-RU" sz="3200" b="1" dirty="0" smtClean="0">
                    <a:solidFill>
                      <a:prstClr val="black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ru-RU" sz="3200" b="1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2 = </a:t>
                </a:r>
                <a:r>
                  <a:rPr lang="en-US" sz="3200" b="1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75</a:t>
                </a:r>
                <a:r>
                  <a:rPr lang="ru-RU" sz="3200" b="1" baseline="300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0</a:t>
                </a:r>
                <a:endParaRPr lang="ru-RU" sz="3200" b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  <a:p>
                <a:r>
                  <a:rPr lang="ru-RU" sz="32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en-US" sz="3200" b="1" dirty="0" smtClean="0">
                    <a:latin typeface="Arial" pitchFamily="34" charset="0"/>
                    <a:cs typeface="Arial" pitchFamily="34" charset="0"/>
                  </a:rPr>
                  <a:t>1</a:t>
                </a:r>
                <a:r>
                  <a:rPr lang="uz-Latn-UZ" sz="2400" b="1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3200" b="1" dirty="0" smtClean="0">
                    <a:latin typeface="Arial" pitchFamily="34" charset="0"/>
                    <a:cs typeface="Arial" pitchFamily="34" charset="0"/>
                  </a:rPr>
                  <a:t>= </a:t>
                </a:r>
                <a:r>
                  <a:rPr lang="en-US" sz="3200" b="1" dirty="0" smtClean="0">
                    <a:latin typeface="Arial" pitchFamily="34" charset="0"/>
                    <a:cs typeface="Arial" pitchFamily="34" charset="0"/>
                  </a:rPr>
                  <a:t>75</a:t>
                </a:r>
                <a:r>
                  <a:rPr lang="ru-RU" sz="3200" b="1" baseline="30000" dirty="0" smtClean="0">
                    <a:latin typeface="Arial" pitchFamily="34" charset="0"/>
                    <a:cs typeface="Arial" pitchFamily="34" charset="0"/>
                  </a:rPr>
                  <a:t>0</a:t>
                </a:r>
                <a:r>
                  <a:rPr lang="uz-Latn-UZ" sz="3200" b="1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uz-Latn-UZ" sz="32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𝟑𝟎</m:t>
                        </m:r>
                      </m:e>
                      <m:sup>
                        <m:r>
                          <a:rPr lang="uz-Latn-UZ" sz="32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  <m:r>
                      <a:rPr lang="en-US" sz="3200" b="1" i="1" smtClean="0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sz="32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𝟏𝟎𝟓</m:t>
                        </m:r>
                      </m:e>
                      <m:sup>
                        <m:r>
                          <a:rPr lang="uz-Latn-UZ" sz="32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ru-RU" sz="36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3167" y="5157058"/>
                <a:ext cx="4507733" cy="1088375"/>
              </a:xfrm>
              <a:prstGeom prst="rect">
                <a:avLst/>
              </a:prstGeom>
              <a:blipFill rotWithShape="1">
                <a:blip r:embed="rId6"/>
                <a:stretch>
                  <a:fillRect l="-3518" t="-7263" b="-17318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TextBox 46"/>
          <p:cNvSpPr txBox="1"/>
          <p:nvPr/>
        </p:nvSpPr>
        <p:spPr>
          <a:xfrm>
            <a:off x="4292878" y="130322"/>
            <a:ext cx="7848284" cy="707878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 (стр.93)  </a:t>
            </a:r>
            <a:endParaRPr lang="ru-RU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326571" y="838200"/>
                <a:ext cx="13792200" cy="16118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3200" b="1" dirty="0" smtClean="0">
                    <a:latin typeface="Arial" pitchFamily="34" charset="0"/>
                    <a:cs typeface="Arial" pitchFamily="34" charset="0"/>
                  </a:rPr>
                  <a:t>   10. Разность двух односторонних углов, полученных</a:t>
                </a:r>
              </a:p>
              <a:p>
                <a:r>
                  <a:rPr lang="ru-RU" sz="3200" b="1" dirty="0">
                    <a:latin typeface="Arial" pitchFamily="34" charset="0"/>
                    <a:cs typeface="Arial" pitchFamily="34" charset="0"/>
                  </a:rPr>
                  <a:t>при пересечении двух параллельных прямых секущей, равна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 smtClean="0"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latin typeface="Cambria Math"/>
                            <a:cs typeface="Arial" pitchFamily="34" charset="0"/>
                          </a:rPr>
                          <m:t>𝟑𝟎</m:t>
                        </m:r>
                      </m:e>
                      <m:sup>
                        <m:r>
                          <a:rPr lang="ru-RU" sz="3200" b="1" i="1" smtClean="0"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200" b="1" dirty="0" smtClean="0">
                    <a:latin typeface="Arial" pitchFamily="34" charset="0"/>
                    <a:cs typeface="Arial" pitchFamily="34" charset="0"/>
                  </a:rPr>
                  <a:t>. </a:t>
                </a:r>
                <a:r>
                  <a:rPr lang="ru-RU" sz="3200" b="1" dirty="0">
                    <a:latin typeface="Arial" pitchFamily="34" charset="0"/>
                    <a:cs typeface="Arial" pitchFamily="34" charset="0"/>
                  </a:rPr>
                  <a:t>Найдите </a:t>
                </a:r>
                <a:r>
                  <a:rPr lang="ru-RU" sz="3200" b="1" dirty="0" smtClean="0">
                    <a:latin typeface="Arial" pitchFamily="34" charset="0"/>
                    <a:cs typeface="Arial" pitchFamily="34" charset="0"/>
                  </a:rPr>
                  <a:t>эти углы</a:t>
                </a:r>
                <a:r>
                  <a:rPr lang="ru-RU" sz="3200" b="1" dirty="0">
                    <a:latin typeface="Arial" pitchFamily="34" charset="0"/>
                    <a:cs typeface="Arial" pitchFamily="34" charset="0"/>
                  </a:rPr>
                  <a:t>.</a:t>
                </a:r>
                <a:endParaRPr lang="uz-Latn-UZ" sz="32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571" y="838200"/>
                <a:ext cx="13792200" cy="1611852"/>
              </a:xfrm>
              <a:prstGeom prst="rect">
                <a:avLst/>
              </a:prstGeom>
              <a:blipFill>
                <a:blip r:embed="rId7"/>
                <a:stretch>
                  <a:fillRect l="-1149" t="-4924" r="-1017" b="-94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3447219" y="6427666"/>
                <a:ext cx="4532819" cy="655487"/>
              </a:xfrm>
              <a:prstGeom prst="rect">
                <a:avLst/>
              </a:prstGeom>
              <a:noFill/>
            </p:spPr>
            <p:txBody>
              <a:bodyPr wrap="none" lIns="39548" tIns="19774" rIns="39548" bIns="19774" rtlCol="0">
                <a:spAutoFit/>
              </a:bodyPr>
              <a:lstStyle/>
              <a:p>
                <a:r>
                  <a:rPr lang="ru-RU" sz="4000" b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Ответ: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𝟕</m:t>
                        </m:r>
                        <m:r>
                          <a:rPr lang="en-US" sz="32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𝟓</m:t>
                        </m:r>
                      </m:e>
                      <m:sup>
                        <m:r>
                          <a:rPr lang="uz-Latn-UZ" sz="32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и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𝟏𝟎𝟓</m:t>
                        </m:r>
                      </m:e>
                      <m:sup>
                        <m:r>
                          <a:rPr lang="uz-Latn-UZ" sz="32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4000" b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  <a:endParaRPr lang="ru-RU" sz="4000" b="1" i="1" dirty="0">
                  <a:solidFill>
                    <a:schemeClr val="tx2">
                      <a:shade val="30000"/>
                      <a:satMod val="150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7219" y="6427666"/>
                <a:ext cx="4532819" cy="655487"/>
              </a:xfrm>
              <a:prstGeom prst="rect">
                <a:avLst/>
              </a:prstGeom>
              <a:blipFill rotWithShape="1">
                <a:blip r:embed="rId8"/>
                <a:stretch>
                  <a:fillRect l="-5914" t="-20370" b="-42593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1" name="Picture 2" descr="Дети в школе | Детские рисунки, Школьные идеи, Дети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09747" y="5516683"/>
            <a:ext cx="2336427" cy="26279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1428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49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49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49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498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498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98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98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98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498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4986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498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986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98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986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98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986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9862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9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2498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9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98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98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98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988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98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988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98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988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98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988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988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498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498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98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98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98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498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4986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498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986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98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986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98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986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9863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9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98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98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98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988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98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988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98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988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98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988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988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9862" grpId="0"/>
      <p:bldP spid="249863" grpId="0"/>
      <p:bldP spid="249876" grpId="0"/>
      <p:bldP spid="249883" grpId="0" animBg="1"/>
      <p:bldP spid="249884" grpId="0"/>
      <p:bldP spid="249885" grpId="0"/>
      <p:bldP spid="249882" grpId="0" animBg="1"/>
      <p:bldP spid="249882" grpId="1" animBg="1"/>
      <p:bldP spid="2" grpId="0"/>
      <p:bldP spid="48" grpId="0"/>
      <p:bldP spid="3" grpId="0"/>
      <p:bldP spid="4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"/>
            <a:ext cx="14630399" cy="91440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 defTabSz="2313116"/>
            <a:r>
              <a:rPr lang="ru-RU" sz="5000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ru-RU" sz="5400" b="1" spc="39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ЗАДАНИЯ </a:t>
            </a:r>
            <a:r>
              <a:rPr lang="ru-RU" sz="5400" b="1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ДЛЯ ЗАКРЕПЛЕНИЯ</a:t>
            </a:r>
            <a:endParaRPr sz="5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AutoShape 4" descr="Математическая вертикаль», тестирование учителей — Abitu.ne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AutoShape 4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8" name="AutoShape 6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9" name="AutoShape 8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12" name="TextBox 11"/>
          <p:cNvSpPr txBox="1"/>
          <p:nvPr/>
        </p:nvSpPr>
        <p:spPr>
          <a:xfrm>
            <a:off x="6172200" y="1831225"/>
            <a:ext cx="7134742" cy="2409723"/>
          </a:xfrm>
          <a:prstGeom prst="rect">
            <a:avLst/>
          </a:prstGeom>
          <a:noFill/>
        </p:spPr>
        <p:txBody>
          <a:bodyPr wrap="square" lIns="39454" tIns="19729" rIns="39454" bIns="19729" rtlCol="0">
            <a:spAutoFit/>
          </a:bodyPr>
          <a:lstStyle/>
          <a:p>
            <a:pPr algn="ctr"/>
            <a:r>
              <a:rPr lang="ru-RU" sz="6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Выполнить </a:t>
            </a:r>
          </a:p>
          <a:p>
            <a:pPr algn="ctr"/>
            <a:r>
              <a:rPr lang="ru-RU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</a:t>
            </a:r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исьменно задачи  </a:t>
            </a:r>
          </a:p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 </a:t>
            </a:r>
            <a:r>
              <a:rPr lang="ru-RU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4, 5  (стр.93). </a:t>
            </a:r>
            <a:endParaRPr lang="uz-Latn-UZ" sz="4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194" name="Picture 2" descr="Дети в школе | Детские рисунки, Школьные идеи, Де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371600" y="2141135"/>
            <a:ext cx="3733800" cy="4199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646164" y="5163809"/>
            <a:ext cx="853515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Для следующего урока </a:t>
            </a:r>
          </a:p>
          <a:p>
            <a:pPr algn="ctr"/>
            <a:r>
              <a:rPr lang="ru-RU" sz="36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подготовить треугольник из бумаги.</a:t>
            </a:r>
            <a:endParaRPr lang="uz-Latn-UZ" sz="3600" b="1" dirty="0">
              <a:solidFill>
                <a:srgbClr val="1A0A5E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010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34000" y="76200"/>
            <a:ext cx="4572000" cy="870919"/>
          </a:xfrm>
          <a:prstGeom prst="rect">
            <a:avLst/>
          </a:prstGeom>
        </p:spPr>
        <p:txBody>
          <a:bodyPr wrap="square" lIns="39534" tIns="19768" rIns="39534" bIns="19768">
            <a:spAutoFit/>
          </a:bodyPr>
          <a:lstStyle/>
          <a:p>
            <a:pPr lvl="0" algn="ctr"/>
            <a:r>
              <a:rPr lang="ru-RU" sz="5400" b="1" spc="39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План урока</a:t>
            </a:r>
            <a:endParaRPr lang="ru-RU" sz="5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956776806"/>
              </p:ext>
            </p:extLst>
          </p:nvPr>
        </p:nvGraphicFramePr>
        <p:xfrm>
          <a:off x="1066800" y="1143000"/>
          <a:ext cx="12649200" cy="650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7682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4800" y="787121"/>
            <a:ext cx="139446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Arial" pitchFamily="34" charset="0"/>
                <a:cs typeface="Arial" pitchFamily="34" charset="0"/>
              </a:rPr>
              <a:t>1. Через точку,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лежащую на прямой, можно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провести перпендикулярную к       </a:t>
            </a:r>
          </a:p>
          <a:p>
            <a:r>
              <a:rPr lang="ru-RU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   к ней  ……….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  <a:p>
            <a:r>
              <a:rPr lang="ru-RU" sz="2800" b="1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. Если при пересечении двух прямых секущей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равны           ..................           ,</a:t>
            </a:r>
          </a:p>
          <a:p>
            <a:r>
              <a:rPr lang="ru-RU" sz="2800" b="1" dirty="0" smtClean="0">
                <a:latin typeface="Arial" pitchFamily="34" charset="0"/>
                <a:cs typeface="Arial" pitchFamily="34" charset="0"/>
              </a:rPr>
              <a:t>    то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эти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прямые параллельны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sz="2800" b="1" dirty="0">
                <a:latin typeface="Arial" pitchFamily="34" charset="0"/>
                <a:cs typeface="Arial" pitchFamily="34" charset="0"/>
              </a:rPr>
              <a:t>3. Если на плоскости две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прямые          ........... ,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          то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они называются </a:t>
            </a:r>
          </a:p>
          <a:p>
            <a:r>
              <a:rPr lang="ru-RU" sz="2800" b="1" dirty="0" smtClean="0">
                <a:latin typeface="Arial" pitchFamily="34" charset="0"/>
                <a:cs typeface="Arial" pitchFamily="34" charset="0"/>
              </a:rPr>
              <a:t>    параллельными прямыми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sz="2800" b="1" dirty="0">
                <a:latin typeface="Arial" pitchFamily="34" charset="0"/>
                <a:cs typeface="Arial" pitchFamily="34" charset="0"/>
              </a:rPr>
              <a:t>4. Прямая, пересекающая одну из двух параллельных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прямых, </a:t>
            </a:r>
          </a:p>
          <a:p>
            <a:r>
              <a:rPr lang="ru-RU" sz="2800" b="1" dirty="0" smtClean="0">
                <a:latin typeface="Arial" pitchFamily="34" charset="0"/>
                <a:cs typeface="Arial" pitchFamily="34" charset="0"/>
              </a:rPr>
              <a:t>      ..............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  <a:p>
            <a:r>
              <a:rPr lang="ru-RU" sz="2800" b="1" dirty="0">
                <a:latin typeface="Arial" pitchFamily="34" charset="0"/>
                <a:cs typeface="Arial" pitchFamily="34" charset="0"/>
              </a:rPr>
              <a:t>5. Через точку, не лежащую на прямой,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проходит    ..............              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  <a:p>
            <a:r>
              <a:rPr lang="ru-RU" sz="2800" b="1" dirty="0" smtClean="0">
                <a:latin typeface="Arial" pitchFamily="34" charset="0"/>
                <a:cs typeface="Arial" pitchFamily="34" charset="0"/>
              </a:rPr>
              <a:t>    параллельная ей прямая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sz="2800" b="1" dirty="0">
                <a:latin typeface="Arial" pitchFamily="34" charset="0"/>
                <a:cs typeface="Arial" pitchFamily="34" charset="0"/>
              </a:rPr>
              <a:t>6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. Прямые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, пересекающиеся под прямым углом называются .................</a:t>
            </a:r>
          </a:p>
          <a:p>
            <a:r>
              <a:rPr lang="ru-RU" sz="2800" b="1" dirty="0">
                <a:latin typeface="Arial" pitchFamily="34" charset="0"/>
                <a:cs typeface="Arial" pitchFamily="34" charset="0"/>
              </a:rPr>
              <a:t>8. Две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прямые,       ...........                    одной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и той же прямой, параллельны.</a:t>
            </a:r>
          </a:p>
          <a:p>
            <a:r>
              <a:rPr lang="ru-RU" sz="2800" b="1" dirty="0">
                <a:latin typeface="Arial" pitchFamily="34" charset="0"/>
                <a:cs typeface="Arial" pitchFamily="34" charset="0"/>
              </a:rPr>
              <a:t>9. Если при пересечении двух прямых секущей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сумма</a:t>
            </a:r>
          </a:p>
          <a:p>
            <a:r>
              <a:rPr lang="ru-RU" sz="2800" b="1" dirty="0" smtClean="0">
                <a:latin typeface="Arial" pitchFamily="34" charset="0"/>
                <a:cs typeface="Arial" pitchFamily="34" charset="0"/>
              </a:rPr>
              <a:t>     ............................................................. ,    то прямые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параллельны.</a:t>
            </a:r>
            <a:endParaRPr lang="uz-Latn-UZ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76400" y="140790"/>
            <a:ext cx="123909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Заполните </a:t>
            </a:r>
            <a:r>
              <a:rPr lang="ru-RU" sz="3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пропуски в соответствии со смыслом.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05000" y="1197405"/>
            <a:ext cx="4291752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2800" b="1" dirty="0">
                <a:latin typeface="Arial" pitchFamily="34" charset="0"/>
                <a:cs typeface="Arial" pitchFamily="34" charset="0"/>
              </a:rPr>
              <a:t>е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динственную прямую</a:t>
            </a:r>
            <a:endParaRPr lang="uz-Latn-UZ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229562" y="1653980"/>
            <a:ext cx="4248727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2800" b="1" dirty="0">
                <a:latin typeface="Arial" pitchFamily="34" charset="0"/>
                <a:cs typeface="Arial" pitchFamily="34" charset="0"/>
              </a:rPr>
              <a:t>н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акрест лежащие углы</a:t>
            </a:r>
            <a:endParaRPr lang="uz-Latn-UZ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69593" y="2477262"/>
            <a:ext cx="3192734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2800" b="1" dirty="0">
                <a:latin typeface="Arial" pitchFamily="34" charset="0"/>
                <a:cs typeface="Arial" pitchFamily="34" charset="0"/>
              </a:rPr>
              <a:t>н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е пересекаются</a:t>
            </a:r>
            <a:endParaRPr lang="uz-Latn-UZ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99087" y="3817461"/>
            <a:ext cx="3918380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2800" b="1" dirty="0">
                <a:latin typeface="Arial" pitchFamily="34" charset="0"/>
                <a:cs typeface="Arial" pitchFamily="34" charset="0"/>
              </a:rPr>
              <a:t>п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ересекает и вторую</a:t>
            </a:r>
            <a:endParaRPr lang="uz-Latn-UZ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123691" y="4168152"/>
            <a:ext cx="2687018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единственная</a:t>
            </a:r>
            <a:endParaRPr lang="uz-Latn-UZ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685025" y="4995507"/>
            <a:ext cx="3945375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перпендикулярными</a:t>
            </a:r>
            <a:endParaRPr lang="uz-Latn-UZ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124200" y="5465241"/>
            <a:ext cx="3658437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перпендикулярные</a:t>
            </a:r>
            <a:endParaRPr lang="uz-Latn-UZ" sz="2800" b="1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843104" y="6351920"/>
                <a:ext cx="6120393" cy="532966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ru-RU" sz="2800" b="1" dirty="0" smtClean="0">
                    <a:latin typeface="Arial" pitchFamily="34" charset="0"/>
                    <a:cs typeface="Arial" pitchFamily="34" charset="0"/>
                  </a:rPr>
                  <a:t>односторонних углов равна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800" b="1" i="1" smtClean="0"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2800" b="1" i="1" smtClean="0">
                            <a:latin typeface="Cambria Math"/>
                            <a:cs typeface="Arial" pitchFamily="34" charset="0"/>
                          </a:rPr>
                          <m:t>𝟏𝟖𝟎</m:t>
                        </m:r>
                      </m:e>
                      <m:sup>
                        <m:r>
                          <a:rPr lang="ru-RU" sz="2800" b="1" i="1" smtClean="0"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uz-Latn-UZ" sz="28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3104" y="6351920"/>
                <a:ext cx="6120393" cy="532966"/>
              </a:xfrm>
              <a:prstGeom prst="rect">
                <a:avLst/>
              </a:prstGeom>
              <a:blipFill rotWithShape="1">
                <a:blip r:embed="rId2"/>
                <a:stretch>
                  <a:fillRect l="-1992" t="-10345" b="-31034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68305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20" name="Text Box 8"/>
          <p:cNvSpPr txBox="1">
            <a:spLocks noChangeArrowheads="1"/>
          </p:cNvSpPr>
          <p:nvPr/>
        </p:nvSpPr>
        <p:spPr bwMode="auto">
          <a:xfrm>
            <a:off x="9735821" y="6069330"/>
            <a:ext cx="520276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>
                <a:latin typeface="Times New Roman" pitchFamily="18" charset="0"/>
              </a:rPr>
              <a:t>2</a:t>
            </a:r>
          </a:p>
        </p:txBody>
      </p:sp>
      <p:sp>
        <p:nvSpPr>
          <p:cNvPr id="192521" name="Text Box 9"/>
          <p:cNvSpPr txBox="1">
            <a:spLocks noChangeArrowheads="1"/>
          </p:cNvSpPr>
          <p:nvPr/>
        </p:nvSpPr>
        <p:spPr bwMode="auto">
          <a:xfrm>
            <a:off x="11579861" y="3476626"/>
            <a:ext cx="520276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>
                <a:latin typeface="Times New Roman" pitchFamily="18" charset="0"/>
              </a:rPr>
              <a:t>1</a:t>
            </a:r>
          </a:p>
        </p:txBody>
      </p:sp>
      <p:sp>
        <p:nvSpPr>
          <p:cNvPr id="192522" name="Text Box 10"/>
          <p:cNvSpPr txBox="1">
            <a:spLocks noChangeArrowheads="1"/>
          </p:cNvSpPr>
          <p:nvPr/>
        </p:nvSpPr>
        <p:spPr bwMode="auto">
          <a:xfrm>
            <a:off x="10541000" y="6069330"/>
            <a:ext cx="520276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>
                <a:latin typeface="Times New Roman" pitchFamily="18" charset="0"/>
              </a:rPr>
              <a:t>4</a:t>
            </a:r>
          </a:p>
        </p:txBody>
      </p:sp>
      <p:sp>
        <p:nvSpPr>
          <p:cNvPr id="192523" name="Text Box 11"/>
          <p:cNvSpPr txBox="1">
            <a:spLocks noChangeArrowheads="1"/>
          </p:cNvSpPr>
          <p:nvPr/>
        </p:nvSpPr>
        <p:spPr bwMode="auto">
          <a:xfrm>
            <a:off x="12385041" y="2560320"/>
            <a:ext cx="491422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 i="1">
                <a:latin typeface="Times New Roman" pitchFamily="18" charset="0"/>
              </a:rPr>
              <a:t>с</a:t>
            </a:r>
          </a:p>
        </p:txBody>
      </p:sp>
      <p:sp>
        <p:nvSpPr>
          <p:cNvPr id="192524" name="Text Box 12"/>
          <p:cNvSpPr txBox="1">
            <a:spLocks noChangeArrowheads="1"/>
          </p:cNvSpPr>
          <p:nvPr/>
        </p:nvSpPr>
        <p:spPr bwMode="auto">
          <a:xfrm>
            <a:off x="10886440" y="5551170"/>
            <a:ext cx="520276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>
                <a:latin typeface="Times New Roman" pitchFamily="18" charset="0"/>
              </a:rPr>
              <a:t>7</a:t>
            </a:r>
          </a:p>
        </p:txBody>
      </p:sp>
      <p:sp>
        <p:nvSpPr>
          <p:cNvPr id="192525" name="Text Box 13"/>
          <p:cNvSpPr txBox="1">
            <a:spLocks noChangeArrowheads="1"/>
          </p:cNvSpPr>
          <p:nvPr/>
        </p:nvSpPr>
        <p:spPr bwMode="auto">
          <a:xfrm>
            <a:off x="12039600" y="3994786"/>
            <a:ext cx="520276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>
                <a:latin typeface="Times New Roman" pitchFamily="18" charset="0"/>
              </a:rPr>
              <a:t>3</a:t>
            </a:r>
          </a:p>
        </p:txBody>
      </p:sp>
      <p:sp>
        <p:nvSpPr>
          <p:cNvPr id="192526" name="Text Box 14"/>
          <p:cNvSpPr txBox="1">
            <a:spLocks noChangeArrowheads="1"/>
          </p:cNvSpPr>
          <p:nvPr/>
        </p:nvSpPr>
        <p:spPr bwMode="auto">
          <a:xfrm>
            <a:off x="11234421" y="4082416"/>
            <a:ext cx="520276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>
                <a:latin typeface="Times New Roman" pitchFamily="18" charset="0"/>
              </a:rPr>
              <a:t>8</a:t>
            </a:r>
          </a:p>
        </p:txBody>
      </p:sp>
      <p:sp>
        <p:nvSpPr>
          <p:cNvPr id="192527" name="Text Box 15"/>
          <p:cNvSpPr txBox="1">
            <a:spLocks noChangeArrowheads="1"/>
          </p:cNvSpPr>
          <p:nvPr/>
        </p:nvSpPr>
        <p:spPr bwMode="auto">
          <a:xfrm>
            <a:off x="12385040" y="3390900"/>
            <a:ext cx="520276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>
                <a:latin typeface="Times New Roman" pitchFamily="18" charset="0"/>
              </a:rPr>
              <a:t>6</a:t>
            </a:r>
          </a:p>
        </p:txBody>
      </p:sp>
      <p:sp>
        <p:nvSpPr>
          <p:cNvPr id="192528" name="Text Box 16"/>
          <p:cNvSpPr txBox="1">
            <a:spLocks noChangeArrowheads="1"/>
          </p:cNvSpPr>
          <p:nvPr/>
        </p:nvSpPr>
        <p:spPr bwMode="auto">
          <a:xfrm>
            <a:off x="10081261" y="5551170"/>
            <a:ext cx="520276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>
                <a:latin typeface="Times New Roman" pitchFamily="18" charset="0"/>
              </a:rPr>
              <a:t>5</a:t>
            </a:r>
          </a:p>
        </p:txBody>
      </p:sp>
      <p:sp>
        <p:nvSpPr>
          <p:cNvPr id="192529" name="Freeform 17"/>
          <p:cNvSpPr>
            <a:spLocks/>
          </p:cNvSpPr>
          <p:nvPr/>
        </p:nvSpPr>
        <p:spPr bwMode="auto">
          <a:xfrm>
            <a:off x="8209280" y="3850006"/>
            <a:ext cx="6035040" cy="550544"/>
          </a:xfrm>
          <a:custGeom>
            <a:avLst/>
            <a:gdLst/>
            <a:ahLst/>
            <a:cxnLst>
              <a:cxn ang="0">
                <a:pos x="0" y="289"/>
              </a:cxn>
              <a:cxn ang="0">
                <a:pos x="2376" y="0"/>
              </a:cxn>
            </a:cxnLst>
            <a:rect l="0" t="0" r="r" b="b"/>
            <a:pathLst>
              <a:path w="2376" h="289">
                <a:moveTo>
                  <a:pt x="0" y="289"/>
                </a:moveTo>
                <a:lnTo>
                  <a:pt x="2376" y="0"/>
                </a:lnTo>
              </a:path>
            </a:pathLst>
          </a:custGeom>
          <a:noFill/>
          <a:ln w="57150">
            <a:solidFill>
              <a:srgbClr val="003366"/>
            </a:solidFill>
            <a:round/>
            <a:headEnd/>
            <a:tailEnd/>
          </a:ln>
          <a:effectLst/>
        </p:spPr>
        <p:txBody>
          <a:bodyPr lIns="130622" tIns="65311" rIns="130622" bIns="65311"/>
          <a:lstStyle/>
          <a:p>
            <a:endParaRPr lang="ru-RU"/>
          </a:p>
        </p:txBody>
      </p:sp>
      <p:sp>
        <p:nvSpPr>
          <p:cNvPr id="192530" name="Text Box 18"/>
          <p:cNvSpPr txBox="1">
            <a:spLocks noChangeArrowheads="1"/>
          </p:cNvSpPr>
          <p:nvPr/>
        </p:nvSpPr>
        <p:spPr bwMode="auto">
          <a:xfrm>
            <a:off x="14051280" y="3164206"/>
            <a:ext cx="520276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 i="1">
                <a:latin typeface="Times New Roman" pitchFamily="18" charset="0"/>
              </a:rPr>
              <a:t>а</a:t>
            </a:r>
          </a:p>
        </p:txBody>
      </p:sp>
      <p:sp>
        <p:nvSpPr>
          <p:cNvPr id="192531" name="Text Box 19"/>
          <p:cNvSpPr txBox="1">
            <a:spLocks noChangeArrowheads="1"/>
          </p:cNvSpPr>
          <p:nvPr/>
        </p:nvSpPr>
        <p:spPr bwMode="auto">
          <a:xfrm>
            <a:off x="14051280" y="5497830"/>
            <a:ext cx="520276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en-US" sz="4000" b="1" i="1">
                <a:latin typeface="Times New Roman" pitchFamily="18" charset="0"/>
              </a:rPr>
              <a:t>b</a:t>
            </a:r>
            <a:endParaRPr lang="ru-RU" sz="4000" b="1" i="1">
              <a:latin typeface="Times New Roman" pitchFamily="18" charset="0"/>
            </a:endParaRPr>
          </a:p>
        </p:txBody>
      </p:sp>
      <p:sp>
        <p:nvSpPr>
          <p:cNvPr id="192532" name="Freeform 20"/>
          <p:cNvSpPr>
            <a:spLocks/>
          </p:cNvSpPr>
          <p:nvPr/>
        </p:nvSpPr>
        <p:spPr bwMode="auto">
          <a:xfrm>
            <a:off x="8178801" y="6092190"/>
            <a:ext cx="5847080" cy="2286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302" y="12"/>
              </a:cxn>
            </a:cxnLst>
            <a:rect l="0" t="0" r="r" b="b"/>
            <a:pathLst>
              <a:path w="2302" h="12">
                <a:moveTo>
                  <a:pt x="0" y="0"/>
                </a:moveTo>
                <a:lnTo>
                  <a:pt x="2302" y="12"/>
                </a:lnTo>
              </a:path>
            </a:pathLst>
          </a:custGeom>
          <a:noFill/>
          <a:ln w="57150">
            <a:solidFill>
              <a:srgbClr val="003366"/>
            </a:solidFill>
            <a:round/>
            <a:headEnd/>
            <a:tailEnd/>
          </a:ln>
          <a:effectLst/>
        </p:spPr>
        <p:txBody>
          <a:bodyPr lIns="130622" tIns="65311" rIns="130622" bIns="65311"/>
          <a:lstStyle/>
          <a:p>
            <a:endParaRPr lang="ru-RU"/>
          </a:p>
        </p:txBody>
      </p:sp>
      <p:sp>
        <p:nvSpPr>
          <p:cNvPr id="192533" name="Freeform 21"/>
          <p:cNvSpPr>
            <a:spLocks/>
          </p:cNvSpPr>
          <p:nvPr/>
        </p:nvSpPr>
        <p:spPr bwMode="auto">
          <a:xfrm rot="4358759">
            <a:off x="9659621" y="3035300"/>
            <a:ext cx="3200400" cy="442976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680" y="1744"/>
              </a:cxn>
            </a:cxnLst>
            <a:rect l="0" t="0" r="r" b="b"/>
            <a:pathLst>
              <a:path w="1680" h="1744">
                <a:moveTo>
                  <a:pt x="0" y="0"/>
                </a:moveTo>
                <a:lnTo>
                  <a:pt x="1680" y="1744"/>
                </a:lnTo>
              </a:path>
            </a:pathLst>
          </a:custGeom>
          <a:noFill/>
          <a:ln w="57150">
            <a:solidFill>
              <a:srgbClr val="800000"/>
            </a:solidFill>
            <a:round/>
            <a:headEnd/>
            <a:tailEnd/>
          </a:ln>
          <a:effectLst/>
        </p:spPr>
        <p:txBody>
          <a:bodyPr lIns="130622" tIns="65311" rIns="130622" bIns="65311"/>
          <a:lstStyle/>
          <a:p>
            <a:endParaRPr lang="ru-RU"/>
          </a:p>
        </p:txBody>
      </p:sp>
      <p:grpSp>
        <p:nvGrpSpPr>
          <p:cNvPr id="192534" name="Group 22"/>
          <p:cNvGrpSpPr>
            <a:grpSpLocks/>
          </p:cNvGrpSpPr>
          <p:nvPr/>
        </p:nvGrpSpPr>
        <p:grpSpPr bwMode="auto">
          <a:xfrm>
            <a:off x="287022" y="1556386"/>
            <a:ext cx="8526779" cy="779144"/>
            <a:chOff x="2109" y="1071"/>
            <a:chExt cx="3538" cy="409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192535" name="AutoShape 23"/>
            <p:cNvSpPr>
              <a:spLocks noChangeArrowheads="1"/>
            </p:cNvSpPr>
            <p:nvPr/>
          </p:nvSpPr>
          <p:spPr bwMode="auto">
            <a:xfrm>
              <a:off x="2109" y="1071"/>
              <a:ext cx="3538" cy="409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4000" b="1">
                  <a:latin typeface="Arial" pitchFamily="34" charset="0"/>
                  <a:cs typeface="Arial" pitchFamily="34" charset="0"/>
                </a:rPr>
                <a:t>                      - вертикальные</a:t>
              </a:r>
            </a:p>
          </p:txBody>
        </p:sp>
        <p:graphicFrame>
          <p:nvGraphicFramePr>
            <p:cNvPr id="192536" name="Object 24"/>
            <p:cNvGraphicFramePr>
              <a:graphicFrameLocks noChangeAspect="1"/>
            </p:cNvGraphicFramePr>
            <p:nvPr/>
          </p:nvGraphicFramePr>
          <p:xfrm>
            <a:off x="2200" y="1071"/>
            <a:ext cx="1179" cy="39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85" name="Формула" r:id="rId3" imgW="533160" imgH="177480" progId="Equation.3">
                    <p:embed/>
                  </p:oleObj>
                </mc:Choice>
                <mc:Fallback>
                  <p:oleObj name="Формула" r:id="rId3" imgW="533160" imgH="1774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00" y="1071"/>
                          <a:ext cx="1179" cy="39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92537" name="Group 25"/>
          <p:cNvGrpSpPr>
            <a:grpSpLocks/>
          </p:cNvGrpSpPr>
          <p:nvPr/>
        </p:nvGrpSpPr>
        <p:grpSpPr bwMode="auto">
          <a:xfrm>
            <a:off x="287022" y="2506980"/>
            <a:ext cx="8526779" cy="779146"/>
            <a:chOff x="2109" y="1071"/>
            <a:chExt cx="3538" cy="409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192538" name="AutoShape 26"/>
            <p:cNvSpPr>
              <a:spLocks noChangeArrowheads="1"/>
            </p:cNvSpPr>
            <p:nvPr/>
          </p:nvSpPr>
          <p:spPr bwMode="auto">
            <a:xfrm>
              <a:off x="2109" y="1071"/>
              <a:ext cx="3538" cy="409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4000" b="1">
                  <a:latin typeface="Arial" pitchFamily="34" charset="0"/>
                  <a:cs typeface="Arial" pitchFamily="34" charset="0"/>
                </a:rPr>
                <a:t>                      - односторонние</a:t>
              </a:r>
            </a:p>
          </p:txBody>
        </p:sp>
        <p:graphicFrame>
          <p:nvGraphicFramePr>
            <p:cNvPr id="192539" name="Object 27"/>
            <p:cNvGraphicFramePr>
              <a:graphicFrameLocks noChangeAspect="1"/>
            </p:cNvGraphicFramePr>
            <p:nvPr/>
          </p:nvGraphicFramePr>
          <p:xfrm>
            <a:off x="2200" y="1071"/>
            <a:ext cx="1179" cy="39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86" name="Формула" r:id="rId5" imgW="533160" imgH="177480" progId="Equation.3">
                    <p:embed/>
                  </p:oleObj>
                </mc:Choice>
                <mc:Fallback>
                  <p:oleObj name="Формула" r:id="rId5" imgW="533160" imgH="1774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00" y="1071"/>
                          <a:ext cx="1179" cy="39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92540" name="Group 28"/>
          <p:cNvGrpSpPr>
            <a:grpSpLocks/>
          </p:cNvGrpSpPr>
          <p:nvPr/>
        </p:nvGrpSpPr>
        <p:grpSpPr bwMode="auto">
          <a:xfrm>
            <a:off x="287022" y="3457576"/>
            <a:ext cx="8526779" cy="779144"/>
            <a:chOff x="2109" y="1071"/>
            <a:chExt cx="3538" cy="409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192541" name="AutoShape 29"/>
            <p:cNvSpPr>
              <a:spLocks noChangeArrowheads="1"/>
            </p:cNvSpPr>
            <p:nvPr/>
          </p:nvSpPr>
          <p:spPr bwMode="auto">
            <a:xfrm>
              <a:off x="2109" y="1071"/>
              <a:ext cx="3538" cy="409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4000" b="1">
                  <a:latin typeface="Arial" pitchFamily="34" charset="0"/>
                  <a:cs typeface="Arial" pitchFamily="34" charset="0"/>
                </a:rPr>
                <a:t>                      - соответственные</a:t>
              </a:r>
            </a:p>
          </p:txBody>
        </p:sp>
        <p:graphicFrame>
          <p:nvGraphicFramePr>
            <p:cNvPr id="192542" name="Object 30"/>
            <p:cNvGraphicFramePr>
              <a:graphicFrameLocks noChangeAspect="1"/>
            </p:cNvGraphicFramePr>
            <p:nvPr/>
          </p:nvGraphicFramePr>
          <p:xfrm>
            <a:off x="2200" y="1084"/>
            <a:ext cx="1179" cy="3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87" name="Формула" r:id="rId7" imgW="571320" imgH="177480" progId="Equation.3">
                    <p:embed/>
                  </p:oleObj>
                </mc:Choice>
                <mc:Fallback>
                  <p:oleObj name="Формула" r:id="rId7" imgW="571320" imgH="1774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00" y="1084"/>
                          <a:ext cx="1179" cy="36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92543" name="Group 31"/>
          <p:cNvGrpSpPr>
            <a:grpSpLocks/>
          </p:cNvGrpSpPr>
          <p:nvPr/>
        </p:nvGrpSpPr>
        <p:grpSpPr bwMode="auto">
          <a:xfrm>
            <a:off x="287022" y="4406266"/>
            <a:ext cx="8526779" cy="779144"/>
            <a:chOff x="2109" y="1071"/>
            <a:chExt cx="3538" cy="409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192544" name="AutoShape 32"/>
            <p:cNvSpPr>
              <a:spLocks noChangeArrowheads="1"/>
            </p:cNvSpPr>
            <p:nvPr/>
          </p:nvSpPr>
          <p:spPr bwMode="auto">
            <a:xfrm>
              <a:off x="2109" y="1071"/>
              <a:ext cx="3538" cy="409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4000" b="1">
                  <a:latin typeface="Arial" pitchFamily="34" charset="0"/>
                  <a:cs typeface="Arial" pitchFamily="34" charset="0"/>
                </a:rPr>
                <a:t>                      - накрест лежащие</a:t>
              </a:r>
            </a:p>
          </p:txBody>
        </p:sp>
        <p:graphicFrame>
          <p:nvGraphicFramePr>
            <p:cNvPr id="192545" name="Object 33"/>
            <p:cNvGraphicFramePr>
              <a:graphicFrameLocks noChangeAspect="1"/>
            </p:cNvGraphicFramePr>
            <p:nvPr/>
          </p:nvGraphicFramePr>
          <p:xfrm>
            <a:off x="2213" y="1084"/>
            <a:ext cx="1153" cy="3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88" name="Формула" r:id="rId9" imgW="558720" imgH="177480" progId="Equation.3">
                    <p:embed/>
                  </p:oleObj>
                </mc:Choice>
                <mc:Fallback>
                  <p:oleObj name="Формула" r:id="rId9" imgW="558720" imgH="1774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13" y="1084"/>
                          <a:ext cx="1153" cy="36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92546" name="Group 34"/>
          <p:cNvGrpSpPr>
            <a:grpSpLocks/>
          </p:cNvGrpSpPr>
          <p:nvPr/>
        </p:nvGrpSpPr>
        <p:grpSpPr bwMode="auto">
          <a:xfrm>
            <a:off x="287022" y="5356860"/>
            <a:ext cx="8526779" cy="779146"/>
            <a:chOff x="2109" y="1071"/>
            <a:chExt cx="3538" cy="409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192547" name="AutoShape 35"/>
            <p:cNvSpPr>
              <a:spLocks noChangeArrowheads="1"/>
            </p:cNvSpPr>
            <p:nvPr/>
          </p:nvSpPr>
          <p:spPr bwMode="auto">
            <a:xfrm>
              <a:off x="2109" y="1071"/>
              <a:ext cx="3538" cy="409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4000" b="1">
                  <a:latin typeface="Arial" pitchFamily="34" charset="0"/>
                  <a:cs typeface="Arial" pitchFamily="34" charset="0"/>
                </a:rPr>
                <a:t>                      - смежные</a:t>
              </a:r>
            </a:p>
          </p:txBody>
        </p:sp>
        <p:graphicFrame>
          <p:nvGraphicFramePr>
            <p:cNvPr id="192548" name="Object 36"/>
            <p:cNvGraphicFramePr>
              <a:graphicFrameLocks noChangeAspect="1"/>
            </p:cNvGraphicFramePr>
            <p:nvPr/>
          </p:nvGraphicFramePr>
          <p:xfrm>
            <a:off x="2200" y="1097"/>
            <a:ext cx="1179" cy="3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89" name="Формула" r:id="rId11" imgW="571320" imgH="164880" progId="Equation.3">
                    <p:embed/>
                  </p:oleObj>
                </mc:Choice>
                <mc:Fallback>
                  <p:oleObj name="Формула" r:id="rId11" imgW="571320" imgH="164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00" y="1097"/>
                          <a:ext cx="1179" cy="34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92549" name="Group 37"/>
          <p:cNvGrpSpPr>
            <a:grpSpLocks/>
          </p:cNvGrpSpPr>
          <p:nvPr/>
        </p:nvGrpSpPr>
        <p:grpSpPr bwMode="auto">
          <a:xfrm>
            <a:off x="287022" y="6309360"/>
            <a:ext cx="8526779" cy="779146"/>
            <a:chOff x="2109" y="1071"/>
            <a:chExt cx="3538" cy="409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192550" name="AutoShape 38"/>
            <p:cNvSpPr>
              <a:spLocks noChangeArrowheads="1"/>
            </p:cNvSpPr>
            <p:nvPr/>
          </p:nvSpPr>
          <p:spPr bwMode="auto">
            <a:xfrm>
              <a:off x="2109" y="1071"/>
              <a:ext cx="3538" cy="409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4000" b="1">
                  <a:latin typeface="Arial" pitchFamily="34" charset="0"/>
                  <a:cs typeface="Arial" pitchFamily="34" charset="0"/>
                </a:rPr>
                <a:t>                      - накрест лежащие</a:t>
              </a:r>
            </a:p>
          </p:txBody>
        </p:sp>
        <p:graphicFrame>
          <p:nvGraphicFramePr>
            <p:cNvPr id="192551" name="Object 39"/>
            <p:cNvGraphicFramePr>
              <a:graphicFrameLocks noChangeAspect="1"/>
            </p:cNvGraphicFramePr>
            <p:nvPr/>
          </p:nvGraphicFramePr>
          <p:xfrm>
            <a:off x="2226" y="1084"/>
            <a:ext cx="1127" cy="3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90" name="Формула" r:id="rId13" imgW="545760" imgH="177480" progId="Equation.3">
                    <p:embed/>
                  </p:oleObj>
                </mc:Choice>
                <mc:Fallback>
                  <p:oleObj name="Формула" r:id="rId13" imgW="545760" imgH="1774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26" y="1084"/>
                          <a:ext cx="1127" cy="36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92552" name="Group 40"/>
          <p:cNvGrpSpPr>
            <a:grpSpLocks/>
          </p:cNvGrpSpPr>
          <p:nvPr/>
        </p:nvGrpSpPr>
        <p:grpSpPr bwMode="auto">
          <a:xfrm>
            <a:off x="287022" y="7225666"/>
            <a:ext cx="8526779" cy="779144"/>
            <a:chOff x="2109" y="1071"/>
            <a:chExt cx="3538" cy="409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192553" name="AutoShape 41"/>
            <p:cNvSpPr>
              <a:spLocks noChangeArrowheads="1"/>
            </p:cNvSpPr>
            <p:nvPr/>
          </p:nvSpPr>
          <p:spPr bwMode="auto">
            <a:xfrm>
              <a:off x="2109" y="1071"/>
              <a:ext cx="3538" cy="409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4000" b="1">
                  <a:latin typeface="Arial" pitchFamily="34" charset="0"/>
                  <a:cs typeface="Arial" pitchFamily="34" charset="0"/>
                </a:rPr>
                <a:t>                      - односторонние</a:t>
              </a:r>
            </a:p>
          </p:txBody>
        </p:sp>
        <p:graphicFrame>
          <p:nvGraphicFramePr>
            <p:cNvPr id="192554" name="Object 42"/>
            <p:cNvGraphicFramePr>
              <a:graphicFrameLocks noChangeAspect="1"/>
            </p:cNvGraphicFramePr>
            <p:nvPr/>
          </p:nvGraphicFramePr>
          <p:xfrm>
            <a:off x="2213" y="1084"/>
            <a:ext cx="1153" cy="3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91" name="Формула" r:id="rId15" imgW="558720" imgH="177480" progId="Equation.3">
                    <p:embed/>
                  </p:oleObj>
                </mc:Choice>
                <mc:Fallback>
                  <p:oleObj name="Формула" r:id="rId15" imgW="558720" imgH="1774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13" y="1084"/>
                          <a:ext cx="1153" cy="36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92555" name="Rectangle 43"/>
          <p:cNvSpPr>
            <a:spLocks noChangeArrowheads="1"/>
          </p:cNvSpPr>
          <p:nvPr/>
        </p:nvSpPr>
        <p:spPr bwMode="auto">
          <a:xfrm>
            <a:off x="1440181" y="400050"/>
            <a:ext cx="12443459" cy="950596"/>
          </a:xfrm>
          <a:prstGeom prst="rect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r>
              <a:rPr lang="ru-RU" sz="4600" b="1" dirty="0">
                <a:latin typeface="Arial" pitchFamily="34" charset="0"/>
                <a:cs typeface="Arial" pitchFamily="34" charset="0"/>
              </a:rPr>
              <a:t>     Выберите верные утверждения:</a:t>
            </a:r>
            <a:endParaRPr lang="en-US" sz="5100" b="1" i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5474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25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1925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1925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1925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1925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925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925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25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25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" dur="1000" fill="hold"/>
                                        <p:tgtEl>
                                          <p:spTgt spid="19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2534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925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925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925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1925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253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925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100" fill="hold"/>
                                        <p:tgtEl>
                                          <p:spTgt spid="1925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1" dur="100" fill="hold"/>
                                        <p:tgtEl>
                                          <p:spTgt spid="1925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" dur="100" fill="hold"/>
                                        <p:tgtEl>
                                          <p:spTgt spid="1925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100" fill="hold"/>
                                        <p:tgtEl>
                                          <p:spTgt spid="1925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925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925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25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25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1" dur="1000" fill="hold"/>
                                        <p:tgtEl>
                                          <p:spTgt spid="19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2540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925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100" fill="hold"/>
                                        <p:tgtEl>
                                          <p:spTgt spid="1925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7" dur="100" fill="hold"/>
                                        <p:tgtEl>
                                          <p:spTgt spid="1925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8" dur="100" fill="hold"/>
                                        <p:tgtEl>
                                          <p:spTgt spid="1925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100" fill="hold"/>
                                        <p:tgtEl>
                                          <p:spTgt spid="1925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925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925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25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25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7" dur="1000" fill="hold"/>
                                        <p:tgtEl>
                                          <p:spTgt spid="19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2543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1925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2" dur="100" fill="hold"/>
                                        <p:tgtEl>
                                          <p:spTgt spid="1925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3" dur="100" fill="hold"/>
                                        <p:tgtEl>
                                          <p:spTgt spid="1925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4" dur="100" fill="hold"/>
                                        <p:tgtEl>
                                          <p:spTgt spid="1925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100" fill="hold"/>
                                        <p:tgtEl>
                                          <p:spTgt spid="1925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6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925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925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25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25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3" dur="1000" fill="hold"/>
                                        <p:tgtEl>
                                          <p:spTgt spid="19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2546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925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1925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1925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0" dur="1000"/>
                                        <p:tgtEl>
                                          <p:spTgt spid="1925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2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2549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1925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6" dur="100" fill="hold"/>
                                        <p:tgtEl>
                                          <p:spTgt spid="1925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87" dur="100" fill="hold"/>
                                        <p:tgtEl>
                                          <p:spTgt spid="1925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8" dur="100" fill="hold"/>
                                        <p:tgtEl>
                                          <p:spTgt spid="1925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9" dur="100" fill="hold"/>
                                        <p:tgtEl>
                                          <p:spTgt spid="1925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9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925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9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925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25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9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25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7" dur="1000" fill="hold"/>
                                        <p:tgtEl>
                                          <p:spTgt spid="192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2552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41" name="Text Box 5"/>
          <p:cNvSpPr txBox="1">
            <a:spLocks noChangeArrowheads="1"/>
          </p:cNvSpPr>
          <p:nvPr/>
        </p:nvSpPr>
        <p:spPr bwMode="auto">
          <a:xfrm>
            <a:off x="9279691" y="5576369"/>
            <a:ext cx="520276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 dirty="0">
                <a:latin typeface="Times New Roman" pitchFamily="18" charset="0"/>
              </a:rPr>
              <a:t>2</a:t>
            </a:r>
          </a:p>
        </p:txBody>
      </p:sp>
      <p:sp>
        <p:nvSpPr>
          <p:cNvPr id="193542" name="Text Box 6"/>
          <p:cNvSpPr txBox="1">
            <a:spLocks noChangeArrowheads="1"/>
          </p:cNvSpPr>
          <p:nvPr/>
        </p:nvSpPr>
        <p:spPr bwMode="auto">
          <a:xfrm>
            <a:off x="11074959" y="3022284"/>
            <a:ext cx="520276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>
                <a:latin typeface="Times New Roman" pitchFamily="18" charset="0"/>
              </a:rPr>
              <a:t>1</a:t>
            </a:r>
          </a:p>
        </p:txBody>
      </p:sp>
      <p:sp>
        <p:nvSpPr>
          <p:cNvPr id="193543" name="Text Box 7"/>
          <p:cNvSpPr txBox="1">
            <a:spLocks noChangeArrowheads="1"/>
          </p:cNvSpPr>
          <p:nvPr/>
        </p:nvSpPr>
        <p:spPr bwMode="auto">
          <a:xfrm>
            <a:off x="9962723" y="5534016"/>
            <a:ext cx="520276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 dirty="0">
                <a:latin typeface="Times New Roman" pitchFamily="18" charset="0"/>
              </a:rPr>
              <a:t>4</a:t>
            </a:r>
          </a:p>
        </p:txBody>
      </p:sp>
      <p:sp>
        <p:nvSpPr>
          <p:cNvPr id="193544" name="Text Box 8"/>
          <p:cNvSpPr txBox="1">
            <a:spLocks noChangeArrowheads="1"/>
          </p:cNvSpPr>
          <p:nvPr/>
        </p:nvSpPr>
        <p:spPr bwMode="auto">
          <a:xfrm>
            <a:off x="11880139" y="2105978"/>
            <a:ext cx="491422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 i="1">
                <a:latin typeface="Times New Roman" pitchFamily="18" charset="0"/>
              </a:rPr>
              <a:t>с</a:t>
            </a:r>
          </a:p>
        </p:txBody>
      </p:sp>
      <p:sp>
        <p:nvSpPr>
          <p:cNvPr id="193545" name="Text Box 9"/>
          <p:cNvSpPr txBox="1">
            <a:spLocks noChangeArrowheads="1"/>
          </p:cNvSpPr>
          <p:nvPr/>
        </p:nvSpPr>
        <p:spPr bwMode="auto">
          <a:xfrm>
            <a:off x="10294545" y="5014952"/>
            <a:ext cx="520276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 dirty="0">
                <a:latin typeface="Times New Roman" pitchFamily="18" charset="0"/>
              </a:rPr>
              <a:t>7</a:t>
            </a:r>
          </a:p>
        </p:txBody>
      </p:sp>
      <p:sp>
        <p:nvSpPr>
          <p:cNvPr id="193546" name="Text Box 10"/>
          <p:cNvSpPr txBox="1">
            <a:spLocks noChangeArrowheads="1"/>
          </p:cNvSpPr>
          <p:nvPr/>
        </p:nvSpPr>
        <p:spPr bwMode="auto">
          <a:xfrm>
            <a:off x="11534698" y="3540444"/>
            <a:ext cx="520276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>
                <a:latin typeface="Times New Roman" pitchFamily="18" charset="0"/>
              </a:rPr>
              <a:t>3</a:t>
            </a:r>
          </a:p>
        </p:txBody>
      </p:sp>
      <p:sp>
        <p:nvSpPr>
          <p:cNvPr id="193547" name="Text Box 11"/>
          <p:cNvSpPr txBox="1">
            <a:spLocks noChangeArrowheads="1"/>
          </p:cNvSpPr>
          <p:nvPr/>
        </p:nvSpPr>
        <p:spPr bwMode="auto">
          <a:xfrm>
            <a:off x="10814821" y="3594045"/>
            <a:ext cx="520276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 dirty="0">
                <a:latin typeface="Times New Roman" pitchFamily="18" charset="0"/>
              </a:rPr>
              <a:t>8</a:t>
            </a:r>
          </a:p>
        </p:txBody>
      </p:sp>
      <p:sp>
        <p:nvSpPr>
          <p:cNvPr id="193548" name="Text Box 12"/>
          <p:cNvSpPr txBox="1">
            <a:spLocks noChangeArrowheads="1"/>
          </p:cNvSpPr>
          <p:nvPr/>
        </p:nvSpPr>
        <p:spPr bwMode="auto">
          <a:xfrm>
            <a:off x="11794836" y="3047049"/>
            <a:ext cx="520276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 dirty="0">
                <a:latin typeface="Times New Roman" pitchFamily="18" charset="0"/>
              </a:rPr>
              <a:t>6</a:t>
            </a:r>
          </a:p>
        </p:txBody>
      </p:sp>
      <p:sp>
        <p:nvSpPr>
          <p:cNvPr id="193549" name="Text Box 13"/>
          <p:cNvSpPr txBox="1">
            <a:spLocks noChangeArrowheads="1"/>
          </p:cNvSpPr>
          <p:nvPr/>
        </p:nvSpPr>
        <p:spPr bwMode="auto">
          <a:xfrm>
            <a:off x="9751195" y="5068292"/>
            <a:ext cx="520276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 dirty="0">
                <a:latin typeface="Times New Roman" pitchFamily="18" charset="0"/>
              </a:rPr>
              <a:t>5</a:t>
            </a:r>
          </a:p>
        </p:txBody>
      </p:sp>
      <p:sp>
        <p:nvSpPr>
          <p:cNvPr id="193550" name="Freeform 14"/>
          <p:cNvSpPr>
            <a:spLocks/>
          </p:cNvSpPr>
          <p:nvPr/>
        </p:nvSpPr>
        <p:spPr bwMode="auto">
          <a:xfrm flipV="1">
            <a:off x="7658659" y="3631010"/>
            <a:ext cx="6065519" cy="45719"/>
          </a:xfrm>
          <a:custGeom>
            <a:avLst/>
            <a:gdLst/>
            <a:ahLst/>
            <a:cxnLst>
              <a:cxn ang="0">
                <a:pos x="0" y="289"/>
              </a:cxn>
              <a:cxn ang="0">
                <a:pos x="2376" y="0"/>
              </a:cxn>
            </a:cxnLst>
            <a:rect l="0" t="0" r="r" b="b"/>
            <a:pathLst>
              <a:path w="2376" h="289">
                <a:moveTo>
                  <a:pt x="0" y="289"/>
                </a:moveTo>
                <a:lnTo>
                  <a:pt x="2376" y="0"/>
                </a:lnTo>
              </a:path>
            </a:pathLst>
          </a:custGeom>
          <a:noFill/>
          <a:ln w="57150">
            <a:solidFill>
              <a:srgbClr val="003366"/>
            </a:solidFill>
            <a:round/>
            <a:headEnd/>
            <a:tailEnd/>
          </a:ln>
          <a:effectLst/>
        </p:spPr>
        <p:txBody>
          <a:bodyPr lIns="130622" tIns="65311" rIns="130622" bIns="65311"/>
          <a:lstStyle/>
          <a:p>
            <a:endParaRPr lang="ru-RU"/>
          </a:p>
        </p:txBody>
      </p:sp>
      <p:sp>
        <p:nvSpPr>
          <p:cNvPr id="193551" name="Text Box 15"/>
          <p:cNvSpPr txBox="1">
            <a:spLocks noChangeArrowheads="1"/>
          </p:cNvSpPr>
          <p:nvPr/>
        </p:nvSpPr>
        <p:spPr bwMode="auto">
          <a:xfrm>
            <a:off x="13546378" y="2709864"/>
            <a:ext cx="520276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 i="1">
                <a:latin typeface="Times New Roman" pitchFamily="18" charset="0"/>
              </a:rPr>
              <a:t>а</a:t>
            </a:r>
          </a:p>
        </p:txBody>
      </p:sp>
      <p:sp>
        <p:nvSpPr>
          <p:cNvPr id="193552" name="Text Box 16"/>
          <p:cNvSpPr txBox="1">
            <a:spLocks noChangeArrowheads="1"/>
          </p:cNvSpPr>
          <p:nvPr/>
        </p:nvSpPr>
        <p:spPr bwMode="auto">
          <a:xfrm>
            <a:off x="13546378" y="5043488"/>
            <a:ext cx="520276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en-US" sz="4000" b="1" i="1">
                <a:latin typeface="Times New Roman" pitchFamily="18" charset="0"/>
              </a:rPr>
              <a:t>b</a:t>
            </a:r>
            <a:endParaRPr lang="ru-RU" sz="4000" b="1" i="1">
              <a:latin typeface="Times New Roman" pitchFamily="18" charset="0"/>
            </a:endParaRPr>
          </a:p>
        </p:txBody>
      </p:sp>
      <p:sp>
        <p:nvSpPr>
          <p:cNvPr id="193553" name="Freeform 17"/>
          <p:cNvSpPr>
            <a:spLocks/>
          </p:cNvSpPr>
          <p:nvPr/>
        </p:nvSpPr>
        <p:spPr bwMode="auto">
          <a:xfrm>
            <a:off x="7673899" y="5637848"/>
            <a:ext cx="5847080" cy="2286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302" y="12"/>
              </a:cxn>
            </a:cxnLst>
            <a:rect l="0" t="0" r="r" b="b"/>
            <a:pathLst>
              <a:path w="2302" h="12">
                <a:moveTo>
                  <a:pt x="0" y="0"/>
                </a:moveTo>
                <a:lnTo>
                  <a:pt x="2302" y="12"/>
                </a:lnTo>
              </a:path>
            </a:pathLst>
          </a:custGeom>
          <a:noFill/>
          <a:ln w="57150">
            <a:solidFill>
              <a:srgbClr val="003366"/>
            </a:solidFill>
            <a:round/>
            <a:headEnd/>
            <a:tailEnd/>
          </a:ln>
          <a:effectLst/>
        </p:spPr>
        <p:txBody>
          <a:bodyPr lIns="130622" tIns="65311" rIns="130622" bIns="65311"/>
          <a:lstStyle/>
          <a:p>
            <a:endParaRPr lang="ru-RU"/>
          </a:p>
        </p:txBody>
      </p:sp>
      <p:sp>
        <p:nvSpPr>
          <p:cNvPr id="193554" name="Freeform 18"/>
          <p:cNvSpPr>
            <a:spLocks/>
          </p:cNvSpPr>
          <p:nvPr/>
        </p:nvSpPr>
        <p:spPr bwMode="auto">
          <a:xfrm rot="4358759">
            <a:off x="9154719" y="2580958"/>
            <a:ext cx="3200400" cy="442976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680" y="1744"/>
              </a:cxn>
            </a:cxnLst>
            <a:rect l="0" t="0" r="r" b="b"/>
            <a:pathLst>
              <a:path w="1680" h="1744">
                <a:moveTo>
                  <a:pt x="0" y="0"/>
                </a:moveTo>
                <a:lnTo>
                  <a:pt x="1680" y="1744"/>
                </a:lnTo>
              </a:path>
            </a:pathLst>
          </a:custGeom>
          <a:noFill/>
          <a:ln w="57150">
            <a:solidFill>
              <a:srgbClr val="800000"/>
            </a:solidFill>
            <a:round/>
            <a:headEnd/>
            <a:tailEnd/>
          </a:ln>
          <a:effectLst/>
        </p:spPr>
        <p:txBody>
          <a:bodyPr lIns="130622" tIns="65311" rIns="130622" bIns="65311"/>
          <a:lstStyle/>
          <a:p>
            <a:endParaRPr lang="ru-RU"/>
          </a:p>
        </p:txBody>
      </p:sp>
      <p:grpSp>
        <p:nvGrpSpPr>
          <p:cNvPr id="193578" name="Group 42"/>
          <p:cNvGrpSpPr>
            <a:grpSpLocks/>
          </p:cNvGrpSpPr>
          <p:nvPr/>
        </p:nvGrpSpPr>
        <p:grpSpPr bwMode="auto">
          <a:xfrm>
            <a:off x="287021" y="1554481"/>
            <a:ext cx="5991859" cy="781050"/>
            <a:chOff x="113" y="816"/>
            <a:chExt cx="2359" cy="410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193556" name="AutoShape 20"/>
            <p:cNvSpPr>
              <a:spLocks noChangeArrowheads="1"/>
            </p:cNvSpPr>
            <p:nvPr/>
          </p:nvSpPr>
          <p:spPr bwMode="auto">
            <a:xfrm>
              <a:off x="113" y="817"/>
              <a:ext cx="2359" cy="409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4000" b="1">
                  <a:latin typeface="Arial" pitchFamily="34" charset="0"/>
                  <a:cs typeface="Arial" pitchFamily="34" charset="0"/>
                </a:rPr>
                <a:t>                      </a:t>
              </a:r>
            </a:p>
          </p:txBody>
        </p:sp>
        <p:graphicFrame>
          <p:nvGraphicFramePr>
            <p:cNvPr id="193557" name="Object 21"/>
            <p:cNvGraphicFramePr>
              <a:graphicFrameLocks noChangeAspect="1"/>
            </p:cNvGraphicFramePr>
            <p:nvPr/>
          </p:nvGraphicFramePr>
          <p:xfrm>
            <a:off x="327" y="816"/>
            <a:ext cx="1119" cy="3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309" name="Формула" r:id="rId3" imgW="545760" imgH="177480" progId="Equation.3">
                    <p:embed/>
                  </p:oleObj>
                </mc:Choice>
                <mc:Fallback>
                  <p:oleObj name="Формула" r:id="rId3" imgW="545760" imgH="1774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7" y="816"/>
                          <a:ext cx="1119" cy="36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93579" name="Group 43"/>
          <p:cNvGrpSpPr>
            <a:grpSpLocks/>
          </p:cNvGrpSpPr>
          <p:nvPr/>
        </p:nvGrpSpPr>
        <p:grpSpPr bwMode="auto">
          <a:xfrm>
            <a:off x="287021" y="2465070"/>
            <a:ext cx="5991859" cy="821056"/>
            <a:chOff x="113" y="1294"/>
            <a:chExt cx="2359" cy="431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193559" name="AutoShape 23"/>
            <p:cNvSpPr>
              <a:spLocks noChangeArrowheads="1"/>
            </p:cNvSpPr>
            <p:nvPr/>
          </p:nvSpPr>
          <p:spPr bwMode="auto">
            <a:xfrm>
              <a:off x="113" y="1316"/>
              <a:ext cx="2359" cy="409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4000" b="1">
                  <a:latin typeface="Arial" pitchFamily="34" charset="0"/>
                  <a:cs typeface="Arial" pitchFamily="34" charset="0"/>
                </a:rPr>
                <a:t>                      </a:t>
              </a:r>
            </a:p>
          </p:txBody>
        </p:sp>
        <p:graphicFrame>
          <p:nvGraphicFramePr>
            <p:cNvPr id="193560" name="Object 24"/>
            <p:cNvGraphicFramePr>
              <a:graphicFrameLocks noChangeAspect="1"/>
            </p:cNvGraphicFramePr>
            <p:nvPr/>
          </p:nvGraphicFramePr>
          <p:xfrm>
            <a:off x="327" y="1294"/>
            <a:ext cx="1955" cy="4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310" name="Формула" r:id="rId5" imgW="965160" imgH="203040" progId="Equation.3">
                    <p:embed/>
                  </p:oleObj>
                </mc:Choice>
                <mc:Fallback>
                  <p:oleObj name="Формула" r:id="rId5" imgW="965160" imgH="2030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7" y="1294"/>
                          <a:ext cx="1955" cy="41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93580" name="Group 44"/>
          <p:cNvGrpSpPr>
            <a:grpSpLocks/>
          </p:cNvGrpSpPr>
          <p:nvPr/>
        </p:nvGrpSpPr>
        <p:grpSpPr bwMode="auto">
          <a:xfrm>
            <a:off x="287021" y="3457576"/>
            <a:ext cx="5991859" cy="779144"/>
            <a:chOff x="113" y="1815"/>
            <a:chExt cx="2359" cy="409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193562" name="AutoShape 26"/>
            <p:cNvSpPr>
              <a:spLocks noChangeArrowheads="1"/>
            </p:cNvSpPr>
            <p:nvPr/>
          </p:nvSpPr>
          <p:spPr bwMode="auto">
            <a:xfrm>
              <a:off x="113" y="1815"/>
              <a:ext cx="2359" cy="409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4000" b="1">
                  <a:latin typeface="Arial" pitchFamily="34" charset="0"/>
                  <a:cs typeface="Arial" pitchFamily="34" charset="0"/>
                </a:rPr>
                <a:t>                      </a:t>
              </a:r>
            </a:p>
          </p:txBody>
        </p:sp>
        <p:graphicFrame>
          <p:nvGraphicFramePr>
            <p:cNvPr id="193563" name="Object 27"/>
            <p:cNvGraphicFramePr>
              <a:graphicFrameLocks noChangeAspect="1"/>
            </p:cNvGraphicFramePr>
            <p:nvPr/>
          </p:nvGraphicFramePr>
          <p:xfrm>
            <a:off x="295" y="1826"/>
            <a:ext cx="1216" cy="37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311" name="Формула" r:id="rId7" imgW="583920" imgH="177480" progId="Equation.3">
                    <p:embed/>
                  </p:oleObj>
                </mc:Choice>
                <mc:Fallback>
                  <p:oleObj name="Формула" r:id="rId7" imgW="583920" imgH="1774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5" y="1826"/>
                          <a:ext cx="1216" cy="37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93581" name="Group 45"/>
          <p:cNvGrpSpPr>
            <a:grpSpLocks/>
          </p:cNvGrpSpPr>
          <p:nvPr/>
        </p:nvGrpSpPr>
        <p:grpSpPr bwMode="auto">
          <a:xfrm>
            <a:off x="287021" y="4373881"/>
            <a:ext cx="5991859" cy="811530"/>
            <a:chOff x="113" y="2296"/>
            <a:chExt cx="2359" cy="426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193565" name="AutoShape 29"/>
            <p:cNvSpPr>
              <a:spLocks noChangeArrowheads="1"/>
            </p:cNvSpPr>
            <p:nvPr/>
          </p:nvSpPr>
          <p:spPr bwMode="auto">
            <a:xfrm>
              <a:off x="113" y="2313"/>
              <a:ext cx="2359" cy="409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4000" b="1">
                  <a:latin typeface="Arial" pitchFamily="34" charset="0"/>
                  <a:cs typeface="Arial" pitchFamily="34" charset="0"/>
                </a:rPr>
                <a:t>                      </a:t>
              </a:r>
            </a:p>
          </p:txBody>
        </p:sp>
        <p:graphicFrame>
          <p:nvGraphicFramePr>
            <p:cNvPr id="193566" name="Object 30"/>
            <p:cNvGraphicFramePr>
              <a:graphicFrameLocks noChangeAspect="1"/>
            </p:cNvGraphicFramePr>
            <p:nvPr/>
          </p:nvGraphicFramePr>
          <p:xfrm>
            <a:off x="340" y="2296"/>
            <a:ext cx="1988" cy="4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312" name="Формула" r:id="rId9" imgW="965160" imgH="203040" progId="Equation.3">
                    <p:embed/>
                  </p:oleObj>
                </mc:Choice>
                <mc:Fallback>
                  <p:oleObj name="Формула" r:id="rId9" imgW="965160" imgH="2030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0" y="2296"/>
                          <a:ext cx="1988" cy="41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93582" name="Group 46"/>
          <p:cNvGrpSpPr>
            <a:grpSpLocks/>
          </p:cNvGrpSpPr>
          <p:nvPr/>
        </p:nvGrpSpPr>
        <p:grpSpPr bwMode="auto">
          <a:xfrm>
            <a:off x="287021" y="5356860"/>
            <a:ext cx="5991859" cy="779146"/>
            <a:chOff x="113" y="2812"/>
            <a:chExt cx="2359" cy="409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193568" name="AutoShape 32"/>
            <p:cNvSpPr>
              <a:spLocks noChangeArrowheads="1"/>
            </p:cNvSpPr>
            <p:nvPr/>
          </p:nvSpPr>
          <p:spPr bwMode="auto">
            <a:xfrm>
              <a:off x="113" y="2812"/>
              <a:ext cx="2359" cy="409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4000" b="1">
                  <a:latin typeface="Arial" pitchFamily="34" charset="0"/>
                  <a:cs typeface="Arial" pitchFamily="34" charset="0"/>
                </a:rPr>
                <a:t>                      </a:t>
              </a:r>
            </a:p>
          </p:txBody>
        </p:sp>
        <p:graphicFrame>
          <p:nvGraphicFramePr>
            <p:cNvPr id="193569" name="Object 33"/>
            <p:cNvGraphicFramePr>
              <a:graphicFrameLocks noChangeAspect="1"/>
            </p:cNvGraphicFramePr>
            <p:nvPr/>
          </p:nvGraphicFramePr>
          <p:xfrm>
            <a:off x="338" y="2823"/>
            <a:ext cx="1219" cy="37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313" name="Формула" r:id="rId11" imgW="571320" imgH="177480" progId="Equation.3">
                    <p:embed/>
                  </p:oleObj>
                </mc:Choice>
                <mc:Fallback>
                  <p:oleObj name="Формула" r:id="rId11" imgW="571320" imgH="1774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8" y="2823"/>
                          <a:ext cx="1219" cy="37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93583" name="Group 47"/>
          <p:cNvGrpSpPr>
            <a:grpSpLocks/>
          </p:cNvGrpSpPr>
          <p:nvPr/>
        </p:nvGrpSpPr>
        <p:grpSpPr bwMode="auto">
          <a:xfrm>
            <a:off x="287021" y="6216016"/>
            <a:ext cx="5991859" cy="872490"/>
            <a:chOff x="113" y="3263"/>
            <a:chExt cx="2359" cy="458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193571" name="AutoShape 35"/>
            <p:cNvSpPr>
              <a:spLocks noChangeArrowheads="1"/>
            </p:cNvSpPr>
            <p:nvPr/>
          </p:nvSpPr>
          <p:spPr bwMode="auto">
            <a:xfrm>
              <a:off x="113" y="3312"/>
              <a:ext cx="2359" cy="409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4000" b="1">
                  <a:latin typeface="Arial" pitchFamily="34" charset="0"/>
                  <a:cs typeface="Arial" pitchFamily="34" charset="0"/>
                </a:rPr>
                <a:t>                      </a:t>
              </a:r>
            </a:p>
          </p:txBody>
        </p:sp>
        <p:graphicFrame>
          <p:nvGraphicFramePr>
            <p:cNvPr id="193572" name="Object 36"/>
            <p:cNvGraphicFramePr>
              <a:graphicFrameLocks noChangeAspect="1"/>
            </p:cNvGraphicFramePr>
            <p:nvPr/>
          </p:nvGraphicFramePr>
          <p:xfrm>
            <a:off x="352" y="3263"/>
            <a:ext cx="2021" cy="43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314" name="Формула" r:id="rId13" imgW="952200" imgH="203040" progId="Equation.3">
                    <p:embed/>
                  </p:oleObj>
                </mc:Choice>
                <mc:Fallback>
                  <p:oleObj name="Формула" r:id="rId13" imgW="952200" imgH="2030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2" y="3263"/>
                          <a:ext cx="2021" cy="43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93584" name="Group 48"/>
          <p:cNvGrpSpPr>
            <a:grpSpLocks/>
          </p:cNvGrpSpPr>
          <p:nvPr/>
        </p:nvGrpSpPr>
        <p:grpSpPr bwMode="auto">
          <a:xfrm>
            <a:off x="287021" y="7202806"/>
            <a:ext cx="5991859" cy="802004"/>
            <a:chOff x="113" y="3781"/>
            <a:chExt cx="2359" cy="421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193574" name="AutoShape 38"/>
            <p:cNvSpPr>
              <a:spLocks noChangeArrowheads="1"/>
            </p:cNvSpPr>
            <p:nvPr/>
          </p:nvSpPr>
          <p:spPr bwMode="auto">
            <a:xfrm>
              <a:off x="113" y="3793"/>
              <a:ext cx="2359" cy="409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4000" b="1">
                  <a:latin typeface="Arial" pitchFamily="34" charset="0"/>
                  <a:cs typeface="Arial" pitchFamily="34" charset="0"/>
                </a:rPr>
                <a:t>                      </a:t>
              </a:r>
            </a:p>
          </p:txBody>
        </p:sp>
        <p:graphicFrame>
          <p:nvGraphicFramePr>
            <p:cNvPr id="193575" name="Object 39"/>
            <p:cNvGraphicFramePr>
              <a:graphicFrameLocks noChangeAspect="1"/>
            </p:cNvGraphicFramePr>
            <p:nvPr/>
          </p:nvGraphicFramePr>
          <p:xfrm>
            <a:off x="340" y="3781"/>
            <a:ext cx="1262" cy="3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315" name="Формула" r:id="rId15" imgW="583920" imgH="177480" progId="Equation.3">
                    <p:embed/>
                  </p:oleObj>
                </mc:Choice>
                <mc:Fallback>
                  <p:oleObj name="Формула" r:id="rId15" imgW="583920" imgH="1774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0" y="3781"/>
                          <a:ext cx="1262" cy="38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93576" name="Rectangle 40"/>
          <p:cNvSpPr>
            <a:spLocks noChangeArrowheads="1"/>
          </p:cNvSpPr>
          <p:nvPr/>
        </p:nvSpPr>
        <p:spPr bwMode="auto">
          <a:xfrm>
            <a:off x="1440181" y="400050"/>
            <a:ext cx="12443459" cy="950596"/>
          </a:xfrm>
          <a:prstGeom prst="rect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r>
              <a:rPr lang="ru-RU" sz="4600" b="1" dirty="0">
                <a:latin typeface="Arial" pitchFamily="34" charset="0"/>
                <a:cs typeface="Arial" pitchFamily="34" charset="0"/>
              </a:rPr>
              <a:t>     Выберите верные утверждения:</a:t>
            </a:r>
            <a:endParaRPr lang="en-US" sz="51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3585" name="AutoShape 49"/>
          <p:cNvSpPr>
            <a:spLocks noChangeArrowheads="1"/>
          </p:cNvSpPr>
          <p:nvPr/>
        </p:nvSpPr>
        <p:spPr bwMode="auto">
          <a:xfrm>
            <a:off x="2245361" y="226696"/>
            <a:ext cx="3919221" cy="12954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99CCFF"/>
              </a:gs>
              <a:gs pos="100000">
                <a:srgbClr val="99CCFF">
                  <a:gamma/>
                  <a:tint val="0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pPr algn="ctr"/>
            <a:r>
              <a:rPr lang="en-US" sz="5100" b="1" i="1" dirty="0">
                <a:latin typeface="Times New Roman" pitchFamily="18" charset="0"/>
              </a:rPr>
              <a:t>a</a:t>
            </a:r>
            <a:r>
              <a:rPr lang="ru-RU" sz="5100" b="1" dirty="0">
                <a:latin typeface="Times New Roman" pitchFamily="18" charset="0"/>
              </a:rPr>
              <a:t> </a:t>
            </a:r>
            <a:r>
              <a:rPr lang="en-US" sz="5100" dirty="0" err="1"/>
              <a:t>ll</a:t>
            </a:r>
            <a:r>
              <a:rPr lang="en-US" sz="5100" b="1" dirty="0">
                <a:latin typeface="Times New Roman" pitchFamily="18" charset="0"/>
              </a:rPr>
              <a:t> </a:t>
            </a:r>
            <a:r>
              <a:rPr lang="en-US" sz="5100" b="1" i="1" dirty="0">
                <a:latin typeface="Times New Roman" pitchFamily="18" charset="0"/>
              </a:rPr>
              <a:t>b, </a:t>
            </a:r>
            <a:r>
              <a:rPr lang="ru-RU" sz="5100" b="1" dirty="0">
                <a:latin typeface="Arial" pitchFamily="34" charset="0"/>
                <a:cs typeface="Arial" pitchFamily="34" charset="0"/>
              </a:rPr>
              <a:t>если</a:t>
            </a:r>
          </a:p>
        </p:txBody>
      </p:sp>
    </p:spTree>
    <p:extLst>
      <p:ext uri="{BB962C8B-B14F-4D97-AF65-F5344CB8AC3E}">
        <p14:creationId xmlns:p14="http://schemas.microsoft.com/office/powerpoint/2010/main" val="1769487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35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1935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935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1935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3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193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357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935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1935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1935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1935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3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357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935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100" fill="hold"/>
                                        <p:tgtEl>
                                          <p:spTgt spid="1935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7" dur="100" fill="hold"/>
                                        <p:tgtEl>
                                          <p:spTgt spid="1935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" dur="100" fill="hold"/>
                                        <p:tgtEl>
                                          <p:spTgt spid="1935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100" fill="hold"/>
                                        <p:tgtEl>
                                          <p:spTgt spid="19357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935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935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35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35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7" dur="1000" fill="hold"/>
                                        <p:tgtEl>
                                          <p:spTgt spid="193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3579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935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" dur="100" fill="hold"/>
                                        <p:tgtEl>
                                          <p:spTgt spid="1935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3" dur="100" fill="hold"/>
                                        <p:tgtEl>
                                          <p:spTgt spid="1935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4" dur="100" fill="hold"/>
                                        <p:tgtEl>
                                          <p:spTgt spid="1935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100" fill="hold"/>
                                        <p:tgtEl>
                                          <p:spTgt spid="1935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8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9358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9358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358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358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3" dur="1000" fill="hold"/>
                                        <p:tgtEl>
                                          <p:spTgt spid="193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3580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935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1935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1935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0" dur="1000"/>
                                        <p:tgtEl>
                                          <p:spTgt spid="1935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3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3581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935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6" dur="100" fill="hold"/>
                                        <p:tgtEl>
                                          <p:spTgt spid="1935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7" dur="100" fill="hold"/>
                                        <p:tgtEl>
                                          <p:spTgt spid="1935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8" dur="100" fill="hold"/>
                                        <p:tgtEl>
                                          <p:spTgt spid="1935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9" dur="100" fill="hold"/>
                                        <p:tgtEl>
                                          <p:spTgt spid="19358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7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8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9358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9358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358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358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7" dur="1000" fill="hold"/>
                                        <p:tgtEl>
                                          <p:spTgt spid="193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3582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1935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1935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1935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1935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3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3583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935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0" dur="100" fill="hold"/>
                                        <p:tgtEl>
                                          <p:spTgt spid="1935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91" dur="100" fill="hold"/>
                                        <p:tgtEl>
                                          <p:spTgt spid="1935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2" dur="100" fill="hold"/>
                                        <p:tgtEl>
                                          <p:spTgt spid="1935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3" dur="100" fill="hold"/>
                                        <p:tgtEl>
                                          <p:spTgt spid="19358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9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935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9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935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35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9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35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0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1" dur="1000" fill="hold"/>
                                        <p:tgtEl>
                                          <p:spTgt spid="193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3584"/>
                  </p:tgtEl>
                </p:cond>
              </p:nextCondLst>
            </p:seq>
          </p:childTnLst>
        </p:cTn>
      </p:par>
    </p:tnLst>
    <p:bldLst>
      <p:bldP spid="193576" grpId="0" animBg="1"/>
      <p:bldP spid="19358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AutoShape 1"/>
          <p:cNvSpPr>
            <a:spLocks/>
          </p:cNvSpPr>
          <p:nvPr/>
        </p:nvSpPr>
        <p:spPr bwMode="auto">
          <a:xfrm flipH="1">
            <a:off x="3964781" y="3410248"/>
            <a:ext cx="1307306" cy="778223"/>
          </a:xfrm>
          <a:custGeom>
            <a:avLst/>
            <a:gdLst>
              <a:gd name="T0" fmla="+- 0 11089 578"/>
              <a:gd name="T1" fmla="*/ T0 w 21022"/>
              <a:gd name="T2" fmla="*/ 9668 h 19337"/>
              <a:gd name="T3" fmla="+- 0 11089 578"/>
              <a:gd name="T4" fmla="*/ T3 w 21022"/>
              <a:gd name="T5" fmla="*/ 9668 h 19337"/>
              <a:gd name="T6" fmla="+- 0 11089 578"/>
              <a:gd name="T7" fmla="*/ T6 w 21022"/>
              <a:gd name="T8" fmla="*/ 9668 h 19337"/>
              <a:gd name="T9" fmla="+- 0 11089 578"/>
              <a:gd name="T10" fmla="*/ T9 w 21022"/>
              <a:gd name="T11" fmla="*/ 9668 h 19337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022" h="19337">
                <a:moveTo>
                  <a:pt x="899" y="7"/>
                </a:moveTo>
                <a:lnTo>
                  <a:pt x="14842" y="0"/>
                </a:lnTo>
                <a:lnTo>
                  <a:pt x="21021" y="15966"/>
                </a:lnTo>
                <a:cubicBezTo>
                  <a:pt x="15057" y="21599"/>
                  <a:pt x="6053" y="19983"/>
                  <a:pt x="1869" y="12514"/>
                </a:cubicBezTo>
                <a:cubicBezTo>
                  <a:pt x="-222" y="8779"/>
                  <a:pt x="-578" y="4107"/>
                  <a:pt x="899" y="7"/>
                </a:cubicBezTo>
                <a:close/>
              </a:path>
            </a:pathLst>
          </a:custGeom>
          <a:solidFill>
            <a:srgbClr val="F5C95B"/>
          </a:solidFill>
          <a:ln w="25400" cap="flat" cmpd="sng">
            <a:solidFill>
              <a:srgbClr val="75B1D4"/>
            </a:solidFill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sz="4000" b="1"/>
          </a:p>
        </p:txBody>
      </p:sp>
      <p:sp>
        <p:nvSpPr>
          <p:cNvPr id="34818" name="AutoShape 2"/>
          <p:cNvSpPr>
            <a:spLocks/>
          </p:cNvSpPr>
          <p:nvPr/>
        </p:nvSpPr>
        <p:spPr bwMode="auto">
          <a:xfrm rot="10800000" flipH="1">
            <a:off x="2239566" y="4497884"/>
            <a:ext cx="1276946" cy="826443"/>
          </a:xfrm>
          <a:custGeom>
            <a:avLst/>
            <a:gdLst>
              <a:gd name="T0" fmla="+- 0 11218 837"/>
              <a:gd name="T1" fmla="*/ T0 w 20763"/>
              <a:gd name="T2" fmla="*/ 9908 h 19816"/>
              <a:gd name="T3" fmla="+- 0 11218 837"/>
              <a:gd name="T4" fmla="*/ T3 w 20763"/>
              <a:gd name="T5" fmla="*/ 9908 h 19816"/>
              <a:gd name="T6" fmla="+- 0 11218 837"/>
              <a:gd name="T7" fmla="*/ T6 w 20763"/>
              <a:gd name="T8" fmla="*/ 9908 h 19816"/>
              <a:gd name="T9" fmla="+- 0 11218 837"/>
              <a:gd name="T10" fmla="*/ T9 w 20763"/>
              <a:gd name="T11" fmla="*/ 9908 h 19816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0763" h="19816">
                <a:moveTo>
                  <a:pt x="1351" y="0"/>
                </a:moveTo>
                <a:lnTo>
                  <a:pt x="14516" y="1364"/>
                </a:lnTo>
                <a:lnTo>
                  <a:pt x="20762" y="16780"/>
                </a:lnTo>
                <a:cubicBezTo>
                  <a:pt x="15201" y="21600"/>
                  <a:pt x="7053" y="20571"/>
                  <a:pt x="2642" y="14476"/>
                </a:cubicBezTo>
                <a:cubicBezTo>
                  <a:pt x="-341" y="10354"/>
                  <a:pt x="-837" y="4684"/>
                  <a:pt x="1351" y="0"/>
                </a:cubicBezTo>
                <a:close/>
              </a:path>
            </a:pathLst>
          </a:custGeom>
          <a:solidFill>
            <a:srgbClr val="F5C95B"/>
          </a:solidFill>
          <a:ln w="25400" cap="flat" cmpd="sng">
            <a:solidFill>
              <a:srgbClr val="75B1D4"/>
            </a:solidFill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sz="4000" b="1"/>
          </a:p>
        </p:txBody>
      </p:sp>
      <p:sp>
        <p:nvSpPr>
          <p:cNvPr id="34819" name="Line 3"/>
          <p:cNvSpPr>
            <a:spLocks noChangeShapeType="1"/>
          </p:cNvSpPr>
          <p:nvPr/>
        </p:nvSpPr>
        <p:spPr bwMode="auto">
          <a:xfrm flipV="1">
            <a:off x="941190" y="3390156"/>
            <a:ext cx="5339953" cy="0"/>
          </a:xfrm>
          <a:prstGeom prst="line">
            <a:avLst/>
          </a:prstGeom>
          <a:noFill/>
          <a:ln w="5715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sz="3600"/>
          </a:p>
        </p:txBody>
      </p:sp>
      <p:sp>
        <p:nvSpPr>
          <p:cNvPr id="34820" name="AutoShape 4"/>
          <p:cNvSpPr>
            <a:spLocks/>
          </p:cNvSpPr>
          <p:nvPr/>
        </p:nvSpPr>
        <p:spPr bwMode="auto">
          <a:xfrm>
            <a:off x="753665" y="2739182"/>
            <a:ext cx="401837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sz="4800" b="1" i="1">
                <a:solidFill>
                  <a:srgbClr val="000000"/>
                </a:solidFill>
              </a:rPr>
              <a:t>а</a:t>
            </a:r>
            <a:endParaRPr lang="ru-RU" sz="4800" b="1" i="1"/>
          </a:p>
        </p:txBody>
      </p:sp>
      <p:sp>
        <p:nvSpPr>
          <p:cNvPr id="34821" name="AutoShape 5"/>
          <p:cNvSpPr>
            <a:spLocks/>
          </p:cNvSpPr>
          <p:nvPr/>
        </p:nvSpPr>
        <p:spPr bwMode="auto">
          <a:xfrm>
            <a:off x="576859" y="5383262"/>
            <a:ext cx="375047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sz="4800" b="1" i="1">
                <a:solidFill>
                  <a:srgbClr val="000000"/>
                </a:solidFill>
              </a:rPr>
              <a:t>b</a:t>
            </a:r>
            <a:endParaRPr lang="ru-RU" sz="4800" b="1" i="1"/>
          </a:p>
        </p:txBody>
      </p:sp>
      <p:sp>
        <p:nvSpPr>
          <p:cNvPr id="34822" name="Line 6"/>
          <p:cNvSpPr>
            <a:spLocks noChangeShapeType="1"/>
          </p:cNvSpPr>
          <p:nvPr/>
        </p:nvSpPr>
        <p:spPr bwMode="auto">
          <a:xfrm flipV="1">
            <a:off x="1950245" y="1796208"/>
            <a:ext cx="3320058" cy="5483721"/>
          </a:xfrm>
          <a:prstGeom prst="line">
            <a:avLst/>
          </a:prstGeom>
          <a:noFill/>
          <a:ln w="5715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sz="3600"/>
          </a:p>
        </p:txBody>
      </p:sp>
      <p:sp>
        <p:nvSpPr>
          <p:cNvPr id="34823" name="AutoShape 7"/>
          <p:cNvSpPr>
            <a:spLocks/>
          </p:cNvSpPr>
          <p:nvPr/>
        </p:nvSpPr>
        <p:spPr bwMode="auto">
          <a:xfrm>
            <a:off x="2268141" y="7154019"/>
            <a:ext cx="360759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sz="4800" b="1" i="1">
                <a:solidFill>
                  <a:srgbClr val="000000"/>
                </a:solidFill>
              </a:rPr>
              <a:t>с</a:t>
            </a:r>
            <a:endParaRPr lang="ru-RU" sz="4800" b="1" i="1"/>
          </a:p>
        </p:txBody>
      </p:sp>
      <p:sp>
        <p:nvSpPr>
          <p:cNvPr id="34824" name="AutoShape 8"/>
          <p:cNvSpPr>
            <a:spLocks/>
          </p:cNvSpPr>
          <p:nvPr/>
        </p:nvSpPr>
        <p:spPr bwMode="auto">
          <a:xfrm>
            <a:off x="4296966" y="3533477"/>
            <a:ext cx="455415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sz="4400" b="1">
                <a:solidFill>
                  <a:srgbClr val="000000"/>
                </a:solidFill>
              </a:rPr>
              <a:t>1</a:t>
            </a:r>
            <a:endParaRPr lang="ru-RU" sz="4400" b="1"/>
          </a:p>
        </p:txBody>
      </p:sp>
      <p:sp>
        <p:nvSpPr>
          <p:cNvPr id="34825" name="AutoShape 9"/>
          <p:cNvSpPr>
            <a:spLocks/>
          </p:cNvSpPr>
          <p:nvPr/>
        </p:nvSpPr>
        <p:spPr bwMode="auto">
          <a:xfrm>
            <a:off x="2696766" y="4587627"/>
            <a:ext cx="455415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sz="4400" b="1">
                <a:solidFill>
                  <a:srgbClr val="000000"/>
                </a:solidFill>
              </a:rPr>
              <a:t>2</a:t>
            </a:r>
            <a:endParaRPr lang="ru-RU" sz="4400" b="1"/>
          </a:p>
        </p:txBody>
      </p:sp>
      <p:sp>
        <p:nvSpPr>
          <p:cNvPr id="34826" name="Line 10"/>
          <p:cNvSpPr>
            <a:spLocks noChangeShapeType="1"/>
          </p:cNvSpPr>
          <p:nvPr/>
        </p:nvSpPr>
        <p:spPr bwMode="auto">
          <a:xfrm flipV="1">
            <a:off x="941190" y="5304234"/>
            <a:ext cx="5339953" cy="0"/>
          </a:xfrm>
          <a:prstGeom prst="line">
            <a:avLst/>
          </a:prstGeom>
          <a:noFill/>
          <a:ln w="5715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sz="3600"/>
          </a:p>
        </p:txBody>
      </p:sp>
      <p:sp>
        <p:nvSpPr>
          <p:cNvPr id="34827" name="AutoShape 11"/>
          <p:cNvSpPr>
            <a:spLocks/>
          </p:cNvSpPr>
          <p:nvPr/>
        </p:nvSpPr>
        <p:spPr bwMode="auto">
          <a:xfrm>
            <a:off x="2348955" y="102090"/>
            <a:ext cx="2524422" cy="92690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r>
              <a:rPr lang="ru-RU" sz="4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Задача 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828" name="AutoShape 12"/>
          <p:cNvSpPr>
            <a:spLocks/>
          </p:cNvSpPr>
          <p:nvPr/>
        </p:nvSpPr>
        <p:spPr bwMode="auto">
          <a:xfrm>
            <a:off x="6423570" y="885344"/>
            <a:ext cx="7531297" cy="184449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b="1" dirty="0">
                <a:solidFill>
                  <a:srgbClr val="000000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Дано: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прямые </a:t>
            </a:r>
            <a:r>
              <a:rPr lang="en-US" b="1" i="1" dirty="0">
                <a:cs typeface="Arial" pitchFamily="34" charset="0"/>
              </a:rPr>
              <a:t>a</a:t>
            </a:r>
            <a:r>
              <a:rPr lang="ru-RU" b="1" i="1" dirty="0">
                <a:cs typeface="Arial" pitchFamily="34" charset="0"/>
              </a:rPr>
              <a:t> </a:t>
            </a:r>
            <a:r>
              <a:rPr lang="ru-RU" b="1" dirty="0">
                <a:cs typeface="Arial" pitchFamily="34" charset="0"/>
              </a:rPr>
              <a:t>∥ </a:t>
            </a:r>
            <a:r>
              <a:rPr lang="en-US" b="1" i="1" dirty="0" smtClean="0">
                <a:cs typeface="Arial" pitchFamily="34" charset="0"/>
              </a:rPr>
              <a:t>b</a:t>
            </a:r>
            <a:endParaRPr lang="ru-RU" b="1" i="1" dirty="0" smtClean="0">
              <a:cs typeface="Arial" pitchFamily="34" charset="0"/>
            </a:endParaRPr>
          </a:p>
          <a:p>
            <a:r>
              <a:rPr lang="en-US" sz="3600" b="1" i="1" dirty="0" smtClean="0">
                <a:solidFill>
                  <a:srgbClr val="1F497D">
                    <a:shade val="30000"/>
                    <a:satMod val="150000"/>
                  </a:srgbClr>
                </a:solidFill>
                <a:cs typeface="Arial" pitchFamily="34" charset="0"/>
              </a:rPr>
              <a:t> </a:t>
            </a:r>
            <a:r>
              <a:rPr lang="ru-RU" b="1" dirty="0" smtClean="0">
                <a:solidFill>
                  <a:srgbClr val="000000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∠ </a:t>
            </a:r>
            <a:r>
              <a:rPr lang="ru-RU" b="1" dirty="0">
                <a:solidFill>
                  <a:srgbClr val="000000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1, ∠ 2 </a:t>
            </a:r>
            <a:r>
              <a:rPr lang="ru-RU" b="1" dirty="0" smtClean="0">
                <a:solidFill>
                  <a:srgbClr val="000000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– накрест лежащие</a:t>
            </a:r>
            <a:endParaRPr lang="ru-RU" b="1" dirty="0">
              <a:solidFill>
                <a:srgbClr val="000000"/>
              </a:solidFill>
              <a:latin typeface="Palatino" charset="0"/>
              <a:ea typeface="Palatino" charset="0"/>
              <a:cs typeface="Palatino" charset="0"/>
              <a:sym typeface="Palatino" charset="0"/>
            </a:endParaRPr>
          </a:p>
          <a:p>
            <a:pPr algn="l"/>
            <a:r>
              <a:rPr lang="ru-RU" b="1" dirty="0">
                <a:solidFill>
                  <a:srgbClr val="000000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            ∠ 1 + ∠ 2 = 280° </a:t>
            </a:r>
            <a:endParaRPr lang="ru-RU" dirty="0"/>
          </a:p>
        </p:txBody>
      </p:sp>
      <p:sp>
        <p:nvSpPr>
          <p:cNvPr id="34829" name="AutoShape 13"/>
          <p:cNvSpPr>
            <a:spLocks/>
          </p:cNvSpPr>
          <p:nvPr/>
        </p:nvSpPr>
        <p:spPr bwMode="auto">
          <a:xfrm>
            <a:off x="6894960" y="3136330"/>
            <a:ext cx="6588518" cy="66302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pPr algn="l"/>
            <a:r>
              <a:rPr lang="ru-RU" b="1" dirty="0">
                <a:solidFill>
                  <a:srgbClr val="000000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Найти: ∠ 1, ∠ 2</a:t>
            </a:r>
            <a:endParaRPr lang="ru-RU" dirty="0"/>
          </a:p>
        </p:txBody>
      </p:sp>
      <p:sp>
        <p:nvSpPr>
          <p:cNvPr id="34830" name="AutoShape 14"/>
          <p:cNvSpPr>
            <a:spLocks/>
          </p:cNvSpPr>
          <p:nvPr/>
        </p:nvSpPr>
        <p:spPr bwMode="auto">
          <a:xfrm>
            <a:off x="8629801" y="3841658"/>
            <a:ext cx="2821781" cy="65365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pPr algn="l"/>
            <a:r>
              <a:rPr lang="ru-RU" b="1">
                <a:solidFill>
                  <a:srgbClr val="000000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Решение.</a:t>
            </a:r>
            <a:endParaRPr lang="ru-RU"/>
          </a:p>
        </p:txBody>
      </p:sp>
      <p:sp>
        <p:nvSpPr>
          <p:cNvPr id="34831" name="AutoShape 15"/>
          <p:cNvSpPr>
            <a:spLocks/>
          </p:cNvSpPr>
          <p:nvPr/>
        </p:nvSpPr>
        <p:spPr bwMode="auto">
          <a:xfrm>
            <a:off x="6005061" y="5324327"/>
            <a:ext cx="8368316" cy="66302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pPr algn="l"/>
            <a:r>
              <a:rPr lang="ru-RU" b="1" dirty="0">
                <a:solidFill>
                  <a:srgbClr val="000000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∠ 1 = ∠ 2 = 280° : 2 = 140°</a:t>
            </a:r>
            <a:endParaRPr lang="ru-RU" dirty="0"/>
          </a:p>
        </p:txBody>
      </p:sp>
      <p:sp>
        <p:nvSpPr>
          <p:cNvPr id="34832" name="AutoShape 16"/>
          <p:cNvSpPr>
            <a:spLocks/>
          </p:cNvSpPr>
          <p:nvPr/>
        </p:nvSpPr>
        <p:spPr bwMode="auto">
          <a:xfrm>
            <a:off x="6262083" y="6666584"/>
            <a:ext cx="8187714" cy="66169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pPr algn="l"/>
            <a:r>
              <a:rPr lang="ru-RU" b="1" dirty="0">
                <a:solidFill>
                  <a:srgbClr val="000000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Ответ: ∠ 1=140°, ∠ 2=140°</a:t>
            </a:r>
            <a:endParaRPr lang="ru-RU" dirty="0"/>
          </a:p>
        </p:txBody>
      </p:sp>
      <p:sp>
        <p:nvSpPr>
          <p:cNvPr id="34833" name="AutoShape 17"/>
          <p:cNvSpPr>
            <a:spLocks/>
          </p:cNvSpPr>
          <p:nvPr/>
        </p:nvSpPr>
        <p:spPr bwMode="auto">
          <a:xfrm>
            <a:off x="6515503" y="4534490"/>
            <a:ext cx="7857873" cy="66302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pPr algn="l"/>
            <a:r>
              <a:rPr lang="ru-RU" b="1" dirty="0">
                <a:solidFill>
                  <a:srgbClr val="000000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∠ 1 = ∠ </a:t>
            </a:r>
            <a:r>
              <a:rPr lang="ru-RU" b="1" dirty="0" smtClean="0">
                <a:solidFill>
                  <a:srgbClr val="000000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2 (накрест лежащие)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521751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31" grpId="0" autoUpdateAnimBg="0"/>
      <p:bldP spid="34832" grpId="0" autoUpdateAnimBg="0"/>
      <p:bldP spid="34833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Пирог 70"/>
          <p:cNvSpPr/>
          <p:nvPr/>
        </p:nvSpPr>
        <p:spPr>
          <a:xfrm rot="257536">
            <a:off x="769564" y="4175189"/>
            <a:ext cx="926453" cy="743365"/>
          </a:xfrm>
          <a:prstGeom prst="pie">
            <a:avLst>
              <a:gd name="adj1" fmla="val 10571116"/>
              <a:gd name="adj2" fmla="val 17139338"/>
            </a:avLst>
          </a:prstGeom>
          <a:solidFill>
            <a:srgbClr val="FF6B6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8" tIns="65309" rIns="130618" bIns="65309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62910" y="277885"/>
            <a:ext cx="7848284" cy="707878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 (стр.93)  </a:t>
            </a:r>
            <a:endParaRPr lang="ru-RU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Line 7"/>
          <p:cNvSpPr>
            <a:spLocks noChangeShapeType="1"/>
          </p:cNvSpPr>
          <p:nvPr/>
        </p:nvSpPr>
        <p:spPr bwMode="auto">
          <a:xfrm>
            <a:off x="15190787" y="8225396"/>
            <a:ext cx="3175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3" name="Line 4"/>
          <p:cNvSpPr>
            <a:spLocks noChangeShapeType="1"/>
          </p:cNvSpPr>
          <p:nvPr/>
        </p:nvSpPr>
        <p:spPr bwMode="auto">
          <a:xfrm>
            <a:off x="5645280" y="8068468"/>
            <a:ext cx="3175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flipV="1">
            <a:off x="870286" y="1887303"/>
            <a:ext cx="1433639" cy="349232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2303927" y="1913625"/>
            <a:ext cx="2405502" cy="313116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V="1">
            <a:off x="307715" y="4577948"/>
            <a:ext cx="5174071" cy="190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Пирог 29"/>
          <p:cNvSpPr/>
          <p:nvPr/>
        </p:nvSpPr>
        <p:spPr>
          <a:xfrm rot="2671276" flipV="1">
            <a:off x="4047915" y="4209567"/>
            <a:ext cx="681018" cy="803894"/>
          </a:xfrm>
          <a:prstGeom prst="pie">
            <a:avLst>
              <a:gd name="adj1" fmla="val 3076961"/>
              <a:gd name="adj2" fmla="val 10586425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8" tIns="65309" rIns="130618" bIns="65309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159835" y="4870372"/>
                <a:ext cx="1082796" cy="5329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8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u-RU" sz="2800" b="1" i="1" smtClean="0">
                              <a:latin typeface="Cambria Math"/>
                            </a:rPr>
                            <m:t>𝟏</m:t>
                          </m:r>
                          <m:r>
                            <a:rPr lang="uz-Latn-UZ" sz="2800" b="1" i="1" smtClean="0">
                              <a:latin typeface="Cambria Math"/>
                            </a:rPr>
                            <m:t>𝟎𝟖</m:t>
                          </m:r>
                        </m:e>
                        <m:sup>
                          <m:r>
                            <a:rPr lang="ru-RU" sz="2800" b="1" i="1" smtClean="0"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sz="2800" b="1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9835" y="4870372"/>
                <a:ext cx="1082796" cy="53296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8271690" y="1199837"/>
            <a:ext cx="21092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Решение:</a:t>
            </a:r>
            <a:endParaRPr lang="uz-Latn-UZ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6491027" y="1825285"/>
                <a:ext cx="7359935" cy="10883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∠1</a:t>
                </a:r>
                <a:r>
                  <a:rPr lang="en-US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=∠</a:t>
                </a:r>
                <a:r>
                  <a:rPr lang="ru-RU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2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:r>
                  <a:rPr lang="ru-RU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sz="3200" b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 </m:t>
                        </m:r>
                        <m:r>
                          <a:rPr lang="ru-RU" sz="3200" b="1" i="0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𝟏𝟎𝟖</m:t>
                        </m:r>
                      </m:e>
                      <m:sup>
                        <m:r>
                          <a:rPr lang="ru-RU" sz="32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</a:p>
              <a:p>
                <a:r>
                  <a:rPr lang="uz-Cyrl-UZ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т</a:t>
                </a:r>
                <a:r>
                  <a:rPr lang="uz-Cyrl-UZ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ак как вертикальные </a:t>
                </a:r>
                <a:endParaRPr lang="uz-Latn-UZ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91027" y="1825285"/>
                <a:ext cx="7359935" cy="1088375"/>
              </a:xfrm>
              <a:prstGeom prst="rect">
                <a:avLst/>
              </a:prstGeom>
              <a:blipFill rotWithShape="1">
                <a:blip r:embed="rId3"/>
                <a:stretch>
                  <a:fillRect l="-2154" t="-6145" b="-17318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Прямоугольник 53"/>
              <p:cNvSpPr/>
              <p:nvPr/>
            </p:nvSpPr>
            <p:spPr>
              <a:xfrm>
                <a:off x="6426510" y="3364113"/>
                <a:ext cx="6584751" cy="12003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∠ 2 и ∠</a:t>
                </a:r>
                <a:r>
                  <a:rPr lang="ru-RU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3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односторонние углы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𝟏𝟎𝟖</m:t>
                        </m:r>
                      </m:e>
                      <m:sup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sup>
                    </m:sSup>
                    <m:r>
                      <a:rPr lang="ru-RU" sz="3200" b="1" i="1" smtClean="0">
                        <a:solidFill>
                          <a:srgbClr val="002060"/>
                        </a:solidFill>
                        <a:latin typeface="Cambria Math"/>
                        <a:cs typeface="Arial" pitchFamily="34" charset="0"/>
                        <a:sym typeface="Symbol"/>
                      </a:rPr>
                      <m:t>+</m:t>
                    </m:r>
                    <m:sSup>
                      <m:sSupPr>
                        <m:ctrlP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𝟕𝟐</m:t>
                        </m:r>
                      </m:e>
                      <m:sup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sup>
                    </m:sSup>
                    <m:r>
                      <a:rPr lang="ru-RU" sz="3200" b="1" i="1" smtClean="0">
                        <a:solidFill>
                          <a:srgbClr val="002060"/>
                        </a:solidFill>
                        <a:latin typeface="Cambria Math"/>
                        <a:cs typeface="Arial" pitchFamily="34" charset="0"/>
                        <a:sym typeface="Symbol"/>
                      </a:rPr>
                      <m:t>=</m:t>
                    </m:r>
                    <m:sSup>
                      <m:sSupPr>
                        <m:ctrlP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</m:ctrlPr>
                      </m:sSupPr>
                      <m:e>
                        <m: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𝟏𝟖𝟎</m:t>
                        </m:r>
                      </m:e>
                      <m:sup>
                        <m: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uz-Cyrl-UZ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, значит</a:t>
                </a:r>
                <a:r>
                  <a:rPr lang="uz-Cyrl-UZ" sz="4000" b="1" i="1" dirty="0">
                    <a:solidFill>
                      <a:srgbClr val="002060"/>
                    </a:solidFill>
                    <a:cs typeface="Arial" pitchFamily="34" charset="0"/>
                  </a:rPr>
                  <a:t> </a:t>
                </a:r>
                <a:r>
                  <a:rPr lang="uz-Cyrl-UZ" sz="4000" b="1" i="1" dirty="0" smtClean="0">
                    <a:solidFill>
                      <a:srgbClr val="002060"/>
                    </a:solidFill>
                    <a:cs typeface="Arial" pitchFamily="34" charset="0"/>
                  </a:rPr>
                  <a:t>а </a:t>
                </a:r>
                <a:r>
                  <a:rPr lang="uz-Cyrl-UZ" sz="4000" b="1" dirty="0" smtClean="0">
                    <a:solidFill>
                      <a:srgbClr val="002060"/>
                    </a:solidFill>
                    <a:latin typeface="Cambria Math"/>
                    <a:ea typeface="Cambria Math"/>
                    <a:cs typeface="Arial" pitchFamily="34" charset="0"/>
                  </a:rPr>
                  <a:t>∥</a:t>
                </a:r>
                <a:r>
                  <a:rPr lang="uz-Latn-UZ" sz="4000" b="1" i="1" dirty="0" smtClean="0">
                    <a:solidFill>
                      <a:srgbClr val="002060"/>
                    </a:solidFill>
                    <a:cs typeface="Arial" pitchFamily="34" charset="0"/>
                  </a:rPr>
                  <a:t> </a:t>
                </a:r>
                <a:r>
                  <a:rPr lang="uz-Latn-UZ" sz="4000" b="1" i="1" dirty="0">
                    <a:solidFill>
                      <a:srgbClr val="002060"/>
                    </a:solidFill>
                    <a:cs typeface="Arial" pitchFamily="34" charset="0"/>
                  </a:rPr>
                  <a:t>b </a:t>
                </a:r>
                <a:endParaRPr lang="uz-Cyrl-UZ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  <a:sym typeface="Symbol"/>
                </a:endParaRPr>
              </a:p>
            </p:txBody>
          </p:sp>
        </mc:Choice>
        <mc:Fallback xmlns="">
          <p:sp>
            <p:nvSpPr>
              <p:cNvPr id="54" name="Прямоугольник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6510" y="3364113"/>
                <a:ext cx="6584751" cy="1200329"/>
              </a:xfrm>
              <a:prstGeom prst="rect">
                <a:avLst/>
              </a:prstGeom>
              <a:blipFill rotWithShape="1">
                <a:blip r:embed="rId4"/>
                <a:stretch>
                  <a:fillRect l="-2315" t="-6599" r="-2407" b="-21320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Прямоугольник 54"/>
              <p:cNvSpPr/>
              <p:nvPr/>
            </p:nvSpPr>
            <p:spPr>
              <a:xfrm>
                <a:off x="551830" y="5978544"/>
                <a:ext cx="9415526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х=∠</a:t>
                </a:r>
                <a:r>
                  <a:rPr lang="ru-RU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4</a:t>
                </a:r>
                <a:r>
                  <a:rPr lang="uz-Latn-UZ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</m:ctrlPr>
                      </m:sSupPr>
                      <m:e>
                        <m:r>
                          <a:rPr lang="ru-RU" sz="32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𝟓</m:t>
                        </m:r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𝟓</m:t>
                        </m:r>
                      </m:e>
                      <m:sup>
                        <m:r>
                          <a:rPr lang="ru-RU" sz="32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 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uz-Cyrl-UZ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соответственные</a:t>
                </a:r>
                <a:r>
                  <a:rPr lang="uz-Latn-UZ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uz-Cyrl-UZ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угл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ы</a:t>
                </a:r>
                <a:r>
                  <a:rPr lang="uz-Cyrl-UZ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uz-Cyrl-UZ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при</a:t>
                </a:r>
                <a:r>
                  <a:rPr lang="ru-RU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uz-Cyrl-UZ" sz="4000" b="1" i="1" dirty="0">
                    <a:solidFill>
                      <a:srgbClr val="002060"/>
                    </a:solidFill>
                    <a:cs typeface="Arial" pitchFamily="34" charset="0"/>
                  </a:rPr>
                  <a:t>а </a:t>
                </a:r>
                <a:r>
                  <a:rPr lang="uz-Cyrl-UZ" sz="4000" b="1" dirty="0">
                    <a:solidFill>
                      <a:srgbClr val="002060"/>
                    </a:solidFill>
                    <a:latin typeface="Cambria Math"/>
                    <a:ea typeface="Cambria Math"/>
                    <a:cs typeface="Arial" pitchFamily="34" charset="0"/>
                  </a:rPr>
                  <a:t>∥</a:t>
                </a:r>
                <a:r>
                  <a:rPr lang="uz-Latn-UZ" sz="4000" b="1" i="1" dirty="0">
                    <a:solidFill>
                      <a:srgbClr val="002060"/>
                    </a:solidFill>
                    <a:cs typeface="Arial" pitchFamily="34" charset="0"/>
                  </a:rPr>
                  <a:t> b 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55" name="Прямоугольник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1830" y="5978544"/>
                <a:ext cx="9415526" cy="707886"/>
              </a:xfrm>
              <a:prstGeom prst="rect">
                <a:avLst/>
              </a:prstGeom>
              <a:blipFill rotWithShape="1">
                <a:blip r:embed="rId5"/>
                <a:stretch>
                  <a:fillRect l="-1684" t="-17241" b="-37069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3231196" y="7113673"/>
                <a:ext cx="3806940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lvl="0"/>
                <a:r>
                  <a:rPr lang="ru-RU" sz="4400" b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Ответ:</a:t>
                </a:r>
                <a:r>
                  <a:rPr lang="ru-RU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х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:r>
                  <a:rPr lang="uz-Latn-UZ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 </m:t>
                        </m:r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𝟓𝟓</m:t>
                        </m:r>
                      </m:e>
                      <m:sup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4400" b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ru-RU" sz="40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1196" y="7113673"/>
                <a:ext cx="3806940" cy="769441"/>
              </a:xfrm>
              <a:prstGeom prst="rect">
                <a:avLst/>
              </a:prstGeom>
              <a:blipFill rotWithShape="1">
                <a:blip r:embed="rId6"/>
                <a:stretch>
                  <a:fillRect l="-6400" t="-16667" b="-36508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4398990" y="3818308"/>
                <a:ext cx="1082796" cy="5329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8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uz-Latn-UZ" sz="2800" b="1" i="1" smtClean="0">
                              <a:latin typeface="Cambria Math"/>
                            </a:rPr>
                            <m:t>𝟏</m:t>
                          </m:r>
                          <m:r>
                            <a:rPr lang="ru-RU" sz="2800" b="1" i="1" smtClean="0">
                              <a:latin typeface="Cambria Math"/>
                            </a:rPr>
                            <m:t>𝟐</m:t>
                          </m:r>
                          <m:r>
                            <a:rPr lang="uz-Latn-UZ" sz="2800" b="1" i="1" smtClean="0">
                              <a:latin typeface="Cambria Math"/>
                            </a:rPr>
                            <m:t>𝟓</m:t>
                          </m:r>
                        </m:e>
                        <m:sup>
                          <m:r>
                            <a:rPr lang="ru-RU" sz="2800" b="1" i="1" smtClean="0"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sz="2800" b="1" dirty="0"/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8990" y="3818308"/>
                <a:ext cx="1082796" cy="53296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8" name="Прямая соединительная линия 37"/>
          <p:cNvCxnSpPr/>
          <p:nvPr/>
        </p:nvCxnSpPr>
        <p:spPr>
          <a:xfrm>
            <a:off x="307715" y="2872117"/>
            <a:ext cx="4951878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Пирог 49"/>
          <p:cNvSpPr/>
          <p:nvPr/>
        </p:nvSpPr>
        <p:spPr>
          <a:xfrm rot="1129602">
            <a:off x="823326" y="4172243"/>
            <a:ext cx="788772" cy="815221"/>
          </a:xfrm>
          <a:prstGeom prst="pie">
            <a:avLst>
              <a:gd name="adj1" fmla="val 20616325"/>
              <a:gd name="adj2" fmla="val 5522603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8" tIns="65309" rIns="130618" bIns="65309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1" name="Пирог 50"/>
          <p:cNvSpPr/>
          <p:nvPr/>
        </p:nvSpPr>
        <p:spPr>
          <a:xfrm rot="17665685">
            <a:off x="1256082" y="2535954"/>
            <a:ext cx="1256739" cy="743365"/>
          </a:xfrm>
          <a:prstGeom prst="pie">
            <a:avLst>
              <a:gd name="adj1" fmla="val 10571116"/>
              <a:gd name="adj2" fmla="val 14975357"/>
            </a:avLst>
          </a:prstGeom>
          <a:solidFill>
            <a:srgbClr val="FF6B6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8" tIns="65309" rIns="130618" bIns="65309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2" name="Пирог 51"/>
          <p:cNvSpPr/>
          <p:nvPr/>
        </p:nvSpPr>
        <p:spPr>
          <a:xfrm rot="20157325">
            <a:off x="2388387" y="2553023"/>
            <a:ext cx="1390959" cy="710810"/>
          </a:xfrm>
          <a:prstGeom prst="pie">
            <a:avLst>
              <a:gd name="adj1" fmla="val 12206681"/>
              <a:gd name="adj2" fmla="val 15266469"/>
            </a:avLst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8" tIns="65309" rIns="130618" bIns="65309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936420" y="2712263"/>
            <a:ext cx="84691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Рассмотрим </a:t>
            </a:r>
            <a:r>
              <a:rPr lang="uz-Cyrl-UZ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прямые </a:t>
            </a:r>
            <a:r>
              <a:rPr lang="uz-Cyrl-UZ" sz="4000" b="1" i="1" dirty="0" smtClean="0">
                <a:solidFill>
                  <a:srgbClr val="002060"/>
                </a:solidFill>
                <a:latin typeface="+mj-lt"/>
                <a:cs typeface="Arial" pitchFamily="34" charset="0"/>
              </a:rPr>
              <a:t>а</a:t>
            </a:r>
            <a:r>
              <a:rPr lang="uz-Latn-UZ" sz="4000" b="1" i="1" dirty="0" smtClean="0">
                <a:solidFill>
                  <a:srgbClr val="002060"/>
                </a:solidFill>
                <a:latin typeface="+mj-lt"/>
                <a:cs typeface="Arial" pitchFamily="34" charset="0"/>
              </a:rPr>
              <a:t>, b </a:t>
            </a:r>
            <a:r>
              <a:rPr lang="uz-Cyrl-UZ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uz-Latn-UZ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Latn-UZ" sz="4000" b="1" i="1" dirty="0" smtClean="0">
                <a:solidFill>
                  <a:srgbClr val="002060"/>
                </a:solidFill>
                <a:latin typeface="+mj-lt"/>
                <a:cs typeface="Arial" pitchFamily="34" charset="0"/>
              </a:rPr>
              <a:t>c-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uz-Cyrl-UZ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еку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щ</a:t>
            </a:r>
            <a:r>
              <a:rPr lang="uz-Cyrl-UZ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ую</a:t>
            </a:r>
            <a:endParaRPr lang="uz-Latn-UZ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Прямоугольник 38"/>
              <p:cNvSpPr/>
              <p:nvPr/>
            </p:nvSpPr>
            <p:spPr>
              <a:xfrm>
                <a:off x="640564" y="2946243"/>
                <a:ext cx="946541" cy="5329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800" b="1" i="1" smtClean="0">
                              <a:solidFill>
                                <a:schemeClr val="tx1"/>
                              </a:solidFill>
                              <a:latin typeface="Cambria Math"/>
                              <a:cs typeface="Arial" pitchFamily="34" charset="0"/>
                              <a:sym typeface="Symbol"/>
                            </a:rPr>
                          </m:ctrlPr>
                        </m:sSupPr>
                        <m:e>
                          <m:r>
                            <a:rPr lang="en-US" sz="2800" b="1">
                              <a:solidFill>
                                <a:schemeClr val="tx1"/>
                              </a:solidFill>
                              <a:latin typeface="Cambria Math"/>
                              <a:cs typeface="Arial" pitchFamily="34" charset="0"/>
                              <a:sym typeface="Symbol"/>
                            </a:rPr>
                            <m:t> </m:t>
                          </m:r>
                          <m:r>
                            <a:rPr lang="uz-Latn-UZ" sz="2800" b="1" i="0" smtClean="0">
                              <a:solidFill>
                                <a:schemeClr val="tx1"/>
                              </a:solidFill>
                              <a:latin typeface="Cambria Math"/>
                              <a:cs typeface="Arial" pitchFamily="34" charset="0"/>
                              <a:sym typeface="Symbol"/>
                            </a:rPr>
                            <m:t>𝟕</m:t>
                          </m:r>
                          <m:r>
                            <a:rPr lang="uz-Latn-UZ" sz="2800" b="1">
                              <a:solidFill>
                                <a:schemeClr val="tx1"/>
                              </a:solidFill>
                              <a:latin typeface="Cambria Math"/>
                              <a:cs typeface="Arial" pitchFamily="34" charset="0"/>
                              <a:sym typeface="Symbol"/>
                            </a:rPr>
                            <m:t>𝟐</m:t>
                          </m:r>
                        </m:e>
                        <m:sup>
                          <m:r>
                            <a:rPr lang="ru-RU" sz="2800" b="1" i="1">
                              <a:solidFill>
                                <a:schemeClr val="tx1"/>
                              </a:solidFill>
                              <a:latin typeface="Cambria Math"/>
                              <a:cs typeface="Arial" pitchFamily="34" charset="0"/>
                              <a:sym typeface="Symbol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sz="4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9" name="Прямоугольник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564" y="2946243"/>
                <a:ext cx="946541" cy="532966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222926" y="838200"/>
            <a:ext cx="726192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latin typeface="Arial" pitchFamily="34" charset="0"/>
                <a:cs typeface="Arial" pitchFamily="34" charset="0"/>
              </a:rPr>
              <a:t>   1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. Найдите х на рисунке 1.</a:t>
            </a:r>
            <a:endParaRPr lang="uz-Latn-UZ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AutoShape 4"/>
          <p:cNvSpPr>
            <a:spLocks/>
          </p:cNvSpPr>
          <p:nvPr/>
        </p:nvSpPr>
        <p:spPr bwMode="auto">
          <a:xfrm>
            <a:off x="22007" y="2331056"/>
            <a:ext cx="401837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sz="4800" b="1" i="1" dirty="0">
                <a:solidFill>
                  <a:srgbClr val="000000"/>
                </a:solidFill>
              </a:rPr>
              <a:t>а</a:t>
            </a:r>
            <a:endParaRPr lang="ru-RU" sz="4800" b="1" i="1" dirty="0"/>
          </a:p>
        </p:txBody>
      </p:sp>
      <p:sp>
        <p:nvSpPr>
          <p:cNvPr id="58" name="AutoShape 5"/>
          <p:cNvSpPr>
            <a:spLocks/>
          </p:cNvSpPr>
          <p:nvPr/>
        </p:nvSpPr>
        <p:spPr bwMode="auto">
          <a:xfrm>
            <a:off x="161190" y="4553375"/>
            <a:ext cx="375047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sz="4800" b="1" i="1" dirty="0">
                <a:solidFill>
                  <a:srgbClr val="000000"/>
                </a:solidFill>
              </a:rPr>
              <a:t>b</a:t>
            </a:r>
            <a:endParaRPr lang="ru-RU" sz="4800" b="1" i="1" dirty="0"/>
          </a:p>
        </p:txBody>
      </p:sp>
      <p:sp>
        <p:nvSpPr>
          <p:cNvPr id="59" name="AutoShape 7"/>
          <p:cNvSpPr>
            <a:spLocks/>
          </p:cNvSpPr>
          <p:nvPr/>
        </p:nvSpPr>
        <p:spPr bwMode="auto">
          <a:xfrm>
            <a:off x="1802850" y="1801612"/>
            <a:ext cx="360759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sz="4800" b="1" i="1" dirty="0">
                <a:solidFill>
                  <a:srgbClr val="000000"/>
                </a:solidFill>
              </a:rPr>
              <a:t>с</a:t>
            </a:r>
            <a:endParaRPr lang="ru-RU" sz="4800" b="1" i="1" dirty="0"/>
          </a:p>
        </p:txBody>
      </p:sp>
      <p:sp>
        <p:nvSpPr>
          <p:cNvPr id="61" name="AutoShape 4"/>
          <p:cNvSpPr>
            <a:spLocks/>
          </p:cNvSpPr>
          <p:nvPr/>
        </p:nvSpPr>
        <p:spPr bwMode="auto">
          <a:xfrm>
            <a:off x="2379293" y="2351215"/>
            <a:ext cx="401837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uz-Latn-UZ" sz="4800" b="1" dirty="0" smtClean="0">
                <a:solidFill>
                  <a:srgbClr val="000000"/>
                </a:solidFill>
              </a:rPr>
              <a:t>x</a:t>
            </a:r>
            <a:endParaRPr lang="ru-RU" sz="4800" b="1" dirty="0"/>
          </a:p>
        </p:txBody>
      </p:sp>
      <p:sp>
        <p:nvSpPr>
          <p:cNvPr id="63" name="AutoShape 7"/>
          <p:cNvSpPr>
            <a:spLocks/>
          </p:cNvSpPr>
          <p:nvPr/>
        </p:nvSpPr>
        <p:spPr bwMode="auto">
          <a:xfrm>
            <a:off x="2482725" y="1754550"/>
            <a:ext cx="428625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uz-Latn-UZ" sz="4800" b="1" i="1" dirty="0" smtClean="0">
                <a:solidFill>
                  <a:srgbClr val="000000"/>
                </a:solidFill>
              </a:rPr>
              <a:t>d</a:t>
            </a:r>
            <a:endParaRPr lang="ru-RU" sz="4800" b="1" i="1" dirty="0"/>
          </a:p>
        </p:txBody>
      </p:sp>
      <p:sp>
        <p:nvSpPr>
          <p:cNvPr id="64" name="AutoShape 9"/>
          <p:cNvSpPr>
            <a:spLocks/>
          </p:cNvSpPr>
          <p:nvPr/>
        </p:nvSpPr>
        <p:spPr bwMode="auto">
          <a:xfrm>
            <a:off x="957078" y="4086173"/>
            <a:ext cx="455415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uz-Latn-UZ" sz="3200" b="1" dirty="0">
                <a:solidFill>
                  <a:srgbClr val="000000"/>
                </a:solidFill>
              </a:rPr>
              <a:t>2</a:t>
            </a:r>
            <a:endParaRPr lang="ru-RU" sz="3200" b="1" dirty="0"/>
          </a:p>
        </p:txBody>
      </p:sp>
      <p:sp>
        <p:nvSpPr>
          <p:cNvPr id="66" name="AutoShape 9"/>
          <p:cNvSpPr>
            <a:spLocks/>
          </p:cNvSpPr>
          <p:nvPr/>
        </p:nvSpPr>
        <p:spPr bwMode="auto">
          <a:xfrm>
            <a:off x="1455800" y="2853037"/>
            <a:ext cx="455415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uz-Latn-UZ" sz="3200" b="1" dirty="0">
                <a:solidFill>
                  <a:srgbClr val="000000"/>
                </a:solidFill>
              </a:rPr>
              <a:t>3</a:t>
            </a:r>
            <a:endParaRPr lang="ru-RU" sz="3200" b="1" dirty="0"/>
          </a:p>
        </p:txBody>
      </p:sp>
      <p:sp>
        <p:nvSpPr>
          <p:cNvPr id="67" name="Пирог 66"/>
          <p:cNvSpPr/>
          <p:nvPr/>
        </p:nvSpPr>
        <p:spPr>
          <a:xfrm rot="20157325">
            <a:off x="3634114" y="4197729"/>
            <a:ext cx="1390959" cy="710810"/>
          </a:xfrm>
          <a:prstGeom prst="pie">
            <a:avLst>
              <a:gd name="adj1" fmla="val 12206681"/>
              <a:gd name="adj2" fmla="val 15266469"/>
            </a:avLst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8" tIns="65309" rIns="130618" bIns="65309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8" name="AutoShape 9"/>
          <p:cNvSpPr>
            <a:spLocks/>
          </p:cNvSpPr>
          <p:nvPr/>
        </p:nvSpPr>
        <p:spPr bwMode="auto">
          <a:xfrm>
            <a:off x="1135857" y="4553134"/>
            <a:ext cx="455415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uz-Latn-UZ" sz="3200" b="1" dirty="0" smtClean="0">
                <a:solidFill>
                  <a:srgbClr val="000000"/>
                </a:solidFill>
              </a:rPr>
              <a:t>1</a:t>
            </a:r>
            <a:endParaRPr lang="ru-RU" sz="3200" b="1" dirty="0"/>
          </a:p>
        </p:txBody>
      </p:sp>
      <p:sp>
        <p:nvSpPr>
          <p:cNvPr id="69" name="AutoShape 9"/>
          <p:cNvSpPr>
            <a:spLocks/>
          </p:cNvSpPr>
          <p:nvPr/>
        </p:nvSpPr>
        <p:spPr bwMode="auto">
          <a:xfrm>
            <a:off x="4256818" y="4109203"/>
            <a:ext cx="455415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uz-Latn-UZ" sz="3200" b="1" dirty="0">
                <a:solidFill>
                  <a:srgbClr val="000000"/>
                </a:solidFill>
              </a:rPr>
              <a:t>5</a:t>
            </a:r>
            <a:endParaRPr lang="ru-RU" sz="32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536237" y="3800296"/>
                <a:ext cx="1082796" cy="5329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8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u-RU" sz="2800" b="1" i="1" smtClean="0">
                              <a:latin typeface="Cambria Math"/>
                            </a:rPr>
                            <m:t>𝟏</m:t>
                          </m:r>
                          <m:r>
                            <a:rPr lang="uz-Latn-UZ" sz="2800" b="1" i="1" smtClean="0">
                              <a:latin typeface="Cambria Math"/>
                            </a:rPr>
                            <m:t>𝟎𝟖</m:t>
                          </m:r>
                        </m:e>
                        <m:sup>
                          <m:r>
                            <a:rPr lang="ru-RU" sz="2800" b="1" i="1" smtClean="0"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sz="2800" b="1" dirty="0"/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237" y="3800296"/>
                <a:ext cx="1082796" cy="532966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6543923" y="4886744"/>
                <a:ext cx="4719433" cy="10883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∠ </a:t>
                </a:r>
                <a:r>
                  <a:rPr lang="uz-Latn-UZ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4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:r>
                  <a:rPr lang="ru-RU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и 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∠</a:t>
                </a:r>
                <a:r>
                  <a:rPr lang="uz-Latn-UZ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5 </a:t>
                </a:r>
                <a:r>
                  <a:rPr lang="uz-Cyrl-UZ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смежн</a:t>
                </a:r>
                <a:r>
                  <a:rPr lang="ru-RU" sz="3200" b="1" dirty="0" err="1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ые</a:t>
                </a:r>
                <a:endParaRPr lang="ru-RU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  <a:sym typeface="Symbol"/>
                </a:endParaRPr>
              </a:p>
              <a:p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∠ </a:t>
                </a:r>
                <a:r>
                  <a:rPr lang="uz-Latn-UZ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4=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z-Latn-UZ" sz="32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</m:ctrlPr>
                      </m:sSupPr>
                      <m:e>
                        <m:r>
                          <a:rPr lang="uz-Latn-UZ" sz="32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𝟏𝟖𝟎</m:t>
                        </m:r>
                      </m:e>
                      <m:sup>
                        <m:r>
                          <a:rPr lang="uz-Latn-UZ" sz="32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sup>
                    </m:sSup>
                    <m:r>
                      <a:rPr lang="ru-RU" sz="3200" b="1" i="1">
                        <a:solidFill>
                          <a:srgbClr val="002060"/>
                        </a:solidFill>
                        <a:latin typeface="Cambria Math"/>
                        <a:cs typeface="Arial" pitchFamily="34" charset="0"/>
                        <a:sym typeface="Symbol"/>
                      </a:rPr>
                      <m:t>−</m:t>
                    </m:r>
                    <m:sSup>
                      <m:sSupPr>
                        <m:ctrlPr>
                          <a:rPr lang="ru-RU" sz="32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</m:ctrlPr>
                      </m:sSupPr>
                      <m:e>
                        <m:r>
                          <a:rPr lang="ru-RU" sz="32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𝟏</m:t>
                        </m:r>
                        <m: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𝟐𝟓</m:t>
                        </m:r>
                      </m:e>
                      <m:sup>
                        <m:r>
                          <a:rPr lang="ru-RU" sz="32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sup>
                    </m:sSup>
                    <m:r>
                      <a:rPr lang="ru-RU" sz="3200" b="1" i="1">
                        <a:solidFill>
                          <a:srgbClr val="002060"/>
                        </a:solidFill>
                        <a:latin typeface="Cambria Math"/>
                        <a:cs typeface="Arial" pitchFamily="34" charset="0"/>
                        <a:sym typeface="Symbol"/>
                      </a:rPr>
                      <m:t>=</m:t>
                    </m:r>
                    <m:sSup>
                      <m:sSupPr>
                        <m:ctrlPr>
                          <a:rPr lang="ru-RU" sz="32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</m:ctrlPr>
                      </m:sSupPr>
                      <m:e>
                        <m:r>
                          <a:rPr lang="ru-RU" sz="32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𝟓</m:t>
                        </m:r>
                        <m: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𝟓</m:t>
                        </m:r>
                      </m:e>
                      <m:sup>
                        <m:r>
                          <a:rPr lang="ru-RU" sz="32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sup>
                    </m:sSup>
                  </m:oMath>
                </a14:m>
                <a:endParaRPr lang="uz-Latn-UZ" dirty="0"/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43923" y="4886744"/>
                <a:ext cx="4719433" cy="1088375"/>
              </a:xfrm>
              <a:prstGeom prst="rect">
                <a:avLst/>
              </a:prstGeom>
              <a:blipFill rotWithShape="1">
                <a:blip r:embed="rId10"/>
                <a:stretch>
                  <a:fillRect l="-3226" t="-7303" b="-16854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2" name="TextBox 71"/>
          <p:cNvSpPr txBox="1"/>
          <p:nvPr/>
        </p:nvSpPr>
        <p:spPr>
          <a:xfrm>
            <a:off x="5727433" y="4337023"/>
            <a:ext cx="84691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Рассмотрим </a:t>
            </a:r>
            <a:r>
              <a:rPr lang="uz-Cyrl-UZ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прямые </a:t>
            </a:r>
            <a:r>
              <a:rPr lang="uz-Cyrl-UZ" sz="4000" b="1" i="1" dirty="0" smtClean="0">
                <a:solidFill>
                  <a:srgbClr val="002060"/>
                </a:solidFill>
                <a:latin typeface="+mj-lt"/>
                <a:cs typeface="Arial" pitchFamily="34" charset="0"/>
              </a:rPr>
              <a:t>а</a:t>
            </a:r>
            <a:r>
              <a:rPr lang="uz-Latn-UZ" sz="4000" b="1" dirty="0">
                <a:solidFill>
                  <a:srgbClr val="002060"/>
                </a:solidFill>
                <a:latin typeface="+mj-lt"/>
                <a:ea typeface="Cambria Math"/>
                <a:cs typeface="Arial" pitchFamily="34" charset="0"/>
              </a:rPr>
              <a:t>∥</a:t>
            </a:r>
            <a:r>
              <a:rPr lang="uz-Latn-UZ" sz="4000" b="1" dirty="0" smtClean="0">
                <a:solidFill>
                  <a:srgbClr val="002060"/>
                </a:solidFill>
                <a:latin typeface="+mj-lt"/>
                <a:cs typeface="Arial" pitchFamily="34" charset="0"/>
              </a:rPr>
              <a:t> </a:t>
            </a:r>
            <a:r>
              <a:rPr lang="uz-Latn-UZ" sz="4000" b="1" i="1" dirty="0" smtClean="0">
                <a:solidFill>
                  <a:srgbClr val="002060"/>
                </a:solidFill>
                <a:latin typeface="+mj-lt"/>
                <a:cs typeface="Arial" pitchFamily="34" charset="0"/>
              </a:rPr>
              <a:t>b </a:t>
            </a:r>
            <a:r>
              <a:rPr lang="uz-Cyrl-UZ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uz-Latn-UZ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Latn-UZ" sz="4000" b="1" i="1" dirty="0" smtClean="0">
                <a:solidFill>
                  <a:srgbClr val="002060"/>
                </a:solidFill>
                <a:latin typeface="+mj-lt"/>
                <a:cs typeface="Arial" pitchFamily="34" charset="0"/>
              </a:rPr>
              <a:t>d-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uz-Cyrl-UZ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еку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щ</a:t>
            </a:r>
            <a:r>
              <a:rPr lang="uz-Cyrl-UZ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ую</a:t>
            </a:r>
            <a:endParaRPr lang="uz-Latn-UZ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AutoShape 9"/>
          <p:cNvSpPr>
            <a:spLocks/>
          </p:cNvSpPr>
          <p:nvPr/>
        </p:nvSpPr>
        <p:spPr bwMode="auto">
          <a:xfrm>
            <a:off x="3821558" y="4109203"/>
            <a:ext cx="455415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uz-Latn-UZ" sz="3200" b="1" dirty="0">
                <a:solidFill>
                  <a:srgbClr val="000000"/>
                </a:solidFill>
              </a:rPr>
              <a:t>4</a:t>
            </a:r>
            <a:endParaRPr lang="ru-RU" sz="32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3051839" y="3942917"/>
                <a:ext cx="867994" cy="5329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800" b="1" i="1" smtClean="0">
                              <a:solidFill>
                                <a:schemeClr val="tx1"/>
                              </a:solidFill>
                              <a:latin typeface="Cambria Math"/>
                              <a:cs typeface="Arial" pitchFamily="34" charset="0"/>
                              <a:sym typeface="Symbol"/>
                            </a:rPr>
                          </m:ctrlPr>
                        </m:sSupPr>
                        <m:e>
                          <m:r>
                            <a:rPr lang="ru-RU" sz="2800" b="1" i="1">
                              <a:solidFill>
                                <a:schemeClr val="tx1"/>
                              </a:solidFill>
                              <a:latin typeface="Cambria Math"/>
                              <a:cs typeface="Arial" pitchFamily="34" charset="0"/>
                              <a:sym typeface="Symbol"/>
                            </a:rPr>
                            <m:t>𝟓</m:t>
                          </m:r>
                          <m:r>
                            <a:rPr lang="uz-Latn-UZ" sz="2800" b="1" i="1">
                              <a:solidFill>
                                <a:schemeClr val="tx1"/>
                              </a:solidFill>
                              <a:latin typeface="Cambria Math"/>
                              <a:cs typeface="Arial" pitchFamily="34" charset="0"/>
                              <a:sym typeface="Symbol"/>
                            </a:rPr>
                            <m:t>𝟓</m:t>
                          </m:r>
                        </m:e>
                        <m:sup>
                          <m:r>
                            <a:rPr lang="ru-RU" sz="2800" b="1" i="1">
                              <a:solidFill>
                                <a:schemeClr val="tx1"/>
                              </a:solidFill>
                              <a:latin typeface="Cambria Math"/>
                              <a:cs typeface="Arial" pitchFamily="34" charset="0"/>
                              <a:sym typeface="Symbol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sz="4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1839" y="3942917"/>
                <a:ext cx="867994" cy="532966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0829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animBg="1"/>
      <p:bldP spid="13" grpId="0"/>
      <p:bldP spid="54" grpId="0"/>
      <p:bldP spid="55" grpId="0"/>
      <p:bldP spid="56" grpId="0"/>
      <p:bldP spid="48" grpId="0"/>
      <p:bldP spid="63" grpId="0"/>
      <p:bldP spid="64" grpId="0"/>
      <p:bldP spid="66" grpId="0"/>
      <p:bldP spid="67" grpId="0" animBg="1"/>
      <p:bldP spid="68" grpId="0"/>
      <p:bldP spid="69" grpId="0"/>
      <p:bldP spid="70" grpId="0"/>
      <p:bldP spid="16" grpId="0"/>
      <p:bldP spid="72" grpId="0"/>
      <p:bldP spid="65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Line 3"/>
          <p:cNvSpPr>
            <a:spLocks noChangeShapeType="1"/>
          </p:cNvSpPr>
          <p:nvPr/>
        </p:nvSpPr>
        <p:spPr bwMode="auto">
          <a:xfrm flipV="1">
            <a:off x="763559" y="3480193"/>
            <a:ext cx="3667256" cy="0"/>
          </a:xfrm>
          <a:prstGeom prst="line">
            <a:avLst/>
          </a:prstGeom>
          <a:noFill/>
          <a:ln w="5715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sz="3600"/>
          </a:p>
        </p:txBody>
      </p:sp>
      <p:sp>
        <p:nvSpPr>
          <p:cNvPr id="34820" name="AutoShape 4"/>
          <p:cNvSpPr>
            <a:spLocks/>
          </p:cNvSpPr>
          <p:nvPr/>
        </p:nvSpPr>
        <p:spPr bwMode="auto">
          <a:xfrm>
            <a:off x="408473" y="3128144"/>
            <a:ext cx="401837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sz="4800" b="1" i="1" dirty="0">
                <a:solidFill>
                  <a:srgbClr val="000000"/>
                </a:solidFill>
              </a:rPr>
              <a:t>а</a:t>
            </a:r>
            <a:endParaRPr lang="ru-RU" sz="4800" b="1" i="1" dirty="0"/>
          </a:p>
        </p:txBody>
      </p:sp>
      <p:sp>
        <p:nvSpPr>
          <p:cNvPr id="34821" name="AutoShape 5"/>
          <p:cNvSpPr>
            <a:spLocks/>
          </p:cNvSpPr>
          <p:nvPr/>
        </p:nvSpPr>
        <p:spPr bwMode="auto">
          <a:xfrm>
            <a:off x="362435" y="4466928"/>
            <a:ext cx="375047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sz="4800" b="1" i="1" dirty="0">
                <a:solidFill>
                  <a:srgbClr val="000000"/>
                </a:solidFill>
              </a:rPr>
              <a:t>b</a:t>
            </a:r>
            <a:endParaRPr lang="ru-RU" sz="4800" b="1" i="1" dirty="0"/>
          </a:p>
        </p:txBody>
      </p:sp>
      <p:sp>
        <p:nvSpPr>
          <p:cNvPr id="34822" name="Line 6"/>
          <p:cNvSpPr>
            <a:spLocks noChangeShapeType="1"/>
          </p:cNvSpPr>
          <p:nvPr/>
        </p:nvSpPr>
        <p:spPr bwMode="auto">
          <a:xfrm flipV="1">
            <a:off x="914406" y="2819398"/>
            <a:ext cx="3124194" cy="2714403"/>
          </a:xfrm>
          <a:prstGeom prst="line">
            <a:avLst/>
          </a:prstGeom>
          <a:noFill/>
          <a:ln w="5715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sz="3600"/>
          </a:p>
        </p:txBody>
      </p:sp>
      <p:sp>
        <p:nvSpPr>
          <p:cNvPr id="34824" name="AutoShape 8"/>
          <p:cNvSpPr>
            <a:spLocks/>
          </p:cNvSpPr>
          <p:nvPr/>
        </p:nvSpPr>
        <p:spPr bwMode="auto">
          <a:xfrm>
            <a:off x="2480276" y="3445978"/>
            <a:ext cx="455415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sz="3600" b="1" dirty="0">
                <a:solidFill>
                  <a:srgbClr val="000000"/>
                </a:solidFill>
              </a:rPr>
              <a:t>1</a:t>
            </a:r>
            <a:endParaRPr lang="ru-RU" sz="3600" b="1" dirty="0"/>
          </a:p>
        </p:txBody>
      </p:sp>
      <p:sp>
        <p:nvSpPr>
          <p:cNvPr id="34825" name="AutoShape 9"/>
          <p:cNvSpPr>
            <a:spLocks/>
          </p:cNvSpPr>
          <p:nvPr/>
        </p:nvSpPr>
        <p:spPr bwMode="auto">
          <a:xfrm>
            <a:off x="2365309" y="4212809"/>
            <a:ext cx="455415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sz="3600" b="1" dirty="0">
                <a:solidFill>
                  <a:srgbClr val="000000"/>
                </a:solidFill>
              </a:rPr>
              <a:t>2</a:t>
            </a:r>
            <a:endParaRPr lang="ru-RU" sz="3600" b="1" dirty="0"/>
          </a:p>
        </p:txBody>
      </p:sp>
      <p:sp>
        <p:nvSpPr>
          <p:cNvPr id="34826" name="Line 10"/>
          <p:cNvSpPr>
            <a:spLocks noChangeShapeType="1"/>
          </p:cNvSpPr>
          <p:nvPr/>
        </p:nvSpPr>
        <p:spPr bwMode="auto">
          <a:xfrm>
            <a:off x="621360" y="4758259"/>
            <a:ext cx="3710285" cy="11763"/>
          </a:xfrm>
          <a:prstGeom prst="line">
            <a:avLst/>
          </a:prstGeom>
          <a:noFill/>
          <a:ln w="5715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sz="3600"/>
          </a:p>
        </p:txBody>
      </p:sp>
      <p:sp>
        <p:nvSpPr>
          <p:cNvPr id="19" name="TextBox 18"/>
          <p:cNvSpPr txBox="1"/>
          <p:nvPr/>
        </p:nvSpPr>
        <p:spPr>
          <a:xfrm>
            <a:off x="4562910" y="277885"/>
            <a:ext cx="7848284" cy="707878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 (стр.93)  </a:t>
            </a:r>
            <a:endParaRPr lang="ru-RU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28638" y="849732"/>
            <a:ext cx="1352014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 8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. Сумма двух внутренних накрест лежащих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углов, полученных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при пересечении двух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параллельных прямых секущей равна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84°. Найдите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остальные углы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.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Содержимое 2"/>
          <p:cNvSpPr txBox="1">
            <a:spLocks/>
          </p:cNvSpPr>
          <p:nvPr/>
        </p:nvSpPr>
        <p:spPr>
          <a:xfrm>
            <a:off x="7391400" y="2138943"/>
            <a:ext cx="6642173" cy="1825021"/>
          </a:xfrm>
          <a:prstGeom prst="rect">
            <a:avLst/>
          </a:prstGeom>
        </p:spPr>
        <p:txBody>
          <a:bodyPr lIns="130618" tIns="0" rIns="130618" bIns="65309">
            <a:noAutofit/>
          </a:bodyPr>
          <a:lstStyle/>
          <a:p>
            <a:pPr marL="39185" defTabSz="1306185">
              <a:spcBef>
                <a:spcPts val="857"/>
              </a:spcBef>
              <a:buClr>
                <a:schemeClr val="accent1"/>
              </a:buClr>
              <a:buSzPct val="80000"/>
              <a:defRPr/>
            </a:pPr>
            <a:r>
              <a:rPr lang="ru-RU" sz="3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Дано:</a:t>
            </a:r>
            <a:r>
              <a:rPr lang="ru-RU" sz="3200" b="1" dirty="0">
                <a:solidFill>
                  <a:schemeClr val="tx2">
                    <a:shade val="30000"/>
                    <a:satMod val="150000"/>
                  </a:schemeClr>
                </a:solidFill>
                <a:latin typeface="Arial" pitchFamily="34" charset="0"/>
                <a:cs typeface="Arial" pitchFamily="34" charset="0"/>
              </a:rPr>
              <a:t> прямые </a:t>
            </a:r>
            <a:r>
              <a:rPr lang="en-US" sz="3600" b="1" i="1" dirty="0">
                <a:solidFill>
                  <a:schemeClr val="tx2">
                    <a:shade val="30000"/>
                    <a:satMod val="150000"/>
                  </a:schemeClr>
                </a:solidFill>
                <a:latin typeface="+mj-lt"/>
                <a:cs typeface="Arial" pitchFamily="34" charset="0"/>
              </a:rPr>
              <a:t>a</a:t>
            </a:r>
            <a:r>
              <a:rPr lang="ru-RU" sz="3600" b="1" i="1" dirty="0">
                <a:solidFill>
                  <a:schemeClr val="tx2">
                    <a:shade val="30000"/>
                    <a:satMod val="150000"/>
                  </a:schemeClr>
                </a:solidFill>
                <a:latin typeface="+mj-lt"/>
                <a:cs typeface="Arial" pitchFamily="34" charset="0"/>
              </a:rPr>
              <a:t> </a:t>
            </a:r>
            <a:r>
              <a:rPr lang="ru-RU" sz="3600" b="1" dirty="0">
                <a:solidFill>
                  <a:schemeClr val="tx2">
                    <a:shade val="30000"/>
                    <a:satMod val="150000"/>
                  </a:schemeClr>
                </a:solidFill>
                <a:latin typeface="+mj-lt"/>
                <a:cs typeface="Arial" pitchFamily="34" charset="0"/>
              </a:rPr>
              <a:t>∥ </a:t>
            </a:r>
            <a:r>
              <a:rPr lang="en-US" sz="3600" b="1" i="1" dirty="0">
                <a:solidFill>
                  <a:schemeClr val="tx2">
                    <a:shade val="30000"/>
                    <a:satMod val="150000"/>
                  </a:schemeClr>
                </a:solidFill>
                <a:latin typeface="+mj-lt"/>
                <a:cs typeface="Arial" pitchFamily="34" charset="0"/>
              </a:rPr>
              <a:t>b</a:t>
            </a:r>
            <a:r>
              <a:rPr lang="ru-RU" sz="3200" b="1" dirty="0">
                <a:solidFill>
                  <a:schemeClr val="tx2">
                    <a:shade val="30000"/>
                    <a:satMod val="1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</a:p>
          <a:p>
            <a:pPr marL="39185" defTabSz="1306185">
              <a:spcBef>
                <a:spcPts val="857"/>
              </a:spcBef>
              <a:buClr>
                <a:schemeClr val="accent1"/>
              </a:buClr>
              <a:buSzPct val="80000"/>
              <a:defRPr/>
            </a:pPr>
            <a:r>
              <a:rPr lang="ru-RU" sz="3200" b="1" dirty="0" smtClean="0">
                <a:solidFill>
                  <a:schemeClr val="tx2">
                    <a:shade val="30000"/>
                    <a:satMod val="150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            </a:t>
            </a:r>
            <a:r>
              <a:rPr lang="ru-RU" sz="3200" b="1" dirty="0" smtClean="0">
                <a:solidFill>
                  <a:schemeClr val="tx2">
                    <a:shade val="30000"/>
                    <a:satMod val="150000"/>
                  </a:schemeClr>
                </a:solidFill>
                <a:latin typeface="Cambria Math"/>
                <a:ea typeface="Cambria Math"/>
                <a:cs typeface="Arial" pitchFamily="34" charset="0"/>
                <a:sym typeface="Symbol"/>
              </a:rPr>
              <a:t>∠</a:t>
            </a:r>
            <a:r>
              <a:rPr lang="ru-RU" sz="3200" b="1" dirty="0" smtClean="0">
                <a:solidFill>
                  <a:schemeClr val="tx2">
                    <a:shade val="30000"/>
                    <a:satMod val="150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1 </a:t>
            </a:r>
            <a:r>
              <a:rPr lang="ru-RU" sz="3200" b="1" dirty="0">
                <a:solidFill>
                  <a:schemeClr val="tx2">
                    <a:shade val="30000"/>
                    <a:satMod val="150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+ </a:t>
            </a:r>
            <a:r>
              <a:rPr lang="ru-RU" sz="3200" b="1" dirty="0" smtClean="0">
                <a:solidFill>
                  <a:schemeClr val="tx2">
                    <a:shade val="30000"/>
                    <a:satMod val="150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∠2 </a:t>
            </a:r>
            <a:r>
              <a:rPr lang="ru-RU" sz="3200" b="1" dirty="0">
                <a:solidFill>
                  <a:schemeClr val="tx2">
                    <a:shade val="30000"/>
                    <a:satMod val="150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= </a:t>
            </a:r>
            <a:r>
              <a:rPr lang="ru-RU" sz="3200" b="1" dirty="0" smtClean="0">
                <a:solidFill>
                  <a:schemeClr val="tx2">
                    <a:shade val="30000"/>
                    <a:satMod val="150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84⁰</a:t>
            </a:r>
            <a:endParaRPr lang="ru-RU" sz="3200" b="1" dirty="0">
              <a:solidFill>
                <a:schemeClr val="tx2">
                  <a:shade val="30000"/>
                  <a:satMod val="150000"/>
                </a:schemeClr>
              </a:solidFill>
              <a:latin typeface="Arial" pitchFamily="34" charset="0"/>
              <a:cs typeface="Arial" pitchFamily="34" charset="0"/>
              <a:sym typeface="Symbol"/>
            </a:endParaRPr>
          </a:p>
          <a:p>
            <a:pPr marL="39185">
              <a:spcBef>
                <a:spcPts val="857"/>
              </a:spcBef>
              <a:buClr>
                <a:schemeClr val="accent1"/>
              </a:buClr>
              <a:buSzPct val="80000"/>
            </a:pPr>
            <a:r>
              <a:rPr lang="ru-RU" sz="3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  <a:sym typeface="Symbol"/>
              </a:rPr>
              <a:t>Найти:</a:t>
            </a:r>
            <a:r>
              <a:rPr lang="ru-RU" sz="3200" b="1" dirty="0">
                <a:solidFill>
                  <a:schemeClr val="tx2">
                    <a:shade val="30000"/>
                    <a:satMod val="150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ru-RU" sz="3200" b="1" dirty="0" smtClean="0">
                <a:solidFill>
                  <a:schemeClr val="tx2">
                    <a:shade val="30000"/>
                    <a:satMod val="150000"/>
                  </a:schemeClr>
                </a:solidFill>
                <a:latin typeface="Cambria Math"/>
                <a:ea typeface="Cambria Math"/>
                <a:cs typeface="Arial" pitchFamily="34" charset="0"/>
                <a:sym typeface="Symbol"/>
              </a:rPr>
              <a:t>∠</a:t>
            </a:r>
            <a:r>
              <a:rPr lang="ru-RU" sz="3200" b="1" dirty="0" smtClean="0">
                <a:solidFill>
                  <a:schemeClr val="tx2">
                    <a:shade val="30000"/>
                    <a:satMod val="150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3</a:t>
            </a:r>
            <a:r>
              <a:rPr lang="ru-RU" sz="3200" b="1" dirty="0">
                <a:solidFill>
                  <a:schemeClr val="tx2">
                    <a:shade val="30000"/>
                    <a:satMod val="150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, </a:t>
            </a:r>
            <a:r>
              <a:rPr lang="ru-RU" sz="3200" b="1" dirty="0" smtClean="0">
                <a:solidFill>
                  <a:schemeClr val="tx2">
                    <a:shade val="30000"/>
                    <a:satMod val="150000"/>
                  </a:schemeClr>
                </a:solidFill>
                <a:latin typeface="Cambria Math"/>
                <a:ea typeface="Cambria Math"/>
                <a:cs typeface="Arial" pitchFamily="34" charset="0"/>
                <a:sym typeface="Symbol"/>
              </a:rPr>
              <a:t>∠</a:t>
            </a:r>
            <a:r>
              <a:rPr lang="ru-RU" sz="3200" b="1" dirty="0" smtClean="0">
                <a:solidFill>
                  <a:schemeClr val="tx2">
                    <a:shade val="30000"/>
                    <a:satMod val="150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4</a:t>
            </a:r>
            <a:r>
              <a:rPr lang="ru-RU" sz="3200" b="1" dirty="0">
                <a:solidFill>
                  <a:schemeClr val="tx2">
                    <a:shade val="30000"/>
                    <a:satMod val="150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, </a:t>
            </a:r>
            <a:r>
              <a:rPr lang="ru-RU" sz="3200" b="1" dirty="0" smtClean="0">
                <a:solidFill>
                  <a:schemeClr val="tx2">
                    <a:shade val="30000"/>
                    <a:satMod val="150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∠5, ∠6</a:t>
            </a:r>
            <a:r>
              <a:rPr lang="ru-RU" sz="3200" b="1" dirty="0">
                <a:solidFill>
                  <a:schemeClr val="tx2">
                    <a:shade val="30000"/>
                    <a:satMod val="150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,</a:t>
            </a:r>
            <a:r>
              <a:rPr lang="ru-RU" sz="3200" b="1" dirty="0" smtClean="0">
                <a:solidFill>
                  <a:schemeClr val="tx2">
                    <a:shade val="30000"/>
                    <a:satMod val="150000"/>
                  </a:schemeClr>
                </a:solidFill>
                <a:latin typeface="Cambria Math"/>
                <a:ea typeface="Cambria Math"/>
                <a:cs typeface="Arial" pitchFamily="34" charset="0"/>
                <a:sym typeface="Symbol"/>
              </a:rPr>
              <a:t> </a:t>
            </a:r>
            <a:r>
              <a:rPr lang="ru-RU" sz="3200" b="1" dirty="0">
                <a:solidFill>
                  <a:schemeClr val="tx2">
                    <a:shade val="30000"/>
                    <a:satMod val="150000"/>
                  </a:schemeClr>
                </a:solidFill>
                <a:latin typeface="Cambria Math"/>
                <a:ea typeface="Cambria Math"/>
                <a:cs typeface="Arial" pitchFamily="34" charset="0"/>
                <a:sym typeface="Symbol"/>
              </a:rPr>
              <a:t>∠</a:t>
            </a:r>
            <a:r>
              <a:rPr lang="ru-RU" sz="3200" b="1" dirty="0" smtClean="0">
                <a:solidFill>
                  <a:schemeClr val="tx2">
                    <a:shade val="30000"/>
                    <a:satMod val="150000"/>
                  </a:schemeClr>
                </a:solidFill>
                <a:latin typeface="Cambria Math"/>
                <a:ea typeface="Cambria Math"/>
                <a:cs typeface="Arial" pitchFamily="34" charset="0"/>
                <a:sym typeface="Symbol"/>
              </a:rPr>
              <a:t>7, ∠</a:t>
            </a:r>
            <a:r>
              <a:rPr lang="ru-RU" sz="3200" b="1" dirty="0">
                <a:solidFill>
                  <a:schemeClr val="tx2">
                    <a:shade val="30000"/>
                    <a:satMod val="150000"/>
                  </a:schemeClr>
                </a:solidFill>
                <a:latin typeface="Cambria Math"/>
                <a:ea typeface="Cambria Math"/>
                <a:cs typeface="Arial" pitchFamily="34" charset="0"/>
                <a:sym typeface="Symbol"/>
              </a:rPr>
              <a:t>8</a:t>
            </a:r>
            <a:endParaRPr lang="ru-RU" sz="3200" b="1" dirty="0" smtClean="0">
              <a:solidFill>
                <a:schemeClr val="tx2">
                  <a:shade val="30000"/>
                  <a:satMod val="150000"/>
                </a:schemeClr>
              </a:solidFill>
              <a:latin typeface="Arial" pitchFamily="34" charset="0"/>
              <a:cs typeface="Arial" pitchFamily="34" charset="0"/>
              <a:sym typeface="Symbol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28638" y="6644332"/>
            <a:ext cx="2169543" cy="655487"/>
          </a:xfrm>
          <a:prstGeom prst="rect">
            <a:avLst/>
          </a:prstGeom>
          <a:noFill/>
        </p:spPr>
        <p:txBody>
          <a:bodyPr wrap="none" lIns="39548" tIns="19774" rIns="39548" bIns="19774" rtlCol="0">
            <a:sp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Ответ:   </a:t>
            </a:r>
            <a:endParaRPr lang="ru-RU" sz="4000" b="1" i="1" dirty="0">
              <a:solidFill>
                <a:schemeClr val="tx2">
                  <a:shade val="30000"/>
                  <a:satMod val="1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5066147" y="3872650"/>
                <a:ext cx="9012124" cy="2205527"/>
              </a:xfrm>
              <a:prstGeom prst="rect">
                <a:avLst/>
              </a:prstGeom>
            </p:spPr>
            <p:txBody>
              <a:bodyPr wrap="square" lIns="39548" tIns="19774" rIns="39548" bIns="19774">
                <a:spAutoFit/>
              </a:bodyPr>
              <a:lstStyle/>
              <a:p>
                <a:r>
                  <a:rPr lang="ru-RU" sz="3600" b="1" i="1" dirty="0" smtClean="0">
                    <a:solidFill>
                      <a:srgbClr val="1F497D">
                        <a:shade val="30000"/>
                        <a:satMod val="150000"/>
                      </a:srgbClr>
                    </a:solidFill>
                    <a:cs typeface="Arial" pitchFamily="34" charset="0"/>
                  </a:rPr>
                  <a:t> </a:t>
                </a:r>
                <a:r>
                  <a:rPr lang="ru-RU" sz="3200" b="1" dirty="0" smtClean="0">
                    <a:solidFill>
                      <a:srgbClr val="1F497D">
                        <a:shade val="30000"/>
                        <a:satMod val="150000"/>
                      </a:srgbClr>
                    </a:solidFill>
                    <a:latin typeface="Arial" pitchFamily="34" charset="0"/>
                    <a:cs typeface="Arial" pitchFamily="34" charset="0"/>
                  </a:rPr>
                  <a:t>Так</a:t>
                </a:r>
                <a:r>
                  <a:rPr lang="ru-RU" sz="3600" b="1" i="1" dirty="0" smtClean="0">
                    <a:solidFill>
                      <a:srgbClr val="1F497D">
                        <a:shade val="30000"/>
                        <a:satMod val="150000"/>
                      </a:srgbClr>
                    </a:solidFill>
                    <a:cs typeface="Arial" pitchFamily="34" charset="0"/>
                  </a:rPr>
                  <a:t> </a:t>
                </a:r>
                <a:r>
                  <a:rPr lang="en-US" sz="3600" b="1" i="1" dirty="0" smtClean="0">
                    <a:solidFill>
                      <a:srgbClr val="1F497D">
                        <a:shade val="30000"/>
                        <a:satMod val="150000"/>
                      </a:srgbClr>
                    </a:solidFill>
                    <a:cs typeface="Arial" pitchFamily="34" charset="0"/>
                  </a:rPr>
                  <a:t>a</a:t>
                </a:r>
                <a:r>
                  <a:rPr lang="ru-RU" sz="3600" b="1" i="1" dirty="0" smtClean="0">
                    <a:solidFill>
                      <a:srgbClr val="1F497D">
                        <a:shade val="30000"/>
                        <a:satMod val="150000"/>
                      </a:srgbClr>
                    </a:solidFill>
                    <a:cs typeface="Arial" pitchFamily="34" charset="0"/>
                  </a:rPr>
                  <a:t> </a:t>
                </a:r>
                <a:r>
                  <a:rPr lang="ru-RU" sz="3600" b="1" dirty="0">
                    <a:solidFill>
                      <a:srgbClr val="1F497D">
                        <a:shade val="30000"/>
                        <a:satMod val="150000"/>
                      </a:srgbClr>
                    </a:solidFill>
                    <a:cs typeface="Arial" pitchFamily="34" charset="0"/>
                  </a:rPr>
                  <a:t>∥ </a:t>
                </a:r>
                <a:r>
                  <a:rPr lang="en-US" sz="3600" b="1" i="1" dirty="0" smtClean="0">
                    <a:solidFill>
                      <a:srgbClr val="1F497D">
                        <a:shade val="30000"/>
                        <a:satMod val="150000"/>
                      </a:srgbClr>
                    </a:solidFill>
                    <a:cs typeface="Arial" pitchFamily="34" charset="0"/>
                  </a:rPr>
                  <a:t>b</a:t>
                </a:r>
                <a:r>
                  <a:rPr lang="ru-RU" sz="3600" b="1" i="1" dirty="0" smtClean="0">
                    <a:solidFill>
                      <a:srgbClr val="1F497D">
                        <a:shade val="30000"/>
                        <a:satMod val="150000"/>
                      </a:srgbClr>
                    </a:solidFill>
                    <a:cs typeface="Arial" pitchFamily="34" charset="0"/>
                  </a:rPr>
                  <a:t>, </a:t>
                </a:r>
                <a:r>
                  <a:rPr lang="ru-RU" sz="3200" b="1" dirty="0" smtClean="0">
                    <a:solidFill>
                      <a:srgbClr val="1F497D">
                        <a:shade val="30000"/>
                        <a:satMod val="150000"/>
                      </a:srgbClr>
                    </a:solidFill>
                    <a:latin typeface="Arial" pitchFamily="34" charset="0"/>
                    <a:cs typeface="Arial" pitchFamily="34" charset="0"/>
                  </a:rPr>
                  <a:t>то</a:t>
                </a:r>
                <a:r>
                  <a:rPr lang="en-US" sz="3600" b="1" i="1" dirty="0" smtClean="0">
                    <a:solidFill>
                      <a:srgbClr val="1F497D">
                        <a:shade val="30000"/>
                        <a:satMod val="150000"/>
                      </a:srgbClr>
                    </a:solidFill>
                    <a:cs typeface="Arial" pitchFamily="34" charset="0"/>
                  </a:rPr>
                  <a:t> </a:t>
                </a:r>
                <a:endParaRPr lang="ru-RU" sz="3600" b="1" i="1" dirty="0" smtClean="0">
                  <a:solidFill>
                    <a:srgbClr val="1F497D">
                      <a:shade val="30000"/>
                      <a:satMod val="150000"/>
                    </a:srgbClr>
                  </a:solidFill>
                  <a:cs typeface="Arial" pitchFamily="34" charset="0"/>
                </a:endParaRPr>
              </a:p>
              <a:p>
                <a:r>
                  <a:rPr lang="ru-RU" sz="3200" b="1" dirty="0" smtClean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ea typeface="Cambria Math"/>
                    <a:cs typeface="Arial" pitchFamily="34" charset="0"/>
                    <a:sym typeface="Symbol"/>
                  </a:rPr>
                  <a:t>∠</a:t>
                </a:r>
                <a:r>
                  <a:rPr lang="ru-RU" sz="3200" b="1" dirty="0" smtClean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1 = ∠2 </a:t>
                </a:r>
                <a:r>
                  <a:rPr lang="ru-RU" sz="3200" b="1" dirty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= </a:t>
                </a:r>
                <a:r>
                  <a:rPr lang="ru-RU" sz="3200" b="1" dirty="0" smtClean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84⁰: 2</a:t>
                </a:r>
                <a:r>
                  <a:rPr lang="en-US" sz="3200" b="1" dirty="0" smtClean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:r>
                  <a:rPr lang="ru-RU" sz="3200" b="1" dirty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sz="3200" b="1" i="0" smtClean="0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 </m:t>
                        </m:r>
                        <m:r>
                          <a:rPr lang="ru-RU" sz="3200" b="1" i="0" smtClean="0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𝟒𝟐</m:t>
                        </m:r>
                      </m:e>
                      <m:sup>
                        <m:r>
                          <a:rPr lang="ru-RU" sz="3200" b="1" i="0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600" b="1" dirty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:r>
                  <a:rPr lang="en-US" sz="3600" b="1" dirty="0" smtClean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:r>
                  <a:rPr lang="ru-RU" sz="3200" b="1" dirty="0" smtClean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нарест лежащие углы</a:t>
                </a:r>
                <a:r>
                  <a:rPr lang="en-US" sz="3200" b="1" dirty="0" smtClean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:endParaRPr lang="ru-RU" sz="3600" b="1" dirty="0">
                  <a:solidFill>
                    <a:schemeClr val="tx2">
                      <a:shade val="30000"/>
                      <a:satMod val="150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endParaRPr>
              </a:p>
              <a:p>
                <a:r>
                  <a:rPr lang="ru-RU" sz="3200" b="1" dirty="0" smtClean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ea typeface="Cambria Math"/>
                    <a:cs typeface="Arial" pitchFamily="34" charset="0"/>
                    <a:sym typeface="Symbol"/>
                  </a:rPr>
                  <a:t>∠</a:t>
                </a:r>
                <a:r>
                  <a:rPr lang="ru-RU" sz="3200" b="1" dirty="0" smtClean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2</a:t>
                </a:r>
                <a:r>
                  <a:rPr lang="en-US" sz="3200" b="1" dirty="0" smtClean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:r>
                  <a:rPr lang="ru-RU" sz="3200" b="1" dirty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+</a:t>
                </a:r>
                <a:r>
                  <a:rPr lang="ru-RU" sz="3200" b="1" dirty="0" smtClean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∠5</a:t>
                </a:r>
                <a:r>
                  <a:rPr lang="en-US" sz="3200" b="1" dirty="0" smtClean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:r>
                  <a:rPr lang="ru-RU" sz="3200" b="1" dirty="0" smtClean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sz="3200" b="1" i="0" smtClean="0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 </m:t>
                        </m:r>
                        <m:r>
                          <a:rPr lang="ru-RU" sz="3200" b="1" i="0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𝟏</m:t>
                        </m:r>
                        <m:r>
                          <a:rPr lang="ru-RU" sz="3200" b="1" i="0" smtClean="0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𝟖</m:t>
                        </m:r>
                        <m:r>
                          <a:rPr lang="ru-RU" sz="3200" b="1" i="0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e>
                      <m:sup>
                        <m:r>
                          <a:rPr lang="ru-RU" sz="3200" b="1" i="0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6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односторонние углы</a:t>
                </a:r>
              </a:p>
              <a:p>
                <a:r>
                  <a:rPr lang="ru-RU" sz="3200" b="1" dirty="0" smtClean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∠5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</m:ctrlPr>
                      </m:sSupPr>
                      <m:e>
                        <m:r>
                          <a:rPr lang="ru-RU" sz="3200" b="1" i="0" smtClean="0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𝟏</m:t>
                        </m:r>
                        <m:r>
                          <a:rPr lang="ru-RU" sz="3200" b="1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𝟖𝟎</m:t>
                        </m:r>
                      </m:e>
                      <m:sup>
                        <m:r>
                          <a:rPr lang="ru-RU" sz="3200" b="1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  <m:r>
                          <a:rPr lang="en-US" sz="3200" b="1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 </m:t>
                        </m:r>
                      </m:sup>
                    </m:sSup>
                    <m:r>
                      <a:rPr lang="ru-RU" sz="3200" b="1" i="1" smtClean="0">
                        <a:solidFill>
                          <a:schemeClr val="tx2">
                            <a:shade val="30000"/>
                            <a:satMod val="150000"/>
                          </a:schemeClr>
                        </a:solidFill>
                        <a:latin typeface="Cambria Math"/>
                        <a:cs typeface="Arial" pitchFamily="34" charset="0"/>
                        <a:sym typeface="Symbol"/>
                      </a:rPr>
                      <m:t>−</m:t>
                    </m:r>
                    <m:sSup>
                      <m:sSupPr>
                        <m:ctrlPr>
                          <a:rPr lang="ru-RU" sz="3200" b="1" i="1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</m:ctrlPr>
                      </m:sSupPr>
                      <m:e>
                        <m:r>
                          <a:rPr lang="ru-RU" sz="3200" b="1" i="0" smtClean="0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𝟒𝟐</m:t>
                        </m:r>
                      </m:e>
                      <m:sup>
                        <m:r>
                          <a:rPr lang="ru-RU" sz="3200" b="1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 dirty="0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200" b="1" i="1" dirty="0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𝟏𝟑𝟖</m:t>
                        </m:r>
                      </m:e>
                      <m:sup>
                        <m:r>
                          <a:rPr lang="ru-RU" sz="3200" b="1" i="1" dirty="0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uz-Latn-UZ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6147" y="3872650"/>
                <a:ext cx="9012124" cy="2205527"/>
              </a:xfrm>
              <a:prstGeom prst="rect">
                <a:avLst/>
              </a:prstGeom>
              <a:blipFill rotWithShape="1">
                <a:blip r:embed="rId2"/>
                <a:stretch>
                  <a:fillRect l="-2300" t="-5801" r="-135" b="-9392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2334207" y="6478065"/>
                <a:ext cx="6078760" cy="1173065"/>
              </a:xfrm>
              <a:prstGeom prst="rect">
                <a:avLst/>
              </a:prstGeom>
            </p:spPr>
            <p:txBody>
              <a:bodyPr wrap="square" lIns="39548" tIns="19774" rIns="39548" bIns="19774">
                <a:spAutoFit/>
              </a:bodyPr>
              <a:lstStyle/>
              <a:p>
                <a:r>
                  <a:rPr lang="ru-RU" sz="3600" b="1" dirty="0" smtClean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ea typeface="Cambria Math"/>
                    <a:cs typeface="Arial" pitchFamily="34" charset="0"/>
                    <a:sym typeface="Symbol"/>
                  </a:rPr>
                  <a:t>∠</a:t>
                </a:r>
                <a:r>
                  <a:rPr lang="ru-RU" sz="3600" b="1" dirty="0" smtClean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3</a:t>
                </a:r>
                <a:r>
                  <a:rPr lang="en-US" sz="3600" b="1" dirty="0" smtClean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:r>
                  <a:rPr lang="ru-RU" sz="3600" b="1" dirty="0" smtClean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=</a:t>
                </a:r>
                <a:r>
                  <a:rPr lang="en-US" sz="3600" b="1" dirty="0" smtClean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:r>
                  <a:rPr lang="ru-RU" sz="3600" b="1" dirty="0" smtClean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∠5</a:t>
                </a:r>
                <a:r>
                  <a:rPr lang="en-US" sz="3600" b="1" dirty="0" smtClean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:r>
                  <a:rPr lang="ru-RU" sz="3600" b="1" dirty="0" smtClean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= ∠6 = </a:t>
                </a:r>
                <a:r>
                  <a:rPr lang="ru-RU" sz="3600" b="1" dirty="0" smtClean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ea typeface="Cambria Math"/>
                    <a:cs typeface="Arial" pitchFamily="34" charset="0"/>
                    <a:sym typeface="Symbol"/>
                  </a:rPr>
                  <a:t>∠7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sz="3600" b="1" i="0" smtClean="0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 </m:t>
                        </m:r>
                        <m:r>
                          <a:rPr lang="ru-RU" sz="3600" b="1" i="0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𝟏</m:t>
                        </m:r>
                        <m:r>
                          <a:rPr lang="ru-RU" sz="3600" b="1" i="0" smtClean="0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𝟑𝟖</m:t>
                        </m:r>
                      </m:e>
                      <m:sup>
                        <m:r>
                          <a:rPr lang="ru-RU" sz="3600" b="1" i="0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sup>
                    </m:sSup>
                  </m:oMath>
                </a14:m>
                <a:endParaRPr lang="ru-RU" sz="4000" b="1" dirty="0" smtClean="0">
                  <a:solidFill>
                    <a:schemeClr val="tx2">
                      <a:shade val="30000"/>
                      <a:satMod val="150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endParaRPr>
              </a:p>
              <a:p>
                <a:r>
                  <a:rPr lang="ru-RU" sz="3600" b="1" dirty="0" smtClean="0">
                    <a:solidFill>
                      <a:srgbClr val="1F497D">
                        <a:shade val="30000"/>
                        <a:satMod val="150000"/>
                      </a:srgbClr>
                    </a:solidFill>
                    <a:latin typeface="Arial" pitchFamily="34" charset="0"/>
                    <a:ea typeface="Cambria Math"/>
                    <a:cs typeface="Arial" pitchFamily="34" charset="0"/>
                    <a:sym typeface="Symbol"/>
                  </a:rPr>
                  <a:t>∠1 = ∠2 = </a:t>
                </a:r>
                <a:r>
                  <a:rPr lang="ru-RU" sz="3600" b="1" dirty="0" smtClean="0">
                    <a:solidFill>
                      <a:srgbClr val="1F497D">
                        <a:shade val="30000"/>
                        <a:satMod val="150000"/>
                      </a:srgb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∠4 = </a:t>
                </a:r>
                <a:r>
                  <a:rPr lang="ru-RU" sz="3600" b="1" dirty="0" smtClean="0">
                    <a:solidFill>
                      <a:srgbClr val="1F497D">
                        <a:shade val="30000"/>
                        <a:satMod val="150000"/>
                      </a:srgbClr>
                    </a:solidFill>
                    <a:latin typeface="Arial" pitchFamily="34" charset="0"/>
                    <a:ea typeface="Cambria Math"/>
                    <a:cs typeface="Arial" pitchFamily="34" charset="0"/>
                    <a:sym typeface="Symbol"/>
                  </a:rPr>
                  <a:t>∠</a:t>
                </a:r>
                <a:r>
                  <a:rPr lang="ru-RU" sz="3600" b="1" dirty="0">
                    <a:solidFill>
                      <a:srgbClr val="1F497D">
                        <a:shade val="30000"/>
                        <a:satMod val="150000"/>
                      </a:srgbClr>
                    </a:solidFill>
                    <a:latin typeface="Arial" pitchFamily="34" charset="0"/>
                    <a:ea typeface="Cambria Math"/>
                    <a:cs typeface="Arial" pitchFamily="34" charset="0"/>
                    <a:sym typeface="Symbol"/>
                  </a:rPr>
                  <a:t>8</a:t>
                </a:r>
                <a:r>
                  <a:rPr lang="ru-RU" sz="3600" b="1" dirty="0" smtClean="0">
                    <a:solidFill>
                      <a:srgbClr val="1F497D">
                        <a:shade val="30000"/>
                        <a:satMod val="150000"/>
                      </a:srgbClr>
                    </a:solidFill>
                    <a:latin typeface="Arial" pitchFamily="34" charset="0"/>
                    <a:ea typeface="Cambria Math"/>
                    <a:cs typeface="Arial" pitchFamily="34" charset="0"/>
                    <a:sym typeface="Symbol"/>
                  </a:rPr>
                  <a:t> </a:t>
                </a:r>
                <a:r>
                  <a:rPr lang="ru-RU" sz="3600" b="1" dirty="0">
                    <a:solidFill>
                      <a:srgbClr val="1F497D">
                        <a:shade val="30000"/>
                        <a:satMod val="150000"/>
                      </a:srgbClr>
                    </a:solidFill>
                    <a:latin typeface="Arial" pitchFamily="34" charset="0"/>
                    <a:ea typeface="Cambria Math"/>
                    <a:cs typeface="Arial" pitchFamily="34" charset="0"/>
                    <a:sym typeface="Symbol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>
                            <a:solidFill>
                              <a:srgbClr val="1F497D">
                                <a:shade val="30000"/>
                                <a:satMod val="150000"/>
                              </a:srgb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</m:ctrlPr>
                      </m:sSupPr>
                      <m:e>
                        <m:r>
                          <a:rPr lang="ru-RU" sz="3600" b="1" i="0" smtClean="0">
                            <a:solidFill>
                              <a:srgbClr val="1F497D">
                                <a:shade val="30000"/>
                                <a:satMod val="150000"/>
                              </a:srgb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 </m:t>
                        </m:r>
                        <m:r>
                          <a:rPr lang="ru-RU" sz="3600" b="1">
                            <a:solidFill>
                              <a:srgbClr val="1F497D">
                                <a:shade val="30000"/>
                                <a:satMod val="150000"/>
                              </a:srgb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𝟒𝟐</m:t>
                        </m:r>
                      </m:e>
                      <m:sup>
                        <m:r>
                          <a:rPr lang="ru-RU" sz="3600" b="1">
                            <a:solidFill>
                              <a:srgbClr val="1F497D">
                                <a:shade val="30000"/>
                                <a:satMod val="150000"/>
                              </a:srgb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sup>
                    </m:sSup>
                  </m:oMath>
                </a14:m>
                <a:endParaRPr lang="uz-Latn-UZ" sz="40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4207" y="6478065"/>
                <a:ext cx="6078760" cy="1173065"/>
              </a:xfrm>
              <a:prstGeom prst="rect">
                <a:avLst/>
              </a:prstGeom>
              <a:blipFill rotWithShape="1">
                <a:blip r:embed="rId3"/>
                <a:stretch>
                  <a:fillRect l="-3912" t="-9375" b="-20833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Пирог 24"/>
          <p:cNvSpPr/>
          <p:nvPr/>
        </p:nvSpPr>
        <p:spPr>
          <a:xfrm rot="17090229">
            <a:off x="2527981" y="3150636"/>
            <a:ext cx="1390959" cy="710810"/>
          </a:xfrm>
          <a:prstGeom prst="pie">
            <a:avLst>
              <a:gd name="adj1" fmla="val 12753956"/>
              <a:gd name="adj2" fmla="val 15266469"/>
            </a:avLst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8" tIns="65309" rIns="130618" bIns="65309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6" name="Пирог 25"/>
          <p:cNvSpPr/>
          <p:nvPr/>
        </p:nvSpPr>
        <p:spPr>
          <a:xfrm rot="6817070">
            <a:off x="1180528" y="4402854"/>
            <a:ext cx="1390959" cy="710810"/>
          </a:xfrm>
          <a:prstGeom prst="pie">
            <a:avLst>
              <a:gd name="adj1" fmla="val 12042996"/>
              <a:gd name="adj2" fmla="val 14892280"/>
            </a:avLst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8" tIns="65309" rIns="130618" bIns="65309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7" name="AutoShape 9"/>
          <p:cNvSpPr>
            <a:spLocks/>
          </p:cNvSpPr>
          <p:nvPr/>
        </p:nvSpPr>
        <p:spPr bwMode="auto">
          <a:xfrm>
            <a:off x="1690468" y="4745534"/>
            <a:ext cx="455415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sz="3600" b="1" dirty="0">
                <a:solidFill>
                  <a:srgbClr val="000000"/>
                </a:solidFill>
              </a:rPr>
              <a:t>7</a:t>
            </a:r>
            <a:endParaRPr lang="ru-RU" sz="3600" b="1" dirty="0"/>
          </a:p>
        </p:txBody>
      </p:sp>
      <p:sp>
        <p:nvSpPr>
          <p:cNvPr id="28" name="AutoShape 9"/>
          <p:cNvSpPr>
            <a:spLocks/>
          </p:cNvSpPr>
          <p:nvPr/>
        </p:nvSpPr>
        <p:spPr bwMode="auto">
          <a:xfrm>
            <a:off x="968056" y="4725842"/>
            <a:ext cx="455415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sz="3600" b="1" dirty="0">
                <a:solidFill>
                  <a:srgbClr val="000000"/>
                </a:solidFill>
              </a:rPr>
              <a:t>8</a:t>
            </a:r>
            <a:endParaRPr lang="ru-RU" sz="3600" b="1" dirty="0"/>
          </a:p>
        </p:txBody>
      </p:sp>
      <p:sp>
        <p:nvSpPr>
          <p:cNvPr id="29" name="AutoShape 9"/>
          <p:cNvSpPr>
            <a:spLocks/>
          </p:cNvSpPr>
          <p:nvPr/>
        </p:nvSpPr>
        <p:spPr bwMode="auto">
          <a:xfrm>
            <a:off x="1420592" y="4212809"/>
            <a:ext cx="455415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sz="3600" b="1" dirty="0">
                <a:solidFill>
                  <a:srgbClr val="000000"/>
                </a:solidFill>
              </a:rPr>
              <a:t>6</a:t>
            </a:r>
            <a:endParaRPr lang="ru-RU" sz="3600" b="1" dirty="0"/>
          </a:p>
        </p:txBody>
      </p:sp>
      <p:sp>
        <p:nvSpPr>
          <p:cNvPr id="30" name="AutoShape 9"/>
          <p:cNvSpPr>
            <a:spLocks/>
          </p:cNvSpPr>
          <p:nvPr/>
        </p:nvSpPr>
        <p:spPr bwMode="auto">
          <a:xfrm>
            <a:off x="3106670" y="3480193"/>
            <a:ext cx="455415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sz="3600" b="1" dirty="0">
                <a:solidFill>
                  <a:srgbClr val="000000"/>
                </a:solidFill>
              </a:rPr>
              <a:t>5</a:t>
            </a:r>
            <a:endParaRPr lang="ru-RU" sz="3600" b="1" dirty="0"/>
          </a:p>
        </p:txBody>
      </p:sp>
      <p:sp>
        <p:nvSpPr>
          <p:cNvPr id="31" name="AutoShape 9"/>
          <p:cNvSpPr>
            <a:spLocks/>
          </p:cNvSpPr>
          <p:nvPr/>
        </p:nvSpPr>
        <p:spPr bwMode="auto">
          <a:xfrm>
            <a:off x="3687329" y="2957128"/>
            <a:ext cx="455415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sz="3600" b="1" dirty="0">
                <a:solidFill>
                  <a:srgbClr val="000000"/>
                </a:solidFill>
              </a:rPr>
              <a:t>4</a:t>
            </a:r>
            <a:endParaRPr lang="ru-RU" sz="3600" b="1" dirty="0"/>
          </a:p>
        </p:txBody>
      </p:sp>
      <p:sp>
        <p:nvSpPr>
          <p:cNvPr id="32" name="AutoShape 9"/>
          <p:cNvSpPr>
            <a:spLocks/>
          </p:cNvSpPr>
          <p:nvPr/>
        </p:nvSpPr>
        <p:spPr bwMode="auto">
          <a:xfrm>
            <a:off x="2956017" y="2888765"/>
            <a:ext cx="455415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sz="3600" b="1" dirty="0" smtClean="0">
                <a:solidFill>
                  <a:srgbClr val="000000"/>
                </a:solidFill>
              </a:rPr>
              <a:t>3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122895488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4" grpId="0"/>
      <p:bldP spid="27" grpId="0"/>
      <p:bldP spid="28" grpId="0"/>
      <p:bldP spid="29" grpId="0"/>
      <p:bldP spid="30" grpId="0"/>
      <p:bldP spid="31" grpId="0"/>
      <p:bldP spid="3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4562910" y="277885"/>
            <a:ext cx="7848284" cy="707878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 (стр.93)  </a:t>
            </a:r>
            <a:endParaRPr lang="ru-RU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674362" y="5973913"/>
            <a:ext cx="2169543" cy="655487"/>
          </a:xfrm>
          <a:prstGeom prst="rect">
            <a:avLst/>
          </a:prstGeom>
          <a:noFill/>
        </p:spPr>
        <p:txBody>
          <a:bodyPr wrap="none" lIns="39548" tIns="19774" rIns="39548" bIns="19774" rtlCol="0">
            <a:sp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Ответ:   </a:t>
            </a:r>
            <a:endParaRPr lang="ru-RU" sz="4000" b="1" i="1" dirty="0">
              <a:solidFill>
                <a:schemeClr val="tx2">
                  <a:shade val="30000"/>
                  <a:satMod val="1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6016568" y="3575874"/>
                <a:ext cx="5538101" cy="1086375"/>
              </a:xfrm>
              <a:prstGeom prst="rect">
                <a:avLst/>
              </a:prstGeom>
            </p:spPr>
            <p:txBody>
              <a:bodyPr wrap="square" lIns="39548" tIns="19774" rIns="39548" bIns="19774">
                <a:spAutoFit/>
              </a:bodyPr>
              <a:lstStyle/>
              <a:p>
                <a:r>
                  <a:rPr lang="ru-RU" sz="3600" b="1" i="1" dirty="0" smtClean="0">
                    <a:solidFill>
                      <a:srgbClr val="1F497D">
                        <a:shade val="30000"/>
                        <a:satMod val="150000"/>
                      </a:srgbClr>
                    </a:solidFill>
                    <a:cs typeface="Arial" pitchFamily="34" charset="0"/>
                  </a:rPr>
                  <a:t> </a:t>
                </a:r>
                <a:r>
                  <a:rPr lang="ru-RU" sz="3200" b="1" dirty="0" smtClean="0">
                    <a:solidFill>
                      <a:srgbClr val="1F497D">
                        <a:shade val="30000"/>
                        <a:satMod val="150000"/>
                      </a:srgbClr>
                    </a:solidFill>
                    <a:latin typeface="Arial" pitchFamily="34" charset="0"/>
                    <a:cs typeface="Arial" pitchFamily="34" charset="0"/>
                  </a:rPr>
                  <a:t>Так</a:t>
                </a:r>
                <a:r>
                  <a:rPr lang="ru-RU" sz="3600" b="1" i="1" dirty="0" smtClean="0">
                    <a:solidFill>
                      <a:srgbClr val="1F497D">
                        <a:shade val="30000"/>
                        <a:satMod val="150000"/>
                      </a:srgbClr>
                    </a:solidFill>
                    <a:cs typeface="Arial" pitchFamily="34" charset="0"/>
                  </a:rPr>
                  <a:t> </a:t>
                </a:r>
                <a:r>
                  <a:rPr lang="en-US" sz="3600" b="1" i="1" dirty="0" smtClean="0">
                    <a:solidFill>
                      <a:srgbClr val="1F497D">
                        <a:shade val="30000"/>
                        <a:satMod val="150000"/>
                      </a:srgbClr>
                    </a:solidFill>
                    <a:cs typeface="Arial" pitchFamily="34" charset="0"/>
                  </a:rPr>
                  <a:t>a</a:t>
                </a:r>
                <a:r>
                  <a:rPr lang="ru-RU" sz="3600" b="1" i="1" dirty="0" smtClean="0">
                    <a:solidFill>
                      <a:srgbClr val="1F497D">
                        <a:shade val="30000"/>
                        <a:satMod val="150000"/>
                      </a:srgbClr>
                    </a:solidFill>
                    <a:cs typeface="Arial" pitchFamily="34" charset="0"/>
                  </a:rPr>
                  <a:t> </a:t>
                </a:r>
                <a:r>
                  <a:rPr lang="ru-RU" sz="3600" b="1" dirty="0">
                    <a:solidFill>
                      <a:srgbClr val="1F497D">
                        <a:shade val="30000"/>
                        <a:satMod val="150000"/>
                      </a:srgbClr>
                    </a:solidFill>
                    <a:cs typeface="Arial" pitchFamily="34" charset="0"/>
                  </a:rPr>
                  <a:t>∥ </a:t>
                </a:r>
                <a:r>
                  <a:rPr lang="en-US" sz="3600" b="1" i="1" dirty="0" smtClean="0">
                    <a:solidFill>
                      <a:srgbClr val="1F497D">
                        <a:shade val="30000"/>
                        <a:satMod val="150000"/>
                      </a:srgbClr>
                    </a:solidFill>
                    <a:cs typeface="Arial" pitchFamily="34" charset="0"/>
                  </a:rPr>
                  <a:t>b</a:t>
                </a:r>
                <a:r>
                  <a:rPr lang="ru-RU" sz="3600" b="1" i="1" dirty="0" smtClean="0">
                    <a:solidFill>
                      <a:srgbClr val="1F497D">
                        <a:shade val="30000"/>
                        <a:satMod val="150000"/>
                      </a:srgbClr>
                    </a:solidFill>
                    <a:cs typeface="Arial" pitchFamily="34" charset="0"/>
                  </a:rPr>
                  <a:t>, </a:t>
                </a:r>
                <a:r>
                  <a:rPr lang="ru-RU" sz="3200" b="1" dirty="0" smtClean="0">
                    <a:solidFill>
                      <a:srgbClr val="1F497D">
                        <a:shade val="30000"/>
                        <a:satMod val="150000"/>
                      </a:srgbClr>
                    </a:solidFill>
                    <a:latin typeface="Arial" pitchFamily="34" charset="0"/>
                    <a:cs typeface="Arial" pitchFamily="34" charset="0"/>
                  </a:rPr>
                  <a:t>то</a:t>
                </a:r>
                <a:r>
                  <a:rPr lang="en-US" sz="3600" b="1" i="1" dirty="0" smtClean="0">
                    <a:solidFill>
                      <a:srgbClr val="1F497D">
                        <a:shade val="30000"/>
                        <a:satMod val="150000"/>
                      </a:srgbClr>
                    </a:solidFill>
                    <a:cs typeface="Arial" pitchFamily="34" charset="0"/>
                  </a:rPr>
                  <a:t> </a:t>
                </a:r>
                <a:r>
                  <a:rPr lang="ru-RU" sz="3600" b="1" i="1" dirty="0" smtClean="0">
                    <a:solidFill>
                      <a:srgbClr val="1F497D">
                        <a:shade val="30000"/>
                        <a:satMod val="150000"/>
                      </a:srgbClr>
                    </a:solidFill>
                    <a:cs typeface="Arial" pitchFamily="34" charset="0"/>
                  </a:rPr>
                  <a:t> </a:t>
                </a:r>
                <a:r>
                  <a:rPr lang="ru-RU" sz="3200" b="1" dirty="0" smtClean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ea typeface="Cambria Math"/>
                    <a:cs typeface="Arial" pitchFamily="34" charset="0"/>
                    <a:sym typeface="Symbol"/>
                  </a:rPr>
                  <a:t>∠</a:t>
                </a:r>
                <a:r>
                  <a:rPr lang="ru-RU" sz="3200" b="1" dirty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1</a:t>
                </a:r>
                <a:r>
                  <a:rPr lang="en-US" sz="3200" b="1" dirty="0" smtClean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:r>
                  <a:rPr lang="ru-RU" sz="3200" b="1" dirty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+</a:t>
                </a:r>
                <a:r>
                  <a:rPr lang="ru-RU" sz="3200" b="1" dirty="0" smtClean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∠2</a:t>
                </a:r>
                <a:r>
                  <a:rPr lang="en-US" sz="3200" b="1" dirty="0" smtClean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:r>
                  <a:rPr lang="ru-RU" sz="3200" b="1" dirty="0" smtClean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sz="3200" b="1" i="0" smtClean="0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 </m:t>
                        </m:r>
                        <m:r>
                          <a:rPr lang="ru-RU" sz="3200" b="1" i="0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𝟏</m:t>
                        </m:r>
                        <m:r>
                          <a:rPr lang="ru-RU" sz="3200" b="1" i="0" smtClean="0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𝟖</m:t>
                        </m:r>
                        <m:r>
                          <a:rPr lang="ru-RU" sz="3200" b="1" i="0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e>
                      <m:sup>
                        <m:r>
                          <a:rPr lang="ru-RU" sz="3200" b="1" i="0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600" dirty="0" smtClean="0">
                    <a:latin typeface="Arial" pitchFamily="34" charset="0"/>
                    <a:cs typeface="Arial" pitchFamily="34" charset="0"/>
                  </a:rPr>
                  <a:t> </a:t>
                </a:r>
              </a:p>
              <a:p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односторонние углы</a:t>
                </a:r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6568" y="3575874"/>
                <a:ext cx="5538101" cy="1086375"/>
              </a:xfrm>
              <a:prstGeom prst="rect">
                <a:avLst/>
              </a:prstGeom>
              <a:blipFill rotWithShape="1">
                <a:blip r:embed="rId2"/>
                <a:stretch>
                  <a:fillRect l="-3744" t="-12360" b="-19663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305415" y="6629400"/>
                <a:ext cx="6078760" cy="1173065"/>
              </a:xfrm>
              <a:prstGeom prst="rect">
                <a:avLst/>
              </a:prstGeom>
            </p:spPr>
            <p:txBody>
              <a:bodyPr wrap="square" lIns="39548" tIns="19774" rIns="39548" bIns="19774">
                <a:spAutoFit/>
              </a:bodyPr>
              <a:lstStyle/>
              <a:p>
                <a:r>
                  <a:rPr lang="ru-RU" sz="3600" b="1" dirty="0" smtClean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ea typeface="Cambria Math"/>
                    <a:cs typeface="Arial" pitchFamily="34" charset="0"/>
                    <a:sym typeface="Symbol"/>
                  </a:rPr>
                  <a:t>∠</a:t>
                </a:r>
                <a:r>
                  <a:rPr lang="ru-RU" sz="3600" b="1" dirty="0" smtClean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1 =</a:t>
                </a:r>
                <a:r>
                  <a:rPr lang="en-US" sz="3600" b="1" dirty="0" smtClean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:r>
                  <a:rPr lang="ru-RU" sz="3600" b="1" dirty="0" smtClean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∠4</a:t>
                </a:r>
                <a:r>
                  <a:rPr lang="en-US" sz="3600" b="1" dirty="0" smtClean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:r>
                  <a:rPr lang="ru-RU" sz="3600" b="1" dirty="0" smtClean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= ∠7 = </a:t>
                </a:r>
                <a:r>
                  <a:rPr lang="ru-RU" sz="3600" b="1" dirty="0" smtClean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ea typeface="Cambria Math"/>
                    <a:cs typeface="Arial" pitchFamily="34" charset="0"/>
                    <a:sym typeface="Symbol"/>
                  </a:rPr>
                  <a:t>∠8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sz="3600" b="1" i="0" smtClean="0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 </m:t>
                        </m:r>
                        <m:r>
                          <a:rPr lang="ru-RU" sz="3600" b="1" i="0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𝟏</m:t>
                        </m:r>
                        <m:r>
                          <a:rPr lang="ru-RU" sz="3600" b="1" i="0" smtClean="0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𝟔𝟎</m:t>
                        </m:r>
                      </m:e>
                      <m:sup>
                        <m:r>
                          <a:rPr lang="ru-RU" sz="3600" b="1" i="0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sup>
                    </m:sSup>
                  </m:oMath>
                </a14:m>
                <a:endParaRPr lang="ru-RU" sz="4000" b="1" dirty="0" smtClean="0">
                  <a:solidFill>
                    <a:schemeClr val="tx2">
                      <a:shade val="30000"/>
                      <a:satMod val="150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endParaRPr>
              </a:p>
              <a:p>
                <a:r>
                  <a:rPr lang="ru-RU" sz="3600" b="1" dirty="0" smtClean="0">
                    <a:solidFill>
                      <a:srgbClr val="1F497D">
                        <a:shade val="30000"/>
                        <a:satMod val="150000"/>
                      </a:srgbClr>
                    </a:solidFill>
                    <a:latin typeface="Arial" pitchFamily="34" charset="0"/>
                    <a:ea typeface="Cambria Math"/>
                    <a:cs typeface="Arial" pitchFamily="34" charset="0"/>
                    <a:sym typeface="Symbol"/>
                  </a:rPr>
                  <a:t>∠2 = ∠3 = </a:t>
                </a:r>
                <a:r>
                  <a:rPr lang="ru-RU" sz="3600" b="1" dirty="0" smtClean="0">
                    <a:solidFill>
                      <a:srgbClr val="1F497D">
                        <a:shade val="30000"/>
                        <a:satMod val="150000"/>
                      </a:srgb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∠5 = </a:t>
                </a:r>
                <a:r>
                  <a:rPr lang="ru-RU" sz="3600" b="1" dirty="0" smtClean="0">
                    <a:solidFill>
                      <a:srgbClr val="1F497D">
                        <a:shade val="30000"/>
                        <a:satMod val="150000"/>
                      </a:srgbClr>
                    </a:solidFill>
                    <a:latin typeface="Arial" pitchFamily="34" charset="0"/>
                    <a:ea typeface="Cambria Math"/>
                    <a:cs typeface="Arial" pitchFamily="34" charset="0"/>
                    <a:sym typeface="Symbol"/>
                  </a:rPr>
                  <a:t>∠</a:t>
                </a:r>
                <a:r>
                  <a:rPr lang="ru-RU" sz="3600" b="1" dirty="0">
                    <a:solidFill>
                      <a:srgbClr val="1F497D">
                        <a:shade val="30000"/>
                        <a:satMod val="150000"/>
                      </a:srgbClr>
                    </a:solidFill>
                    <a:latin typeface="Arial" pitchFamily="34" charset="0"/>
                    <a:ea typeface="Cambria Math"/>
                    <a:cs typeface="Arial" pitchFamily="34" charset="0"/>
                    <a:sym typeface="Symbol"/>
                  </a:rPr>
                  <a:t>6</a:t>
                </a:r>
                <a:r>
                  <a:rPr lang="ru-RU" sz="3600" b="1" dirty="0" smtClean="0">
                    <a:solidFill>
                      <a:srgbClr val="1F497D">
                        <a:shade val="30000"/>
                        <a:satMod val="150000"/>
                      </a:srgbClr>
                    </a:solidFill>
                    <a:latin typeface="Arial" pitchFamily="34" charset="0"/>
                    <a:ea typeface="Cambria Math"/>
                    <a:cs typeface="Arial" pitchFamily="34" charset="0"/>
                    <a:sym typeface="Symbol"/>
                  </a:rPr>
                  <a:t> </a:t>
                </a:r>
                <a:r>
                  <a:rPr lang="ru-RU" sz="3600" b="1" dirty="0">
                    <a:solidFill>
                      <a:srgbClr val="1F497D">
                        <a:shade val="30000"/>
                        <a:satMod val="150000"/>
                      </a:srgbClr>
                    </a:solidFill>
                    <a:latin typeface="Arial" pitchFamily="34" charset="0"/>
                    <a:ea typeface="Cambria Math"/>
                    <a:cs typeface="Arial" pitchFamily="34" charset="0"/>
                    <a:sym typeface="Symbol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>
                            <a:solidFill>
                              <a:srgbClr val="1F497D">
                                <a:shade val="30000"/>
                                <a:satMod val="150000"/>
                              </a:srgb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</m:ctrlPr>
                      </m:sSupPr>
                      <m:e>
                        <m:r>
                          <a:rPr lang="ru-RU" sz="3600" b="1" i="0" smtClean="0">
                            <a:solidFill>
                              <a:srgbClr val="1F497D">
                                <a:shade val="30000"/>
                                <a:satMod val="150000"/>
                              </a:srgb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 </m:t>
                        </m:r>
                        <m:r>
                          <a:rPr lang="ru-RU" sz="3600" b="1" i="0" smtClean="0">
                            <a:solidFill>
                              <a:srgbClr val="1F497D">
                                <a:shade val="30000"/>
                                <a:satMod val="150000"/>
                              </a:srgb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𝟐𝟎</m:t>
                        </m:r>
                      </m:e>
                      <m:sup>
                        <m:r>
                          <a:rPr lang="ru-RU" sz="3600" b="1">
                            <a:solidFill>
                              <a:srgbClr val="1F497D">
                                <a:shade val="30000"/>
                                <a:satMod val="150000"/>
                              </a:srgb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sup>
                    </m:sSup>
                  </m:oMath>
                </a14:m>
                <a:endParaRPr lang="uz-Latn-UZ" sz="40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415" y="6629400"/>
                <a:ext cx="6078760" cy="1173065"/>
              </a:xfrm>
              <a:prstGeom prst="rect">
                <a:avLst/>
              </a:prstGeom>
              <a:blipFill rotWithShape="1">
                <a:blip r:embed="rId3"/>
                <a:stretch>
                  <a:fillRect l="-3912" t="-9375" b="-20833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226933" y="985763"/>
            <a:ext cx="14325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Arial" pitchFamily="34" charset="0"/>
                <a:cs typeface="Arial" pitchFamily="34" charset="0"/>
              </a:rPr>
              <a:t>   9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. Один из углов, полученных при пересечении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двух параллельных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прямых секущей, в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8</a:t>
            </a:r>
            <a:r>
              <a:rPr lang="ru-RU" sz="400" b="1" dirty="0" smtClean="0">
                <a:latin typeface="Arial" pitchFamily="34" charset="0"/>
                <a:cs typeface="Arial" pitchFamily="34" charset="0"/>
              </a:rPr>
              <a:t>е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раз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больше другого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. Найдите все получившиеся углы.</a:t>
            </a:r>
            <a:endParaRPr lang="uz-Latn-UZ" sz="28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1" name="Group 7"/>
          <p:cNvGrpSpPr>
            <a:grpSpLocks/>
          </p:cNvGrpSpPr>
          <p:nvPr/>
        </p:nvGrpSpPr>
        <p:grpSpPr bwMode="auto">
          <a:xfrm>
            <a:off x="1028850" y="3426723"/>
            <a:ext cx="2534920" cy="1554480"/>
            <a:chOff x="1202" y="1344"/>
            <a:chExt cx="998" cy="816"/>
          </a:xfrm>
        </p:grpSpPr>
        <p:sp>
          <p:nvSpPr>
            <p:cNvPr id="52" name="Freeform 8"/>
            <p:cNvSpPr>
              <a:spLocks/>
            </p:cNvSpPr>
            <p:nvPr/>
          </p:nvSpPr>
          <p:spPr bwMode="auto">
            <a:xfrm>
              <a:off x="1202" y="1752"/>
              <a:ext cx="635" cy="408"/>
            </a:xfrm>
            <a:custGeom>
              <a:avLst/>
              <a:gdLst>
                <a:gd name="T0" fmla="*/ 272 w 635"/>
                <a:gd name="T1" fmla="*/ 45 h 408"/>
                <a:gd name="T2" fmla="*/ 0 w 635"/>
                <a:gd name="T3" fmla="*/ 408 h 408"/>
                <a:gd name="T4" fmla="*/ 54 w 635"/>
                <a:gd name="T5" fmla="*/ 352 h 408"/>
                <a:gd name="T6" fmla="*/ 635 w 635"/>
                <a:gd name="T7" fmla="*/ 363 h 408"/>
                <a:gd name="T8" fmla="*/ 317 w 635"/>
                <a:gd name="T9" fmla="*/ 0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5" h="408">
                  <a:moveTo>
                    <a:pt x="272" y="45"/>
                  </a:moveTo>
                  <a:lnTo>
                    <a:pt x="0" y="408"/>
                  </a:lnTo>
                  <a:lnTo>
                    <a:pt x="54" y="352"/>
                  </a:lnTo>
                  <a:lnTo>
                    <a:pt x="635" y="363"/>
                  </a:lnTo>
                  <a:lnTo>
                    <a:pt x="317" y="0"/>
                  </a:lnTo>
                </a:path>
              </a:pathLst>
            </a:custGeom>
            <a:gradFill rotWithShape="1">
              <a:gsLst>
                <a:gs pos="0">
                  <a:srgbClr val="9933FF"/>
                </a:gs>
                <a:gs pos="100000">
                  <a:schemeClr val="bg1"/>
                </a:gs>
              </a:gsLst>
              <a:path path="rect">
                <a:fillToRect t="100000" r="10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53" name="Freeform 9"/>
            <p:cNvSpPr>
              <a:spLocks/>
            </p:cNvSpPr>
            <p:nvPr/>
          </p:nvSpPr>
          <p:spPr bwMode="auto">
            <a:xfrm>
              <a:off x="1519" y="1344"/>
              <a:ext cx="681" cy="424"/>
            </a:xfrm>
            <a:custGeom>
              <a:avLst/>
              <a:gdLst>
                <a:gd name="T0" fmla="*/ 681 w 681"/>
                <a:gd name="T1" fmla="*/ 16 h 424"/>
                <a:gd name="T2" fmla="*/ 305 w 681"/>
                <a:gd name="T3" fmla="*/ 0 h 424"/>
                <a:gd name="T4" fmla="*/ 0 w 681"/>
                <a:gd name="T5" fmla="*/ 424 h 424"/>
                <a:gd name="T6" fmla="*/ 318 w 681"/>
                <a:gd name="T7" fmla="*/ 424 h 424"/>
                <a:gd name="T8" fmla="*/ 545 w 681"/>
                <a:gd name="T9" fmla="*/ 378 h 424"/>
                <a:gd name="T10" fmla="*/ 635 w 681"/>
                <a:gd name="T11" fmla="*/ 242 h 424"/>
                <a:gd name="T12" fmla="*/ 681 w 681"/>
                <a:gd name="T13" fmla="*/ 16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81" h="424">
                  <a:moveTo>
                    <a:pt x="681" y="16"/>
                  </a:moveTo>
                  <a:lnTo>
                    <a:pt x="305" y="0"/>
                  </a:lnTo>
                  <a:lnTo>
                    <a:pt x="0" y="424"/>
                  </a:lnTo>
                  <a:lnTo>
                    <a:pt x="318" y="424"/>
                  </a:lnTo>
                  <a:lnTo>
                    <a:pt x="545" y="378"/>
                  </a:lnTo>
                  <a:lnTo>
                    <a:pt x="635" y="242"/>
                  </a:lnTo>
                  <a:lnTo>
                    <a:pt x="681" y="16"/>
                  </a:lnTo>
                  <a:close/>
                </a:path>
              </a:pathLst>
            </a:custGeom>
            <a:gradFill rotWithShape="1">
              <a:gsLst>
                <a:gs pos="0">
                  <a:srgbClr val="9933FF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</p:grpSp>
      <p:sp>
        <p:nvSpPr>
          <p:cNvPr id="54" name="Text Box 10"/>
          <p:cNvSpPr txBox="1">
            <a:spLocks noChangeArrowheads="1"/>
          </p:cNvSpPr>
          <p:nvPr/>
        </p:nvSpPr>
        <p:spPr bwMode="auto">
          <a:xfrm>
            <a:off x="1648353" y="4211163"/>
            <a:ext cx="492760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55" name="Text Box 11"/>
          <p:cNvSpPr txBox="1">
            <a:spLocks noChangeArrowheads="1"/>
          </p:cNvSpPr>
          <p:nvPr/>
        </p:nvSpPr>
        <p:spPr bwMode="auto">
          <a:xfrm>
            <a:off x="2452520" y="3514353"/>
            <a:ext cx="492760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r>
              <a:rPr lang="ru-RU" sz="3600" b="1">
                <a:solidFill>
                  <a:srgbClr val="FF0000"/>
                </a:solidFill>
                <a:latin typeface="Times New Roman" pitchFamily="18" charset="0"/>
              </a:rPr>
              <a:t>1</a:t>
            </a:r>
          </a:p>
        </p:txBody>
      </p:sp>
      <p:grpSp>
        <p:nvGrpSpPr>
          <p:cNvPr id="56" name="Group 12"/>
          <p:cNvGrpSpPr>
            <a:grpSpLocks/>
          </p:cNvGrpSpPr>
          <p:nvPr/>
        </p:nvGrpSpPr>
        <p:grpSpPr bwMode="auto">
          <a:xfrm>
            <a:off x="1374290" y="3426723"/>
            <a:ext cx="1490981" cy="1474470"/>
            <a:chOff x="1338" y="1344"/>
            <a:chExt cx="587" cy="774"/>
          </a:xfrm>
        </p:grpSpPr>
        <p:sp>
          <p:nvSpPr>
            <p:cNvPr id="57" name="Freeform 13"/>
            <p:cNvSpPr>
              <a:spLocks/>
            </p:cNvSpPr>
            <p:nvPr/>
          </p:nvSpPr>
          <p:spPr bwMode="auto">
            <a:xfrm rot="5916120">
              <a:off x="1767" y="1321"/>
              <a:ext cx="136" cy="181"/>
            </a:xfrm>
            <a:custGeom>
              <a:avLst/>
              <a:gdLst>
                <a:gd name="T0" fmla="*/ 0 w 111"/>
                <a:gd name="T1" fmla="*/ 0 h 174"/>
                <a:gd name="T2" fmla="*/ 75 w 111"/>
                <a:gd name="T3" fmla="*/ 69 h 174"/>
                <a:gd name="T4" fmla="*/ 111 w 111"/>
                <a:gd name="T5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1" h="174">
                  <a:moveTo>
                    <a:pt x="0" y="0"/>
                  </a:moveTo>
                  <a:cubicBezTo>
                    <a:pt x="12" y="11"/>
                    <a:pt x="57" y="40"/>
                    <a:pt x="75" y="69"/>
                  </a:cubicBezTo>
                  <a:cubicBezTo>
                    <a:pt x="93" y="98"/>
                    <a:pt x="104" y="152"/>
                    <a:pt x="111" y="174"/>
                  </a:cubicBezTo>
                </a:path>
              </a:pathLst>
            </a:custGeom>
            <a:noFill/>
            <a:ln w="28575" cap="flat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grpSp>
          <p:nvGrpSpPr>
            <p:cNvPr id="58" name="Group 14"/>
            <p:cNvGrpSpPr>
              <a:grpSpLocks/>
            </p:cNvGrpSpPr>
            <p:nvPr/>
          </p:nvGrpSpPr>
          <p:grpSpPr bwMode="auto">
            <a:xfrm>
              <a:off x="1338" y="1933"/>
              <a:ext cx="156" cy="185"/>
              <a:chOff x="1338" y="1933"/>
              <a:chExt cx="156" cy="185"/>
            </a:xfrm>
          </p:grpSpPr>
          <p:sp>
            <p:nvSpPr>
              <p:cNvPr id="59" name="Freeform 15"/>
              <p:cNvSpPr>
                <a:spLocks/>
              </p:cNvSpPr>
              <p:nvPr/>
            </p:nvSpPr>
            <p:spPr bwMode="auto">
              <a:xfrm>
                <a:off x="1383" y="1933"/>
                <a:ext cx="111" cy="185"/>
              </a:xfrm>
              <a:custGeom>
                <a:avLst/>
                <a:gdLst>
                  <a:gd name="T0" fmla="*/ 0 w 111"/>
                  <a:gd name="T1" fmla="*/ 0 h 185"/>
                  <a:gd name="T2" fmla="*/ 75 w 111"/>
                  <a:gd name="T3" fmla="*/ 80 h 185"/>
                  <a:gd name="T4" fmla="*/ 111 w 111"/>
                  <a:gd name="T5" fmla="*/ 185 h 1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1" h="185">
                    <a:moveTo>
                      <a:pt x="0" y="0"/>
                    </a:moveTo>
                    <a:cubicBezTo>
                      <a:pt x="12" y="13"/>
                      <a:pt x="57" y="49"/>
                      <a:pt x="75" y="80"/>
                    </a:cubicBezTo>
                    <a:cubicBezTo>
                      <a:pt x="93" y="111"/>
                      <a:pt x="104" y="163"/>
                      <a:pt x="111" y="185"/>
                    </a:cubicBezTo>
                  </a:path>
                </a:pathLst>
              </a:custGeom>
              <a:noFill/>
              <a:ln w="28575" cap="flat" cmpd="sng">
                <a:solidFill>
                  <a:srgbClr val="FF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/>
              </a:p>
            </p:txBody>
          </p:sp>
          <p:sp>
            <p:nvSpPr>
              <p:cNvPr id="60" name="Freeform 16"/>
              <p:cNvSpPr>
                <a:spLocks/>
              </p:cNvSpPr>
              <p:nvPr/>
            </p:nvSpPr>
            <p:spPr bwMode="auto">
              <a:xfrm>
                <a:off x="1338" y="1979"/>
                <a:ext cx="96" cy="136"/>
              </a:xfrm>
              <a:custGeom>
                <a:avLst/>
                <a:gdLst>
                  <a:gd name="T0" fmla="*/ 0 w 96"/>
                  <a:gd name="T1" fmla="*/ 0 h 136"/>
                  <a:gd name="T2" fmla="*/ 66 w 96"/>
                  <a:gd name="T3" fmla="*/ 70 h 136"/>
                  <a:gd name="T4" fmla="*/ 96 w 96"/>
                  <a:gd name="T5" fmla="*/ 136 h 1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6" h="136">
                    <a:moveTo>
                      <a:pt x="0" y="0"/>
                    </a:moveTo>
                    <a:cubicBezTo>
                      <a:pt x="11" y="12"/>
                      <a:pt x="50" y="47"/>
                      <a:pt x="66" y="70"/>
                    </a:cubicBezTo>
                    <a:cubicBezTo>
                      <a:pt x="82" y="93"/>
                      <a:pt x="90" y="122"/>
                      <a:pt x="96" y="136"/>
                    </a:cubicBezTo>
                  </a:path>
                </a:pathLst>
              </a:custGeom>
              <a:noFill/>
              <a:ln w="28575" cap="flat" cmpd="sng">
                <a:solidFill>
                  <a:srgbClr val="FF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/>
              </a:p>
            </p:txBody>
          </p:sp>
        </p:grpSp>
      </p:grpSp>
      <p:sp>
        <p:nvSpPr>
          <p:cNvPr id="61" name="Line 17"/>
          <p:cNvSpPr>
            <a:spLocks noChangeShapeType="1"/>
          </p:cNvSpPr>
          <p:nvPr/>
        </p:nvSpPr>
        <p:spPr bwMode="auto">
          <a:xfrm flipV="1">
            <a:off x="381000" y="3426723"/>
            <a:ext cx="3756809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62" name="Line 18"/>
          <p:cNvSpPr>
            <a:spLocks noChangeShapeType="1"/>
          </p:cNvSpPr>
          <p:nvPr/>
        </p:nvSpPr>
        <p:spPr bwMode="auto">
          <a:xfrm>
            <a:off x="381000" y="4895477"/>
            <a:ext cx="3639969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63" name="Text Box 19"/>
          <p:cNvSpPr txBox="1">
            <a:spLocks noChangeArrowheads="1"/>
          </p:cNvSpPr>
          <p:nvPr/>
        </p:nvSpPr>
        <p:spPr bwMode="auto">
          <a:xfrm>
            <a:off x="4020969" y="4375413"/>
            <a:ext cx="539512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b="1" i="1"/>
              <a:t>b</a:t>
            </a:r>
            <a:endParaRPr lang="ru-RU" b="1" i="1"/>
          </a:p>
        </p:txBody>
      </p:sp>
      <p:sp>
        <p:nvSpPr>
          <p:cNvPr id="64" name="Text Box 20"/>
          <p:cNvSpPr txBox="1">
            <a:spLocks noChangeArrowheads="1"/>
          </p:cNvSpPr>
          <p:nvPr/>
        </p:nvSpPr>
        <p:spPr bwMode="auto">
          <a:xfrm>
            <a:off x="4020969" y="2963807"/>
            <a:ext cx="541115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i="1"/>
              <a:t>а</a:t>
            </a:r>
          </a:p>
        </p:txBody>
      </p:sp>
      <p:sp>
        <p:nvSpPr>
          <p:cNvPr id="65" name="Text Box 21"/>
          <p:cNvSpPr txBox="1">
            <a:spLocks noChangeArrowheads="1"/>
          </p:cNvSpPr>
          <p:nvPr/>
        </p:nvSpPr>
        <p:spPr bwMode="auto">
          <a:xfrm>
            <a:off x="3101489" y="2043693"/>
            <a:ext cx="486613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b="1" i="1"/>
              <a:t>c</a:t>
            </a:r>
            <a:endParaRPr lang="ru-RU" b="1" i="1"/>
          </a:p>
        </p:txBody>
      </p:sp>
      <p:sp>
        <p:nvSpPr>
          <p:cNvPr id="66" name="Freeform 23"/>
          <p:cNvSpPr>
            <a:spLocks/>
          </p:cNvSpPr>
          <p:nvPr/>
        </p:nvSpPr>
        <p:spPr bwMode="auto">
          <a:xfrm>
            <a:off x="721511" y="2558043"/>
            <a:ext cx="2725419" cy="2769870"/>
          </a:xfrm>
          <a:custGeom>
            <a:avLst/>
            <a:gdLst>
              <a:gd name="T0" fmla="*/ 0 w 1073"/>
              <a:gd name="T1" fmla="*/ 1454 h 1454"/>
              <a:gd name="T2" fmla="*/ 1073 w 1073"/>
              <a:gd name="T3" fmla="*/ 0 h 145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073" h="1454">
                <a:moveTo>
                  <a:pt x="0" y="1454"/>
                </a:moveTo>
                <a:lnTo>
                  <a:pt x="1073" y="0"/>
                </a:lnTo>
              </a:path>
            </a:pathLst>
          </a:custGeom>
          <a:noFill/>
          <a:ln w="57150" cap="flat" cmpd="sng">
            <a:solidFill>
              <a:schemeClr val="tx2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67" name="Text Box 34"/>
          <p:cNvSpPr txBox="1">
            <a:spLocks noChangeArrowheads="1"/>
          </p:cNvSpPr>
          <p:nvPr/>
        </p:nvSpPr>
        <p:spPr bwMode="auto">
          <a:xfrm>
            <a:off x="1613131" y="4180384"/>
            <a:ext cx="805181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r>
              <a:rPr lang="ru-RU" sz="4000" b="1" dirty="0">
                <a:solidFill>
                  <a:srgbClr val="0000FF"/>
                </a:solidFill>
                <a:latin typeface="Arial" pitchFamily="34" charset="0"/>
              </a:rPr>
              <a:t>х</a:t>
            </a:r>
          </a:p>
        </p:txBody>
      </p:sp>
      <p:sp>
        <p:nvSpPr>
          <p:cNvPr id="68" name="Text Box 35"/>
          <p:cNvSpPr txBox="1">
            <a:spLocks noChangeArrowheads="1"/>
          </p:cNvSpPr>
          <p:nvPr/>
        </p:nvSpPr>
        <p:spPr bwMode="auto">
          <a:xfrm>
            <a:off x="2347627" y="3494243"/>
            <a:ext cx="1727200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r>
              <a:rPr lang="ru-RU" sz="4000" b="1" dirty="0">
                <a:solidFill>
                  <a:srgbClr val="0000FF"/>
                </a:solidFill>
                <a:latin typeface="Arial" pitchFamily="34" charset="0"/>
              </a:rPr>
              <a:t>8</a:t>
            </a:r>
            <a:r>
              <a:rPr lang="ru-RU" sz="4000" b="1" dirty="0" smtClean="0">
                <a:solidFill>
                  <a:srgbClr val="0000FF"/>
                </a:solidFill>
                <a:latin typeface="Arial" pitchFamily="34" charset="0"/>
              </a:rPr>
              <a:t>х</a:t>
            </a:r>
            <a:endParaRPr lang="ru-RU" sz="4000" b="1" dirty="0">
              <a:solidFill>
                <a:srgbClr val="0000FF"/>
              </a:solidFill>
              <a:latin typeface="Arial" pitchFamily="34" charset="0"/>
            </a:endParaRPr>
          </a:p>
        </p:txBody>
      </p:sp>
      <p:sp>
        <p:nvSpPr>
          <p:cNvPr id="69" name="Text Box 20"/>
          <p:cNvSpPr txBox="1">
            <a:spLocks noChangeArrowheads="1"/>
          </p:cNvSpPr>
          <p:nvPr/>
        </p:nvSpPr>
        <p:spPr bwMode="auto">
          <a:xfrm>
            <a:off x="6001017" y="1890236"/>
            <a:ext cx="6383740" cy="1786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3200" b="1" dirty="0">
                <a:latin typeface="Arial" pitchFamily="34" charset="0"/>
                <a:cs typeface="Arial" pitchFamily="34" charset="0"/>
              </a:rPr>
              <a:t>Дано:</a:t>
            </a:r>
            <a:r>
              <a:rPr lang="ru-RU" sz="3600" b="1" i="1" dirty="0">
                <a:cs typeface="Arial" pitchFamily="34" charset="0"/>
              </a:rPr>
              <a:t> а </a:t>
            </a:r>
            <a:r>
              <a:rPr lang="ru-RU" sz="3200" b="1" dirty="0" smtClean="0">
                <a:latin typeface="Arial" pitchFamily="34" charset="0"/>
                <a:ea typeface="Cambria Math"/>
                <a:cs typeface="Arial" pitchFamily="34" charset="0"/>
              </a:rPr>
              <a:t>∥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i="1" dirty="0">
                <a:cs typeface="Arial" pitchFamily="34" charset="0"/>
              </a:rPr>
              <a:t>b</a:t>
            </a:r>
            <a:r>
              <a:rPr lang="ru-RU" sz="3600" b="1" i="1" dirty="0">
                <a:cs typeface="Arial" pitchFamily="34" charset="0"/>
              </a:rPr>
              <a:t>, с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– секущая</a:t>
            </a:r>
          </a:p>
          <a:p>
            <a:r>
              <a:rPr lang="ru-RU" sz="3200" b="1" dirty="0">
                <a:latin typeface="Arial" pitchFamily="34" charset="0"/>
                <a:cs typeface="Arial" pitchFamily="34" charset="0"/>
              </a:rPr>
              <a:t>                </a:t>
            </a:r>
            <a:r>
              <a:rPr lang="ru-RU" sz="3200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1 = 8</a:t>
            </a:r>
            <a:r>
              <a:rPr lang="ru-RU" sz="3200" b="1" dirty="0" smtClean="0">
                <a:latin typeface="Cambria Math"/>
                <a:ea typeface="Cambria Math"/>
                <a:cs typeface="Arial" pitchFamily="34" charset="0"/>
              </a:rPr>
              <a:t>∙</a:t>
            </a:r>
            <a:r>
              <a:rPr lang="ru-RU" sz="3200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2 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  <a:p>
            <a:pPr marL="39185" lvl="0">
              <a:spcBef>
                <a:spcPts val="857"/>
              </a:spcBef>
              <a:buClr>
                <a:srgbClr val="4F81BD"/>
              </a:buClr>
              <a:buSzPct val="80000"/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Найдите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:  </a:t>
            </a:r>
            <a:r>
              <a:rPr lang="ru-RU" sz="3200" b="1" dirty="0">
                <a:solidFill>
                  <a:srgbClr val="1F497D">
                    <a:shade val="30000"/>
                    <a:satMod val="150000"/>
                  </a:srgbClr>
                </a:solidFill>
                <a:latin typeface="Cambria Math"/>
                <a:ea typeface="Cambria Math"/>
                <a:cs typeface="Arial" pitchFamily="34" charset="0"/>
                <a:sym typeface="Symbol"/>
              </a:rPr>
              <a:t>∠</a:t>
            </a:r>
            <a:r>
              <a:rPr lang="ru-RU" sz="3200" b="1" dirty="0">
                <a:solidFill>
                  <a:srgbClr val="1F497D">
                    <a:shade val="30000"/>
                    <a:satMod val="150000"/>
                  </a:srgbClr>
                </a:solidFill>
                <a:latin typeface="Arial" pitchFamily="34" charset="0"/>
                <a:cs typeface="Arial" pitchFamily="34" charset="0"/>
                <a:sym typeface="Symbol"/>
              </a:rPr>
              <a:t>3, </a:t>
            </a:r>
            <a:r>
              <a:rPr lang="ru-RU" sz="3200" b="1" dirty="0">
                <a:solidFill>
                  <a:srgbClr val="1F497D">
                    <a:shade val="30000"/>
                    <a:satMod val="150000"/>
                  </a:srgbClr>
                </a:solidFill>
                <a:latin typeface="Cambria Math"/>
                <a:ea typeface="Cambria Math"/>
                <a:cs typeface="Arial" pitchFamily="34" charset="0"/>
                <a:sym typeface="Symbol"/>
              </a:rPr>
              <a:t>∠</a:t>
            </a:r>
            <a:r>
              <a:rPr lang="ru-RU" sz="3200" b="1" dirty="0">
                <a:solidFill>
                  <a:srgbClr val="1F497D">
                    <a:shade val="30000"/>
                    <a:satMod val="150000"/>
                  </a:srgbClr>
                </a:solidFill>
                <a:latin typeface="Arial" pitchFamily="34" charset="0"/>
                <a:cs typeface="Arial" pitchFamily="34" charset="0"/>
                <a:sym typeface="Symbol"/>
              </a:rPr>
              <a:t>4, ∠5, ∠6,</a:t>
            </a:r>
            <a:r>
              <a:rPr lang="ru-RU" sz="3200" b="1" dirty="0">
                <a:solidFill>
                  <a:srgbClr val="1F497D">
                    <a:shade val="30000"/>
                    <a:satMod val="150000"/>
                  </a:srgbClr>
                </a:solidFill>
                <a:latin typeface="Cambria Math"/>
                <a:ea typeface="Cambria Math"/>
                <a:cs typeface="Arial" pitchFamily="34" charset="0"/>
                <a:sym typeface="Symbol"/>
              </a:rPr>
              <a:t> ∠7, ∠</a:t>
            </a:r>
            <a:r>
              <a:rPr lang="ru-RU" sz="3200" b="1" dirty="0" smtClean="0">
                <a:solidFill>
                  <a:srgbClr val="1F497D">
                    <a:shade val="30000"/>
                    <a:satMod val="150000"/>
                  </a:srgbClr>
                </a:solidFill>
                <a:latin typeface="Cambria Math"/>
                <a:ea typeface="Cambria Math"/>
                <a:cs typeface="Arial" pitchFamily="34" charset="0"/>
                <a:sym typeface="Symbol"/>
              </a:rPr>
              <a:t>8</a:t>
            </a:r>
            <a:endParaRPr lang="ru-RU" sz="3200" b="1" dirty="0">
              <a:solidFill>
                <a:srgbClr val="1F497D">
                  <a:shade val="30000"/>
                  <a:satMod val="150000"/>
                </a:srgbClr>
              </a:solidFill>
              <a:latin typeface="Arial" pitchFamily="34" charset="0"/>
              <a:cs typeface="Arial" pitchFamily="34" charset="0"/>
              <a:sym typeface="Symbo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7466067" y="4660651"/>
                <a:ext cx="2460545" cy="5959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uz-Latn-UZ" sz="3200" b="1" dirty="0" smtClean="0">
                    <a:latin typeface="Arial" pitchFamily="34" charset="0"/>
                    <a:cs typeface="Arial" pitchFamily="34" charset="0"/>
                  </a:rPr>
                  <a:t>x+</a:t>
                </a:r>
                <a:r>
                  <a:rPr lang="ru-RU" sz="3200" b="1" dirty="0">
                    <a:latin typeface="Arial" pitchFamily="34" charset="0"/>
                    <a:cs typeface="Arial" pitchFamily="34" charset="0"/>
                  </a:rPr>
                  <a:t>8</a:t>
                </a:r>
                <a:r>
                  <a:rPr lang="uz-Latn-UZ" sz="3200" b="1" dirty="0" smtClean="0">
                    <a:latin typeface="Arial" pitchFamily="34" charset="0"/>
                    <a:cs typeface="Arial" pitchFamily="34" charset="0"/>
                  </a:rPr>
                  <a:t>x</a:t>
                </a:r>
                <a14:m>
                  <m:oMath xmlns:m="http://schemas.openxmlformats.org/officeDocument/2006/math">
                    <m:r>
                      <a:rPr lang="uz-Latn-UZ" sz="3200" b="1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uz-Latn-UZ" sz="3200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uz-Latn-UZ" sz="3200" b="1" i="1" smtClean="0">
                            <a:latin typeface="Cambria Math"/>
                          </a:rPr>
                          <m:t>𝟏𝟖𝟎</m:t>
                        </m:r>
                      </m:e>
                      <m:sup>
                        <m:r>
                          <a:rPr lang="uz-Latn-UZ" sz="3200" b="1" i="1" smtClean="0"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uz-Latn-UZ" sz="32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6067" y="4660651"/>
                <a:ext cx="2460545" cy="595932"/>
              </a:xfrm>
              <a:prstGeom prst="rect">
                <a:avLst/>
              </a:prstGeom>
              <a:blipFill rotWithShape="1">
                <a:blip r:embed="rId4"/>
                <a:stretch>
                  <a:fillRect l="-6452" t="-11340" b="-34021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7494059" y="5093297"/>
                <a:ext cx="2041969" cy="16031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200" b="1" dirty="0" smtClean="0">
                    <a:latin typeface="Arial" pitchFamily="34" charset="0"/>
                    <a:cs typeface="Arial" pitchFamily="34" charset="0"/>
                  </a:rPr>
                  <a:t>9</a:t>
                </a:r>
                <a:r>
                  <a:rPr lang="uz-Latn-UZ" sz="3200" b="1" dirty="0" smtClean="0">
                    <a:latin typeface="Arial" pitchFamily="34" charset="0"/>
                    <a:cs typeface="Arial" pitchFamily="34" charset="0"/>
                  </a:rPr>
                  <a:t>x</a:t>
                </a:r>
                <a14:m>
                  <m:oMath xmlns:m="http://schemas.openxmlformats.org/officeDocument/2006/math">
                    <m:r>
                      <a:rPr lang="uz-Latn-UZ" sz="3200" b="1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uz-Latn-UZ" sz="3200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uz-Latn-UZ" sz="3200" b="1" i="1" smtClean="0">
                            <a:latin typeface="Cambria Math"/>
                          </a:rPr>
                          <m:t>𝟏𝟖𝟎</m:t>
                        </m:r>
                      </m:e>
                      <m:sup>
                        <m:r>
                          <a:rPr lang="uz-Latn-UZ" sz="3200" b="1" i="1" smtClean="0"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uz-Latn-UZ" sz="3200" b="1" dirty="0" smtClean="0">
                  <a:latin typeface="Arial" pitchFamily="34" charset="0"/>
                  <a:cs typeface="Arial" pitchFamily="34" charset="0"/>
                </a:endParaRPr>
              </a:p>
              <a:p>
                <a:r>
                  <a:rPr lang="uz-Latn-UZ" sz="3200" b="1" dirty="0" smtClean="0">
                    <a:latin typeface="Arial" pitchFamily="34" charset="0"/>
                    <a:cs typeface="Arial" pitchFamily="34" charset="0"/>
                  </a:rPr>
                  <a:t>x=</a:t>
                </a:r>
                <a:r>
                  <a:rPr lang="ru-RU" sz="3200" b="1" dirty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uz-Latn-UZ" sz="32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ru-RU" sz="32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𝟖</m:t>
                        </m:r>
                        <m:r>
                          <a:rPr lang="uz-Latn-UZ" sz="32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𝟎</m:t>
                        </m:r>
                      </m:e>
                      <m:sup>
                        <m:r>
                          <a:rPr lang="uz-Latn-UZ" sz="32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uz-Cyrl-UZ" sz="3200" b="1" dirty="0" smtClean="0">
                    <a:latin typeface="Arial" pitchFamily="34" charset="0"/>
                    <a:cs typeface="Arial" pitchFamily="34" charset="0"/>
                  </a:rPr>
                  <a:t>:9</a:t>
                </a:r>
              </a:p>
              <a:p>
                <a:r>
                  <a:rPr lang="en-US" sz="3200" b="1" dirty="0">
                    <a:latin typeface="Arial" pitchFamily="34" charset="0"/>
                    <a:cs typeface="Arial" pitchFamily="34" charset="0"/>
                  </a:rPr>
                  <a:t>x</a:t>
                </a:r>
                <a:r>
                  <a:rPr lang="en-US" sz="3200" b="1" dirty="0" smtClean="0">
                    <a:latin typeface="Arial" pitchFamily="34" charset="0"/>
                    <a:cs typeface="Arial" pitchFamily="34" charset="0"/>
                  </a:rPr>
                  <a:t>=</a:t>
                </a:r>
                <a:r>
                  <a:rPr lang="ru-RU" sz="3200" b="1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latin typeface="Cambria Math"/>
                          </a:rPr>
                          <m:t>𝟐𝟎</m:t>
                        </m:r>
                      </m:e>
                      <m:sup>
                        <m:r>
                          <a:rPr lang="uz-Latn-UZ" sz="3200" b="1" i="1"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uz-Latn-UZ" sz="32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4059" y="5093297"/>
                <a:ext cx="2041969" cy="1603131"/>
              </a:xfrm>
              <a:prstGeom prst="rect">
                <a:avLst/>
              </a:prstGeom>
              <a:blipFill rotWithShape="1">
                <a:blip r:embed="rId5"/>
                <a:stretch>
                  <a:fillRect l="-7463" t="-4198" r="-6866" b="-11069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Прямоугольник 71"/>
              <p:cNvSpPr/>
              <p:nvPr/>
            </p:nvSpPr>
            <p:spPr>
              <a:xfrm>
                <a:off x="10210800" y="4734163"/>
                <a:ext cx="3734076" cy="10883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lang="ru-RU" sz="3200" b="1" dirty="0" smtClean="0">
                    <a:solidFill>
                      <a:prstClr val="black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ru-RU" sz="3200" b="1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2 = </a:t>
                </a:r>
                <a:r>
                  <a:rPr lang="ru-RU" sz="3200" b="1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20</a:t>
                </a:r>
                <a:r>
                  <a:rPr lang="ru-RU" sz="3200" b="1" baseline="300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0</a:t>
                </a:r>
                <a:endParaRPr lang="ru-RU" sz="3200" b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  <a:p>
                <a:r>
                  <a:rPr lang="ru-RU" sz="32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en-US" sz="3200" b="1" dirty="0" smtClean="0">
                    <a:latin typeface="Arial" pitchFamily="34" charset="0"/>
                    <a:cs typeface="Arial" pitchFamily="34" charset="0"/>
                  </a:rPr>
                  <a:t>1</a:t>
                </a:r>
                <a:r>
                  <a:rPr lang="uz-Latn-UZ" sz="2400" b="1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3200" b="1" dirty="0" smtClean="0">
                    <a:latin typeface="Arial" pitchFamily="34" charset="0"/>
                    <a:cs typeface="Arial" pitchFamily="34" charset="0"/>
                  </a:rPr>
                  <a:t>= 8</a:t>
                </a:r>
                <a:r>
                  <a:rPr lang="ru-RU" sz="3200" b="1" dirty="0" smtClean="0">
                    <a:latin typeface="Cambria Math"/>
                    <a:ea typeface="Cambria Math"/>
                    <a:cs typeface="Arial" pitchFamily="34" charset="0"/>
                  </a:rPr>
                  <a:t>∙</a:t>
                </a:r>
                <a:r>
                  <a:rPr lang="ru-RU" sz="3200" b="1" dirty="0" smtClean="0">
                    <a:latin typeface="Arial" pitchFamily="34" charset="0"/>
                    <a:cs typeface="Arial" pitchFamily="34" charset="0"/>
                  </a:rPr>
                  <a:t>20</a:t>
                </a:r>
                <a:r>
                  <a:rPr lang="ru-RU" sz="3200" b="1" baseline="30000" dirty="0" smtClean="0">
                    <a:latin typeface="Arial" pitchFamily="34" charset="0"/>
                    <a:cs typeface="Arial" pitchFamily="34" charset="0"/>
                  </a:rPr>
                  <a:t>0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sz="32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ru-RU" sz="32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𝟔𝟎</m:t>
                        </m:r>
                      </m:e>
                      <m:sup>
                        <m:r>
                          <a:rPr lang="uz-Latn-UZ" sz="32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ru-RU" sz="36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72" name="Прямоугольник 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10800" y="4734163"/>
                <a:ext cx="3734076" cy="1088375"/>
              </a:xfrm>
              <a:prstGeom prst="rect">
                <a:avLst/>
              </a:prstGeom>
              <a:blipFill rotWithShape="1">
                <a:blip r:embed="rId6"/>
                <a:stretch>
                  <a:fillRect l="-4078" t="-7303" b="-17978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8" name="AutoShape 9"/>
          <p:cNvSpPr>
            <a:spLocks/>
          </p:cNvSpPr>
          <p:nvPr/>
        </p:nvSpPr>
        <p:spPr bwMode="auto">
          <a:xfrm>
            <a:off x="918875" y="4343980"/>
            <a:ext cx="455415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sz="3600" b="1" dirty="0">
                <a:solidFill>
                  <a:srgbClr val="000000"/>
                </a:solidFill>
              </a:rPr>
              <a:t>7</a:t>
            </a:r>
            <a:endParaRPr lang="ru-RU" sz="3600" b="1" dirty="0"/>
          </a:p>
        </p:txBody>
      </p:sp>
      <p:sp>
        <p:nvSpPr>
          <p:cNvPr id="79" name="AutoShape 9"/>
          <p:cNvSpPr>
            <a:spLocks/>
          </p:cNvSpPr>
          <p:nvPr/>
        </p:nvSpPr>
        <p:spPr bwMode="auto">
          <a:xfrm>
            <a:off x="1071021" y="4895477"/>
            <a:ext cx="455415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sz="3600" b="1" dirty="0">
                <a:solidFill>
                  <a:srgbClr val="000000"/>
                </a:solidFill>
              </a:rPr>
              <a:t>8</a:t>
            </a:r>
            <a:endParaRPr lang="ru-RU" sz="3600" b="1" dirty="0"/>
          </a:p>
        </p:txBody>
      </p:sp>
      <p:sp>
        <p:nvSpPr>
          <p:cNvPr id="80" name="AutoShape 9"/>
          <p:cNvSpPr>
            <a:spLocks/>
          </p:cNvSpPr>
          <p:nvPr/>
        </p:nvSpPr>
        <p:spPr bwMode="auto">
          <a:xfrm>
            <a:off x="493803" y="4814690"/>
            <a:ext cx="455415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sz="3600" b="1" dirty="0">
                <a:solidFill>
                  <a:srgbClr val="000000"/>
                </a:solidFill>
              </a:rPr>
              <a:t>6</a:t>
            </a:r>
            <a:endParaRPr lang="ru-RU" sz="3600" b="1" dirty="0"/>
          </a:p>
        </p:txBody>
      </p:sp>
      <p:sp>
        <p:nvSpPr>
          <p:cNvPr id="81" name="AutoShape 9"/>
          <p:cNvSpPr>
            <a:spLocks/>
          </p:cNvSpPr>
          <p:nvPr/>
        </p:nvSpPr>
        <p:spPr bwMode="auto">
          <a:xfrm>
            <a:off x="2922150" y="2901202"/>
            <a:ext cx="455415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sz="3600" b="1" dirty="0">
                <a:solidFill>
                  <a:srgbClr val="000000"/>
                </a:solidFill>
              </a:rPr>
              <a:t>5</a:t>
            </a:r>
            <a:endParaRPr lang="ru-RU" sz="3600" b="1" dirty="0"/>
          </a:p>
        </p:txBody>
      </p:sp>
      <p:sp>
        <p:nvSpPr>
          <p:cNvPr id="82" name="AutoShape 9"/>
          <p:cNvSpPr>
            <a:spLocks/>
          </p:cNvSpPr>
          <p:nvPr/>
        </p:nvSpPr>
        <p:spPr bwMode="auto">
          <a:xfrm>
            <a:off x="2224812" y="2869510"/>
            <a:ext cx="455415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sz="3600" b="1" dirty="0">
                <a:solidFill>
                  <a:srgbClr val="000000"/>
                </a:solidFill>
              </a:rPr>
              <a:t>4</a:t>
            </a:r>
            <a:endParaRPr lang="ru-RU" sz="3600" b="1" dirty="0"/>
          </a:p>
        </p:txBody>
      </p:sp>
      <p:sp>
        <p:nvSpPr>
          <p:cNvPr id="83" name="AutoShape 9"/>
          <p:cNvSpPr>
            <a:spLocks/>
          </p:cNvSpPr>
          <p:nvPr/>
        </p:nvSpPr>
        <p:spPr bwMode="auto">
          <a:xfrm>
            <a:off x="2007938" y="3345227"/>
            <a:ext cx="455415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sz="3600" b="1" dirty="0" smtClean="0">
                <a:solidFill>
                  <a:srgbClr val="000000"/>
                </a:solidFill>
              </a:rPr>
              <a:t>3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100652429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7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4" grpId="0"/>
      <p:bldP spid="54" grpId="0"/>
      <p:bldP spid="55" grpId="0"/>
      <p:bldP spid="67" grpId="0"/>
      <p:bldP spid="68" grpId="0"/>
      <p:bldP spid="69" grpId="0"/>
      <p:bldP spid="70" grpId="0"/>
      <p:bldP spid="71" grpId="0"/>
      <p:bldP spid="72" grpId="0"/>
      <p:bldP spid="78" grpId="0"/>
      <p:bldP spid="79" grpId="0"/>
      <p:bldP spid="80" grpId="0"/>
      <p:bldP spid="81" grpId="0"/>
      <p:bldP spid="82" grpId="0"/>
      <p:bldP spid="8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13816</TotalTime>
  <Words>1004</Words>
  <Application>Microsoft Office PowerPoint</Application>
  <PresentationFormat>Произвольный</PresentationFormat>
  <Paragraphs>196</Paragraphs>
  <Slides>11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Office Theme</vt:lpstr>
      <vt:lpstr>Формула</vt:lpstr>
      <vt:lpstr>  Геометрия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dilyorbek</cp:lastModifiedBy>
  <cp:revision>976</cp:revision>
  <dcterms:created xsi:type="dcterms:W3CDTF">2020-04-09T07:32:19Z</dcterms:created>
  <dcterms:modified xsi:type="dcterms:W3CDTF">2021-02-19T16:23:55Z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