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405" r:id="rId3"/>
    <p:sldId id="589" r:id="rId4"/>
    <p:sldId id="591" r:id="rId5"/>
    <p:sldId id="592" r:id="rId6"/>
    <p:sldId id="590" r:id="rId7"/>
    <p:sldId id="588" r:id="rId8"/>
    <p:sldId id="593" r:id="rId9"/>
    <p:sldId id="594" r:id="rId10"/>
    <p:sldId id="595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89"/>
            <p14:sldId id="591"/>
            <p14:sldId id="592"/>
            <p14:sldId id="590"/>
            <p14:sldId id="588"/>
            <p14:sldId id="593"/>
            <p14:sldId id="594"/>
            <p14:sldId id="595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FF6B6B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7ADE17DC-D8DA-4552-8AE0-B5476055A6BA}" srcId="{F1250918-9470-4E6A-AF56-B81FFDA2175E}" destId="{65094082-467B-49E7-89C2-D6ACB5409929}" srcOrd="2" destOrd="0" parTransId="{F3D0BAC7-00A6-4D10-881E-9A59673FBA1C}" sibTransId="{3346BE42-9588-49A3-90D3-521C30F8EE84}"/>
    <dgm:cxn modelId="{6C5F1A98-050E-46E7-9B72-D40E46124899}" srcId="{F1250918-9470-4E6A-AF56-B81FFDA2175E}" destId="{54FA53D5-8F0B-4FC9-8F4F-4DB9C81B5F35}" srcOrd="1" destOrd="0" parTransId="{02631010-B555-4535-8DC3-A93550D8931C}" sibTransId="{6A0DA078-EB3D-402B-889C-B9F55CDC47EC}"/>
    <dgm:cxn modelId="{916C45B7-FDA9-40EE-89F6-0A1227E88EBD}" type="presOf" srcId="{CFCD99BD-478D-4387-9337-D8605C420252}" destId="{9F747D7A-E4E2-4BFD-8397-FF404626D8B4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875FAFCB-518B-4922-AFC7-55B80DBE3217}" srcId="{65094082-467B-49E7-89C2-D6ACB5409929}" destId="{CFCD99BD-478D-4387-9337-D8605C420252}" srcOrd="0" destOrd="0" parTransId="{7EB9C9A6-0CE7-4D8B-B005-D87A790E0302}" sibTransId="{A345BDF6-CC89-40DA-8615-5E3ECEB07BA5}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E2745AE4-8FB5-415C-95E6-00674DE20731}" type="presParOf" srcId="{24B8B773-6DE6-4A3B-B867-4188EC0BD937}" destId="{84541234-632B-4A4D-B7BD-1574BF1C4A65}" srcOrd="2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3" destOrd="0" presId="urn:microsoft.com/office/officeart/2005/8/layout/chevron2"/>
    <dgm:cxn modelId="{87A21B05-9EC5-4911-9A10-FFF17F3BAE97}" type="presParOf" srcId="{24B8B773-6DE6-4A3B-B867-4188EC0BD937}" destId="{7F33E916-8DC5-4C60-AD60-1305ED2FEBE9}" srcOrd="4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343852" y="345375"/>
          <a:ext cx="2292349" cy="160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803846"/>
        <a:ext cx="1604645" cy="687704"/>
      </dsp:txXfrm>
    </dsp:sp>
    <dsp:sp modelId="{D71CF270-2BB8-41EF-9955-AA76A67E8F84}">
      <dsp:nvSpPr>
        <dsp:cNvPr id="0" name=""/>
        <dsp:cNvSpPr/>
      </dsp:nvSpPr>
      <dsp:spPr>
        <a:xfrm rot="5400000">
          <a:off x="6381908" y="-4775740"/>
          <a:ext cx="1490027" cy="1104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604645" y="74260"/>
        <a:ext cx="10971818" cy="1344553"/>
      </dsp:txXfrm>
    </dsp:sp>
    <dsp:sp modelId="{1D0A228D-22E5-4569-937F-948A4141FDAD}">
      <dsp:nvSpPr>
        <dsp:cNvPr id="0" name=""/>
        <dsp:cNvSpPr/>
      </dsp:nvSpPr>
      <dsp:spPr>
        <a:xfrm rot="5400000">
          <a:off x="-343852" y="2448877"/>
          <a:ext cx="2292349" cy="160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907348"/>
        <a:ext cx="1604645" cy="687704"/>
      </dsp:txXfrm>
    </dsp:sp>
    <dsp:sp modelId="{9F790235-126D-4200-8116-BB121847E9F2}">
      <dsp:nvSpPr>
        <dsp:cNvPr id="0" name=""/>
        <dsp:cNvSpPr/>
      </dsp:nvSpPr>
      <dsp:spPr>
        <a:xfrm rot="5400000">
          <a:off x="6381908" y="-2672238"/>
          <a:ext cx="1490027" cy="1104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604645" y="2177762"/>
        <a:ext cx="10971818" cy="1344553"/>
      </dsp:txXfrm>
    </dsp:sp>
    <dsp:sp modelId="{7A416641-818D-486B-A51E-B3E24B30AF10}">
      <dsp:nvSpPr>
        <dsp:cNvPr id="0" name=""/>
        <dsp:cNvSpPr/>
      </dsp:nvSpPr>
      <dsp:spPr>
        <a:xfrm rot="5400000">
          <a:off x="-343852" y="4552379"/>
          <a:ext cx="2292349" cy="160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5010850"/>
        <a:ext cx="1604645" cy="687704"/>
      </dsp:txXfrm>
    </dsp:sp>
    <dsp:sp modelId="{9F747D7A-E4E2-4BFD-8397-FF404626D8B4}">
      <dsp:nvSpPr>
        <dsp:cNvPr id="0" name=""/>
        <dsp:cNvSpPr/>
      </dsp:nvSpPr>
      <dsp:spPr>
        <a:xfrm rot="5400000">
          <a:off x="6381908" y="-568736"/>
          <a:ext cx="1490027" cy="1104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604645" y="4281264"/>
        <a:ext cx="10971818" cy="1344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4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743200" y="3499358"/>
            <a:ext cx="7239000" cy="2749042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на повторение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387527"/>
            <a:ext cx="3709800" cy="34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59" name="Group 3"/>
          <p:cNvGrpSpPr>
            <a:grpSpLocks/>
          </p:cNvGrpSpPr>
          <p:nvPr/>
        </p:nvGrpSpPr>
        <p:grpSpPr bwMode="auto">
          <a:xfrm>
            <a:off x="8524359" y="4739443"/>
            <a:ext cx="2534920" cy="1554480"/>
            <a:chOff x="1202" y="1344"/>
            <a:chExt cx="998" cy="816"/>
          </a:xfrm>
        </p:grpSpPr>
        <p:sp>
          <p:nvSpPr>
            <p:cNvPr id="249860" name="Freeform 4"/>
            <p:cNvSpPr>
              <a:spLocks/>
            </p:cNvSpPr>
            <p:nvPr/>
          </p:nvSpPr>
          <p:spPr bwMode="auto">
            <a:xfrm>
              <a:off x="1202" y="1752"/>
              <a:ext cx="635" cy="408"/>
            </a:xfrm>
            <a:custGeom>
              <a:avLst/>
              <a:gdLst>
                <a:gd name="T0" fmla="*/ 272 w 635"/>
                <a:gd name="T1" fmla="*/ 45 h 408"/>
                <a:gd name="T2" fmla="*/ 0 w 635"/>
                <a:gd name="T3" fmla="*/ 408 h 408"/>
                <a:gd name="T4" fmla="*/ 54 w 635"/>
                <a:gd name="T5" fmla="*/ 352 h 408"/>
                <a:gd name="T6" fmla="*/ 635 w 635"/>
                <a:gd name="T7" fmla="*/ 363 h 408"/>
                <a:gd name="T8" fmla="*/ 317 w 635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408">
                  <a:moveTo>
                    <a:pt x="272" y="45"/>
                  </a:moveTo>
                  <a:lnTo>
                    <a:pt x="0" y="408"/>
                  </a:lnTo>
                  <a:lnTo>
                    <a:pt x="54" y="352"/>
                  </a:lnTo>
                  <a:lnTo>
                    <a:pt x="635" y="363"/>
                  </a:lnTo>
                  <a:lnTo>
                    <a:pt x="317" y="0"/>
                  </a:lnTo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9861" name="Freeform 5"/>
            <p:cNvSpPr>
              <a:spLocks/>
            </p:cNvSpPr>
            <p:nvPr/>
          </p:nvSpPr>
          <p:spPr bwMode="auto">
            <a:xfrm>
              <a:off x="1519" y="1344"/>
              <a:ext cx="681" cy="424"/>
            </a:xfrm>
            <a:custGeom>
              <a:avLst/>
              <a:gdLst>
                <a:gd name="T0" fmla="*/ 681 w 681"/>
                <a:gd name="T1" fmla="*/ 16 h 424"/>
                <a:gd name="T2" fmla="*/ 305 w 681"/>
                <a:gd name="T3" fmla="*/ 0 h 424"/>
                <a:gd name="T4" fmla="*/ 0 w 681"/>
                <a:gd name="T5" fmla="*/ 424 h 424"/>
                <a:gd name="T6" fmla="*/ 318 w 681"/>
                <a:gd name="T7" fmla="*/ 424 h 424"/>
                <a:gd name="T8" fmla="*/ 545 w 681"/>
                <a:gd name="T9" fmla="*/ 378 h 424"/>
                <a:gd name="T10" fmla="*/ 635 w 681"/>
                <a:gd name="T11" fmla="*/ 242 h 424"/>
                <a:gd name="T12" fmla="*/ 681 w 681"/>
                <a:gd name="T13" fmla="*/ 1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424">
                  <a:moveTo>
                    <a:pt x="681" y="16"/>
                  </a:moveTo>
                  <a:lnTo>
                    <a:pt x="305" y="0"/>
                  </a:lnTo>
                  <a:lnTo>
                    <a:pt x="0" y="424"/>
                  </a:lnTo>
                  <a:lnTo>
                    <a:pt x="318" y="424"/>
                  </a:lnTo>
                  <a:lnTo>
                    <a:pt x="545" y="378"/>
                  </a:lnTo>
                  <a:lnTo>
                    <a:pt x="635" y="242"/>
                  </a:lnTo>
                  <a:lnTo>
                    <a:pt x="681" y="16"/>
                  </a:lnTo>
                  <a:close/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9100940" y="5559538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10022959" y="4752317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249864" name="Group 8"/>
          <p:cNvGrpSpPr>
            <a:grpSpLocks/>
          </p:cNvGrpSpPr>
          <p:nvPr/>
        </p:nvGrpSpPr>
        <p:grpSpPr bwMode="auto">
          <a:xfrm>
            <a:off x="8869799" y="4739443"/>
            <a:ext cx="1490981" cy="1474470"/>
            <a:chOff x="1338" y="1344"/>
            <a:chExt cx="587" cy="774"/>
          </a:xfrm>
        </p:grpSpPr>
        <p:sp>
          <p:nvSpPr>
            <p:cNvPr id="249865" name="Freeform 9"/>
            <p:cNvSpPr>
              <a:spLocks/>
            </p:cNvSpPr>
            <p:nvPr/>
          </p:nvSpPr>
          <p:spPr bwMode="auto">
            <a:xfrm rot="5916120">
              <a:off x="1767" y="1321"/>
              <a:ext cx="136" cy="181"/>
            </a:xfrm>
            <a:custGeom>
              <a:avLst/>
              <a:gdLst>
                <a:gd name="T0" fmla="*/ 0 w 111"/>
                <a:gd name="T1" fmla="*/ 0 h 174"/>
                <a:gd name="T2" fmla="*/ 75 w 111"/>
                <a:gd name="T3" fmla="*/ 69 h 174"/>
                <a:gd name="T4" fmla="*/ 111 w 111"/>
                <a:gd name="T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74">
                  <a:moveTo>
                    <a:pt x="0" y="0"/>
                  </a:moveTo>
                  <a:cubicBezTo>
                    <a:pt x="12" y="11"/>
                    <a:pt x="57" y="40"/>
                    <a:pt x="75" y="69"/>
                  </a:cubicBezTo>
                  <a:cubicBezTo>
                    <a:pt x="93" y="98"/>
                    <a:pt x="104" y="152"/>
                    <a:pt x="111" y="17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49866" name="Group 10"/>
            <p:cNvGrpSpPr>
              <a:grpSpLocks/>
            </p:cNvGrpSpPr>
            <p:nvPr/>
          </p:nvGrpSpPr>
          <p:grpSpPr bwMode="auto">
            <a:xfrm>
              <a:off x="1338" y="1933"/>
              <a:ext cx="156" cy="185"/>
              <a:chOff x="1338" y="1933"/>
              <a:chExt cx="156" cy="185"/>
            </a:xfrm>
          </p:grpSpPr>
          <p:sp>
            <p:nvSpPr>
              <p:cNvPr id="249867" name="Freeform 11"/>
              <p:cNvSpPr>
                <a:spLocks/>
              </p:cNvSpPr>
              <p:nvPr/>
            </p:nvSpPr>
            <p:spPr bwMode="auto">
              <a:xfrm>
                <a:off x="1383" y="1933"/>
                <a:ext cx="111" cy="185"/>
              </a:xfrm>
              <a:custGeom>
                <a:avLst/>
                <a:gdLst>
                  <a:gd name="T0" fmla="*/ 0 w 111"/>
                  <a:gd name="T1" fmla="*/ 0 h 185"/>
                  <a:gd name="T2" fmla="*/ 75 w 111"/>
                  <a:gd name="T3" fmla="*/ 80 h 185"/>
                  <a:gd name="T4" fmla="*/ 111 w 111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185">
                    <a:moveTo>
                      <a:pt x="0" y="0"/>
                    </a:moveTo>
                    <a:cubicBezTo>
                      <a:pt x="12" y="13"/>
                      <a:pt x="57" y="49"/>
                      <a:pt x="75" y="80"/>
                    </a:cubicBezTo>
                    <a:cubicBezTo>
                      <a:pt x="93" y="111"/>
                      <a:pt x="104" y="163"/>
                      <a:pt x="111" y="185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49868" name="Freeform 12"/>
              <p:cNvSpPr>
                <a:spLocks/>
              </p:cNvSpPr>
              <p:nvPr/>
            </p:nvSpPr>
            <p:spPr bwMode="auto">
              <a:xfrm>
                <a:off x="1338" y="1979"/>
                <a:ext cx="96" cy="136"/>
              </a:xfrm>
              <a:custGeom>
                <a:avLst/>
                <a:gdLst>
                  <a:gd name="T0" fmla="*/ 0 w 96"/>
                  <a:gd name="T1" fmla="*/ 0 h 136"/>
                  <a:gd name="T2" fmla="*/ 66 w 96"/>
                  <a:gd name="T3" fmla="*/ 70 h 136"/>
                  <a:gd name="T4" fmla="*/ 96 w 96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36">
                    <a:moveTo>
                      <a:pt x="0" y="0"/>
                    </a:moveTo>
                    <a:cubicBezTo>
                      <a:pt x="11" y="12"/>
                      <a:pt x="50" y="47"/>
                      <a:pt x="66" y="70"/>
                    </a:cubicBezTo>
                    <a:cubicBezTo>
                      <a:pt x="82" y="93"/>
                      <a:pt x="90" y="122"/>
                      <a:pt x="96" y="136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6911459" y="4739443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6910473" y="6208197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11547989" y="5650041"/>
            <a:ext cx="53951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11554324" y="4186671"/>
            <a:ext cx="54111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10983301" y="3647398"/>
            <a:ext cx="48661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c</a:t>
            </a:r>
            <a:endParaRPr lang="ru-RU" b="1" i="1"/>
          </a:p>
        </p:txBody>
      </p:sp>
      <p:sp>
        <p:nvSpPr>
          <p:cNvPr id="249874" name="Freeform 18"/>
          <p:cNvSpPr>
            <a:spLocks/>
          </p:cNvSpPr>
          <p:nvPr/>
        </p:nvSpPr>
        <p:spPr bwMode="auto">
          <a:xfrm>
            <a:off x="8217020" y="3870763"/>
            <a:ext cx="2725419" cy="2769870"/>
          </a:xfrm>
          <a:custGeom>
            <a:avLst/>
            <a:gdLst>
              <a:gd name="T0" fmla="*/ 0 w 1073"/>
              <a:gd name="T1" fmla="*/ 1454 h 1454"/>
              <a:gd name="T2" fmla="*/ 1073 w 1073"/>
              <a:gd name="T3" fmla="*/ 0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7949827" y="1962127"/>
            <a:ext cx="5633086" cy="185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sz="4000" b="1" i="1" dirty="0">
                <a:cs typeface="Arial" pitchFamily="34" charset="0"/>
              </a:rPr>
              <a:t> а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∥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cs typeface="Arial" pitchFamily="34" charset="0"/>
              </a:rPr>
              <a:t>b</a:t>
            </a:r>
            <a:r>
              <a:rPr lang="ru-RU" sz="4000" b="1" i="1" dirty="0">
                <a:cs typeface="Arial" pitchFamily="34" charset="0"/>
              </a:rPr>
              <a:t>, с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– секущая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30</a:t>
            </a:r>
            <a:r>
              <a:rPr lang="ru-RU" sz="36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Найдите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 и  </a:t>
            </a:r>
            <a:r>
              <a:rPr lang="ru-RU" sz="36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9883" name="Line 27"/>
          <p:cNvSpPr>
            <a:spLocks noChangeShapeType="1"/>
          </p:cNvSpPr>
          <p:nvPr/>
        </p:nvSpPr>
        <p:spPr bwMode="auto">
          <a:xfrm>
            <a:off x="9747379" y="3200400"/>
            <a:ext cx="3340099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84" name="Text Box 28"/>
          <p:cNvSpPr txBox="1">
            <a:spLocks noChangeArrowheads="1"/>
          </p:cNvSpPr>
          <p:nvPr/>
        </p:nvSpPr>
        <p:spPr bwMode="auto">
          <a:xfrm>
            <a:off x="8979059" y="5516683"/>
            <a:ext cx="80518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FF"/>
                </a:solidFill>
                <a:latin typeface="Arial" pitchFamily="34" charset="0"/>
              </a:rPr>
              <a:t>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9885" name="Text Box 29"/>
              <p:cNvSpPr txBox="1">
                <a:spLocks noChangeArrowheads="1"/>
              </p:cNvSpPr>
              <p:nvPr/>
            </p:nvSpPr>
            <p:spPr bwMode="auto">
              <a:xfrm>
                <a:off x="9958860" y="4705565"/>
                <a:ext cx="1727200" cy="761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0622" tIns="65311" rIns="130622" bIns="65311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00FF"/>
                    </a:solidFill>
                    <a:effectLst/>
                    <a:latin typeface="Arial" pitchFamily="34" charset="0"/>
                  </a:rPr>
                  <a:t>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00FF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00FF"/>
                            </a:solidFill>
                            <a:effectLst/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00FF"/>
                            </a:solidFill>
                            <a:effectLst/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249885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58860" y="4705565"/>
                <a:ext cx="1727200" cy="761365"/>
              </a:xfrm>
              <a:prstGeom prst="rect">
                <a:avLst/>
              </a:prstGeom>
              <a:blipFill rotWithShape="1">
                <a:blip r:embed="rId3"/>
                <a:stretch>
                  <a:fillRect l="-10247" t="-12000" b="-288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9882" name="AutoShape 26"/>
          <p:cNvSpPr>
            <a:spLocks noChangeArrowheads="1"/>
          </p:cNvSpPr>
          <p:nvPr/>
        </p:nvSpPr>
        <p:spPr bwMode="auto">
          <a:xfrm>
            <a:off x="2035684" y="2299163"/>
            <a:ext cx="5415280" cy="1209676"/>
          </a:xfrm>
          <a:prstGeom prst="wedgeRoundRectCallout">
            <a:avLst>
              <a:gd name="adj1" fmla="val -56433"/>
              <a:gd name="adj2" fmla="val 223857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Угол 1 на 30</a:t>
            </a:r>
            <a:r>
              <a:rPr lang="ru-RU" sz="36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больше угла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92281" y="2627076"/>
                <a:ext cx="3658246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x+x+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sz="3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81" y="2627076"/>
                <a:ext cx="3658246" cy="658898"/>
              </a:xfrm>
              <a:prstGeom prst="rect">
                <a:avLst/>
              </a:prstGeom>
              <a:blipFill rotWithShape="1">
                <a:blip r:embed="rId4"/>
                <a:stretch>
                  <a:fillRect l="-5167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492281" y="3200400"/>
                <a:ext cx="3541226" cy="1792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2x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sz="3600" b="1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uz-Latn-UZ" sz="36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x=</a:t>
                </a:r>
                <a:r>
                  <a:rPr lang="ru-RU" sz="36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  <m:r>
                          <a:rPr lang="uz-Latn-UZ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3600" b="1" dirty="0" smtClean="0">
                    <a:latin typeface="Arial" pitchFamily="34" charset="0"/>
                    <a:cs typeface="Arial" pitchFamily="34" charset="0"/>
                  </a:rPr>
                  <a:t>:2</a:t>
                </a:r>
              </a:p>
              <a:p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</a:rPr>
                          <m:t>𝟕𝟓</m:t>
                        </m:r>
                      </m:e>
                      <m:sup>
                        <m:r>
                          <a:rPr lang="uz-Latn-UZ" sz="36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81" y="3200400"/>
                <a:ext cx="3541226" cy="1792029"/>
              </a:xfrm>
              <a:prstGeom prst="rect">
                <a:avLst/>
              </a:prstGeom>
              <a:blipFill rotWithShape="1">
                <a:blip r:embed="rId5"/>
                <a:stretch>
                  <a:fillRect l="-5336" t="-4422" b="-1122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693167" y="5157058"/>
                <a:ext cx="4507733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 = </a:t>
                </a:r>
                <a:r>
                  <a:rPr lang="en-US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75</a:t>
                </a:r>
                <a:r>
                  <a:rPr lang="ru-RU" sz="3200" b="1" baseline="30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uz-Latn-UZ" sz="2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75</a:t>
                </a:r>
                <a:r>
                  <a:rPr lang="ru-RU" sz="3200" b="1" baseline="30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uz-Latn-UZ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167" y="5157058"/>
                <a:ext cx="4507733" cy="1088375"/>
              </a:xfrm>
              <a:prstGeom prst="rect">
                <a:avLst/>
              </a:prstGeom>
              <a:blipFill rotWithShape="1">
                <a:blip r:embed="rId6"/>
                <a:stretch>
                  <a:fillRect l="-3518" t="-7263" b="-173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292878" y="130322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(стр.93)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6571" y="838200"/>
                <a:ext cx="13792200" cy="1611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   10. Разность двух односторонних углов, полученных</a:t>
                </a:r>
              </a:p>
              <a:p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при пересечении двух параллельных прямых секущей,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Найдите 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эти углы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1" y="838200"/>
                <a:ext cx="13792200" cy="1611852"/>
              </a:xfrm>
              <a:prstGeom prst="rect">
                <a:avLst/>
              </a:prstGeom>
              <a:blipFill>
                <a:blip r:embed="rId7"/>
                <a:stretch>
                  <a:fillRect l="-1149" t="-4924" r="-1017" b="-94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447219" y="6427666"/>
                <a:ext cx="4532819" cy="655487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𝟏𝟎𝟓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000" b="1" i="1" dirty="0">
                  <a:solidFill>
                    <a:schemeClr val="tx2">
                      <a:shade val="30000"/>
                      <a:satMod val="1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219" y="6427666"/>
                <a:ext cx="4532819" cy="655487"/>
              </a:xfrm>
              <a:prstGeom prst="rect">
                <a:avLst/>
              </a:prstGeom>
              <a:blipFill rotWithShape="1">
                <a:blip r:embed="rId8"/>
                <a:stretch>
                  <a:fillRect l="-5914" t="-20370" b="-42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2" descr="Дети в школе | Детские рисунки, Школьные идеи, Дети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9747" y="5516683"/>
            <a:ext cx="2336427" cy="262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4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9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2" grpId="0"/>
      <p:bldP spid="249863" grpId="0"/>
      <p:bldP spid="249876" grpId="0"/>
      <p:bldP spid="249883" grpId="0" animBg="1"/>
      <p:bldP spid="249884" grpId="0"/>
      <p:bldP spid="249885" grpId="0"/>
      <p:bldP spid="249882" grpId="0" animBg="1"/>
      <p:bldP spid="249882" grpId="1" animBg="1"/>
      <p:bldP spid="2" grpId="0"/>
      <p:bldP spid="48" grpId="0"/>
      <p:bldP spid="3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6172200" y="1831225"/>
            <a:ext cx="7134742" cy="240972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4, 5  (стр.93).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Дети в школе | Детские рисунки, Школьные идеи, Де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71600" y="2141135"/>
            <a:ext cx="3733800" cy="419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46164" y="5163809"/>
            <a:ext cx="8535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Для следующего урока </a:t>
            </a:r>
          </a:p>
          <a:p>
            <a:pPr algn="ctr"/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подготовить треугольник из бумаги.</a:t>
            </a:r>
            <a:endParaRPr lang="uz-Latn-UZ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56776806"/>
              </p:ext>
            </p:extLst>
          </p:nvPr>
        </p:nvGraphicFramePr>
        <p:xfrm>
          <a:off x="1066800" y="1143000"/>
          <a:ext cx="126492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787121"/>
            <a:ext cx="13944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1. Через точку,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лежащую на прямой, можно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провести перпендикулярную к      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к ней  ……….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 Если при пересечении двух прямых секущей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равны           ..................           ,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то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эти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прямые параллельны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3. Если на плоскости две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прямые          ........... ,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то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они называются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параллельными прямыми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4. Прямая, пересекающая одну из двух параллельных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прямых,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..............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5. Через точку, не лежащую на прямой,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проходит    ..............             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параллельная ей прямая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 Прямые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пересекающиеся под прямым углом называются .................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8. Две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прямые,       ...........                    одной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 той же прямой, параллельны.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9. Если при пересечении двух прямых секущей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сумма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............................................................. ,    то прямые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параллельны.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140790"/>
            <a:ext cx="12390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Заполните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пропуски в соответствии со смыслом.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1197405"/>
            <a:ext cx="429175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динственную прямую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29562" y="1653980"/>
            <a:ext cx="42487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акрест лежащие углы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9593" y="2477262"/>
            <a:ext cx="319273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е пересекаются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087" y="3817461"/>
            <a:ext cx="39183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ересекает и вторую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23691" y="4168152"/>
            <a:ext cx="268701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единственная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85025" y="4995507"/>
            <a:ext cx="394537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перпендикулярными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5465241"/>
            <a:ext cx="365843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перпендикулярные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43104" y="6351920"/>
                <a:ext cx="6120393" cy="53296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односторонних углов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04" y="6351920"/>
                <a:ext cx="6120393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1992" t="-10345" b="-3103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30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9735821" y="6069330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2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11579861" y="3476626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10541000" y="6069330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4</a:t>
            </a:r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12385041" y="2560320"/>
            <a:ext cx="49142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10886440" y="5551170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7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12039600" y="3994786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3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11234421" y="4082416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8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12385040" y="3390900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6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10081261" y="5551170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5</a:t>
            </a:r>
          </a:p>
        </p:txBody>
      </p:sp>
      <p:sp>
        <p:nvSpPr>
          <p:cNvPr id="192529" name="Freeform 17"/>
          <p:cNvSpPr>
            <a:spLocks/>
          </p:cNvSpPr>
          <p:nvPr/>
        </p:nvSpPr>
        <p:spPr bwMode="auto">
          <a:xfrm>
            <a:off x="8209280" y="3850006"/>
            <a:ext cx="6035040" cy="550544"/>
          </a:xfrm>
          <a:custGeom>
            <a:avLst/>
            <a:gdLst/>
            <a:ahLst/>
            <a:cxnLst>
              <a:cxn ang="0">
                <a:pos x="0" y="289"/>
              </a:cxn>
              <a:cxn ang="0">
                <a:pos x="2376" y="0"/>
              </a:cxn>
            </a:cxnLst>
            <a:rect l="0" t="0" r="r" b="b"/>
            <a:pathLst>
              <a:path w="2376" h="289">
                <a:moveTo>
                  <a:pt x="0" y="289"/>
                </a:moveTo>
                <a:lnTo>
                  <a:pt x="237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14051280" y="3164206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14051280" y="5497830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92532" name="Freeform 20"/>
          <p:cNvSpPr>
            <a:spLocks/>
          </p:cNvSpPr>
          <p:nvPr/>
        </p:nvSpPr>
        <p:spPr bwMode="auto">
          <a:xfrm>
            <a:off x="8178801" y="6092190"/>
            <a:ext cx="5847080" cy="228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2" y="12"/>
              </a:cxn>
            </a:cxnLst>
            <a:rect l="0" t="0" r="r" b="b"/>
            <a:pathLst>
              <a:path w="2302" h="12">
                <a:moveTo>
                  <a:pt x="0" y="0"/>
                </a:moveTo>
                <a:lnTo>
                  <a:pt x="2302" y="1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92533" name="Freeform 21"/>
          <p:cNvSpPr>
            <a:spLocks/>
          </p:cNvSpPr>
          <p:nvPr/>
        </p:nvSpPr>
        <p:spPr bwMode="auto">
          <a:xfrm rot="4358759">
            <a:off x="9659621" y="3035300"/>
            <a:ext cx="3200400" cy="44297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grpSp>
        <p:nvGrpSpPr>
          <p:cNvPr id="192534" name="Group 22"/>
          <p:cNvGrpSpPr>
            <a:grpSpLocks/>
          </p:cNvGrpSpPr>
          <p:nvPr/>
        </p:nvGrpSpPr>
        <p:grpSpPr bwMode="auto">
          <a:xfrm>
            <a:off x="287022" y="1556386"/>
            <a:ext cx="8526779" cy="779144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35" name="AutoShape 23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вертикальные</a:t>
              </a:r>
            </a:p>
          </p:txBody>
        </p:sp>
        <p:graphicFrame>
          <p:nvGraphicFramePr>
            <p:cNvPr id="192536" name="Object 24"/>
            <p:cNvGraphicFramePr>
              <a:graphicFrameLocks noChangeAspect="1"/>
            </p:cNvGraphicFramePr>
            <p:nvPr/>
          </p:nvGraphicFramePr>
          <p:xfrm>
            <a:off x="2200" y="1071"/>
            <a:ext cx="1179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5" name="Формула" r:id="rId3" imgW="533160" imgH="177480" progId="Equation.3">
                    <p:embed/>
                  </p:oleObj>
                </mc:Choice>
                <mc:Fallback>
                  <p:oleObj name="Формула" r:id="rId3" imgW="533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071"/>
                          <a:ext cx="1179" cy="3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37" name="Group 25"/>
          <p:cNvGrpSpPr>
            <a:grpSpLocks/>
          </p:cNvGrpSpPr>
          <p:nvPr/>
        </p:nvGrpSpPr>
        <p:grpSpPr bwMode="auto">
          <a:xfrm>
            <a:off x="287022" y="2506980"/>
            <a:ext cx="8526779" cy="779146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38" name="AutoShape 26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односторонние</a:t>
              </a:r>
            </a:p>
          </p:txBody>
        </p:sp>
        <p:graphicFrame>
          <p:nvGraphicFramePr>
            <p:cNvPr id="192539" name="Object 27"/>
            <p:cNvGraphicFramePr>
              <a:graphicFrameLocks noChangeAspect="1"/>
            </p:cNvGraphicFramePr>
            <p:nvPr/>
          </p:nvGraphicFramePr>
          <p:xfrm>
            <a:off x="2200" y="1071"/>
            <a:ext cx="1179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6" name="Формула" r:id="rId5" imgW="533160" imgH="177480" progId="Equation.3">
                    <p:embed/>
                  </p:oleObj>
                </mc:Choice>
                <mc:Fallback>
                  <p:oleObj name="Формула" r:id="rId5" imgW="533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071"/>
                          <a:ext cx="1179" cy="3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40" name="Group 28"/>
          <p:cNvGrpSpPr>
            <a:grpSpLocks/>
          </p:cNvGrpSpPr>
          <p:nvPr/>
        </p:nvGrpSpPr>
        <p:grpSpPr bwMode="auto">
          <a:xfrm>
            <a:off x="287022" y="3457576"/>
            <a:ext cx="8526779" cy="779144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41" name="AutoShape 29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соответственные</a:t>
              </a:r>
            </a:p>
          </p:txBody>
        </p:sp>
        <p:graphicFrame>
          <p:nvGraphicFramePr>
            <p:cNvPr id="192542" name="Object 30"/>
            <p:cNvGraphicFramePr>
              <a:graphicFrameLocks noChangeAspect="1"/>
            </p:cNvGraphicFramePr>
            <p:nvPr/>
          </p:nvGraphicFramePr>
          <p:xfrm>
            <a:off x="2200" y="1084"/>
            <a:ext cx="1179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7" name="Формула" r:id="rId7" imgW="571320" imgH="177480" progId="Equation.3">
                    <p:embed/>
                  </p:oleObj>
                </mc:Choice>
                <mc:Fallback>
                  <p:oleObj name="Формула" r:id="rId7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084"/>
                          <a:ext cx="1179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43" name="Group 31"/>
          <p:cNvGrpSpPr>
            <a:grpSpLocks/>
          </p:cNvGrpSpPr>
          <p:nvPr/>
        </p:nvGrpSpPr>
        <p:grpSpPr bwMode="auto">
          <a:xfrm>
            <a:off x="287022" y="4406266"/>
            <a:ext cx="8526779" cy="779144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44" name="AutoShape 32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накрест лежащие</a:t>
              </a:r>
            </a:p>
          </p:txBody>
        </p:sp>
        <p:graphicFrame>
          <p:nvGraphicFramePr>
            <p:cNvPr id="192545" name="Object 33"/>
            <p:cNvGraphicFramePr>
              <a:graphicFrameLocks noChangeAspect="1"/>
            </p:cNvGraphicFramePr>
            <p:nvPr/>
          </p:nvGraphicFramePr>
          <p:xfrm>
            <a:off x="2213" y="1084"/>
            <a:ext cx="1153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8" name="Формула" r:id="rId9" imgW="558720" imgH="177480" progId="Equation.3">
                    <p:embed/>
                  </p:oleObj>
                </mc:Choice>
                <mc:Fallback>
                  <p:oleObj name="Формула" r:id="rId9" imgW="558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3" y="1084"/>
                          <a:ext cx="1153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46" name="Group 34"/>
          <p:cNvGrpSpPr>
            <a:grpSpLocks/>
          </p:cNvGrpSpPr>
          <p:nvPr/>
        </p:nvGrpSpPr>
        <p:grpSpPr bwMode="auto">
          <a:xfrm>
            <a:off x="287022" y="5356860"/>
            <a:ext cx="8526779" cy="779146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47" name="AutoShape 35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смежные</a:t>
              </a:r>
            </a:p>
          </p:txBody>
        </p:sp>
        <p:graphicFrame>
          <p:nvGraphicFramePr>
            <p:cNvPr id="192548" name="Object 36"/>
            <p:cNvGraphicFramePr>
              <a:graphicFrameLocks noChangeAspect="1"/>
            </p:cNvGraphicFramePr>
            <p:nvPr/>
          </p:nvGraphicFramePr>
          <p:xfrm>
            <a:off x="2200" y="1097"/>
            <a:ext cx="1179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9" name="Формула" r:id="rId11" imgW="571320" imgH="164880" progId="Equation.3">
                    <p:embed/>
                  </p:oleObj>
                </mc:Choice>
                <mc:Fallback>
                  <p:oleObj name="Формула" r:id="rId11" imgW="5713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097"/>
                          <a:ext cx="1179" cy="3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49" name="Group 37"/>
          <p:cNvGrpSpPr>
            <a:grpSpLocks/>
          </p:cNvGrpSpPr>
          <p:nvPr/>
        </p:nvGrpSpPr>
        <p:grpSpPr bwMode="auto">
          <a:xfrm>
            <a:off x="287022" y="6309360"/>
            <a:ext cx="8526779" cy="779146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50" name="AutoShape 38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накрест лежащие</a:t>
              </a:r>
            </a:p>
          </p:txBody>
        </p:sp>
        <p:graphicFrame>
          <p:nvGraphicFramePr>
            <p:cNvPr id="192551" name="Object 39"/>
            <p:cNvGraphicFramePr>
              <a:graphicFrameLocks noChangeAspect="1"/>
            </p:cNvGraphicFramePr>
            <p:nvPr/>
          </p:nvGraphicFramePr>
          <p:xfrm>
            <a:off x="2226" y="1084"/>
            <a:ext cx="1127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0" name="Формула" r:id="rId13" imgW="545760" imgH="177480" progId="Equation.3">
                    <p:embed/>
                  </p:oleObj>
                </mc:Choice>
                <mc:Fallback>
                  <p:oleObj name="Формула" r:id="rId13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6" y="1084"/>
                          <a:ext cx="1127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52" name="Group 40"/>
          <p:cNvGrpSpPr>
            <a:grpSpLocks/>
          </p:cNvGrpSpPr>
          <p:nvPr/>
        </p:nvGrpSpPr>
        <p:grpSpPr bwMode="auto">
          <a:xfrm>
            <a:off x="287022" y="7225666"/>
            <a:ext cx="8526779" cy="779144"/>
            <a:chOff x="2109" y="1071"/>
            <a:chExt cx="3538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2553" name="AutoShape 41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- односторонние</a:t>
              </a:r>
            </a:p>
          </p:txBody>
        </p:sp>
        <p:graphicFrame>
          <p:nvGraphicFramePr>
            <p:cNvPr id="192554" name="Object 42"/>
            <p:cNvGraphicFramePr>
              <a:graphicFrameLocks noChangeAspect="1"/>
            </p:cNvGraphicFramePr>
            <p:nvPr/>
          </p:nvGraphicFramePr>
          <p:xfrm>
            <a:off x="2213" y="1084"/>
            <a:ext cx="1153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" name="Формула" r:id="rId15" imgW="558720" imgH="177480" progId="Equation.3">
                    <p:embed/>
                  </p:oleObj>
                </mc:Choice>
                <mc:Fallback>
                  <p:oleObj name="Формула" r:id="rId15" imgW="558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3" y="1084"/>
                          <a:ext cx="1153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2555" name="Rectangle 43"/>
          <p:cNvSpPr>
            <a:spLocks noChangeArrowheads="1"/>
          </p:cNvSpPr>
          <p:nvPr/>
        </p:nvSpPr>
        <p:spPr bwMode="auto">
          <a:xfrm>
            <a:off x="1440181" y="400050"/>
            <a:ext cx="12443459" cy="950596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r>
              <a:rPr lang="ru-RU" sz="4600" b="1" dirty="0">
                <a:latin typeface="Arial" pitchFamily="34" charset="0"/>
                <a:cs typeface="Arial" pitchFamily="34" charset="0"/>
              </a:rPr>
              <a:t>     Выберите верные утверждения:</a:t>
            </a:r>
            <a:endParaRPr lang="en-US" sz="51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7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2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3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2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9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2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2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4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2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2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4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2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5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9279691" y="557636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2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11074959" y="3022284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9962723" y="5534016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4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11880139" y="2105978"/>
            <a:ext cx="49142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93545" name="Text Box 9"/>
          <p:cNvSpPr txBox="1">
            <a:spLocks noChangeArrowheads="1"/>
          </p:cNvSpPr>
          <p:nvPr/>
        </p:nvSpPr>
        <p:spPr bwMode="auto">
          <a:xfrm>
            <a:off x="10294545" y="5014952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7</a:t>
            </a: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11534698" y="3540444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3</a:t>
            </a:r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10814821" y="3594045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8</a:t>
            </a:r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11794836" y="3047049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6</a:t>
            </a:r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9751195" y="5068292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5</a:t>
            </a:r>
          </a:p>
        </p:txBody>
      </p:sp>
      <p:sp>
        <p:nvSpPr>
          <p:cNvPr id="193550" name="Freeform 14"/>
          <p:cNvSpPr>
            <a:spLocks/>
          </p:cNvSpPr>
          <p:nvPr/>
        </p:nvSpPr>
        <p:spPr bwMode="auto">
          <a:xfrm flipV="1">
            <a:off x="7658659" y="3631010"/>
            <a:ext cx="6065519" cy="45719"/>
          </a:xfrm>
          <a:custGeom>
            <a:avLst/>
            <a:gdLst/>
            <a:ahLst/>
            <a:cxnLst>
              <a:cxn ang="0">
                <a:pos x="0" y="289"/>
              </a:cxn>
              <a:cxn ang="0">
                <a:pos x="2376" y="0"/>
              </a:cxn>
            </a:cxnLst>
            <a:rect l="0" t="0" r="r" b="b"/>
            <a:pathLst>
              <a:path w="2376" h="289">
                <a:moveTo>
                  <a:pt x="0" y="289"/>
                </a:moveTo>
                <a:lnTo>
                  <a:pt x="237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93551" name="Text Box 15"/>
          <p:cNvSpPr txBox="1">
            <a:spLocks noChangeArrowheads="1"/>
          </p:cNvSpPr>
          <p:nvPr/>
        </p:nvSpPr>
        <p:spPr bwMode="auto">
          <a:xfrm>
            <a:off x="13546378" y="2709864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13546378" y="5043488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93553" name="Freeform 17"/>
          <p:cNvSpPr>
            <a:spLocks/>
          </p:cNvSpPr>
          <p:nvPr/>
        </p:nvSpPr>
        <p:spPr bwMode="auto">
          <a:xfrm>
            <a:off x="7673899" y="5637848"/>
            <a:ext cx="5847080" cy="228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2" y="12"/>
              </a:cxn>
            </a:cxnLst>
            <a:rect l="0" t="0" r="r" b="b"/>
            <a:pathLst>
              <a:path w="2302" h="12">
                <a:moveTo>
                  <a:pt x="0" y="0"/>
                </a:moveTo>
                <a:lnTo>
                  <a:pt x="2302" y="1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93554" name="Freeform 18"/>
          <p:cNvSpPr>
            <a:spLocks/>
          </p:cNvSpPr>
          <p:nvPr/>
        </p:nvSpPr>
        <p:spPr bwMode="auto">
          <a:xfrm rot="4358759">
            <a:off x="9154719" y="2580958"/>
            <a:ext cx="3200400" cy="44297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grpSp>
        <p:nvGrpSpPr>
          <p:cNvPr id="193578" name="Group 42"/>
          <p:cNvGrpSpPr>
            <a:grpSpLocks/>
          </p:cNvGrpSpPr>
          <p:nvPr/>
        </p:nvGrpSpPr>
        <p:grpSpPr bwMode="auto">
          <a:xfrm>
            <a:off x="287021" y="1554481"/>
            <a:ext cx="5991859" cy="781050"/>
            <a:chOff x="113" y="816"/>
            <a:chExt cx="2359" cy="4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56" name="AutoShape 20"/>
            <p:cNvSpPr>
              <a:spLocks noChangeArrowheads="1"/>
            </p:cNvSpPr>
            <p:nvPr/>
          </p:nvSpPr>
          <p:spPr bwMode="auto">
            <a:xfrm>
              <a:off x="113" y="817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57" name="Object 21"/>
            <p:cNvGraphicFramePr>
              <a:graphicFrameLocks noChangeAspect="1"/>
            </p:cNvGraphicFramePr>
            <p:nvPr/>
          </p:nvGraphicFramePr>
          <p:xfrm>
            <a:off x="327" y="816"/>
            <a:ext cx="1119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9" name="Формула" r:id="rId3" imgW="545760" imgH="177480" progId="Equation.3">
                    <p:embed/>
                  </p:oleObj>
                </mc:Choice>
                <mc:Fallback>
                  <p:oleObj name="Формула" r:id="rId3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" y="816"/>
                          <a:ext cx="1119" cy="3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579" name="Group 43"/>
          <p:cNvGrpSpPr>
            <a:grpSpLocks/>
          </p:cNvGrpSpPr>
          <p:nvPr/>
        </p:nvGrpSpPr>
        <p:grpSpPr bwMode="auto">
          <a:xfrm>
            <a:off x="287021" y="2465070"/>
            <a:ext cx="5991859" cy="821056"/>
            <a:chOff x="113" y="1294"/>
            <a:chExt cx="2359" cy="43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59" name="AutoShape 23"/>
            <p:cNvSpPr>
              <a:spLocks noChangeArrowheads="1"/>
            </p:cNvSpPr>
            <p:nvPr/>
          </p:nvSpPr>
          <p:spPr bwMode="auto">
            <a:xfrm>
              <a:off x="113" y="1316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60" name="Object 24"/>
            <p:cNvGraphicFramePr>
              <a:graphicFrameLocks noChangeAspect="1"/>
            </p:cNvGraphicFramePr>
            <p:nvPr/>
          </p:nvGraphicFramePr>
          <p:xfrm>
            <a:off x="327" y="1294"/>
            <a:ext cx="1955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0" name="Формула" r:id="rId5" imgW="965160" imgH="203040" progId="Equation.3">
                    <p:embed/>
                  </p:oleObj>
                </mc:Choice>
                <mc:Fallback>
                  <p:oleObj name="Формула" r:id="rId5" imgW="965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" y="1294"/>
                          <a:ext cx="1955" cy="4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580" name="Group 44"/>
          <p:cNvGrpSpPr>
            <a:grpSpLocks/>
          </p:cNvGrpSpPr>
          <p:nvPr/>
        </p:nvGrpSpPr>
        <p:grpSpPr bwMode="auto">
          <a:xfrm>
            <a:off x="287021" y="3457576"/>
            <a:ext cx="5991859" cy="779144"/>
            <a:chOff x="113" y="1815"/>
            <a:chExt cx="2359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62" name="AutoShape 26"/>
            <p:cNvSpPr>
              <a:spLocks noChangeArrowheads="1"/>
            </p:cNvSpPr>
            <p:nvPr/>
          </p:nvSpPr>
          <p:spPr bwMode="auto">
            <a:xfrm>
              <a:off x="113" y="1815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63" name="Object 27"/>
            <p:cNvGraphicFramePr>
              <a:graphicFrameLocks noChangeAspect="1"/>
            </p:cNvGraphicFramePr>
            <p:nvPr/>
          </p:nvGraphicFramePr>
          <p:xfrm>
            <a:off x="295" y="1826"/>
            <a:ext cx="121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1" name="Формула" r:id="rId7" imgW="583920" imgH="177480" progId="Equation.3">
                    <p:embed/>
                  </p:oleObj>
                </mc:Choice>
                <mc:Fallback>
                  <p:oleObj name="Формула" r:id="rId7" imgW="5839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1826"/>
                          <a:ext cx="1216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581" name="Group 45"/>
          <p:cNvGrpSpPr>
            <a:grpSpLocks/>
          </p:cNvGrpSpPr>
          <p:nvPr/>
        </p:nvGrpSpPr>
        <p:grpSpPr bwMode="auto">
          <a:xfrm>
            <a:off x="287021" y="4373881"/>
            <a:ext cx="5991859" cy="811530"/>
            <a:chOff x="113" y="2296"/>
            <a:chExt cx="2359" cy="42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65" name="AutoShape 29"/>
            <p:cNvSpPr>
              <a:spLocks noChangeArrowheads="1"/>
            </p:cNvSpPr>
            <p:nvPr/>
          </p:nvSpPr>
          <p:spPr bwMode="auto">
            <a:xfrm>
              <a:off x="113" y="2313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66" name="Object 30"/>
            <p:cNvGraphicFramePr>
              <a:graphicFrameLocks noChangeAspect="1"/>
            </p:cNvGraphicFramePr>
            <p:nvPr/>
          </p:nvGraphicFramePr>
          <p:xfrm>
            <a:off x="340" y="2296"/>
            <a:ext cx="1988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2" name="Формула" r:id="rId9" imgW="965160" imgH="203040" progId="Equation.3">
                    <p:embed/>
                  </p:oleObj>
                </mc:Choice>
                <mc:Fallback>
                  <p:oleObj name="Формула" r:id="rId9" imgW="965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2296"/>
                          <a:ext cx="1988" cy="4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582" name="Group 46"/>
          <p:cNvGrpSpPr>
            <a:grpSpLocks/>
          </p:cNvGrpSpPr>
          <p:nvPr/>
        </p:nvGrpSpPr>
        <p:grpSpPr bwMode="auto">
          <a:xfrm>
            <a:off x="287021" y="5356860"/>
            <a:ext cx="5991859" cy="779146"/>
            <a:chOff x="113" y="2812"/>
            <a:chExt cx="2359" cy="4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68" name="AutoShape 32"/>
            <p:cNvSpPr>
              <a:spLocks noChangeArrowheads="1"/>
            </p:cNvSpPr>
            <p:nvPr/>
          </p:nvSpPr>
          <p:spPr bwMode="auto">
            <a:xfrm>
              <a:off x="113" y="2812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69" name="Object 33"/>
            <p:cNvGraphicFramePr>
              <a:graphicFrameLocks noChangeAspect="1"/>
            </p:cNvGraphicFramePr>
            <p:nvPr/>
          </p:nvGraphicFramePr>
          <p:xfrm>
            <a:off x="338" y="2823"/>
            <a:ext cx="1219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3" name="Формула" r:id="rId11" imgW="571320" imgH="177480" progId="Equation.3">
                    <p:embed/>
                  </p:oleObj>
                </mc:Choice>
                <mc:Fallback>
                  <p:oleObj name="Формула" r:id="rId11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" y="2823"/>
                          <a:ext cx="1219" cy="3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583" name="Group 47"/>
          <p:cNvGrpSpPr>
            <a:grpSpLocks/>
          </p:cNvGrpSpPr>
          <p:nvPr/>
        </p:nvGrpSpPr>
        <p:grpSpPr bwMode="auto">
          <a:xfrm>
            <a:off x="287021" y="6216016"/>
            <a:ext cx="5991859" cy="872490"/>
            <a:chOff x="113" y="3263"/>
            <a:chExt cx="2359" cy="45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71" name="AutoShape 35"/>
            <p:cNvSpPr>
              <a:spLocks noChangeArrowheads="1"/>
            </p:cNvSpPr>
            <p:nvPr/>
          </p:nvSpPr>
          <p:spPr bwMode="auto">
            <a:xfrm>
              <a:off x="113" y="3312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72" name="Object 36"/>
            <p:cNvGraphicFramePr>
              <a:graphicFrameLocks noChangeAspect="1"/>
            </p:cNvGraphicFramePr>
            <p:nvPr/>
          </p:nvGraphicFramePr>
          <p:xfrm>
            <a:off x="352" y="3263"/>
            <a:ext cx="2021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4" name="Формула" r:id="rId13" imgW="952200" imgH="203040" progId="Equation.3">
                    <p:embed/>
                  </p:oleObj>
                </mc:Choice>
                <mc:Fallback>
                  <p:oleObj name="Формула" r:id="rId13" imgW="952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" y="3263"/>
                          <a:ext cx="2021" cy="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584" name="Group 48"/>
          <p:cNvGrpSpPr>
            <a:grpSpLocks/>
          </p:cNvGrpSpPr>
          <p:nvPr/>
        </p:nvGrpSpPr>
        <p:grpSpPr bwMode="auto">
          <a:xfrm>
            <a:off x="287021" y="7202806"/>
            <a:ext cx="5991859" cy="802004"/>
            <a:chOff x="113" y="3781"/>
            <a:chExt cx="2359" cy="42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3574" name="AutoShape 38"/>
            <p:cNvSpPr>
              <a:spLocks noChangeArrowheads="1"/>
            </p:cNvSpPr>
            <p:nvPr/>
          </p:nvSpPr>
          <p:spPr bwMode="auto">
            <a:xfrm>
              <a:off x="113" y="3793"/>
              <a:ext cx="2359" cy="40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000" b="1">
                  <a:latin typeface="Arial" pitchFamily="34" charset="0"/>
                  <a:cs typeface="Arial" pitchFamily="34" charset="0"/>
                </a:rPr>
                <a:t>                      </a:t>
              </a:r>
            </a:p>
          </p:txBody>
        </p:sp>
        <p:graphicFrame>
          <p:nvGraphicFramePr>
            <p:cNvPr id="193575" name="Object 39"/>
            <p:cNvGraphicFramePr>
              <a:graphicFrameLocks noChangeAspect="1"/>
            </p:cNvGraphicFramePr>
            <p:nvPr/>
          </p:nvGraphicFramePr>
          <p:xfrm>
            <a:off x="340" y="3781"/>
            <a:ext cx="1262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5" name="Формула" r:id="rId15" imgW="583920" imgH="177480" progId="Equation.3">
                    <p:embed/>
                  </p:oleObj>
                </mc:Choice>
                <mc:Fallback>
                  <p:oleObj name="Формула" r:id="rId15" imgW="5839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3781"/>
                          <a:ext cx="1262" cy="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3576" name="Rectangle 40"/>
          <p:cNvSpPr>
            <a:spLocks noChangeArrowheads="1"/>
          </p:cNvSpPr>
          <p:nvPr/>
        </p:nvSpPr>
        <p:spPr bwMode="auto">
          <a:xfrm>
            <a:off x="1440181" y="400050"/>
            <a:ext cx="12443459" cy="950596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r>
              <a:rPr lang="ru-RU" sz="4600" b="1" dirty="0">
                <a:latin typeface="Arial" pitchFamily="34" charset="0"/>
                <a:cs typeface="Arial" pitchFamily="34" charset="0"/>
              </a:rPr>
              <a:t>     Выберите верные утверждения:</a:t>
            </a:r>
            <a:endParaRPr lang="en-US" sz="5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585" name="AutoShape 49"/>
          <p:cNvSpPr>
            <a:spLocks noChangeArrowheads="1"/>
          </p:cNvSpPr>
          <p:nvPr/>
        </p:nvSpPr>
        <p:spPr bwMode="auto">
          <a:xfrm>
            <a:off x="2245361" y="226696"/>
            <a:ext cx="3919221" cy="1295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en-US" sz="5100" b="1" i="1" dirty="0">
                <a:latin typeface="Times New Roman" pitchFamily="18" charset="0"/>
              </a:rPr>
              <a:t>a</a:t>
            </a:r>
            <a:r>
              <a:rPr lang="ru-RU" sz="5100" b="1" dirty="0">
                <a:latin typeface="Times New Roman" pitchFamily="18" charset="0"/>
              </a:rPr>
              <a:t> </a:t>
            </a:r>
            <a:r>
              <a:rPr lang="en-US" sz="5100" dirty="0" err="1"/>
              <a:t>ll</a:t>
            </a:r>
            <a:r>
              <a:rPr lang="en-US" sz="5100" b="1" dirty="0">
                <a:latin typeface="Times New Roman" pitchFamily="18" charset="0"/>
              </a:rPr>
              <a:t> </a:t>
            </a:r>
            <a:r>
              <a:rPr lang="en-US" sz="5100" b="1" i="1" dirty="0">
                <a:latin typeface="Times New Roman" pitchFamily="18" charset="0"/>
              </a:rPr>
              <a:t>b, </a:t>
            </a:r>
            <a:r>
              <a:rPr lang="ru-RU" sz="5100" b="1" dirty="0">
                <a:latin typeface="Arial" pitchFamily="34" charset="0"/>
                <a:cs typeface="Arial" pitchFamily="34" charset="0"/>
              </a:rPr>
              <a:t>если</a:t>
            </a:r>
          </a:p>
        </p:txBody>
      </p:sp>
    </p:spTree>
    <p:extLst>
      <p:ext uri="{BB962C8B-B14F-4D97-AF65-F5344CB8AC3E}">
        <p14:creationId xmlns:p14="http://schemas.microsoft.com/office/powerpoint/2010/main" val="176948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3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9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3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7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3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7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3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8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3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9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3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8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3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93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8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3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84"/>
                  </p:tgtEl>
                </p:cond>
              </p:nextCondLst>
            </p:seq>
          </p:childTnLst>
        </p:cTn>
      </p:par>
    </p:tnLst>
    <p:bldLst>
      <p:bldP spid="193576" grpId="0" animBg="1"/>
      <p:bldP spid="1935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/>
          <p:cNvSpPr>
            <a:spLocks/>
          </p:cNvSpPr>
          <p:nvPr/>
        </p:nvSpPr>
        <p:spPr bwMode="auto">
          <a:xfrm flipH="1">
            <a:off x="3964781" y="3410248"/>
            <a:ext cx="1307306" cy="778223"/>
          </a:xfrm>
          <a:custGeom>
            <a:avLst/>
            <a:gdLst>
              <a:gd name="T0" fmla="+- 0 11089 578"/>
              <a:gd name="T1" fmla="*/ T0 w 21022"/>
              <a:gd name="T2" fmla="*/ 9668 h 19337"/>
              <a:gd name="T3" fmla="+- 0 11089 578"/>
              <a:gd name="T4" fmla="*/ T3 w 21022"/>
              <a:gd name="T5" fmla="*/ 9668 h 19337"/>
              <a:gd name="T6" fmla="+- 0 11089 578"/>
              <a:gd name="T7" fmla="*/ T6 w 21022"/>
              <a:gd name="T8" fmla="*/ 9668 h 19337"/>
              <a:gd name="T9" fmla="+- 0 11089 578"/>
              <a:gd name="T10" fmla="*/ T9 w 21022"/>
              <a:gd name="T11" fmla="*/ 9668 h 19337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022" h="19337">
                <a:moveTo>
                  <a:pt x="899" y="7"/>
                </a:moveTo>
                <a:lnTo>
                  <a:pt x="14842" y="0"/>
                </a:lnTo>
                <a:lnTo>
                  <a:pt x="21021" y="15966"/>
                </a:lnTo>
                <a:cubicBezTo>
                  <a:pt x="15057" y="21599"/>
                  <a:pt x="6053" y="19983"/>
                  <a:pt x="1869" y="12514"/>
                </a:cubicBezTo>
                <a:cubicBezTo>
                  <a:pt x="-222" y="8779"/>
                  <a:pt x="-578" y="4107"/>
                  <a:pt x="899" y="7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4000" b="1"/>
          </a:p>
        </p:txBody>
      </p:sp>
      <p:sp>
        <p:nvSpPr>
          <p:cNvPr id="34818" name="AutoShape 2"/>
          <p:cNvSpPr>
            <a:spLocks/>
          </p:cNvSpPr>
          <p:nvPr/>
        </p:nvSpPr>
        <p:spPr bwMode="auto">
          <a:xfrm rot="10800000" flipH="1">
            <a:off x="2239566" y="4497884"/>
            <a:ext cx="1276946" cy="826443"/>
          </a:xfrm>
          <a:custGeom>
            <a:avLst/>
            <a:gdLst>
              <a:gd name="T0" fmla="+- 0 11218 837"/>
              <a:gd name="T1" fmla="*/ T0 w 20763"/>
              <a:gd name="T2" fmla="*/ 9908 h 19816"/>
              <a:gd name="T3" fmla="+- 0 11218 837"/>
              <a:gd name="T4" fmla="*/ T3 w 20763"/>
              <a:gd name="T5" fmla="*/ 9908 h 19816"/>
              <a:gd name="T6" fmla="+- 0 11218 837"/>
              <a:gd name="T7" fmla="*/ T6 w 20763"/>
              <a:gd name="T8" fmla="*/ 9908 h 19816"/>
              <a:gd name="T9" fmla="+- 0 11218 837"/>
              <a:gd name="T10" fmla="*/ T9 w 20763"/>
              <a:gd name="T11" fmla="*/ 9908 h 19816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763" h="19816">
                <a:moveTo>
                  <a:pt x="1351" y="0"/>
                </a:moveTo>
                <a:lnTo>
                  <a:pt x="14516" y="1364"/>
                </a:lnTo>
                <a:lnTo>
                  <a:pt x="20762" y="16780"/>
                </a:lnTo>
                <a:cubicBezTo>
                  <a:pt x="15201" y="21600"/>
                  <a:pt x="7053" y="20571"/>
                  <a:pt x="2642" y="14476"/>
                </a:cubicBezTo>
                <a:cubicBezTo>
                  <a:pt x="-341" y="10354"/>
                  <a:pt x="-837" y="4684"/>
                  <a:pt x="1351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4000" b="1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flipV="1">
            <a:off x="941190" y="3390156"/>
            <a:ext cx="533995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820" name="AutoShape 4"/>
          <p:cNvSpPr>
            <a:spLocks/>
          </p:cNvSpPr>
          <p:nvPr/>
        </p:nvSpPr>
        <p:spPr bwMode="auto">
          <a:xfrm>
            <a:off x="753665" y="2739182"/>
            <a:ext cx="40183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>
                <a:solidFill>
                  <a:srgbClr val="000000"/>
                </a:solidFill>
              </a:rPr>
              <a:t>а</a:t>
            </a:r>
            <a:endParaRPr lang="ru-RU" sz="4800" b="1" i="1"/>
          </a:p>
        </p:txBody>
      </p:sp>
      <p:sp>
        <p:nvSpPr>
          <p:cNvPr id="34821" name="AutoShape 5"/>
          <p:cNvSpPr>
            <a:spLocks/>
          </p:cNvSpPr>
          <p:nvPr/>
        </p:nvSpPr>
        <p:spPr bwMode="auto">
          <a:xfrm>
            <a:off x="576859" y="5383262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>
                <a:solidFill>
                  <a:srgbClr val="000000"/>
                </a:solidFill>
              </a:rPr>
              <a:t>b</a:t>
            </a:r>
            <a:endParaRPr lang="ru-RU" sz="4800" b="1" i="1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1950245" y="1796208"/>
            <a:ext cx="3320058" cy="5483721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823" name="AutoShape 7"/>
          <p:cNvSpPr>
            <a:spLocks/>
          </p:cNvSpPr>
          <p:nvPr/>
        </p:nvSpPr>
        <p:spPr bwMode="auto">
          <a:xfrm>
            <a:off x="2268141" y="7154019"/>
            <a:ext cx="360759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>
                <a:solidFill>
                  <a:srgbClr val="000000"/>
                </a:solidFill>
              </a:rPr>
              <a:t>с</a:t>
            </a:r>
            <a:endParaRPr lang="ru-RU" sz="4800" b="1" i="1"/>
          </a:p>
        </p:txBody>
      </p:sp>
      <p:sp>
        <p:nvSpPr>
          <p:cNvPr id="34824" name="AutoShape 8"/>
          <p:cNvSpPr>
            <a:spLocks/>
          </p:cNvSpPr>
          <p:nvPr/>
        </p:nvSpPr>
        <p:spPr bwMode="auto">
          <a:xfrm>
            <a:off x="4296966" y="3533477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400" b="1">
                <a:solidFill>
                  <a:srgbClr val="000000"/>
                </a:solidFill>
              </a:rPr>
              <a:t>1</a:t>
            </a:r>
            <a:endParaRPr lang="ru-RU" sz="4400" b="1"/>
          </a:p>
        </p:txBody>
      </p:sp>
      <p:sp>
        <p:nvSpPr>
          <p:cNvPr id="34825" name="AutoShape 9"/>
          <p:cNvSpPr>
            <a:spLocks/>
          </p:cNvSpPr>
          <p:nvPr/>
        </p:nvSpPr>
        <p:spPr bwMode="auto">
          <a:xfrm>
            <a:off x="2696766" y="4587627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400" b="1">
                <a:solidFill>
                  <a:srgbClr val="000000"/>
                </a:solidFill>
              </a:rPr>
              <a:t>2</a:t>
            </a:r>
            <a:endParaRPr lang="ru-RU" sz="4400" b="1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941190" y="5304234"/>
            <a:ext cx="533995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827" name="AutoShape 11"/>
          <p:cNvSpPr>
            <a:spLocks/>
          </p:cNvSpPr>
          <p:nvPr/>
        </p:nvSpPr>
        <p:spPr bwMode="auto">
          <a:xfrm>
            <a:off x="2348955" y="102090"/>
            <a:ext cx="2524422" cy="9269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 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8" name="AutoShape 12"/>
          <p:cNvSpPr>
            <a:spLocks/>
          </p:cNvSpPr>
          <p:nvPr/>
        </p:nvSpPr>
        <p:spPr bwMode="auto">
          <a:xfrm>
            <a:off x="6423570" y="885344"/>
            <a:ext cx="7531297" cy="18444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Дано: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прямые </a:t>
            </a:r>
            <a:r>
              <a:rPr lang="en-US" b="1" i="1" dirty="0">
                <a:cs typeface="Arial" pitchFamily="34" charset="0"/>
              </a:rPr>
              <a:t>a</a:t>
            </a:r>
            <a:r>
              <a:rPr lang="ru-RU" b="1" i="1" dirty="0">
                <a:cs typeface="Arial" pitchFamily="34" charset="0"/>
              </a:rPr>
              <a:t> </a:t>
            </a:r>
            <a:r>
              <a:rPr lang="ru-RU" b="1" dirty="0">
                <a:cs typeface="Arial" pitchFamily="34" charset="0"/>
              </a:rPr>
              <a:t>∥ </a:t>
            </a:r>
            <a:r>
              <a:rPr lang="en-US" b="1" i="1" dirty="0" smtClean="0">
                <a:cs typeface="Arial" pitchFamily="34" charset="0"/>
              </a:rPr>
              <a:t>b</a:t>
            </a:r>
            <a:endParaRPr lang="ru-RU" b="1" i="1" dirty="0" smtClean="0"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1F497D">
                    <a:shade val="30000"/>
                    <a:satMod val="150000"/>
                  </a:srgbClr>
                </a:solidFill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∠ </a:t>
            </a:r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1, ∠ 2 </a:t>
            </a:r>
            <a:r>
              <a:rPr lang="ru-RU" b="1" dirty="0" smtClean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– накрест лежащие</a:t>
            </a:r>
            <a:endParaRPr lang="ru-RU" b="1" dirty="0">
              <a:solidFill>
                <a:srgbClr val="000000"/>
              </a:solidFill>
              <a:latin typeface="Palatino" charset="0"/>
              <a:ea typeface="Palatino" charset="0"/>
              <a:cs typeface="Palatino" charset="0"/>
              <a:sym typeface="Palatino" charset="0"/>
            </a:endParaRPr>
          </a:p>
          <a:p>
            <a:pPr algn="l"/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          ∠ 1 + ∠ 2 = 280° </a:t>
            </a:r>
            <a:endParaRPr lang="ru-RU" dirty="0"/>
          </a:p>
        </p:txBody>
      </p:sp>
      <p:sp>
        <p:nvSpPr>
          <p:cNvPr id="34829" name="AutoShape 13"/>
          <p:cNvSpPr>
            <a:spLocks/>
          </p:cNvSpPr>
          <p:nvPr/>
        </p:nvSpPr>
        <p:spPr bwMode="auto">
          <a:xfrm>
            <a:off x="6894960" y="3136330"/>
            <a:ext cx="6588518" cy="6630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Найти: ∠ 1, ∠ 2</a:t>
            </a:r>
            <a:endParaRPr lang="ru-RU" dirty="0"/>
          </a:p>
        </p:txBody>
      </p:sp>
      <p:sp>
        <p:nvSpPr>
          <p:cNvPr id="34830" name="AutoShape 14"/>
          <p:cNvSpPr>
            <a:spLocks/>
          </p:cNvSpPr>
          <p:nvPr/>
        </p:nvSpPr>
        <p:spPr bwMode="auto">
          <a:xfrm>
            <a:off x="8629801" y="3841658"/>
            <a:ext cx="2821781" cy="6536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b="1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Решение.</a:t>
            </a:r>
            <a:endParaRPr lang="ru-RU"/>
          </a:p>
        </p:txBody>
      </p:sp>
      <p:sp>
        <p:nvSpPr>
          <p:cNvPr id="34831" name="AutoShape 15"/>
          <p:cNvSpPr>
            <a:spLocks/>
          </p:cNvSpPr>
          <p:nvPr/>
        </p:nvSpPr>
        <p:spPr bwMode="auto">
          <a:xfrm>
            <a:off x="6005061" y="5324327"/>
            <a:ext cx="8368316" cy="6630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∠ 1 = ∠ 2 = 280° : 2 = 140°</a:t>
            </a:r>
            <a:endParaRPr lang="ru-RU" dirty="0"/>
          </a:p>
        </p:txBody>
      </p:sp>
      <p:sp>
        <p:nvSpPr>
          <p:cNvPr id="34832" name="AutoShape 16"/>
          <p:cNvSpPr>
            <a:spLocks/>
          </p:cNvSpPr>
          <p:nvPr/>
        </p:nvSpPr>
        <p:spPr bwMode="auto">
          <a:xfrm>
            <a:off x="6262083" y="6666584"/>
            <a:ext cx="8187714" cy="6616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Ответ: ∠ 1=140°, ∠ 2=140°</a:t>
            </a:r>
            <a:endParaRPr lang="ru-RU" dirty="0"/>
          </a:p>
        </p:txBody>
      </p:sp>
      <p:sp>
        <p:nvSpPr>
          <p:cNvPr id="34833" name="AutoShape 17"/>
          <p:cNvSpPr>
            <a:spLocks/>
          </p:cNvSpPr>
          <p:nvPr/>
        </p:nvSpPr>
        <p:spPr bwMode="auto">
          <a:xfrm>
            <a:off x="6515503" y="4534490"/>
            <a:ext cx="7857873" cy="6630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b="1" dirty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∠ 1 = ∠ </a:t>
            </a:r>
            <a:r>
              <a:rPr lang="ru-RU" b="1" dirty="0" smtClean="0">
                <a:solidFill>
                  <a:srgbClr val="000000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2 (накрест лежащие)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217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autoUpdateAnimBg="0"/>
      <p:bldP spid="34832" grpId="0" autoUpdateAnimBg="0"/>
      <p:bldP spid="348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ирог 70"/>
          <p:cNvSpPr/>
          <p:nvPr/>
        </p:nvSpPr>
        <p:spPr>
          <a:xfrm rot="257536">
            <a:off x="769564" y="4175189"/>
            <a:ext cx="926453" cy="743365"/>
          </a:xfrm>
          <a:prstGeom prst="pie">
            <a:avLst>
              <a:gd name="adj1" fmla="val 10571116"/>
              <a:gd name="adj2" fmla="val 17139338"/>
            </a:avLst>
          </a:prstGeom>
          <a:solidFill>
            <a:srgbClr val="FF6B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(стр.93)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870286" y="1887303"/>
            <a:ext cx="1433639" cy="34923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303927" y="1913625"/>
            <a:ext cx="2405502" cy="31311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07715" y="4577948"/>
            <a:ext cx="5174071" cy="19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ирог 29"/>
          <p:cNvSpPr/>
          <p:nvPr/>
        </p:nvSpPr>
        <p:spPr>
          <a:xfrm rot="2671276" flipV="1">
            <a:off x="4047915" y="4209567"/>
            <a:ext cx="681018" cy="803894"/>
          </a:xfrm>
          <a:prstGeom prst="pie">
            <a:avLst>
              <a:gd name="adj1" fmla="val 3076961"/>
              <a:gd name="adj2" fmla="val 1058642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9835" y="4870372"/>
                <a:ext cx="108279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uz-Latn-UZ" sz="2800" b="1" i="1" smtClean="0">
                              <a:latin typeface="Cambria Math"/>
                            </a:rPr>
                            <m:t>𝟎𝟖</m:t>
                          </m:r>
                        </m:e>
                        <m:sup>
                          <m:r>
                            <a:rPr lang="ru-RU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835" y="4870372"/>
                <a:ext cx="1082796" cy="5329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271690" y="1199837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491027" y="1825285"/>
                <a:ext cx="7359935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∠1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𝟏𝟎𝟖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ак как вертикальные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27" y="1825285"/>
                <a:ext cx="7359935" cy="1088375"/>
              </a:xfrm>
              <a:prstGeom prst="rect">
                <a:avLst/>
              </a:prstGeom>
              <a:blipFill rotWithShape="1">
                <a:blip r:embed="rId3"/>
                <a:stretch>
                  <a:fillRect l="-2154" t="-6145" b="-173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426510" y="3364113"/>
                <a:ext cx="658475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2 и 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3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односторонние углы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𝟏𝟎𝟖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+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𝟕𝟐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, значит</a:t>
                </a:r>
                <a:r>
                  <a:rPr lang="uz-Cyrl-UZ" sz="4000" b="1" i="1" dirty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:r>
                  <a:rPr lang="uz-Cyrl-UZ" sz="4000" b="1" i="1" dirty="0" smtClean="0">
                    <a:solidFill>
                      <a:srgbClr val="002060"/>
                    </a:solidFill>
                    <a:cs typeface="Arial" pitchFamily="34" charset="0"/>
                  </a:rPr>
                  <a:t>а </a:t>
                </a:r>
                <a:r>
                  <a:rPr lang="uz-Cyrl-UZ" sz="40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∥</a:t>
                </a:r>
                <a:r>
                  <a:rPr lang="uz-Latn-UZ" sz="4000" b="1" i="1" dirty="0" smtClean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:r>
                  <a:rPr lang="uz-Latn-UZ" sz="4000" b="1" i="1" dirty="0">
                    <a:solidFill>
                      <a:srgbClr val="002060"/>
                    </a:solidFill>
                    <a:cs typeface="Arial" pitchFamily="34" charset="0"/>
                  </a:rPr>
                  <a:t>b </a:t>
                </a:r>
                <a:endParaRPr lang="uz-Cyrl-UZ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510" y="3364113"/>
                <a:ext cx="6584751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315" t="-6599" r="-2407" b="-2132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551830" y="5978544"/>
                <a:ext cx="94155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х=∠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4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соответственные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угл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ы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при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Cyrl-UZ" sz="4000" b="1" i="1" dirty="0">
                    <a:solidFill>
                      <a:srgbClr val="002060"/>
                    </a:solidFill>
                    <a:cs typeface="Arial" pitchFamily="34" charset="0"/>
                  </a:rPr>
                  <a:t>а </a:t>
                </a:r>
                <a:r>
                  <a:rPr lang="uz-Cyrl-UZ" sz="4000" b="1" dirty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∥</a:t>
                </a:r>
                <a:r>
                  <a:rPr lang="uz-Latn-UZ" sz="4000" b="1" i="1" dirty="0">
                    <a:solidFill>
                      <a:srgbClr val="002060"/>
                    </a:solidFill>
                    <a:cs typeface="Arial" pitchFamily="34" charset="0"/>
                  </a:rPr>
                  <a:t> b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30" y="5978544"/>
                <a:ext cx="9415526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1684" t="-17241" b="-3706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231196" y="7113673"/>
                <a:ext cx="38069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196" y="7113673"/>
                <a:ext cx="3806940" cy="769441"/>
              </a:xfrm>
              <a:prstGeom prst="rect">
                <a:avLst/>
              </a:prstGeom>
              <a:blipFill rotWithShape="1">
                <a:blip r:embed="rId6"/>
                <a:stretch>
                  <a:fillRect l="-6400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398990" y="3818308"/>
                <a:ext cx="108279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ru-RU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uz-Latn-UZ" sz="2800" b="1" i="1" smtClean="0"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ru-RU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990" y="3818308"/>
                <a:ext cx="1082796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307715" y="2872117"/>
            <a:ext cx="495187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ирог 49"/>
          <p:cNvSpPr/>
          <p:nvPr/>
        </p:nvSpPr>
        <p:spPr>
          <a:xfrm rot="1129602">
            <a:off x="823326" y="4172243"/>
            <a:ext cx="788772" cy="815221"/>
          </a:xfrm>
          <a:prstGeom prst="pie">
            <a:avLst>
              <a:gd name="adj1" fmla="val 20616325"/>
              <a:gd name="adj2" fmla="val 55226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Пирог 50"/>
          <p:cNvSpPr/>
          <p:nvPr/>
        </p:nvSpPr>
        <p:spPr>
          <a:xfrm rot="17665685">
            <a:off x="1256082" y="2535954"/>
            <a:ext cx="1256739" cy="743365"/>
          </a:xfrm>
          <a:prstGeom prst="pie">
            <a:avLst>
              <a:gd name="adj1" fmla="val 10571116"/>
              <a:gd name="adj2" fmla="val 14975357"/>
            </a:avLst>
          </a:prstGeom>
          <a:solidFill>
            <a:srgbClr val="FF6B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ирог 51"/>
          <p:cNvSpPr/>
          <p:nvPr/>
        </p:nvSpPr>
        <p:spPr>
          <a:xfrm rot="20157325">
            <a:off x="2388387" y="2553023"/>
            <a:ext cx="1390959" cy="710810"/>
          </a:xfrm>
          <a:prstGeom prst="pie">
            <a:avLst>
              <a:gd name="adj1" fmla="val 12206681"/>
              <a:gd name="adj2" fmla="val 152664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6420" y="2712263"/>
            <a:ext cx="8469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uz-Cyrl-UZ" sz="4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а</a:t>
            </a:r>
            <a:r>
              <a:rPr lang="uz-Latn-UZ" sz="4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, b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4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c-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еку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ую</a:t>
            </a:r>
            <a:endParaRPr lang="uz-Latn-UZ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40564" y="2946243"/>
                <a:ext cx="946541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en-US" sz="2800" b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 </m:t>
                          </m:r>
                          <m:r>
                            <a:rPr lang="uz-Latn-UZ" sz="2800" b="1" i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𝟕</m:t>
                          </m:r>
                          <m:r>
                            <a:rPr lang="uz-Latn-UZ" sz="2800" b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𝟐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64" y="2946243"/>
                <a:ext cx="946541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22926" y="838200"/>
            <a:ext cx="72619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1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. Найдите х на рисунке 1.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4"/>
          <p:cNvSpPr>
            <a:spLocks/>
          </p:cNvSpPr>
          <p:nvPr/>
        </p:nvSpPr>
        <p:spPr bwMode="auto">
          <a:xfrm>
            <a:off x="22007" y="2331056"/>
            <a:ext cx="40183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 dirty="0">
                <a:solidFill>
                  <a:srgbClr val="000000"/>
                </a:solidFill>
              </a:rPr>
              <a:t>а</a:t>
            </a:r>
            <a:endParaRPr lang="ru-RU" sz="4800" b="1" i="1" dirty="0"/>
          </a:p>
        </p:txBody>
      </p:sp>
      <p:sp>
        <p:nvSpPr>
          <p:cNvPr id="58" name="AutoShape 5"/>
          <p:cNvSpPr>
            <a:spLocks/>
          </p:cNvSpPr>
          <p:nvPr/>
        </p:nvSpPr>
        <p:spPr bwMode="auto">
          <a:xfrm>
            <a:off x="161190" y="4553375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 dirty="0">
                <a:solidFill>
                  <a:srgbClr val="000000"/>
                </a:solidFill>
              </a:rPr>
              <a:t>b</a:t>
            </a:r>
            <a:endParaRPr lang="ru-RU" sz="4800" b="1" i="1" dirty="0"/>
          </a:p>
        </p:txBody>
      </p:sp>
      <p:sp>
        <p:nvSpPr>
          <p:cNvPr id="59" name="AutoShape 7"/>
          <p:cNvSpPr>
            <a:spLocks/>
          </p:cNvSpPr>
          <p:nvPr/>
        </p:nvSpPr>
        <p:spPr bwMode="auto">
          <a:xfrm>
            <a:off x="1802850" y="1801612"/>
            <a:ext cx="360759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 dirty="0">
                <a:solidFill>
                  <a:srgbClr val="000000"/>
                </a:solidFill>
              </a:rPr>
              <a:t>с</a:t>
            </a:r>
            <a:endParaRPr lang="ru-RU" sz="4800" b="1" i="1" dirty="0"/>
          </a:p>
        </p:txBody>
      </p:sp>
      <p:sp>
        <p:nvSpPr>
          <p:cNvPr id="61" name="AutoShape 4"/>
          <p:cNvSpPr>
            <a:spLocks/>
          </p:cNvSpPr>
          <p:nvPr/>
        </p:nvSpPr>
        <p:spPr bwMode="auto">
          <a:xfrm>
            <a:off x="2379293" y="2351215"/>
            <a:ext cx="40183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4800" b="1" dirty="0" smtClean="0">
                <a:solidFill>
                  <a:srgbClr val="000000"/>
                </a:solidFill>
              </a:rPr>
              <a:t>x</a:t>
            </a:r>
            <a:endParaRPr lang="ru-RU" sz="4800" b="1" dirty="0"/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>
            <a:off x="2482725" y="1754550"/>
            <a:ext cx="42862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4800" b="1" i="1" dirty="0" smtClean="0">
                <a:solidFill>
                  <a:srgbClr val="000000"/>
                </a:solidFill>
              </a:rPr>
              <a:t>d</a:t>
            </a:r>
            <a:endParaRPr lang="ru-RU" sz="4800" b="1" i="1" dirty="0"/>
          </a:p>
        </p:txBody>
      </p:sp>
      <p:sp>
        <p:nvSpPr>
          <p:cNvPr id="64" name="AutoShape 9"/>
          <p:cNvSpPr>
            <a:spLocks/>
          </p:cNvSpPr>
          <p:nvPr/>
        </p:nvSpPr>
        <p:spPr bwMode="auto">
          <a:xfrm>
            <a:off x="957078" y="4086173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3200" b="1" dirty="0">
                <a:solidFill>
                  <a:srgbClr val="000000"/>
                </a:solidFill>
              </a:rPr>
              <a:t>2</a:t>
            </a:r>
            <a:endParaRPr lang="ru-RU" sz="3200" b="1" dirty="0"/>
          </a:p>
        </p:txBody>
      </p:sp>
      <p:sp>
        <p:nvSpPr>
          <p:cNvPr id="66" name="AutoShape 9"/>
          <p:cNvSpPr>
            <a:spLocks/>
          </p:cNvSpPr>
          <p:nvPr/>
        </p:nvSpPr>
        <p:spPr bwMode="auto">
          <a:xfrm>
            <a:off x="1455800" y="2853037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3200" b="1" dirty="0">
                <a:solidFill>
                  <a:srgbClr val="000000"/>
                </a:solidFill>
              </a:rPr>
              <a:t>3</a:t>
            </a:r>
            <a:endParaRPr lang="ru-RU" sz="3200" b="1" dirty="0"/>
          </a:p>
        </p:txBody>
      </p:sp>
      <p:sp>
        <p:nvSpPr>
          <p:cNvPr id="67" name="Пирог 66"/>
          <p:cNvSpPr/>
          <p:nvPr/>
        </p:nvSpPr>
        <p:spPr>
          <a:xfrm rot="20157325">
            <a:off x="3634114" y="4197729"/>
            <a:ext cx="1390959" cy="710810"/>
          </a:xfrm>
          <a:prstGeom prst="pie">
            <a:avLst>
              <a:gd name="adj1" fmla="val 12206681"/>
              <a:gd name="adj2" fmla="val 152664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AutoShape 9"/>
          <p:cNvSpPr>
            <a:spLocks/>
          </p:cNvSpPr>
          <p:nvPr/>
        </p:nvSpPr>
        <p:spPr bwMode="auto">
          <a:xfrm>
            <a:off x="1135857" y="4553134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3200" b="1" dirty="0" smtClean="0">
                <a:solidFill>
                  <a:srgbClr val="000000"/>
                </a:solidFill>
              </a:rPr>
              <a:t>1</a:t>
            </a:r>
            <a:endParaRPr lang="ru-RU" sz="3200" b="1" dirty="0"/>
          </a:p>
        </p:txBody>
      </p:sp>
      <p:sp>
        <p:nvSpPr>
          <p:cNvPr id="69" name="AutoShape 9"/>
          <p:cNvSpPr>
            <a:spLocks/>
          </p:cNvSpPr>
          <p:nvPr/>
        </p:nvSpPr>
        <p:spPr bwMode="auto">
          <a:xfrm>
            <a:off x="4256818" y="4109203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3200" b="1" dirty="0">
                <a:solidFill>
                  <a:srgbClr val="000000"/>
                </a:solidFill>
              </a:rPr>
              <a:t>5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36237" y="3800296"/>
                <a:ext cx="108279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uz-Latn-UZ" sz="2800" b="1" i="1" smtClean="0">
                              <a:latin typeface="Cambria Math"/>
                            </a:rPr>
                            <m:t>𝟎𝟖</m:t>
                          </m:r>
                        </m:e>
                        <m:sup>
                          <m:r>
                            <a:rPr lang="ru-RU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37" y="3800296"/>
                <a:ext cx="1082796" cy="5329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543923" y="4886744"/>
                <a:ext cx="4719433" cy="1088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4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и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5 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смежн</a:t>
                </a:r>
                <a:r>
                  <a:rPr lang="ru-RU" sz="32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ые</a:t>
                </a:r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4=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−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𝟐𝟓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923" y="4886744"/>
                <a:ext cx="4719433" cy="1088375"/>
              </a:xfrm>
              <a:prstGeom prst="rect">
                <a:avLst/>
              </a:prstGeom>
              <a:blipFill rotWithShape="1">
                <a:blip r:embed="rId10"/>
                <a:stretch>
                  <a:fillRect l="-3226" t="-7303" b="-1685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5727433" y="4337023"/>
            <a:ext cx="8469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uz-Cyrl-UZ" sz="4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а</a:t>
            </a:r>
            <a:r>
              <a:rPr lang="uz-Latn-UZ" sz="4000" b="1" dirty="0">
                <a:solidFill>
                  <a:srgbClr val="002060"/>
                </a:solidFill>
                <a:latin typeface="+mj-lt"/>
                <a:ea typeface="Cambria Math"/>
                <a:cs typeface="Arial" pitchFamily="34" charset="0"/>
              </a:rPr>
              <a:t>∥</a:t>
            </a:r>
            <a:r>
              <a:rPr lang="uz-Latn-UZ" sz="40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uz-Latn-UZ" sz="4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b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4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d-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еку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ую</a:t>
            </a:r>
            <a:endParaRPr lang="uz-Latn-UZ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AutoShape 9"/>
          <p:cNvSpPr>
            <a:spLocks/>
          </p:cNvSpPr>
          <p:nvPr/>
        </p:nvSpPr>
        <p:spPr bwMode="auto">
          <a:xfrm>
            <a:off x="3821558" y="4109203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uz-Latn-UZ" sz="3200" b="1" dirty="0">
                <a:solidFill>
                  <a:srgbClr val="000000"/>
                </a:solidFill>
              </a:rPr>
              <a:t>4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051839" y="3942917"/>
                <a:ext cx="86799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</m:t>
                          </m:r>
                          <m:r>
                            <a:rPr lang="uz-Latn-UZ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839" y="3942917"/>
                <a:ext cx="867994" cy="53296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13" grpId="0"/>
      <p:bldP spid="54" grpId="0"/>
      <p:bldP spid="55" grpId="0"/>
      <p:bldP spid="56" grpId="0"/>
      <p:bldP spid="48" grpId="0"/>
      <p:bldP spid="63" grpId="0"/>
      <p:bldP spid="64" grpId="0"/>
      <p:bldP spid="66" grpId="0"/>
      <p:bldP spid="67" grpId="0" animBg="1"/>
      <p:bldP spid="68" grpId="0"/>
      <p:bldP spid="69" grpId="0"/>
      <p:bldP spid="70" grpId="0"/>
      <p:bldP spid="16" grpId="0"/>
      <p:bldP spid="72" grpId="0"/>
      <p:bldP spid="6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Line 3"/>
          <p:cNvSpPr>
            <a:spLocks noChangeShapeType="1"/>
          </p:cNvSpPr>
          <p:nvPr/>
        </p:nvSpPr>
        <p:spPr bwMode="auto">
          <a:xfrm flipV="1">
            <a:off x="763559" y="3480193"/>
            <a:ext cx="3667256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820" name="AutoShape 4"/>
          <p:cNvSpPr>
            <a:spLocks/>
          </p:cNvSpPr>
          <p:nvPr/>
        </p:nvSpPr>
        <p:spPr bwMode="auto">
          <a:xfrm>
            <a:off x="408473" y="3128144"/>
            <a:ext cx="40183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 dirty="0">
                <a:solidFill>
                  <a:srgbClr val="000000"/>
                </a:solidFill>
              </a:rPr>
              <a:t>а</a:t>
            </a:r>
            <a:endParaRPr lang="ru-RU" sz="4800" b="1" i="1" dirty="0"/>
          </a:p>
        </p:txBody>
      </p:sp>
      <p:sp>
        <p:nvSpPr>
          <p:cNvPr id="34821" name="AutoShape 5"/>
          <p:cNvSpPr>
            <a:spLocks/>
          </p:cNvSpPr>
          <p:nvPr/>
        </p:nvSpPr>
        <p:spPr bwMode="auto">
          <a:xfrm>
            <a:off x="362435" y="446692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800" b="1" i="1" dirty="0">
                <a:solidFill>
                  <a:srgbClr val="000000"/>
                </a:solidFill>
              </a:rPr>
              <a:t>b</a:t>
            </a:r>
            <a:endParaRPr lang="ru-RU" sz="4800" b="1" i="1" dirty="0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914406" y="2819398"/>
            <a:ext cx="3124194" cy="2714403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824" name="AutoShape 8"/>
          <p:cNvSpPr>
            <a:spLocks/>
          </p:cNvSpPr>
          <p:nvPr/>
        </p:nvSpPr>
        <p:spPr bwMode="auto">
          <a:xfrm>
            <a:off x="2480276" y="3445978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1</a:t>
            </a:r>
            <a:endParaRPr lang="ru-RU" sz="3600" b="1" dirty="0"/>
          </a:p>
        </p:txBody>
      </p:sp>
      <p:sp>
        <p:nvSpPr>
          <p:cNvPr id="34825" name="AutoShape 9"/>
          <p:cNvSpPr>
            <a:spLocks/>
          </p:cNvSpPr>
          <p:nvPr/>
        </p:nvSpPr>
        <p:spPr bwMode="auto">
          <a:xfrm>
            <a:off x="2365309" y="4212809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2</a:t>
            </a:r>
            <a:endParaRPr lang="ru-RU" sz="3600" b="1" dirty="0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21360" y="4758259"/>
            <a:ext cx="3710285" cy="11763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9" name="TextBox 18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(стр.93)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8638" y="849732"/>
            <a:ext cx="135201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8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Сумма двух внутренних накрест лежащих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углов, полученных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при пересечении двух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параллельных прямых секущей равна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84°. Найдите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остальные углы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7391400" y="2138943"/>
            <a:ext cx="6642173" cy="1825021"/>
          </a:xfrm>
          <a:prstGeom prst="rect">
            <a:avLst/>
          </a:prstGeom>
        </p:spPr>
        <p:txBody>
          <a:bodyPr lIns="130618" tIns="0" rIns="130618" bIns="65309">
            <a:noAutofit/>
          </a:bodyPr>
          <a:lstStyle/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прямые </a:t>
            </a:r>
            <a:r>
              <a:rPr lang="en-US" sz="36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ru-RU" sz="36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3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∥ </a:t>
            </a:r>
            <a:r>
              <a:rPr lang="en-US" sz="36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b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           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∠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1 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+ 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∠2 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84⁰</a:t>
            </a:r>
            <a:endParaRPr lang="ru-RU" sz="32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39185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Найти: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∠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∠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∠5, ∠6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 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∠</a:t>
            </a:r>
            <a:r>
              <a:rPr lang="ru-RU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7, ∠</a:t>
            </a:r>
            <a:r>
              <a:rPr lang="ru-RU" sz="32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8</a:t>
            </a:r>
            <a:endParaRPr lang="ru-RU" sz="3200" b="1" dirty="0" smtClean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638" y="6644332"/>
            <a:ext cx="2169543" cy="655487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 </a:t>
            </a:r>
            <a:endParaRPr lang="ru-RU" sz="4000" b="1" i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066147" y="3872650"/>
                <a:ext cx="9012124" cy="2205527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Так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a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∥ </a:t>
                </a:r>
                <a:r>
                  <a:rPr lang="en-US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b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, </a:t>
                </a:r>
                <a:r>
                  <a:rPr lang="ru-RU" sz="32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то</a:t>
                </a:r>
                <a:r>
                  <a:rPr lang="en-US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endParaRPr lang="ru-RU" sz="3600" b="1" i="1" dirty="0" smtClean="0">
                  <a:solidFill>
                    <a:srgbClr val="1F497D">
                      <a:shade val="30000"/>
                      <a:satMod val="150000"/>
                    </a:srgbClr>
                  </a:solidFill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1 = ∠2 </a:t>
                </a:r>
                <a:r>
                  <a:rPr lang="ru-RU" sz="3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 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84⁰: 2</a:t>
                </a:r>
                <a:r>
                  <a:rPr lang="en-US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𝟒𝟐</m:t>
                        </m:r>
                      </m:e>
                      <m:sup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нарест лежащие углы</a:t>
                </a:r>
                <a:r>
                  <a:rPr lang="en-US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ru-RU" sz="3600" b="1" dirty="0">
                  <a:solidFill>
                    <a:schemeClr val="tx2">
                      <a:shade val="30000"/>
                      <a:satMod val="150000"/>
                    </a:schemeClr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lang="en-US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∠5</a:t>
                </a:r>
                <a:r>
                  <a:rPr lang="en-US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</m:t>
                        </m:r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односторонние углы</a:t>
                </a:r>
              </a:p>
              <a:p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200" b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sz="3200" b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  <m:r>
                          <a:rPr lang="en-US" sz="3200" b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</m:sup>
                    </m:sSup>
                    <m:r>
                      <a:rPr lang="ru-RU" sz="3200" b="1" i="1" smtClean="0">
                        <a:solidFill>
                          <a:schemeClr val="tx2">
                            <a:shade val="30000"/>
                            <a:satMod val="150000"/>
                          </a:schemeClr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−</m:t>
                    </m:r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𝟒𝟐</m:t>
                        </m:r>
                      </m:e>
                      <m:sup>
                        <m:r>
                          <a:rPr lang="ru-RU" sz="3200" b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𝟏𝟑𝟖</m:t>
                        </m:r>
                      </m:e>
                      <m:sup>
                        <m:r>
                          <a:rPr lang="ru-RU" sz="32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147" y="3872650"/>
                <a:ext cx="9012124" cy="2205527"/>
              </a:xfrm>
              <a:prstGeom prst="rect">
                <a:avLst/>
              </a:prstGeom>
              <a:blipFill rotWithShape="1">
                <a:blip r:embed="rId2"/>
                <a:stretch>
                  <a:fillRect l="-2300" t="-5801" r="-135" b="-939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334207" y="6478065"/>
                <a:ext cx="6078760" cy="1173065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3</a:t>
                </a:r>
                <a:r>
                  <a:rPr lang="en-US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:r>
                  <a:rPr lang="en-US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∠5</a:t>
                </a:r>
                <a:r>
                  <a:rPr lang="en-US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 ∠6 =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∠7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𝟑𝟖</m:t>
                        </m:r>
                      </m:e>
                      <m:sup>
                        <m:r>
                          <a:rPr lang="ru-RU" sz="36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chemeClr val="tx2">
                      <a:shade val="30000"/>
                      <a:satMod val="150000"/>
                    </a:schemeClr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∠1 = ∠2 = </a:t>
                </a:r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∠4 = </a:t>
                </a:r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600" b="1" dirty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8</a:t>
                </a:r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0" smtClean="0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𝟒𝟐</m:t>
                        </m:r>
                      </m:e>
                      <m:sup>
                        <m:r>
                          <a:rPr lang="ru-RU" sz="3600" b="1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207" y="6478065"/>
                <a:ext cx="6078760" cy="1173065"/>
              </a:xfrm>
              <a:prstGeom prst="rect">
                <a:avLst/>
              </a:prstGeom>
              <a:blipFill rotWithShape="1">
                <a:blip r:embed="rId3"/>
                <a:stretch>
                  <a:fillRect l="-3912" t="-9375" b="-2083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ирог 24"/>
          <p:cNvSpPr/>
          <p:nvPr/>
        </p:nvSpPr>
        <p:spPr>
          <a:xfrm rot="17090229">
            <a:off x="2527981" y="3150636"/>
            <a:ext cx="1390959" cy="710810"/>
          </a:xfrm>
          <a:prstGeom prst="pie">
            <a:avLst>
              <a:gd name="adj1" fmla="val 12753956"/>
              <a:gd name="adj2" fmla="val 152664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ирог 25"/>
          <p:cNvSpPr/>
          <p:nvPr/>
        </p:nvSpPr>
        <p:spPr>
          <a:xfrm rot="6817070">
            <a:off x="1180528" y="4402854"/>
            <a:ext cx="1390959" cy="710810"/>
          </a:xfrm>
          <a:prstGeom prst="pie">
            <a:avLst>
              <a:gd name="adj1" fmla="val 12042996"/>
              <a:gd name="adj2" fmla="val 1489228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AutoShape 9"/>
          <p:cNvSpPr>
            <a:spLocks/>
          </p:cNvSpPr>
          <p:nvPr/>
        </p:nvSpPr>
        <p:spPr bwMode="auto">
          <a:xfrm>
            <a:off x="1690468" y="4745534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7</a:t>
            </a:r>
            <a:endParaRPr lang="ru-RU" sz="3600" b="1" dirty="0"/>
          </a:p>
        </p:txBody>
      </p:sp>
      <p:sp>
        <p:nvSpPr>
          <p:cNvPr id="28" name="AutoShape 9"/>
          <p:cNvSpPr>
            <a:spLocks/>
          </p:cNvSpPr>
          <p:nvPr/>
        </p:nvSpPr>
        <p:spPr bwMode="auto">
          <a:xfrm>
            <a:off x="968056" y="4725842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8</a:t>
            </a:r>
            <a:endParaRPr lang="ru-RU" sz="3600" b="1" dirty="0"/>
          </a:p>
        </p:txBody>
      </p:sp>
      <p:sp>
        <p:nvSpPr>
          <p:cNvPr id="29" name="AutoShape 9"/>
          <p:cNvSpPr>
            <a:spLocks/>
          </p:cNvSpPr>
          <p:nvPr/>
        </p:nvSpPr>
        <p:spPr bwMode="auto">
          <a:xfrm>
            <a:off x="1420592" y="4212809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6</a:t>
            </a:r>
            <a:endParaRPr lang="ru-RU" sz="3600" b="1" dirty="0"/>
          </a:p>
        </p:txBody>
      </p:sp>
      <p:sp>
        <p:nvSpPr>
          <p:cNvPr id="30" name="AutoShape 9"/>
          <p:cNvSpPr>
            <a:spLocks/>
          </p:cNvSpPr>
          <p:nvPr/>
        </p:nvSpPr>
        <p:spPr bwMode="auto">
          <a:xfrm>
            <a:off x="3106670" y="3480193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5</a:t>
            </a:r>
            <a:endParaRPr lang="ru-RU" sz="3600" b="1" dirty="0"/>
          </a:p>
        </p:txBody>
      </p:sp>
      <p:sp>
        <p:nvSpPr>
          <p:cNvPr id="31" name="AutoShape 9"/>
          <p:cNvSpPr>
            <a:spLocks/>
          </p:cNvSpPr>
          <p:nvPr/>
        </p:nvSpPr>
        <p:spPr bwMode="auto">
          <a:xfrm>
            <a:off x="3687329" y="2957128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4</a:t>
            </a:r>
            <a:endParaRPr lang="ru-RU" sz="3600" b="1" dirty="0"/>
          </a:p>
        </p:txBody>
      </p:sp>
      <p:sp>
        <p:nvSpPr>
          <p:cNvPr id="32" name="AutoShape 9"/>
          <p:cNvSpPr>
            <a:spLocks/>
          </p:cNvSpPr>
          <p:nvPr/>
        </p:nvSpPr>
        <p:spPr bwMode="auto">
          <a:xfrm>
            <a:off x="2956017" y="2888765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28954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(стр.93)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4362" y="5973913"/>
            <a:ext cx="2169543" cy="655487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 </a:t>
            </a:r>
            <a:endParaRPr lang="ru-RU" sz="4000" b="1" i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016568" y="3575874"/>
                <a:ext cx="5538101" cy="1086375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Так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en-US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a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∥ </a:t>
                </a:r>
                <a:r>
                  <a:rPr lang="en-US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b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, </a:t>
                </a:r>
                <a:r>
                  <a:rPr lang="ru-RU" sz="32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то</a:t>
                </a:r>
                <a:r>
                  <a:rPr lang="en-US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ru-RU" sz="3600" b="1" i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1</a:t>
                </a:r>
                <a:r>
                  <a:rPr lang="en-US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∠2</a:t>
                </a:r>
                <a:r>
                  <a:rPr lang="en-US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</m:t>
                        </m:r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односторонние углы</a:t>
                </a: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68" y="3575874"/>
                <a:ext cx="5538101" cy="1086375"/>
              </a:xfrm>
              <a:prstGeom prst="rect">
                <a:avLst/>
              </a:prstGeom>
              <a:blipFill rotWithShape="1">
                <a:blip r:embed="rId2"/>
                <a:stretch>
                  <a:fillRect l="-3744" t="-12360" b="-1966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05415" y="6629400"/>
                <a:ext cx="6078760" cy="1173065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1 =</a:t>
                </a:r>
                <a:r>
                  <a:rPr lang="en-US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∠4</a:t>
                </a:r>
                <a:r>
                  <a:rPr lang="en-US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 ∠7 = </a:t>
                </a:r>
                <a:r>
                  <a:rPr lang="ru-RU" sz="36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∠8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𝟔𝟎</m:t>
                        </m:r>
                      </m:e>
                      <m:sup>
                        <m:r>
                          <a:rPr lang="ru-RU" sz="36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chemeClr val="tx2">
                      <a:shade val="30000"/>
                      <a:satMod val="150000"/>
                    </a:schemeClr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∠2 = ∠3 = </a:t>
                </a:r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∠5 = </a:t>
                </a:r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</a:t>
                </a:r>
                <a:r>
                  <a:rPr lang="ru-RU" sz="3600" b="1" dirty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6</a:t>
                </a:r>
                <a:r>
                  <a:rPr lang="ru-RU" sz="3600" b="1" dirty="0" smtClean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 </a:t>
                </a:r>
                <a:r>
                  <a:rPr lang="ru-RU" sz="3600" b="1" dirty="0">
                    <a:solidFill>
                      <a:srgbClr val="1F497D">
                        <a:shade val="30000"/>
                        <a:satMod val="150000"/>
                      </a:srgbClr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0" smtClean="0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0" smtClean="0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𝟐𝟎</m:t>
                        </m:r>
                      </m:e>
                      <m:sup>
                        <m:r>
                          <a:rPr lang="ru-RU" sz="3600" b="1">
                            <a:solidFill>
                              <a:srgbClr val="1F497D">
                                <a:shade val="30000"/>
                                <a:satMod val="150000"/>
                              </a:srgb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15" y="6629400"/>
                <a:ext cx="6078760" cy="1173065"/>
              </a:xfrm>
              <a:prstGeom prst="rect">
                <a:avLst/>
              </a:prstGeom>
              <a:blipFill rotWithShape="1">
                <a:blip r:embed="rId3"/>
                <a:stretch>
                  <a:fillRect l="-3912" t="-9375" b="-2083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26933" y="985763"/>
            <a:ext cx="1432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9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 Один из углов, полученных при пересечении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двух параллельных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прямых секущей, в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раз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больше другого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 Найдите все получившиеся углы.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1028850" y="3426723"/>
            <a:ext cx="2534920" cy="1554480"/>
            <a:chOff x="1202" y="1344"/>
            <a:chExt cx="998" cy="816"/>
          </a:xfrm>
        </p:grpSpPr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1202" y="1752"/>
              <a:ext cx="635" cy="408"/>
            </a:xfrm>
            <a:custGeom>
              <a:avLst/>
              <a:gdLst>
                <a:gd name="T0" fmla="*/ 272 w 635"/>
                <a:gd name="T1" fmla="*/ 45 h 408"/>
                <a:gd name="T2" fmla="*/ 0 w 635"/>
                <a:gd name="T3" fmla="*/ 408 h 408"/>
                <a:gd name="T4" fmla="*/ 54 w 635"/>
                <a:gd name="T5" fmla="*/ 352 h 408"/>
                <a:gd name="T6" fmla="*/ 635 w 635"/>
                <a:gd name="T7" fmla="*/ 363 h 408"/>
                <a:gd name="T8" fmla="*/ 317 w 635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408">
                  <a:moveTo>
                    <a:pt x="272" y="45"/>
                  </a:moveTo>
                  <a:lnTo>
                    <a:pt x="0" y="408"/>
                  </a:lnTo>
                  <a:lnTo>
                    <a:pt x="54" y="352"/>
                  </a:lnTo>
                  <a:lnTo>
                    <a:pt x="635" y="363"/>
                  </a:lnTo>
                  <a:lnTo>
                    <a:pt x="317" y="0"/>
                  </a:lnTo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1519" y="1344"/>
              <a:ext cx="681" cy="424"/>
            </a:xfrm>
            <a:custGeom>
              <a:avLst/>
              <a:gdLst>
                <a:gd name="T0" fmla="*/ 681 w 681"/>
                <a:gd name="T1" fmla="*/ 16 h 424"/>
                <a:gd name="T2" fmla="*/ 305 w 681"/>
                <a:gd name="T3" fmla="*/ 0 h 424"/>
                <a:gd name="T4" fmla="*/ 0 w 681"/>
                <a:gd name="T5" fmla="*/ 424 h 424"/>
                <a:gd name="T6" fmla="*/ 318 w 681"/>
                <a:gd name="T7" fmla="*/ 424 h 424"/>
                <a:gd name="T8" fmla="*/ 545 w 681"/>
                <a:gd name="T9" fmla="*/ 378 h 424"/>
                <a:gd name="T10" fmla="*/ 635 w 681"/>
                <a:gd name="T11" fmla="*/ 242 h 424"/>
                <a:gd name="T12" fmla="*/ 681 w 681"/>
                <a:gd name="T13" fmla="*/ 1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424">
                  <a:moveTo>
                    <a:pt x="681" y="16"/>
                  </a:moveTo>
                  <a:lnTo>
                    <a:pt x="305" y="0"/>
                  </a:lnTo>
                  <a:lnTo>
                    <a:pt x="0" y="424"/>
                  </a:lnTo>
                  <a:lnTo>
                    <a:pt x="318" y="424"/>
                  </a:lnTo>
                  <a:lnTo>
                    <a:pt x="545" y="378"/>
                  </a:lnTo>
                  <a:lnTo>
                    <a:pt x="635" y="242"/>
                  </a:lnTo>
                  <a:lnTo>
                    <a:pt x="681" y="16"/>
                  </a:lnTo>
                  <a:close/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1648353" y="4211163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2452520" y="3514353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56" name="Group 12"/>
          <p:cNvGrpSpPr>
            <a:grpSpLocks/>
          </p:cNvGrpSpPr>
          <p:nvPr/>
        </p:nvGrpSpPr>
        <p:grpSpPr bwMode="auto">
          <a:xfrm>
            <a:off x="1374290" y="3426723"/>
            <a:ext cx="1490981" cy="1474470"/>
            <a:chOff x="1338" y="1344"/>
            <a:chExt cx="587" cy="774"/>
          </a:xfrm>
        </p:grpSpPr>
        <p:sp>
          <p:nvSpPr>
            <p:cNvPr id="57" name="Freeform 13"/>
            <p:cNvSpPr>
              <a:spLocks/>
            </p:cNvSpPr>
            <p:nvPr/>
          </p:nvSpPr>
          <p:spPr bwMode="auto">
            <a:xfrm rot="5916120">
              <a:off x="1767" y="1321"/>
              <a:ext cx="136" cy="181"/>
            </a:xfrm>
            <a:custGeom>
              <a:avLst/>
              <a:gdLst>
                <a:gd name="T0" fmla="*/ 0 w 111"/>
                <a:gd name="T1" fmla="*/ 0 h 174"/>
                <a:gd name="T2" fmla="*/ 75 w 111"/>
                <a:gd name="T3" fmla="*/ 69 h 174"/>
                <a:gd name="T4" fmla="*/ 111 w 111"/>
                <a:gd name="T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74">
                  <a:moveTo>
                    <a:pt x="0" y="0"/>
                  </a:moveTo>
                  <a:cubicBezTo>
                    <a:pt x="12" y="11"/>
                    <a:pt x="57" y="40"/>
                    <a:pt x="75" y="69"/>
                  </a:cubicBezTo>
                  <a:cubicBezTo>
                    <a:pt x="93" y="98"/>
                    <a:pt x="104" y="152"/>
                    <a:pt x="111" y="17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58" name="Group 14"/>
            <p:cNvGrpSpPr>
              <a:grpSpLocks/>
            </p:cNvGrpSpPr>
            <p:nvPr/>
          </p:nvGrpSpPr>
          <p:grpSpPr bwMode="auto">
            <a:xfrm>
              <a:off x="1338" y="1933"/>
              <a:ext cx="156" cy="185"/>
              <a:chOff x="1338" y="1933"/>
              <a:chExt cx="156" cy="185"/>
            </a:xfrm>
          </p:grpSpPr>
          <p:sp>
            <p:nvSpPr>
              <p:cNvPr id="59" name="Freeform 15"/>
              <p:cNvSpPr>
                <a:spLocks/>
              </p:cNvSpPr>
              <p:nvPr/>
            </p:nvSpPr>
            <p:spPr bwMode="auto">
              <a:xfrm>
                <a:off x="1383" y="1933"/>
                <a:ext cx="111" cy="185"/>
              </a:xfrm>
              <a:custGeom>
                <a:avLst/>
                <a:gdLst>
                  <a:gd name="T0" fmla="*/ 0 w 111"/>
                  <a:gd name="T1" fmla="*/ 0 h 185"/>
                  <a:gd name="T2" fmla="*/ 75 w 111"/>
                  <a:gd name="T3" fmla="*/ 80 h 185"/>
                  <a:gd name="T4" fmla="*/ 111 w 111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185">
                    <a:moveTo>
                      <a:pt x="0" y="0"/>
                    </a:moveTo>
                    <a:cubicBezTo>
                      <a:pt x="12" y="13"/>
                      <a:pt x="57" y="49"/>
                      <a:pt x="75" y="80"/>
                    </a:cubicBezTo>
                    <a:cubicBezTo>
                      <a:pt x="93" y="111"/>
                      <a:pt x="104" y="163"/>
                      <a:pt x="111" y="185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60" name="Freeform 16"/>
              <p:cNvSpPr>
                <a:spLocks/>
              </p:cNvSpPr>
              <p:nvPr/>
            </p:nvSpPr>
            <p:spPr bwMode="auto">
              <a:xfrm>
                <a:off x="1338" y="1979"/>
                <a:ext cx="96" cy="136"/>
              </a:xfrm>
              <a:custGeom>
                <a:avLst/>
                <a:gdLst>
                  <a:gd name="T0" fmla="*/ 0 w 96"/>
                  <a:gd name="T1" fmla="*/ 0 h 136"/>
                  <a:gd name="T2" fmla="*/ 66 w 96"/>
                  <a:gd name="T3" fmla="*/ 70 h 136"/>
                  <a:gd name="T4" fmla="*/ 96 w 96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36">
                    <a:moveTo>
                      <a:pt x="0" y="0"/>
                    </a:moveTo>
                    <a:cubicBezTo>
                      <a:pt x="11" y="12"/>
                      <a:pt x="50" y="47"/>
                      <a:pt x="66" y="70"/>
                    </a:cubicBezTo>
                    <a:cubicBezTo>
                      <a:pt x="82" y="93"/>
                      <a:pt x="90" y="122"/>
                      <a:pt x="96" y="136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61" name="Line 17"/>
          <p:cNvSpPr>
            <a:spLocks noChangeShapeType="1"/>
          </p:cNvSpPr>
          <p:nvPr/>
        </p:nvSpPr>
        <p:spPr bwMode="auto">
          <a:xfrm flipV="1">
            <a:off x="381000" y="3426723"/>
            <a:ext cx="375680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381000" y="4895477"/>
            <a:ext cx="363996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4020969" y="4375413"/>
            <a:ext cx="53951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4020969" y="2963807"/>
            <a:ext cx="54111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3101489" y="2043693"/>
            <a:ext cx="48661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c</a:t>
            </a:r>
            <a:endParaRPr lang="ru-RU" b="1" i="1"/>
          </a:p>
        </p:txBody>
      </p:sp>
      <p:sp>
        <p:nvSpPr>
          <p:cNvPr id="66" name="Freeform 23"/>
          <p:cNvSpPr>
            <a:spLocks/>
          </p:cNvSpPr>
          <p:nvPr/>
        </p:nvSpPr>
        <p:spPr bwMode="auto">
          <a:xfrm>
            <a:off x="721511" y="2558043"/>
            <a:ext cx="2725419" cy="2769870"/>
          </a:xfrm>
          <a:custGeom>
            <a:avLst/>
            <a:gdLst>
              <a:gd name="T0" fmla="*/ 0 w 1073"/>
              <a:gd name="T1" fmla="*/ 1454 h 1454"/>
              <a:gd name="T2" fmla="*/ 1073 w 1073"/>
              <a:gd name="T3" fmla="*/ 0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1613131" y="4180384"/>
            <a:ext cx="80518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FF"/>
                </a:solidFill>
                <a:latin typeface="Arial" pitchFamily="34" charset="0"/>
              </a:rPr>
              <a:t>х</a:t>
            </a:r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2347627" y="3494243"/>
            <a:ext cx="172720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FF"/>
                </a:solidFill>
                <a:latin typeface="Arial" pitchFamily="34" charset="0"/>
              </a:rPr>
              <a:t>8</a:t>
            </a: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</a:rPr>
              <a:t>х</a:t>
            </a:r>
            <a:endParaRPr lang="ru-RU" sz="40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6001017" y="1890236"/>
            <a:ext cx="6383740" cy="178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sz="3600" b="1" i="1" dirty="0">
                <a:cs typeface="Arial" pitchFamily="34" charset="0"/>
              </a:rPr>
              <a:t> а 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∥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>
                <a:cs typeface="Arial" pitchFamily="34" charset="0"/>
              </a:rPr>
              <a:t>b</a:t>
            </a:r>
            <a:r>
              <a:rPr lang="ru-RU" sz="3600" b="1" i="1" dirty="0">
                <a:cs typeface="Arial" pitchFamily="34" charset="0"/>
              </a:rPr>
              <a:t>, с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– секущая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 = 8</a:t>
            </a:r>
            <a:r>
              <a:rPr lang="ru-RU" sz="3200" b="1" dirty="0" smtClean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 marL="39185" lvl="0">
              <a:spcBef>
                <a:spcPts val="857"/>
              </a:spcBef>
              <a:buClr>
                <a:srgbClr val="4F81BD"/>
              </a:buClr>
              <a:buSzPct val="80000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Найдите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ru-RU" sz="3200" b="1" dirty="0">
                <a:solidFill>
                  <a:srgbClr val="1F497D">
                    <a:shade val="30000"/>
                    <a:satMod val="150000"/>
                  </a:srgb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∠</a:t>
            </a:r>
            <a:r>
              <a:rPr lang="ru-RU" sz="3200" b="1" dirty="0">
                <a:solidFill>
                  <a:srgbClr val="1F497D">
                    <a:shade val="30000"/>
                    <a:satMod val="150000"/>
                  </a:srgbClr>
                </a:solidFill>
                <a:latin typeface="Arial" pitchFamily="34" charset="0"/>
                <a:cs typeface="Arial" pitchFamily="34" charset="0"/>
                <a:sym typeface="Symbol"/>
              </a:rPr>
              <a:t>3, </a:t>
            </a:r>
            <a:r>
              <a:rPr lang="ru-RU" sz="3200" b="1" dirty="0">
                <a:solidFill>
                  <a:srgbClr val="1F497D">
                    <a:shade val="30000"/>
                    <a:satMod val="150000"/>
                  </a:srgb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∠</a:t>
            </a:r>
            <a:r>
              <a:rPr lang="ru-RU" sz="3200" b="1" dirty="0">
                <a:solidFill>
                  <a:srgbClr val="1F497D">
                    <a:shade val="30000"/>
                    <a:satMod val="150000"/>
                  </a:srgbClr>
                </a:solidFill>
                <a:latin typeface="Arial" pitchFamily="34" charset="0"/>
                <a:cs typeface="Arial" pitchFamily="34" charset="0"/>
                <a:sym typeface="Symbol"/>
              </a:rPr>
              <a:t>4, ∠5, ∠6,</a:t>
            </a:r>
            <a:r>
              <a:rPr lang="ru-RU" sz="3200" b="1" dirty="0">
                <a:solidFill>
                  <a:srgbClr val="1F497D">
                    <a:shade val="30000"/>
                    <a:satMod val="150000"/>
                  </a:srgb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 ∠7, ∠</a:t>
            </a:r>
            <a:r>
              <a:rPr lang="ru-RU" sz="3200" b="1" dirty="0" smtClean="0">
                <a:solidFill>
                  <a:srgbClr val="1F497D">
                    <a:shade val="30000"/>
                    <a:satMod val="150000"/>
                  </a:srgbClr>
                </a:solidFill>
                <a:latin typeface="Cambria Math"/>
                <a:ea typeface="Cambria Math"/>
                <a:cs typeface="Arial" pitchFamily="34" charset="0"/>
                <a:sym typeface="Symbol"/>
              </a:rPr>
              <a:t>8</a:t>
            </a:r>
            <a:endParaRPr lang="ru-RU" sz="3200" b="1" dirty="0">
              <a:solidFill>
                <a:srgbClr val="1F497D">
                  <a:shade val="30000"/>
                  <a:satMod val="150000"/>
                </a:srgbClr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466067" y="4660651"/>
                <a:ext cx="2460545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cs typeface="Arial" pitchFamily="34" charset="0"/>
                  </a:rPr>
                  <a:t>x+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uz-Latn-UZ" sz="3200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067" y="4660651"/>
                <a:ext cx="2460545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6452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494059" y="5093297"/>
                <a:ext cx="2041969" cy="1603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9</a:t>
                </a:r>
                <a:r>
                  <a:rPr lang="uz-Latn-UZ" sz="3200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uz-Latn-UZ" sz="3200" b="1" dirty="0" smtClean="0">
                    <a:latin typeface="Arial" pitchFamily="34" charset="0"/>
                    <a:cs typeface="Arial" pitchFamily="34" charset="0"/>
                  </a:rPr>
                  <a:t>x=</a:t>
                </a:r>
                <a:r>
                  <a:rPr lang="ru-RU" sz="32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3200" b="1" dirty="0" smtClean="0">
                    <a:latin typeface="Arial" pitchFamily="34" charset="0"/>
                    <a:cs typeface="Arial" pitchFamily="34" charset="0"/>
                  </a:rPr>
                  <a:t>:9</a:t>
                </a:r>
              </a:p>
              <a:p>
                <a:r>
                  <a:rPr lang="en-US" sz="3200" b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32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𝟐𝟎</m:t>
                        </m:r>
                      </m:e>
                      <m:sup>
                        <m:r>
                          <a:rPr lang="uz-Latn-UZ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059" y="5093297"/>
                <a:ext cx="2041969" cy="1603131"/>
              </a:xfrm>
              <a:prstGeom prst="rect">
                <a:avLst/>
              </a:prstGeom>
              <a:blipFill rotWithShape="1">
                <a:blip r:embed="rId5"/>
                <a:stretch>
                  <a:fillRect l="-7463" t="-4198" r="-6866" b="-1106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10210800" y="4734163"/>
                <a:ext cx="3734076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 = </a:t>
                </a:r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20</a:t>
                </a:r>
                <a:r>
                  <a:rPr lang="ru-RU" sz="3200" b="1" baseline="30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uz-Latn-UZ" sz="2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= 8</a:t>
                </a:r>
                <a:r>
                  <a:rPr lang="ru-RU" sz="3200" b="1" dirty="0" smtClean="0">
                    <a:latin typeface="Cambria Math"/>
                    <a:ea typeface="Cambria Math"/>
                    <a:cs typeface="Arial" pitchFamily="34" charset="0"/>
                  </a:rPr>
                  <a:t>∙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20</a:t>
                </a:r>
                <a:r>
                  <a:rPr lang="ru-RU" sz="3200" b="1" baseline="30000" dirty="0" smtClean="0">
                    <a:latin typeface="Arial" pitchFamily="34" charset="0"/>
                    <a:cs typeface="Arial" pitchFamily="34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0800" y="4734163"/>
                <a:ext cx="3734076" cy="1088375"/>
              </a:xfrm>
              <a:prstGeom prst="rect">
                <a:avLst/>
              </a:prstGeom>
              <a:blipFill rotWithShape="1">
                <a:blip r:embed="rId6"/>
                <a:stretch>
                  <a:fillRect l="-4078" t="-7303" b="-1797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utoShape 9"/>
          <p:cNvSpPr>
            <a:spLocks/>
          </p:cNvSpPr>
          <p:nvPr/>
        </p:nvSpPr>
        <p:spPr bwMode="auto">
          <a:xfrm>
            <a:off x="918875" y="4343980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7</a:t>
            </a:r>
            <a:endParaRPr lang="ru-RU" sz="3600" b="1" dirty="0"/>
          </a:p>
        </p:txBody>
      </p:sp>
      <p:sp>
        <p:nvSpPr>
          <p:cNvPr id="79" name="AutoShape 9"/>
          <p:cNvSpPr>
            <a:spLocks/>
          </p:cNvSpPr>
          <p:nvPr/>
        </p:nvSpPr>
        <p:spPr bwMode="auto">
          <a:xfrm>
            <a:off x="1071021" y="4895477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8</a:t>
            </a:r>
            <a:endParaRPr lang="ru-RU" sz="3600" b="1" dirty="0"/>
          </a:p>
        </p:txBody>
      </p:sp>
      <p:sp>
        <p:nvSpPr>
          <p:cNvPr id="80" name="AutoShape 9"/>
          <p:cNvSpPr>
            <a:spLocks/>
          </p:cNvSpPr>
          <p:nvPr/>
        </p:nvSpPr>
        <p:spPr bwMode="auto">
          <a:xfrm>
            <a:off x="493803" y="4814690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6</a:t>
            </a:r>
            <a:endParaRPr lang="ru-RU" sz="3600" b="1" dirty="0"/>
          </a:p>
        </p:txBody>
      </p:sp>
      <p:sp>
        <p:nvSpPr>
          <p:cNvPr id="81" name="AutoShape 9"/>
          <p:cNvSpPr>
            <a:spLocks/>
          </p:cNvSpPr>
          <p:nvPr/>
        </p:nvSpPr>
        <p:spPr bwMode="auto">
          <a:xfrm>
            <a:off x="2922150" y="2901202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5</a:t>
            </a:r>
            <a:endParaRPr lang="ru-RU" sz="3600" b="1" dirty="0"/>
          </a:p>
        </p:txBody>
      </p:sp>
      <p:sp>
        <p:nvSpPr>
          <p:cNvPr id="82" name="AutoShape 9"/>
          <p:cNvSpPr>
            <a:spLocks/>
          </p:cNvSpPr>
          <p:nvPr/>
        </p:nvSpPr>
        <p:spPr bwMode="auto">
          <a:xfrm>
            <a:off x="2224812" y="2869510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>
                <a:solidFill>
                  <a:srgbClr val="000000"/>
                </a:solidFill>
              </a:rPr>
              <a:t>4</a:t>
            </a:r>
            <a:endParaRPr lang="ru-RU" sz="3600" b="1" dirty="0"/>
          </a:p>
        </p:txBody>
      </p:sp>
      <p:sp>
        <p:nvSpPr>
          <p:cNvPr id="83" name="AutoShape 9"/>
          <p:cNvSpPr>
            <a:spLocks/>
          </p:cNvSpPr>
          <p:nvPr/>
        </p:nvSpPr>
        <p:spPr bwMode="auto">
          <a:xfrm>
            <a:off x="2007938" y="3345227"/>
            <a:ext cx="45541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06524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54" grpId="0"/>
      <p:bldP spid="55" grpId="0"/>
      <p:bldP spid="67" grpId="0"/>
      <p:bldP spid="68" grpId="0"/>
      <p:bldP spid="69" grpId="0"/>
      <p:bldP spid="70" grpId="0"/>
      <p:bldP spid="71" grpId="0"/>
      <p:bldP spid="72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13816</TotalTime>
  <Words>1004</Words>
  <Application>Microsoft Office PowerPoint</Application>
  <PresentationFormat>Произвольный</PresentationFormat>
  <Paragraphs>196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976</cp:revision>
  <dcterms:created xsi:type="dcterms:W3CDTF">2020-04-09T07:32:19Z</dcterms:created>
  <dcterms:modified xsi:type="dcterms:W3CDTF">2021-02-19T16:23:55Z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