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9"/>
  </p:notesMasterIdLst>
  <p:sldIdLst>
    <p:sldId id="511" r:id="rId2"/>
    <p:sldId id="405" r:id="rId3"/>
    <p:sldId id="611" r:id="rId4"/>
    <p:sldId id="614" r:id="rId5"/>
    <p:sldId id="615" r:id="rId6"/>
    <p:sldId id="616" r:id="rId7"/>
    <p:sldId id="617" r:id="rId8"/>
    <p:sldId id="618" r:id="rId9"/>
    <p:sldId id="619" r:id="rId10"/>
    <p:sldId id="605" r:id="rId11"/>
    <p:sldId id="606" r:id="rId12"/>
    <p:sldId id="607" r:id="rId13"/>
    <p:sldId id="608" r:id="rId14"/>
    <p:sldId id="609" r:id="rId15"/>
    <p:sldId id="610" r:id="rId16"/>
    <p:sldId id="588" r:id="rId17"/>
    <p:sldId id="404" r:id="rId18"/>
  </p:sldIdLst>
  <p:sldSz cx="14630400" cy="8229600"/>
  <p:notesSz cx="5765800" cy="3244850"/>
  <p:defaultTextStyle>
    <a:defPPr>
      <a:defRPr lang="ru-RU"/>
    </a:defPPr>
    <a:lvl1pPr marL="0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1pPr>
    <a:lvl2pPr marL="1067082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2pPr>
    <a:lvl3pPr marL="2134152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3pPr>
    <a:lvl4pPr marL="3201231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4pPr>
    <a:lvl5pPr marL="4268308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5pPr>
    <a:lvl6pPr marL="5335389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6pPr>
    <a:lvl7pPr marL="6402464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7pPr>
    <a:lvl8pPr marL="7469542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8pPr>
    <a:lvl9pPr marL="8536619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9EDC9EA0-A7E8-46A4-ABD9-3915CBF643D2}">
          <p14:sldIdLst>
            <p14:sldId id="511"/>
            <p14:sldId id="405"/>
            <p14:sldId id="611"/>
            <p14:sldId id="614"/>
            <p14:sldId id="615"/>
            <p14:sldId id="616"/>
            <p14:sldId id="617"/>
            <p14:sldId id="618"/>
            <p14:sldId id="619"/>
            <p14:sldId id="605"/>
            <p14:sldId id="606"/>
            <p14:sldId id="607"/>
            <p14:sldId id="608"/>
            <p14:sldId id="609"/>
            <p14:sldId id="610"/>
            <p14:sldId id="588"/>
          </p14:sldIdLst>
        </p14:section>
        <p14:section name="Раздел без заголовка" id="{67AF348A-95E5-4FA6-B08C-FB3DF7B22B4F}">
          <p14:sldIdLst>
            <p14:sldId id="404"/>
          </p14:sldIdLst>
        </p14:section>
      </p14:sectionLst>
    </p:ex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  <p15:guide id="3" orient="horz" pos="15826">
          <p15:clr>
            <a:srgbClr val="A4A3A4"/>
          </p15:clr>
        </p15:guide>
        <p15:guide id="4" pos="13119">
          <p15:clr>
            <a:srgbClr val="A4A3A4"/>
          </p15:clr>
        </p15:guide>
        <p15:guide id="5" orient="horz" pos="1330">
          <p15:clr>
            <a:srgbClr val="A4A3A4"/>
          </p15:clr>
        </p15:guide>
        <p15:guide id="6" orient="horz" pos="7304">
          <p15:clr>
            <a:srgbClr val="A4A3A4"/>
          </p15:clr>
        </p15:guide>
        <p15:guide id="7" pos="902">
          <p15:clr>
            <a:srgbClr val="A4A3A4"/>
          </p15:clr>
        </p15:guide>
        <p15:guide id="8" pos="54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B6B"/>
    <a:srgbClr val="1A0A5E"/>
    <a:srgbClr val="00A859"/>
    <a:srgbClr val="65F913"/>
    <a:srgbClr val="B1EB21"/>
    <a:srgbClr val="FF99FF"/>
    <a:srgbClr val="CCFFFF"/>
    <a:srgbClr val="E29AD3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6148" autoAdjust="0"/>
    <p:restoredTop sz="94786" autoAdjust="0"/>
  </p:normalViewPr>
  <p:slideViewPr>
    <p:cSldViewPr>
      <p:cViewPr>
        <p:scale>
          <a:sx n="50" d="100"/>
          <a:sy n="50" d="100"/>
        </p:scale>
        <p:origin x="-564" y="-144"/>
      </p:cViewPr>
      <p:guideLst>
        <p:guide orient="horz" pos="2880"/>
        <p:guide orient="horz" pos="15826"/>
        <p:guide orient="horz" pos="1330"/>
        <p:guide orient="horz" pos="7304"/>
        <p:guide pos="2160"/>
        <p:guide pos="13119"/>
        <p:guide pos="902"/>
        <p:guide pos="54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1250918-9470-4E6A-AF56-B81FFDA2175E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z-Latn-UZ"/>
        </a:p>
      </dgm:t>
    </dgm:pt>
    <dgm:pt modelId="{67D4D7CD-D021-42AB-BB8A-E59F87B75627}">
      <dgm:prSet phldrT="[Текст]" custT="1"/>
      <dgm:spPr/>
      <dgm:t>
        <a:bodyPr/>
        <a:lstStyle/>
        <a:p>
          <a:r>
            <a:rPr lang="ru-RU" sz="2400" b="1" dirty="0" smtClean="0">
              <a:latin typeface="Arial" pitchFamily="34" charset="0"/>
              <a:cs typeface="Arial" pitchFamily="34" charset="0"/>
            </a:rPr>
            <a:t>1</a:t>
          </a:r>
          <a:endParaRPr lang="uz-Latn-UZ" sz="2400" b="1" dirty="0">
            <a:latin typeface="Arial" pitchFamily="34" charset="0"/>
            <a:cs typeface="Arial" pitchFamily="34" charset="0"/>
          </a:endParaRPr>
        </a:p>
      </dgm:t>
    </dgm:pt>
    <dgm:pt modelId="{F9D25094-0ADB-49CA-A22B-D1FF14F7FDE8}" type="parTrans" cxnId="{4972D014-AB7F-4D17-8BB7-AAE2DA9145CB}">
      <dgm:prSet/>
      <dgm:spPr/>
      <dgm:t>
        <a:bodyPr/>
        <a:lstStyle/>
        <a:p>
          <a:endParaRPr lang="uz-Latn-UZ" sz="1200" b="1">
            <a:latin typeface="Arial" pitchFamily="34" charset="0"/>
            <a:cs typeface="Arial" pitchFamily="34" charset="0"/>
          </a:endParaRPr>
        </a:p>
      </dgm:t>
    </dgm:pt>
    <dgm:pt modelId="{850CF8D5-1940-46C4-B854-0867FA221A80}" type="sibTrans" cxnId="{4972D014-AB7F-4D17-8BB7-AAE2DA9145CB}">
      <dgm:prSet/>
      <dgm:spPr/>
      <dgm:t>
        <a:bodyPr/>
        <a:lstStyle/>
        <a:p>
          <a:endParaRPr lang="uz-Latn-UZ" sz="1200" b="1">
            <a:latin typeface="Arial" pitchFamily="34" charset="0"/>
            <a:cs typeface="Arial" pitchFamily="34" charset="0"/>
          </a:endParaRPr>
        </a:p>
      </dgm:t>
    </dgm:pt>
    <dgm:pt modelId="{A946FB63-8E78-4E39-952A-F075BD0B2447}">
      <dgm:prSet phldrT="[Текст]" custT="1"/>
      <dgm:spPr/>
      <dgm:t>
        <a:bodyPr/>
        <a:lstStyle/>
        <a:p>
          <a:r>
            <a:rPr lang="ru-RU" sz="48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Повторение пройденного</a:t>
          </a:r>
          <a:endParaRPr lang="uz-Latn-UZ" sz="4800" b="1" dirty="0">
            <a:latin typeface="Arial" pitchFamily="34" charset="0"/>
            <a:cs typeface="Arial" pitchFamily="34" charset="0"/>
          </a:endParaRPr>
        </a:p>
      </dgm:t>
    </dgm:pt>
    <dgm:pt modelId="{5D91C24F-6603-4353-BB25-F542688C0870}" type="parTrans" cxnId="{0D6F2C54-C591-4C90-8A12-373E9427993D}">
      <dgm:prSet/>
      <dgm:spPr/>
      <dgm:t>
        <a:bodyPr/>
        <a:lstStyle/>
        <a:p>
          <a:endParaRPr lang="uz-Latn-UZ" sz="1200" b="1">
            <a:latin typeface="Arial" pitchFamily="34" charset="0"/>
            <a:cs typeface="Arial" pitchFamily="34" charset="0"/>
          </a:endParaRPr>
        </a:p>
      </dgm:t>
    </dgm:pt>
    <dgm:pt modelId="{6D1AC995-3640-47A8-BC41-D0BE512253AA}" type="sibTrans" cxnId="{0D6F2C54-C591-4C90-8A12-373E9427993D}">
      <dgm:prSet/>
      <dgm:spPr/>
      <dgm:t>
        <a:bodyPr/>
        <a:lstStyle/>
        <a:p>
          <a:endParaRPr lang="uz-Latn-UZ" sz="1200" b="1">
            <a:latin typeface="Arial" pitchFamily="34" charset="0"/>
            <a:cs typeface="Arial" pitchFamily="34" charset="0"/>
          </a:endParaRPr>
        </a:p>
      </dgm:t>
    </dgm:pt>
    <dgm:pt modelId="{54FA53D5-8F0B-4FC9-8F4F-4DB9C81B5F35}">
      <dgm:prSet phldrT="[Текст]" custT="1"/>
      <dgm:spPr/>
      <dgm:t>
        <a:bodyPr/>
        <a:lstStyle/>
        <a:p>
          <a:r>
            <a:rPr lang="ru-RU" sz="2400" b="1" dirty="0" smtClean="0">
              <a:latin typeface="Arial" pitchFamily="34" charset="0"/>
              <a:cs typeface="Arial" pitchFamily="34" charset="0"/>
            </a:rPr>
            <a:t>2</a:t>
          </a:r>
          <a:endParaRPr lang="uz-Latn-UZ" sz="2400" b="1" dirty="0">
            <a:latin typeface="Arial" pitchFamily="34" charset="0"/>
            <a:cs typeface="Arial" pitchFamily="34" charset="0"/>
          </a:endParaRPr>
        </a:p>
      </dgm:t>
    </dgm:pt>
    <dgm:pt modelId="{02631010-B555-4535-8DC3-A93550D8931C}" type="parTrans" cxnId="{6C5F1A98-050E-46E7-9B72-D40E46124899}">
      <dgm:prSet/>
      <dgm:spPr/>
      <dgm:t>
        <a:bodyPr/>
        <a:lstStyle/>
        <a:p>
          <a:endParaRPr lang="uz-Latn-UZ" sz="1200" b="1">
            <a:latin typeface="Arial" pitchFamily="34" charset="0"/>
            <a:cs typeface="Arial" pitchFamily="34" charset="0"/>
          </a:endParaRPr>
        </a:p>
      </dgm:t>
    </dgm:pt>
    <dgm:pt modelId="{6A0DA078-EB3D-402B-889C-B9F55CDC47EC}" type="sibTrans" cxnId="{6C5F1A98-050E-46E7-9B72-D40E46124899}">
      <dgm:prSet/>
      <dgm:spPr/>
      <dgm:t>
        <a:bodyPr/>
        <a:lstStyle/>
        <a:p>
          <a:endParaRPr lang="uz-Latn-UZ" sz="1200" b="1">
            <a:latin typeface="Arial" pitchFamily="34" charset="0"/>
            <a:cs typeface="Arial" pitchFamily="34" charset="0"/>
          </a:endParaRPr>
        </a:p>
      </dgm:t>
    </dgm:pt>
    <dgm:pt modelId="{684FB6BC-781C-4EA8-8506-513245BDBE64}">
      <dgm:prSet phldrT="[Текст]" custT="1"/>
      <dgm:spPr/>
      <dgm:t>
        <a:bodyPr/>
        <a:lstStyle/>
        <a:p>
          <a:r>
            <a:rPr lang="ru-RU" sz="48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Решение задач</a:t>
          </a:r>
          <a:endParaRPr lang="uz-Latn-UZ" sz="4800" b="1" dirty="0">
            <a:latin typeface="Arial" pitchFamily="34" charset="0"/>
            <a:cs typeface="Arial" pitchFamily="34" charset="0"/>
          </a:endParaRPr>
        </a:p>
      </dgm:t>
    </dgm:pt>
    <dgm:pt modelId="{AEB5ECD2-81C6-485A-AAE9-F5CE3D4C1BE9}" type="parTrans" cxnId="{7AB10E0F-C29A-4195-81D0-80142C1B7546}">
      <dgm:prSet/>
      <dgm:spPr/>
      <dgm:t>
        <a:bodyPr/>
        <a:lstStyle/>
        <a:p>
          <a:endParaRPr lang="uz-Latn-UZ" sz="1200" b="1">
            <a:latin typeface="Arial" pitchFamily="34" charset="0"/>
            <a:cs typeface="Arial" pitchFamily="34" charset="0"/>
          </a:endParaRPr>
        </a:p>
      </dgm:t>
    </dgm:pt>
    <dgm:pt modelId="{D53B81D7-C4FC-4362-A65B-989A4C375510}" type="sibTrans" cxnId="{7AB10E0F-C29A-4195-81D0-80142C1B7546}">
      <dgm:prSet/>
      <dgm:spPr/>
      <dgm:t>
        <a:bodyPr/>
        <a:lstStyle/>
        <a:p>
          <a:endParaRPr lang="uz-Latn-UZ" sz="1200" b="1">
            <a:latin typeface="Arial" pitchFamily="34" charset="0"/>
            <a:cs typeface="Arial" pitchFamily="34" charset="0"/>
          </a:endParaRPr>
        </a:p>
      </dgm:t>
    </dgm:pt>
    <dgm:pt modelId="{65094082-467B-49E7-89C2-D6ACB5409929}">
      <dgm:prSet phldrT="[Текст]" custT="1"/>
      <dgm:spPr/>
      <dgm:t>
        <a:bodyPr/>
        <a:lstStyle/>
        <a:p>
          <a:r>
            <a:rPr lang="ru-RU" sz="2400" b="1" dirty="0" smtClean="0">
              <a:latin typeface="Arial" pitchFamily="34" charset="0"/>
              <a:cs typeface="Arial" pitchFamily="34" charset="0"/>
            </a:rPr>
            <a:t>3</a:t>
          </a:r>
          <a:endParaRPr lang="uz-Latn-UZ" sz="2400" b="1" dirty="0">
            <a:latin typeface="Arial" pitchFamily="34" charset="0"/>
            <a:cs typeface="Arial" pitchFamily="34" charset="0"/>
          </a:endParaRPr>
        </a:p>
      </dgm:t>
    </dgm:pt>
    <dgm:pt modelId="{F3D0BAC7-00A6-4D10-881E-9A59673FBA1C}" type="parTrans" cxnId="{7ADE17DC-D8DA-4552-8AE0-B5476055A6BA}">
      <dgm:prSet/>
      <dgm:spPr/>
      <dgm:t>
        <a:bodyPr/>
        <a:lstStyle/>
        <a:p>
          <a:endParaRPr lang="uz-Latn-UZ" sz="1200" b="1">
            <a:latin typeface="Arial" pitchFamily="34" charset="0"/>
            <a:cs typeface="Arial" pitchFamily="34" charset="0"/>
          </a:endParaRPr>
        </a:p>
      </dgm:t>
    </dgm:pt>
    <dgm:pt modelId="{3346BE42-9588-49A3-90D3-521C30F8EE84}" type="sibTrans" cxnId="{7ADE17DC-D8DA-4552-8AE0-B5476055A6BA}">
      <dgm:prSet/>
      <dgm:spPr/>
      <dgm:t>
        <a:bodyPr/>
        <a:lstStyle/>
        <a:p>
          <a:endParaRPr lang="uz-Latn-UZ" sz="1200" b="1">
            <a:latin typeface="Arial" pitchFamily="34" charset="0"/>
            <a:cs typeface="Arial" pitchFamily="34" charset="0"/>
          </a:endParaRPr>
        </a:p>
      </dgm:t>
    </dgm:pt>
    <dgm:pt modelId="{CFCD99BD-478D-4387-9337-D8605C420252}">
      <dgm:prSet custT="1"/>
      <dgm:spPr/>
      <dgm:t>
        <a:bodyPr/>
        <a:lstStyle/>
        <a:p>
          <a:r>
            <a:rPr lang="ru-RU" sz="48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Задания для закрепления</a:t>
          </a:r>
          <a:endParaRPr lang="uz-Latn-UZ" sz="4800" b="1" dirty="0">
            <a:latin typeface="Arial" pitchFamily="34" charset="0"/>
            <a:cs typeface="Arial" pitchFamily="34" charset="0"/>
          </a:endParaRPr>
        </a:p>
      </dgm:t>
    </dgm:pt>
    <dgm:pt modelId="{7EB9C9A6-0CE7-4D8B-B005-D87A790E0302}" type="parTrans" cxnId="{875FAFCB-518B-4922-AFC7-55B80DBE3217}">
      <dgm:prSet/>
      <dgm:spPr/>
      <dgm:t>
        <a:bodyPr/>
        <a:lstStyle/>
        <a:p>
          <a:endParaRPr lang="uz-Latn-UZ" sz="1200" b="1">
            <a:latin typeface="Arial" pitchFamily="34" charset="0"/>
            <a:cs typeface="Arial" pitchFamily="34" charset="0"/>
          </a:endParaRPr>
        </a:p>
      </dgm:t>
    </dgm:pt>
    <dgm:pt modelId="{A345BDF6-CC89-40DA-8615-5E3ECEB07BA5}" type="sibTrans" cxnId="{875FAFCB-518B-4922-AFC7-55B80DBE3217}">
      <dgm:prSet/>
      <dgm:spPr/>
      <dgm:t>
        <a:bodyPr/>
        <a:lstStyle/>
        <a:p>
          <a:endParaRPr lang="uz-Latn-UZ" sz="1200" b="1">
            <a:latin typeface="Arial" pitchFamily="34" charset="0"/>
            <a:cs typeface="Arial" pitchFamily="34" charset="0"/>
          </a:endParaRPr>
        </a:p>
      </dgm:t>
    </dgm:pt>
    <dgm:pt modelId="{24B8B773-6DE6-4A3B-B867-4188EC0BD937}" type="pres">
      <dgm:prSet presAssocID="{F1250918-9470-4E6A-AF56-B81FFDA2175E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uz-Latn-UZ"/>
        </a:p>
      </dgm:t>
    </dgm:pt>
    <dgm:pt modelId="{665ECB6C-76DC-4F08-B97C-BA39763D5CD9}" type="pres">
      <dgm:prSet presAssocID="{67D4D7CD-D021-42AB-BB8A-E59F87B75627}" presName="composite" presStyleCnt="0"/>
      <dgm:spPr/>
    </dgm:pt>
    <dgm:pt modelId="{6BD1FEAD-F6F5-44E6-A6AA-2835AEEC64C5}" type="pres">
      <dgm:prSet presAssocID="{67D4D7CD-D021-42AB-BB8A-E59F87B75627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uz-Latn-UZ"/>
        </a:p>
      </dgm:t>
    </dgm:pt>
    <dgm:pt modelId="{D71CF270-2BB8-41EF-9955-AA76A67E8F84}" type="pres">
      <dgm:prSet presAssocID="{67D4D7CD-D021-42AB-BB8A-E59F87B75627}" presName="descendantText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uz-Latn-UZ"/>
        </a:p>
      </dgm:t>
    </dgm:pt>
    <dgm:pt modelId="{E61755F6-6370-4EF7-9474-65D8E1766A87}" type="pres">
      <dgm:prSet presAssocID="{850CF8D5-1940-46C4-B854-0867FA221A80}" presName="sp" presStyleCnt="0"/>
      <dgm:spPr/>
    </dgm:pt>
    <dgm:pt modelId="{84541234-632B-4A4D-B7BD-1574BF1C4A65}" type="pres">
      <dgm:prSet presAssocID="{54FA53D5-8F0B-4FC9-8F4F-4DB9C81B5F35}" presName="composite" presStyleCnt="0"/>
      <dgm:spPr/>
    </dgm:pt>
    <dgm:pt modelId="{1D0A228D-22E5-4569-937F-948A4141FDAD}" type="pres">
      <dgm:prSet presAssocID="{54FA53D5-8F0B-4FC9-8F4F-4DB9C81B5F35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uz-Latn-UZ"/>
        </a:p>
      </dgm:t>
    </dgm:pt>
    <dgm:pt modelId="{9F790235-126D-4200-8116-BB121847E9F2}" type="pres">
      <dgm:prSet presAssocID="{54FA53D5-8F0B-4FC9-8F4F-4DB9C81B5F35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uz-Latn-UZ"/>
        </a:p>
      </dgm:t>
    </dgm:pt>
    <dgm:pt modelId="{B6BEDBA8-417B-4289-A423-2B9F6C3E11CE}" type="pres">
      <dgm:prSet presAssocID="{6A0DA078-EB3D-402B-889C-B9F55CDC47EC}" presName="sp" presStyleCnt="0"/>
      <dgm:spPr/>
    </dgm:pt>
    <dgm:pt modelId="{7F33E916-8DC5-4C60-AD60-1305ED2FEBE9}" type="pres">
      <dgm:prSet presAssocID="{65094082-467B-49E7-89C2-D6ACB5409929}" presName="composite" presStyleCnt="0"/>
      <dgm:spPr/>
    </dgm:pt>
    <dgm:pt modelId="{7A416641-818D-486B-A51E-B3E24B30AF10}" type="pres">
      <dgm:prSet presAssocID="{65094082-467B-49E7-89C2-D6ACB5409929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uz-Latn-UZ"/>
        </a:p>
      </dgm:t>
    </dgm:pt>
    <dgm:pt modelId="{9F747D7A-E4E2-4BFD-8397-FF404626D8B4}" type="pres">
      <dgm:prSet presAssocID="{65094082-467B-49E7-89C2-D6ACB5409929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uz-Latn-UZ"/>
        </a:p>
      </dgm:t>
    </dgm:pt>
  </dgm:ptLst>
  <dgm:cxnLst>
    <dgm:cxn modelId="{7ADE17DC-D8DA-4552-8AE0-B5476055A6BA}" srcId="{F1250918-9470-4E6A-AF56-B81FFDA2175E}" destId="{65094082-467B-49E7-89C2-D6ACB5409929}" srcOrd="2" destOrd="0" parTransId="{F3D0BAC7-00A6-4D10-881E-9A59673FBA1C}" sibTransId="{3346BE42-9588-49A3-90D3-521C30F8EE84}"/>
    <dgm:cxn modelId="{6C5F1A98-050E-46E7-9B72-D40E46124899}" srcId="{F1250918-9470-4E6A-AF56-B81FFDA2175E}" destId="{54FA53D5-8F0B-4FC9-8F4F-4DB9C81B5F35}" srcOrd="1" destOrd="0" parTransId="{02631010-B555-4535-8DC3-A93550D8931C}" sibTransId="{6A0DA078-EB3D-402B-889C-B9F55CDC47EC}"/>
    <dgm:cxn modelId="{916C45B7-FDA9-40EE-89F6-0A1227E88EBD}" type="presOf" srcId="{CFCD99BD-478D-4387-9337-D8605C420252}" destId="{9F747D7A-E4E2-4BFD-8397-FF404626D8B4}" srcOrd="0" destOrd="0" presId="urn:microsoft.com/office/officeart/2005/8/layout/chevron2"/>
    <dgm:cxn modelId="{38110FA0-6290-4075-8E91-672DE717210C}" type="presOf" srcId="{54FA53D5-8F0B-4FC9-8F4F-4DB9C81B5F35}" destId="{1D0A228D-22E5-4569-937F-948A4141FDAD}" srcOrd="0" destOrd="0" presId="urn:microsoft.com/office/officeart/2005/8/layout/chevron2"/>
    <dgm:cxn modelId="{82C28EAA-E09D-4AF1-8ED4-DA3BF0257FE9}" type="presOf" srcId="{F1250918-9470-4E6A-AF56-B81FFDA2175E}" destId="{24B8B773-6DE6-4A3B-B867-4188EC0BD937}" srcOrd="0" destOrd="0" presId="urn:microsoft.com/office/officeart/2005/8/layout/chevron2"/>
    <dgm:cxn modelId="{875FAFCB-518B-4922-AFC7-55B80DBE3217}" srcId="{65094082-467B-49E7-89C2-D6ACB5409929}" destId="{CFCD99BD-478D-4387-9337-D8605C420252}" srcOrd="0" destOrd="0" parTransId="{7EB9C9A6-0CE7-4D8B-B005-D87A790E0302}" sibTransId="{A345BDF6-CC89-40DA-8615-5E3ECEB07BA5}"/>
    <dgm:cxn modelId="{7AB10E0F-C29A-4195-81D0-80142C1B7546}" srcId="{54FA53D5-8F0B-4FC9-8F4F-4DB9C81B5F35}" destId="{684FB6BC-781C-4EA8-8506-513245BDBE64}" srcOrd="0" destOrd="0" parTransId="{AEB5ECD2-81C6-485A-AAE9-F5CE3D4C1BE9}" sibTransId="{D53B81D7-C4FC-4362-A65B-989A4C375510}"/>
    <dgm:cxn modelId="{0D6F2C54-C591-4C90-8A12-373E9427993D}" srcId="{67D4D7CD-D021-42AB-BB8A-E59F87B75627}" destId="{A946FB63-8E78-4E39-952A-F075BD0B2447}" srcOrd="0" destOrd="0" parTransId="{5D91C24F-6603-4353-BB25-F542688C0870}" sibTransId="{6D1AC995-3640-47A8-BC41-D0BE512253AA}"/>
    <dgm:cxn modelId="{4972D014-AB7F-4D17-8BB7-AAE2DA9145CB}" srcId="{F1250918-9470-4E6A-AF56-B81FFDA2175E}" destId="{67D4D7CD-D021-42AB-BB8A-E59F87B75627}" srcOrd="0" destOrd="0" parTransId="{F9D25094-0ADB-49CA-A22B-D1FF14F7FDE8}" sibTransId="{850CF8D5-1940-46C4-B854-0867FA221A80}"/>
    <dgm:cxn modelId="{E4BEBCBE-9832-4938-9E76-2DFDE56DE9F5}" type="presOf" srcId="{A946FB63-8E78-4E39-952A-F075BD0B2447}" destId="{D71CF270-2BB8-41EF-9955-AA76A67E8F84}" srcOrd="0" destOrd="0" presId="urn:microsoft.com/office/officeart/2005/8/layout/chevron2"/>
    <dgm:cxn modelId="{13EFE2CD-4F67-4CED-BDC4-391FE0A54C31}" type="presOf" srcId="{65094082-467B-49E7-89C2-D6ACB5409929}" destId="{7A416641-818D-486B-A51E-B3E24B30AF10}" srcOrd="0" destOrd="0" presId="urn:microsoft.com/office/officeart/2005/8/layout/chevron2"/>
    <dgm:cxn modelId="{7AC16613-7DF6-40C0-A267-140160825421}" type="presOf" srcId="{684FB6BC-781C-4EA8-8506-513245BDBE64}" destId="{9F790235-126D-4200-8116-BB121847E9F2}" srcOrd="0" destOrd="0" presId="urn:microsoft.com/office/officeart/2005/8/layout/chevron2"/>
    <dgm:cxn modelId="{8D4C7B4F-9502-4FE2-9319-88EA29C937D3}" type="presOf" srcId="{67D4D7CD-D021-42AB-BB8A-E59F87B75627}" destId="{6BD1FEAD-F6F5-44E6-A6AA-2835AEEC64C5}" srcOrd="0" destOrd="0" presId="urn:microsoft.com/office/officeart/2005/8/layout/chevron2"/>
    <dgm:cxn modelId="{986BA3C5-2E34-464B-A7B0-4B81DFC0D04C}" type="presParOf" srcId="{24B8B773-6DE6-4A3B-B867-4188EC0BD937}" destId="{665ECB6C-76DC-4F08-B97C-BA39763D5CD9}" srcOrd="0" destOrd="0" presId="urn:microsoft.com/office/officeart/2005/8/layout/chevron2"/>
    <dgm:cxn modelId="{55B58A86-E285-4B59-8464-DAF7F2B25364}" type="presParOf" srcId="{665ECB6C-76DC-4F08-B97C-BA39763D5CD9}" destId="{6BD1FEAD-F6F5-44E6-A6AA-2835AEEC64C5}" srcOrd="0" destOrd="0" presId="urn:microsoft.com/office/officeart/2005/8/layout/chevron2"/>
    <dgm:cxn modelId="{BF8E448E-86DB-4ED9-A737-6D020F5299D5}" type="presParOf" srcId="{665ECB6C-76DC-4F08-B97C-BA39763D5CD9}" destId="{D71CF270-2BB8-41EF-9955-AA76A67E8F84}" srcOrd="1" destOrd="0" presId="urn:microsoft.com/office/officeart/2005/8/layout/chevron2"/>
    <dgm:cxn modelId="{D0C928D4-1BFB-4186-A661-059BC5CCEC8B}" type="presParOf" srcId="{24B8B773-6DE6-4A3B-B867-4188EC0BD937}" destId="{E61755F6-6370-4EF7-9474-65D8E1766A87}" srcOrd="1" destOrd="0" presId="urn:microsoft.com/office/officeart/2005/8/layout/chevron2"/>
    <dgm:cxn modelId="{E2745AE4-8FB5-415C-95E6-00674DE20731}" type="presParOf" srcId="{24B8B773-6DE6-4A3B-B867-4188EC0BD937}" destId="{84541234-632B-4A4D-B7BD-1574BF1C4A65}" srcOrd="2" destOrd="0" presId="urn:microsoft.com/office/officeart/2005/8/layout/chevron2"/>
    <dgm:cxn modelId="{DE4435BA-46F6-43D7-B8D6-DF5852C02184}" type="presParOf" srcId="{84541234-632B-4A4D-B7BD-1574BF1C4A65}" destId="{1D0A228D-22E5-4569-937F-948A4141FDAD}" srcOrd="0" destOrd="0" presId="urn:microsoft.com/office/officeart/2005/8/layout/chevron2"/>
    <dgm:cxn modelId="{D0CEF8E7-DBEA-4911-B889-4CF7831E2CD7}" type="presParOf" srcId="{84541234-632B-4A4D-B7BD-1574BF1C4A65}" destId="{9F790235-126D-4200-8116-BB121847E9F2}" srcOrd="1" destOrd="0" presId="urn:microsoft.com/office/officeart/2005/8/layout/chevron2"/>
    <dgm:cxn modelId="{401D7DED-F714-4FC2-A4F6-FA1283DECADB}" type="presParOf" srcId="{24B8B773-6DE6-4A3B-B867-4188EC0BD937}" destId="{B6BEDBA8-417B-4289-A423-2B9F6C3E11CE}" srcOrd="3" destOrd="0" presId="urn:microsoft.com/office/officeart/2005/8/layout/chevron2"/>
    <dgm:cxn modelId="{87A21B05-9EC5-4911-9A10-FFF17F3BAE97}" type="presParOf" srcId="{24B8B773-6DE6-4A3B-B867-4188EC0BD937}" destId="{7F33E916-8DC5-4C60-AD60-1305ED2FEBE9}" srcOrd="4" destOrd="0" presId="urn:microsoft.com/office/officeart/2005/8/layout/chevron2"/>
    <dgm:cxn modelId="{E5C8EE14-FCE6-4CE1-B555-C3E70F5A1350}" type="presParOf" srcId="{7F33E916-8DC5-4C60-AD60-1305ED2FEBE9}" destId="{7A416641-818D-486B-A51E-B3E24B30AF10}" srcOrd="0" destOrd="0" presId="urn:microsoft.com/office/officeart/2005/8/layout/chevron2"/>
    <dgm:cxn modelId="{37014083-CDEF-4110-9F3F-D56E0EAFE111}" type="presParOf" srcId="{7F33E916-8DC5-4C60-AD60-1305ED2FEBE9}" destId="{9F747D7A-E4E2-4BFD-8397-FF404626D8B4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BD1FEAD-F6F5-44E6-A6AA-2835AEEC64C5}">
      <dsp:nvSpPr>
        <dsp:cNvPr id="0" name=""/>
        <dsp:cNvSpPr/>
      </dsp:nvSpPr>
      <dsp:spPr>
        <a:xfrm rot="5400000">
          <a:off x="-343852" y="345375"/>
          <a:ext cx="2292349" cy="1604645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>
              <a:latin typeface="Arial" pitchFamily="34" charset="0"/>
              <a:cs typeface="Arial" pitchFamily="34" charset="0"/>
            </a:rPr>
            <a:t>1</a:t>
          </a:r>
          <a:endParaRPr lang="uz-Latn-UZ" sz="2400" b="1" kern="1200" dirty="0">
            <a:latin typeface="Arial" pitchFamily="34" charset="0"/>
            <a:cs typeface="Arial" pitchFamily="34" charset="0"/>
          </a:endParaRPr>
        </a:p>
      </dsp:txBody>
      <dsp:txXfrm rot="-5400000">
        <a:off x="1" y="803846"/>
        <a:ext cx="1604645" cy="687704"/>
      </dsp:txXfrm>
    </dsp:sp>
    <dsp:sp modelId="{D71CF270-2BB8-41EF-9955-AA76A67E8F84}">
      <dsp:nvSpPr>
        <dsp:cNvPr id="0" name=""/>
        <dsp:cNvSpPr/>
      </dsp:nvSpPr>
      <dsp:spPr>
        <a:xfrm rot="5400000">
          <a:off x="6381908" y="-4775740"/>
          <a:ext cx="1490027" cy="1104455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1376" tIns="30480" rIns="30480" bIns="30480" numCol="1" spcCol="1270" anchor="ctr" anchorCtr="0">
          <a:noAutofit/>
        </a:bodyPr>
        <a:lstStyle/>
        <a:p>
          <a:pPr marL="285750" lvl="1" indent="-285750" algn="l" defTabSz="2133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4800" b="1" kern="12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Повторение пройденного</a:t>
          </a:r>
          <a:endParaRPr lang="uz-Latn-UZ" sz="4800" b="1" kern="1200" dirty="0">
            <a:latin typeface="Arial" pitchFamily="34" charset="0"/>
            <a:cs typeface="Arial" pitchFamily="34" charset="0"/>
          </a:endParaRPr>
        </a:p>
      </dsp:txBody>
      <dsp:txXfrm rot="-5400000">
        <a:off x="1604645" y="74260"/>
        <a:ext cx="10971818" cy="1344553"/>
      </dsp:txXfrm>
    </dsp:sp>
    <dsp:sp modelId="{1D0A228D-22E5-4569-937F-948A4141FDAD}">
      <dsp:nvSpPr>
        <dsp:cNvPr id="0" name=""/>
        <dsp:cNvSpPr/>
      </dsp:nvSpPr>
      <dsp:spPr>
        <a:xfrm rot="5400000">
          <a:off x="-343852" y="2448877"/>
          <a:ext cx="2292349" cy="1604645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>
              <a:latin typeface="Arial" pitchFamily="34" charset="0"/>
              <a:cs typeface="Arial" pitchFamily="34" charset="0"/>
            </a:rPr>
            <a:t>2</a:t>
          </a:r>
          <a:endParaRPr lang="uz-Latn-UZ" sz="2400" b="1" kern="1200" dirty="0">
            <a:latin typeface="Arial" pitchFamily="34" charset="0"/>
            <a:cs typeface="Arial" pitchFamily="34" charset="0"/>
          </a:endParaRPr>
        </a:p>
      </dsp:txBody>
      <dsp:txXfrm rot="-5400000">
        <a:off x="1" y="2907348"/>
        <a:ext cx="1604645" cy="687704"/>
      </dsp:txXfrm>
    </dsp:sp>
    <dsp:sp modelId="{9F790235-126D-4200-8116-BB121847E9F2}">
      <dsp:nvSpPr>
        <dsp:cNvPr id="0" name=""/>
        <dsp:cNvSpPr/>
      </dsp:nvSpPr>
      <dsp:spPr>
        <a:xfrm rot="5400000">
          <a:off x="6381908" y="-2672238"/>
          <a:ext cx="1490027" cy="1104455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1376" tIns="30480" rIns="30480" bIns="30480" numCol="1" spcCol="1270" anchor="ctr" anchorCtr="0">
          <a:noAutofit/>
        </a:bodyPr>
        <a:lstStyle/>
        <a:p>
          <a:pPr marL="285750" lvl="1" indent="-285750" algn="l" defTabSz="2133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4800" b="1" kern="12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Решение задач</a:t>
          </a:r>
          <a:endParaRPr lang="uz-Latn-UZ" sz="4800" b="1" kern="1200" dirty="0">
            <a:latin typeface="Arial" pitchFamily="34" charset="0"/>
            <a:cs typeface="Arial" pitchFamily="34" charset="0"/>
          </a:endParaRPr>
        </a:p>
      </dsp:txBody>
      <dsp:txXfrm rot="-5400000">
        <a:off x="1604645" y="2177762"/>
        <a:ext cx="10971818" cy="1344553"/>
      </dsp:txXfrm>
    </dsp:sp>
    <dsp:sp modelId="{7A416641-818D-486B-A51E-B3E24B30AF10}">
      <dsp:nvSpPr>
        <dsp:cNvPr id="0" name=""/>
        <dsp:cNvSpPr/>
      </dsp:nvSpPr>
      <dsp:spPr>
        <a:xfrm rot="5400000">
          <a:off x="-343852" y="4552379"/>
          <a:ext cx="2292349" cy="1604645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>
              <a:latin typeface="Arial" pitchFamily="34" charset="0"/>
              <a:cs typeface="Arial" pitchFamily="34" charset="0"/>
            </a:rPr>
            <a:t>3</a:t>
          </a:r>
          <a:endParaRPr lang="uz-Latn-UZ" sz="2400" b="1" kern="1200" dirty="0">
            <a:latin typeface="Arial" pitchFamily="34" charset="0"/>
            <a:cs typeface="Arial" pitchFamily="34" charset="0"/>
          </a:endParaRPr>
        </a:p>
      </dsp:txBody>
      <dsp:txXfrm rot="-5400000">
        <a:off x="1" y="5010850"/>
        <a:ext cx="1604645" cy="687704"/>
      </dsp:txXfrm>
    </dsp:sp>
    <dsp:sp modelId="{9F747D7A-E4E2-4BFD-8397-FF404626D8B4}">
      <dsp:nvSpPr>
        <dsp:cNvPr id="0" name=""/>
        <dsp:cNvSpPr/>
      </dsp:nvSpPr>
      <dsp:spPr>
        <a:xfrm rot="5400000">
          <a:off x="6381908" y="-568736"/>
          <a:ext cx="1490027" cy="1104455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1376" tIns="30480" rIns="30480" bIns="30480" numCol="1" spcCol="1270" anchor="ctr" anchorCtr="0">
          <a:noAutofit/>
        </a:bodyPr>
        <a:lstStyle/>
        <a:p>
          <a:pPr marL="285750" lvl="1" indent="-285750" algn="l" defTabSz="2133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4800" b="1" kern="12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Задания для закрепления</a:t>
          </a:r>
          <a:endParaRPr lang="uz-Latn-UZ" sz="4800" b="1" kern="1200" dirty="0">
            <a:latin typeface="Arial" pitchFamily="34" charset="0"/>
            <a:cs typeface="Arial" pitchFamily="34" charset="0"/>
          </a:endParaRPr>
        </a:p>
      </dsp:txBody>
      <dsp:txXfrm rot="-5400000">
        <a:off x="1604645" y="4281264"/>
        <a:ext cx="10971818" cy="134455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B3280D-DA47-4F16-B0EB-68F87F7C7C01}" type="datetimeFigureOut">
              <a:rPr lang="ru-RU" smtClean="0"/>
              <a:t>19.02.2021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01813" y="242888"/>
            <a:ext cx="21621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DCEBC4-7F60-46A9-8417-0DDF722E94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36025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1067082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2134152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3201231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4268308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5335389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6402464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7469542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8536619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D4F063-5118-4CDC-A5B7-3CFF24038437}" type="slidenum">
              <a:rPr lang="ru-RU" smtClean="0"/>
              <a:pPr/>
              <a:t>10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8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08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8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88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097280" y="2551175"/>
            <a:ext cx="12435840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194562" y="4608576"/>
            <a:ext cx="10241280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2/19/2021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271200" y="3404094"/>
            <a:ext cx="4088003" cy="938719"/>
          </a:xfrm>
        </p:spPr>
        <p:txBody>
          <a:bodyPr lIns="0" tIns="0" rIns="0" bIns="0"/>
          <a:lstStyle>
            <a:lvl1pPr>
              <a:defRPr sz="61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267179" y="2491493"/>
            <a:ext cx="10096045" cy="784830"/>
          </a:xfrm>
        </p:spPr>
        <p:txBody>
          <a:bodyPr lIns="0" tIns="0" rIns="0" bIns="0"/>
          <a:lstStyle>
            <a:lvl1pPr>
              <a:defRPr sz="51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2/19/2021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69607" y="1359834"/>
            <a:ext cx="14338758" cy="671896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169624" y="180473"/>
            <a:ext cx="14338758" cy="1088688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271200" y="3404094"/>
            <a:ext cx="4088003" cy="938719"/>
          </a:xfrm>
        </p:spPr>
        <p:txBody>
          <a:bodyPr lIns="0" tIns="0" rIns="0" bIns="0"/>
          <a:lstStyle>
            <a:lvl1pPr>
              <a:defRPr sz="61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29570" y="1828019"/>
            <a:ext cx="4629200" cy="50783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300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7534658" y="1892808"/>
            <a:ext cx="6364224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2/19/2021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4013038" y="2679033"/>
            <a:ext cx="6652965" cy="2623487"/>
          </a:xfrm>
          <a:custGeom>
            <a:avLst/>
            <a:gdLst/>
            <a:ahLst/>
            <a:cxnLst/>
            <a:rect l="l" t="t" r="r" b="b"/>
            <a:pathLst>
              <a:path w="2621915" h="1034414">
                <a:moveTo>
                  <a:pt x="2621368" y="0"/>
                </a:moveTo>
                <a:lnTo>
                  <a:pt x="0" y="0"/>
                </a:lnTo>
                <a:lnTo>
                  <a:pt x="0" y="1034140"/>
                </a:lnTo>
                <a:lnTo>
                  <a:pt x="2621368" y="1034140"/>
                </a:lnTo>
                <a:lnTo>
                  <a:pt x="262136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271200" y="3404094"/>
            <a:ext cx="4088003" cy="938719"/>
          </a:xfrm>
        </p:spPr>
        <p:txBody>
          <a:bodyPr lIns="0" tIns="0" rIns="0" bIns="0"/>
          <a:lstStyle>
            <a:lvl1pPr>
              <a:defRPr sz="61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2/19/2021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2/19/2021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8" y="335953"/>
            <a:ext cx="12435843" cy="40780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097290" y="1676405"/>
            <a:ext cx="3994101" cy="408892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7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5318162" y="1676405"/>
            <a:ext cx="3994101" cy="408892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7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9539028" y="1676405"/>
            <a:ext cx="3994101" cy="408892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700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1097290" y="5976687"/>
            <a:ext cx="3994101" cy="1150622"/>
          </a:xfrm>
        </p:spPr>
        <p:txBody>
          <a:bodyPr>
            <a:noAutofit/>
          </a:bodyPr>
          <a:lstStyle>
            <a:lvl1pPr marL="0" indent="0">
              <a:buNone/>
              <a:defRPr sz="1700"/>
            </a:lvl1pPr>
            <a:lvl2pPr marL="168224" indent="-168224">
              <a:buFont typeface="Arial" panose="020B0604020202020204" pitchFamily="34" charset="0"/>
              <a:buChar char="•"/>
              <a:defRPr sz="1700"/>
            </a:lvl2pPr>
            <a:lvl3pPr marL="336456" indent="-168224">
              <a:defRPr sz="1700"/>
            </a:lvl3pPr>
            <a:lvl4pPr marL="588792" indent="-252340">
              <a:defRPr sz="1700"/>
            </a:lvl4pPr>
            <a:lvl5pPr marL="841134" indent="-252340">
              <a:defRPr sz="17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5318162" y="5976687"/>
            <a:ext cx="3994101" cy="1150622"/>
          </a:xfrm>
        </p:spPr>
        <p:txBody>
          <a:bodyPr>
            <a:noAutofit/>
          </a:bodyPr>
          <a:lstStyle>
            <a:lvl1pPr marL="0" indent="0">
              <a:buNone/>
              <a:defRPr sz="1700"/>
            </a:lvl1pPr>
            <a:lvl2pPr marL="168224" indent="-168224">
              <a:buFont typeface="Arial" panose="020B0604020202020204" pitchFamily="34" charset="0"/>
              <a:buChar char="•"/>
              <a:defRPr sz="1700"/>
            </a:lvl2pPr>
            <a:lvl3pPr marL="336456" indent="-168224">
              <a:defRPr sz="1700"/>
            </a:lvl3pPr>
            <a:lvl4pPr marL="588792" indent="-252340">
              <a:defRPr sz="1700"/>
            </a:lvl4pPr>
            <a:lvl5pPr marL="841134" indent="-252340">
              <a:defRPr sz="17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9539028" y="5976687"/>
            <a:ext cx="3994101" cy="1150622"/>
          </a:xfrm>
        </p:spPr>
        <p:txBody>
          <a:bodyPr>
            <a:noAutofit/>
          </a:bodyPr>
          <a:lstStyle>
            <a:lvl1pPr marL="0" indent="0">
              <a:buNone/>
              <a:defRPr sz="1700"/>
            </a:lvl1pPr>
            <a:lvl2pPr marL="168224" indent="-168224">
              <a:buFont typeface="Arial" panose="020B0604020202020204" pitchFamily="34" charset="0"/>
              <a:buChar char="•"/>
              <a:defRPr sz="1700"/>
            </a:lvl2pPr>
            <a:lvl3pPr marL="336456" indent="-168224">
              <a:defRPr sz="1700"/>
            </a:lvl3pPr>
            <a:lvl4pPr marL="588792" indent="-252340">
              <a:defRPr sz="1700"/>
            </a:lvl4pPr>
            <a:lvl5pPr marL="841134" indent="-252340">
              <a:defRPr sz="17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1097288" y="1120163"/>
            <a:ext cx="12435843" cy="487679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21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040952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867570-2D35-4B7C-80E8-037A66D7749D}" type="datetimeFigureOut">
              <a:rPr lang="ru-RU"/>
              <a:pPr>
                <a:defRPr/>
              </a:pPr>
              <a:t>19.02.2021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53BA08-83AF-4095-A07B-4F4B65DB976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6977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69607" y="1359834"/>
            <a:ext cx="14338758" cy="671896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271200" y="3404092"/>
            <a:ext cx="4088003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267179" y="2491493"/>
            <a:ext cx="10096045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974336" y="7653527"/>
            <a:ext cx="4681728" cy="6309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731520" y="7653527"/>
            <a:ext cx="3364992" cy="6309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2/19/2021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0533888" y="7653527"/>
            <a:ext cx="3364992" cy="6309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1067082">
        <a:defRPr>
          <a:latin typeface="+mn-lt"/>
          <a:ea typeface="+mn-ea"/>
          <a:cs typeface="+mn-cs"/>
        </a:defRPr>
      </a:lvl2pPr>
      <a:lvl3pPr marL="2134152">
        <a:defRPr>
          <a:latin typeface="+mn-lt"/>
          <a:ea typeface="+mn-ea"/>
          <a:cs typeface="+mn-cs"/>
        </a:defRPr>
      </a:lvl3pPr>
      <a:lvl4pPr marL="3201231">
        <a:defRPr>
          <a:latin typeface="+mn-lt"/>
          <a:ea typeface="+mn-ea"/>
          <a:cs typeface="+mn-cs"/>
        </a:defRPr>
      </a:lvl4pPr>
      <a:lvl5pPr marL="4268308">
        <a:defRPr>
          <a:latin typeface="+mn-lt"/>
          <a:ea typeface="+mn-ea"/>
          <a:cs typeface="+mn-cs"/>
        </a:defRPr>
      </a:lvl5pPr>
      <a:lvl6pPr marL="5335389">
        <a:defRPr>
          <a:latin typeface="+mn-lt"/>
          <a:ea typeface="+mn-ea"/>
          <a:cs typeface="+mn-cs"/>
        </a:defRPr>
      </a:lvl6pPr>
      <a:lvl7pPr marL="6402464">
        <a:defRPr>
          <a:latin typeface="+mn-lt"/>
          <a:ea typeface="+mn-ea"/>
          <a:cs typeface="+mn-cs"/>
        </a:defRPr>
      </a:lvl7pPr>
      <a:lvl8pPr marL="7469542">
        <a:defRPr>
          <a:latin typeface="+mn-lt"/>
          <a:ea typeface="+mn-ea"/>
          <a:cs typeface="+mn-cs"/>
        </a:defRPr>
      </a:lvl8pPr>
      <a:lvl9pPr marL="8536619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1067082">
        <a:defRPr>
          <a:latin typeface="+mn-lt"/>
          <a:ea typeface="+mn-ea"/>
          <a:cs typeface="+mn-cs"/>
        </a:defRPr>
      </a:lvl2pPr>
      <a:lvl3pPr marL="2134152">
        <a:defRPr>
          <a:latin typeface="+mn-lt"/>
          <a:ea typeface="+mn-ea"/>
          <a:cs typeface="+mn-cs"/>
        </a:defRPr>
      </a:lvl3pPr>
      <a:lvl4pPr marL="3201231">
        <a:defRPr>
          <a:latin typeface="+mn-lt"/>
          <a:ea typeface="+mn-ea"/>
          <a:cs typeface="+mn-cs"/>
        </a:defRPr>
      </a:lvl4pPr>
      <a:lvl5pPr marL="4268308">
        <a:defRPr>
          <a:latin typeface="+mn-lt"/>
          <a:ea typeface="+mn-ea"/>
          <a:cs typeface="+mn-cs"/>
        </a:defRPr>
      </a:lvl5pPr>
      <a:lvl6pPr marL="5335389">
        <a:defRPr>
          <a:latin typeface="+mn-lt"/>
          <a:ea typeface="+mn-ea"/>
          <a:cs typeface="+mn-cs"/>
        </a:defRPr>
      </a:lvl6pPr>
      <a:lvl7pPr marL="6402464">
        <a:defRPr>
          <a:latin typeface="+mn-lt"/>
          <a:ea typeface="+mn-ea"/>
          <a:cs typeface="+mn-cs"/>
        </a:defRPr>
      </a:lvl7pPr>
      <a:lvl8pPr marL="7469542">
        <a:defRPr>
          <a:latin typeface="+mn-lt"/>
          <a:ea typeface="+mn-ea"/>
          <a:cs typeface="+mn-cs"/>
        </a:defRPr>
      </a:lvl8pPr>
      <a:lvl9pPr marL="8536619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8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11" Type="http://schemas.openxmlformats.org/officeDocument/2006/relationships/image" Target="../media/image7.png"/><Relationship Id="rId5" Type="http://schemas.openxmlformats.org/officeDocument/2006/relationships/oleObject" Target="../embeddings/oleObject2.bin"/><Relationship Id="rId10" Type="http://schemas.openxmlformats.org/officeDocument/2006/relationships/image" Target="../media/image6.png"/><Relationship Id="rId4" Type="http://schemas.openxmlformats.org/officeDocument/2006/relationships/image" Target="../media/image2.wmf"/><Relationship Id="rId9" Type="http://schemas.openxmlformats.org/officeDocument/2006/relationships/image" Target="../media/image5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6.gi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7" Type="http://schemas.openxmlformats.org/officeDocument/2006/relationships/image" Target="../media/image23.png"/><Relationship Id="rId12" Type="http://schemas.openxmlformats.org/officeDocument/2006/relationships/image" Target="../media/image24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2.png"/><Relationship Id="rId11" Type="http://schemas.openxmlformats.org/officeDocument/2006/relationships/image" Target="../media/image21.png"/><Relationship Id="rId10" Type="http://schemas.openxmlformats.org/officeDocument/2006/relationships/image" Target="../media/image20.png"/><Relationship Id="rId4" Type="http://schemas.openxmlformats.org/officeDocument/2006/relationships/image" Target="../media/image140.png"/><Relationship Id="rId9" Type="http://schemas.openxmlformats.org/officeDocument/2006/relationships/image" Target="../media/image25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xmlns="" id="{EE80F0AA-4DF1-4DBF-9AA2-5439157D8912}"/>
              </a:ext>
            </a:extLst>
          </p:cNvPr>
          <p:cNvSpPr/>
          <p:nvPr/>
        </p:nvSpPr>
        <p:spPr>
          <a:xfrm>
            <a:off x="2688" y="3905"/>
            <a:ext cx="14610538" cy="2589664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600"/>
          </a:p>
        </p:txBody>
      </p:sp>
      <p:sp>
        <p:nvSpPr>
          <p:cNvPr id="14" name="object 3">
            <a:extLst>
              <a:ext uri="{FF2B5EF4-FFF2-40B4-BE49-F238E27FC236}">
                <a16:creationId xmlns:a16="http://schemas.microsoft.com/office/drawing/2014/main" xmlns="" id="{648E54F6-8C15-4BB3-94E3-7B81F0C680D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505675" y="607714"/>
            <a:ext cx="7997539" cy="1265513"/>
          </a:xfrm>
          <a:prstGeom prst="rect">
            <a:avLst/>
          </a:prstGeom>
        </p:spPr>
        <p:txBody>
          <a:bodyPr vert="horz" wrap="square" lIns="0" tIns="34074" rIns="0" bIns="0" rtlCol="0" anchor="ctr">
            <a:spAutoFit/>
          </a:bodyPr>
          <a:lstStyle/>
          <a:p>
            <a:pPr marL="29633" algn="ctr">
              <a:spcBef>
                <a:spcPts val="267"/>
              </a:spcBef>
            </a:pPr>
            <a:r>
              <a:rPr lang="ru-RU" sz="8000" spc="1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Геометрия</a:t>
            </a:r>
            <a:endParaRPr sz="8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xmlns="" id="{F294EAD7-CAB8-401C-B12D-6064AA1177E0}"/>
              </a:ext>
            </a:extLst>
          </p:cNvPr>
          <p:cNvSpPr/>
          <p:nvPr/>
        </p:nvSpPr>
        <p:spPr>
          <a:xfrm>
            <a:off x="11929383" y="578531"/>
            <a:ext cx="1531765" cy="1531576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2600"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xmlns="" id="{27824596-7DE1-4136-95E4-49A51856B6D3}"/>
              </a:ext>
            </a:extLst>
          </p:cNvPr>
          <p:cNvSpPr/>
          <p:nvPr/>
        </p:nvSpPr>
        <p:spPr>
          <a:xfrm>
            <a:off x="11929383" y="578531"/>
            <a:ext cx="1531765" cy="1531576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2600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xmlns="" id="{CAFE6579-511C-4CCB-9A5C-300ACC2F553A}"/>
              </a:ext>
            </a:extLst>
          </p:cNvPr>
          <p:cNvSpPr txBox="1"/>
          <p:nvPr/>
        </p:nvSpPr>
        <p:spPr>
          <a:xfrm>
            <a:off x="12493011" y="631572"/>
            <a:ext cx="439718" cy="822237"/>
          </a:xfrm>
          <a:prstGeom prst="rect">
            <a:avLst/>
          </a:prstGeom>
        </p:spPr>
        <p:txBody>
          <a:bodyPr vert="horz" wrap="square" lIns="0" tIns="37045" rIns="0" bIns="0" rtlCol="0">
            <a:spAutoFit/>
          </a:bodyPr>
          <a:lstStyle/>
          <a:p>
            <a:pPr>
              <a:spcBef>
                <a:spcPts val="293"/>
              </a:spcBef>
            </a:pPr>
            <a:r>
              <a:rPr lang="uz-Latn-UZ" sz="5100" b="1" spc="23" dirty="0">
                <a:solidFill>
                  <a:srgbClr val="FEFEFE"/>
                </a:solidFill>
                <a:latin typeface="Arial"/>
                <a:cs typeface="Arial"/>
              </a:rPr>
              <a:t>7</a:t>
            </a:r>
            <a:endParaRPr sz="5100" dirty="0">
              <a:latin typeface="Arial"/>
              <a:cs typeface="Arial"/>
            </a:endParaRPr>
          </a:p>
        </p:txBody>
      </p:sp>
      <p:sp>
        <p:nvSpPr>
          <p:cNvPr id="23" name="object 13">
            <a:extLst>
              <a:ext uri="{FF2B5EF4-FFF2-40B4-BE49-F238E27FC236}">
                <a16:creationId xmlns:a16="http://schemas.microsoft.com/office/drawing/2014/main" xmlns="" id="{065B57C3-CBC0-467B-8CE6-9C853CD5BC49}"/>
              </a:ext>
            </a:extLst>
          </p:cNvPr>
          <p:cNvSpPr txBox="1"/>
          <p:nvPr/>
        </p:nvSpPr>
        <p:spPr>
          <a:xfrm>
            <a:off x="12149035" y="1374492"/>
            <a:ext cx="1312093" cy="490087"/>
          </a:xfrm>
          <a:prstGeom prst="rect">
            <a:avLst/>
          </a:prstGeom>
        </p:spPr>
        <p:txBody>
          <a:bodyPr vert="horz" wrap="square" lIns="0" tIns="28147" rIns="0" bIns="0" rtlCol="0">
            <a:spAutoFit/>
          </a:bodyPr>
          <a:lstStyle/>
          <a:p>
            <a:pPr>
              <a:spcBef>
                <a:spcPts val="223"/>
              </a:spcBef>
            </a:pPr>
            <a:r>
              <a:rPr lang="ru-RU" sz="3000" b="1" spc="-11" dirty="0">
                <a:solidFill>
                  <a:srgbClr val="FEFEFE"/>
                </a:solidFill>
                <a:latin typeface="Arial"/>
                <a:cs typeface="Arial"/>
              </a:rPr>
              <a:t>класс</a:t>
            </a:r>
            <a:endParaRPr sz="3000" b="1" dirty="0">
              <a:latin typeface="Arial"/>
              <a:cs typeface="Arial"/>
            </a:endParaRPr>
          </a:p>
        </p:txBody>
      </p:sp>
      <p:sp>
        <p:nvSpPr>
          <p:cNvPr id="12" name="object 11">
            <a:extLst>
              <a:ext uri="{FF2B5EF4-FFF2-40B4-BE49-F238E27FC236}">
                <a16:creationId xmlns:a16="http://schemas.microsoft.com/office/drawing/2014/main" xmlns="" id="{335AFAA3-FF4F-462D-A908-93D09B272E70}"/>
              </a:ext>
            </a:extLst>
          </p:cNvPr>
          <p:cNvSpPr/>
          <p:nvPr/>
        </p:nvSpPr>
        <p:spPr>
          <a:xfrm>
            <a:off x="830940" y="610666"/>
            <a:ext cx="924280" cy="1274156"/>
          </a:xfrm>
          <a:custGeom>
            <a:avLst/>
            <a:gdLst/>
            <a:ahLst/>
            <a:cxnLst/>
            <a:rect l="l" t="t" r="r" b="b"/>
            <a:pathLst>
              <a:path w="363855" h="501650">
                <a:moveTo>
                  <a:pt x="181883" y="0"/>
                </a:moveTo>
                <a:lnTo>
                  <a:pt x="169927" y="1814"/>
                </a:lnTo>
                <a:lnTo>
                  <a:pt x="160152" y="6759"/>
                </a:lnTo>
                <a:lnTo>
                  <a:pt x="153555" y="14086"/>
                </a:lnTo>
                <a:lnTo>
                  <a:pt x="151135" y="23046"/>
                </a:lnTo>
                <a:lnTo>
                  <a:pt x="151135" y="51018"/>
                </a:lnTo>
                <a:lnTo>
                  <a:pt x="125894" y="61099"/>
                </a:lnTo>
                <a:lnTo>
                  <a:pt x="106002" y="76250"/>
                </a:lnTo>
                <a:lnTo>
                  <a:pt x="92964" y="95347"/>
                </a:lnTo>
                <a:lnTo>
                  <a:pt x="88282" y="117269"/>
                </a:lnTo>
                <a:lnTo>
                  <a:pt x="89509" y="128550"/>
                </a:lnTo>
                <a:lnTo>
                  <a:pt x="93112" y="139474"/>
                </a:lnTo>
                <a:lnTo>
                  <a:pt x="98979" y="149818"/>
                </a:lnTo>
                <a:lnTo>
                  <a:pt x="107006" y="159360"/>
                </a:lnTo>
                <a:lnTo>
                  <a:pt x="55256" y="298363"/>
                </a:lnTo>
                <a:lnTo>
                  <a:pt x="29820" y="298367"/>
                </a:lnTo>
                <a:lnTo>
                  <a:pt x="25441" y="301654"/>
                </a:lnTo>
                <a:lnTo>
                  <a:pt x="25441" y="309772"/>
                </a:lnTo>
                <a:lnTo>
                  <a:pt x="29825" y="313055"/>
                </a:lnTo>
                <a:lnTo>
                  <a:pt x="49785" y="313055"/>
                </a:lnTo>
                <a:lnTo>
                  <a:pt x="0" y="446784"/>
                </a:lnTo>
                <a:lnTo>
                  <a:pt x="1008" y="453002"/>
                </a:lnTo>
                <a:lnTo>
                  <a:pt x="7405" y="461515"/>
                </a:lnTo>
                <a:lnTo>
                  <a:pt x="10670" y="464132"/>
                </a:lnTo>
                <a:lnTo>
                  <a:pt x="14559" y="466102"/>
                </a:lnTo>
                <a:lnTo>
                  <a:pt x="3398" y="496089"/>
                </a:lnTo>
                <a:lnTo>
                  <a:pt x="6440" y="500139"/>
                </a:lnTo>
                <a:lnTo>
                  <a:pt x="12538" y="501418"/>
                </a:lnTo>
                <a:lnTo>
                  <a:pt x="13425" y="501501"/>
                </a:lnTo>
                <a:lnTo>
                  <a:pt x="18583" y="501501"/>
                </a:lnTo>
                <a:lnTo>
                  <a:pt x="22522" y="499374"/>
                </a:lnTo>
                <a:lnTo>
                  <a:pt x="33436" y="470051"/>
                </a:lnTo>
                <a:lnTo>
                  <a:pt x="42830" y="468549"/>
                </a:lnTo>
                <a:lnTo>
                  <a:pt x="51014" y="465031"/>
                </a:lnTo>
                <a:lnTo>
                  <a:pt x="57410" y="459821"/>
                </a:lnTo>
                <a:lnTo>
                  <a:pt x="60112" y="455410"/>
                </a:lnTo>
                <a:lnTo>
                  <a:pt x="30830" y="455410"/>
                </a:lnTo>
                <a:lnTo>
                  <a:pt x="29825" y="455302"/>
                </a:lnTo>
                <a:lnTo>
                  <a:pt x="22910" y="453858"/>
                </a:lnTo>
                <a:lnTo>
                  <a:pt x="19442" y="449235"/>
                </a:lnTo>
                <a:lnTo>
                  <a:pt x="130050" y="152128"/>
                </a:lnTo>
                <a:lnTo>
                  <a:pt x="131922" y="150342"/>
                </a:lnTo>
                <a:lnTo>
                  <a:pt x="137110" y="148150"/>
                </a:lnTo>
                <a:lnTo>
                  <a:pt x="140108" y="147876"/>
                </a:lnTo>
                <a:lnTo>
                  <a:pt x="168772" y="147876"/>
                </a:lnTo>
                <a:lnTo>
                  <a:pt x="164548" y="142257"/>
                </a:lnTo>
                <a:lnTo>
                  <a:pt x="115814" y="142250"/>
                </a:lnTo>
                <a:lnTo>
                  <a:pt x="107885" y="117269"/>
                </a:lnTo>
                <a:lnTo>
                  <a:pt x="113708" y="95699"/>
                </a:lnTo>
                <a:lnTo>
                  <a:pt x="129581" y="78067"/>
                </a:lnTo>
                <a:lnTo>
                  <a:pt x="153105" y="66169"/>
                </a:lnTo>
                <a:lnTo>
                  <a:pt x="181883" y="61804"/>
                </a:lnTo>
                <a:lnTo>
                  <a:pt x="238790" y="61804"/>
                </a:lnTo>
                <a:lnTo>
                  <a:pt x="237860" y="61097"/>
                </a:lnTo>
                <a:lnTo>
                  <a:pt x="212627" y="51018"/>
                </a:lnTo>
                <a:lnTo>
                  <a:pt x="212627" y="47623"/>
                </a:lnTo>
                <a:lnTo>
                  <a:pt x="170726" y="47623"/>
                </a:lnTo>
                <a:lnTo>
                  <a:pt x="170726" y="18442"/>
                </a:lnTo>
                <a:lnTo>
                  <a:pt x="175731" y="14691"/>
                </a:lnTo>
                <a:lnTo>
                  <a:pt x="210370" y="14691"/>
                </a:lnTo>
                <a:lnTo>
                  <a:pt x="210206" y="14086"/>
                </a:lnTo>
                <a:lnTo>
                  <a:pt x="203611" y="6759"/>
                </a:lnTo>
                <a:lnTo>
                  <a:pt x="193837" y="1814"/>
                </a:lnTo>
                <a:lnTo>
                  <a:pt x="181883" y="0"/>
                </a:lnTo>
                <a:close/>
              </a:path>
              <a:path w="363855" h="501650">
                <a:moveTo>
                  <a:pt x="270484" y="313062"/>
                </a:moveTo>
                <a:lnTo>
                  <a:pt x="250135" y="313062"/>
                </a:lnTo>
                <a:lnTo>
                  <a:pt x="302328" y="453242"/>
                </a:lnTo>
                <a:lnTo>
                  <a:pt x="306361" y="459821"/>
                </a:lnTo>
                <a:lnTo>
                  <a:pt x="312757" y="465031"/>
                </a:lnTo>
                <a:lnTo>
                  <a:pt x="320939" y="468549"/>
                </a:lnTo>
                <a:lnTo>
                  <a:pt x="330332" y="470051"/>
                </a:lnTo>
                <a:lnTo>
                  <a:pt x="341247" y="499380"/>
                </a:lnTo>
                <a:lnTo>
                  <a:pt x="345182" y="501501"/>
                </a:lnTo>
                <a:lnTo>
                  <a:pt x="350344" y="501501"/>
                </a:lnTo>
                <a:lnTo>
                  <a:pt x="351231" y="501418"/>
                </a:lnTo>
                <a:lnTo>
                  <a:pt x="357322" y="500139"/>
                </a:lnTo>
                <a:lnTo>
                  <a:pt x="360371" y="496089"/>
                </a:lnTo>
                <a:lnTo>
                  <a:pt x="349204" y="466102"/>
                </a:lnTo>
                <a:lnTo>
                  <a:pt x="353091" y="464132"/>
                </a:lnTo>
                <a:lnTo>
                  <a:pt x="356356" y="461515"/>
                </a:lnTo>
                <a:lnTo>
                  <a:pt x="360944" y="455410"/>
                </a:lnTo>
                <a:lnTo>
                  <a:pt x="326952" y="455410"/>
                </a:lnTo>
                <a:lnTo>
                  <a:pt x="322538" y="452893"/>
                </a:lnTo>
                <a:lnTo>
                  <a:pt x="270484" y="313062"/>
                </a:lnTo>
                <a:close/>
              </a:path>
              <a:path w="363855" h="501650">
                <a:moveTo>
                  <a:pt x="53902" y="431084"/>
                </a:moveTo>
                <a:lnTo>
                  <a:pt x="48492" y="433370"/>
                </a:lnTo>
                <a:lnTo>
                  <a:pt x="41224" y="452893"/>
                </a:lnTo>
                <a:lnTo>
                  <a:pt x="36813" y="455410"/>
                </a:lnTo>
                <a:lnTo>
                  <a:pt x="60112" y="455410"/>
                </a:lnTo>
                <a:lnTo>
                  <a:pt x="61441" y="453242"/>
                </a:lnTo>
                <a:lnTo>
                  <a:pt x="67370" y="437320"/>
                </a:lnTo>
                <a:lnTo>
                  <a:pt x="64329" y="433270"/>
                </a:lnTo>
                <a:lnTo>
                  <a:pt x="53902" y="431084"/>
                </a:lnTo>
                <a:close/>
              </a:path>
              <a:path w="363855" h="501650">
                <a:moveTo>
                  <a:pt x="265884" y="147876"/>
                </a:moveTo>
                <a:lnTo>
                  <a:pt x="223653" y="147876"/>
                </a:lnTo>
                <a:lnTo>
                  <a:pt x="226656" y="148150"/>
                </a:lnTo>
                <a:lnTo>
                  <a:pt x="231847" y="150342"/>
                </a:lnTo>
                <a:lnTo>
                  <a:pt x="233719" y="152128"/>
                </a:lnTo>
                <a:lnTo>
                  <a:pt x="344322" y="449235"/>
                </a:lnTo>
                <a:lnTo>
                  <a:pt x="340851" y="453858"/>
                </a:lnTo>
                <a:lnTo>
                  <a:pt x="333946" y="455302"/>
                </a:lnTo>
                <a:lnTo>
                  <a:pt x="332931" y="455410"/>
                </a:lnTo>
                <a:lnTo>
                  <a:pt x="360944" y="455410"/>
                </a:lnTo>
                <a:lnTo>
                  <a:pt x="362753" y="453002"/>
                </a:lnTo>
                <a:lnTo>
                  <a:pt x="363762" y="446784"/>
                </a:lnTo>
                <a:lnTo>
                  <a:pt x="313978" y="313062"/>
                </a:lnTo>
                <a:lnTo>
                  <a:pt x="333942" y="313055"/>
                </a:lnTo>
                <a:lnTo>
                  <a:pt x="338321" y="309772"/>
                </a:lnTo>
                <a:lnTo>
                  <a:pt x="338321" y="301654"/>
                </a:lnTo>
                <a:lnTo>
                  <a:pt x="333932" y="298367"/>
                </a:lnTo>
                <a:lnTo>
                  <a:pt x="308504" y="298363"/>
                </a:lnTo>
                <a:lnTo>
                  <a:pt x="256755" y="159360"/>
                </a:lnTo>
                <a:lnTo>
                  <a:pt x="264783" y="149818"/>
                </a:lnTo>
                <a:lnTo>
                  <a:pt x="265884" y="147876"/>
                </a:lnTo>
                <a:close/>
              </a:path>
              <a:path w="363855" h="501650">
                <a:moveTo>
                  <a:pt x="168772" y="147876"/>
                </a:moveTo>
                <a:lnTo>
                  <a:pt x="140108" y="147876"/>
                </a:lnTo>
                <a:lnTo>
                  <a:pt x="145850" y="149082"/>
                </a:lnTo>
                <a:lnTo>
                  <a:pt x="148234" y="150479"/>
                </a:lnTo>
                <a:lnTo>
                  <a:pt x="151160" y="154371"/>
                </a:lnTo>
                <a:lnTo>
                  <a:pt x="151520" y="156621"/>
                </a:lnTo>
                <a:lnTo>
                  <a:pt x="56779" y="411109"/>
                </a:lnTo>
                <a:lnTo>
                  <a:pt x="59828" y="415159"/>
                </a:lnTo>
                <a:lnTo>
                  <a:pt x="70257" y="417343"/>
                </a:lnTo>
                <a:lnTo>
                  <a:pt x="75657" y="415057"/>
                </a:lnTo>
                <a:lnTo>
                  <a:pt x="113634" y="313062"/>
                </a:lnTo>
                <a:lnTo>
                  <a:pt x="170733" y="313062"/>
                </a:lnTo>
                <a:lnTo>
                  <a:pt x="170733" y="298367"/>
                </a:lnTo>
                <a:lnTo>
                  <a:pt x="119099" y="298367"/>
                </a:lnTo>
                <a:lnTo>
                  <a:pt x="171803" y="156798"/>
                </a:lnTo>
                <a:lnTo>
                  <a:pt x="170802" y="150576"/>
                </a:lnTo>
                <a:lnTo>
                  <a:pt x="168772" y="147876"/>
                </a:lnTo>
                <a:close/>
              </a:path>
              <a:path w="363855" h="501650">
                <a:moveTo>
                  <a:pt x="170733" y="313062"/>
                </a:moveTo>
                <a:lnTo>
                  <a:pt x="151135" y="313062"/>
                </a:lnTo>
                <a:lnTo>
                  <a:pt x="151135" y="313566"/>
                </a:lnTo>
                <a:lnTo>
                  <a:pt x="153555" y="322528"/>
                </a:lnTo>
                <a:lnTo>
                  <a:pt x="160152" y="329855"/>
                </a:lnTo>
                <a:lnTo>
                  <a:pt x="169927" y="334799"/>
                </a:lnTo>
                <a:lnTo>
                  <a:pt x="181883" y="336613"/>
                </a:lnTo>
                <a:lnTo>
                  <a:pt x="193837" y="334799"/>
                </a:lnTo>
                <a:lnTo>
                  <a:pt x="203611" y="329855"/>
                </a:lnTo>
                <a:lnTo>
                  <a:pt x="210206" y="322528"/>
                </a:lnTo>
                <a:lnTo>
                  <a:pt x="210370" y="321922"/>
                </a:lnTo>
                <a:lnTo>
                  <a:pt x="175737" y="321922"/>
                </a:lnTo>
                <a:lnTo>
                  <a:pt x="170733" y="318174"/>
                </a:lnTo>
                <a:lnTo>
                  <a:pt x="170733" y="313062"/>
                </a:lnTo>
                <a:close/>
              </a:path>
              <a:path w="363855" h="501650">
                <a:moveTo>
                  <a:pt x="210370" y="289504"/>
                </a:moveTo>
                <a:lnTo>
                  <a:pt x="188024" y="289504"/>
                </a:lnTo>
                <a:lnTo>
                  <a:pt x="193028" y="293251"/>
                </a:lnTo>
                <a:lnTo>
                  <a:pt x="193028" y="318174"/>
                </a:lnTo>
                <a:lnTo>
                  <a:pt x="188024" y="321922"/>
                </a:lnTo>
                <a:lnTo>
                  <a:pt x="210370" y="321922"/>
                </a:lnTo>
                <a:lnTo>
                  <a:pt x="212627" y="313566"/>
                </a:lnTo>
                <a:lnTo>
                  <a:pt x="212627" y="313062"/>
                </a:lnTo>
                <a:lnTo>
                  <a:pt x="270484" y="313062"/>
                </a:lnTo>
                <a:lnTo>
                  <a:pt x="265013" y="298367"/>
                </a:lnTo>
                <a:lnTo>
                  <a:pt x="212627" y="298367"/>
                </a:lnTo>
                <a:lnTo>
                  <a:pt x="212627" y="297863"/>
                </a:lnTo>
                <a:lnTo>
                  <a:pt x="210370" y="289504"/>
                </a:lnTo>
                <a:close/>
              </a:path>
              <a:path w="363855" h="501650">
                <a:moveTo>
                  <a:pt x="181883" y="274808"/>
                </a:moveTo>
                <a:lnTo>
                  <a:pt x="169927" y="276623"/>
                </a:lnTo>
                <a:lnTo>
                  <a:pt x="160152" y="281569"/>
                </a:lnTo>
                <a:lnTo>
                  <a:pt x="153555" y="288898"/>
                </a:lnTo>
                <a:lnTo>
                  <a:pt x="151135" y="297863"/>
                </a:lnTo>
                <a:lnTo>
                  <a:pt x="151135" y="298367"/>
                </a:lnTo>
                <a:lnTo>
                  <a:pt x="170733" y="298367"/>
                </a:lnTo>
                <a:lnTo>
                  <a:pt x="170733" y="293251"/>
                </a:lnTo>
                <a:lnTo>
                  <a:pt x="175737" y="289504"/>
                </a:lnTo>
                <a:lnTo>
                  <a:pt x="210370" y="289504"/>
                </a:lnTo>
                <a:lnTo>
                  <a:pt x="210206" y="288898"/>
                </a:lnTo>
                <a:lnTo>
                  <a:pt x="203611" y="281569"/>
                </a:lnTo>
                <a:lnTo>
                  <a:pt x="193837" y="276623"/>
                </a:lnTo>
                <a:lnTo>
                  <a:pt x="181883" y="274808"/>
                </a:lnTo>
                <a:close/>
              </a:path>
              <a:path w="363855" h="501650">
                <a:moveTo>
                  <a:pt x="225656" y="204872"/>
                </a:moveTo>
                <a:lnTo>
                  <a:pt x="215223" y="207050"/>
                </a:lnTo>
                <a:lnTo>
                  <a:pt x="212180" y="211107"/>
                </a:lnTo>
                <a:lnTo>
                  <a:pt x="244662" y="298367"/>
                </a:lnTo>
                <a:lnTo>
                  <a:pt x="265013" y="298367"/>
                </a:lnTo>
                <a:lnTo>
                  <a:pt x="231058" y="207158"/>
                </a:lnTo>
                <a:lnTo>
                  <a:pt x="225656" y="204872"/>
                </a:lnTo>
                <a:close/>
              </a:path>
              <a:path w="363855" h="501650">
                <a:moveTo>
                  <a:pt x="223409" y="132670"/>
                </a:moveTo>
                <a:lnTo>
                  <a:pt x="207608" y="135982"/>
                </a:lnTo>
                <a:lnTo>
                  <a:pt x="201024" y="139848"/>
                </a:lnTo>
                <a:lnTo>
                  <a:pt x="192959" y="150576"/>
                </a:lnTo>
                <a:lnTo>
                  <a:pt x="191952" y="156798"/>
                </a:lnTo>
                <a:lnTo>
                  <a:pt x="202863" y="186086"/>
                </a:lnTo>
                <a:lnTo>
                  <a:pt x="208267" y="188372"/>
                </a:lnTo>
                <a:lnTo>
                  <a:pt x="218692" y="186192"/>
                </a:lnTo>
                <a:lnTo>
                  <a:pt x="221742" y="182142"/>
                </a:lnTo>
                <a:lnTo>
                  <a:pt x="212242" y="156621"/>
                </a:lnTo>
                <a:lnTo>
                  <a:pt x="212609" y="154367"/>
                </a:lnTo>
                <a:lnTo>
                  <a:pt x="215535" y="150479"/>
                </a:lnTo>
                <a:lnTo>
                  <a:pt x="217919" y="149082"/>
                </a:lnTo>
                <a:lnTo>
                  <a:pt x="223653" y="147876"/>
                </a:lnTo>
                <a:lnTo>
                  <a:pt x="265884" y="147876"/>
                </a:lnTo>
                <a:lnTo>
                  <a:pt x="269075" y="142250"/>
                </a:lnTo>
                <a:lnTo>
                  <a:pt x="247935" y="142250"/>
                </a:lnTo>
                <a:lnTo>
                  <a:pt x="245480" y="139920"/>
                </a:lnTo>
                <a:lnTo>
                  <a:pt x="242423" y="137944"/>
                </a:lnTo>
                <a:lnTo>
                  <a:pt x="231714" y="133419"/>
                </a:lnTo>
                <a:lnTo>
                  <a:pt x="223409" y="132670"/>
                </a:lnTo>
                <a:close/>
              </a:path>
              <a:path w="363855" h="501650">
                <a:moveTo>
                  <a:pt x="140346" y="132670"/>
                </a:moveTo>
                <a:lnTo>
                  <a:pt x="132052" y="133419"/>
                </a:lnTo>
                <a:lnTo>
                  <a:pt x="121330" y="137944"/>
                </a:lnTo>
                <a:lnTo>
                  <a:pt x="118275" y="139920"/>
                </a:lnTo>
                <a:lnTo>
                  <a:pt x="115818" y="142257"/>
                </a:lnTo>
                <a:lnTo>
                  <a:pt x="164548" y="142257"/>
                </a:lnTo>
                <a:lnTo>
                  <a:pt x="162737" y="139848"/>
                </a:lnTo>
                <a:lnTo>
                  <a:pt x="156157" y="135982"/>
                </a:lnTo>
                <a:lnTo>
                  <a:pt x="140346" y="132670"/>
                </a:lnTo>
                <a:close/>
              </a:path>
              <a:path w="363855" h="501650">
                <a:moveTo>
                  <a:pt x="238790" y="61804"/>
                </a:moveTo>
                <a:lnTo>
                  <a:pt x="181883" y="61804"/>
                </a:lnTo>
                <a:lnTo>
                  <a:pt x="210656" y="66169"/>
                </a:lnTo>
                <a:lnTo>
                  <a:pt x="234178" y="78067"/>
                </a:lnTo>
                <a:lnTo>
                  <a:pt x="250050" y="95699"/>
                </a:lnTo>
                <a:lnTo>
                  <a:pt x="255874" y="117269"/>
                </a:lnTo>
                <a:lnTo>
                  <a:pt x="255361" y="123768"/>
                </a:lnTo>
                <a:lnTo>
                  <a:pt x="253845" y="130143"/>
                </a:lnTo>
                <a:lnTo>
                  <a:pt x="251357" y="136327"/>
                </a:lnTo>
                <a:lnTo>
                  <a:pt x="247935" y="142250"/>
                </a:lnTo>
                <a:lnTo>
                  <a:pt x="269075" y="142250"/>
                </a:lnTo>
                <a:lnTo>
                  <a:pt x="270650" y="139470"/>
                </a:lnTo>
                <a:lnTo>
                  <a:pt x="274249" y="128545"/>
                </a:lnTo>
                <a:lnTo>
                  <a:pt x="275471" y="117269"/>
                </a:lnTo>
                <a:lnTo>
                  <a:pt x="270791" y="95347"/>
                </a:lnTo>
                <a:lnTo>
                  <a:pt x="257752" y="76249"/>
                </a:lnTo>
                <a:lnTo>
                  <a:pt x="238790" y="61804"/>
                </a:lnTo>
                <a:close/>
              </a:path>
              <a:path w="363855" h="501650">
                <a:moveTo>
                  <a:pt x="185652" y="47105"/>
                </a:moveTo>
                <a:lnTo>
                  <a:pt x="178103" y="47105"/>
                </a:lnTo>
                <a:lnTo>
                  <a:pt x="174387" y="47296"/>
                </a:lnTo>
                <a:lnTo>
                  <a:pt x="170726" y="47623"/>
                </a:lnTo>
                <a:lnTo>
                  <a:pt x="193028" y="47623"/>
                </a:lnTo>
                <a:lnTo>
                  <a:pt x="189367" y="47296"/>
                </a:lnTo>
                <a:lnTo>
                  <a:pt x="185652" y="47105"/>
                </a:lnTo>
                <a:close/>
              </a:path>
              <a:path w="363855" h="501650">
                <a:moveTo>
                  <a:pt x="210370" y="14691"/>
                </a:moveTo>
                <a:lnTo>
                  <a:pt x="188024" y="14691"/>
                </a:lnTo>
                <a:lnTo>
                  <a:pt x="193028" y="18442"/>
                </a:lnTo>
                <a:lnTo>
                  <a:pt x="193028" y="47623"/>
                </a:lnTo>
                <a:lnTo>
                  <a:pt x="212627" y="47623"/>
                </a:lnTo>
                <a:lnTo>
                  <a:pt x="212627" y="23046"/>
                </a:lnTo>
                <a:lnTo>
                  <a:pt x="210370" y="14691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2322435"/>
            <a:endParaRPr sz="46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8" name="object 5">
            <a:extLst>
              <a:ext uri="{FF2B5EF4-FFF2-40B4-BE49-F238E27FC236}">
                <a16:creationId xmlns:a16="http://schemas.microsoft.com/office/drawing/2014/main" xmlns="" id="{A8BAE388-D6D2-40E9-8208-E39C1E0E7029}"/>
              </a:ext>
            </a:extLst>
          </p:cNvPr>
          <p:cNvSpPr/>
          <p:nvPr/>
        </p:nvSpPr>
        <p:spPr>
          <a:xfrm>
            <a:off x="856584" y="3225268"/>
            <a:ext cx="872992" cy="1726444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900"/>
          </a:p>
        </p:txBody>
      </p:sp>
      <p:sp>
        <p:nvSpPr>
          <p:cNvPr id="19" name="object 6">
            <a:extLst>
              <a:ext uri="{FF2B5EF4-FFF2-40B4-BE49-F238E27FC236}">
                <a16:creationId xmlns:a16="http://schemas.microsoft.com/office/drawing/2014/main" xmlns="" id="{ACB4B4C4-B96E-4D3D-A3B1-019ECDA735A1}"/>
              </a:ext>
            </a:extLst>
          </p:cNvPr>
          <p:cNvSpPr/>
          <p:nvPr/>
        </p:nvSpPr>
        <p:spPr>
          <a:xfrm>
            <a:off x="830940" y="5180294"/>
            <a:ext cx="872992" cy="1726444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/>
          <a:p>
            <a:endParaRPr sz="2900"/>
          </a:p>
        </p:txBody>
      </p:sp>
      <p:sp>
        <p:nvSpPr>
          <p:cNvPr id="16" name="object 4">
            <a:extLst>
              <a:ext uri="{FF2B5EF4-FFF2-40B4-BE49-F238E27FC236}">
                <a16:creationId xmlns:a16="http://schemas.microsoft.com/office/drawing/2014/main" xmlns="" id="{96789AA7-9596-4F83-89FD-AEC28EE179F1}"/>
              </a:ext>
            </a:extLst>
          </p:cNvPr>
          <p:cNvSpPr txBox="1"/>
          <p:nvPr/>
        </p:nvSpPr>
        <p:spPr>
          <a:xfrm>
            <a:off x="2209800" y="3104963"/>
            <a:ext cx="8257592" cy="4134037"/>
          </a:xfrm>
          <a:prstGeom prst="rect">
            <a:avLst/>
          </a:prstGeom>
        </p:spPr>
        <p:txBody>
          <a:bodyPr vert="horz" wrap="square" lIns="0" tIns="32596" rIns="0" bIns="0" rtlCol="0">
            <a:spAutoFit/>
          </a:bodyPr>
          <a:lstStyle/>
          <a:p>
            <a:pPr marL="42966">
              <a:spcBef>
                <a:spcPts val="257"/>
              </a:spcBef>
            </a:pPr>
            <a:r>
              <a:rPr lang="ru-RU" sz="4800" b="1" dirty="0" smtClean="0">
                <a:solidFill>
                  <a:srgbClr val="002060"/>
                </a:solidFill>
                <a:latin typeface="Arial"/>
                <a:cs typeface="Arial"/>
              </a:rPr>
              <a:t>Тема:</a:t>
            </a:r>
          </a:p>
          <a:p>
            <a:pPr marL="42966">
              <a:spcBef>
                <a:spcPts val="257"/>
              </a:spcBef>
            </a:pPr>
            <a:r>
              <a:rPr lang="ru-RU" sz="5400" b="1" dirty="0" smtClean="0">
                <a:solidFill>
                  <a:srgbClr val="002060"/>
                </a:solidFill>
                <a:latin typeface="Arial"/>
                <a:cs typeface="Arial"/>
              </a:rPr>
              <a:t>Решение задач по теме «Углы, образованные двумя параллельными прямыми и секущей»</a:t>
            </a:r>
          </a:p>
        </p:txBody>
      </p:sp>
      <p:sp>
        <p:nvSpPr>
          <p:cNvPr id="2" name="AutoShape 4" descr="Презентация урока математики по теме: &quot; Замкнутая ломаная и многоугольник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z-Latn-UZ"/>
          </a:p>
        </p:txBody>
      </p:sp>
      <p:sp>
        <p:nvSpPr>
          <p:cNvPr id="3" name="TextBox 2"/>
          <p:cNvSpPr txBox="1"/>
          <p:nvPr/>
        </p:nvSpPr>
        <p:spPr>
          <a:xfrm>
            <a:off x="9448800" y="3067362"/>
            <a:ext cx="754757" cy="72327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uz-Latn-UZ" dirty="0"/>
          </a:p>
        </p:txBody>
      </p:sp>
      <p:pic>
        <p:nvPicPr>
          <p:cNvPr id="1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1732" y="3541993"/>
            <a:ext cx="3502558" cy="32766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7" name="TextBox 16"/>
          <p:cNvSpPr txBox="1"/>
          <p:nvPr/>
        </p:nvSpPr>
        <p:spPr>
          <a:xfrm>
            <a:off x="2057399" y="7055235"/>
            <a:ext cx="736386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marL="0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159038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318076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477112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636148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795186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6954224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8113261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9272295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Яшнабадский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район. Школа № 161.</a:t>
            </a:r>
          </a:p>
          <a:p>
            <a:r>
              <a:rPr lang="ru-RU" sz="3200" dirty="0" smtClean="0">
                <a:latin typeface="Arial" pitchFamily="34" charset="0"/>
                <a:cs typeface="Arial" pitchFamily="34" charset="0"/>
              </a:rPr>
              <a:t>Учитель математики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Наралиева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Ш.Ш.</a:t>
            </a:r>
            <a:endParaRPr lang="uz-Latn-UZ" sz="32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9981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" name="Таблица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9579725"/>
              </p:ext>
            </p:extLst>
          </p:nvPr>
        </p:nvGraphicFramePr>
        <p:xfrm>
          <a:off x="685801" y="1981201"/>
          <a:ext cx="12039600" cy="116433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0198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60198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449336">
                <a:tc>
                  <a:txBody>
                    <a:bodyPr/>
                    <a:lstStyle/>
                    <a:p>
                      <a:pPr algn="ctr"/>
                      <a:r>
                        <a:rPr lang="ru-RU" sz="4000" b="1" dirty="0" smtClean="0">
                          <a:solidFill>
                            <a:srgbClr val="002060"/>
                          </a:solidFill>
                        </a:rPr>
                        <a:t>Теорема      </a:t>
                      </a:r>
                      <a:endParaRPr lang="ru-RU" sz="4000" b="1" dirty="0">
                        <a:solidFill>
                          <a:srgbClr val="002060"/>
                        </a:solidFill>
                      </a:endParaRPr>
                    </a:p>
                  </a:txBody>
                  <a:tcPr marL="146304" marR="146304" marT="54864" marB="54864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b="1" dirty="0" smtClean="0">
                          <a:solidFill>
                            <a:srgbClr val="002060"/>
                          </a:solidFill>
                        </a:rPr>
                        <a:t>Обратная теорема</a:t>
                      </a:r>
                      <a:endParaRPr lang="ru-RU" sz="4000" b="1" dirty="0">
                        <a:solidFill>
                          <a:srgbClr val="002060"/>
                        </a:solidFill>
                      </a:endParaRPr>
                    </a:p>
                  </a:txBody>
                  <a:tcPr marL="146304" marR="146304" marT="54864" marB="54864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04636">
                <a:tc>
                  <a:txBody>
                    <a:bodyPr/>
                    <a:lstStyle/>
                    <a:p>
                      <a:endParaRPr lang="ru-RU" sz="2200" dirty="0"/>
                    </a:p>
                  </a:txBody>
                  <a:tcPr marL="146304" marR="146304" marT="54864" marB="54864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 sz="2200" dirty="0"/>
                    </a:p>
                  </a:txBody>
                  <a:tcPr marL="146304" marR="146304" marT="54864" marB="54864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sp>
        <p:nvSpPr>
          <p:cNvPr id="26" name="TextBox 25"/>
          <p:cNvSpPr txBox="1"/>
          <p:nvPr/>
        </p:nvSpPr>
        <p:spPr>
          <a:xfrm>
            <a:off x="7268059" y="2688901"/>
            <a:ext cx="6826158" cy="2347889"/>
          </a:xfrm>
          <a:prstGeom prst="rect">
            <a:avLst/>
          </a:prstGeom>
          <a:noFill/>
        </p:spPr>
        <p:txBody>
          <a:bodyPr wrap="square" lIns="130622" tIns="65311" rIns="130622" bIns="65311" rtlCol="0">
            <a:spAutoFit/>
          </a:bodyPr>
          <a:lstStyle/>
          <a:p>
            <a:r>
              <a:rPr lang="ru-RU" sz="3600" b="1" dirty="0" smtClean="0">
                <a:latin typeface="Arial" pitchFamily="34" charset="0"/>
                <a:cs typeface="Arial" pitchFamily="34" charset="0"/>
              </a:rPr>
              <a:t>   Если  </a:t>
            </a:r>
            <a:r>
              <a:rPr lang="ru-RU" sz="36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две</a:t>
            </a:r>
            <a:r>
              <a:rPr lang="ru-RU" sz="3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6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параллельные прямые </a:t>
            </a:r>
            <a:r>
              <a:rPr lang="ru-RU" sz="3600" b="1" dirty="0" smtClean="0">
                <a:latin typeface="Arial" pitchFamily="34" charset="0"/>
                <a:cs typeface="Arial" pitchFamily="34" charset="0"/>
              </a:rPr>
              <a:t>пересечены секущей, то </a:t>
            </a:r>
            <a:r>
              <a:rPr lang="ru-RU" sz="36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накрест лежащие углы равны.</a:t>
            </a:r>
            <a:endParaRPr lang="ru-RU" sz="36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139895" y="2688901"/>
            <a:ext cx="7384592" cy="2347889"/>
          </a:xfrm>
          <a:prstGeom prst="rect">
            <a:avLst/>
          </a:prstGeom>
          <a:noFill/>
        </p:spPr>
        <p:txBody>
          <a:bodyPr wrap="square" lIns="130622" tIns="65311" rIns="130622" bIns="65311" rtlCol="0">
            <a:spAutoFit/>
          </a:bodyPr>
          <a:lstStyle/>
          <a:p>
            <a:r>
              <a:rPr lang="ru-RU" sz="3600" b="1" dirty="0" smtClean="0">
                <a:latin typeface="Arial" pitchFamily="34" charset="0"/>
                <a:cs typeface="Arial" pitchFamily="34" charset="0"/>
              </a:rPr>
              <a:t>   Если при пересечении двух прямых секущей </a:t>
            </a:r>
            <a:r>
              <a:rPr lang="ru-RU" sz="36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накрест лежащие углы равны,</a:t>
            </a:r>
            <a:r>
              <a:rPr lang="ru-RU" sz="3600" b="1" dirty="0" smtClean="0">
                <a:latin typeface="Arial" pitchFamily="34" charset="0"/>
                <a:cs typeface="Arial" pitchFamily="34" charset="0"/>
              </a:rPr>
              <a:t> то </a:t>
            </a:r>
            <a:r>
              <a:rPr lang="ru-RU" sz="36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прямые параллельны</a:t>
            </a:r>
            <a:r>
              <a:rPr lang="ru-RU" sz="3600" b="1" dirty="0" smtClean="0">
                <a:latin typeface="Arial" pitchFamily="34" charset="0"/>
                <a:cs typeface="Arial" pitchFamily="34" charset="0"/>
              </a:rPr>
              <a:t>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730029" y="381000"/>
            <a:ext cx="11094722" cy="123989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lIns="130622" tIns="65311" rIns="130622" bIns="65311" rtlCol="0">
            <a:spAutoFit/>
          </a:bodyPr>
          <a:lstStyle/>
          <a:p>
            <a:pPr algn="ctr"/>
            <a:r>
              <a:rPr lang="ru-RU" sz="36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Углы, образованные двумя параллельными прямыми и секущей</a:t>
            </a:r>
          </a:p>
        </p:txBody>
      </p:sp>
      <p:cxnSp>
        <p:nvCxnSpPr>
          <p:cNvPr id="13" name="Прямая соединительная линия 12"/>
          <p:cNvCxnSpPr/>
          <p:nvPr/>
        </p:nvCxnSpPr>
        <p:spPr>
          <a:xfrm flipH="1">
            <a:off x="3230883" y="7209081"/>
            <a:ext cx="3657600" cy="0"/>
          </a:xfrm>
          <a:prstGeom prst="line">
            <a:avLst/>
          </a:prstGeom>
          <a:ln w="571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3718563" y="5467311"/>
            <a:ext cx="4267200" cy="0"/>
          </a:xfrm>
          <a:prstGeom prst="line">
            <a:avLst/>
          </a:prstGeom>
          <a:ln w="571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 flipH="1">
            <a:off x="3352803" y="4923081"/>
            <a:ext cx="3535680" cy="3017520"/>
          </a:xfrm>
          <a:prstGeom prst="line">
            <a:avLst/>
          </a:prstGeom>
          <a:ln w="571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3297488" y="5251361"/>
            <a:ext cx="534703" cy="747451"/>
          </a:xfrm>
          <a:prstGeom prst="rect">
            <a:avLst/>
          </a:prstGeom>
          <a:noFill/>
        </p:spPr>
        <p:txBody>
          <a:bodyPr wrap="none" lIns="130622" tIns="65311" rIns="130622" bIns="65311" rtlCol="0">
            <a:spAutoFit/>
          </a:bodyPr>
          <a:lstStyle/>
          <a:p>
            <a:r>
              <a:rPr lang="ru-RU" sz="4000" b="1" i="1" dirty="0">
                <a:latin typeface="+mj-lt"/>
              </a:rPr>
              <a:t>а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792667" y="4402097"/>
            <a:ext cx="475392" cy="747451"/>
          </a:xfrm>
          <a:prstGeom prst="rect">
            <a:avLst/>
          </a:prstGeom>
          <a:noFill/>
        </p:spPr>
        <p:txBody>
          <a:bodyPr wrap="none" lIns="130622" tIns="65311" rIns="130622" bIns="65311" rtlCol="0">
            <a:spAutoFit/>
          </a:bodyPr>
          <a:lstStyle/>
          <a:p>
            <a:r>
              <a:rPr lang="en-US" sz="4000" b="1" i="1" dirty="0">
                <a:latin typeface="+mj-lt"/>
              </a:rPr>
              <a:t>c</a:t>
            </a:r>
            <a:endParaRPr lang="ru-RU" sz="4000" b="1" i="1" dirty="0">
              <a:latin typeface="+mj-lt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785859" y="6527602"/>
            <a:ext cx="534703" cy="747451"/>
          </a:xfrm>
          <a:prstGeom prst="rect">
            <a:avLst/>
          </a:prstGeom>
          <a:noFill/>
        </p:spPr>
        <p:txBody>
          <a:bodyPr wrap="none" lIns="130622" tIns="65311" rIns="130622" bIns="65311" rtlCol="0">
            <a:spAutoFit/>
          </a:bodyPr>
          <a:lstStyle/>
          <a:p>
            <a:r>
              <a:rPr lang="en-US" sz="4000" b="1" i="1" dirty="0">
                <a:latin typeface="+mj-lt"/>
              </a:rPr>
              <a:t>b</a:t>
            </a:r>
            <a:endParaRPr lang="ru-RU" sz="4000" b="1" i="1" dirty="0">
              <a:latin typeface="+mj-lt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197432" y="5400909"/>
            <a:ext cx="472186" cy="624340"/>
          </a:xfrm>
          <a:prstGeom prst="rect">
            <a:avLst/>
          </a:prstGeom>
          <a:noFill/>
        </p:spPr>
        <p:txBody>
          <a:bodyPr wrap="none" lIns="130622" tIns="65311" rIns="130622" bIns="65311" rtlCol="0">
            <a:spAutoFit/>
          </a:bodyPr>
          <a:lstStyle/>
          <a:p>
            <a:r>
              <a:rPr lang="en-US" sz="3200" b="1" dirty="0" smtClean="0">
                <a:latin typeface="+mj-lt"/>
              </a:rPr>
              <a:t>1</a:t>
            </a:r>
            <a:endParaRPr lang="ru-RU" sz="3200" b="1" dirty="0">
              <a:latin typeface="+mj-lt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725246" y="6684709"/>
            <a:ext cx="472186" cy="624340"/>
          </a:xfrm>
          <a:prstGeom prst="rect">
            <a:avLst/>
          </a:prstGeom>
          <a:noFill/>
        </p:spPr>
        <p:txBody>
          <a:bodyPr wrap="none" lIns="130622" tIns="65311" rIns="130622" bIns="65311" rtlCol="0">
            <a:spAutoFit/>
          </a:bodyPr>
          <a:lstStyle/>
          <a:p>
            <a:r>
              <a:rPr lang="en-US" sz="3200" b="1" dirty="0" smtClean="0">
                <a:latin typeface="+mj-lt"/>
              </a:rPr>
              <a:t>2</a:t>
            </a:r>
            <a:endParaRPr lang="ru-RU" sz="3200" b="1" dirty="0">
              <a:latin typeface="+mj-lt"/>
            </a:endParaRPr>
          </a:p>
        </p:txBody>
      </p:sp>
      <p:sp>
        <p:nvSpPr>
          <p:cNvPr id="23" name="Дуга 22"/>
          <p:cNvSpPr/>
          <p:nvPr/>
        </p:nvSpPr>
        <p:spPr>
          <a:xfrm rot="1020000">
            <a:off x="3809585" y="6790492"/>
            <a:ext cx="1036800" cy="777600"/>
          </a:xfrm>
          <a:prstGeom prst="arc">
            <a:avLst>
              <a:gd name="adj1" fmla="val 17412595"/>
              <a:gd name="adj2" fmla="val 20936245"/>
            </a:avLst>
          </a:prstGeom>
          <a:ln w="57150">
            <a:solidFill>
              <a:srgbClr val="9933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130622" tIns="65311" rIns="130622" bIns="65311" rtlCol="0" anchor="ctr"/>
          <a:lstStyle/>
          <a:p>
            <a:pPr algn="ctr"/>
            <a:endParaRPr lang="ru-RU"/>
          </a:p>
        </p:txBody>
      </p:sp>
      <p:sp>
        <p:nvSpPr>
          <p:cNvPr id="24" name="Дуга 23"/>
          <p:cNvSpPr/>
          <p:nvPr/>
        </p:nvSpPr>
        <p:spPr>
          <a:xfrm rot="17760000" flipH="1">
            <a:off x="5749869" y="4871978"/>
            <a:ext cx="993600" cy="1324800"/>
          </a:xfrm>
          <a:prstGeom prst="arc">
            <a:avLst>
              <a:gd name="adj1" fmla="val 17110635"/>
              <a:gd name="adj2" fmla="val 19777398"/>
            </a:avLst>
          </a:prstGeom>
          <a:ln w="57150">
            <a:solidFill>
              <a:srgbClr val="9933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130622" tIns="65311" rIns="130622" bIns="65311"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78029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0" dur="1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51" dur="1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2" dur="1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3" dur="1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5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5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5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29" grpId="0"/>
      <p:bldP spid="17" grpId="0"/>
      <p:bldP spid="18" grpId="0"/>
      <p:bldP spid="19" grpId="0"/>
      <p:bldP spid="20" grpId="0"/>
      <p:bldP spid="21" grpId="0"/>
      <p:bldP spid="23" grpId="0" animBg="1"/>
      <p:bldP spid="2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3841" y="274321"/>
            <a:ext cx="14386562" cy="1239893"/>
          </a:xfrm>
          <a:prstGeom prst="rect">
            <a:avLst/>
          </a:prstGeom>
          <a:noFill/>
        </p:spPr>
        <p:txBody>
          <a:bodyPr wrap="square" lIns="130622" tIns="65311" rIns="130622" bIns="65311" rtlCol="0">
            <a:spAutoFit/>
          </a:bodyPr>
          <a:lstStyle/>
          <a:p>
            <a:pPr algn="ctr"/>
            <a:r>
              <a:rPr lang="ru-RU" sz="36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Углы, образованные </a:t>
            </a:r>
          </a:p>
          <a:p>
            <a:pPr algn="ctr"/>
            <a:r>
              <a:rPr lang="ru-RU" sz="36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двумя параллельными прямыми и секущей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296511" y="2286000"/>
            <a:ext cx="7071360" cy="2901887"/>
          </a:xfrm>
          <a:prstGeom prst="rect">
            <a:avLst/>
          </a:prstGeom>
          <a:noFill/>
        </p:spPr>
        <p:txBody>
          <a:bodyPr wrap="square" lIns="130622" tIns="65311" rIns="130622" bIns="65311" rtlCol="0">
            <a:spAutoFit/>
          </a:bodyPr>
          <a:lstStyle/>
          <a:p>
            <a:r>
              <a:rPr lang="ru-RU" sz="3600" b="1" dirty="0" smtClean="0">
                <a:latin typeface="Arial" pitchFamily="34" charset="0"/>
                <a:cs typeface="Arial" pitchFamily="34" charset="0"/>
              </a:rPr>
              <a:t>   Если при пересечении двух прямых секущей </a:t>
            </a:r>
            <a:r>
              <a:rPr lang="ru-RU" sz="36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соответственные углы равны</a:t>
            </a:r>
            <a:r>
              <a:rPr lang="ru-RU" sz="3600" b="1" dirty="0" smtClean="0">
                <a:latin typeface="Arial" pitchFamily="34" charset="0"/>
                <a:cs typeface="Arial" pitchFamily="34" charset="0"/>
              </a:rPr>
              <a:t>, то </a:t>
            </a:r>
            <a:r>
              <a:rPr lang="ru-RU" sz="36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прямые параллельны</a:t>
            </a:r>
            <a:r>
              <a:rPr lang="ru-RU" sz="3600" b="1" dirty="0" smtClean="0">
                <a:latin typeface="Arial" pitchFamily="34" charset="0"/>
                <a:cs typeface="Arial" pitchFamily="34" charset="0"/>
              </a:rPr>
              <a:t>.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7802880" y="2285999"/>
            <a:ext cx="6461760" cy="2901887"/>
          </a:xfrm>
          <a:prstGeom prst="rect">
            <a:avLst/>
          </a:prstGeom>
          <a:noFill/>
        </p:spPr>
        <p:txBody>
          <a:bodyPr wrap="square" lIns="130622" tIns="65311" rIns="130622" bIns="65311" rtlCol="0">
            <a:spAutoFit/>
          </a:bodyPr>
          <a:lstStyle/>
          <a:p>
            <a:r>
              <a:rPr lang="ru-RU" sz="3600" b="1" dirty="0" smtClean="0">
                <a:latin typeface="Arial" pitchFamily="34" charset="0"/>
                <a:cs typeface="Arial" pitchFamily="34" charset="0"/>
              </a:rPr>
              <a:t>   Если  </a:t>
            </a:r>
            <a:r>
              <a:rPr lang="ru-RU" sz="36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две</a:t>
            </a:r>
            <a:r>
              <a:rPr lang="ru-RU" sz="3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6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параллельные прямые </a:t>
            </a:r>
            <a:r>
              <a:rPr lang="ru-RU" sz="3600" b="1" dirty="0" smtClean="0">
                <a:latin typeface="Arial" pitchFamily="34" charset="0"/>
                <a:cs typeface="Arial" pitchFamily="34" charset="0"/>
              </a:rPr>
              <a:t>пересечены секущей, то </a:t>
            </a:r>
            <a:r>
              <a:rPr lang="ru-RU" sz="36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соответственные углы равны.</a:t>
            </a:r>
            <a:endParaRPr lang="ru-RU" sz="3600" b="1" dirty="0" smtClean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0" name="Таблица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8985487"/>
              </p:ext>
            </p:extLst>
          </p:nvPr>
        </p:nvGraphicFramePr>
        <p:xfrm>
          <a:off x="685800" y="1452659"/>
          <a:ext cx="12923522" cy="116433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46176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6461761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449336">
                <a:tc>
                  <a:txBody>
                    <a:bodyPr/>
                    <a:lstStyle/>
                    <a:p>
                      <a:pPr algn="ctr"/>
                      <a:r>
                        <a:rPr lang="ru-RU" sz="4000" b="1" dirty="0" smtClean="0">
                          <a:solidFill>
                            <a:srgbClr val="002060"/>
                          </a:solidFill>
                        </a:rPr>
                        <a:t>Теорема      </a:t>
                      </a:r>
                      <a:endParaRPr lang="ru-RU" sz="4000" b="1" dirty="0">
                        <a:solidFill>
                          <a:srgbClr val="002060"/>
                        </a:solidFill>
                      </a:endParaRPr>
                    </a:p>
                  </a:txBody>
                  <a:tcPr marL="146304" marR="146304" marT="54864" marB="54864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b="1" dirty="0" smtClean="0">
                          <a:solidFill>
                            <a:srgbClr val="002060"/>
                          </a:solidFill>
                        </a:rPr>
                        <a:t>Обратная теорема</a:t>
                      </a:r>
                      <a:endParaRPr lang="ru-RU" sz="4000" b="1" dirty="0">
                        <a:solidFill>
                          <a:srgbClr val="002060"/>
                        </a:solidFill>
                      </a:endParaRPr>
                    </a:p>
                  </a:txBody>
                  <a:tcPr marL="146304" marR="146304" marT="54864" marB="54864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04636">
                <a:tc>
                  <a:txBody>
                    <a:bodyPr/>
                    <a:lstStyle/>
                    <a:p>
                      <a:endParaRPr lang="ru-RU" sz="2200" dirty="0"/>
                    </a:p>
                  </a:txBody>
                  <a:tcPr marL="146304" marR="146304" marT="54864" marB="54864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 sz="2200" dirty="0"/>
                    </a:p>
                  </a:txBody>
                  <a:tcPr marL="146304" marR="146304" marT="54864" marB="54864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cxnSp>
        <p:nvCxnSpPr>
          <p:cNvPr id="21" name="Прямая соединительная линия 20"/>
          <p:cNvCxnSpPr/>
          <p:nvPr/>
        </p:nvCxnSpPr>
        <p:spPr>
          <a:xfrm flipH="1">
            <a:off x="3230883" y="7209081"/>
            <a:ext cx="3657600" cy="0"/>
          </a:xfrm>
          <a:prstGeom prst="line">
            <a:avLst/>
          </a:prstGeom>
          <a:ln w="571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>
            <a:off x="3297488" y="5998813"/>
            <a:ext cx="4267200" cy="0"/>
          </a:xfrm>
          <a:prstGeom prst="line">
            <a:avLst/>
          </a:prstGeom>
          <a:ln w="571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 flipH="1">
            <a:off x="3352803" y="5305477"/>
            <a:ext cx="3082118" cy="2635124"/>
          </a:xfrm>
          <a:prstGeom prst="line">
            <a:avLst/>
          </a:prstGeom>
          <a:ln w="571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3297488" y="5251361"/>
            <a:ext cx="534703" cy="747451"/>
          </a:xfrm>
          <a:prstGeom prst="rect">
            <a:avLst/>
          </a:prstGeom>
          <a:noFill/>
        </p:spPr>
        <p:txBody>
          <a:bodyPr wrap="none" lIns="130622" tIns="65311" rIns="130622" bIns="65311" rtlCol="0">
            <a:spAutoFit/>
          </a:bodyPr>
          <a:lstStyle/>
          <a:p>
            <a:r>
              <a:rPr lang="ru-RU" sz="4000" b="1" i="1" dirty="0">
                <a:latin typeface="+mj-lt"/>
              </a:rPr>
              <a:t>а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5989267" y="4658989"/>
            <a:ext cx="475392" cy="747451"/>
          </a:xfrm>
          <a:prstGeom prst="rect">
            <a:avLst/>
          </a:prstGeom>
          <a:noFill/>
        </p:spPr>
        <p:txBody>
          <a:bodyPr wrap="none" lIns="130622" tIns="65311" rIns="130622" bIns="65311" rtlCol="0">
            <a:spAutoFit/>
          </a:bodyPr>
          <a:lstStyle/>
          <a:p>
            <a:r>
              <a:rPr lang="en-US" sz="4000" b="1" i="1" dirty="0">
                <a:latin typeface="+mj-lt"/>
              </a:rPr>
              <a:t>c</a:t>
            </a:r>
            <a:endParaRPr lang="ru-RU" sz="4000" b="1" i="1" dirty="0">
              <a:latin typeface="+mj-lt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2785859" y="6527602"/>
            <a:ext cx="534703" cy="747451"/>
          </a:xfrm>
          <a:prstGeom prst="rect">
            <a:avLst/>
          </a:prstGeom>
          <a:noFill/>
        </p:spPr>
        <p:txBody>
          <a:bodyPr wrap="none" lIns="130622" tIns="65311" rIns="130622" bIns="65311" rtlCol="0">
            <a:spAutoFit/>
          </a:bodyPr>
          <a:lstStyle/>
          <a:p>
            <a:r>
              <a:rPr lang="en-US" sz="4000" b="1" i="1" dirty="0">
                <a:latin typeface="+mj-lt"/>
              </a:rPr>
              <a:t>b</a:t>
            </a:r>
            <a:endParaRPr lang="ru-RU" sz="4000" b="1" i="1" dirty="0">
              <a:latin typeface="+mj-lt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6198828" y="5377175"/>
            <a:ext cx="472186" cy="624340"/>
          </a:xfrm>
          <a:prstGeom prst="rect">
            <a:avLst/>
          </a:prstGeom>
          <a:noFill/>
        </p:spPr>
        <p:txBody>
          <a:bodyPr wrap="none" lIns="130622" tIns="65311" rIns="130622" bIns="65311" rtlCol="0">
            <a:spAutoFit/>
          </a:bodyPr>
          <a:lstStyle/>
          <a:p>
            <a:r>
              <a:rPr lang="en-US" sz="3200" b="1" dirty="0" smtClean="0">
                <a:latin typeface="+mj-lt"/>
              </a:rPr>
              <a:t>1</a:t>
            </a:r>
            <a:endParaRPr lang="ru-RU" sz="3200" b="1" dirty="0">
              <a:latin typeface="+mj-lt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4725246" y="6684709"/>
            <a:ext cx="472186" cy="624340"/>
          </a:xfrm>
          <a:prstGeom prst="rect">
            <a:avLst/>
          </a:prstGeom>
          <a:noFill/>
        </p:spPr>
        <p:txBody>
          <a:bodyPr wrap="none" lIns="130622" tIns="65311" rIns="130622" bIns="65311" rtlCol="0">
            <a:spAutoFit/>
          </a:bodyPr>
          <a:lstStyle/>
          <a:p>
            <a:r>
              <a:rPr lang="en-US" sz="3200" b="1" dirty="0" smtClean="0">
                <a:latin typeface="+mj-lt"/>
              </a:rPr>
              <a:t>2</a:t>
            </a:r>
            <a:endParaRPr lang="ru-RU" sz="3200" b="1" dirty="0">
              <a:latin typeface="+mj-lt"/>
            </a:endParaRPr>
          </a:p>
        </p:txBody>
      </p:sp>
      <p:sp>
        <p:nvSpPr>
          <p:cNvPr id="31" name="Дуга 30"/>
          <p:cNvSpPr/>
          <p:nvPr/>
        </p:nvSpPr>
        <p:spPr>
          <a:xfrm rot="1020000">
            <a:off x="3809585" y="6790492"/>
            <a:ext cx="1036800" cy="777600"/>
          </a:xfrm>
          <a:prstGeom prst="arc">
            <a:avLst>
              <a:gd name="adj1" fmla="val 17412595"/>
              <a:gd name="adj2" fmla="val 20936245"/>
            </a:avLst>
          </a:prstGeom>
          <a:ln w="57150">
            <a:solidFill>
              <a:srgbClr val="9933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130622" tIns="65311" rIns="130622" bIns="65311" rtlCol="0" anchor="ctr"/>
          <a:lstStyle/>
          <a:p>
            <a:pPr algn="ctr"/>
            <a:endParaRPr lang="ru-RU"/>
          </a:p>
        </p:txBody>
      </p:sp>
      <p:sp>
        <p:nvSpPr>
          <p:cNvPr id="43" name="Дуга 42"/>
          <p:cNvSpPr/>
          <p:nvPr/>
        </p:nvSpPr>
        <p:spPr>
          <a:xfrm rot="1020000">
            <a:off x="5307098" y="5541017"/>
            <a:ext cx="1036800" cy="777600"/>
          </a:xfrm>
          <a:prstGeom prst="arc">
            <a:avLst>
              <a:gd name="adj1" fmla="val 17412595"/>
              <a:gd name="adj2" fmla="val 20936245"/>
            </a:avLst>
          </a:prstGeom>
          <a:ln w="57150">
            <a:solidFill>
              <a:srgbClr val="9933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130622" tIns="65311" rIns="130622" bIns="65311"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30502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7" dur="1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8" dur="1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9" dur="1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0" dur="1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51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2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53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4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55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26" grpId="0"/>
      <p:bldP spid="24" grpId="0"/>
      <p:bldP spid="27" grpId="0"/>
      <p:bldP spid="28" grpId="0"/>
      <p:bldP spid="29" grpId="0"/>
      <p:bldP spid="30" grpId="0"/>
      <p:bldP spid="31" grpId="0" animBg="1"/>
      <p:bldP spid="4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3841" y="274321"/>
            <a:ext cx="14386562" cy="1178338"/>
          </a:xfrm>
          <a:prstGeom prst="rect">
            <a:avLst/>
          </a:prstGeom>
          <a:noFill/>
        </p:spPr>
        <p:txBody>
          <a:bodyPr wrap="square" lIns="130622" tIns="65311" rIns="130622" bIns="65311" rtlCol="0">
            <a:spAutoFit/>
          </a:bodyPr>
          <a:lstStyle/>
          <a:p>
            <a:pPr algn="ctr"/>
            <a:r>
              <a:rPr lang="ru-RU" sz="34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Углы, образованные </a:t>
            </a:r>
          </a:p>
          <a:p>
            <a:pPr algn="ctr"/>
            <a:r>
              <a:rPr lang="ru-RU" sz="34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двумя параллельными прямыми и секущей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365760" y="2103121"/>
            <a:ext cx="6949440" cy="2901887"/>
          </a:xfrm>
          <a:prstGeom prst="rect">
            <a:avLst/>
          </a:prstGeom>
          <a:noFill/>
        </p:spPr>
        <p:txBody>
          <a:bodyPr wrap="square" lIns="130622" tIns="65311" rIns="130622" bIns="65311" rtlCol="0">
            <a:spAutoFit/>
          </a:bodyPr>
          <a:lstStyle/>
          <a:p>
            <a:r>
              <a:rPr lang="ru-RU" sz="3600" b="1" dirty="0" smtClean="0">
                <a:latin typeface="Arial" pitchFamily="34" charset="0"/>
                <a:cs typeface="Arial" pitchFamily="34" charset="0"/>
              </a:rPr>
              <a:t>   Если при пересечении двух прямых секущей </a:t>
            </a:r>
            <a:r>
              <a:rPr lang="ru-RU" sz="36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сумма односторонних углов равна 180</a:t>
            </a:r>
            <a:r>
              <a:rPr lang="ru-RU" sz="3600" b="1" baseline="300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0</a:t>
            </a:r>
            <a:r>
              <a:rPr lang="ru-RU" sz="3600" b="1" dirty="0" smtClean="0">
                <a:latin typeface="Arial" pitchFamily="34" charset="0"/>
                <a:cs typeface="Arial" pitchFamily="34" charset="0"/>
              </a:rPr>
              <a:t>, то </a:t>
            </a:r>
            <a:r>
              <a:rPr lang="ru-RU" sz="36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прямые параллельны.</a:t>
            </a:r>
            <a:endParaRPr lang="ru-RU" sz="36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7680960" y="2230083"/>
            <a:ext cx="6583680" cy="2901887"/>
          </a:xfrm>
          <a:prstGeom prst="rect">
            <a:avLst/>
          </a:prstGeom>
          <a:noFill/>
        </p:spPr>
        <p:txBody>
          <a:bodyPr wrap="square" lIns="130622" tIns="65311" rIns="130622" bIns="65311" rtlCol="0">
            <a:spAutoFit/>
          </a:bodyPr>
          <a:lstStyle/>
          <a:p>
            <a:r>
              <a:rPr lang="ru-RU" sz="3600" b="1" dirty="0" smtClean="0">
                <a:latin typeface="Arial" pitchFamily="34" charset="0"/>
                <a:cs typeface="Arial" pitchFamily="34" charset="0"/>
              </a:rPr>
              <a:t>   Если  </a:t>
            </a:r>
            <a:r>
              <a:rPr lang="ru-RU" sz="36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две</a:t>
            </a:r>
            <a:r>
              <a:rPr lang="ru-RU" sz="3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6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параллельные прямые </a:t>
            </a:r>
            <a:r>
              <a:rPr lang="ru-RU" sz="3600" b="1" dirty="0" smtClean="0">
                <a:latin typeface="Arial" pitchFamily="34" charset="0"/>
                <a:cs typeface="Arial" pitchFamily="34" charset="0"/>
              </a:rPr>
              <a:t>пересечены секущей, то </a:t>
            </a:r>
            <a:r>
              <a:rPr lang="ru-RU" sz="36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сумма односторонних углов равна 180</a:t>
            </a:r>
            <a:r>
              <a:rPr lang="ru-RU" sz="3600" b="1" baseline="300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0</a:t>
            </a:r>
            <a:r>
              <a:rPr lang="ru-RU" sz="36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.</a:t>
            </a:r>
            <a:endParaRPr lang="ru-RU" sz="3600" b="1" dirty="0" smtClean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2" name="Таблица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40381686"/>
              </p:ext>
            </p:extLst>
          </p:nvPr>
        </p:nvGraphicFramePr>
        <p:xfrm>
          <a:off x="685800" y="1452659"/>
          <a:ext cx="12923522" cy="116433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46176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6461761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449336">
                <a:tc>
                  <a:txBody>
                    <a:bodyPr/>
                    <a:lstStyle/>
                    <a:p>
                      <a:pPr algn="ctr"/>
                      <a:r>
                        <a:rPr lang="ru-RU" sz="4000" b="1" dirty="0" smtClean="0">
                          <a:solidFill>
                            <a:srgbClr val="002060"/>
                          </a:solidFill>
                        </a:rPr>
                        <a:t>Теорема      </a:t>
                      </a:r>
                      <a:endParaRPr lang="ru-RU" sz="4000" b="1" dirty="0">
                        <a:solidFill>
                          <a:srgbClr val="002060"/>
                        </a:solidFill>
                      </a:endParaRPr>
                    </a:p>
                  </a:txBody>
                  <a:tcPr marL="146304" marR="146304" marT="54864" marB="54864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b="1" dirty="0" smtClean="0">
                          <a:solidFill>
                            <a:srgbClr val="002060"/>
                          </a:solidFill>
                        </a:rPr>
                        <a:t>Обратная теорема</a:t>
                      </a:r>
                      <a:endParaRPr lang="ru-RU" sz="4000" b="1" dirty="0">
                        <a:solidFill>
                          <a:srgbClr val="002060"/>
                        </a:solidFill>
                      </a:endParaRPr>
                    </a:p>
                  </a:txBody>
                  <a:tcPr marL="146304" marR="146304" marT="54864" marB="54864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04636">
                <a:tc>
                  <a:txBody>
                    <a:bodyPr/>
                    <a:lstStyle/>
                    <a:p>
                      <a:endParaRPr lang="ru-RU" sz="2200" dirty="0"/>
                    </a:p>
                  </a:txBody>
                  <a:tcPr marL="146304" marR="146304" marT="54864" marB="54864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 sz="2200" dirty="0"/>
                    </a:p>
                  </a:txBody>
                  <a:tcPr marL="146304" marR="146304" marT="54864" marB="54864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cxnSp>
        <p:nvCxnSpPr>
          <p:cNvPr id="23" name="Прямая соединительная линия 22"/>
          <p:cNvCxnSpPr/>
          <p:nvPr/>
        </p:nvCxnSpPr>
        <p:spPr>
          <a:xfrm flipH="1">
            <a:off x="3230883" y="7209081"/>
            <a:ext cx="3657600" cy="0"/>
          </a:xfrm>
          <a:prstGeom prst="line">
            <a:avLst/>
          </a:prstGeom>
          <a:ln w="571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>
            <a:off x="3297488" y="5998813"/>
            <a:ext cx="4267200" cy="0"/>
          </a:xfrm>
          <a:prstGeom prst="line">
            <a:avLst/>
          </a:prstGeom>
          <a:ln w="571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 flipH="1">
            <a:off x="3352803" y="5305477"/>
            <a:ext cx="3082118" cy="2635124"/>
          </a:xfrm>
          <a:prstGeom prst="line">
            <a:avLst/>
          </a:prstGeom>
          <a:ln w="571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3297488" y="5251361"/>
            <a:ext cx="534703" cy="747451"/>
          </a:xfrm>
          <a:prstGeom prst="rect">
            <a:avLst/>
          </a:prstGeom>
          <a:noFill/>
        </p:spPr>
        <p:txBody>
          <a:bodyPr wrap="none" lIns="130622" tIns="65311" rIns="130622" bIns="65311" rtlCol="0">
            <a:spAutoFit/>
          </a:bodyPr>
          <a:lstStyle/>
          <a:p>
            <a:r>
              <a:rPr lang="ru-RU" sz="4000" b="1" i="1" dirty="0">
                <a:latin typeface="+mj-lt"/>
              </a:rPr>
              <a:t>а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5989267" y="4658989"/>
            <a:ext cx="475392" cy="747451"/>
          </a:xfrm>
          <a:prstGeom prst="rect">
            <a:avLst/>
          </a:prstGeom>
          <a:noFill/>
        </p:spPr>
        <p:txBody>
          <a:bodyPr wrap="none" lIns="130622" tIns="65311" rIns="130622" bIns="65311" rtlCol="0">
            <a:spAutoFit/>
          </a:bodyPr>
          <a:lstStyle/>
          <a:p>
            <a:r>
              <a:rPr lang="en-US" sz="4000" b="1" i="1" dirty="0">
                <a:latin typeface="+mj-lt"/>
              </a:rPr>
              <a:t>c</a:t>
            </a:r>
            <a:endParaRPr lang="ru-RU" sz="4000" b="1" i="1" dirty="0">
              <a:latin typeface="+mj-lt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2785859" y="6527602"/>
            <a:ext cx="534703" cy="747451"/>
          </a:xfrm>
          <a:prstGeom prst="rect">
            <a:avLst/>
          </a:prstGeom>
          <a:noFill/>
        </p:spPr>
        <p:txBody>
          <a:bodyPr wrap="none" lIns="130622" tIns="65311" rIns="130622" bIns="65311" rtlCol="0">
            <a:spAutoFit/>
          </a:bodyPr>
          <a:lstStyle/>
          <a:p>
            <a:r>
              <a:rPr lang="en-US" sz="4000" b="1" i="1" dirty="0">
                <a:latin typeface="+mj-lt"/>
              </a:rPr>
              <a:t>b</a:t>
            </a:r>
            <a:endParaRPr lang="ru-RU" sz="4000" b="1" i="1" dirty="0">
              <a:latin typeface="+mj-lt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5517081" y="6065556"/>
            <a:ext cx="472186" cy="624340"/>
          </a:xfrm>
          <a:prstGeom prst="rect">
            <a:avLst/>
          </a:prstGeom>
          <a:noFill/>
        </p:spPr>
        <p:txBody>
          <a:bodyPr wrap="none" lIns="130622" tIns="65311" rIns="130622" bIns="65311" rtlCol="0">
            <a:spAutoFit/>
          </a:bodyPr>
          <a:lstStyle/>
          <a:p>
            <a:r>
              <a:rPr lang="en-US" sz="3200" b="1" dirty="0" smtClean="0">
                <a:latin typeface="+mj-lt"/>
              </a:rPr>
              <a:t>1</a:t>
            </a:r>
            <a:endParaRPr lang="ru-RU" sz="3200" b="1" dirty="0">
              <a:latin typeface="+mj-lt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4725246" y="6684709"/>
            <a:ext cx="472186" cy="624340"/>
          </a:xfrm>
          <a:prstGeom prst="rect">
            <a:avLst/>
          </a:prstGeom>
          <a:noFill/>
        </p:spPr>
        <p:txBody>
          <a:bodyPr wrap="none" lIns="130622" tIns="65311" rIns="130622" bIns="65311" rtlCol="0">
            <a:spAutoFit/>
          </a:bodyPr>
          <a:lstStyle/>
          <a:p>
            <a:r>
              <a:rPr lang="en-US" sz="3200" b="1" dirty="0" smtClean="0">
                <a:latin typeface="+mj-lt"/>
              </a:rPr>
              <a:t>2</a:t>
            </a:r>
            <a:endParaRPr lang="ru-RU" sz="3200" b="1" dirty="0">
              <a:latin typeface="+mj-lt"/>
            </a:endParaRPr>
          </a:p>
        </p:txBody>
      </p:sp>
      <p:sp>
        <p:nvSpPr>
          <p:cNvPr id="33" name="Дуга 32"/>
          <p:cNvSpPr/>
          <p:nvPr/>
        </p:nvSpPr>
        <p:spPr>
          <a:xfrm rot="1020000">
            <a:off x="3809585" y="6790492"/>
            <a:ext cx="1036800" cy="777600"/>
          </a:xfrm>
          <a:prstGeom prst="arc">
            <a:avLst>
              <a:gd name="adj1" fmla="val 17412595"/>
              <a:gd name="adj2" fmla="val 20936245"/>
            </a:avLst>
          </a:prstGeom>
          <a:ln w="57150">
            <a:solidFill>
              <a:srgbClr val="9933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130622" tIns="65311" rIns="130622" bIns="65311" rtlCol="0" anchor="ctr"/>
          <a:lstStyle/>
          <a:p>
            <a:pPr algn="ctr"/>
            <a:endParaRPr lang="ru-RU"/>
          </a:p>
        </p:txBody>
      </p:sp>
      <p:sp>
        <p:nvSpPr>
          <p:cNvPr id="34" name="Дуга 33"/>
          <p:cNvSpPr/>
          <p:nvPr/>
        </p:nvSpPr>
        <p:spPr>
          <a:xfrm rot="1020000" flipV="1">
            <a:off x="4772013" y="5646193"/>
            <a:ext cx="1271446" cy="509933"/>
          </a:xfrm>
          <a:prstGeom prst="arc">
            <a:avLst>
              <a:gd name="adj1" fmla="val 17412595"/>
              <a:gd name="adj2" fmla="val 644411"/>
            </a:avLst>
          </a:prstGeom>
          <a:ln w="57150">
            <a:solidFill>
              <a:srgbClr val="9933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130622" tIns="65311" rIns="130622" bIns="65311"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08112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7" dur="1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8" dur="1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9" dur="1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0" dur="1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51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2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53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4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55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26" grpId="0"/>
      <p:bldP spid="28" grpId="0"/>
      <p:bldP spid="29" grpId="0"/>
      <p:bldP spid="30" grpId="0"/>
      <p:bldP spid="31" grpId="0"/>
      <p:bldP spid="32" grpId="0"/>
      <p:bldP spid="33" grpId="0" animBg="1"/>
      <p:bldP spid="3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1950720" y="548640"/>
            <a:ext cx="7924800" cy="1097280"/>
          </a:xfrm>
          <a:prstGeom prst="rect">
            <a:avLst/>
          </a:prstGeom>
        </p:spPr>
        <p:txBody>
          <a:bodyPr lIns="130622" tIns="65311" rIns="130622" bIns="65311"/>
          <a:lstStyle/>
          <a:p>
            <a:pPr lvl="0" algn="ctr">
              <a:spcBef>
                <a:spcPct val="0"/>
              </a:spcBef>
              <a:defRPr/>
            </a:pPr>
            <a:r>
              <a:rPr lang="ru-RU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Прямые </a:t>
            </a:r>
            <a:r>
              <a:rPr lang="ru-RU" sz="4000" b="1" i="1" dirty="0">
                <a:solidFill>
                  <a:srgbClr val="002060"/>
                </a:solidFill>
                <a:latin typeface="+mj-lt"/>
                <a:cs typeface="Arial" pitchFamily="34" charset="0"/>
              </a:rPr>
              <a:t>а</a:t>
            </a:r>
            <a:r>
              <a:rPr lang="ru-RU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и </a:t>
            </a:r>
            <a:r>
              <a:rPr lang="en-US" sz="4000" b="1" i="1" dirty="0">
                <a:solidFill>
                  <a:srgbClr val="002060"/>
                </a:solidFill>
                <a:latin typeface="+mj-lt"/>
                <a:cs typeface="Arial" pitchFamily="34" charset="0"/>
              </a:rPr>
              <a:t>b</a:t>
            </a:r>
            <a:r>
              <a:rPr lang="ru-RU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параллельны. </a:t>
            </a:r>
          </a:p>
          <a:p>
            <a:pPr lvl="0" algn="ctr">
              <a:spcBef>
                <a:spcPct val="0"/>
              </a:spcBef>
              <a:defRPr/>
            </a:pPr>
            <a:r>
              <a:rPr lang="ru-RU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Найдите угол 2. </a:t>
            </a:r>
            <a:endParaRPr lang="ru-RU" sz="3600" b="1" dirty="0">
              <a:solidFill>
                <a:srgbClr val="002060"/>
              </a:solidFill>
              <a:latin typeface="Arial" pitchFamily="34" charset="0"/>
              <a:ea typeface="+mj-ea"/>
              <a:cs typeface="Arial" pitchFamily="34" charset="0"/>
            </a:endParaRPr>
          </a:p>
        </p:txBody>
      </p:sp>
      <p:cxnSp>
        <p:nvCxnSpPr>
          <p:cNvPr id="3" name="Прямая соединительная линия 2"/>
          <p:cNvCxnSpPr/>
          <p:nvPr/>
        </p:nvCxnSpPr>
        <p:spPr>
          <a:xfrm flipH="1">
            <a:off x="593427" y="5029200"/>
            <a:ext cx="3657600" cy="0"/>
          </a:xfrm>
          <a:prstGeom prst="line">
            <a:avLst/>
          </a:prstGeom>
          <a:ln w="571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Прямая соединительная линия 3"/>
          <p:cNvCxnSpPr/>
          <p:nvPr/>
        </p:nvCxnSpPr>
        <p:spPr>
          <a:xfrm>
            <a:off x="487680" y="3474720"/>
            <a:ext cx="3779520" cy="0"/>
          </a:xfrm>
          <a:prstGeom prst="line">
            <a:avLst/>
          </a:prstGeom>
          <a:ln w="571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единительная линия 4"/>
          <p:cNvCxnSpPr/>
          <p:nvPr/>
        </p:nvCxnSpPr>
        <p:spPr>
          <a:xfrm flipH="1">
            <a:off x="731520" y="2651760"/>
            <a:ext cx="3291840" cy="320040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731520" y="2834641"/>
            <a:ext cx="554512" cy="655118"/>
          </a:xfrm>
          <a:prstGeom prst="rect">
            <a:avLst/>
          </a:prstGeom>
          <a:noFill/>
        </p:spPr>
        <p:txBody>
          <a:bodyPr wrap="square" lIns="130622" tIns="65311" rIns="130622" bIns="65311" rtlCol="0">
            <a:spAutoFit/>
          </a:bodyPr>
          <a:lstStyle/>
          <a:p>
            <a:r>
              <a:rPr lang="ru-RU" sz="3400" b="1" i="1" dirty="0"/>
              <a:t>а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413760" y="2194561"/>
            <a:ext cx="507452" cy="655118"/>
          </a:xfrm>
          <a:prstGeom prst="rect">
            <a:avLst/>
          </a:prstGeom>
          <a:noFill/>
        </p:spPr>
        <p:txBody>
          <a:bodyPr wrap="none" lIns="130622" tIns="65311" rIns="130622" bIns="65311" rtlCol="0">
            <a:spAutoFit/>
          </a:bodyPr>
          <a:lstStyle/>
          <a:p>
            <a:r>
              <a:rPr lang="en-US" sz="3400" b="1" i="1" dirty="0">
                <a:latin typeface="Bookman Old Style" pitchFamily="18" charset="0"/>
              </a:rPr>
              <a:t>c</a:t>
            </a:r>
            <a:endParaRPr lang="ru-RU" sz="3400" b="1" i="1" dirty="0">
              <a:latin typeface="Bookman Old Style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65760" y="4480561"/>
            <a:ext cx="590419" cy="655118"/>
          </a:xfrm>
          <a:prstGeom prst="rect">
            <a:avLst/>
          </a:prstGeom>
          <a:noFill/>
        </p:spPr>
        <p:txBody>
          <a:bodyPr wrap="square" lIns="130622" tIns="65311" rIns="130622" bIns="65311" rtlCol="0">
            <a:spAutoFit/>
          </a:bodyPr>
          <a:lstStyle/>
          <a:p>
            <a:r>
              <a:rPr lang="en-US" sz="3400" b="1" i="1" dirty="0">
                <a:latin typeface="Bookman Old Style" pitchFamily="18" charset="0"/>
              </a:rPr>
              <a:t>b</a:t>
            </a:r>
            <a:endParaRPr lang="ru-RU" sz="3400" b="1" i="1" dirty="0">
              <a:latin typeface="Bookman Old Style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950720" y="4480561"/>
            <a:ext cx="523734" cy="624340"/>
          </a:xfrm>
          <a:prstGeom prst="rect">
            <a:avLst/>
          </a:prstGeom>
          <a:noFill/>
        </p:spPr>
        <p:txBody>
          <a:bodyPr wrap="square" lIns="130622" tIns="65311" rIns="130622" bIns="65311" rtlCol="0">
            <a:spAutoFit/>
          </a:bodyPr>
          <a:lstStyle/>
          <a:p>
            <a:r>
              <a:rPr lang="en-US" sz="3200" b="1" dirty="0" smtClean="0">
                <a:latin typeface="Arial" pitchFamily="34" charset="0"/>
                <a:cs typeface="Arial" pitchFamily="34" charset="0"/>
              </a:rPr>
              <a:t>1</a:t>
            </a:r>
            <a:endParaRPr lang="ru-RU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372219" y="3421765"/>
            <a:ext cx="523734" cy="624340"/>
          </a:xfrm>
          <a:prstGeom prst="rect">
            <a:avLst/>
          </a:prstGeom>
          <a:noFill/>
        </p:spPr>
        <p:txBody>
          <a:bodyPr wrap="square" lIns="130622" tIns="65311" rIns="130622" bIns="65311" rtlCol="0">
            <a:spAutoFit/>
          </a:bodyPr>
          <a:lstStyle/>
          <a:p>
            <a:r>
              <a:rPr lang="en-US" sz="3200" b="1" dirty="0" smtClean="0">
                <a:latin typeface="Arial" pitchFamily="34" charset="0"/>
                <a:cs typeface="Arial" pitchFamily="34" charset="0"/>
              </a:rPr>
              <a:t>2</a:t>
            </a:r>
            <a:endParaRPr lang="ru-RU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Дуга 11"/>
          <p:cNvSpPr/>
          <p:nvPr/>
        </p:nvSpPr>
        <p:spPr>
          <a:xfrm rot="1020000">
            <a:off x="1432320" y="4500427"/>
            <a:ext cx="1036800" cy="777600"/>
          </a:xfrm>
          <a:prstGeom prst="arc">
            <a:avLst>
              <a:gd name="adj1" fmla="val 16200000"/>
              <a:gd name="adj2" fmla="val 93901"/>
            </a:avLst>
          </a:prstGeom>
          <a:ln w="38100">
            <a:solidFill>
              <a:srgbClr val="9933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130622" tIns="65311" rIns="130622" bIns="65311" rtlCol="0" anchor="ctr"/>
          <a:lstStyle/>
          <a:p>
            <a:pPr algn="ctr"/>
            <a:endParaRPr lang="ru-RU"/>
          </a:p>
        </p:txBody>
      </p:sp>
      <p:graphicFrame>
        <p:nvGraphicFramePr>
          <p:cNvPr id="29" name="Объект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84204982"/>
              </p:ext>
            </p:extLst>
          </p:nvPr>
        </p:nvGraphicFramePr>
        <p:xfrm>
          <a:off x="508585" y="6779263"/>
          <a:ext cx="4114800" cy="75494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6" name="Формула" r:id="rId3" imgW="1155600" imgH="228600" progId="Equation.3">
                  <p:embed/>
                </p:oleObj>
              </mc:Choice>
              <mc:Fallback>
                <p:oleObj name="Формула" r:id="rId3" imgW="115560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8585" y="6779263"/>
                        <a:ext cx="4114800" cy="75494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0" name="Прямая соединительная линия 29"/>
          <p:cNvCxnSpPr/>
          <p:nvPr/>
        </p:nvCxnSpPr>
        <p:spPr>
          <a:xfrm flipH="1">
            <a:off x="5120640" y="4937760"/>
            <a:ext cx="3657600" cy="0"/>
          </a:xfrm>
          <a:prstGeom prst="line">
            <a:avLst/>
          </a:prstGeom>
          <a:ln w="571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>
            <a:off x="5242560" y="3383280"/>
            <a:ext cx="3657600" cy="0"/>
          </a:xfrm>
          <a:prstGeom prst="line">
            <a:avLst/>
          </a:prstGeom>
          <a:ln w="571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/>
          <p:nvPr/>
        </p:nvCxnSpPr>
        <p:spPr>
          <a:xfrm flipH="1">
            <a:off x="5852160" y="2103120"/>
            <a:ext cx="2438400" cy="347472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5486400" y="2743201"/>
            <a:ext cx="494628" cy="655118"/>
          </a:xfrm>
          <a:prstGeom prst="rect">
            <a:avLst/>
          </a:prstGeom>
          <a:noFill/>
        </p:spPr>
        <p:txBody>
          <a:bodyPr wrap="none" lIns="130622" tIns="65311" rIns="130622" bIns="65311" rtlCol="0">
            <a:spAutoFit/>
          </a:bodyPr>
          <a:lstStyle/>
          <a:p>
            <a:r>
              <a:rPr lang="ru-RU" sz="3400" b="1" i="1" dirty="0"/>
              <a:t>а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7437120" y="2103121"/>
            <a:ext cx="507452" cy="655118"/>
          </a:xfrm>
          <a:prstGeom prst="rect">
            <a:avLst/>
          </a:prstGeom>
          <a:noFill/>
        </p:spPr>
        <p:txBody>
          <a:bodyPr wrap="none" lIns="130622" tIns="65311" rIns="130622" bIns="65311" rtlCol="0">
            <a:spAutoFit/>
          </a:bodyPr>
          <a:lstStyle/>
          <a:p>
            <a:r>
              <a:rPr lang="en-US" sz="3400" b="1" i="1" dirty="0">
                <a:latin typeface="Bookman Old Style" pitchFamily="18" charset="0"/>
              </a:rPr>
              <a:t>c</a:t>
            </a:r>
            <a:endParaRPr lang="ru-RU" sz="3400" b="1" i="1" dirty="0">
              <a:latin typeface="Bookman Old Style" pitchFamily="18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5120640" y="4389121"/>
            <a:ext cx="525085" cy="655118"/>
          </a:xfrm>
          <a:prstGeom prst="rect">
            <a:avLst/>
          </a:prstGeom>
          <a:noFill/>
        </p:spPr>
        <p:txBody>
          <a:bodyPr wrap="none" lIns="130622" tIns="65311" rIns="130622" bIns="65311" rtlCol="0">
            <a:spAutoFit/>
          </a:bodyPr>
          <a:lstStyle/>
          <a:p>
            <a:r>
              <a:rPr lang="en-US" sz="3400" b="1" i="1" dirty="0">
                <a:latin typeface="Bookman Old Style" pitchFamily="18" charset="0"/>
              </a:rPr>
              <a:t>b</a:t>
            </a:r>
            <a:endParaRPr lang="ru-RU" sz="3400" b="1" i="1" dirty="0">
              <a:latin typeface="Bookman Old Style" pitchFamily="18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7680960" y="2926080"/>
            <a:ext cx="491422" cy="624340"/>
          </a:xfrm>
          <a:prstGeom prst="rect">
            <a:avLst/>
          </a:prstGeom>
          <a:noFill/>
        </p:spPr>
        <p:txBody>
          <a:bodyPr wrap="none" lIns="130622" tIns="65311" rIns="130622" bIns="65311" rtlCol="0">
            <a:spAutoFit/>
          </a:bodyPr>
          <a:lstStyle/>
          <a:p>
            <a:r>
              <a:rPr lang="en-US" sz="3200" b="1" dirty="0" smtClean="0">
                <a:latin typeface="Arial" pitchFamily="34" charset="0"/>
                <a:cs typeface="Arial" pitchFamily="34" charset="0"/>
              </a:rPr>
              <a:t>1</a:t>
            </a:r>
            <a:endParaRPr lang="ru-RU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6568741" y="4404860"/>
            <a:ext cx="491422" cy="624340"/>
          </a:xfrm>
          <a:prstGeom prst="rect">
            <a:avLst/>
          </a:prstGeom>
          <a:noFill/>
        </p:spPr>
        <p:txBody>
          <a:bodyPr wrap="none" lIns="130622" tIns="65311" rIns="130622" bIns="65311" rtlCol="0">
            <a:spAutoFit/>
          </a:bodyPr>
          <a:lstStyle/>
          <a:p>
            <a:r>
              <a:rPr lang="en-US" sz="3200" b="1" dirty="0" smtClean="0">
                <a:latin typeface="Arial" pitchFamily="34" charset="0"/>
                <a:cs typeface="Arial" pitchFamily="34" charset="0"/>
              </a:rPr>
              <a:t>2</a:t>
            </a:r>
            <a:endParaRPr lang="ru-RU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8" name="Дуга 37"/>
          <p:cNvSpPr/>
          <p:nvPr/>
        </p:nvSpPr>
        <p:spPr>
          <a:xfrm rot="1020000">
            <a:off x="7162737" y="2849449"/>
            <a:ext cx="1036800" cy="777600"/>
          </a:xfrm>
          <a:prstGeom prst="arc">
            <a:avLst>
              <a:gd name="adj1" fmla="val 16200000"/>
              <a:gd name="adj2" fmla="val 93901"/>
            </a:avLst>
          </a:prstGeom>
          <a:ln w="38100">
            <a:solidFill>
              <a:srgbClr val="9933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130622" tIns="65311" rIns="130622" bIns="65311" rtlCol="0" anchor="ctr"/>
          <a:lstStyle/>
          <a:p>
            <a:pPr algn="ctr"/>
            <a:endParaRPr lang="ru-RU" b="1"/>
          </a:p>
        </p:txBody>
      </p:sp>
      <p:cxnSp>
        <p:nvCxnSpPr>
          <p:cNvPr id="48" name="Прямая соединительная линия 47"/>
          <p:cNvCxnSpPr/>
          <p:nvPr/>
        </p:nvCxnSpPr>
        <p:spPr>
          <a:xfrm flipH="1">
            <a:off x="9875520" y="4937760"/>
            <a:ext cx="3657600" cy="0"/>
          </a:xfrm>
          <a:prstGeom prst="line">
            <a:avLst/>
          </a:prstGeom>
          <a:ln w="571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Прямая соединительная линия 48"/>
          <p:cNvCxnSpPr/>
          <p:nvPr/>
        </p:nvCxnSpPr>
        <p:spPr>
          <a:xfrm>
            <a:off x="9997440" y="3383280"/>
            <a:ext cx="3657600" cy="0"/>
          </a:xfrm>
          <a:prstGeom prst="line">
            <a:avLst/>
          </a:prstGeom>
          <a:ln w="571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Box 49"/>
          <p:cNvSpPr txBox="1"/>
          <p:nvPr/>
        </p:nvSpPr>
        <p:spPr>
          <a:xfrm>
            <a:off x="10241280" y="2743201"/>
            <a:ext cx="494628" cy="655118"/>
          </a:xfrm>
          <a:prstGeom prst="rect">
            <a:avLst/>
          </a:prstGeom>
          <a:noFill/>
        </p:spPr>
        <p:txBody>
          <a:bodyPr wrap="none" lIns="130622" tIns="65311" rIns="130622" bIns="65311" rtlCol="0">
            <a:spAutoFit/>
          </a:bodyPr>
          <a:lstStyle/>
          <a:p>
            <a:r>
              <a:rPr lang="ru-RU" sz="3400" b="1" i="1" dirty="0"/>
              <a:t>а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9875520" y="4389121"/>
            <a:ext cx="525085" cy="655118"/>
          </a:xfrm>
          <a:prstGeom prst="rect">
            <a:avLst/>
          </a:prstGeom>
          <a:noFill/>
        </p:spPr>
        <p:txBody>
          <a:bodyPr wrap="none" lIns="130622" tIns="65311" rIns="130622" bIns="65311" rtlCol="0">
            <a:spAutoFit/>
          </a:bodyPr>
          <a:lstStyle/>
          <a:p>
            <a:r>
              <a:rPr lang="en-US" sz="3400" b="1" i="1" dirty="0">
                <a:latin typeface="Bookman Old Style" pitchFamily="18" charset="0"/>
              </a:rPr>
              <a:t>b</a:t>
            </a:r>
            <a:endParaRPr lang="ru-RU" sz="3400" b="1" i="1" dirty="0">
              <a:latin typeface="Bookman Old Style" pitchFamily="18" charset="0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11328963" y="4404860"/>
            <a:ext cx="491422" cy="624340"/>
          </a:xfrm>
          <a:prstGeom prst="rect">
            <a:avLst/>
          </a:prstGeom>
          <a:noFill/>
        </p:spPr>
        <p:txBody>
          <a:bodyPr wrap="none" lIns="130622" tIns="65311" rIns="130622" bIns="65311" rtlCol="0">
            <a:spAutoFit/>
          </a:bodyPr>
          <a:lstStyle/>
          <a:p>
            <a:r>
              <a:rPr lang="en-US" sz="3200" b="1" dirty="0" smtClean="0">
                <a:latin typeface="Arial" pitchFamily="34" charset="0"/>
                <a:cs typeface="Arial" pitchFamily="34" charset="0"/>
              </a:rPr>
              <a:t>1</a:t>
            </a:r>
            <a:endParaRPr lang="ru-RU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12130413" y="3348452"/>
            <a:ext cx="491422" cy="624340"/>
          </a:xfrm>
          <a:prstGeom prst="rect">
            <a:avLst/>
          </a:prstGeom>
          <a:noFill/>
        </p:spPr>
        <p:txBody>
          <a:bodyPr wrap="none" lIns="130622" tIns="65311" rIns="130622" bIns="65311" rtlCol="0">
            <a:spAutoFit/>
          </a:bodyPr>
          <a:lstStyle/>
          <a:p>
            <a:r>
              <a:rPr lang="en-US" sz="3200" b="1" dirty="0" smtClean="0">
                <a:latin typeface="Arial" pitchFamily="34" charset="0"/>
                <a:cs typeface="Arial" pitchFamily="34" charset="0"/>
              </a:rPr>
              <a:t>2</a:t>
            </a:r>
            <a:endParaRPr lang="ru-RU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4" name="Дуга 53"/>
          <p:cNvSpPr/>
          <p:nvPr/>
        </p:nvSpPr>
        <p:spPr>
          <a:xfrm rot="1140000">
            <a:off x="10743023" y="4317530"/>
            <a:ext cx="1267200" cy="950400"/>
          </a:xfrm>
          <a:prstGeom prst="arc">
            <a:avLst>
              <a:gd name="adj1" fmla="val 15720374"/>
              <a:gd name="adj2" fmla="val 93901"/>
            </a:avLst>
          </a:prstGeom>
          <a:ln w="38100">
            <a:solidFill>
              <a:srgbClr val="9933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130622" tIns="65311" rIns="130622" bIns="65311" rtlCol="0" anchor="ctr"/>
          <a:lstStyle/>
          <a:p>
            <a:pPr algn="ctr"/>
            <a:endParaRPr lang="ru-RU"/>
          </a:p>
        </p:txBody>
      </p:sp>
      <p:sp>
        <p:nvSpPr>
          <p:cNvPr id="55" name="TextBox 54"/>
          <p:cNvSpPr txBox="1"/>
          <p:nvPr/>
        </p:nvSpPr>
        <p:spPr>
          <a:xfrm>
            <a:off x="12791714" y="1570320"/>
            <a:ext cx="507452" cy="655118"/>
          </a:xfrm>
          <a:prstGeom prst="rect">
            <a:avLst/>
          </a:prstGeom>
          <a:noFill/>
        </p:spPr>
        <p:txBody>
          <a:bodyPr wrap="none" lIns="130622" tIns="65311" rIns="130622" bIns="65311" rtlCol="0">
            <a:spAutoFit/>
          </a:bodyPr>
          <a:lstStyle/>
          <a:p>
            <a:r>
              <a:rPr lang="en-US" sz="3400" b="1" i="1" dirty="0">
                <a:latin typeface="Bookman Old Style" pitchFamily="18" charset="0"/>
              </a:rPr>
              <a:t>c</a:t>
            </a:r>
            <a:endParaRPr lang="ru-RU" sz="3400" b="1" i="1" dirty="0">
              <a:latin typeface="Bookman Old Style" pitchFamily="18" charset="0"/>
            </a:endParaRPr>
          </a:p>
        </p:txBody>
      </p:sp>
      <p:cxnSp>
        <p:nvCxnSpPr>
          <p:cNvPr id="59" name="Прямая соединительная линия 58"/>
          <p:cNvCxnSpPr/>
          <p:nvPr/>
        </p:nvCxnSpPr>
        <p:spPr>
          <a:xfrm flipH="1">
            <a:off x="10607040" y="2194560"/>
            <a:ext cx="2438400" cy="3474720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0" name="Объект 5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99178545"/>
              </p:ext>
            </p:extLst>
          </p:nvPr>
        </p:nvGraphicFramePr>
        <p:xfrm>
          <a:off x="4776030" y="5928048"/>
          <a:ext cx="4114800" cy="746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7" name="Формула" r:id="rId5" imgW="1168200" imgH="228600" progId="Equation.3">
                  <p:embed/>
                </p:oleObj>
              </mc:Choice>
              <mc:Fallback>
                <p:oleObj name="Формула" r:id="rId5" imgW="116820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76030" y="5928048"/>
                        <a:ext cx="4114800" cy="74657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" name="Объект 6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91827528"/>
              </p:ext>
            </p:extLst>
          </p:nvPr>
        </p:nvGraphicFramePr>
        <p:xfrm>
          <a:off x="9363543" y="6736355"/>
          <a:ext cx="4026159" cy="746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8" name="Формула" r:id="rId7" imgW="1168200" imgH="228600" progId="Equation.3">
                  <p:embed/>
                </p:oleObj>
              </mc:Choice>
              <mc:Fallback>
                <p:oleObj name="Формула" r:id="rId7" imgW="116820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63543" y="6736355"/>
                        <a:ext cx="4026159" cy="74657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2" name="Picture 2" descr="http://www.steemimg.com/images/2016/08/13/question-423604_64054883.png"/>
          <p:cNvPicPr>
            <a:picLocks noChangeAspect="1" noChangeArrowheads="1"/>
          </p:cNvPicPr>
          <p:nvPr/>
        </p:nvPicPr>
        <p:blipFill>
          <a:blip r:embed="rId9" cstate="print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9875515" y="274320"/>
            <a:ext cx="2286000" cy="1296000"/>
          </a:xfrm>
          <a:prstGeom prst="rect">
            <a:avLst/>
          </a:prstGeom>
          <a:noFill/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4337289" y="6844112"/>
                <a:ext cx="1061444" cy="658898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uz-Latn-UZ" sz="3600" b="1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ru-RU" sz="3600" b="1" i="1" smtClean="0">
                              <a:latin typeface="Cambria Math"/>
                            </a:rPr>
                            <m:t>𝟓𝟑</m:t>
                          </m:r>
                        </m:e>
                        <m:sup>
                          <m:r>
                            <a:rPr lang="ru-RU" sz="3600" b="1" i="1" smtClean="0">
                              <a:latin typeface="Cambria Math"/>
                            </a:rPr>
                            <m:t>𝟎</m:t>
                          </m:r>
                        </m:sup>
                      </m:sSup>
                    </m:oMath>
                  </m:oMathPara>
                </a14:m>
                <a:endParaRPr lang="uz-Latn-UZ" sz="3600" b="1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37289" y="6844112"/>
                <a:ext cx="1061444" cy="658898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9" name="TextBox 38"/>
              <p:cNvSpPr txBox="1"/>
              <p:nvPr/>
            </p:nvSpPr>
            <p:spPr>
              <a:xfrm>
                <a:off x="13051628" y="6745147"/>
                <a:ext cx="1337161" cy="658898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uz-Latn-UZ" sz="3600" b="1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ru-RU" sz="3600" b="1" i="1" smtClean="0">
                              <a:latin typeface="Cambria Math"/>
                            </a:rPr>
                            <m:t>𝟏𝟏𝟎</m:t>
                          </m:r>
                        </m:e>
                        <m:sup>
                          <m:r>
                            <a:rPr lang="ru-RU" sz="3600" b="1" i="1" smtClean="0">
                              <a:latin typeface="Cambria Math"/>
                            </a:rPr>
                            <m:t>𝟎</m:t>
                          </m:r>
                        </m:sup>
                      </m:sSup>
                    </m:oMath>
                  </m:oMathPara>
                </a14:m>
                <a:endParaRPr lang="uz-Latn-UZ" sz="3600" b="1" dirty="0"/>
              </a:p>
            </p:txBody>
          </p:sp>
        </mc:Choice>
        <mc:Fallback xmlns="">
          <p:sp>
            <p:nvSpPr>
              <p:cNvPr id="39" name="TextBox 3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051628" y="6745147"/>
                <a:ext cx="1337161" cy="658898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Box 39"/>
              <p:cNvSpPr txBox="1"/>
              <p:nvPr/>
            </p:nvSpPr>
            <p:spPr>
              <a:xfrm>
                <a:off x="8474064" y="5948889"/>
                <a:ext cx="1061444" cy="658898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uz-Latn-UZ" sz="3600" b="1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ru-RU" sz="3600" b="1" i="1" smtClean="0">
                              <a:latin typeface="Cambria Math"/>
                            </a:rPr>
                            <m:t>𝟔𝟓</m:t>
                          </m:r>
                        </m:e>
                        <m:sup>
                          <m:r>
                            <a:rPr lang="ru-RU" sz="3600" b="1" i="1" smtClean="0">
                              <a:latin typeface="Cambria Math"/>
                            </a:rPr>
                            <m:t>𝟎</m:t>
                          </m:r>
                        </m:sup>
                      </m:sSup>
                    </m:oMath>
                  </m:oMathPara>
                </a14:m>
                <a:endParaRPr lang="uz-Latn-UZ" sz="3600" b="1" dirty="0"/>
              </a:p>
            </p:txBody>
          </p:sp>
        </mc:Choice>
        <mc:Fallback xmlns="">
          <p:sp>
            <p:nvSpPr>
              <p:cNvPr id="40" name="TextBox 3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74064" y="5948889"/>
                <a:ext cx="1061444" cy="658898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257160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39" grpId="0" animBg="1"/>
      <p:bldP spid="40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9859" name="Group 3"/>
          <p:cNvGrpSpPr>
            <a:grpSpLocks/>
          </p:cNvGrpSpPr>
          <p:nvPr/>
        </p:nvGrpSpPr>
        <p:grpSpPr bwMode="auto">
          <a:xfrm>
            <a:off x="8524359" y="4739443"/>
            <a:ext cx="2534920" cy="1554480"/>
            <a:chOff x="1202" y="1344"/>
            <a:chExt cx="998" cy="816"/>
          </a:xfrm>
        </p:grpSpPr>
        <p:sp>
          <p:nvSpPr>
            <p:cNvPr id="249860" name="Freeform 4"/>
            <p:cNvSpPr>
              <a:spLocks/>
            </p:cNvSpPr>
            <p:nvPr/>
          </p:nvSpPr>
          <p:spPr bwMode="auto">
            <a:xfrm>
              <a:off x="1202" y="1752"/>
              <a:ext cx="635" cy="408"/>
            </a:xfrm>
            <a:custGeom>
              <a:avLst/>
              <a:gdLst>
                <a:gd name="T0" fmla="*/ 272 w 635"/>
                <a:gd name="T1" fmla="*/ 45 h 408"/>
                <a:gd name="T2" fmla="*/ 0 w 635"/>
                <a:gd name="T3" fmla="*/ 408 h 408"/>
                <a:gd name="T4" fmla="*/ 54 w 635"/>
                <a:gd name="T5" fmla="*/ 352 h 408"/>
                <a:gd name="T6" fmla="*/ 635 w 635"/>
                <a:gd name="T7" fmla="*/ 363 h 408"/>
                <a:gd name="T8" fmla="*/ 317 w 635"/>
                <a:gd name="T9" fmla="*/ 0 h 4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5" h="408">
                  <a:moveTo>
                    <a:pt x="272" y="45"/>
                  </a:moveTo>
                  <a:lnTo>
                    <a:pt x="0" y="408"/>
                  </a:lnTo>
                  <a:lnTo>
                    <a:pt x="54" y="352"/>
                  </a:lnTo>
                  <a:lnTo>
                    <a:pt x="635" y="363"/>
                  </a:lnTo>
                  <a:lnTo>
                    <a:pt x="317" y="0"/>
                  </a:lnTo>
                </a:path>
              </a:pathLst>
            </a:custGeom>
            <a:gradFill rotWithShape="1">
              <a:gsLst>
                <a:gs pos="0">
                  <a:srgbClr val="9933FF"/>
                </a:gs>
                <a:gs pos="100000">
                  <a:schemeClr val="bg1"/>
                </a:gs>
              </a:gsLst>
              <a:path path="rect">
                <a:fillToRect t="100000" r="10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uz-Latn-UZ"/>
            </a:p>
          </p:txBody>
        </p:sp>
        <p:sp>
          <p:nvSpPr>
            <p:cNvPr id="249861" name="Freeform 5"/>
            <p:cNvSpPr>
              <a:spLocks/>
            </p:cNvSpPr>
            <p:nvPr/>
          </p:nvSpPr>
          <p:spPr bwMode="auto">
            <a:xfrm>
              <a:off x="1519" y="1344"/>
              <a:ext cx="681" cy="424"/>
            </a:xfrm>
            <a:custGeom>
              <a:avLst/>
              <a:gdLst>
                <a:gd name="T0" fmla="*/ 681 w 681"/>
                <a:gd name="T1" fmla="*/ 16 h 424"/>
                <a:gd name="T2" fmla="*/ 305 w 681"/>
                <a:gd name="T3" fmla="*/ 0 h 424"/>
                <a:gd name="T4" fmla="*/ 0 w 681"/>
                <a:gd name="T5" fmla="*/ 424 h 424"/>
                <a:gd name="T6" fmla="*/ 318 w 681"/>
                <a:gd name="T7" fmla="*/ 424 h 424"/>
                <a:gd name="T8" fmla="*/ 545 w 681"/>
                <a:gd name="T9" fmla="*/ 378 h 424"/>
                <a:gd name="T10" fmla="*/ 635 w 681"/>
                <a:gd name="T11" fmla="*/ 242 h 424"/>
                <a:gd name="T12" fmla="*/ 681 w 681"/>
                <a:gd name="T13" fmla="*/ 16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81" h="424">
                  <a:moveTo>
                    <a:pt x="681" y="16"/>
                  </a:moveTo>
                  <a:lnTo>
                    <a:pt x="305" y="0"/>
                  </a:lnTo>
                  <a:lnTo>
                    <a:pt x="0" y="424"/>
                  </a:lnTo>
                  <a:lnTo>
                    <a:pt x="318" y="424"/>
                  </a:lnTo>
                  <a:lnTo>
                    <a:pt x="545" y="378"/>
                  </a:lnTo>
                  <a:lnTo>
                    <a:pt x="635" y="242"/>
                  </a:lnTo>
                  <a:lnTo>
                    <a:pt x="681" y="16"/>
                  </a:lnTo>
                  <a:close/>
                </a:path>
              </a:pathLst>
            </a:custGeom>
            <a:gradFill rotWithShape="1">
              <a:gsLst>
                <a:gs pos="0">
                  <a:srgbClr val="9933FF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uz-Latn-UZ"/>
            </a:p>
          </p:txBody>
        </p:sp>
      </p:grpSp>
      <p:sp>
        <p:nvSpPr>
          <p:cNvPr id="249862" name="Text Box 6"/>
          <p:cNvSpPr txBox="1">
            <a:spLocks noChangeArrowheads="1"/>
          </p:cNvSpPr>
          <p:nvPr/>
        </p:nvSpPr>
        <p:spPr bwMode="auto">
          <a:xfrm>
            <a:off x="9100940" y="5559538"/>
            <a:ext cx="492760" cy="6858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>
            <a:spAutoFit/>
          </a:bodyPr>
          <a:lstStyle/>
          <a:p>
            <a:r>
              <a:rPr lang="ru-RU" sz="3600" b="1" dirty="0">
                <a:solidFill>
                  <a:srgbClr val="FF0000"/>
                </a:solidFill>
                <a:latin typeface="Times New Roman" pitchFamily="18" charset="0"/>
              </a:rPr>
              <a:t>2</a:t>
            </a:r>
          </a:p>
        </p:txBody>
      </p:sp>
      <p:sp>
        <p:nvSpPr>
          <p:cNvPr id="249863" name="Text Box 7"/>
          <p:cNvSpPr txBox="1">
            <a:spLocks noChangeArrowheads="1"/>
          </p:cNvSpPr>
          <p:nvPr/>
        </p:nvSpPr>
        <p:spPr bwMode="auto">
          <a:xfrm>
            <a:off x="10022959" y="4752317"/>
            <a:ext cx="492760" cy="6858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>
            <a:spAutoFit/>
          </a:bodyPr>
          <a:lstStyle/>
          <a:p>
            <a:r>
              <a:rPr lang="ru-RU" sz="3600" b="1" dirty="0">
                <a:solidFill>
                  <a:srgbClr val="FF0000"/>
                </a:solidFill>
                <a:latin typeface="Times New Roman" pitchFamily="18" charset="0"/>
              </a:rPr>
              <a:t>1</a:t>
            </a:r>
          </a:p>
        </p:txBody>
      </p:sp>
      <p:grpSp>
        <p:nvGrpSpPr>
          <p:cNvPr id="249864" name="Group 8"/>
          <p:cNvGrpSpPr>
            <a:grpSpLocks/>
          </p:cNvGrpSpPr>
          <p:nvPr/>
        </p:nvGrpSpPr>
        <p:grpSpPr bwMode="auto">
          <a:xfrm>
            <a:off x="8869799" y="4739443"/>
            <a:ext cx="1490981" cy="1474470"/>
            <a:chOff x="1338" y="1344"/>
            <a:chExt cx="587" cy="774"/>
          </a:xfrm>
        </p:grpSpPr>
        <p:sp>
          <p:nvSpPr>
            <p:cNvPr id="249865" name="Freeform 9"/>
            <p:cNvSpPr>
              <a:spLocks/>
            </p:cNvSpPr>
            <p:nvPr/>
          </p:nvSpPr>
          <p:spPr bwMode="auto">
            <a:xfrm rot="5916120">
              <a:off x="1767" y="1321"/>
              <a:ext cx="136" cy="181"/>
            </a:xfrm>
            <a:custGeom>
              <a:avLst/>
              <a:gdLst>
                <a:gd name="T0" fmla="*/ 0 w 111"/>
                <a:gd name="T1" fmla="*/ 0 h 174"/>
                <a:gd name="T2" fmla="*/ 75 w 111"/>
                <a:gd name="T3" fmla="*/ 69 h 174"/>
                <a:gd name="T4" fmla="*/ 111 w 111"/>
                <a:gd name="T5" fmla="*/ 174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1" h="174">
                  <a:moveTo>
                    <a:pt x="0" y="0"/>
                  </a:moveTo>
                  <a:cubicBezTo>
                    <a:pt x="12" y="11"/>
                    <a:pt x="57" y="40"/>
                    <a:pt x="75" y="69"/>
                  </a:cubicBezTo>
                  <a:cubicBezTo>
                    <a:pt x="93" y="98"/>
                    <a:pt x="104" y="152"/>
                    <a:pt x="111" y="174"/>
                  </a:cubicBezTo>
                </a:path>
              </a:pathLst>
            </a:custGeom>
            <a:noFill/>
            <a:ln w="28575" cap="flat" cmpd="sng">
              <a:solidFill>
                <a:srgbClr val="FF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uz-Latn-UZ"/>
            </a:p>
          </p:txBody>
        </p:sp>
        <p:grpSp>
          <p:nvGrpSpPr>
            <p:cNvPr id="249866" name="Group 10"/>
            <p:cNvGrpSpPr>
              <a:grpSpLocks/>
            </p:cNvGrpSpPr>
            <p:nvPr/>
          </p:nvGrpSpPr>
          <p:grpSpPr bwMode="auto">
            <a:xfrm>
              <a:off x="1338" y="1933"/>
              <a:ext cx="156" cy="185"/>
              <a:chOff x="1338" y="1933"/>
              <a:chExt cx="156" cy="185"/>
            </a:xfrm>
          </p:grpSpPr>
          <p:sp>
            <p:nvSpPr>
              <p:cNvPr id="249867" name="Freeform 11"/>
              <p:cNvSpPr>
                <a:spLocks/>
              </p:cNvSpPr>
              <p:nvPr/>
            </p:nvSpPr>
            <p:spPr bwMode="auto">
              <a:xfrm>
                <a:off x="1383" y="1933"/>
                <a:ext cx="111" cy="185"/>
              </a:xfrm>
              <a:custGeom>
                <a:avLst/>
                <a:gdLst>
                  <a:gd name="T0" fmla="*/ 0 w 111"/>
                  <a:gd name="T1" fmla="*/ 0 h 185"/>
                  <a:gd name="T2" fmla="*/ 75 w 111"/>
                  <a:gd name="T3" fmla="*/ 80 h 185"/>
                  <a:gd name="T4" fmla="*/ 111 w 111"/>
                  <a:gd name="T5" fmla="*/ 185 h 1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11" h="185">
                    <a:moveTo>
                      <a:pt x="0" y="0"/>
                    </a:moveTo>
                    <a:cubicBezTo>
                      <a:pt x="12" y="13"/>
                      <a:pt x="57" y="49"/>
                      <a:pt x="75" y="80"/>
                    </a:cubicBezTo>
                    <a:cubicBezTo>
                      <a:pt x="93" y="111"/>
                      <a:pt x="104" y="163"/>
                      <a:pt x="111" y="185"/>
                    </a:cubicBezTo>
                  </a:path>
                </a:pathLst>
              </a:custGeom>
              <a:noFill/>
              <a:ln w="28575" cap="flat" cmpd="sng">
                <a:solidFill>
                  <a:srgbClr val="FF0000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uz-Latn-UZ"/>
              </a:p>
            </p:txBody>
          </p:sp>
          <p:sp>
            <p:nvSpPr>
              <p:cNvPr id="249868" name="Freeform 12"/>
              <p:cNvSpPr>
                <a:spLocks/>
              </p:cNvSpPr>
              <p:nvPr/>
            </p:nvSpPr>
            <p:spPr bwMode="auto">
              <a:xfrm>
                <a:off x="1338" y="1979"/>
                <a:ext cx="96" cy="136"/>
              </a:xfrm>
              <a:custGeom>
                <a:avLst/>
                <a:gdLst>
                  <a:gd name="T0" fmla="*/ 0 w 96"/>
                  <a:gd name="T1" fmla="*/ 0 h 136"/>
                  <a:gd name="T2" fmla="*/ 66 w 96"/>
                  <a:gd name="T3" fmla="*/ 70 h 136"/>
                  <a:gd name="T4" fmla="*/ 96 w 96"/>
                  <a:gd name="T5" fmla="*/ 136 h 1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96" h="136">
                    <a:moveTo>
                      <a:pt x="0" y="0"/>
                    </a:moveTo>
                    <a:cubicBezTo>
                      <a:pt x="11" y="12"/>
                      <a:pt x="50" y="47"/>
                      <a:pt x="66" y="70"/>
                    </a:cubicBezTo>
                    <a:cubicBezTo>
                      <a:pt x="82" y="93"/>
                      <a:pt x="90" y="122"/>
                      <a:pt x="96" y="136"/>
                    </a:cubicBezTo>
                  </a:path>
                </a:pathLst>
              </a:custGeom>
              <a:noFill/>
              <a:ln w="28575" cap="flat" cmpd="sng">
                <a:solidFill>
                  <a:srgbClr val="FF0000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uz-Latn-UZ"/>
              </a:p>
            </p:txBody>
          </p:sp>
        </p:grpSp>
      </p:grpSp>
      <p:sp>
        <p:nvSpPr>
          <p:cNvPr id="249869" name="Line 13"/>
          <p:cNvSpPr>
            <a:spLocks noChangeShapeType="1"/>
          </p:cNvSpPr>
          <p:nvPr/>
        </p:nvSpPr>
        <p:spPr bwMode="auto">
          <a:xfrm>
            <a:off x="6911459" y="4739443"/>
            <a:ext cx="4721859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/>
          <a:lstStyle/>
          <a:p>
            <a:endParaRPr lang="uz-Latn-UZ"/>
          </a:p>
        </p:txBody>
      </p:sp>
      <p:sp>
        <p:nvSpPr>
          <p:cNvPr id="249870" name="Line 14"/>
          <p:cNvSpPr>
            <a:spLocks noChangeShapeType="1"/>
          </p:cNvSpPr>
          <p:nvPr/>
        </p:nvSpPr>
        <p:spPr bwMode="auto">
          <a:xfrm>
            <a:off x="6910473" y="6208197"/>
            <a:ext cx="4721859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/>
          <a:lstStyle/>
          <a:p>
            <a:endParaRPr lang="uz-Latn-UZ"/>
          </a:p>
        </p:txBody>
      </p:sp>
      <p:sp>
        <p:nvSpPr>
          <p:cNvPr id="249871" name="Text Box 15"/>
          <p:cNvSpPr txBox="1">
            <a:spLocks noChangeArrowheads="1"/>
          </p:cNvSpPr>
          <p:nvPr/>
        </p:nvSpPr>
        <p:spPr bwMode="auto">
          <a:xfrm>
            <a:off x="11547989" y="5650041"/>
            <a:ext cx="539512" cy="7628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en-US" b="1" i="1"/>
              <a:t>b</a:t>
            </a:r>
            <a:endParaRPr lang="ru-RU" b="1" i="1"/>
          </a:p>
        </p:txBody>
      </p:sp>
      <p:sp>
        <p:nvSpPr>
          <p:cNvPr id="249872" name="Text Box 16"/>
          <p:cNvSpPr txBox="1">
            <a:spLocks noChangeArrowheads="1"/>
          </p:cNvSpPr>
          <p:nvPr/>
        </p:nvSpPr>
        <p:spPr bwMode="auto">
          <a:xfrm>
            <a:off x="11554324" y="4186671"/>
            <a:ext cx="541115" cy="7628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b="1" i="1"/>
              <a:t>а</a:t>
            </a:r>
          </a:p>
        </p:txBody>
      </p:sp>
      <p:sp>
        <p:nvSpPr>
          <p:cNvPr id="249873" name="Text Box 17"/>
          <p:cNvSpPr txBox="1">
            <a:spLocks noChangeArrowheads="1"/>
          </p:cNvSpPr>
          <p:nvPr/>
        </p:nvSpPr>
        <p:spPr bwMode="auto">
          <a:xfrm>
            <a:off x="10983301" y="3647398"/>
            <a:ext cx="486613" cy="7628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en-US" b="1" i="1"/>
              <a:t>c</a:t>
            </a:r>
            <a:endParaRPr lang="ru-RU" b="1" i="1"/>
          </a:p>
        </p:txBody>
      </p:sp>
      <p:sp>
        <p:nvSpPr>
          <p:cNvPr id="249874" name="Freeform 18"/>
          <p:cNvSpPr>
            <a:spLocks/>
          </p:cNvSpPr>
          <p:nvPr/>
        </p:nvSpPr>
        <p:spPr bwMode="auto">
          <a:xfrm>
            <a:off x="8217020" y="3870763"/>
            <a:ext cx="2725419" cy="2769870"/>
          </a:xfrm>
          <a:custGeom>
            <a:avLst/>
            <a:gdLst>
              <a:gd name="T0" fmla="*/ 0 w 1073"/>
              <a:gd name="T1" fmla="*/ 1454 h 1454"/>
              <a:gd name="T2" fmla="*/ 1073 w 1073"/>
              <a:gd name="T3" fmla="*/ 0 h 1454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073" h="1454">
                <a:moveTo>
                  <a:pt x="0" y="1454"/>
                </a:moveTo>
                <a:lnTo>
                  <a:pt x="1073" y="0"/>
                </a:lnTo>
              </a:path>
            </a:pathLst>
          </a:custGeom>
          <a:noFill/>
          <a:ln w="57150" cap="flat" cmpd="sng">
            <a:solidFill>
              <a:schemeClr val="tx2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/>
          <a:lstStyle/>
          <a:p>
            <a:endParaRPr lang="uz-Latn-UZ"/>
          </a:p>
        </p:txBody>
      </p:sp>
      <p:sp>
        <p:nvSpPr>
          <p:cNvPr id="249876" name="Text Box 20"/>
          <p:cNvSpPr txBox="1">
            <a:spLocks noChangeArrowheads="1"/>
          </p:cNvSpPr>
          <p:nvPr/>
        </p:nvSpPr>
        <p:spPr bwMode="auto">
          <a:xfrm>
            <a:off x="8006080" y="868681"/>
            <a:ext cx="5633086" cy="18554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sz="3600" b="1" dirty="0">
                <a:latin typeface="Arial" pitchFamily="34" charset="0"/>
                <a:cs typeface="Arial" pitchFamily="34" charset="0"/>
              </a:rPr>
              <a:t>Дано:</a:t>
            </a:r>
            <a:r>
              <a:rPr lang="ru-RU" sz="4000" b="1" i="1" dirty="0">
                <a:cs typeface="Arial" pitchFamily="34" charset="0"/>
              </a:rPr>
              <a:t> а </a:t>
            </a:r>
            <a:r>
              <a:rPr lang="ru-RU" sz="3600" b="1" dirty="0" smtClean="0">
                <a:latin typeface="Arial" pitchFamily="34" charset="0"/>
                <a:ea typeface="Cambria Math"/>
                <a:cs typeface="Arial" pitchFamily="34" charset="0"/>
              </a:rPr>
              <a:t>∥</a:t>
            </a: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i="1" dirty="0">
                <a:cs typeface="Arial" pitchFamily="34" charset="0"/>
              </a:rPr>
              <a:t>b</a:t>
            </a:r>
            <a:r>
              <a:rPr lang="ru-RU" sz="4000" b="1" i="1" dirty="0">
                <a:cs typeface="Arial" pitchFamily="34" charset="0"/>
              </a:rPr>
              <a:t>, с </a:t>
            </a:r>
            <a:r>
              <a:rPr lang="ru-RU" sz="3600" b="1" dirty="0">
                <a:latin typeface="Arial" pitchFamily="34" charset="0"/>
                <a:cs typeface="Arial" pitchFamily="34" charset="0"/>
              </a:rPr>
              <a:t>– секущая</a:t>
            </a:r>
          </a:p>
          <a:p>
            <a:r>
              <a:rPr lang="ru-RU" sz="3600" b="1" dirty="0">
                <a:latin typeface="Arial" pitchFamily="34" charset="0"/>
                <a:cs typeface="Arial" pitchFamily="34" charset="0"/>
              </a:rPr>
              <a:t>                </a:t>
            </a:r>
            <a:r>
              <a:rPr lang="ru-RU" sz="3600" b="1" dirty="0" smtClean="0">
                <a:latin typeface="Arial" pitchFamily="34" charset="0"/>
                <a:ea typeface="Cambria Math"/>
                <a:cs typeface="Arial" pitchFamily="34" charset="0"/>
              </a:rPr>
              <a:t>∠</a:t>
            </a:r>
            <a:r>
              <a:rPr lang="ru-RU" sz="3600" b="1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–</a:t>
            </a:r>
            <a:r>
              <a:rPr lang="ru-RU" sz="3600" b="1" dirty="0" smtClean="0">
                <a:latin typeface="Arial" pitchFamily="34" charset="0"/>
                <a:ea typeface="Cambria Math"/>
                <a:cs typeface="Arial" pitchFamily="34" charset="0"/>
              </a:rPr>
              <a:t>∠</a:t>
            </a:r>
            <a:r>
              <a:rPr lang="ru-RU" sz="3600" b="1" dirty="0" smtClean="0">
                <a:latin typeface="Arial" pitchFamily="34" charset="0"/>
                <a:cs typeface="Arial" pitchFamily="34" charset="0"/>
              </a:rPr>
              <a:t>2 </a:t>
            </a:r>
            <a:r>
              <a:rPr lang="ru-RU" sz="3600" b="1" dirty="0">
                <a:latin typeface="Arial" pitchFamily="34" charset="0"/>
                <a:cs typeface="Arial" pitchFamily="34" charset="0"/>
              </a:rPr>
              <a:t>= </a:t>
            </a:r>
            <a:r>
              <a:rPr lang="ru-RU" sz="3600" b="1" dirty="0" smtClean="0">
                <a:latin typeface="Arial" pitchFamily="34" charset="0"/>
                <a:cs typeface="Arial" pitchFamily="34" charset="0"/>
              </a:rPr>
              <a:t>50</a:t>
            </a:r>
            <a:r>
              <a:rPr lang="ru-RU" sz="3600" b="1" baseline="30000" dirty="0" smtClean="0">
                <a:latin typeface="Arial" pitchFamily="34" charset="0"/>
                <a:cs typeface="Arial" pitchFamily="34" charset="0"/>
              </a:rPr>
              <a:t>0</a:t>
            </a:r>
            <a:endParaRPr lang="ru-RU" sz="3600" b="1" dirty="0">
              <a:latin typeface="Arial" pitchFamily="34" charset="0"/>
              <a:cs typeface="Arial" pitchFamily="34" charset="0"/>
            </a:endParaRPr>
          </a:p>
          <a:p>
            <a:r>
              <a:rPr lang="ru-RU" sz="3600" b="1" dirty="0" smtClean="0">
                <a:latin typeface="Arial" pitchFamily="34" charset="0"/>
                <a:cs typeface="Arial" pitchFamily="34" charset="0"/>
              </a:rPr>
              <a:t>Найдите</a:t>
            </a:r>
            <a:r>
              <a:rPr lang="ru-RU" sz="3600" b="1" dirty="0">
                <a:latin typeface="Arial" pitchFamily="34" charset="0"/>
                <a:cs typeface="Arial" pitchFamily="34" charset="0"/>
              </a:rPr>
              <a:t>:  </a:t>
            </a:r>
            <a:r>
              <a:rPr lang="ru-RU" sz="3600" b="1" dirty="0" smtClean="0">
                <a:latin typeface="Arial" pitchFamily="34" charset="0"/>
                <a:ea typeface="Cambria Math"/>
                <a:cs typeface="Arial" pitchFamily="34" charset="0"/>
              </a:rPr>
              <a:t>∠</a:t>
            </a:r>
            <a:r>
              <a:rPr lang="ru-RU" sz="3600" b="1" dirty="0" smtClean="0">
                <a:latin typeface="Arial" pitchFamily="34" charset="0"/>
                <a:cs typeface="Arial" pitchFamily="34" charset="0"/>
              </a:rPr>
              <a:t>1 и  </a:t>
            </a:r>
            <a:r>
              <a:rPr lang="ru-RU" sz="3600" b="1" dirty="0">
                <a:latin typeface="Arial" pitchFamily="34" charset="0"/>
                <a:ea typeface="Cambria Math"/>
                <a:cs typeface="Arial" pitchFamily="34" charset="0"/>
              </a:rPr>
              <a:t>∠</a:t>
            </a:r>
            <a:r>
              <a:rPr lang="ru-RU" sz="3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600" b="1" dirty="0">
                <a:latin typeface="Arial" pitchFamily="34" charset="0"/>
                <a:cs typeface="Arial" pitchFamily="34" charset="0"/>
              </a:rPr>
              <a:t>2</a:t>
            </a:r>
          </a:p>
        </p:txBody>
      </p:sp>
      <p:sp>
        <p:nvSpPr>
          <p:cNvPr id="249883" name="Line 27"/>
          <p:cNvSpPr>
            <a:spLocks noChangeShapeType="1"/>
          </p:cNvSpPr>
          <p:nvPr/>
        </p:nvSpPr>
        <p:spPr bwMode="auto">
          <a:xfrm>
            <a:off x="9975944" y="1981200"/>
            <a:ext cx="3340099" cy="0"/>
          </a:xfrm>
          <a:prstGeom prst="line">
            <a:avLst/>
          </a:prstGeom>
          <a:noFill/>
          <a:ln w="76200" cmpd="tri">
            <a:solidFill>
              <a:srgbClr val="FF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/>
          <a:lstStyle/>
          <a:p>
            <a:endParaRPr lang="uz-Latn-UZ"/>
          </a:p>
        </p:txBody>
      </p:sp>
      <p:sp>
        <p:nvSpPr>
          <p:cNvPr id="249884" name="Text Box 28"/>
          <p:cNvSpPr txBox="1">
            <a:spLocks noChangeArrowheads="1"/>
          </p:cNvSpPr>
          <p:nvPr/>
        </p:nvSpPr>
        <p:spPr bwMode="auto">
          <a:xfrm>
            <a:off x="9016383" y="5516683"/>
            <a:ext cx="805181" cy="7474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>
            <a:spAutoFit/>
          </a:bodyPr>
          <a:lstStyle/>
          <a:p>
            <a:r>
              <a:rPr lang="ru-RU" sz="4000" b="1" dirty="0">
                <a:solidFill>
                  <a:srgbClr val="0000FF"/>
                </a:solidFill>
                <a:latin typeface="Arial" pitchFamily="34" charset="0"/>
              </a:rPr>
              <a:t>х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49885" name="Text Box 29"/>
              <p:cNvSpPr txBox="1">
                <a:spLocks noChangeArrowheads="1"/>
              </p:cNvSpPr>
              <p:nvPr/>
            </p:nvSpPr>
            <p:spPr bwMode="auto">
              <a:xfrm>
                <a:off x="9747379" y="4832219"/>
                <a:ext cx="1727200" cy="7613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12700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130622" tIns="65311" rIns="130622" bIns="65311">
                <a:spAutoFit/>
              </a:bodyPr>
              <a:lstStyle/>
              <a:p>
                <a:r>
                  <a:rPr lang="ru-RU" sz="4000" b="1" dirty="0" smtClean="0">
                    <a:solidFill>
                      <a:srgbClr val="0000FF"/>
                    </a:solidFill>
                    <a:effectLst/>
                    <a:latin typeface="Arial" pitchFamily="34" charset="0"/>
                  </a:rPr>
                  <a:t>х+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3600" b="1" i="1" smtClean="0">
                            <a:solidFill>
                              <a:srgbClr val="0000FF"/>
                            </a:solidFill>
                            <a:effectLst/>
                            <a:latin typeface="Cambria Math"/>
                          </a:rPr>
                        </m:ctrlPr>
                      </m:sSupPr>
                      <m:e>
                        <m:r>
                          <a:rPr lang="ru-RU" sz="3600" b="1" i="1" smtClean="0">
                            <a:solidFill>
                              <a:srgbClr val="0000FF"/>
                            </a:solidFill>
                            <a:effectLst/>
                            <a:latin typeface="Cambria Math"/>
                          </a:rPr>
                          <m:t>𝟓𝟎</m:t>
                        </m:r>
                      </m:e>
                      <m:sup>
                        <m:r>
                          <a:rPr lang="ru-RU" sz="3600" b="1" i="1" smtClean="0">
                            <a:solidFill>
                              <a:srgbClr val="0000FF"/>
                            </a:solidFill>
                            <a:effectLst/>
                            <a:latin typeface="Cambria Math"/>
                          </a:rPr>
                          <m:t>𝟎</m:t>
                        </m:r>
                      </m:sup>
                    </m:sSup>
                  </m:oMath>
                </a14:m>
                <a:endParaRPr lang="ru-RU" sz="4000" b="1" dirty="0">
                  <a:solidFill>
                    <a:srgbClr val="0000FF"/>
                  </a:solidFill>
                  <a:effectLst/>
                  <a:latin typeface="Arial" pitchFamily="34" charset="0"/>
                </a:endParaRPr>
              </a:p>
            </p:txBody>
          </p:sp>
        </mc:Choice>
        <mc:Fallback xmlns="">
          <p:sp>
            <p:nvSpPr>
              <p:cNvPr id="249885" name="Text 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9747379" y="4832219"/>
                <a:ext cx="1727200" cy="761365"/>
              </a:xfrm>
              <a:prstGeom prst="rect">
                <a:avLst/>
              </a:prstGeom>
              <a:blipFill rotWithShape="1">
                <a:blip r:embed="rId3"/>
                <a:stretch>
                  <a:fillRect l="-10247" t="-12000" b="-28800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49919" name="Group 63"/>
          <p:cNvGrpSpPr>
            <a:grpSpLocks/>
          </p:cNvGrpSpPr>
          <p:nvPr/>
        </p:nvGrpSpPr>
        <p:grpSpPr bwMode="auto">
          <a:xfrm>
            <a:off x="1696682" y="4144591"/>
            <a:ext cx="2818909" cy="2012733"/>
            <a:chOff x="357" y="1716"/>
            <a:chExt cx="2400" cy="2256"/>
          </a:xfrm>
        </p:grpSpPr>
        <p:pic>
          <p:nvPicPr>
            <p:cNvPr id="249888" name="Picture 32" descr="Рисунок1112"/>
            <p:cNvPicPr>
              <a:picLocks noChangeAspect="1" noChangeArrowheads="1" noCrop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7" y="1716"/>
              <a:ext cx="2400" cy="225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49890" name="Freeform 34"/>
            <p:cNvSpPr>
              <a:spLocks/>
            </p:cNvSpPr>
            <p:nvPr/>
          </p:nvSpPr>
          <p:spPr bwMode="auto">
            <a:xfrm>
              <a:off x="646" y="2862"/>
              <a:ext cx="733" cy="659"/>
            </a:xfrm>
            <a:custGeom>
              <a:avLst/>
              <a:gdLst>
                <a:gd name="T0" fmla="*/ 341 w 733"/>
                <a:gd name="T1" fmla="*/ 651 h 659"/>
                <a:gd name="T2" fmla="*/ 114 w 733"/>
                <a:gd name="T3" fmla="*/ 515 h 659"/>
                <a:gd name="T4" fmla="*/ 23 w 733"/>
                <a:gd name="T5" fmla="*/ 152 h 659"/>
                <a:gd name="T6" fmla="*/ 30 w 733"/>
                <a:gd name="T7" fmla="*/ 58 h 659"/>
                <a:gd name="T8" fmla="*/ 205 w 733"/>
                <a:gd name="T9" fmla="*/ 16 h 659"/>
                <a:gd name="T10" fmla="*/ 658 w 733"/>
                <a:gd name="T11" fmla="*/ 152 h 659"/>
                <a:gd name="T12" fmla="*/ 658 w 733"/>
                <a:gd name="T13" fmla="*/ 333 h 659"/>
                <a:gd name="T14" fmla="*/ 522 w 733"/>
                <a:gd name="T15" fmla="*/ 469 h 659"/>
                <a:gd name="T16" fmla="*/ 341 w 733"/>
                <a:gd name="T17" fmla="*/ 651 h 6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733" h="659">
                  <a:moveTo>
                    <a:pt x="341" y="651"/>
                  </a:moveTo>
                  <a:cubicBezTo>
                    <a:pt x="273" y="659"/>
                    <a:pt x="167" y="598"/>
                    <a:pt x="114" y="515"/>
                  </a:cubicBezTo>
                  <a:cubicBezTo>
                    <a:pt x="61" y="432"/>
                    <a:pt x="37" y="228"/>
                    <a:pt x="23" y="152"/>
                  </a:cubicBezTo>
                  <a:cubicBezTo>
                    <a:pt x="9" y="76"/>
                    <a:pt x="0" y="81"/>
                    <a:pt x="30" y="58"/>
                  </a:cubicBezTo>
                  <a:cubicBezTo>
                    <a:pt x="60" y="35"/>
                    <a:pt x="100" y="0"/>
                    <a:pt x="205" y="16"/>
                  </a:cubicBezTo>
                  <a:cubicBezTo>
                    <a:pt x="310" y="32"/>
                    <a:pt x="583" y="99"/>
                    <a:pt x="658" y="152"/>
                  </a:cubicBezTo>
                  <a:cubicBezTo>
                    <a:pt x="733" y="205"/>
                    <a:pt x="681" y="280"/>
                    <a:pt x="658" y="333"/>
                  </a:cubicBezTo>
                  <a:cubicBezTo>
                    <a:pt x="635" y="386"/>
                    <a:pt x="567" y="416"/>
                    <a:pt x="522" y="469"/>
                  </a:cubicBezTo>
                  <a:cubicBezTo>
                    <a:pt x="477" y="522"/>
                    <a:pt x="409" y="643"/>
                    <a:pt x="341" y="65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uz-Latn-UZ"/>
            </a:p>
          </p:txBody>
        </p:sp>
        <p:grpSp>
          <p:nvGrpSpPr>
            <p:cNvPr id="249911" name="Group 55"/>
            <p:cNvGrpSpPr>
              <a:grpSpLocks/>
            </p:cNvGrpSpPr>
            <p:nvPr/>
          </p:nvGrpSpPr>
          <p:grpSpPr bwMode="auto">
            <a:xfrm rot="495477">
              <a:off x="514" y="2835"/>
              <a:ext cx="873" cy="769"/>
              <a:chOff x="383" y="2789"/>
              <a:chExt cx="873" cy="769"/>
            </a:xfrm>
          </p:grpSpPr>
          <p:grpSp>
            <p:nvGrpSpPr>
              <p:cNvPr id="249891" name="Group 35"/>
              <p:cNvGrpSpPr>
                <a:grpSpLocks/>
              </p:cNvGrpSpPr>
              <p:nvPr/>
            </p:nvGrpSpPr>
            <p:grpSpPr bwMode="auto">
              <a:xfrm rot="-2805296">
                <a:off x="634" y="3035"/>
                <a:ext cx="277" cy="266"/>
                <a:chOff x="1202" y="1344"/>
                <a:chExt cx="998" cy="816"/>
              </a:xfrm>
            </p:grpSpPr>
            <p:sp>
              <p:nvSpPr>
                <p:cNvPr id="249892" name="Freeform 36"/>
                <p:cNvSpPr>
                  <a:spLocks/>
                </p:cNvSpPr>
                <p:nvPr/>
              </p:nvSpPr>
              <p:spPr bwMode="auto">
                <a:xfrm>
                  <a:off x="1202" y="1752"/>
                  <a:ext cx="635" cy="408"/>
                </a:xfrm>
                <a:custGeom>
                  <a:avLst/>
                  <a:gdLst>
                    <a:gd name="T0" fmla="*/ 272 w 635"/>
                    <a:gd name="T1" fmla="*/ 45 h 408"/>
                    <a:gd name="T2" fmla="*/ 0 w 635"/>
                    <a:gd name="T3" fmla="*/ 408 h 408"/>
                    <a:gd name="T4" fmla="*/ 54 w 635"/>
                    <a:gd name="T5" fmla="*/ 352 h 408"/>
                    <a:gd name="T6" fmla="*/ 635 w 635"/>
                    <a:gd name="T7" fmla="*/ 363 h 408"/>
                    <a:gd name="T8" fmla="*/ 317 w 635"/>
                    <a:gd name="T9" fmla="*/ 0 h 40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5" h="408">
                      <a:moveTo>
                        <a:pt x="272" y="45"/>
                      </a:moveTo>
                      <a:lnTo>
                        <a:pt x="0" y="408"/>
                      </a:lnTo>
                      <a:lnTo>
                        <a:pt x="54" y="352"/>
                      </a:lnTo>
                      <a:lnTo>
                        <a:pt x="635" y="363"/>
                      </a:lnTo>
                      <a:lnTo>
                        <a:pt x="317" y="0"/>
                      </a:lnTo>
                    </a:path>
                  </a:pathLst>
                </a:custGeom>
                <a:gradFill rotWithShape="1">
                  <a:gsLst>
                    <a:gs pos="0">
                      <a:srgbClr val="9933FF"/>
                    </a:gs>
                    <a:gs pos="100000">
                      <a:schemeClr val="bg1"/>
                    </a:gs>
                  </a:gsLst>
                  <a:path path="rect">
                    <a:fillToRect t="100000" r="100000"/>
                  </a:path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flat" cmpd="sng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uz-Latn-UZ"/>
                </a:p>
              </p:txBody>
            </p:sp>
            <p:sp>
              <p:nvSpPr>
                <p:cNvPr id="249893" name="Freeform 37"/>
                <p:cNvSpPr>
                  <a:spLocks/>
                </p:cNvSpPr>
                <p:nvPr/>
              </p:nvSpPr>
              <p:spPr bwMode="auto">
                <a:xfrm>
                  <a:off x="1519" y="1344"/>
                  <a:ext cx="681" cy="424"/>
                </a:xfrm>
                <a:custGeom>
                  <a:avLst/>
                  <a:gdLst>
                    <a:gd name="T0" fmla="*/ 681 w 681"/>
                    <a:gd name="T1" fmla="*/ 16 h 424"/>
                    <a:gd name="T2" fmla="*/ 305 w 681"/>
                    <a:gd name="T3" fmla="*/ 0 h 424"/>
                    <a:gd name="T4" fmla="*/ 0 w 681"/>
                    <a:gd name="T5" fmla="*/ 424 h 424"/>
                    <a:gd name="T6" fmla="*/ 318 w 681"/>
                    <a:gd name="T7" fmla="*/ 424 h 424"/>
                    <a:gd name="T8" fmla="*/ 545 w 681"/>
                    <a:gd name="T9" fmla="*/ 378 h 424"/>
                    <a:gd name="T10" fmla="*/ 635 w 681"/>
                    <a:gd name="T11" fmla="*/ 242 h 424"/>
                    <a:gd name="T12" fmla="*/ 681 w 681"/>
                    <a:gd name="T13" fmla="*/ 16 h 42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681" h="424">
                      <a:moveTo>
                        <a:pt x="681" y="16"/>
                      </a:moveTo>
                      <a:lnTo>
                        <a:pt x="305" y="0"/>
                      </a:lnTo>
                      <a:lnTo>
                        <a:pt x="0" y="424"/>
                      </a:lnTo>
                      <a:lnTo>
                        <a:pt x="318" y="424"/>
                      </a:lnTo>
                      <a:lnTo>
                        <a:pt x="545" y="378"/>
                      </a:lnTo>
                      <a:lnTo>
                        <a:pt x="635" y="242"/>
                      </a:lnTo>
                      <a:lnTo>
                        <a:pt x="681" y="16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9933FF"/>
                    </a:gs>
                    <a:gs pos="100000">
                      <a:schemeClr val="bg1"/>
                    </a:gs>
                  </a:gsLst>
                  <a:path path="rect">
                    <a:fillToRect r="100000" b="100000"/>
                  </a:path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flat" cmpd="sng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uz-Latn-UZ"/>
                </a:p>
              </p:txBody>
            </p:sp>
          </p:grpSp>
          <p:grpSp>
            <p:nvGrpSpPr>
              <p:cNvPr id="249896" name="Group 40"/>
              <p:cNvGrpSpPr>
                <a:grpSpLocks/>
              </p:cNvGrpSpPr>
              <p:nvPr/>
            </p:nvGrpSpPr>
            <p:grpSpPr bwMode="auto">
              <a:xfrm rot="-2805296">
                <a:off x="673" y="3051"/>
                <a:ext cx="162" cy="252"/>
                <a:chOff x="1338" y="1344"/>
                <a:chExt cx="587" cy="774"/>
              </a:xfrm>
            </p:grpSpPr>
            <p:sp>
              <p:nvSpPr>
                <p:cNvPr id="249897" name="Freeform 41"/>
                <p:cNvSpPr>
                  <a:spLocks/>
                </p:cNvSpPr>
                <p:nvPr/>
              </p:nvSpPr>
              <p:spPr bwMode="auto">
                <a:xfrm rot="5916120">
                  <a:off x="1767" y="1321"/>
                  <a:ext cx="136" cy="181"/>
                </a:xfrm>
                <a:custGeom>
                  <a:avLst/>
                  <a:gdLst>
                    <a:gd name="T0" fmla="*/ 0 w 111"/>
                    <a:gd name="T1" fmla="*/ 0 h 174"/>
                    <a:gd name="T2" fmla="*/ 75 w 111"/>
                    <a:gd name="T3" fmla="*/ 69 h 174"/>
                    <a:gd name="T4" fmla="*/ 111 w 111"/>
                    <a:gd name="T5" fmla="*/ 174 h 17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111" h="174">
                      <a:moveTo>
                        <a:pt x="0" y="0"/>
                      </a:moveTo>
                      <a:cubicBezTo>
                        <a:pt x="12" y="11"/>
                        <a:pt x="57" y="40"/>
                        <a:pt x="75" y="69"/>
                      </a:cubicBezTo>
                      <a:cubicBezTo>
                        <a:pt x="93" y="98"/>
                        <a:pt x="104" y="152"/>
                        <a:pt x="111" y="174"/>
                      </a:cubicBezTo>
                    </a:path>
                  </a:pathLst>
                </a:custGeom>
                <a:noFill/>
                <a:ln w="28575" cap="flat" cmpd="sng">
                  <a:solidFill>
                    <a:srgbClr val="FF0000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uz-Latn-UZ"/>
                </a:p>
              </p:txBody>
            </p:sp>
            <p:grpSp>
              <p:nvGrpSpPr>
                <p:cNvPr id="249898" name="Group 42"/>
                <p:cNvGrpSpPr>
                  <a:grpSpLocks/>
                </p:cNvGrpSpPr>
                <p:nvPr/>
              </p:nvGrpSpPr>
              <p:grpSpPr bwMode="auto">
                <a:xfrm>
                  <a:off x="1338" y="1933"/>
                  <a:ext cx="156" cy="185"/>
                  <a:chOff x="1338" y="1933"/>
                  <a:chExt cx="156" cy="185"/>
                </a:xfrm>
              </p:grpSpPr>
              <p:sp>
                <p:nvSpPr>
                  <p:cNvPr id="249899" name="Freeform 43"/>
                  <p:cNvSpPr>
                    <a:spLocks/>
                  </p:cNvSpPr>
                  <p:nvPr/>
                </p:nvSpPr>
                <p:spPr bwMode="auto">
                  <a:xfrm>
                    <a:off x="1383" y="1933"/>
                    <a:ext cx="111" cy="185"/>
                  </a:xfrm>
                  <a:custGeom>
                    <a:avLst/>
                    <a:gdLst>
                      <a:gd name="T0" fmla="*/ 0 w 111"/>
                      <a:gd name="T1" fmla="*/ 0 h 185"/>
                      <a:gd name="T2" fmla="*/ 75 w 111"/>
                      <a:gd name="T3" fmla="*/ 80 h 185"/>
                      <a:gd name="T4" fmla="*/ 111 w 111"/>
                      <a:gd name="T5" fmla="*/ 185 h 18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111" h="185">
                        <a:moveTo>
                          <a:pt x="0" y="0"/>
                        </a:moveTo>
                        <a:cubicBezTo>
                          <a:pt x="12" y="13"/>
                          <a:pt x="57" y="49"/>
                          <a:pt x="75" y="80"/>
                        </a:cubicBezTo>
                        <a:cubicBezTo>
                          <a:pt x="93" y="111"/>
                          <a:pt x="104" y="163"/>
                          <a:pt x="111" y="185"/>
                        </a:cubicBezTo>
                      </a:path>
                    </a:pathLst>
                  </a:custGeom>
                  <a:noFill/>
                  <a:ln w="28575" cap="flat" cmpd="sng">
                    <a:solidFill>
                      <a:srgbClr val="FF0000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uz-Latn-UZ"/>
                  </a:p>
                </p:txBody>
              </p:sp>
              <p:sp>
                <p:nvSpPr>
                  <p:cNvPr id="249900" name="Freeform 44"/>
                  <p:cNvSpPr>
                    <a:spLocks/>
                  </p:cNvSpPr>
                  <p:nvPr/>
                </p:nvSpPr>
                <p:spPr bwMode="auto">
                  <a:xfrm>
                    <a:off x="1338" y="1979"/>
                    <a:ext cx="96" cy="136"/>
                  </a:xfrm>
                  <a:custGeom>
                    <a:avLst/>
                    <a:gdLst>
                      <a:gd name="T0" fmla="*/ 0 w 96"/>
                      <a:gd name="T1" fmla="*/ 0 h 136"/>
                      <a:gd name="T2" fmla="*/ 66 w 96"/>
                      <a:gd name="T3" fmla="*/ 70 h 136"/>
                      <a:gd name="T4" fmla="*/ 96 w 96"/>
                      <a:gd name="T5" fmla="*/ 136 h 13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96" h="136">
                        <a:moveTo>
                          <a:pt x="0" y="0"/>
                        </a:moveTo>
                        <a:cubicBezTo>
                          <a:pt x="11" y="12"/>
                          <a:pt x="50" y="47"/>
                          <a:pt x="66" y="70"/>
                        </a:cubicBezTo>
                        <a:cubicBezTo>
                          <a:pt x="82" y="93"/>
                          <a:pt x="90" y="122"/>
                          <a:pt x="96" y="136"/>
                        </a:cubicBezTo>
                      </a:path>
                    </a:pathLst>
                  </a:custGeom>
                  <a:noFill/>
                  <a:ln w="28575" cap="flat" cmpd="sng">
                    <a:solidFill>
                      <a:srgbClr val="FF0000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uz-Latn-UZ"/>
                  </a:p>
                </p:txBody>
              </p:sp>
            </p:grpSp>
          </p:grpSp>
          <p:sp>
            <p:nvSpPr>
              <p:cNvPr id="249901" name="Line 45"/>
              <p:cNvSpPr>
                <a:spLocks noChangeShapeType="1"/>
              </p:cNvSpPr>
              <p:nvPr/>
            </p:nvSpPr>
            <p:spPr bwMode="auto">
              <a:xfrm rot="-2805296">
                <a:off x="399" y="3118"/>
                <a:ext cx="515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uz-Latn-UZ"/>
              </a:p>
            </p:txBody>
          </p:sp>
          <p:sp>
            <p:nvSpPr>
              <p:cNvPr id="249902" name="Line 46"/>
              <p:cNvSpPr>
                <a:spLocks noChangeShapeType="1"/>
              </p:cNvSpPr>
              <p:nvPr/>
            </p:nvSpPr>
            <p:spPr bwMode="auto">
              <a:xfrm rot="-2805296">
                <a:off x="553" y="3300"/>
                <a:ext cx="516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uz-Latn-UZ"/>
              </a:p>
            </p:txBody>
          </p:sp>
          <p:sp>
            <p:nvSpPr>
              <p:cNvPr id="249903" name="Text Box 47"/>
              <p:cNvSpPr txBox="1">
                <a:spLocks noChangeArrowheads="1"/>
              </p:cNvSpPr>
              <p:nvPr/>
            </p:nvSpPr>
            <p:spPr bwMode="auto">
              <a:xfrm rot="18794704">
                <a:off x="943" y="2904"/>
                <a:ext cx="207" cy="41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endParaRPr lang="ru-RU" sz="2600" b="1" dirty="0">
                  <a:solidFill>
                    <a:srgbClr val="000000"/>
                  </a:solidFill>
                  <a:latin typeface="Arial" pitchFamily="34" charset="0"/>
                </a:endParaRPr>
              </a:p>
            </p:txBody>
          </p:sp>
          <p:sp>
            <p:nvSpPr>
              <p:cNvPr id="249904" name="Text Box 48"/>
              <p:cNvSpPr txBox="1">
                <a:spLocks noChangeArrowheads="1"/>
              </p:cNvSpPr>
              <p:nvPr/>
            </p:nvSpPr>
            <p:spPr bwMode="auto">
              <a:xfrm rot="18794704">
                <a:off x="750" y="2713"/>
                <a:ext cx="207" cy="38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endParaRPr lang="ru-RU" sz="2300" b="1" dirty="0">
                  <a:solidFill>
                    <a:srgbClr val="000000"/>
                  </a:solidFill>
                  <a:latin typeface="Arial" pitchFamily="34" charset="0"/>
                </a:endParaRPr>
              </a:p>
            </p:txBody>
          </p:sp>
          <p:sp>
            <p:nvSpPr>
              <p:cNvPr id="249905" name="Text Box 49"/>
              <p:cNvSpPr txBox="1">
                <a:spLocks noChangeArrowheads="1"/>
              </p:cNvSpPr>
              <p:nvPr/>
            </p:nvSpPr>
            <p:spPr bwMode="auto">
              <a:xfrm rot="18794704">
                <a:off x="489" y="2683"/>
                <a:ext cx="207" cy="41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endParaRPr lang="ru-RU" sz="2600" b="1" dirty="0">
                  <a:solidFill>
                    <a:srgbClr val="000000"/>
                  </a:solidFill>
                  <a:latin typeface="Arial" pitchFamily="34" charset="0"/>
                </a:endParaRPr>
              </a:p>
            </p:txBody>
          </p:sp>
          <p:sp>
            <p:nvSpPr>
              <p:cNvPr id="249906" name="Freeform 50"/>
              <p:cNvSpPr>
                <a:spLocks/>
              </p:cNvSpPr>
              <p:nvPr/>
            </p:nvSpPr>
            <p:spPr bwMode="auto">
              <a:xfrm rot="-2805296">
                <a:off x="574" y="2917"/>
                <a:ext cx="298" cy="474"/>
              </a:xfrm>
              <a:custGeom>
                <a:avLst/>
                <a:gdLst>
                  <a:gd name="T0" fmla="*/ 0 w 1073"/>
                  <a:gd name="T1" fmla="*/ 1454 h 1454"/>
                  <a:gd name="T2" fmla="*/ 1073 w 1073"/>
                  <a:gd name="T3" fmla="*/ 0 h 14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073" h="1454">
                    <a:moveTo>
                      <a:pt x="0" y="1454"/>
                    </a:moveTo>
                    <a:lnTo>
                      <a:pt x="1073" y="0"/>
                    </a:lnTo>
                  </a:path>
                </a:pathLst>
              </a:custGeom>
              <a:noFill/>
              <a:ln w="28575" cap="flat" cmpd="sng">
                <a:solidFill>
                  <a:schemeClr val="tx2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uz-Latn-UZ"/>
              </a:p>
            </p:txBody>
          </p:sp>
        </p:grpSp>
      </p:grpSp>
      <p:sp>
        <p:nvSpPr>
          <p:cNvPr id="249882" name="AutoShape 26"/>
          <p:cNvSpPr>
            <a:spLocks noChangeArrowheads="1"/>
          </p:cNvSpPr>
          <p:nvPr/>
        </p:nvSpPr>
        <p:spPr bwMode="auto">
          <a:xfrm>
            <a:off x="2476501" y="1177290"/>
            <a:ext cx="5415280" cy="1209676"/>
          </a:xfrm>
          <a:prstGeom prst="wedgeRoundRectCallout">
            <a:avLst>
              <a:gd name="adj1" fmla="val -31621"/>
              <a:gd name="adj2" fmla="val 202260"/>
              <a:gd name="adj3" fmla="val 16667"/>
            </a:avLst>
          </a:prstGeom>
          <a:gradFill rotWithShape="1">
            <a:gsLst>
              <a:gs pos="0">
                <a:srgbClr val="66FFFF"/>
              </a:gs>
              <a:gs pos="50000">
                <a:schemeClr val="bg1"/>
              </a:gs>
              <a:gs pos="100000">
                <a:srgbClr val="66FFFF"/>
              </a:gs>
            </a:gsLst>
            <a:lin ang="18900000" scaled="1"/>
          </a:gra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/>
          <a:lstStyle/>
          <a:p>
            <a:pPr algn="ctr"/>
            <a:r>
              <a:rPr lang="ru-RU" sz="3600" b="1" dirty="0">
                <a:latin typeface="Arial" pitchFamily="34" charset="0"/>
                <a:cs typeface="Arial" pitchFamily="34" charset="0"/>
              </a:rPr>
              <a:t>Угол 1 на </a:t>
            </a:r>
            <a:r>
              <a:rPr lang="ru-RU" sz="3600" b="1" dirty="0" smtClean="0">
                <a:latin typeface="Arial" pitchFamily="34" charset="0"/>
                <a:cs typeface="Arial" pitchFamily="34" charset="0"/>
              </a:rPr>
              <a:t>50</a:t>
            </a:r>
            <a:r>
              <a:rPr lang="ru-RU" sz="3600" b="1" baseline="30000" dirty="0" smtClean="0">
                <a:latin typeface="Arial" pitchFamily="34" charset="0"/>
                <a:cs typeface="Arial" pitchFamily="34" charset="0"/>
              </a:rPr>
              <a:t>0</a:t>
            </a:r>
            <a:r>
              <a:rPr lang="ru-RU" sz="3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600" b="1" dirty="0">
                <a:latin typeface="Arial" pitchFamily="34" charset="0"/>
                <a:cs typeface="Arial" pitchFamily="34" charset="0"/>
              </a:rPr>
              <a:t>больше угла 2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5657838" y="324070"/>
            <a:ext cx="2151936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z-Cyrl-UZ" sz="4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Задача</a:t>
            </a:r>
            <a:endParaRPr lang="uz-Latn-UZ" sz="44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1818778" y="3169731"/>
                <a:ext cx="3658246" cy="6588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uz-Latn-UZ" sz="3600" b="1" dirty="0" smtClean="0">
                    <a:latin typeface="Arial" pitchFamily="34" charset="0"/>
                    <a:cs typeface="Arial" pitchFamily="34" charset="0"/>
                  </a:rPr>
                  <a:t>x+x+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3600" b="1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ru-RU" sz="3600" b="1" i="1" smtClean="0">
                            <a:latin typeface="Cambria Math"/>
                          </a:rPr>
                          <m:t>𝟓</m:t>
                        </m:r>
                        <m:r>
                          <a:rPr lang="uz-Latn-UZ" sz="3600" b="1" i="1" smtClean="0">
                            <a:latin typeface="Cambria Math"/>
                          </a:rPr>
                          <m:t>𝟎</m:t>
                        </m:r>
                      </m:e>
                      <m:sup>
                        <m:r>
                          <a:rPr lang="uz-Latn-UZ" sz="3600" b="1" i="1" smtClean="0">
                            <a:latin typeface="Cambria Math"/>
                          </a:rPr>
                          <m:t>𝟎</m:t>
                        </m:r>
                      </m:sup>
                    </m:sSup>
                    <m:r>
                      <a:rPr lang="uz-Latn-UZ" sz="3600" b="1" i="1" smtClean="0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uz-Latn-UZ" sz="3600" b="1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uz-Latn-UZ" sz="3600" b="1" i="1" smtClean="0">
                            <a:latin typeface="Cambria Math"/>
                          </a:rPr>
                          <m:t>𝟏𝟖𝟎</m:t>
                        </m:r>
                      </m:e>
                      <m:sup>
                        <m:r>
                          <a:rPr lang="uz-Latn-UZ" sz="3600" b="1" i="1" smtClean="0">
                            <a:latin typeface="Cambria Math"/>
                          </a:rPr>
                          <m:t>𝟎</m:t>
                        </m:r>
                      </m:sup>
                    </m:sSup>
                  </m:oMath>
                </a14:m>
                <a:endParaRPr lang="uz-Latn-UZ" sz="3600" b="1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18778" y="3169731"/>
                <a:ext cx="3658246" cy="658898"/>
              </a:xfrm>
              <a:prstGeom prst="rect">
                <a:avLst/>
              </a:prstGeom>
              <a:blipFill rotWithShape="1">
                <a:blip r:embed="rId5"/>
                <a:stretch>
                  <a:fillRect l="-5000" t="-12037" b="-34259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8" name="TextBox 47"/>
              <p:cNvSpPr txBox="1"/>
              <p:nvPr/>
            </p:nvSpPr>
            <p:spPr>
              <a:xfrm>
                <a:off x="1818778" y="3845890"/>
                <a:ext cx="3541226" cy="179202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uz-Latn-UZ" sz="3600" b="1" dirty="0" smtClean="0">
                    <a:latin typeface="Arial" pitchFamily="34" charset="0"/>
                    <a:cs typeface="Arial" pitchFamily="34" charset="0"/>
                  </a:rPr>
                  <a:t>2x</a:t>
                </a:r>
                <a14:m>
                  <m:oMath xmlns:m="http://schemas.openxmlformats.org/officeDocument/2006/math">
                    <m:r>
                      <a:rPr lang="uz-Latn-UZ" sz="3600" b="1" i="1" smtClean="0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uz-Latn-UZ" sz="3600" b="1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uz-Latn-UZ" sz="3600" b="1" i="1" smtClean="0">
                            <a:latin typeface="Cambria Math"/>
                          </a:rPr>
                          <m:t>𝟏𝟖𝟎</m:t>
                        </m:r>
                      </m:e>
                      <m:sup>
                        <m:r>
                          <a:rPr lang="uz-Latn-UZ" sz="3600" b="1" i="1" smtClean="0">
                            <a:latin typeface="Cambria Math"/>
                          </a:rPr>
                          <m:t>𝟎</m:t>
                        </m:r>
                      </m:sup>
                    </m:sSup>
                    <m:r>
                      <a:rPr lang="uz-Latn-UZ" sz="3600" b="1" i="0" smtClean="0">
                        <a:latin typeface="Cambria Math"/>
                      </a:rPr>
                      <m:t>−</m:t>
                    </m:r>
                    <m:sSup>
                      <m:sSupPr>
                        <m:ctrlPr>
                          <a:rPr lang="ru-RU" sz="3600" b="1" i="1">
                            <a:latin typeface="Cambria Math"/>
                          </a:rPr>
                        </m:ctrlPr>
                      </m:sSupPr>
                      <m:e>
                        <m:r>
                          <a:rPr lang="ru-RU" sz="3600" b="1" i="1" smtClean="0">
                            <a:latin typeface="Cambria Math"/>
                          </a:rPr>
                          <m:t>𝟓</m:t>
                        </m:r>
                        <m:r>
                          <a:rPr lang="uz-Latn-UZ" sz="3600" b="1" i="1">
                            <a:latin typeface="Cambria Math"/>
                          </a:rPr>
                          <m:t>𝟎</m:t>
                        </m:r>
                      </m:e>
                      <m:sup>
                        <m:r>
                          <a:rPr lang="uz-Latn-UZ" sz="3600" b="1" i="1">
                            <a:latin typeface="Cambria Math"/>
                          </a:rPr>
                          <m:t>𝟎</m:t>
                        </m:r>
                      </m:sup>
                    </m:sSup>
                  </m:oMath>
                </a14:m>
                <a:endParaRPr lang="uz-Latn-UZ" sz="3600" b="1" dirty="0" smtClean="0">
                  <a:latin typeface="Arial" pitchFamily="34" charset="0"/>
                  <a:cs typeface="Arial" pitchFamily="34" charset="0"/>
                </a:endParaRPr>
              </a:p>
              <a:p>
                <a:r>
                  <a:rPr lang="uz-Latn-UZ" sz="3600" b="1" dirty="0" smtClean="0">
                    <a:latin typeface="Arial" pitchFamily="34" charset="0"/>
                    <a:cs typeface="Arial" pitchFamily="34" charset="0"/>
                  </a:rPr>
                  <a:t>x=</a:t>
                </a:r>
                <a:r>
                  <a:rPr lang="ru-RU" sz="3600" b="1" dirty="0">
                    <a:solidFill>
                      <a:prstClr val="black"/>
                    </a:solidFill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3600" b="1" i="1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uz-Latn-UZ" sz="3600" b="1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𝟏</m:t>
                        </m:r>
                        <m:r>
                          <a:rPr lang="ru-RU" sz="3600" b="1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𝟑</m:t>
                        </m:r>
                        <m:r>
                          <a:rPr lang="uz-Latn-UZ" sz="3600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𝟎</m:t>
                        </m:r>
                      </m:e>
                      <m:sup>
                        <m:r>
                          <a:rPr lang="uz-Latn-UZ" sz="3600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𝟎</m:t>
                        </m:r>
                      </m:sup>
                    </m:sSup>
                  </m:oMath>
                </a14:m>
                <a:r>
                  <a:rPr lang="uz-Cyrl-UZ" sz="3600" b="1" dirty="0" smtClean="0">
                    <a:latin typeface="Arial" pitchFamily="34" charset="0"/>
                    <a:cs typeface="Arial" pitchFamily="34" charset="0"/>
                  </a:rPr>
                  <a:t>:2</a:t>
                </a:r>
              </a:p>
              <a:p>
                <a:r>
                  <a:rPr lang="en-US" sz="3600" b="1" dirty="0">
                    <a:latin typeface="Arial" pitchFamily="34" charset="0"/>
                    <a:cs typeface="Arial" pitchFamily="34" charset="0"/>
                  </a:rPr>
                  <a:t>x</a:t>
                </a:r>
                <a:r>
                  <a:rPr lang="en-US" sz="3600" b="1" dirty="0" smtClean="0">
                    <a:latin typeface="Arial" pitchFamily="34" charset="0"/>
                    <a:cs typeface="Arial" pitchFamily="34" charset="0"/>
                  </a:rPr>
                  <a:t>=</a:t>
                </a:r>
                <a:r>
                  <a:rPr lang="ru-RU" sz="3600" b="1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3600" b="1" i="1">
                            <a:latin typeface="Cambria Math"/>
                          </a:rPr>
                        </m:ctrlPr>
                      </m:sSupPr>
                      <m:e>
                        <m:r>
                          <a:rPr lang="ru-RU" sz="3600" b="1" i="1" smtClean="0">
                            <a:latin typeface="Cambria Math"/>
                          </a:rPr>
                          <m:t>𝟔</m:t>
                        </m:r>
                        <m:r>
                          <a:rPr lang="en-US" sz="3600" b="1" i="1" smtClean="0">
                            <a:latin typeface="Cambria Math"/>
                          </a:rPr>
                          <m:t>𝟓</m:t>
                        </m:r>
                      </m:e>
                      <m:sup>
                        <m:r>
                          <a:rPr lang="uz-Latn-UZ" sz="3600" b="1" i="1">
                            <a:latin typeface="Cambria Math"/>
                          </a:rPr>
                          <m:t>𝟎</m:t>
                        </m:r>
                      </m:sup>
                    </m:sSup>
                  </m:oMath>
                </a14:m>
                <a:endParaRPr lang="uz-Latn-UZ" sz="3600" b="1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48" name="TextBox 4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18778" y="3845890"/>
                <a:ext cx="3541226" cy="1792029"/>
              </a:xfrm>
              <a:prstGeom prst="rect">
                <a:avLst/>
              </a:prstGeom>
              <a:blipFill rotWithShape="1">
                <a:blip r:embed="rId6"/>
                <a:stretch>
                  <a:fillRect l="-5164" t="-4422" b="-11224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>
                <a:off x="1696682" y="6293923"/>
                <a:ext cx="4507733" cy="108837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/>
                <a:r>
                  <a:rPr lang="ru-RU" sz="3200" b="1" dirty="0" smtClean="0">
                    <a:solidFill>
                      <a:prstClr val="black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∠</a:t>
                </a:r>
                <a:r>
                  <a:rPr lang="ru-RU" sz="3200" b="1" dirty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2 = 6</a:t>
                </a:r>
                <a:r>
                  <a:rPr lang="en-US" sz="3200" b="1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5</a:t>
                </a:r>
                <a:r>
                  <a:rPr lang="ru-RU" sz="3200" b="1" baseline="30000" dirty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0</a:t>
                </a:r>
                <a:endParaRPr lang="ru-RU" sz="3200" b="1" dirty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endParaRPr>
              </a:p>
              <a:p>
                <a:r>
                  <a:rPr lang="ru-RU" sz="3200" b="1" dirty="0" smtClean="0">
                    <a:latin typeface="Arial" pitchFamily="34" charset="0"/>
                    <a:ea typeface="Cambria Math"/>
                    <a:cs typeface="Arial" pitchFamily="34" charset="0"/>
                  </a:rPr>
                  <a:t>∠</a:t>
                </a:r>
                <a:r>
                  <a:rPr lang="en-US" sz="3200" b="1" dirty="0" smtClean="0">
                    <a:latin typeface="Arial" pitchFamily="34" charset="0"/>
                    <a:cs typeface="Arial" pitchFamily="34" charset="0"/>
                  </a:rPr>
                  <a:t>1</a:t>
                </a:r>
                <a:r>
                  <a:rPr lang="uz-Latn-UZ" sz="2400" b="1" dirty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ru-RU" sz="3200" b="1" dirty="0" smtClean="0">
                    <a:latin typeface="Arial" pitchFamily="34" charset="0"/>
                    <a:cs typeface="Arial" pitchFamily="34" charset="0"/>
                  </a:rPr>
                  <a:t>= </a:t>
                </a:r>
                <a:r>
                  <a:rPr lang="ru-RU" sz="3200" b="1" dirty="0">
                    <a:latin typeface="Arial" pitchFamily="34" charset="0"/>
                    <a:cs typeface="Arial" pitchFamily="34" charset="0"/>
                  </a:rPr>
                  <a:t>6</a:t>
                </a:r>
                <a:r>
                  <a:rPr lang="en-US" sz="3200" b="1" dirty="0" smtClean="0">
                    <a:latin typeface="Arial" pitchFamily="34" charset="0"/>
                    <a:cs typeface="Arial" pitchFamily="34" charset="0"/>
                  </a:rPr>
                  <a:t>5</a:t>
                </a:r>
                <a:r>
                  <a:rPr lang="ru-RU" sz="3200" b="1" baseline="30000" dirty="0" smtClean="0">
                    <a:latin typeface="Arial" pitchFamily="34" charset="0"/>
                    <a:cs typeface="Arial" pitchFamily="34" charset="0"/>
                  </a:rPr>
                  <a:t>0</a:t>
                </a:r>
                <a:r>
                  <a:rPr lang="uz-Latn-UZ" sz="3200" b="1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+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3200" b="1" i="1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ru-RU" sz="3200" b="1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𝟓</m:t>
                        </m:r>
                        <m:r>
                          <a:rPr lang="uz-Latn-UZ" sz="3200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𝟎</m:t>
                        </m:r>
                      </m:e>
                      <m:sup>
                        <m:r>
                          <a:rPr lang="uz-Latn-UZ" sz="3200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𝟎</m:t>
                        </m:r>
                      </m:sup>
                    </m:sSup>
                    <m:r>
                      <a:rPr lang="en-US" sz="3200" b="1" i="1" smtClean="0">
                        <a:solidFill>
                          <a:prstClr val="black"/>
                        </a:solidFill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ru-RU" sz="3200" b="1" i="1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3200" b="1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𝟏</m:t>
                        </m:r>
                        <m:r>
                          <a:rPr lang="ru-RU" sz="3200" b="1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𝟏</m:t>
                        </m:r>
                        <m:r>
                          <a:rPr lang="en-US" sz="3200" b="1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𝟓</m:t>
                        </m:r>
                      </m:e>
                      <m:sup>
                        <m:r>
                          <a:rPr lang="uz-Latn-UZ" sz="3200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𝟎</m:t>
                        </m:r>
                      </m:sup>
                    </m:sSup>
                  </m:oMath>
                </a14:m>
                <a:endParaRPr lang="ru-RU" sz="3600" b="1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96682" y="6293923"/>
                <a:ext cx="4507733" cy="1088375"/>
              </a:xfrm>
              <a:prstGeom prst="rect">
                <a:avLst/>
              </a:prstGeom>
              <a:blipFill rotWithShape="1">
                <a:blip r:embed="rId7"/>
                <a:stretch>
                  <a:fillRect l="-3378" t="-7263" b="-17318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0" name="Rectangle 46"/>
          <p:cNvSpPr>
            <a:spLocks noChangeArrowheads="1"/>
          </p:cNvSpPr>
          <p:nvPr/>
        </p:nvSpPr>
        <p:spPr bwMode="auto">
          <a:xfrm>
            <a:off x="748833" y="1163294"/>
            <a:ext cx="7239000" cy="21016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30622" tIns="65311" rIns="130622" bIns="65311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Сумма </a:t>
            </a:r>
            <a:r>
              <a:rPr lang="ru-RU" sz="3200" b="1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односторонних </a:t>
            </a:r>
            <a:r>
              <a:rPr lang="ru-RU" sz="3200" b="1" dirty="0" smtClean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углов, образованных при пересечении    двух параллельных прямых секущей, равна 180</a:t>
            </a:r>
            <a:r>
              <a:rPr lang="ru-RU" sz="3200" b="1" baseline="30000" dirty="0" smtClean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0</a:t>
            </a:r>
            <a:r>
              <a:rPr lang="ru-RU" sz="3200" b="1" dirty="0" smtClean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      </a:t>
            </a:r>
            <a:endParaRPr lang="ru-RU" sz="1800" b="1" dirty="0">
              <a:solidFill>
                <a:srgbClr val="000066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15003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9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499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8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498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8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2498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6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9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2498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8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2498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8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498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498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498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2498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24986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24986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4986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4986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4986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4986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4986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49862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498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8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88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8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8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498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498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498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4988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4988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4988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4988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4988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4988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4988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4988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6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55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2498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8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2498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8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498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498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498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2498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24986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24986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4986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4986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4986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4986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4986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49863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498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8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88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8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8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498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498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498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4988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4988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4988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4988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4988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4988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4988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4988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1" dur="500"/>
                                        <p:tgtEl>
                                          <p:spTgt spid="2498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98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4" dur="500"/>
                                        <p:tgtEl>
                                          <p:spTgt spid="2499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99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0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0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9862" grpId="0"/>
      <p:bldP spid="249863" grpId="0"/>
      <p:bldP spid="249883" grpId="0" animBg="1"/>
      <p:bldP spid="249884" grpId="0"/>
      <p:bldP spid="249885" grpId="0"/>
      <p:bldP spid="249882" grpId="0" animBg="1"/>
      <p:bldP spid="249882" grpId="1" animBg="1"/>
      <p:bldP spid="2" grpId="0"/>
      <p:bldP spid="48" grpId="0"/>
      <p:bldP spid="3" grpId="0"/>
      <p:bldP spid="50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7095" name="Group 7"/>
          <p:cNvGrpSpPr>
            <a:grpSpLocks/>
          </p:cNvGrpSpPr>
          <p:nvPr/>
        </p:nvGrpSpPr>
        <p:grpSpPr bwMode="auto">
          <a:xfrm>
            <a:off x="9042401" y="4200526"/>
            <a:ext cx="2534920" cy="1554480"/>
            <a:chOff x="1202" y="1344"/>
            <a:chExt cx="998" cy="816"/>
          </a:xfrm>
        </p:grpSpPr>
        <p:sp>
          <p:nvSpPr>
            <p:cNvPr id="217096" name="Freeform 8"/>
            <p:cNvSpPr>
              <a:spLocks/>
            </p:cNvSpPr>
            <p:nvPr/>
          </p:nvSpPr>
          <p:spPr bwMode="auto">
            <a:xfrm>
              <a:off x="1202" y="1752"/>
              <a:ext cx="635" cy="408"/>
            </a:xfrm>
            <a:custGeom>
              <a:avLst/>
              <a:gdLst>
                <a:gd name="T0" fmla="*/ 272 w 635"/>
                <a:gd name="T1" fmla="*/ 45 h 408"/>
                <a:gd name="T2" fmla="*/ 0 w 635"/>
                <a:gd name="T3" fmla="*/ 408 h 408"/>
                <a:gd name="T4" fmla="*/ 54 w 635"/>
                <a:gd name="T5" fmla="*/ 352 h 408"/>
                <a:gd name="T6" fmla="*/ 635 w 635"/>
                <a:gd name="T7" fmla="*/ 363 h 408"/>
                <a:gd name="T8" fmla="*/ 317 w 635"/>
                <a:gd name="T9" fmla="*/ 0 h 4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5" h="408">
                  <a:moveTo>
                    <a:pt x="272" y="45"/>
                  </a:moveTo>
                  <a:lnTo>
                    <a:pt x="0" y="408"/>
                  </a:lnTo>
                  <a:lnTo>
                    <a:pt x="54" y="352"/>
                  </a:lnTo>
                  <a:lnTo>
                    <a:pt x="635" y="363"/>
                  </a:lnTo>
                  <a:lnTo>
                    <a:pt x="317" y="0"/>
                  </a:lnTo>
                </a:path>
              </a:pathLst>
            </a:custGeom>
            <a:gradFill rotWithShape="1">
              <a:gsLst>
                <a:gs pos="0">
                  <a:srgbClr val="9933FF"/>
                </a:gs>
                <a:gs pos="100000">
                  <a:schemeClr val="bg1"/>
                </a:gs>
              </a:gsLst>
              <a:path path="rect">
                <a:fillToRect t="100000" r="10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uz-Latn-UZ"/>
            </a:p>
          </p:txBody>
        </p:sp>
        <p:sp>
          <p:nvSpPr>
            <p:cNvPr id="217097" name="Freeform 9"/>
            <p:cNvSpPr>
              <a:spLocks/>
            </p:cNvSpPr>
            <p:nvPr/>
          </p:nvSpPr>
          <p:spPr bwMode="auto">
            <a:xfrm>
              <a:off x="1519" y="1344"/>
              <a:ext cx="681" cy="424"/>
            </a:xfrm>
            <a:custGeom>
              <a:avLst/>
              <a:gdLst>
                <a:gd name="T0" fmla="*/ 681 w 681"/>
                <a:gd name="T1" fmla="*/ 16 h 424"/>
                <a:gd name="T2" fmla="*/ 305 w 681"/>
                <a:gd name="T3" fmla="*/ 0 h 424"/>
                <a:gd name="T4" fmla="*/ 0 w 681"/>
                <a:gd name="T5" fmla="*/ 424 h 424"/>
                <a:gd name="T6" fmla="*/ 318 w 681"/>
                <a:gd name="T7" fmla="*/ 424 h 424"/>
                <a:gd name="T8" fmla="*/ 545 w 681"/>
                <a:gd name="T9" fmla="*/ 378 h 424"/>
                <a:gd name="T10" fmla="*/ 635 w 681"/>
                <a:gd name="T11" fmla="*/ 242 h 424"/>
                <a:gd name="T12" fmla="*/ 681 w 681"/>
                <a:gd name="T13" fmla="*/ 16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81" h="424">
                  <a:moveTo>
                    <a:pt x="681" y="16"/>
                  </a:moveTo>
                  <a:lnTo>
                    <a:pt x="305" y="0"/>
                  </a:lnTo>
                  <a:lnTo>
                    <a:pt x="0" y="424"/>
                  </a:lnTo>
                  <a:lnTo>
                    <a:pt x="318" y="424"/>
                  </a:lnTo>
                  <a:lnTo>
                    <a:pt x="545" y="378"/>
                  </a:lnTo>
                  <a:lnTo>
                    <a:pt x="635" y="242"/>
                  </a:lnTo>
                  <a:lnTo>
                    <a:pt x="681" y="16"/>
                  </a:lnTo>
                  <a:close/>
                </a:path>
              </a:pathLst>
            </a:custGeom>
            <a:gradFill rotWithShape="1">
              <a:gsLst>
                <a:gs pos="0">
                  <a:srgbClr val="9933FF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uz-Latn-UZ"/>
            </a:p>
          </p:txBody>
        </p:sp>
      </p:grpSp>
      <p:sp>
        <p:nvSpPr>
          <p:cNvPr id="217098" name="Text Box 10"/>
          <p:cNvSpPr txBox="1">
            <a:spLocks noChangeArrowheads="1"/>
          </p:cNvSpPr>
          <p:nvPr/>
        </p:nvSpPr>
        <p:spPr bwMode="auto">
          <a:xfrm>
            <a:off x="9661904" y="4984966"/>
            <a:ext cx="492760" cy="6858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>
            <a:spAutoFit/>
          </a:bodyPr>
          <a:lstStyle/>
          <a:p>
            <a:r>
              <a:rPr lang="ru-RU" sz="3600" b="1" dirty="0">
                <a:solidFill>
                  <a:srgbClr val="FF0000"/>
                </a:solidFill>
                <a:latin typeface="Times New Roman" pitchFamily="18" charset="0"/>
              </a:rPr>
              <a:t>2</a:t>
            </a:r>
          </a:p>
        </p:txBody>
      </p:sp>
      <p:sp>
        <p:nvSpPr>
          <p:cNvPr id="217099" name="Text Box 11"/>
          <p:cNvSpPr txBox="1">
            <a:spLocks noChangeArrowheads="1"/>
          </p:cNvSpPr>
          <p:nvPr/>
        </p:nvSpPr>
        <p:spPr bwMode="auto">
          <a:xfrm>
            <a:off x="10466071" y="4288156"/>
            <a:ext cx="492760" cy="6858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>
            <a:spAutoFit/>
          </a:bodyPr>
          <a:lstStyle/>
          <a:p>
            <a:r>
              <a:rPr lang="ru-RU" sz="3600" b="1">
                <a:solidFill>
                  <a:srgbClr val="FF0000"/>
                </a:solidFill>
                <a:latin typeface="Times New Roman" pitchFamily="18" charset="0"/>
              </a:rPr>
              <a:t>1</a:t>
            </a:r>
          </a:p>
        </p:txBody>
      </p:sp>
      <p:grpSp>
        <p:nvGrpSpPr>
          <p:cNvPr id="217100" name="Group 12"/>
          <p:cNvGrpSpPr>
            <a:grpSpLocks/>
          </p:cNvGrpSpPr>
          <p:nvPr/>
        </p:nvGrpSpPr>
        <p:grpSpPr bwMode="auto">
          <a:xfrm>
            <a:off x="9387841" y="4200526"/>
            <a:ext cx="1490981" cy="1474470"/>
            <a:chOff x="1338" y="1344"/>
            <a:chExt cx="587" cy="774"/>
          </a:xfrm>
        </p:grpSpPr>
        <p:sp>
          <p:nvSpPr>
            <p:cNvPr id="217101" name="Freeform 13"/>
            <p:cNvSpPr>
              <a:spLocks/>
            </p:cNvSpPr>
            <p:nvPr/>
          </p:nvSpPr>
          <p:spPr bwMode="auto">
            <a:xfrm rot="5916120">
              <a:off x="1767" y="1321"/>
              <a:ext cx="136" cy="181"/>
            </a:xfrm>
            <a:custGeom>
              <a:avLst/>
              <a:gdLst>
                <a:gd name="T0" fmla="*/ 0 w 111"/>
                <a:gd name="T1" fmla="*/ 0 h 174"/>
                <a:gd name="T2" fmla="*/ 75 w 111"/>
                <a:gd name="T3" fmla="*/ 69 h 174"/>
                <a:gd name="T4" fmla="*/ 111 w 111"/>
                <a:gd name="T5" fmla="*/ 174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1" h="174">
                  <a:moveTo>
                    <a:pt x="0" y="0"/>
                  </a:moveTo>
                  <a:cubicBezTo>
                    <a:pt x="12" y="11"/>
                    <a:pt x="57" y="40"/>
                    <a:pt x="75" y="69"/>
                  </a:cubicBezTo>
                  <a:cubicBezTo>
                    <a:pt x="93" y="98"/>
                    <a:pt x="104" y="152"/>
                    <a:pt x="111" y="174"/>
                  </a:cubicBezTo>
                </a:path>
              </a:pathLst>
            </a:custGeom>
            <a:noFill/>
            <a:ln w="28575" cap="flat" cmpd="sng">
              <a:solidFill>
                <a:srgbClr val="FF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uz-Latn-UZ"/>
            </a:p>
          </p:txBody>
        </p:sp>
        <p:grpSp>
          <p:nvGrpSpPr>
            <p:cNvPr id="217102" name="Group 14"/>
            <p:cNvGrpSpPr>
              <a:grpSpLocks/>
            </p:cNvGrpSpPr>
            <p:nvPr/>
          </p:nvGrpSpPr>
          <p:grpSpPr bwMode="auto">
            <a:xfrm>
              <a:off x="1338" y="1933"/>
              <a:ext cx="156" cy="185"/>
              <a:chOff x="1338" y="1933"/>
              <a:chExt cx="156" cy="185"/>
            </a:xfrm>
          </p:grpSpPr>
          <p:sp>
            <p:nvSpPr>
              <p:cNvPr id="217103" name="Freeform 15"/>
              <p:cNvSpPr>
                <a:spLocks/>
              </p:cNvSpPr>
              <p:nvPr/>
            </p:nvSpPr>
            <p:spPr bwMode="auto">
              <a:xfrm>
                <a:off x="1383" y="1933"/>
                <a:ext cx="111" cy="185"/>
              </a:xfrm>
              <a:custGeom>
                <a:avLst/>
                <a:gdLst>
                  <a:gd name="T0" fmla="*/ 0 w 111"/>
                  <a:gd name="T1" fmla="*/ 0 h 185"/>
                  <a:gd name="T2" fmla="*/ 75 w 111"/>
                  <a:gd name="T3" fmla="*/ 80 h 185"/>
                  <a:gd name="T4" fmla="*/ 111 w 111"/>
                  <a:gd name="T5" fmla="*/ 185 h 1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11" h="185">
                    <a:moveTo>
                      <a:pt x="0" y="0"/>
                    </a:moveTo>
                    <a:cubicBezTo>
                      <a:pt x="12" y="13"/>
                      <a:pt x="57" y="49"/>
                      <a:pt x="75" y="80"/>
                    </a:cubicBezTo>
                    <a:cubicBezTo>
                      <a:pt x="93" y="111"/>
                      <a:pt x="104" y="163"/>
                      <a:pt x="111" y="185"/>
                    </a:cubicBezTo>
                  </a:path>
                </a:pathLst>
              </a:custGeom>
              <a:noFill/>
              <a:ln w="28575" cap="flat" cmpd="sng">
                <a:solidFill>
                  <a:srgbClr val="FF0000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uz-Latn-UZ"/>
              </a:p>
            </p:txBody>
          </p:sp>
          <p:sp>
            <p:nvSpPr>
              <p:cNvPr id="217104" name="Freeform 16"/>
              <p:cNvSpPr>
                <a:spLocks/>
              </p:cNvSpPr>
              <p:nvPr/>
            </p:nvSpPr>
            <p:spPr bwMode="auto">
              <a:xfrm>
                <a:off x="1338" y="1979"/>
                <a:ext cx="96" cy="136"/>
              </a:xfrm>
              <a:custGeom>
                <a:avLst/>
                <a:gdLst>
                  <a:gd name="T0" fmla="*/ 0 w 96"/>
                  <a:gd name="T1" fmla="*/ 0 h 136"/>
                  <a:gd name="T2" fmla="*/ 66 w 96"/>
                  <a:gd name="T3" fmla="*/ 70 h 136"/>
                  <a:gd name="T4" fmla="*/ 96 w 96"/>
                  <a:gd name="T5" fmla="*/ 136 h 1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96" h="136">
                    <a:moveTo>
                      <a:pt x="0" y="0"/>
                    </a:moveTo>
                    <a:cubicBezTo>
                      <a:pt x="11" y="12"/>
                      <a:pt x="50" y="47"/>
                      <a:pt x="66" y="70"/>
                    </a:cubicBezTo>
                    <a:cubicBezTo>
                      <a:pt x="82" y="93"/>
                      <a:pt x="90" y="122"/>
                      <a:pt x="96" y="136"/>
                    </a:cubicBezTo>
                  </a:path>
                </a:pathLst>
              </a:custGeom>
              <a:noFill/>
              <a:ln w="28575" cap="flat" cmpd="sng">
                <a:solidFill>
                  <a:srgbClr val="FF0000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uz-Latn-UZ"/>
              </a:p>
            </p:txBody>
          </p:sp>
        </p:grpSp>
      </p:grpSp>
      <p:sp>
        <p:nvSpPr>
          <p:cNvPr id="217105" name="Line 17"/>
          <p:cNvSpPr>
            <a:spLocks noChangeShapeType="1"/>
          </p:cNvSpPr>
          <p:nvPr/>
        </p:nvSpPr>
        <p:spPr bwMode="auto">
          <a:xfrm>
            <a:off x="7429501" y="4200526"/>
            <a:ext cx="4721859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/>
          <a:lstStyle/>
          <a:p>
            <a:endParaRPr lang="uz-Latn-UZ"/>
          </a:p>
        </p:txBody>
      </p:sp>
      <p:sp>
        <p:nvSpPr>
          <p:cNvPr id="217106" name="Line 18"/>
          <p:cNvSpPr>
            <a:spLocks noChangeShapeType="1"/>
          </p:cNvSpPr>
          <p:nvPr/>
        </p:nvSpPr>
        <p:spPr bwMode="auto">
          <a:xfrm>
            <a:off x="7312661" y="5669280"/>
            <a:ext cx="4721859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/>
          <a:lstStyle/>
          <a:p>
            <a:endParaRPr lang="uz-Latn-UZ"/>
          </a:p>
        </p:txBody>
      </p:sp>
      <p:sp>
        <p:nvSpPr>
          <p:cNvPr id="217107" name="Text Box 19"/>
          <p:cNvSpPr txBox="1">
            <a:spLocks noChangeArrowheads="1"/>
          </p:cNvSpPr>
          <p:nvPr/>
        </p:nvSpPr>
        <p:spPr bwMode="auto">
          <a:xfrm>
            <a:off x="12034520" y="5149216"/>
            <a:ext cx="539512" cy="7628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en-US" b="1" i="1"/>
              <a:t>b</a:t>
            </a:r>
            <a:endParaRPr lang="ru-RU" b="1" i="1"/>
          </a:p>
        </p:txBody>
      </p:sp>
      <p:sp>
        <p:nvSpPr>
          <p:cNvPr id="217108" name="Text Box 20"/>
          <p:cNvSpPr txBox="1">
            <a:spLocks noChangeArrowheads="1"/>
          </p:cNvSpPr>
          <p:nvPr/>
        </p:nvSpPr>
        <p:spPr bwMode="auto">
          <a:xfrm>
            <a:off x="12034520" y="3737610"/>
            <a:ext cx="541115" cy="7628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b="1" i="1"/>
              <a:t>а</a:t>
            </a:r>
          </a:p>
        </p:txBody>
      </p:sp>
      <p:sp>
        <p:nvSpPr>
          <p:cNvPr id="217109" name="Text Box 21"/>
          <p:cNvSpPr txBox="1">
            <a:spLocks noChangeArrowheads="1"/>
          </p:cNvSpPr>
          <p:nvPr/>
        </p:nvSpPr>
        <p:spPr bwMode="auto">
          <a:xfrm>
            <a:off x="11115040" y="2817496"/>
            <a:ext cx="486613" cy="7628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en-US" b="1" i="1"/>
              <a:t>c</a:t>
            </a:r>
            <a:endParaRPr lang="ru-RU" b="1" i="1"/>
          </a:p>
        </p:txBody>
      </p:sp>
      <p:sp>
        <p:nvSpPr>
          <p:cNvPr id="217111" name="Freeform 23"/>
          <p:cNvSpPr>
            <a:spLocks/>
          </p:cNvSpPr>
          <p:nvPr/>
        </p:nvSpPr>
        <p:spPr bwMode="auto">
          <a:xfrm>
            <a:off x="8735062" y="3331846"/>
            <a:ext cx="2725419" cy="2769870"/>
          </a:xfrm>
          <a:custGeom>
            <a:avLst/>
            <a:gdLst>
              <a:gd name="T0" fmla="*/ 0 w 1073"/>
              <a:gd name="T1" fmla="*/ 1454 h 1454"/>
              <a:gd name="T2" fmla="*/ 1073 w 1073"/>
              <a:gd name="T3" fmla="*/ 0 h 1454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073" h="1454">
                <a:moveTo>
                  <a:pt x="0" y="1454"/>
                </a:moveTo>
                <a:lnTo>
                  <a:pt x="1073" y="0"/>
                </a:lnTo>
              </a:path>
            </a:pathLst>
          </a:custGeom>
          <a:noFill/>
          <a:ln w="57150" cap="flat" cmpd="sng">
            <a:solidFill>
              <a:schemeClr val="tx2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/>
          <a:lstStyle/>
          <a:p>
            <a:endParaRPr lang="uz-Latn-UZ"/>
          </a:p>
        </p:txBody>
      </p:sp>
      <p:pic>
        <p:nvPicPr>
          <p:cNvPr id="217118" name="Picture 30" descr="Рисунок12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89400" y="1003936"/>
            <a:ext cx="5082541" cy="31565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7120" name="AutoShape 32"/>
          <p:cNvSpPr>
            <a:spLocks noChangeArrowheads="1"/>
          </p:cNvSpPr>
          <p:nvPr/>
        </p:nvSpPr>
        <p:spPr bwMode="auto">
          <a:xfrm>
            <a:off x="401319" y="4459606"/>
            <a:ext cx="5256519" cy="1209674"/>
          </a:xfrm>
          <a:prstGeom prst="wedgeRoundRectCallout">
            <a:avLst>
              <a:gd name="adj1" fmla="val 45742"/>
              <a:gd name="adj2" fmla="val -257913"/>
              <a:gd name="adj3" fmla="val 16667"/>
            </a:avLst>
          </a:prstGeom>
          <a:gradFill rotWithShape="1">
            <a:gsLst>
              <a:gs pos="0">
                <a:srgbClr val="66FFFF"/>
              </a:gs>
              <a:gs pos="50000">
                <a:schemeClr val="bg1"/>
              </a:gs>
              <a:gs pos="100000">
                <a:srgbClr val="66FFFF"/>
              </a:gs>
            </a:gsLst>
            <a:lin ang="18900000" scaled="1"/>
          </a:gra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/>
          <a:lstStyle/>
          <a:p>
            <a:pPr algn="ctr"/>
            <a:r>
              <a:rPr lang="ru-RU" sz="3600" b="1" dirty="0">
                <a:latin typeface="Arial" pitchFamily="34" charset="0"/>
                <a:cs typeface="Arial" pitchFamily="34" charset="0"/>
              </a:rPr>
              <a:t>Угол 1 в 4 раза </a:t>
            </a:r>
            <a:endParaRPr lang="en-US" sz="3600" b="1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3600" b="1" dirty="0" smtClean="0">
                <a:latin typeface="Arial" pitchFamily="34" charset="0"/>
                <a:cs typeface="Arial" pitchFamily="34" charset="0"/>
              </a:rPr>
              <a:t>больше</a:t>
            </a: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600" b="1" dirty="0" smtClean="0">
                <a:latin typeface="Arial" pitchFamily="34" charset="0"/>
                <a:cs typeface="Arial" pitchFamily="34" charset="0"/>
              </a:rPr>
              <a:t>угла </a:t>
            </a:r>
            <a:r>
              <a:rPr lang="ru-RU" sz="3600" b="1" dirty="0">
                <a:latin typeface="Arial" pitchFamily="34" charset="0"/>
                <a:cs typeface="Arial" pitchFamily="34" charset="0"/>
              </a:rPr>
              <a:t>2</a:t>
            </a:r>
          </a:p>
        </p:txBody>
      </p:sp>
      <p:sp>
        <p:nvSpPr>
          <p:cNvPr id="217121" name="Line 33"/>
          <p:cNvSpPr>
            <a:spLocks noChangeShapeType="1"/>
          </p:cNvSpPr>
          <p:nvPr/>
        </p:nvSpPr>
        <p:spPr bwMode="auto">
          <a:xfrm>
            <a:off x="10097771" y="2057400"/>
            <a:ext cx="2880360" cy="0"/>
          </a:xfrm>
          <a:prstGeom prst="line">
            <a:avLst/>
          </a:prstGeom>
          <a:noFill/>
          <a:ln w="76200" cmpd="tri">
            <a:solidFill>
              <a:srgbClr val="FF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/>
          <a:lstStyle/>
          <a:p>
            <a:endParaRPr lang="uz-Latn-UZ"/>
          </a:p>
        </p:txBody>
      </p:sp>
      <p:sp>
        <p:nvSpPr>
          <p:cNvPr id="217122" name="Text Box 34"/>
          <p:cNvSpPr txBox="1">
            <a:spLocks noChangeArrowheads="1"/>
          </p:cNvSpPr>
          <p:nvPr/>
        </p:nvSpPr>
        <p:spPr bwMode="auto">
          <a:xfrm>
            <a:off x="9626682" y="4954187"/>
            <a:ext cx="805181" cy="7474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>
            <a:spAutoFit/>
          </a:bodyPr>
          <a:lstStyle/>
          <a:p>
            <a:r>
              <a:rPr lang="ru-RU" sz="4000" b="1" dirty="0">
                <a:solidFill>
                  <a:srgbClr val="0000FF"/>
                </a:solidFill>
                <a:latin typeface="Arial" pitchFamily="34" charset="0"/>
              </a:rPr>
              <a:t>х</a:t>
            </a:r>
          </a:p>
        </p:txBody>
      </p:sp>
      <p:sp>
        <p:nvSpPr>
          <p:cNvPr id="217123" name="Text Box 35"/>
          <p:cNvSpPr txBox="1">
            <a:spLocks noChangeArrowheads="1"/>
          </p:cNvSpPr>
          <p:nvPr/>
        </p:nvSpPr>
        <p:spPr bwMode="auto">
          <a:xfrm>
            <a:off x="10361178" y="4268046"/>
            <a:ext cx="1727200" cy="7474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>
            <a:spAutoFit/>
          </a:bodyPr>
          <a:lstStyle/>
          <a:p>
            <a:r>
              <a:rPr lang="ru-RU" sz="4000" b="1" dirty="0">
                <a:solidFill>
                  <a:srgbClr val="0000FF"/>
                </a:solidFill>
                <a:latin typeface="Arial" pitchFamily="34" charset="0"/>
              </a:rPr>
              <a:t>4х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5657838" y="324070"/>
            <a:ext cx="2151936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z-Cyrl-UZ" sz="4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Задача</a:t>
            </a:r>
            <a:endParaRPr lang="uz-Latn-UZ" sz="44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Text Box 20"/>
          <p:cNvSpPr txBox="1">
            <a:spLocks noChangeArrowheads="1"/>
          </p:cNvSpPr>
          <p:nvPr/>
        </p:nvSpPr>
        <p:spPr bwMode="auto">
          <a:xfrm>
            <a:off x="8217218" y="868681"/>
            <a:ext cx="5633086" cy="18554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sz="3600" b="1" dirty="0">
                <a:latin typeface="Arial" pitchFamily="34" charset="0"/>
                <a:cs typeface="Arial" pitchFamily="34" charset="0"/>
              </a:rPr>
              <a:t>Дано:</a:t>
            </a:r>
            <a:r>
              <a:rPr lang="ru-RU" sz="4000" b="1" i="1" dirty="0">
                <a:cs typeface="Arial" pitchFamily="34" charset="0"/>
              </a:rPr>
              <a:t> а </a:t>
            </a:r>
            <a:r>
              <a:rPr lang="ru-RU" sz="3600" b="1" dirty="0" smtClean="0">
                <a:latin typeface="Arial" pitchFamily="34" charset="0"/>
                <a:ea typeface="Cambria Math"/>
                <a:cs typeface="Arial" pitchFamily="34" charset="0"/>
              </a:rPr>
              <a:t>∥</a:t>
            </a: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i="1" dirty="0">
                <a:cs typeface="Arial" pitchFamily="34" charset="0"/>
              </a:rPr>
              <a:t>b</a:t>
            </a:r>
            <a:r>
              <a:rPr lang="ru-RU" sz="4000" b="1" i="1" dirty="0">
                <a:cs typeface="Arial" pitchFamily="34" charset="0"/>
              </a:rPr>
              <a:t>, с </a:t>
            </a:r>
            <a:r>
              <a:rPr lang="ru-RU" sz="3600" b="1" dirty="0">
                <a:latin typeface="Arial" pitchFamily="34" charset="0"/>
                <a:cs typeface="Arial" pitchFamily="34" charset="0"/>
              </a:rPr>
              <a:t>– секущая</a:t>
            </a:r>
          </a:p>
          <a:p>
            <a:r>
              <a:rPr lang="ru-RU" sz="3600" b="1" dirty="0">
                <a:latin typeface="Arial" pitchFamily="34" charset="0"/>
                <a:cs typeface="Arial" pitchFamily="34" charset="0"/>
              </a:rPr>
              <a:t>                </a:t>
            </a:r>
            <a:r>
              <a:rPr lang="ru-RU" sz="3600" b="1" dirty="0" smtClean="0">
                <a:latin typeface="Arial" pitchFamily="34" charset="0"/>
                <a:ea typeface="Cambria Math"/>
                <a:cs typeface="Arial" pitchFamily="34" charset="0"/>
              </a:rPr>
              <a:t>∠</a:t>
            </a:r>
            <a:r>
              <a:rPr lang="ru-RU" sz="3600" b="1" dirty="0" smtClean="0">
                <a:latin typeface="Arial" pitchFamily="34" charset="0"/>
                <a:cs typeface="Arial" pitchFamily="34" charset="0"/>
              </a:rPr>
              <a:t>1 = 4</a:t>
            </a:r>
            <a:r>
              <a:rPr lang="ru-RU" sz="3600" b="1" dirty="0" smtClean="0">
                <a:latin typeface="Cambria Math"/>
                <a:ea typeface="Cambria Math"/>
                <a:cs typeface="Arial" pitchFamily="34" charset="0"/>
              </a:rPr>
              <a:t>∙</a:t>
            </a:r>
            <a:r>
              <a:rPr lang="ru-RU" sz="3600" b="1" dirty="0" smtClean="0">
                <a:latin typeface="Arial" pitchFamily="34" charset="0"/>
                <a:ea typeface="Cambria Math"/>
                <a:cs typeface="Arial" pitchFamily="34" charset="0"/>
              </a:rPr>
              <a:t>∠</a:t>
            </a:r>
            <a:r>
              <a:rPr lang="ru-RU" sz="3600" b="1" dirty="0" smtClean="0">
                <a:latin typeface="Arial" pitchFamily="34" charset="0"/>
                <a:cs typeface="Arial" pitchFamily="34" charset="0"/>
              </a:rPr>
              <a:t>2 </a:t>
            </a:r>
            <a:endParaRPr lang="ru-RU" sz="3600" b="1" dirty="0">
              <a:latin typeface="Arial" pitchFamily="34" charset="0"/>
              <a:cs typeface="Arial" pitchFamily="34" charset="0"/>
            </a:endParaRPr>
          </a:p>
          <a:p>
            <a:r>
              <a:rPr lang="ru-RU" sz="3600" b="1" dirty="0" smtClean="0">
                <a:latin typeface="Arial" pitchFamily="34" charset="0"/>
                <a:cs typeface="Arial" pitchFamily="34" charset="0"/>
              </a:rPr>
              <a:t>Найдите</a:t>
            </a:r>
            <a:r>
              <a:rPr lang="ru-RU" sz="3600" b="1" dirty="0">
                <a:latin typeface="Arial" pitchFamily="34" charset="0"/>
                <a:cs typeface="Arial" pitchFamily="34" charset="0"/>
              </a:rPr>
              <a:t>:  </a:t>
            </a:r>
            <a:r>
              <a:rPr lang="ru-RU" sz="3600" b="1" dirty="0" smtClean="0">
                <a:latin typeface="Arial" pitchFamily="34" charset="0"/>
                <a:ea typeface="Cambria Math"/>
                <a:cs typeface="Arial" pitchFamily="34" charset="0"/>
              </a:rPr>
              <a:t>∠</a:t>
            </a:r>
            <a:r>
              <a:rPr lang="ru-RU" sz="3600" b="1" dirty="0" smtClean="0">
                <a:latin typeface="Arial" pitchFamily="34" charset="0"/>
                <a:cs typeface="Arial" pitchFamily="34" charset="0"/>
              </a:rPr>
              <a:t>1 и  </a:t>
            </a:r>
            <a:r>
              <a:rPr lang="ru-RU" sz="3600" b="1" dirty="0">
                <a:latin typeface="Arial" pitchFamily="34" charset="0"/>
                <a:ea typeface="Cambria Math"/>
                <a:cs typeface="Arial" pitchFamily="34" charset="0"/>
              </a:rPr>
              <a:t>∠</a:t>
            </a:r>
            <a:r>
              <a:rPr lang="ru-RU" sz="3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600" b="1" dirty="0">
                <a:latin typeface="Arial" pitchFamily="34" charset="0"/>
                <a:cs typeface="Arial" pitchFamily="34" charset="0"/>
              </a:rPr>
              <a:t>2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1" name="TextBox 50"/>
              <p:cNvSpPr txBox="1"/>
              <p:nvPr/>
            </p:nvSpPr>
            <p:spPr>
              <a:xfrm>
                <a:off x="1818778" y="3169731"/>
                <a:ext cx="2744597" cy="6588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uz-Latn-UZ" sz="3600" b="1" dirty="0" smtClean="0">
                    <a:latin typeface="Arial" pitchFamily="34" charset="0"/>
                    <a:cs typeface="Arial" pitchFamily="34" charset="0"/>
                  </a:rPr>
                  <a:t>x+</a:t>
                </a:r>
                <a:r>
                  <a:rPr lang="ru-RU" sz="3600" b="1" dirty="0" smtClean="0">
                    <a:latin typeface="Arial" pitchFamily="34" charset="0"/>
                    <a:cs typeface="Arial" pitchFamily="34" charset="0"/>
                  </a:rPr>
                  <a:t>4</a:t>
                </a:r>
                <a:r>
                  <a:rPr lang="uz-Latn-UZ" sz="3600" b="1" dirty="0" smtClean="0">
                    <a:latin typeface="Arial" pitchFamily="34" charset="0"/>
                    <a:cs typeface="Arial" pitchFamily="34" charset="0"/>
                  </a:rPr>
                  <a:t>x</a:t>
                </a:r>
                <a14:m>
                  <m:oMath xmlns:m="http://schemas.openxmlformats.org/officeDocument/2006/math">
                    <m:r>
                      <a:rPr lang="uz-Latn-UZ" sz="3600" b="1" i="1" smtClean="0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uz-Latn-UZ" sz="3600" b="1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uz-Latn-UZ" sz="3600" b="1" i="1" smtClean="0">
                            <a:latin typeface="Cambria Math"/>
                          </a:rPr>
                          <m:t>𝟏𝟖𝟎</m:t>
                        </m:r>
                      </m:e>
                      <m:sup>
                        <m:r>
                          <a:rPr lang="uz-Latn-UZ" sz="3600" b="1" i="1" smtClean="0">
                            <a:latin typeface="Cambria Math"/>
                          </a:rPr>
                          <m:t>𝟎</m:t>
                        </m:r>
                      </m:sup>
                    </m:sSup>
                  </m:oMath>
                </a14:m>
                <a:endParaRPr lang="uz-Latn-UZ" sz="3600" b="1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51" name="TextBox 5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18778" y="3169731"/>
                <a:ext cx="2744597" cy="658898"/>
              </a:xfrm>
              <a:prstGeom prst="rect">
                <a:avLst/>
              </a:prstGeom>
              <a:blipFill rotWithShape="1">
                <a:blip r:embed="rId4"/>
                <a:stretch>
                  <a:fillRect l="-6652" t="-12037" b="-34259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2" name="TextBox 51"/>
              <p:cNvSpPr txBox="1"/>
              <p:nvPr/>
            </p:nvSpPr>
            <p:spPr>
              <a:xfrm>
                <a:off x="1818778" y="3845890"/>
                <a:ext cx="2273315" cy="179202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sz="3600" b="1" dirty="0" smtClean="0">
                    <a:latin typeface="Arial" pitchFamily="34" charset="0"/>
                    <a:cs typeface="Arial" pitchFamily="34" charset="0"/>
                  </a:rPr>
                  <a:t>5</a:t>
                </a:r>
                <a:r>
                  <a:rPr lang="uz-Latn-UZ" sz="3600" b="1" dirty="0" smtClean="0">
                    <a:latin typeface="Arial" pitchFamily="34" charset="0"/>
                    <a:cs typeface="Arial" pitchFamily="34" charset="0"/>
                  </a:rPr>
                  <a:t>x</a:t>
                </a:r>
                <a14:m>
                  <m:oMath xmlns:m="http://schemas.openxmlformats.org/officeDocument/2006/math">
                    <m:r>
                      <a:rPr lang="uz-Latn-UZ" sz="3600" b="1" i="1" smtClean="0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uz-Latn-UZ" sz="3600" b="1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uz-Latn-UZ" sz="3600" b="1" i="1" smtClean="0">
                            <a:latin typeface="Cambria Math"/>
                          </a:rPr>
                          <m:t>𝟏𝟖𝟎</m:t>
                        </m:r>
                      </m:e>
                      <m:sup>
                        <m:r>
                          <a:rPr lang="uz-Latn-UZ" sz="3600" b="1" i="1" smtClean="0">
                            <a:latin typeface="Cambria Math"/>
                          </a:rPr>
                          <m:t>𝟎</m:t>
                        </m:r>
                      </m:sup>
                    </m:sSup>
                  </m:oMath>
                </a14:m>
                <a:endParaRPr lang="uz-Latn-UZ" sz="3600" b="1" dirty="0" smtClean="0">
                  <a:latin typeface="Arial" pitchFamily="34" charset="0"/>
                  <a:cs typeface="Arial" pitchFamily="34" charset="0"/>
                </a:endParaRPr>
              </a:p>
              <a:p>
                <a:r>
                  <a:rPr lang="uz-Latn-UZ" sz="3600" b="1" dirty="0" smtClean="0">
                    <a:latin typeface="Arial" pitchFamily="34" charset="0"/>
                    <a:cs typeface="Arial" pitchFamily="34" charset="0"/>
                  </a:rPr>
                  <a:t>x=</a:t>
                </a:r>
                <a:r>
                  <a:rPr lang="ru-RU" sz="3600" b="1" dirty="0">
                    <a:solidFill>
                      <a:prstClr val="black"/>
                    </a:solidFill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3600" b="1" i="1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uz-Latn-UZ" sz="3600" b="1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𝟏</m:t>
                        </m:r>
                        <m:r>
                          <a:rPr lang="ru-RU" sz="3600" b="1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𝟖</m:t>
                        </m:r>
                        <m:r>
                          <a:rPr lang="uz-Latn-UZ" sz="3600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𝟎</m:t>
                        </m:r>
                      </m:e>
                      <m:sup>
                        <m:r>
                          <a:rPr lang="uz-Latn-UZ" sz="3600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𝟎</m:t>
                        </m:r>
                      </m:sup>
                    </m:sSup>
                  </m:oMath>
                </a14:m>
                <a:r>
                  <a:rPr lang="uz-Cyrl-UZ" sz="3600" b="1" dirty="0" smtClean="0">
                    <a:latin typeface="Arial" pitchFamily="34" charset="0"/>
                    <a:cs typeface="Arial" pitchFamily="34" charset="0"/>
                  </a:rPr>
                  <a:t>:5</a:t>
                </a:r>
              </a:p>
              <a:p>
                <a:r>
                  <a:rPr lang="en-US" sz="3600" b="1" dirty="0">
                    <a:latin typeface="Arial" pitchFamily="34" charset="0"/>
                    <a:cs typeface="Arial" pitchFamily="34" charset="0"/>
                  </a:rPr>
                  <a:t>x</a:t>
                </a:r>
                <a:r>
                  <a:rPr lang="en-US" sz="3600" b="1" dirty="0" smtClean="0">
                    <a:latin typeface="Arial" pitchFamily="34" charset="0"/>
                    <a:cs typeface="Arial" pitchFamily="34" charset="0"/>
                  </a:rPr>
                  <a:t>=</a:t>
                </a:r>
                <a:r>
                  <a:rPr lang="ru-RU" sz="3600" b="1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3600" b="1" i="1">
                            <a:latin typeface="Cambria Math"/>
                          </a:rPr>
                        </m:ctrlPr>
                      </m:sSupPr>
                      <m:e>
                        <m:r>
                          <a:rPr lang="ru-RU" sz="3600" b="1" i="1" smtClean="0">
                            <a:latin typeface="Cambria Math"/>
                          </a:rPr>
                          <m:t>𝟑𝟔</m:t>
                        </m:r>
                      </m:e>
                      <m:sup>
                        <m:r>
                          <a:rPr lang="uz-Latn-UZ" sz="3600" b="1" i="1">
                            <a:latin typeface="Cambria Math"/>
                          </a:rPr>
                          <m:t>𝟎</m:t>
                        </m:r>
                      </m:sup>
                    </m:sSup>
                  </m:oMath>
                </a14:m>
                <a:endParaRPr lang="uz-Latn-UZ" sz="3600" b="1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52" name="TextBox 5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18778" y="3845890"/>
                <a:ext cx="2273315" cy="1792029"/>
              </a:xfrm>
              <a:prstGeom prst="rect">
                <a:avLst/>
              </a:prstGeom>
              <a:blipFill rotWithShape="1">
                <a:blip r:embed="rId5"/>
                <a:stretch>
                  <a:fillRect l="-8043" t="-4422" r="-6971" b="-11224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3" name="Прямоугольник 52"/>
              <p:cNvSpPr/>
              <p:nvPr/>
            </p:nvSpPr>
            <p:spPr>
              <a:xfrm>
                <a:off x="1696682" y="6293923"/>
                <a:ext cx="4507733" cy="108837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/>
                <a:r>
                  <a:rPr lang="ru-RU" sz="3200" b="1" dirty="0" smtClean="0">
                    <a:solidFill>
                      <a:prstClr val="black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∠</a:t>
                </a:r>
                <a:r>
                  <a:rPr lang="ru-RU" sz="3200" b="1" dirty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2 = </a:t>
                </a:r>
                <a:r>
                  <a:rPr lang="ru-RU" sz="3200" b="1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36</a:t>
                </a:r>
                <a:r>
                  <a:rPr lang="ru-RU" sz="3200" b="1" baseline="300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0</a:t>
                </a:r>
                <a:endParaRPr lang="ru-RU" sz="3200" b="1" dirty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endParaRPr>
              </a:p>
              <a:p>
                <a:r>
                  <a:rPr lang="ru-RU" sz="3200" b="1" dirty="0" smtClean="0">
                    <a:latin typeface="Arial" pitchFamily="34" charset="0"/>
                    <a:ea typeface="Cambria Math"/>
                    <a:cs typeface="Arial" pitchFamily="34" charset="0"/>
                  </a:rPr>
                  <a:t>∠</a:t>
                </a:r>
                <a:r>
                  <a:rPr lang="en-US" sz="3200" b="1" dirty="0" smtClean="0">
                    <a:latin typeface="Arial" pitchFamily="34" charset="0"/>
                    <a:cs typeface="Arial" pitchFamily="34" charset="0"/>
                  </a:rPr>
                  <a:t>1</a:t>
                </a:r>
                <a:r>
                  <a:rPr lang="uz-Latn-UZ" sz="2400" b="1" dirty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ru-RU" sz="3200" b="1" dirty="0" smtClean="0">
                    <a:latin typeface="Arial" pitchFamily="34" charset="0"/>
                    <a:cs typeface="Arial" pitchFamily="34" charset="0"/>
                  </a:rPr>
                  <a:t>= 4</a:t>
                </a:r>
                <a:r>
                  <a:rPr lang="ru-RU" sz="3200" b="1" dirty="0" smtClean="0">
                    <a:latin typeface="Cambria Math"/>
                    <a:ea typeface="Cambria Math"/>
                    <a:cs typeface="Arial" pitchFamily="34" charset="0"/>
                  </a:rPr>
                  <a:t>∙</a:t>
                </a:r>
                <a:r>
                  <a:rPr lang="ru-RU" sz="3200" b="1" dirty="0" smtClean="0">
                    <a:latin typeface="Arial" pitchFamily="34" charset="0"/>
                    <a:cs typeface="Arial" pitchFamily="34" charset="0"/>
                  </a:rPr>
                  <a:t>36</a:t>
                </a:r>
                <a:r>
                  <a:rPr lang="ru-RU" sz="3200" b="1" baseline="30000" dirty="0" smtClean="0">
                    <a:latin typeface="Arial" pitchFamily="34" charset="0"/>
                    <a:cs typeface="Arial" pitchFamily="34" charset="0"/>
                  </a:rPr>
                  <a:t>0</a:t>
                </a:r>
                <a14:m>
                  <m:oMath xmlns:m="http://schemas.openxmlformats.org/officeDocument/2006/math">
                    <m:r>
                      <a:rPr lang="en-US" sz="3200" b="1" i="1" smtClean="0">
                        <a:solidFill>
                          <a:prstClr val="black"/>
                        </a:solidFill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ru-RU" sz="3200" b="1" i="1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3200" b="1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𝟏</m:t>
                        </m:r>
                        <m:r>
                          <a:rPr lang="ru-RU" sz="3200" b="1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𝟒𝟒</m:t>
                        </m:r>
                      </m:e>
                      <m:sup>
                        <m:r>
                          <a:rPr lang="uz-Latn-UZ" sz="3200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𝟎</m:t>
                        </m:r>
                      </m:sup>
                    </m:sSup>
                  </m:oMath>
                </a14:m>
                <a:endParaRPr lang="ru-RU" sz="3600" b="1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53" name="Прямоугольник 5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96682" y="6293923"/>
                <a:ext cx="4507733" cy="1088375"/>
              </a:xfrm>
              <a:prstGeom prst="rect">
                <a:avLst/>
              </a:prstGeom>
              <a:blipFill rotWithShape="1">
                <a:blip r:embed="rId6"/>
                <a:stretch>
                  <a:fillRect l="-3378" t="-7263" b="-17318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4" name="Rectangle 46"/>
          <p:cNvSpPr>
            <a:spLocks noChangeArrowheads="1"/>
          </p:cNvSpPr>
          <p:nvPr/>
        </p:nvSpPr>
        <p:spPr bwMode="auto">
          <a:xfrm>
            <a:off x="227969" y="1093511"/>
            <a:ext cx="7239000" cy="21016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30622" tIns="65311" rIns="130622" bIns="65311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Сумма </a:t>
            </a:r>
            <a:r>
              <a:rPr lang="ru-RU" sz="3200" b="1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односторонних </a:t>
            </a:r>
            <a:r>
              <a:rPr lang="ru-RU" sz="3200" b="1" dirty="0" smtClean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углов, образованных при пересечении    двух параллельных прямых секущей, равна 180</a:t>
            </a:r>
            <a:r>
              <a:rPr lang="ru-RU" sz="3200" b="1" baseline="30000" dirty="0" smtClean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0</a:t>
            </a:r>
            <a:r>
              <a:rPr lang="ru-RU" sz="3200" b="1" dirty="0" smtClean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      </a:t>
            </a:r>
            <a:endParaRPr lang="ru-RU" sz="1800" b="1" dirty="0">
              <a:solidFill>
                <a:srgbClr val="000066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82451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17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17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217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6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9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2170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217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17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17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17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217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21709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21709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1709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1709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1709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1709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1709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17098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7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1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17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17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17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1712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171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1712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171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1712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171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1712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1712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6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55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21709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0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2170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0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170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170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170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2170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21709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21709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1709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1709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1709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1709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1709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17099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7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1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17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17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17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1712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171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1712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171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1712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171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1712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1712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1" dur="500"/>
                                        <p:tgtEl>
                                          <p:spTgt spid="2171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7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4" dur="500"/>
                                        <p:tgtEl>
                                          <p:spTgt spid="2171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7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0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5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0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5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7098" grpId="0"/>
      <p:bldP spid="217099" grpId="0"/>
      <p:bldP spid="217120" grpId="0" animBg="1"/>
      <p:bldP spid="217120" grpId="1" animBg="1"/>
      <p:bldP spid="217121" grpId="0" animBg="1"/>
      <p:bldP spid="217122" grpId="0"/>
      <p:bldP spid="217123" grpId="0"/>
      <p:bldP spid="51" grpId="0"/>
      <p:bldP spid="52" grpId="0"/>
      <p:bldP spid="53" grpId="0"/>
      <p:bldP spid="5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Box 34"/>
          <p:cNvSpPr txBox="1"/>
          <p:nvPr/>
        </p:nvSpPr>
        <p:spPr>
          <a:xfrm>
            <a:off x="1742374" y="2745877"/>
            <a:ext cx="39786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/>
              <a:t>?</a:t>
            </a:r>
            <a:endParaRPr lang="uz-Latn-UZ" sz="3600" b="1" dirty="0"/>
          </a:p>
        </p:txBody>
      </p:sp>
      <p:sp>
        <p:nvSpPr>
          <p:cNvPr id="42" name="TextBox 41"/>
          <p:cNvSpPr txBox="1"/>
          <p:nvPr/>
        </p:nvSpPr>
        <p:spPr>
          <a:xfrm>
            <a:off x="550850" y="4927945"/>
            <a:ext cx="42832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/>
              <a:t>?</a:t>
            </a:r>
            <a:endParaRPr lang="uz-Latn-UZ" sz="36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5446347" y="4927945"/>
            <a:ext cx="39786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/>
              <a:t>?</a:t>
            </a:r>
            <a:endParaRPr lang="uz-Latn-UZ" sz="36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4562910" y="277885"/>
            <a:ext cx="7848284" cy="707878"/>
          </a:xfrm>
          <a:prstGeom prst="rect">
            <a:avLst/>
          </a:prstGeom>
          <a:noFill/>
        </p:spPr>
        <p:txBody>
          <a:bodyPr wrap="none" lIns="91431" tIns="45716" rIns="91431" bIns="45716" rtlCol="0">
            <a:spAutoFit/>
          </a:bodyPr>
          <a:lstStyle/>
          <a:p>
            <a:r>
              <a:rPr lang="ru-RU" sz="40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Задание из </a:t>
            </a:r>
            <a:r>
              <a:rPr lang="ru-RU" sz="4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учебника (стр.90)  </a:t>
            </a:r>
            <a:endParaRPr lang="ru-RU" sz="32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10239" y="913923"/>
            <a:ext cx="136398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>
                <a:latin typeface="Arial" pitchFamily="34" charset="0"/>
                <a:cs typeface="Arial" pitchFamily="34" charset="0"/>
              </a:rPr>
              <a:t>   3</a:t>
            </a:r>
            <a:r>
              <a:rPr lang="ru-RU" sz="3600" b="1" dirty="0">
                <a:latin typeface="Arial" pitchFamily="34" charset="0"/>
                <a:cs typeface="Arial" pitchFamily="34" charset="0"/>
              </a:rPr>
              <a:t>. Найдите углы треугольника ABC на рисунке 2, если </a:t>
            </a:r>
            <a:r>
              <a:rPr lang="ru-RU" sz="3600" b="1" dirty="0" smtClean="0">
                <a:latin typeface="Arial" pitchFamily="34" charset="0"/>
                <a:cs typeface="Arial" pitchFamily="34" charset="0"/>
              </a:rPr>
              <a:t>EF</a:t>
            </a:r>
            <a:r>
              <a:rPr lang="ru-RU" sz="3600" b="1" dirty="0">
                <a:latin typeface="Cambria Math"/>
                <a:ea typeface="Cambria Math"/>
                <a:cs typeface="Arial" pitchFamily="34" charset="0"/>
              </a:rPr>
              <a:t>∥</a:t>
            </a:r>
            <a:r>
              <a:rPr lang="ru-RU" sz="3600" b="1" dirty="0" smtClean="0">
                <a:latin typeface="Arial" pitchFamily="34" charset="0"/>
                <a:cs typeface="Arial" pitchFamily="34" charset="0"/>
              </a:rPr>
              <a:t>AC</a:t>
            </a:r>
            <a:r>
              <a:rPr lang="ru-RU" sz="3600" b="1" dirty="0">
                <a:latin typeface="Arial" pitchFamily="34" charset="0"/>
                <a:cs typeface="Arial" pitchFamily="34" charset="0"/>
              </a:rPr>
              <a:t>, </a:t>
            </a:r>
            <a:r>
              <a:rPr lang="ru-RU" sz="3600" b="1" dirty="0" smtClean="0">
                <a:latin typeface="Cambria Math"/>
                <a:ea typeface="Cambria Math"/>
                <a:cs typeface="Arial" pitchFamily="34" charset="0"/>
              </a:rPr>
              <a:t>∠</a:t>
            </a:r>
            <a:r>
              <a:rPr lang="ru-RU" sz="3600" b="1" dirty="0" smtClean="0">
                <a:latin typeface="Arial" pitchFamily="34" charset="0"/>
                <a:cs typeface="Arial" pitchFamily="34" charset="0"/>
              </a:rPr>
              <a:t>BEF</a:t>
            </a:r>
            <a:r>
              <a:rPr lang="ru-RU" sz="3600" b="1" dirty="0">
                <a:latin typeface="Arial" pitchFamily="34" charset="0"/>
                <a:cs typeface="Arial" pitchFamily="34" charset="0"/>
              </a:rPr>
              <a:t>= 62</a:t>
            </a:r>
            <a:r>
              <a:rPr lang="ru-RU" sz="3600" b="1" dirty="0" smtClean="0">
                <a:latin typeface="Arial" pitchFamily="34" charset="0"/>
                <a:cs typeface="Arial" pitchFamily="34" charset="0"/>
              </a:rPr>
              <a:t>°, </a:t>
            </a:r>
            <a:r>
              <a:rPr lang="ru-RU" sz="3600" b="1" dirty="0" smtClean="0">
                <a:latin typeface="Cambria Math"/>
                <a:ea typeface="Cambria Math"/>
                <a:cs typeface="Arial" pitchFamily="34" charset="0"/>
              </a:rPr>
              <a:t>∠</a:t>
            </a:r>
            <a:r>
              <a:rPr lang="ru-RU" sz="3600" b="1" dirty="0" smtClean="0">
                <a:latin typeface="Arial" pitchFamily="34" charset="0"/>
                <a:cs typeface="Arial" pitchFamily="34" charset="0"/>
              </a:rPr>
              <a:t>EFC=130°.</a:t>
            </a:r>
            <a:endParaRPr lang="ru-RU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Line 7"/>
          <p:cNvSpPr>
            <a:spLocks noChangeShapeType="1"/>
          </p:cNvSpPr>
          <p:nvPr/>
        </p:nvSpPr>
        <p:spPr bwMode="auto">
          <a:xfrm>
            <a:off x="15190787" y="8225396"/>
            <a:ext cx="3175" cy="15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3" name="Line 4"/>
          <p:cNvSpPr>
            <a:spLocks noChangeShapeType="1"/>
          </p:cNvSpPr>
          <p:nvPr/>
        </p:nvSpPr>
        <p:spPr bwMode="auto">
          <a:xfrm>
            <a:off x="5645280" y="8068468"/>
            <a:ext cx="3175" cy="15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 flipV="1">
            <a:off x="428057" y="2745877"/>
            <a:ext cx="1433641" cy="266623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>
            <a:off x="1861698" y="2745877"/>
            <a:ext cx="4395700" cy="2666229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>
            <a:off x="428057" y="5410200"/>
            <a:ext cx="5829341" cy="1906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Пирог 29"/>
          <p:cNvSpPr/>
          <p:nvPr/>
        </p:nvSpPr>
        <p:spPr>
          <a:xfrm rot="20157325">
            <a:off x="3732190" y="3934074"/>
            <a:ext cx="967311" cy="552713"/>
          </a:xfrm>
          <a:prstGeom prst="pie">
            <a:avLst>
              <a:gd name="adj1" fmla="val 3076961"/>
              <a:gd name="adj2" fmla="val 12101973"/>
            </a:avLst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18" tIns="65309" rIns="130618" bIns="65309"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7" name="Пирог 36"/>
          <p:cNvSpPr/>
          <p:nvPr/>
        </p:nvSpPr>
        <p:spPr>
          <a:xfrm rot="19011883">
            <a:off x="647925" y="3737026"/>
            <a:ext cx="891197" cy="946810"/>
          </a:xfrm>
          <a:prstGeom prst="pie">
            <a:avLst>
              <a:gd name="adj1" fmla="val 20616325"/>
              <a:gd name="adj2" fmla="val 2662065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18" tIns="65309" rIns="130618" bIns="65309"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3454542" y="4198312"/>
                <a:ext cx="1210011" cy="5959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3200" b="1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ru-RU" sz="3200" b="1" i="1" smtClean="0">
                              <a:latin typeface="Cambria Math"/>
                            </a:rPr>
                            <m:t>𝟏𝟑𝟎</m:t>
                          </m:r>
                        </m:e>
                        <m:sup>
                          <m:r>
                            <a:rPr lang="ru-RU" sz="3200" b="1" i="1" smtClean="0">
                              <a:latin typeface="Cambria Math"/>
                            </a:rPr>
                            <m:t>𝟎</m:t>
                          </m:r>
                        </m:sup>
                      </m:sSup>
                    </m:oMath>
                  </m:oMathPara>
                </a14:m>
                <a:endParaRPr lang="uz-Latn-UZ" sz="3200" b="1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54542" y="4198312"/>
                <a:ext cx="1210011" cy="595932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TextBox 11"/>
          <p:cNvSpPr txBox="1"/>
          <p:nvPr/>
        </p:nvSpPr>
        <p:spPr>
          <a:xfrm>
            <a:off x="8487052" y="1821865"/>
            <a:ext cx="210929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Решение:</a:t>
            </a:r>
            <a:endParaRPr lang="uz-Latn-UZ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Прямоугольник 12"/>
              <p:cNvSpPr/>
              <p:nvPr/>
            </p:nvSpPr>
            <p:spPr>
              <a:xfrm>
                <a:off x="6491028" y="2284978"/>
                <a:ext cx="7359935" cy="108837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ru-RU" sz="32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  <a:sym typeface="Symbol"/>
                  </a:rPr>
                  <a:t>∠ </a:t>
                </a:r>
                <a:r>
                  <a:rPr lang="uz-Latn-UZ" sz="32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  <a:sym typeface="Symbol"/>
                  </a:rPr>
                  <a:t>BEF</a:t>
                </a:r>
                <a:r>
                  <a:rPr lang="en-US" sz="32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  <a:sym typeface="Symbol"/>
                  </a:rPr>
                  <a:t> </a:t>
                </a:r>
                <a:r>
                  <a:rPr lang="ru-RU" sz="3200" b="1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  <a:sym typeface="Symbol"/>
                  </a:rPr>
                  <a:t>=</a:t>
                </a:r>
                <a:r>
                  <a:rPr lang="en-US" sz="3200" b="1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  <a:sym typeface="Symbol"/>
                  </a:rPr>
                  <a:t> </a:t>
                </a:r>
                <a:r>
                  <a:rPr lang="ru-RU" sz="32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  <a:sym typeface="Symbol"/>
                  </a:rPr>
                  <a:t>∠</a:t>
                </a:r>
                <a:r>
                  <a:rPr lang="uz-Latn-UZ" sz="32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  <a:sym typeface="Symbol"/>
                  </a:rPr>
                  <a:t>A</a:t>
                </a:r>
                <a:r>
                  <a:rPr lang="ru-RU" sz="32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  <a:sym typeface="Symbol"/>
                  </a:rPr>
                  <a:t> </a:t>
                </a:r>
                <a:r>
                  <a:rPr lang="ru-RU" sz="3200" b="1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  <a:sym typeface="Symbol"/>
                  </a:rPr>
                  <a:t>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3200" b="1" i="1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  <a:sym typeface="Symbol"/>
                          </a:rPr>
                        </m:ctrlPr>
                      </m:sSupPr>
                      <m:e>
                        <m:r>
                          <a:rPr lang="en-US" sz="3200" b="1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  <a:sym typeface="Symbol"/>
                          </a:rPr>
                          <m:t> </m:t>
                        </m:r>
                        <m:r>
                          <a:rPr lang="uz-Latn-UZ" sz="3200" b="1" i="0" smtClean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  <a:sym typeface="Symbol"/>
                          </a:rPr>
                          <m:t>𝟔𝟐</m:t>
                        </m:r>
                      </m:e>
                      <m:sup>
                        <m:r>
                          <a:rPr lang="ru-RU" sz="3200" b="1" i="1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  <a:sym typeface="Symbol"/>
                          </a:rPr>
                          <m:t>𝟎</m:t>
                        </m:r>
                      </m:sup>
                    </m:sSup>
                  </m:oMath>
                </a14:m>
                <a:r>
                  <a:rPr lang="ru-RU" sz="32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</a:p>
              <a:p>
                <a:r>
                  <a:rPr lang="uz-Cyrl-UZ" sz="3200" b="1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с</a:t>
                </a:r>
                <a:r>
                  <a:rPr lang="uz-Cyrl-UZ" sz="32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оответственные углы при</a:t>
                </a:r>
                <a:r>
                  <a:rPr lang="ru-RU" sz="32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uz-Latn-UZ" sz="32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EF</a:t>
                </a:r>
                <a:r>
                  <a:rPr lang="uz-Latn-UZ" sz="3200" b="1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∥AC</a:t>
                </a:r>
              </a:p>
            </p:txBody>
          </p:sp>
        </mc:Choice>
        <mc:Fallback xmlns="">
          <p:sp>
            <p:nvSpPr>
              <p:cNvPr id="13" name="Прямоугольник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91028" y="2284978"/>
                <a:ext cx="7359935" cy="1088375"/>
              </a:xfrm>
              <a:prstGeom prst="rect">
                <a:avLst/>
              </a:prstGeom>
              <a:blipFill rotWithShape="1">
                <a:blip r:embed="rId3"/>
                <a:stretch>
                  <a:fillRect l="-2154" t="-6180" b="-17978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4" name="Прямоугольник 53"/>
              <p:cNvSpPr/>
              <p:nvPr/>
            </p:nvSpPr>
            <p:spPr>
              <a:xfrm>
                <a:off x="6860025" y="3249271"/>
                <a:ext cx="6620017" cy="208441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sz="32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  <a:sym typeface="Symbol"/>
                  </a:rPr>
                  <a:t>∠ </a:t>
                </a:r>
                <a:r>
                  <a:rPr lang="uz-Latn-UZ" sz="32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  <a:sym typeface="Symbol"/>
                  </a:rPr>
                  <a:t>EF</a:t>
                </a:r>
                <a:r>
                  <a:rPr lang="ru-RU" sz="32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  <a:sym typeface="Symbol"/>
                  </a:rPr>
                  <a:t>С</a:t>
                </a:r>
                <a:r>
                  <a:rPr lang="uz-Latn-UZ" sz="32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  <a:sym typeface="Symbol"/>
                  </a:rPr>
                  <a:t>+</a:t>
                </a:r>
                <a:r>
                  <a:rPr lang="ru-RU" sz="32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  <a:sym typeface="Symbol"/>
                  </a:rPr>
                  <a:t>∠</a:t>
                </a:r>
                <a:r>
                  <a:rPr lang="uz-Latn-UZ" sz="32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  <a:sym typeface="Symbol"/>
                  </a:rPr>
                  <a:t>C=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uz-Latn-UZ" sz="3200" b="1" i="1" smtClean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  <a:sym typeface="Symbol"/>
                          </a:rPr>
                        </m:ctrlPr>
                      </m:sSupPr>
                      <m:e>
                        <m:r>
                          <a:rPr lang="uz-Latn-UZ" sz="3200" b="1" i="1" smtClean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  <a:sym typeface="Symbol"/>
                          </a:rPr>
                          <m:t>𝟏𝟖𝟎</m:t>
                        </m:r>
                      </m:e>
                      <m:sup>
                        <m:r>
                          <a:rPr lang="uz-Latn-UZ" sz="3200" b="1" i="1" smtClean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  <a:sym typeface="Symbol"/>
                          </a:rPr>
                          <m:t>𝟎</m:t>
                        </m:r>
                      </m:sup>
                    </m:sSup>
                  </m:oMath>
                </a14:m>
                <a:r>
                  <a:rPr lang="ru-RU" sz="32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  <a:sym typeface="Symbol"/>
                  </a:rPr>
                  <a:t> </a:t>
                </a:r>
                <a:r>
                  <a:rPr lang="uz-Cyrl-UZ" sz="32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  <a:sym typeface="Symbol"/>
                  </a:rPr>
                  <a:t>односторонние</a:t>
                </a:r>
              </a:p>
              <a:p>
                <a:r>
                  <a:rPr lang="uz-Cyrl-UZ" sz="32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  <a:sym typeface="Symbol"/>
                  </a:rPr>
                  <a:t> при </a:t>
                </a:r>
                <a:r>
                  <a:rPr lang="uz-Latn-UZ" sz="3200" b="1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  <a:sym typeface="Symbol"/>
                  </a:rPr>
                  <a:t>EF∥AC </a:t>
                </a:r>
                <a:endParaRPr lang="uz-Cyrl-UZ" sz="3200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  <a:sym typeface="Symbol"/>
                </a:endParaRPr>
              </a:p>
              <a:p>
                <a:r>
                  <a:rPr lang="ru-RU" sz="32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  <a:sym typeface="Symbol"/>
                  </a:rPr>
                  <a:t>∠</a:t>
                </a:r>
                <a:r>
                  <a:rPr lang="uz-Latn-UZ" sz="3200" b="1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  <a:sym typeface="Symbol"/>
                  </a:rPr>
                  <a:t>C=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uz-Latn-UZ" sz="3200" b="1" i="1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  <a:sym typeface="Symbol"/>
                          </a:rPr>
                        </m:ctrlPr>
                      </m:sSupPr>
                      <m:e>
                        <m:r>
                          <a:rPr lang="uz-Latn-UZ" sz="3200" b="1" i="1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  <a:sym typeface="Symbol"/>
                          </a:rPr>
                          <m:t>𝟏𝟖𝟎</m:t>
                        </m:r>
                      </m:e>
                      <m:sup>
                        <m:r>
                          <a:rPr lang="uz-Latn-UZ" sz="3200" b="1" i="1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  <a:sym typeface="Symbol"/>
                          </a:rPr>
                          <m:t>𝟎</m:t>
                        </m:r>
                      </m:sup>
                    </m:sSup>
                    <m:r>
                      <a:rPr lang="ru-RU" sz="3200" b="1" i="0" smtClean="0">
                        <a:solidFill>
                          <a:srgbClr val="002060"/>
                        </a:solidFill>
                        <a:latin typeface="Cambria Math"/>
                        <a:cs typeface="Arial" pitchFamily="34" charset="0"/>
                        <a:sym typeface="Symbol"/>
                      </a:rPr>
                      <m:t>−</m:t>
                    </m:r>
                  </m:oMath>
                </a14:m>
                <a:r>
                  <a:rPr lang="ru-RU" sz="3200" b="1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  <a:sym typeface="Symbol"/>
                  </a:rPr>
                  <a:t>∠ </a:t>
                </a:r>
                <a:r>
                  <a:rPr lang="uz-Latn-UZ" sz="3200" b="1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  <a:sym typeface="Symbol"/>
                  </a:rPr>
                  <a:t>EF</a:t>
                </a:r>
                <a:r>
                  <a:rPr lang="ru-RU" sz="3200" b="1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  <a:sym typeface="Symbol"/>
                  </a:rPr>
                  <a:t>С</a:t>
                </a:r>
                <a:endParaRPr lang="ru-RU" sz="3200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  <a:sym typeface="Symbol"/>
                </a:endParaRPr>
              </a:p>
              <a:p>
                <a:r>
                  <a:rPr lang="ru-RU" sz="32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  <a:sym typeface="Symbol"/>
                  </a:rPr>
                  <a:t>∠ </a:t>
                </a:r>
                <a:r>
                  <a:rPr lang="ru-RU" sz="3200" b="1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  <a:sym typeface="Symbol"/>
                  </a:rPr>
                  <a:t>С</a:t>
                </a:r>
                <a:r>
                  <a:rPr lang="uz-Latn-UZ" sz="3200" b="1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  <a:sym typeface="Symbol"/>
                  </a:rPr>
                  <a:t>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uz-Latn-UZ" sz="3200" b="1" i="1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  <a:sym typeface="Symbol"/>
                          </a:rPr>
                        </m:ctrlPr>
                      </m:sSupPr>
                      <m:e>
                        <m:r>
                          <a:rPr lang="uz-Latn-UZ" sz="3200" b="1" i="1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  <a:sym typeface="Symbol"/>
                          </a:rPr>
                          <m:t>𝟏𝟖𝟎</m:t>
                        </m:r>
                      </m:e>
                      <m:sup>
                        <m:r>
                          <a:rPr lang="uz-Latn-UZ" sz="3200" b="1" i="1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  <a:sym typeface="Symbol"/>
                          </a:rPr>
                          <m:t>𝟎</m:t>
                        </m:r>
                      </m:sup>
                    </m:sSup>
                    <m:r>
                      <a:rPr lang="ru-RU" sz="3200" b="1" i="1" smtClean="0">
                        <a:solidFill>
                          <a:srgbClr val="002060"/>
                        </a:solidFill>
                        <a:latin typeface="Cambria Math"/>
                        <a:cs typeface="Arial" pitchFamily="34" charset="0"/>
                        <a:sym typeface="Symbol"/>
                      </a:rPr>
                      <m:t>−</m:t>
                    </m:r>
                    <m:sSup>
                      <m:sSupPr>
                        <m:ctrlPr>
                          <a:rPr lang="ru-RU" sz="3200" b="1" i="1" smtClean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  <a:sym typeface="Symbol"/>
                          </a:rPr>
                        </m:ctrlPr>
                      </m:sSupPr>
                      <m:e>
                        <m:r>
                          <a:rPr lang="ru-RU" sz="3200" b="1" i="1" smtClean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  <a:sym typeface="Symbol"/>
                          </a:rPr>
                          <m:t>𝟏𝟑𝟎</m:t>
                        </m:r>
                      </m:e>
                      <m:sup>
                        <m:r>
                          <a:rPr lang="ru-RU" sz="3200" b="1" i="1" smtClean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  <a:sym typeface="Symbol"/>
                          </a:rPr>
                          <m:t>𝟎</m:t>
                        </m:r>
                      </m:sup>
                    </m:sSup>
                    <m:r>
                      <a:rPr lang="ru-RU" sz="3200" b="1" i="1" smtClean="0">
                        <a:solidFill>
                          <a:srgbClr val="002060"/>
                        </a:solidFill>
                        <a:latin typeface="Cambria Math"/>
                        <a:cs typeface="Arial" pitchFamily="34" charset="0"/>
                        <a:sym typeface="Symbol"/>
                      </a:rPr>
                      <m:t>=</m:t>
                    </m:r>
                    <m:sSup>
                      <m:sSupPr>
                        <m:ctrlPr>
                          <a:rPr lang="ru-RU" sz="3200" b="1" i="1" smtClean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  <a:sym typeface="Symbol"/>
                          </a:rPr>
                        </m:ctrlPr>
                      </m:sSupPr>
                      <m:e>
                        <m:r>
                          <a:rPr lang="ru-RU" sz="3200" b="1" i="1" smtClean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  <a:sym typeface="Symbol"/>
                          </a:rPr>
                          <m:t>𝟓𝟎</m:t>
                        </m:r>
                      </m:e>
                      <m:sup>
                        <m:r>
                          <a:rPr lang="ru-RU" sz="3200" b="1" i="1" smtClean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  <a:sym typeface="Symbol"/>
                          </a:rPr>
                          <m:t>𝟎</m:t>
                        </m:r>
                      </m:sup>
                    </m:sSup>
                  </m:oMath>
                </a14:m>
                <a:endParaRPr lang="uz-Latn-UZ" sz="3200" b="1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54" name="Прямоугольник 5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60025" y="3249271"/>
                <a:ext cx="6620017" cy="2084417"/>
              </a:xfrm>
              <a:prstGeom prst="rect">
                <a:avLst/>
              </a:prstGeom>
              <a:blipFill rotWithShape="1">
                <a:blip r:embed="rId4"/>
                <a:stretch>
                  <a:fillRect l="-2302" t="-3216" r="-1381" b="-9064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6" name="TextBox 55"/>
              <p:cNvSpPr txBox="1"/>
              <p:nvPr/>
            </p:nvSpPr>
            <p:spPr>
              <a:xfrm>
                <a:off x="815339" y="6480192"/>
                <a:ext cx="5916300" cy="76944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lvl="0"/>
                <a:r>
                  <a:rPr lang="ru-RU" sz="4400" b="1" dirty="0" smtClean="0">
                    <a:solidFill>
                      <a:srgbClr val="C00000"/>
                    </a:solidFill>
                    <a:latin typeface="Arial" pitchFamily="34" charset="0"/>
                    <a:cs typeface="Arial" pitchFamily="34" charset="0"/>
                  </a:rPr>
                  <a:t>Ответ: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  <a:sym typeface="Symbol"/>
                          </a:rPr>
                        </m:ctrlPr>
                      </m:sSupPr>
                      <m:e>
                        <m:r>
                          <a:rPr lang="en-US" sz="4000" b="1" smtClean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  <a:sym typeface="Symbol"/>
                          </a:rPr>
                          <m:t> </m:t>
                        </m:r>
                        <m:r>
                          <a:rPr lang="ru-RU" sz="4000" b="1" i="0" smtClean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  <a:sym typeface="Symbol"/>
                          </a:rPr>
                          <m:t>𝟔𝟐</m:t>
                        </m:r>
                      </m:e>
                      <m:sup>
                        <m:r>
                          <a:rPr lang="ru-RU" sz="4000" b="1" i="1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  <a:sym typeface="Symbol"/>
                          </a:rPr>
                          <m:t>𝟎</m:t>
                        </m:r>
                      </m:sup>
                    </m:sSup>
                  </m:oMath>
                </a14:m>
                <a:r>
                  <a:rPr lang="ru-RU" sz="40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,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4000" b="1" i="1" dirty="0" smtClean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ru-RU" sz="4000" b="1" i="1" dirty="0" smtClean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  <m:t>𝟔𝟖</m:t>
                        </m:r>
                      </m:e>
                      <m:sup>
                        <m:r>
                          <a:rPr lang="ru-RU" sz="4000" b="1" i="1" dirty="0" smtClean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  <m:t>𝟎</m:t>
                        </m:r>
                      </m:sup>
                    </m:sSup>
                    <m:sSup>
                      <m:sSupPr>
                        <m:ctrlPr>
                          <a:rPr lang="ru-RU" sz="4000" b="1" i="1" dirty="0" smtClean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m:rPr>
                            <m:nor/>
                          </m:rPr>
                          <a:rPr lang="ru-RU" sz="4000" b="1" dirty="0">
                            <a:solidFill>
                              <a:srgbClr val="002060"/>
                            </a:solidFill>
                            <a:latin typeface="Arial" pitchFamily="34" charset="0"/>
                            <a:cs typeface="Arial" pitchFamily="34" charset="0"/>
                          </a:rPr>
                          <m:t>,</m:t>
                        </m:r>
                        <m:r>
                          <a:rPr lang="ru-RU" sz="4000" b="1" i="1" dirty="0" smtClean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  <m:t>     </m:t>
                        </m:r>
                        <m:r>
                          <a:rPr lang="ru-RU" sz="4000" b="1" i="1" dirty="0" smtClean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  <m:t>𝟓𝟎</m:t>
                        </m:r>
                      </m:e>
                      <m:sup>
                        <m:r>
                          <a:rPr lang="ru-RU" sz="4000" b="1" i="1" dirty="0" smtClean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  <m:t>𝟎</m:t>
                        </m:r>
                      </m:sup>
                    </m:sSup>
                  </m:oMath>
                </a14:m>
                <a:r>
                  <a:rPr lang="ru-RU" sz="4000" b="1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56" name="TextBox 5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5339" y="6480192"/>
                <a:ext cx="5916300" cy="769441"/>
              </a:xfrm>
              <a:prstGeom prst="rect">
                <a:avLst/>
              </a:prstGeom>
              <a:blipFill rotWithShape="1">
                <a:blip r:embed="rId6"/>
                <a:stretch>
                  <a:fillRect l="-4227" t="-16667" b="-36508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7" name="TextBox 56"/>
              <p:cNvSpPr txBox="1"/>
              <p:nvPr/>
            </p:nvSpPr>
            <p:spPr>
              <a:xfrm>
                <a:off x="1046784" y="3697954"/>
                <a:ext cx="964751" cy="5959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3200" b="1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ru-RU" sz="3200" b="1" i="1" smtClean="0">
                              <a:latin typeface="Cambria Math"/>
                            </a:rPr>
                            <m:t>𝟔𝟐</m:t>
                          </m:r>
                        </m:e>
                        <m:sup>
                          <m:r>
                            <a:rPr lang="ru-RU" sz="3200" b="1" i="1" smtClean="0">
                              <a:latin typeface="Cambria Math"/>
                            </a:rPr>
                            <m:t>𝟎</m:t>
                          </m:r>
                        </m:sup>
                      </m:sSup>
                    </m:oMath>
                  </m:oMathPara>
                </a14:m>
                <a:endParaRPr lang="uz-Latn-UZ" sz="3200" b="1" dirty="0"/>
              </a:p>
            </p:txBody>
          </p:sp>
        </mc:Choice>
        <mc:Fallback xmlns="">
          <p:sp>
            <p:nvSpPr>
              <p:cNvPr id="57" name="TextBox 5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46784" y="3697954"/>
                <a:ext cx="964751" cy="595932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8" name="Прямая соединительная линия 37"/>
          <p:cNvCxnSpPr/>
          <p:nvPr/>
        </p:nvCxnSpPr>
        <p:spPr>
          <a:xfrm>
            <a:off x="1093523" y="4210431"/>
            <a:ext cx="3173677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4267200" y="3760989"/>
            <a:ext cx="43473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z-Latn-UZ" sz="3200" b="1" dirty="0">
                <a:latin typeface="Arial" pitchFamily="34" charset="0"/>
                <a:cs typeface="Arial" pitchFamily="34" charset="0"/>
              </a:rPr>
              <a:t>F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685284" y="3822635"/>
            <a:ext cx="45878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z-Latn-UZ" sz="3200" b="1" dirty="0" smtClean="0">
                <a:latin typeface="Arial" pitchFamily="34" charset="0"/>
                <a:cs typeface="Arial" pitchFamily="34" charset="0"/>
              </a:rPr>
              <a:t>E</a:t>
            </a:r>
            <a:endParaRPr lang="uz-Latn-UZ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1621087" y="2313502"/>
            <a:ext cx="48122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z-Latn-UZ" sz="3200" b="1" dirty="0">
                <a:latin typeface="Arial" pitchFamily="34" charset="0"/>
                <a:cs typeface="Arial" pitchFamily="34" charset="0"/>
              </a:rPr>
              <a:t>B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6250417" y="5119719"/>
            <a:ext cx="48122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z-Latn-UZ" sz="3200" b="1" dirty="0" smtClean="0">
                <a:latin typeface="Arial" pitchFamily="34" charset="0"/>
                <a:cs typeface="Arial" pitchFamily="34" charset="0"/>
              </a:rPr>
              <a:t>C</a:t>
            </a:r>
            <a:endParaRPr lang="uz-Latn-UZ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69628" y="5168893"/>
            <a:ext cx="48122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z-Latn-UZ" sz="3200" b="1" dirty="0" smtClean="0">
                <a:latin typeface="Arial" pitchFamily="34" charset="0"/>
                <a:cs typeface="Arial" pitchFamily="34" charset="0"/>
              </a:rPr>
              <a:t>A</a:t>
            </a:r>
            <a:endParaRPr lang="uz-Latn-UZ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0" name="Пирог 49"/>
          <p:cNvSpPr/>
          <p:nvPr/>
        </p:nvSpPr>
        <p:spPr>
          <a:xfrm rot="19011883">
            <a:off x="35707" y="4912430"/>
            <a:ext cx="891197" cy="946810"/>
          </a:xfrm>
          <a:prstGeom prst="pie">
            <a:avLst>
              <a:gd name="adj1" fmla="val 20616325"/>
              <a:gd name="adj2" fmla="val 2662065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18" tIns="65309" rIns="130618" bIns="65309"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52" name="Пирог 51"/>
          <p:cNvSpPr/>
          <p:nvPr/>
        </p:nvSpPr>
        <p:spPr>
          <a:xfrm rot="20157325">
            <a:off x="5422094" y="4859390"/>
            <a:ext cx="1472996" cy="1052891"/>
          </a:xfrm>
          <a:prstGeom prst="pie">
            <a:avLst>
              <a:gd name="adj1" fmla="val 12206681"/>
              <a:gd name="adj2" fmla="val 14376639"/>
            </a:avLst>
          </a:prstGeom>
          <a:solidFill>
            <a:srgbClr val="FF6B6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18" tIns="65309" rIns="130618" bIns="65309"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3" name="Прямоугольник 42"/>
              <p:cNvSpPr/>
              <p:nvPr/>
            </p:nvSpPr>
            <p:spPr>
              <a:xfrm>
                <a:off x="6870452" y="5877046"/>
                <a:ext cx="5604932" cy="5959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sz="32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  <a:sym typeface="Symbol"/>
                  </a:rPr>
                  <a:t>∠ </a:t>
                </a:r>
                <a:r>
                  <a:rPr lang="uz-Latn-UZ" sz="32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  <a:sym typeface="Symbol"/>
                  </a:rPr>
                  <a:t>B</a:t>
                </a:r>
                <a:r>
                  <a:rPr lang="uz-Latn-UZ" sz="3200" b="1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  <a:sym typeface="Symbol"/>
                  </a:rPr>
                  <a:t>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uz-Latn-UZ" sz="3200" b="1" i="1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  <a:sym typeface="Symbol"/>
                          </a:rPr>
                        </m:ctrlPr>
                      </m:sSupPr>
                      <m:e>
                        <m:r>
                          <a:rPr lang="uz-Latn-UZ" sz="3200" b="1" i="1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  <a:sym typeface="Symbol"/>
                          </a:rPr>
                          <m:t>𝟏𝟖𝟎</m:t>
                        </m:r>
                      </m:e>
                      <m:sup>
                        <m:r>
                          <a:rPr lang="uz-Latn-UZ" sz="3200" b="1" i="1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  <a:sym typeface="Symbol"/>
                          </a:rPr>
                          <m:t>𝟎</m:t>
                        </m:r>
                      </m:sup>
                    </m:sSup>
                    <m:r>
                      <a:rPr lang="ru-RU" sz="3200" b="1" i="1">
                        <a:solidFill>
                          <a:srgbClr val="002060"/>
                        </a:solidFill>
                        <a:latin typeface="Cambria Math"/>
                        <a:cs typeface="Arial" pitchFamily="34" charset="0"/>
                        <a:sym typeface="Symbol"/>
                      </a:rPr>
                      <m:t>−</m:t>
                    </m:r>
                    <m:sSup>
                      <m:sSupPr>
                        <m:ctrlPr>
                          <a:rPr lang="ru-RU" sz="3200" b="1" i="1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  <a:sym typeface="Symbol"/>
                          </a:rPr>
                        </m:ctrlPr>
                      </m:sSupPr>
                      <m:e>
                        <m:r>
                          <a:rPr lang="ru-RU" sz="3200" b="1" i="1" smtClean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  <a:sym typeface="Symbol"/>
                          </a:rPr>
                          <m:t>𝟔𝟐</m:t>
                        </m:r>
                      </m:e>
                      <m:sup>
                        <m:r>
                          <a:rPr lang="ru-RU" sz="3200" b="1" i="1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  <a:sym typeface="Symbol"/>
                          </a:rPr>
                          <m:t>𝟎</m:t>
                        </m:r>
                      </m:sup>
                    </m:sSup>
                    <m:r>
                      <a:rPr lang="ru-RU" sz="3200" b="1" i="1" smtClean="0">
                        <a:solidFill>
                          <a:srgbClr val="002060"/>
                        </a:solidFill>
                        <a:latin typeface="Cambria Math"/>
                        <a:cs typeface="Arial" pitchFamily="34" charset="0"/>
                        <a:sym typeface="Symbol"/>
                      </a:rPr>
                      <m:t>−</m:t>
                    </m:r>
                    <m:sSup>
                      <m:sSupPr>
                        <m:ctrlPr>
                          <a:rPr lang="ru-RU" sz="3200" b="1" i="1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  <a:sym typeface="Symbol"/>
                          </a:rPr>
                        </m:ctrlPr>
                      </m:sSupPr>
                      <m:e>
                        <m:r>
                          <a:rPr lang="ru-RU" sz="3200" b="1" i="1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  <a:sym typeface="Symbol"/>
                          </a:rPr>
                          <m:t>𝟓𝟎</m:t>
                        </m:r>
                      </m:e>
                      <m:sup>
                        <m:r>
                          <a:rPr lang="ru-RU" sz="3200" b="1" i="1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  <a:sym typeface="Symbol"/>
                          </a:rPr>
                          <m:t>𝟎</m:t>
                        </m:r>
                      </m:sup>
                    </m:sSup>
                    <m:r>
                      <a:rPr lang="ru-RU" sz="3200" b="1" i="1" smtClean="0">
                        <a:solidFill>
                          <a:srgbClr val="002060"/>
                        </a:solidFill>
                        <a:latin typeface="Cambria Math"/>
                        <a:cs typeface="Arial" pitchFamily="34" charset="0"/>
                        <a:sym typeface="Symbol"/>
                      </a:rPr>
                      <m:t>=</m:t>
                    </m:r>
                    <m:sSup>
                      <m:sSupPr>
                        <m:ctrlPr>
                          <a:rPr lang="ru-RU" sz="3200" b="1" i="1" smtClean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  <a:sym typeface="Symbol"/>
                          </a:rPr>
                        </m:ctrlPr>
                      </m:sSupPr>
                      <m:e>
                        <m:r>
                          <a:rPr lang="ru-RU" sz="3200" b="1" i="1" smtClean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  <a:sym typeface="Symbol"/>
                          </a:rPr>
                          <m:t>𝟔𝟖</m:t>
                        </m:r>
                      </m:e>
                      <m:sup>
                        <m:r>
                          <a:rPr lang="ru-RU" sz="3200" b="1" i="1" smtClean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  <a:sym typeface="Symbol"/>
                          </a:rPr>
                          <m:t>𝟎</m:t>
                        </m:r>
                      </m:sup>
                    </m:sSup>
                  </m:oMath>
                </a14:m>
                <a:endParaRPr lang="uz-Latn-UZ" dirty="0"/>
              </a:p>
            </p:txBody>
          </p:sp>
        </mc:Choice>
        <mc:Fallback xmlns="">
          <p:sp>
            <p:nvSpPr>
              <p:cNvPr id="43" name="Прямоугольник 4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70452" y="5877046"/>
                <a:ext cx="5604932" cy="595932"/>
              </a:xfrm>
              <a:prstGeom prst="rect">
                <a:avLst/>
              </a:prstGeom>
              <a:blipFill rotWithShape="1">
                <a:blip r:embed="rId9"/>
                <a:stretch>
                  <a:fillRect l="-2720" t="-13265" b="-30612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8" name="TextBox 47"/>
          <p:cNvSpPr txBox="1"/>
          <p:nvPr/>
        </p:nvSpPr>
        <p:spPr>
          <a:xfrm>
            <a:off x="7045682" y="5230715"/>
            <a:ext cx="456131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Рассмотрим </a:t>
            </a:r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△ АВС</a:t>
            </a:r>
            <a:endParaRPr lang="uz-Latn-UZ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9" name="Равнобедренный треугольник 48"/>
          <p:cNvSpPr/>
          <p:nvPr/>
        </p:nvSpPr>
        <p:spPr>
          <a:xfrm>
            <a:off x="444673" y="2788355"/>
            <a:ext cx="5798344" cy="2581272"/>
          </a:xfrm>
          <a:prstGeom prst="triangle">
            <a:avLst>
              <a:gd name="adj" fmla="val 24548"/>
            </a:avLst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9" name="Прямоугольник 38"/>
              <p:cNvSpPr/>
              <p:nvPr/>
            </p:nvSpPr>
            <p:spPr>
              <a:xfrm>
                <a:off x="602896" y="4735705"/>
                <a:ext cx="1054519" cy="5959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3200" b="1" i="1" smtClean="0">
                              <a:solidFill>
                                <a:schemeClr val="tx1"/>
                              </a:solidFill>
                              <a:latin typeface="Cambria Math"/>
                              <a:cs typeface="Arial" pitchFamily="34" charset="0"/>
                              <a:sym typeface="Symbol"/>
                            </a:rPr>
                          </m:ctrlPr>
                        </m:sSupPr>
                        <m:e>
                          <m:r>
                            <a:rPr lang="en-US" sz="3200" b="1">
                              <a:solidFill>
                                <a:schemeClr val="tx1"/>
                              </a:solidFill>
                              <a:latin typeface="Cambria Math"/>
                              <a:cs typeface="Arial" pitchFamily="34" charset="0"/>
                              <a:sym typeface="Symbol"/>
                            </a:rPr>
                            <m:t> </m:t>
                          </m:r>
                          <m:r>
                            <a:rPr lang="uz-Latn-UZ" sz="3200" b="1">
                              <a:solidFill>
                                <a:schemeClr val="tx1"/>
                              </a:solidFill>
                              <a:latin typeface="Cambria Math"/>
                              <a:cs typeface="Arial" pitchFamily="34" charset="0"/>
                              <a:sym typeface="Symbol"/>
                            </a:rPr>
                            <m:t>𝟔𝟐</m:t>
                          </m:r>
                        </m:e>
                        <m:sup>
                          <m:r>
                            <a:rPr lang="ru-RU" sz="3200" b="1" i="1">
                              <a:solidFill>
                                <a:schemeClr val="tx1"/>
                              </a:solidFill>
                              <a:latin typeface="Cambria Math"/>
                              <a:cs typeface="Arial" pitchFamily="34" charset="0"/>
                              <a:sym typeface="Symbol"/>
                            </a:rPr>
                            <m:t>𝟎</m:t>
                          </m:r>
                        </m:sup>
                      </m:sSup>
                    </m:oMath>
                  </m:oMathPara>
                </a14:m>
                <a:endParaRPr lang="uz-Latn-UZ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9" name="Прямоугольник 3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2896" y="4735705"/>
                <a:ext cx="1054519" cy="595932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1" name="Прямоугольник 40"/>
              <p:cNvSpPr/>
              <p:nvPr/>
            </p:nvSpPr>
            <p:spPr>
              <a:xfrm>
                <a:off x="4701934" y="4841245"/>
                <a:ext cx="964751" cy="5959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3200" b="1" i="1" smtClean="0">
                              <a:solidFill>
                                <a:schemeClr val="tx1"/>
                              </a:solidFill>
                              <a:latin typeface="Cambria Math"/>
                              <a:cs typeface="Arial" pitchFamily="34" charset="0"/>
                              <a:sym typeface="Symbol"/>
                            </a:rPr>
                          </m:ctrlPr>
                        </m:sSupPr>
                        <m:e>
                          <m:r>
                            <a:rPr lang="ru-RU" sz="3200" b="1" i="1">
                              <a:solidFill>
                                <a:schemeClr val="tx1"/>
                              </a:solidFill>
                              <a:latin typeface="Cambria Math"/>
                              <a:cs typeface="Arial" pitchFamily="34" charset="0"/>
                              <a:sym typeface="Symbol"/>
                            </a:rPr>
                            <m:t>𝟓𝟎</m:t>
                          </m:r>
                        </m:e>
                        <m:sup>
                          <m:r>
                            <a:rPr lang="ru-RU" sz="3200" b="1" i="1">
                              <a:solidFill>
                                <a:schemeClr val="tx1"/>
                              </a:solidFill>
                              <a:latin typeface="Cambria Math"/>
                              <a:cs typeface="Arial" pitchFamily="34" charset="0"/>
                              <a:sym typeface="Symbol"/>
                            </a:rPr>
                            <m:t>𝟎</m:t>
                          </m:r>
                        </m:sup>
                      </m:sSup>
                    </m:oMath>
                  </m:oMathPara>
                </a14:m>
                <a:endParaRPr lang="uz-Latn-UZ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41" name="Прямоугольник 4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01934" y="4841245"/>
                <a:ext cx="964751" cy="595932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3" name="Прямоугольник 52"/>
              <p:cNvSpPr/>
              <p:nvPr/>
            </p:nvSpPr>
            <p:spPr>
              <a:xfrm>
                <a:off x="1529159" y="2898277"/>
                <a:ext cx="964751" cy="5959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3200" b="1" i="1" smtClean="0">
                              <a:solidFill>
                                <a:schemeClr val="tx1"/>
                              </a:solidFill>
                              <a:latin typeface="Cambria Math"/>
                              <a:cs typeface="Arial" pitchFamily="34" charset="0"/>
                              <a:sym typeface="Symbol"/>
                            </a:rPr>
                          </m:ctrlPr>
                        </m:sSupPr>
                        <m:e>
                          <m:r>
                            <a:rPr lang="ru-RU" sz="3200" b="1" i="1">
                              <a:solidFill>
                                <a:schemeClr val="tx1"/>
                              </a:solidFill>
                              <a:latin typeface="Cambria Math"/>
                              <a:cs typeface="Arial" pitchFamily="34" charset="0"/>
                              <a:sym typeface="Symbol"/>
                            </a:rPr>
                            <m:t>𝟔𝟖</m:t>
                          </m:r>
                        </m:e>
                        <m:sup>
                          <m:r>
                            <a:rPr lang="ru-RU" sz="3200" b="1" i="1">
                              <a:solidFill>
                                <a:schemeClr val="tx1"/>
                              </a:solidFill>
                              <a:latin typeface="Cambria Math"/>
                              <a:cs typeface="Arial" pitchFamily="34" charset="0"/>
                              <a:sym typeface="Symbol"/>
                            </a:rPr>
                            <m:t>𝟎</m:t>
                          </m:r>
                        </m:sup>
                      </m:sSup>
                    </m:oMath>
                  </m:oMathPara>
                </a14:m>
                <a:endParaRPr lang="uz-Latn-UZ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53" name="Прямоугольник 5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29159" y="2898277"/>
                <a:ext cx="964751" cy="595932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08293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6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6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1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6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  <p:bldP spid="42" grpId="0"/>
      <p:bldP spid="3" grpId="0"/>
      <p:bldP spid="10" grpId="0"/>
      <p:bldP spid="13" grpId="0"/>
      <p:bldP spid="54" grpId="0"/>
      <p:bldP spid="56" grpId="0"/>
      <p:bldP spid="57" grpId="0"/>
      <p:bldP spid="50" grpId="0" animBg="1"/>
      <p:bldP spid="52" grpId="0" animBg="1"/>
      <p:bldP spid="43" grpId="0"/>
      <p:bldP spid="48" grpId="0"/>
      <p:bldP spid="49" grpId="0" animBg="1"/>
      <p:bldP spid="39" grpId="0"/>
      <p:bldP spid="41" grpId="0"/>
      <p:bldP spid="5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1"/>
            <a:ext cx="14630399" cy="91440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algn="ctr" defTabSz="2313116"/>
            <a:r>
              <a:rPr lang="ru-RU" sz="5000" spc="39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        </a:t>
            </a:r>
            <a:r>
              <a:rPr lang="ru-RU" sz="5400" b="1" spc="39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ЗАДАНИЯ </a:t>
            </a:r>
            <a:r>
              <a:rPr lang="ru-RU" sz="5400" b="1" spc="39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ДЛЯ ЗАКРЕПЛЕНИЯ</a:t>
            </a:r>
            <a:endParaRPr sz="5000" b="1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AutoShape 4" descr="Математическая вертикаль», тестирование учителей — Abitu.ne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z-Latn-UZ"/>
          </a:p>
        </p:txBody>
      </p:sp>
      <p:sp>
        <p:nvSpPr>
          <p:cNvPr id="3" name="AutoShape 4" descr="чтение векторные изображения, графика и иллюстрации - 123RF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z-Latn-UZ"/>
          </a:p>
        </p:txBody>
      </p:sp>
      <p:sp>
        <p:nvSpPr>
          <p:cNvPr id="8" name="AutoShape 6" descr="чтение векторные изображения, графика и иллюстрации - 123RF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z-Latn-UZ"/>
          </a:p>
        </p:txBody>
      </p:sp>
      <p:sp>
        <p:nvSpPr>
          <p:cNvPr id="9" name="AutoShape 8" descr="чтение векторные изображения, графика и иллюстрации - 123RF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z-Latn-UZ"/>
          </a:p>
        </p:txBody>
      </p:sp>
      <p:sp>
        <p:nvSpPr>
          <p:cNvPr id="12" name="TextBox 11"/>
          <p:cNvSpPr txBox="1"/>
          <p:nvPr/>
        </p:nvSpPr>
        <p:spPr>
          <a:xfrm>
            <a:off x="6324600" y="1831225"/>
            <a:ext cx="7134742" cy="2409723"/>
          </a:xfrm>
          <a:prstGeom prst="rect">
            <a:avLst/>
          </a:prstGeom>
          <a:noFill/>
        </p:spPr>
        <p:txBody>
          <a:bodyPr wrap="square" lIns="39454" tIns="19729" rIns="39454" bIns="19729" rtlCol="0">
            <a:spAutoFit/>
          </a:bodyPr>
          <a:lstStyle/>
          <a:p>
            <a:pPr algn="ctr"/>
            <a:r>
              <a:rPr lang="ru-RU" sz="6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4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Выполнить </a:t>
            </a:r>
          </a:p>
          <a:p>
            <a:pPr algn="ctr"/>
            <a:r>
              <a:rPr lang="ru-RU" sz="4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</a:t>
            </a:r>
            <a:r>
              <a:rPr lang="ru-RU" sz="4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исьменно задачи  </a:t>
            </a:r>
          </a:p>
          <a:p>
            <a:pPr algn="ctr"/>
            <a:r>
              <a:rPr lang="ru-RU" sz="4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№ 11, 13  (стр. 90-91). </a:t>
            </a:r>
            <a:endParaRPr lang="uz-Latn-UZ" sz="44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8194" name="Picture 2" descr="Дети в школе | Детские рисунки, Школьные идеи, Дети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752600" y="2514600"/>
            <a:ext cx="3929375" cy="4419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60107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5334000" y="76200"/>
            <a:ext cx="4572000" cy="870919"/>
          </a:xfrm>
          <a:prstGeom prst="rect">
            <a:avLst/>
          </a:prstGeom>
        </p:spPr>
        <p:txBody>
          <a:bodyPr wrap="square" lIns="39534" tIns="19768" rIns="39534" bIns="19768">
            <a:spAutoFit/>
          </a:bodyPr>
          <a:lstStyle/>
          <a:p>
            <a:pPr lvl="0" algn="ctr"/>
            <a:r>
              <a:rPr lang="ru-RU" sz="5400" b="1" spc="39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План урока</a:t>
            </a:r>
            <a:endParaRPr lang="ru-RU" sz="54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218795608"/>
              </p:ext>
            </p:extLst>
          </p:nvPr>
        </p:nvGraphicFramePr>
        <p:xfrm>
          <a:off x="1066800" y="1143000"/>
          <a:ext cx="12649200" cy="6502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76823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Grp="1" noChangeArrowheads="1"/>
          </p:cNvSpPr>
          <p:nvPr>
            <p:ph type="title"/>
          </p:nvPr>
        </p:nvSpPr>
        <p:spPr>
          <a:xfrm>
            <a:off x="1003697" y="208955"/>
            <a:ext cx="13015913" cy="677108"/>
          </a:xfrm>
        </p:spPr>
        <p:txBody>
          <a:bodyPr/>
          <a:lstStyle/>
          <a:p>
            <a:pPr algn="ctr"/>
            <a:r>
              <a:rPr lang="ru-RU" sz="4400" dirty="0">
                <a:solidFill>
                  <a:srgbClr val="002060"/>
                </a:solidFill>
              </a:rPr>
              <a:t>Углы при двух прямых и секущей</a:t>
            </a:r>
            <a:endParaRPr lang="ru-RU" sz="1800" dirty="0">
              <a:solidFill>
                <a:srgbClr val="002060"/>
              </a:solidFill>
            </a:endParaRPr>
          </a:p>
        </p:txBody>
      </p:sp>
      <p:sp>
        <p:nvSpPr>
          <p:cNvPr id="5122" name="Line 2"/>
          <p:cNvSpPr>
            <a:spLocks noChangeShapeType="1"/>
          </p:cNvSpPr>
          <p:nvPr/>
        </p:nvSpPr>
        <p:spPr bwMode="auto">
          <a:xfrm>
            <a:off x="1144731" y="2550320"/>
            <a:ext cx="4845249" cy="529084"/>
          </a:xfrm>
          <a:prstGeom prst="line">
            <a:avLst/>
          </a:prstGeom>
          <a:noFill/>
          <a:ln w="88900" cap="flat" cmpd="sng">
            <a:solidFill>
              <a:srgbClr val="000000"/>
            </a:solidFill>
            <a:prstDash val="solid"/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endParaRPr lang="ru-RU" sz="3600"/>
          </a:p>
        </p:txBody>
      </p:sp>
      <p:sp>
        <p:nvSpPr>
          <p:cNvPr id="5123" name="Line 3"/>
          <p:cNvSpPr>
            <a:spLocks noChangeShapeType="1"/>
          </p:cNvSpPr>
          <p:nvPr/>
        </p:nvSpPr>
        <p:spPr bwMode="auto">
          <a:xfrm>
            <a:off x="851837" y="4708179"/>
            <a:ext cx="4843463" cy="0"/>
          </a:xfrm>
          <a:prstGeom prst="line">
            <a:avLst/>
          </a:prstGeom>
          <a:noFill/>
          <a:ln w="88900" cap="flat" cmpd="sng">
            <a:solidFill>
              <a:srgbClr val="000000"/>
            </a:solidFill>
            <a:prstDash val="solid"/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endParaRPr lang="ru-RU" sz="3600"/>
          </a:p>
        </p:txBody>
      </p:sp>
      <p:sp>
        <p:nvSpPr>
          <p:cNvPr id="5124" name="AutoShape 4"/>
          <p:cNvSpPr>
            <a:spLocks/>
          </p:cNvSpPr>
          <p:nvPr/>
        </p:nvSpPr>
        <p:spPr bwMode="auto">
          <a:xfrm>
            <a:off x="958993" y="2536925"/>
            <a:ext cx="400050" cy="557213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599"/>
                </a:lnTo>
                <a:lnTo>
                  <a:pt x="0" y="21599"/>
                </a:lnTo>
                <a:close/>
              </a:path>
            </a:pathLst>
          </a:custGeom>
          <a:noFill/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50800" tIns="50800" rIns="50800" bIns="50800" anchor="ctr"/>
          <a:lstStyle/>
          <a:p>
            <a:r>
              <a:rPr lang="ru-RU" b="1" i="1">
                <a:solidFill>
                  <a:srgbClr val="000000"/>
                </a:solidFill>
              </a:rPr>
              <a:t>а</a:t>
            </a:r>
            <a:endParaRPr lang="ru-RU" b="1" i="1"/>
          </a:p>
        </p:txBody>
      </p:sp>
      <p:sp>
        <p:nvSpPr>
          <p:cNvPr id="5125" name="AutoShape 5"/>
          <p:cNvSpPr>
            <a:spLocks/>
          </p:cNvSpPr>
          <p:nvPr/>
        </p:nvSpPr>
        <p:spPr bwMode="auto">
          <a:xfrm>
            <a:off x="971496" y="3972818"/>
            <a:ext cx="375047" cy="557213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599"/>
                </a:lnTo>
                <a:lnTo>
                  <a:pt x="0" y="21599"/>
                </a:lnTo>
                <a:close/>
              </a:path>
            </a:pathLst>
          </a:custGeom>
          <a:noFill/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50800" tIns="50800" rIns="50800" bIns="50800" anchor="ctr"/>
          <a:lstStyle/>
          <a:p>
            <a:r>
              <a:rPr lang="ru-RU" b="1" i="1">
                <a:solidFill>
                  <a:srgbClr val="000000"/>
                </a:solidFill>
              </a:rPr>
              <a:t>b</a:t>
            </a:r>
            <a:endParaRPr lang="ru-RU" b="1" i="1"/>
          </a:p>
        </p:txBody>
      </p:sp>
      <p:sp>
        <p:nvSpPr>
          <p:cNvPr id="5126" name="Line 6"/>
          <p:cNvSpPr>
            <a:spLocks noChangeShapeType="1"/>
          </p:cNvSpPr>
          <p:nvPr/>
        </p:nvSpPr>
        <p:spPr bwMode="auto">
          <a:xfrm flipV="1">
            <a:off x="2155572" y="1243013"/>
            <a:ext cx="3320058" cy="5482382"/>
          </a:xfrm>
          <a:prstGeom prst="line">
            <a:avLst/>
          </a:prstGeom>
          <a:noFill/>
          <a:ln w="88900" cap="flat" cmpd="sng">
            <a:solidFill>
              <a:srgbClr val="000000"/>
            </a:solidFill>
            <a:prstDash val="solid"/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endParaRPr lang="ru-RU" sz="3600"/>
          </a:p>
        </p:txBody>
      </p:sp>
      <p:sp>
        <p:nvSpPr>
          <p:cNvPr id="5127" name="AutoShape 7"/>
          <p:cNvSpPr>
            <a:spLocks/>
          </p:cNvSpPr>
          <p:nvPr/>
        </p:nvSpPr>
        <p:spPr bwMode="auto">
          <a:xfrm>
            <a:off x="1793027" y="6322218"/>
            <a:ext cx="362545" cy="557213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599"/>
                </a:lnTo>
                <a:lnTo>
                  <a:pt x="0" y="21599"/>
                </a:lnTo>
                <a:close/>
              </a:path>
            </a:pathLst>
          </a:custGeom>
          <a:noFill/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50800" tIns="50800" rIns="50800" bIns="50800" anchor="ctr"/>
          <a:lstStyle/>
          <a:p>
            <a:r>
              <a:rPr lang="ru-RU" b="1" i="1">
                <a:solidFill>
                  <a:srgbClr val="000000"/>
                </a:solidFill>
              </a:rPr>
              <a:t>с</a:t>
            </a:r>
            <a:endParaRPr lang="ru-RU" b="1" i="1"/>
          </a:p>
        </p:txBody>
      </p:sp>
      <p:sp>
        <p:nvSpPr>
          <p:cNvPr id="5128" name="AutoShape 8"/>
          <p:cNvSpPr>
            <a:spLocks/>
          </p:cNvSpPr>
          <p:nvPr/>
        </p:nvSpPr>
        <p:spPr bwMode="auto">
          <a:xfrm>
            <a:off x="4036164" y="2256979"/>
            <a:ext cx="455414" cy="557213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noFill/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50800" tIns="50800" rIns="50800" bIns="50800" anchor="ctr"/>
          <a:lstStyle/>
          <a:p>
            <a:r>
              <a:rPr lang="ru-RU" sz="4000" b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</a:t>
            </a:r>
          </a:p>
        </p:txBody>
      </p:sp>
      <p:sp>
        <p:nvSpPr>
          <p:cNvPr id="5129" name="AutoShape 9"/>
          <p:cNvSpPr>
            <a:spLocks/>
          </p:cNvSpPr>
          <p:nvPr/>
        </p:nvSpPr>
        <p:spPr bwMode="auto">
          <a:xfrm>
            <a:off x="4818405" y="2415035"/>
            <a:ext cx="453628" cy="557213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noFill/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50800" tIns="50800" rIns="50800" bIns="50800" anchor="ctr"/>
          <a:lstStyle/>
          <a:p>
            <a:r>
              <a:rPr lang="ru-RU" sz="4000" b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</a:t>
            </a:r>
          </a:p>
        </p:txBody>
      </p:sp>
      <p:sp>
        <p:nvSpPr>
          <p:cNvPr id="5130" name="AutoShape 10"/>
          <p:cNvSpPr>
            <a:spLocks/>
          </p:cNvSpPr>
          <p:nvPr/>
        </p:nvSpPr>
        <p:spPr bwMode="auto">
          <a:xfrm>
            <a:off x="3587894" y="2929385"/>
            <a:ext cx="453628" cy="557213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noFill/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50800" tIns="50800" rIns="50800" bIns="50800" anchor="ctr"/>
          <a:lstStyle/>
          <a:p>
            <a:r>
              <a:rPr lang="ru-RU" sz="4000" b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3</a:t>
            </a:r>
          </a:p>
        </p:txBody>
      </p:sp>
      <p:sp>
        <p:nvSpPr>
          <p:cNvPr id="5131" name="AutoShape 11"/>
          <p:cNvSpPr>
            <a:spLocks/>
          </p:cNvSpPr>
          <p:nvPr/>
        </p:nvSpPr>
        <p:spPr bwMode="auto">
          <a:xfrm>
            <a:off x="4425498" y="3094137"/>
            <a:ext cx="455414" cy="557213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noFill/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50800" tIns="50800" rIns="50800" bIns="50800" anchor="ctr"/>
          <a:lstStyle/>
          <a:p>
            <a:r>
              <a:rPr lang="ru-RU" sz="4000" b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4</a:t>
            </a:r>
          </a:p>
        </p:txBody>
      </p:sp>
      <p:sp>
        <p:nvSpPr>
          <p:cNvPr id="5132" name="AutoShape 12"/>
          <p:cNvSpPr>
            <a:spLocks/>
          </p:cNvSpPr>
          <p:nvPr/>
        </p:nvSpPr>
        <p:spPr bwMode="auto">
          <a:xfrm>
            <a:off x="2787794" y="4079975"/>
            <a:ext cx="453628" cy="557213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noFill/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50800" tIns="50800" rIns="50800" bIns="50800" anchor="ctr"/>
          <a:lstStyle/>
          <a:p>
            <a:r>
              <a:rPr lang="ru-RU" sz="4000" b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5</a:t>
            </a:r>
          </a:p>
        </p:txBody>
      </p:sp>
      <p:sp>
        <p:nvSpPr>
          <p:cNvPr id="5133" name="AutoShape 13"/>
          <p:cNvSpPr>
            <a:spLocks/>
          </p:cNvSpPr>
          <p:nvPr/>
        </p:nvSpPr>
        <p:spPr bwMode="auto">
          <a:xfrm>
            <a:off x="3796848" y="4079975"/>
            <a:ext cx="455414" cy="557213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noFill/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50800" tIns="50800" rIns="50800" bIns="50800" anchor="ctr"/>
          <a:lstStyle/>
          <a:p>
            <a:r>
              <a:rPr lang="ru-RU" sz="4000" b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6</a:t>
            </a:r>
          </a:p>
        </p:txBody>
      </p:sp>
      <p:sp>
        <p:nvSpPr>
          <p:cNvPr id="5134" name="AutoShape 14"/>
          <p:cNvSpPr>
            <a:spLocks/>
          </p:cNvSpPr>
          <p:nvPr/>
        </p:nvSpPr>
        <p:spPr bwMode="auto">
          <a:xfrm>
            <a:off x="2444893" y="4864894"/>
            <a:ext cx="414338" cy="600075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600"/>
                </a:lnTo>
                <a:lnTo>
                  <a:pt x="0" y="21600"/>
                </a:lnTo>
                <a:close/>
              </a:path>
            </a:pathLst>
          </a:custGeom>
          <a:noFill/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50800" tIns="50800" rIns="50800" bIns="50800" anchor="ctr"/>
          <a:lstStyle/>
          <a:p>
            <a:r>
              <a:rPr lang="ru-RU" sz="4000" b="1">
                <a:solidFill>
                  <a:srgbClr val="002060"/>
                </a:solidFill>
                <a:latin typeface="Arial" pitchFamily="34" charset="0"/>
                <a:ea typeface="Times" charset="0"/>
                <a:cs typeface="Arial" pitchFamily="34" charset="0"/>
                <a:sym typeface="Times" charset="0"/>
              </a:rPr>
              <a:t>7</a:t>
            </a:r>
            <a:endParaRPr lang="ru-RU" sz="4000" b="1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135" name="AutoShape 15"/>
          <p:cNvSpPr>
            <a:spLocks/>
          </p:cNvSpPr>
          <p:nvPr/>
        </p:nvSpPr>
        <p:spPr bwMode="auto">
          <a:xfrm>
            <a:off x="3339648" y="4886325"/>
            <a:ext cx="455414" cy="557213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noFill/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50800" tIns="50800" rIns="50800" bIns="50800" anchor="ctr"/>
          <a:lstStyle/>
          <a:p>
            <a:r>
              <a:rPr lang="ru-RU" sz="4000" b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8</a:t>
            </a:r>
          </a:p>
        </p:txBody>
      </p:sp>
    </p:spTree>
    <p:extLst>
      <p:ext uri="{BB962C8B-B14F-4D97-AF65-F5344CB8AC3E}">
        <p14:creationId xmlns:p14="http://schemas.microsoft.com/office/powerpoint/2010/main" val="2148274769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Grp="1" noChangeArrowheads="1"/>
          </p:cNvSpPr>
          <p:nvPr>
            <p:ph type="title"/>
          </p:nvPr>
        </p:nvSpPr>
        <p:spPr>
          <a:xfrm>
            <a:off x="1003697" y="208955"/>
            <a:ext cx="13015913" cy="677108"/>
          </a:xfrm>
        </p:spPr>
        <p:txBody>
          <a:bodyPr/>
          <a:lstStyle/>
          <a:p>
            <a:pPr algn="ctr"/>
            <a:r>
              <a:rPr lang="ru-RU" sz="4400" dirty="0">
                <a:solidFill>
                  <a:srgbClr val="002060"/>
                </a:solidFill>
              </a:rPr>
              <a:t>Углы при двух прямых и секущей</a:t>
            </a:r>
            <a:endParaRPr lang="ru-RU" sz="1800" dirty="0">
              <a:solidFill>
                <a:srgbClr val="002060"/>
              </a:solidFill>
            </a:endParaRPr>
          </a:p>
        </p:txBody>
      </p:sp>
      <p:sp>
        <p:nvSpPr>
          <p:cNvPr id="5122" name="Line 2"/>
          <p:cNvSpPr>
            <a:spLocks noChangeShapeType="1"/>
          </p:cNvSpPr>
          <p:nvPr/>
        </p:nvSpPr>
        <p:spPr bwMode="auto">
          <a:xfrm>
            <a:off x="1144731" y="2550320"/>
            <a:ext cx="4845249" cy="529084"/>
          </a:xfrm>
          <a:prstGeom prst="line">
            <a:avLst/>
          </a:prstGeom>
          <a:noFill/>
          <a:ln w="88900" cap="flat" cmpd="sng">
            <a:solidFill>
              <a:srgbClr val="000000"/>
            </a:solidFill>
            <a:prstDash val="solid"/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endParaRPr lang="ru-RU" sz="3600"/>
          </a:p>
        </p:txBody>
      </p:sp>
      <p:sp>
        <p:nvSpPr>
          <p:cNvPr id="5123" name="Line 3"/>
          <p:cNvSpPr>
            <a:spLocks noChangeShapeType="1"/>
          </p:cNvSpPr>
          <p:nvPr/>
        </p:nvSpPr>
        <p:spPr bwMode="auto">
          <a:xfrm>
            <a:off x="851837" y="4708179"/>
            <a:ext cx="4843463" cy="0"/>
          </a:xfrm>
          <a:prstGeom prst="line">
            <a:avLst/>
          </a:prstGeom>
          <a:noFill/>
          <a:ln w="88900" cap="flat" cmpd="sng">
            <a:solidFill>
              <a:srgbClr val="000000"/>
            </a:solidFill>
            <a:prstDash val="solid"/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endParaRPr lang="ru-RU" sz="3600"/>
          </a:p>
        </p:txBody>
      </p:sp>
      <p:sp>
        <p:nvSpPr>
          <p:cNvPr id="5124" name="AutoShape 4"/>
          <p:cNvSpPr>
            <a:spLocks/>
          </p:cNvSpPr>
          <p:nvPr/>
        </p:nvSpPr>
        <p:spPr bwMode="auto">
          <a:xfrm>
            <a:off x="958993" y="2536925"/>
            <a:ext cx="400050" cy="557213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599"/>
                </a:lnTo>
                <a:lnTo>
                  <a:pt x="0" y="21599"/>
                </a:lnTo>
                <a:close/>
              </a:path>
            </a:pathLst>
          </a:custGeom>
          <a:noFill/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50800" tIns="50800" rIns="50800" bIns="50800" anchor="ctr"/>
          <a:lstStyle/>
          <a:p>
            <a:r>
              <a:rPr lang="ru-RU" b="1" i="1">
                <a:solidFill>
                  <a:srgbClr val="000000"/>
                </a:solidFill>
              </a:rPr>
              <a:t>а</a:t>
            </a:r>
            <a:endParaRPr lang="ru-RU" b="1" i="1"/>
          </a:p>
        </p:txBody>
      </p:sp>
      <p:sp>
        <p:nvSpPr>
          <p:cNvPr id="5125" name="AutoShape 5"/>
          <p:cNvSpPr>
            <a:spLocks/>
          </p:cNvSpPr>
          <p:nvPr/>
        </p:nvSpPr>
        <p:spPr bwMode="auto">
          <a:xfrm>
            <a:off x="971496" y="3972818"/>
            <a:ext cx="375047" cy="557213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599"/>
                </a:lnTo>
                <a:lnTo>
                  <a:pt x="0" y="21599"/>
                </a:lnTo>
                <a:close/>
              </a:path>
            </a:pathLst>
          </a:custGeom>
          <a:noFill/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50800" tIns="50800" rIns="50800" bIns="50800" anchor="ctr"/>
          <a:lstStyle/>
          <a:p>
            <a:r>
              <a:rPr lang="ru-RU" b="1" i="1">
                <a:solidFill>
                  <a:srgbClr val="000000"/>
                </a:solidFill>
              </a:rPr>
              <a:t>b</a:t>
            </a:r>
            <a:endParaRPr lang="ru-RU" b="1" i="1"/>
          </a:p>
        </p:txBody>
      </p:sp>
      <p:sp>
        <p:nvSpPr>
          <p:cNvPr id="5126" name="Line 6"/>
          <p:cNvSpPr>
            <a:spLocks noChangeShapeType="1"/>
          </p:cNvSpPr>
          <p:nvPr/>
        </p:nvSpPr>
        <p:spPr bwMode="auto">
          <a:xfrm flipV="1">
            <a:off x="2155572" y="1243013"/>
            <a:ext cx="3320058" cy="5482382"/>
          </a:xfrm>
          <a:prstGeom prst="line">
            <a:avLst/>
          </a:prstGeom>
          <a:noFill/>
          <a:ln w="88900" cap="flat" cmpd="sng">
            <a:solidFill>
              <a:srgbClr val="000000"/>
            </a:solidFill>
            <a:prstDash val="solid"/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endParaRPr lang="ru-RU" sz="3600"/>
          </a:p>
        </p:txBody>
      </p:sp>
      <p:sp>
        <p:nvSpPr>
          <p:cNvPr id="5127" name="AutoShape 7"/>
          <p:cNvSpPr>
            <a:spLocks/>
          </p:cNvSpPr>
          <p:nvPr/>
        </p:nvSpPr>
        <p:spPr bwMode="auto">
          <a:xfrm>
            <a:off x="1793027" y="6322218"/>
            <a:ext cx="362545" cy="557213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599"/>
                </a:lnTo>
                <a:lnTo>
                  <a:pt x="0" y="21599"/>
                </a:lnTo>
                <a:close/>
              </a:path>
            </a:pathLst>
          </a:custGeom>
          <a:noFill/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50800" tIns="50800" rIns="50800" bIns="50800" anchor="ctr"/>
          <a:lstStyle/>
          <a:p>
            <a:r>
              <a:rPr lang="ru-RU" b="1" i="1">
                <a:solidFill>
                  <a:srgbClr val="000000"/>
                </a:solidFill>
              </a:rPr>
              <a:t>с</a:t>
            </a:r>
            <a:endParaRPr lang="ru-RU" b="1" i="1"/>
          </a:p>
        </p:txBody>
      </p:sp>
      <p:sp>
        <p:nvSpPr>
          <p:cNvPr id="5130" name="AutoShape 10"/>
          <p:cNvSpPr>
            <a:spLocks/>
          </p:cNvSpPr>
          <p:nvPr/>
        </p:nvSpPr>
        <p:spPr bwMode="auto">
          <a:xfrm>
            <a:off x="3587894" y="2929385"/>
            <a:ext cx="453628" cy="557213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noFill/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50800" tIns="50800" rIns="50800" bIns="50800" anchor="ctr"/>
          <a:lstStyle/>
          <a:p>
            <a:r>
              <a:rPr lang="ru-RU" sz="4000" b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3</a:t>
            </a:r>
          </a:p>
        </p:txBody>
      </p:sp>
      <p:sp>
        <p:nvSpPr>
          <p:cNvPr id="5131" name="AutoShape 11"/>
          <p:cNvSpPr>
            <a:spLocks/>
          </p:cNvSpPr>
          <p:nvPr/>
        </p:nvSpPr>
        <p:spPr bwMode="auto">
          <a:xfrm>
            <a:off x="4425498" y="3094137"/>
            <a:ext cx="455414" cy="557213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noFill/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50800" tIns="50800" rIns="50800" bIns="50800" anchor="ctr"/>
          <a:lstStyle/>
          <a:p>
            <a:r>
              <a:rPr lang="ru-RU" sz="4000" b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4</a:t>
            </a:r>
          </a:p>
        </p:txBody>
      </p:sp>
      <p:sp>
        <p:nvSpPr>
          <p:cNvPr id="5132" name="AutoShape 12"/>
          <p:cNvSpPr>
            <a:spLocks/>
          </p:cNvSpPr>
          <p:nvPr/>
        </p:nvSpPr>
        <p:spPr bwMode="auto">
          <a:xfrm>
            <a:off x="2787794" y="4079975"/>
            <a:ext cx="453628" cy="557213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noFill/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50800" tIns="50800" rIns="50800" bIns="50800" anchor="ctr"/>
          <a:lstStyle/>
          <a:p>
            <a:r>
              <a:rPr lang="ru-RU" sz="4000" b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5</a:t>
            </a:r>
          </a:p>
        </p:txBody>
      </p:sp>
      <p:sp>
        <p:nvSpPr>
          <p:cNvPr id="5133" name="AutoShape 13"/>
          <p:cNvSpPr>
            <a:spLocks/>
          </p:cNvSpPr>
          <p:nvPr/>
        </p:nvSpPr>
        <p:spPr bwMode="auto">
          <a:xfrm>
            <a:off x="3796848" y="4079975"/>
            <a:ext cx="455414" cy="557213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noFill/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50800" tIns="50800" rIns="50800" bIns="50800" anchor="ctr"/>
          <a:lstStyle/>
          <a:p>
            <a:r>
              <a:rPr lang="ru-RU" sz="4000" b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6</a:t>
            </a:r>
          </a:p>
        </p:txBody>
      </p:sp>
      <p:sp>
        <p:nvSpPr>
          <p:cNvPr id="17" name="AutoShape 8"/>
          <p:cNvSpPr>
            <a:spLocks/>
          </p:cNvSpPr>
          <p:nvPr/>
        </p:nvSpPr>
        <p:spPr bwMode="auto">
          <a:xfrm>
            <a:off x="7162800" y="2734755"/>
            <a:ext cx="6154738" cy="1600200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noFill/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50800" tIns="50800" rIns="50800" bIns="50800" anchor="ctr"/>
          <a:lstStyle/>
          <a:p>
            <a:pPr algn="ctr"/>
            <a:r>
              <a:rPr lang="ru-RU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3, 4, 5, 6 – внутренние   углы</a:t>
            </a:r>
          </a:p>
        </p:txBody>
      </p:sp>
    </p:spTree>
    <p:extLst>
      <p:ext uri="{BB962C8B-B14F-4D97-AF65-F5344CB8AC3E}">
        <p14:creationId xmlns:p14="http://schemas.microsoft.com/office/powerpoint/2010/main" val="1775422302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Grp="1" noChangeArrowheads="1"/>
          </p:cNvSpPr>
          <p:nvPr>
            <p:ph type="title"/>
          </p:nvPr>
        </p:nvSpPr>
        <p:spPr>
          <a:xfrm>
            <a:off x="1003697" y="208955"/>
            <a:ext cx="13015913" cy="677108"/>
          </a:xfrm>
        </p:spPr>
        <p:txBody>
          <a:bodyPr/>
          <a:lstStyle/>
          <a:p>
            <a:pPr algn="ctr"/>
            <a:r>
              <a:rPr lang="ru-RU" sz="4400" dirty="0">
                <a:solidFill>
                  <a:srgbClr val="002060"/>
                </a:solidFill>
              </a:rPr>
              <a:t>Углы при двух прямых и секущей</a:t>
            </a:r>
            <a:endParaRPr lang="ru-RU" sz="1800" dirty="0">
              <a:solidFill>
                <a:srgbClr val="002060"/>
              </a:solidFill>
            </a:endParaRPr>
          </a:p>
        </p:txBody>
      </p:sp>
      <p:sp>
        <p:nvSpPr>
          <p:cNvPr id="5122" name="Line 2"/>
          <p:cNvSpPr>
            <a:spLocks noChangeShapeType="1"/>
          </p:cNvSpPr>
          <p:nvPr/>
        </p:nvSpPr>
        <p:spPr bwMode="auto">
          <a:xfrm>
            <a:off x="1144731" y="2550320"/>
            <a:ext cx="4845249" cy="529084"/>
          </a:xfrm>
          <a:prstGeom prst="line">
            <a:avLst/>
          </a:prstGeom>
          <a:noFill/>
          <a:ln w="88900" cap="flat" cmpd="sng">
            <a:solidFill>
              <a:srgbClr val="000000"/>
            </a:solidFill>
            <a:prstDash val="solid"/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endParaRPr lang="ru-RU" sz="3600"/>
          </a:p>
        </p:txBody>
      </p:sp>
      <p:sp>
        <p:nvSpPr>
          <p:cNvPr id="5123" name="Line 3"/>
          <p:cNvSpPr>
            <a:spLocks noChangeShapeType="1"/>
          </p:cNvSpPr>
          <p:nvPr/>
        </p:nvSpPr>
        <p:spPr bwMode="auto">
          <a:xfrm>
            <a:off x="851837" y="4708179"/>
            <a:ext cx="4843463" cy="0"/>
          </a:xfrm>
          <a:prstGeom prst="line">
            <a:avLst/>
          </a:prstGeom>
          <a:noFill/>
          <a:ln w="88900" cap="flat" cmpd="sng">
            <a:solidFill>
              <a:srgbClr val="000000"/>
            </a:solidFill>
            <a:prstDash val="solid"/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endParaRPr lang="ru-RU" sz="3600"/>
          </a:p>
        </p:txBody>
      </p:sp>
      <p:sp>
        <p:nvSpPr>
          <p:cNvPr id="5124" name="AutoShape 4"/>
          <p:cNvSpPr>
            <a:spLocks/>
          </p:cNvSpPr>
          <p:nvPr/>
        </p:nvSpPr>
        <p:spPr bwMode="auto">
          <a:xfrm>
            <a:off x="958993" y="2536925"/>
            <a:ext cx="400050" cy="557213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599"/>
                </a:lnTo>
                <a:lnTo>
                  <a:pt x="0" y="21599"/>
                </a:lnTo>
                <a:close/>
              </a:path>
            </a:pathLst>
          </a:custGeom>
          <a:noFill/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50800" tIns="50800" rIns="50800" bIns="50800" anchor="ctr"/>
          <a:lstStyle/>
          <a:p>
            <a:r>
              <a:rPr lang="ru-RU" b="1" i="1">
                <a:solidFill>
                  <a:srgbClr val="000000"/>
                </a:solidFill>
              </a:rPr>
              <a:t>а</a:t>
            </a:r>
            <a:endParaRPr lang="ru-RU" b="1" i="1"/>
          </a:p>
        </p:txBody>
      </p:sp>
      <p:sp>
        <p:nvSpPr>
          <p:cNvPr id="5125" name="AutoShape 5"/>
          <p:cNvSpPr>
            <a:spLocks/>
          </p:cNvSpPr>
          <p:nvPr/>
        </p:nvSpPr>
        <p:spPr bwMode="auto">
          <a:xfrm>
            <a:off x="971496" y="3972818"/>
            <a:ext cx="375047" cy="557213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599"/>
                </a:lnTo>
                <a:lnTo>
                  <a:pt x="0" y="21599"/>
                </a:lnTo>
                <a:close/>
              </a:path>
            </a:pathLst>
          </a:custGeom>
          <a:noFill/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50800" tIns="50800" rIns="50800" bIns="50800" anchor="ctr"/>
          <a:lstStyle/>
          <a:p>
            <a:r>
              <a:rPr lang="ru-RU" b="1" i="1">
                <a:solidFill>
                  <a:srgbClr val="000000"/>
                </a:solidFill>
              </a:rPr>
              <a:t>b</a:t>
            </a:r>
            <a:endParaRPr lang="ru-RU" b="1" i="1"/>
          </a:p>
        </p:txBody>
      </p:sp>
      <p:sp>
        <p:nvSpPr>
          <p:cNvPr id="5126" name="Line 6"/>
          <p:cNvSpPr>
            <a:spLocks noChangeShapeType="1"/>
          </p:cNvSpPr>
          <p:nvPr/>
        </p:nvSpPr>
        <p:spPr bwMode="auto">
          <a:xfrm flipV="1">
            <a:off x="2155572" y="1243013"/>
            <a:ext cx="3320058" cy="5482382"/>
          </a:xfrm>
          <a:prstGeom prst="line">
            <a:avLst/>
          </a:prstGeom>
          <a:noFill/>
          <a:ln w="88900" cap="flat" cmpd="sng">
            <a:solidFill>
              <a:srgbClr val="000000"/>
            </a:solidFill>
            <a:prstDash val="solid"/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endParaRPr lang="ru-RU" sz="3600"/>
          </a:p>
        </p:txBody>
      </p:sp>
      <p:sp>
        <p:nvSpPr>
          <p:cNvPr id="5127" name="AutoShape 7"/>
          <p:cNvSpPr>
            <a:spLocks/>
          </p:cNvSpPr>
          <p:nvPr/>
        </p:nvSpPr>
        <p:spPr bwMode="auto">
          <a:xfrm>
            <a:off x="1793027" y="6322218"/>
            <a:ext cx="362545" cy="557213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599"/>
                </a:lnTo>
                <a:lnTo>
                  <a:pt x="0" y="21599"/>
                </a:lnTo>
                <a:close/>
              </a:path>
            </a:pathLst>
          </a:custGeom>
          <a:noFill/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50800" tIns="50800" rIns="50800" bIns="50800" anchor="ctr"/>
          <a:lstStyle/>
          <a:p>
            <a:r>
              <a:rPr lang="ru-RU" b="1" i="1">
                <a:solidFill>
                  <a:srgbClr val="000000"/>
                </a:solidFill>
              </a:rPr>
              <a:t>с</a:t>
            </a:r>
            <a:endParaRPr lang="ru-RU" b="1" i="1"/>
          </a:p>
        </p:txBody>
      </p:sp>
      <p:sp>
        <p:nvSpPr>
          <p:cNvPr id="5128" name="AutoShape 8"/>
          <p:cNvSpPr>
            <a:spLocks/>
          </p:cNvSpPr>
          <p:nvPr/>
        </p:nvSpPr>
        <p:spPr bwMode="auto">
          <a:xfrm>
            <a:off x="4036164" y="2256979"/>
            <a:ext cx="455414" cy="557213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noFill/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50800" tIns="50800" rIns="50800" bIns="50800" anchor="ctr"/>
          <a:lstStyle/>
          <a:p>
            <a:r>
              <a:rPr lang="ru-RU" sz="4000" b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</a:t>
            </a:r>
          </a:p>
        </p:txBody>
      </p:sp>
      <p:sp>
        <p:nvSpPr>
          <p:cNvPr id="5129" name="AutoShape 9"/>
          <p:cNvSpPr>
            <a:spLocks/>
          </p:cNvSpPr>
          <p:nvPr/>
        </p:nvSpPr>
        <p:spPr bwMode="auto">
          <a:xfrm>
            <a:off x="4818405" y="2415035"/>
            <a:ext cx="453628" cy="557213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noFill/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50800" tIns="50800" rIns="50800" bIns="50800" anchor="ctr"/>
          <a:lstStyle/>
          <a:p>
            <a:r>
              <a:rPr lang="ru-RU" sz="4000" b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</a:t>
            </a:r>
          </a:p>
        </p:txBody>
      </p:sp>
      <p:sp>
        <p:nvSpPr>
          <p:cNvPr id="5134" name="AutoShape 14"/>
          <p:cNvSpPr>
            <a:spLocks/>
          </p:cNvSpPr>
          <p:nvPr/>
        </p:nvSpPr>
        <p:spPr bwMode="auto">
          <a:xfrm>
            <a:off x="2444893" y="4864894"/>
            <a:ext cx="414338" cy="600075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600"/>
                </a:lnTo>
                <a:lnTo>
                  <a:pt x="0" y="21600"/>
                </a:lnTo>
                <a:close/>
              </a:path>
            </a:pathLst>
          </a:custGeom>
          <a:noFill/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50800" tIns="50800" rIns="50800" bIns="50800" anchor="ctr"/>
          <a:lstStyle/>
          <a:p>
            <a:r>
              <a:rPr lang="ru-RU" sz="4000" b="1">
                <a:solidFill>
                  <a:srgbClr val="002060"/>
                </a:solidFill>
                <a:latin typeface="Arial" pitchFamily="34" charset="0"/>
                <a:ea typeface="Times" charset="0"/>
                <a:cs typeface="Arial" pitchFamily="34" charset="0"/>
                <a:sym typeface="Times" charset="0"/>
              </a:rPr>
              <a:t>7</a:t>
            </a:r>
            <a:endParaRPr lang="ru-RU" sz="4000" b="1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135" name="AutoShape 15"/>
          <p:cNvSpPr>
            <a:spLocks/>
          </p:cNvSpPr>
          <p:nvPr/>
        </p:nvSpPr>
        <p:spPr bwMode="auto">
          <a:xfrm>
            <a:off x="3339648" y="4886325"/>
            <a:ext cx="455414" cy="557213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noFill/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50800" tIns="50800" rIns="50800" bIns="50800" anchor="ctr"/>
          <a:lstStyle/>
          <a:p>
            <a:r>
              <a:rPr lang="ru-RU" sz="4000" b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8</a:t>
            </a:r>
          </a:p>
        </p:txBody>
      </p:sp>
      <p:sp>
        <p:nvSpPr>
          <p:cNvPr id="17" name="AutoShape 2"/>
          <p:cNvSpPr>
            <a:spLocks/>
          </p:cNvSpPr>
          <p:nvPr/>
        </p:nvSpPr>
        <p:spPr bwMode="auto">
          <a:xfrm>
            <a:off x="7239000" y="3226172"/>
            <a:ext cx="5494338" cy="1516063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noFill/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50800" tIns="50800" rIns="50800" bIns="50800" anchor="ctr"/>
          <a:lstStyle/>
          <a:p>
            <a:pPr algn="ctr"/>
            <a:r>
              <a:rPr lang="ru-RU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1, 2, 7, 8 – внешние   углы</a:t>
            </a:r>
          </a:p>
        </p:txBody>
      </p:sp>
    </p:spTree>
    <p:extLst>
      <p:ext uri="{BB962C8B-B14F-4D97-AF65-F5344CB8AC3E}">
        <p14:creationId xmlns:p14="http://schemas.microsoft.com/office/powerpoint/2010/main" val="1147634696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AutoShape 1"/>
          <p:cNvSpPr>
            <a:spLocks/>
          </p:cNvSpPr>
          <p:nvPr/>
        </p:nvSpPr>
        <p:spPr bwMode="auto">
          <a:xfrm rot="10800000">
            <a:off x="9761561" y="4125217"/>
            <a:ext cx="697702" cy="440844"/>
          </a:xfrm>
          <a:custGeom>
            <a:avLst/>
            <a:gdLst>
              <a:gd name="T0" fmla="+- 0 11284 969"/>
              <a:gd name="T1" fmla="*/ T0 w 20631"/>
              <a:gd name="T2" fmla="*/ 10672 h 21345"/>
              <a:gd name="T3" fmla="+- 0 11284 969"/>
              <a:gd name="T4" fmla="*/ T3 w 20631"/>
              <a:gd name="T5" fmla="*/ 10672 h 21345"/>
              <a:gd name="T6" fmla="+- 0 11284 969"/>
              <a:gd name="T7" fmla="*/ T6 w 20631"/>
              <a:gd name="T8" fmla="*/ 10672 h 21345"/>
              <a:gd name="T9" fmla="+- 0 11284 969"/>
              <a:gd name="T10" fmla="*/ T9 w 20631"/>
              <a:gd name="T11" fmla="*/ 10672 h 21345"/>
            </a:gdLst>
            <a:ahLst/>
            <a:cxnLst>
              <a:cxn ang="0">
                <a:pos x="T1" y="T2"/>
              </a:cxn>
              <a:cxn ang="0">
                <a:pos x="T4" y="T5"/>
              </a:cxn>
              <a:cxn ang="0">
                <a:pos x="T7" y="T8"/>
              </a:cxn>
              <a:cxn ang="0">
                <a:pos x="T10" y="T11"/>
              </a:cxn>
            </a:cxnLst>
            <a:rect l="0" t="0" r="r" b="b"/>
            <a:pathLst>
              <a:path w="20631" h="21345">
                <a:moveTo>
                  <a:pt x="1240" y="0"/>
                </a:moveTo>
                <a:lnTo>
                  <a:pt x="20630" y="1180"/>
                </a:lnTo>
                <a:lnTo>
                  <a:pt x="12739" y="21308"/>
                </a:lnTo>
                <a:cubicBezTo>
                  <a:pt x="9235" y="21600"/>
                  <a:pt x="5721" y="20148"/>
                  <a:pt x="3341" y="17099"/>
                </a:cubicBezTo>
                <a:cubicBezTo>
                  <a:pt x="-205" y="12558"/>
                  <a:pt x="-969" y="5742"/>
                  <a:pt x="1240" y="0"/>
                </a:cubicBezTo>
                <a:close/>
              </a:path>
            </a:pathLst>
          </a:custGeom>
          <a:solidFill>
            <a:srgbClr val="E6729F"/>
          </a:solidFill>
          <a:ln w="25400" cap="flat" cmpd="sng">
            <a:solidFill>
              <a:srgbClr val="75B1D4"/>
            </a:solidFill>
            <a:prstDash val="solid"/>
            <a:miter lim="0"/>
            <a:headEnd/>
            <a:tailEnd/>
          </a:ln>
          <a:effectLst/>
        </p:spPr>
        <p:txBody>
          <a:bodyPr lIns="0" tIns="0" rIns="0" bIns="0" anchor="ctr"/>
          <a:lstStyle/>
          <a:p>
            <a:endParaRPr lang="ru-RU" sz="3600"/>
          </a:p>
        </p:txBody>
      </p:sp>
      <p:sp>
        <p:nvSpPr>
          <p:cNvPr id="34" name="AutoShape 2"/>
          <p:cNvSpPr>
            <a:spLocks/>
          </p:cNvSpPr>
          <p:nvPr/>
        </p:nvSpPr>
        <p:spPr bwMode="auto">
          <a:xfrm flipH="1">
            <a:off x="10574732" y="2841923"/>
            <a:ext cx="908256" cy="455612"/>
          </a:xfrm>
          <a:custGeom>
            <a:avLst/>
            <a:gdLst>
              <a:gd name="T0" fmla="*/ 10800 w 21600"/>
              <a:gd name="T1" fmla="*/ 10289 h 20579"/>
              <a:gd name="T2" fmla="*/ 10800 w 21600"/>
              <a:gd name="T3" fmla="*/ 10289 h 20579"/>
              <a:gd name="T4" fmla="*/ 10800 w 21600"/>
              <a:gd name="T5" fmla="*/ 10289 h 20579"/>
              <a:gd name="T6" fmla="*/ 10800 w 21600"/>
              <a:gd name="T7" fmla="*/ 10289 h 2057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0579">
                <a:moveTo>
                  <a:pt x="0" y="2850"/>
                </a:moveTo>
                <a:lnTo>
                  <a:pt x="15777" y="0"/>
                </a:lnTo>
                <a:lnTo>
                  <a:pt x="21599" y="17419"/>
                </a:lnTo>
                <a:cubicBezTo>
                  <a:pt x="17564" y="21122"/>
                  <a:pt x="12575" y="21600"/>
                  <a:pt x="8260" y="18695"/>
                </a:cubicBezTo>
                <a:cubicBezTo>
                  <a:pt x="3937" y="15786"/>
                  <a:pt x="846" y="9857"/>
                  <a:pt x="0" y="2850"/>
                </a:cubicBezTo>
                <a:close/>
              </a:path>
            </a:pathLst>
          </a:custGeom>
          <a:solidFill>
            <a:srgbClr val="E6729F"/>
          </a:solidFill>
          <a:ln w="25400" cap="flat" cmpd="sng">
            <a:solidFill>
              <a:srgbClr val="75B1D4"/>
            </a:solidFill>
            <a:prstDash val="solid"/>
            <a:miter lim="0"/>
            <a:headEnd/>
            <a:tailEnd/>
          </a:ln>
          <a:effectLst/>
        </p:spPr>
        <p:txBody>
          <a:bodyPr lIns="0" tIns="0" rIns="0" bIns="0" anchor="ctr"/>
          <a:lstStyle/>
          <a:p>
            <a:endParaRPr lang="ru-RU" sz="3600"/>
          </a:p>
        </p:txBody>
      </p:sp>
      <p:sp>
        <p:nvSpPr>
          <p:cNvPr id="14" name="AutoShape 1"/>
          <p:cNvSpPr>
            <a:spLocks/>
          </p:cNvSpPr>
          <p:nvPr/>
        </p:nvSpPr>
        <p:spPr bwMode="auto">
          <a:xfrm rot="10800000" flipH="1">
            <a:off x="2668574" y="4223990"/>
            <a:ext cx="898781" cy="484188"/>
          </a:xfrm>
          <a:custGeom>
            <a:avLst/>
            <a:gdLst>
              <a:gd name="T0" fmla="+- 0 11042 485"/>
              <a:gd name="T1" fmla="*/ T0 w 21115"/>
              <a:gd name="T2" fmla="*/ 9658 h 19316"/>
              <a:gd name="T3" fmla="+- 0 11042 485"/>
              <a:gd name="T4" fmla="*/ T3 w 21115"/>
              <a:gd name="T5" fmla="*/ 9658 h 19316"/>
              <a:gd name="T6" fmla="+- 0 11042 485"/>
              <a:gd name="T7" fmla="*/ T6 w 21115"/>
              <a:gd name="T8" fmla="*/ 9658 h 19316"/>
              <a:gd name="T9" fmla="+- 0 11042 485"/>
              <a:gd name="T10" fmla="*/ T9 w 21115"/>
              <a:gd name="T11" fmla="*/ 9658 h 19316"/>
            </a:gdLst>
            <a:ahLst/>
            <a:cxnLst>
              <a:cxn ang="0">
                <a:pos x="T1" y="T2"/>
              </a:cxn>
              <a:cxn ang="0">
                <a:pos x="T4" y="T5"/>
              </a:cxn>
              <a:cxn ang="0">
                <a:pos x="T7" y="T8"/>
              </a:cxn>
              <a:cxn ang="0">
                <a:pos x="T10" y="T11"/>
              </a:cxn>
            </a:cxnLst>
            <a:rect l="0" t="0" r="r" b="b"/>
            <a:pathLst>
              <a:path w="21115" h="19316">
                <a:moveTo>
                  <a:pt x="378" y="410"/>
                </a:moveTo>
                <a:lnTo>
                  <a:pt x="15179" y="0"/>
                </a:lnTo>
                <a:lnTo>
                  <a:pt x="21114" y="14335"/>
                </a:lnTo>
                <a:cubicBezTo>
                  <a:pt x="15842" y="21600"/>
                  <a:pt x="6634" y="20809"/>
                  <a:pt x="2110" y="12673"/>
                </a:cubicBezTo>
                <a:cubicBezTo>
                  <a:pt x="145" y="9139"/>
                  <a:pt x="-485" y="4626"/>
                  <a:pt x="378" y="410"/>
                </a:cubicBezTo>
                <a:close/>
              </a:path>
            </a:pathLst>
          </a:custGeom>
          <a:solidFill>
            <a:srgbClr val="F5C95B"/>
          </a:solidFill>
          <a:ln w="25400" cap="flat" cmpd="sng">
            <a:solidFill>
              <a:srgbClr val="75B1D4"/>
            </a:solidFill>
            <a:prstDash val="solid"/>
            <a:miter lim="0"/>
            <a:headEnd/>
            <a:tailEnd/>
          </a:ln>
          <a:effectLst/>
        </p:spPr>
        <p:txBody>
          <a:bodyPr lIns="0" tIns="0" rIns="0" bIns="0" anchor="ctr"/>
          <a:lstStyle/>
          <a:p>
            <a:endParaRPr lang="ru-RU" sz="3600"/>
          </a:p>
        </p:txBody>
      </p:sp>
      <p:sp>
        <p:nvSpPr>
          <p:cNvPr id="15" name="AutoShape 2"/>
          <p:cNvSpPr>
            <a:spLocks/>
          </p:cNvSpPr>
          <p:nvPr/>
        </p:nvSpPr>
        <p:spPr bwMode="auto">
          <a:xfrm>
            <a:off x="3630389" y="2830633"/>
            <a:ext cx="764111" cy="713417"/>
          </a:xfrm>
          <a:custGeom>
            <a:avLst/>
            <a:gdLst>
              <a:gd name="T0" fmla="+- 0 11300 1001"/>
              <a:gd name="T1" fmla="*/ T0 w 20599"/>
              <a:gd name="T2" fmla="*/ 10716 h 21432"/>
              <a:gd name="T3" fmla="+- 0 11300 1001"/>
              <a:gd name="T4" fmla="*/ T3 w 20599"/>
              <a:gd name="T5" fmla="*/ 10716 h 21432"/>
              <a:gd name="T6" fmla="+- 0 11300 1001"/>
              <a:gd name="T7" fmla="*/ T6 w 20599"/>
              <a:gd name="T8" fmla="*/ 10716 h 21432"/>
              <a:gd name="T9" fmla="+- 0 11300 1001"/>
              <a:gd name="T10" fmla="*/ T9 w 20599"/>
              <a:gd name="T11" fmla="*/ 10716 h 21432"/>
            </a:gdLst>
            <a:ahLst/>
            <a:cxnLst>
              <a:cxn ang="0">
                <a:pos x="T1" y="T2"/>
              </a:cxn>
              <a:cxn ang="0">
                <a:pos x="T4" y="T5"/>
              </a:cxn>
              <a:cxn ang="0">
                <a:pos x="T7" y="T8"/>
              </a:cxn>
              <a:cxn ang="0">
                <a:pos x="T10" y="T11"/>
              </a:cxn>
            </a:cxnLst>
            <a:rect l="0" t="0" r="r" b="b"/>
            <a:pathLst>
              <a:path w="20599" h="21432">
                <a:moveTo>
                  <a:pt x="1110" y="0"/>
                </a:moveTo>
                <a:lnTo>
                  <a:pt x="20598" y="4188"/>
                </a:lnTo>
                <a:lnTo>
                  <a:pt x="13992" y="21419"/>
                </a:lnTo>
                <a:cubicBezTo>
                  <a:pt x="10039" y="21599"/>
                  <a:pt x="6197" y="19813"/>
                  <a:pt x="3546" y="16523"/>
                </a:cubicBezTo>
                <a:cubicBezTo>
                  <a:pt x="-56" y="12052"/>
                  <a:pt x="-1001" y="5530"/>
                  <a:pt x="1110" y="0"/>
                </a:cubicBezTo>
                <a:close/>
              </a:path>
            </a:pathLst>
          </a:custGeom>
          <a:solidFill>
            <a:srgbClr val="F5C95B"/>
          </a:solidFill>
          <a:ln w="25400" cap="flat" cmpd="sng">
            <a:solidFill>
              <a:srgbClr val="75B1D4"/>
            </a:solidFill>
            <a:prstDash val="solid"/>
            <a:miter lim="0"/>
            <a:headEnd/>
            <a:tailEnd/>
          </a:ln>
          <a:effectLst/>
        </p:spPr>
        <p:txBody>
          <a:bodyPr lIns="0" tIns="0" rIns="0" bIns="0" anchor="ctr"/>
          <a:lstStyle/>
          <a:p>
            <a:endParaRPr lang="ru-RU" sz="3600"/>
          </a:p>
        </p:txBody>
      </p:sp>
      <p:sp>
        <p:nvSpPr>
          <p:cNvPr id="5121" name="Rectangle 1"/>
          <p:cNvSpPr>
            <a:spLocks noGrp="1" noChangeArrowheads="1"/>
          </p:cNvSpPr>
          <p:nvPr>
            <p:ph type="title"/>
          </p:nvPr>
        </p:nvSpPr>
        <p:spPr>
          <a:xfrm>
            <a:off x="1003697" y="208955"/>
            <a:ext cx="13015913" cy="677108"/>
          </a:xfrm>
        </p:spPr>
        <p:txBody>
          <a:bodyPr/>
          <a:lstStyle/>
          <a:p>
            <a:pPr algn="ctr"/>
            <a:r>
              <a:rPr lang="ru-RU" sz="4400" dirty="0">
                <a:solidFill>
                  <a:srgbClr val="002060"/>
                </a:solidFill>
              </a:rPr>
              <a:t>Углы при двух прямых и секущей</a:t>
            </a:r>
            <a:endParaRPr lang="ru-RU" sz="1800" dirty="0">
              <a:solidFill>
                <a:srgbClr val="002060"/>
              </a:solidFill>
            </a:endParaRPr>
          </a:p>
        </p:txBody>
      </p:sp>
      <p:sp>
        <p:nvSpPr>
          <p:cNvPr id="5122" name="Line 2"/>
          <p:cNvSpPr>
            <a:spLocks noChangeShapeType="1"/>
          </p:cNvSpPr>
          <p:nvPr/>
        </p:nvSpPr>
        <p:spPr bwMode="auto">
          <a:xfrm>
            <a:off x="1144731" y="2482007"/>
            <a:ext cx="4845249" cy="664369"/>
          </a:xfrm>
          <a:prstGeom prst="line">
            <a:avLst/>
          </a:prstGeom>
          <a:noFill/>
          <a:ln w="57150" cap="flat" cmpd="sng">
            <a:solidFill>
              <a:srgbClr val="000000"/>
            </a:solidFill>
            <a:prstDash val="solid"/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endParaRPr lang="ru-RU" sz="3600"/>
          </a:p>
        </p:txBody>
      </p:sp>
      <p:sp>
        <p:nvSpPr>
          <p:cNvPr id="5123" name="Line 3"/>
          <p:cNvSpPr>
            <a:spLocks noChangeShapeType="1"/>
          </p:cNvSpPr>
          <p:nvPr/>
        </p:nvSpPr>
        <p:spPr bwMode="auto">
          <a:xfrm>
            <a:off x="851837" y="4708179"/>
            <a:ext cx="4843463" cy="0"/>
          </a:xfrm>
          <a:prstGeom prst="line">
            <a:avLst/>
          </a:prstGeom>
          <a:noFill/>
          <a:ln w="57150" cap="flat" cmpd="sng">
            <a:solidFill>
              <a:srgbClr val="000000"/>
            </a:solidFill>
            <a:prstDash val="solid"/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endParaRPr lang="ru-RU" sz="3600"/>
          </a:p>
        </p:txBody>
      </p:sp>
      <p:sp>
        <p:nvSpPr>
          <p:cNvPr id="5124" name="AutoShape 4"/>
          <p:cNvSpPr>
            <a:spLocks/>
          </p:cNvSpPr>
          <p:nvPr/>
        </p:nvSpPr>
        <p:spPr bwMode="auto">
          <a:xfrm>
            <a:off x="958993" y="2536925"/>
            <a:ext cx="400050" cy="557213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599"/>
                </a:lnTo>
                <a:lnTo>
                  <a:pt x="0" y="21599"/>
                </a:lnTo>
                <a:close/>
              </a:path>
            </a:pathLst>
          </a:custGeom>
          <a:noFill/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50800" tIns="50800" rIns="50800" bIns="50800" anchor="ctr"/>
          <a:lstStyle/>
          <a:p>
            <a:r>
              <a:rPr lang="ru-RU" b="1" i="1">
                <a:solidFill>
                  <a:srgbClr val="000000"/>
                </a:solidFill>
              </a:rPr>
              <a:t>а</a:t>
            </a:r>
            <a:endParaRPr lang="ru-RU" b="1" i="1"/>
          </a:p>
        </p:txBody>
      </p:sp>
      <p:sp>
        <p:nvSpPr>
          <p:cNvPr id="5125" name="AutoShape 5"/>
          <p:cNvSpPr>
            <a:spLocks/>
          </p:cNvSpPr>
          <p:nvPr/>
        </p:nvSpPr>
        <p:spPr bwMode="auto">
          <a:xfrm>
            <a:off x="971496" y="3972818"/>
            <a:ext cx="375047" cy="557213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599"/>
                </a:lnTo>
                <a:lnTo>
                  <a:pt x="0" y="21599"/>
                </a:lnTo>
                <a:close/>
              </a:path>
            </a:pathLst>
          </a:custGeom>
          <a:noFill/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50800" tIns="50800" rIns="50800" bIns="50800" anchor="ctr"/>
          <a:lstStyle/>
          <a:p>
            <a:r>
              <a:rPr lang="ru-RU" b="1" i="1">
                <a:solidFill>
                  <a:srgbClr val="000000"/>
                </a:solidFill>
              </a:rPr>
              <a:t>b</a:t>
            </a:r>
            <a:endParaRPr lang="ru-RU" b="1" i="1"/>
          </a:p>
        </p:txBody>
      </p:sp>
      <p:sp>
        <p:nvSpPr>
          <p:cNvPr id="5126" name="Line 6"/>
          <p:cNvSpPr>
            <a:spLocks noChangeShapeType="1"/>
          </p:cNvSpPr>
          <p:nvPr/>
        </p:nvSpPr>
        <p:spPr bwMode="auto">
          <a:xfrm flipV="1">
            <a:off x="2668572" y="1243013"/>
            <a:ext cx="2807057" cy="4624387"/>
          </a:xfrm>
          <a:prstGeom prst="line">
            <a:avLst/>
          </a:prstGeom>
          <a:noFill/>
          <a:ln w="57150" cap="flat" cmpd="sng">
            <a:solidFill>
              <a:srgbClr val="000000"/>
            </a:solidFill>
            <a:prstDash val="solid"/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endParaRPr lang="ru-RU" sz="3600"/>
          </a:p>
        </p:txBody>
      </p:sp>
      <p:sp>
        <p:nvSpPr>
          <p:cNvPr id="5127" name="AutoShape 7"/>
          <p:cNvSpPr>
            <a:spLocks/>
          </p:cNvSpPr>
          <p:nvPr/>
        </p:nvSpPr>
        <p:spPr bwMode="auto">
          <a:xfrm>
            <a:off x="2155572" y="5759756"/>
            <a:ext cx="362545" cy="557213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599"/>
                </a:lnTo>
                <a:lnTo>
                  <a:pt x="0" y="21599"/>
                </a:lnTo>
                <a:close/>
              </a:path>
            </a:pathLst>
          </a:custGeom>
          <a:noFill/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50800" tIns="50800" rIns="50800" bIns="50800" anchor="ctr"/>
          <a:lstStyle/>
          <a:p>
            <a:r>
              <a:rPr lang="ru-RU" b="1" i="1">
                <a:solidFill>
                  <a:srgbClr val="000000"/>
                </a:solidFill>
              </a:rPr>
              <a:t>с</a:t>
            </a:r>
            <a:endParaRPr lang="ru-RU" b="1" i="1"/>
          </a:p>
        </p:txBody>
      </p:sp>
      <p:sp>
        <p:nvSpPr>
          <p:cNvPr id="16" name="AutoShape 12"/>
          <p:cNvSpPr>
            <a:spLocks/>
          </p:cNvSpPr>
          <p:nvPr/>
        </p:nvSpPr>
        <p:spPr bwMode="auto">
          <a:xfrm>
            <a:off x="1802741" y="6444973"/>
            <a:ext cx="4902859" cy="1219200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600"/>
                </a:lnTo>
                <a:lnTo>
                  <a:pt x="0" y="21600"/>
                </a:lnTo>
                <a:close/>
              </a:path>
            </a:pathLst>
          </a:custGeom>
          <a:noFill/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50800" tIns="50800" rIns="50800" bIns="50800" anchor="ctr"/>
          <a:lstStyle/>
          <a:p>
            <a:pPr algn="l"/>
            <a:r>
              <a:rPr lang="ru-RU" sz="32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 – внутренние</a:t>
            </a:r>
            <a:br>
              <a:rPr lang="ru-RU" sz="32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</a:br>
            <a:r>
              <a:rPr lang="ru-RU" sz="32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односторонние углы</a:t>
            </a:r>
            <a:endParaRPr lang="ru-RU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AutoShape 13"/>
          <p:cNvSpPr>
            <a:spLocks/>
          </p:cNvSpPr>
          <p:nvPr/>
        </p:nvSpPr>
        <p:spPr bwMode="auto">
          <a:xfrm>
            <a:off x="513303" y="6302746"/>
            <a:ext cx="403225" cy="660400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solidFill>
            <a:srgbClr val="F5C95B"/>
          </a:solidFill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0" tIns="0" rIns="0" bIns="0" anchor="ctr"/>
          <a:lstStyle/>
          <a:p>
            <a:r>
              <a:rPr lang="ru-RU" sz="32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3</a:t>
            </a:r>
            <a:endParaRPr lang="ru-RU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AutoShape 14"/>
          <p:cNvSpPr>
            <a:spLocks/>
          </p:cNvSpPr>
          <p:nvPr/>
        </p:nvSpPr>
        <p:spPr bwMode="auto">
          <a:xfrm>
            <a:off x="1427703" y="6302746"/>
            <a:ext cx="403225" cy="660400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solidFill>
            <a:srgbClr val="F5C95B"/>
          </a:solidFill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0" tIns="0" rIns="0" bIns="0" anchor="ctr"/>
          <a:lstStyle/>
          <a:p>
            <a:r>
              <a:rPr lang="ru-RU" sz="32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5 </a:t>
            </a:r>
            <a:endParaRPr lang="ru-RU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AutoShape 15"/>
          <p:cNvSpPr>
            <a:spLocks/>
          </p:cNvSpPr>
          <p:nvPr/>
        </p:nvSpPr>
        <p:spPr bwMode="auto">
          <a:xfrm>
            <a:off x="987966" y="6302746"/>
            <a:ext cx="368300" cy="660400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599"/>
                </a:lnTo>
                <a:lnTo>
                  <a:pt x="0" y="21599"/>
                </a:lnTo>
                <a:close/>
              </a:path>
            </a:pathLst>
          </a:custGeom>
          <a:noFill/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50800" tIns="50800" rIns="50800" bIns="50800" anchor="ctr"/>
          <a:lstStyle/>
          <a:p>
            <a:r>
              <a:rPr lang="ru-RU" sz="3200" b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и</a:t>
            </a:r>
            <a:endParaRPr lang="ru-RU" sz="32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AutoShape 10"/>
          <p:cNvSpPr>
            <a:spLocks/>
          </p:cNvSpPr>
          <p:nvPr/>
        </p:nvSpPr>
        <p:spPr bwMode="auto">
          <a:xfrm>
            <a:off x="3800542" y="2929385"/>
            <a:ext cx="453628" cy="557213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noFill/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50800" tIns="50800" rIns="50800" bIns="50800" anchor="ctr"/>
          <a:lstStyle/>
          <a:p>
            <a:r>
              <a:rPr lang="ru-RU" sz="4000" b="1" dirty="0">
                <a:latin typeface="Arial" pitchFamily="34" charset="0"/>
                <a:cs typeface="Arial" pitchFamily="34" charset="0"/>
              </a:rPr>
              <a:t>3</a:t>
            </a:r>
          </a:p>
        </p:txBody>
      </p:sp>
      <p:sp>
        <p:nvSpPr>
          <p:cNvPr id="22" name="AutoShape 12"/>
          <p:cNvSpPr>
            <a:spLocks/>
          </p:cNvSpPr>
          <p:nvPr/>
        </p:nvSpPr>
        <p:spPr bwMode="auto">
          <a:xfrm>
            <a:off x="2891150" y="4223990"/>
            <a:ext cx="453628" cy="557213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noFill/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50800" tIns="50800" rIns="50800" bIns="50800" anchor="ctr"/>
          <a:lstStyle/>
          <a:p>
            <a:r>
              <a:rPr lang="ru-RU" sz="4000" b="1" dirty="0">
                <a:latin typeface="Arial" pitchFamily="34" charset="0"/>
                <a:cs typeface="Arial" pitchFamily="34" charset="0"/>
              </a:rPr>
              <a:t>5</a:t>
            </a:r>
          </a:p>
        </p:txBody>
      </p:sp>
      <p:sp>
        <p:nvSpPr>
          <p:cNvPr id="25" name="Line 2"/>
          <p:cNvSpPr>
            <a:spLocks noChangeShapeType="1"/>
          </p:cNvSpPr>
          <p:nvPr/>
        </p:nvSpPr>
        <p:spPr bwMode="auto">
          <a:xfrm>
            <a:off x="7531894" y="2355800"/>
            <a:ext cx="4845249" cy="664369"/>
          </a:xfrm>
          <a:prstGeom prst="line">
            <a:avLst/>
          </a:prstGeom>
          <a:noFill/>
          <a:ln w="57150" cap="flat" cmpd="sng">
            <a:solidFill>
              <a:srgbClr val="000000"/>
            </a:solidFill>
            <a:prstDash val="solid"/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endParaRPr lang="ru-RU" sz="3600"/>
          </a:p>
        </p:txBody>
      </p:sp>
      <p:sp>
        <p:nvSpPr>
          <p:cNvPr id="26" name="Line 3"/>
          <p:cNvSpPr>
            <a:spLocks noChangeShapeType="1"/>
          </p:cNvSpPr>
          <p:nvPr/>
        </p:nvSpPr>
        <p:spPr bwMode="auto">
          <a:xfrm>
            <a:off x="7239000" y="4581972"/>
            <a:ext cx="4843463" cy="0"/>
          </a:xfrm>
          <a:prstGeom prst="line">
            <a:avLst/>
          </a:prstGeom>
          <a:noFill/>
          <a:ln w="57150" cap="flat" cmpd="sng">
            <a:solidFill>
              <a:srgbClr val="000000"/>
            </a:solidFill>
            <a:prstDash val="solid"/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endParaRPr lang="ru-RU" sz="3600"/>
          </a:p>
        </p:txBody>
      </p:sp>
      <p:sp>
        <p:nvSpPr>
          <p:cNvPr id="27" name="AutoShape 4"/>
          <p:cNvSpPr>
            <a:spLocks/>
          </p:cNvSpPr>
          <p:nvPr/>
        </p:nvSpPr>
        <p:spPr bwMode="auto">
          <a:xfrm>
            <a:off x="7346156" y="2410718"/>
            <a:ext cx="400050" cy="557213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599"/>
                </a:lnTo>
                <a:lnTo>
                  <a:pt x="0" y="21599"/>
                </a:lnTo>
                <a:close/>
              </a:path>
            </a:pathLst>
          </a:custGeom>
          <a:noFill/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50800" tIns="50800" rIns="50800" bIns="50800" anchor="ctr"/>
          <a:lstStyle/>
          <a:p>
            <a:r>
              <a:rPr lang="ru-RU" b="1" i="1">
                <a:solidFill>
                  <a:srgbClr val="000000"/>
                </a:solidFill>
              </a:rPr>
              <a:t>а</a:t>
            </a:r>
            <a:endParaRPr lang="ru-RU" b="1" i="1"/>
          </a:p>
        </p:txBody>
      </p:sp>
      <p:sp>
        <p:nvSpPr>
          <p:cNvPr id="28" name="AutoShape 5"/>
          <p:cNvSpPr>
            <a:spLocks/>
          </p:cNvSpPr>
          <p:nvPr/>
        </p:nvSpPr>
        <p:spPr bwMode="auto">
          <a:xfrm>
            <a:off x="7358659" y="3846611"/>
            <a:ext cx="375047" cy="557213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599"/>
                </a:lnTo>
                <a:lnTo>
                  <a:pt x="0" y="21599"/>
                </a:lnTo>
                <a:close/>
              </a:path>
            </a:pathLst>
          </a:custGeom>
          <a:noFill/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50800" tIns="50800" rIns="50800" bIns="50800" anchor="ctr"/>
          <a:lstStyle/>
          <a:p>
            <a:r>
              <a:rPr lang="ru-RU" b="1" i="1">
                <a:solidFill>
                  <a:srgbClr val="000000"/>
                </a:solidFill>
              </a:rPr>
              <a:t>b</a:t>
            </a:r>
            <a:endParaRPr lang="ru-RU" b="1" i="1"/>
          </a:p>
        </p:txBody>
      </p:sp>
      <p:sp>
        <p:nvSpPr>
          <p:cNvPr id="29" name="Line 6"/>
          <p:cNvSpPr>
            <a:spLocks noChangeShapeType="1"/>
          </p:cNvSpPr>
          <p:nvPr/>
        </p:nvSpPr>
        <p:spPr bwMode="auto">
          <a:xfrm flipV="1">
            <a:off x="9055735" y="1116806"/>
            <a:ext cx="2807057" cy="4624387"/>
          </a:xfrm>
          <a:prstGeom prst="line">
            <a:avLst/>
          </a:prstGeom>
          <a:noFill/>
          <a:ln w="57150" cap="flat" cmpd="sng">
            <a:solidFill>
              <a:srgbClr val="000000"/>
            </a:solidFill>
            <a:prstDash val="solid"/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endParaRPr lang="ru-RU" sz="3600"/>
          </a:p>
        </p:txBody>
      </p:sp>
      <p:sp>
        <p:nvSpPr>
          <p:cNvPr id="30" name="AutoShape 7"/>
          <p:cNvSpPr>
            <a:spLocks/>
          </p:cNvSpPr>
          <p:nvPr/>
        </p:nvSpPr>
        <p:spPr bwMode="auto">
          <a:xfrm>
            <a:off x="8542735" y="5633549"/>
            <a:ext cx="362545" cy="557213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599"/>
                </a:lnTo>
                <a:lnTo>
                  <a:pt x="0" y="21599"/>
                </a:lnTo>
                <a:close/>
              </a:path>
            </a:pathLst>
          </a:custGeom>
          <a:noFill/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50800" tIns="50800" rIns="50800" bIns="50800" anchor="ctr"/>
          <a:lstStyle/>
          <a:p>
            <a:r>
              <a:rPr lang="ru-RU" b="1" i="1" dirty="0">
                <a:solidFill>
                  <a:srgbClr val="000000"/>
                </a:solidFill>
              </a:rPr>
              <a:t>с</a:t>
            </a:r>
            <a:endParaRPr lang="ru-RU" b="1" i="1" dirty="0"/>
          </a:p>
        </p:txBody>
      </p:sp>
      <p:sp>
        <p:nvSpPr>
          <p:cNvPr id="35" name="AutoShape 12"/>
          <p:cNvSpPr>
            <a:spLocks/>
          </p:cNvSpPr>
          <p:nvPr/>
        </p:nvSpPr>
        <p:spPr bwMode="auto">
          <a:xfrm>
            <a:off x="8734102" y="6316969"/>
            <a:ext cx="4905698" cy="1219200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600"/>
                </a:lnTo>
                <a:lnTo>
                  <a:pt x="0" y="21600"/>
                </a:lnTo>
                <a:close/>
              </a:path>
            </a:pathLst>
          </a:custGeom>
          <a:noFill/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50800" tIns="50800" rIns="50800" bIns="50800" anchor="ctr"/>
          <a:lstStyle/>
          <a:p>
            <a:pPr algn="l"/>
            <a:r>
              <a:rPr lang="ru-RU" sz="32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 – внутренние</a:t>
            </a:r>
            <a:br>
              <a:rPr lang="ru-RU" sz="32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</a:br>
            <a:r>
              <a:rPr lang="ru-RU" sz="32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односторонние углы</a:t>
            </a:r>
            <a:endParaRPr lang="ru-RU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6" name="AutoShape 13"/>
          <p:cNvSpPr>
            <a:spLocks/>
          </p:cNvSpPr>
          <p:nvPr/>
        </p:nvSpPr>
        <p:spPr bwMode="auto">
          <a:xfrm>
            <a:off x="7345039" y="6205844"/>
            <a:ext cx="403225" cy="660400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solidFill>
            <a:srgbClr val="E6729F"/>
          </a:solidFill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0" tIns="0" rIns="0" bIns="0" anchor="ctr"/>
          <a:lstStyle/>
          <a:p>
            <a:r>
              <a:rPr lang="ru-RU" sz="32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4</a:t>
            </a:r>
            <a:endParaRPr lang="ru-RU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7" name="AutoShape 14"/>
          <p:cNvSpPr>
            <a:spLocks/>
          </p:cNvSpPr>
          <p:nvPr/>
        </p:nvSpPr>
        <p:spPr bwMode="auto">
          <a:xfrm>
            <a:off x="8259439" y="6205844"/>
            <a:ext cx="403225" cy="660400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solidFill>
            <a:srgbClr val="E6729F"/>
          </a:solidFill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0" tIns="0" rIns="0" bIns="0" anchor="ctr"/>
          <a:lstStyle/>
          <a:p>
            <a:r>
              <a:rPr lang="ru-RU" sz="32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6</a:t>
            </a:r>
            <a:endParaRPr lang="ru-RU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8" name="AutoShape 15"/>
          <p:cNvSpPr>
            <a:spLocks/>
          </p:cNvSpPr>
          <p:nvPr/>
        </p:nvSpPr>
        <p:spPr bwMode="auto">
          <a:xfrm>
            <a:off x="7819702" y="6205844"/>
            <a:ext cx="368300" cy="660400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599"/>
                </a:lnTo>
                <a:lnTo>
                  <a:pt x="0" y="21599"/>
                </a:lnTo>
                <a:close/>
              </a:path>
            </a:pathLst>
          </a:custGeom>
          <a:noFill/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50800" tIns="50800" rIns="50800" bIns="50800" anchor="ctr"/>
          <a:lstStyle/>
          <a:p>
            <a:r>
              <a:rPr lang="ru-RU" sz="3200" b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и</a:t>
            </a:r>
            <a:endParaRPr lang="ru-RU" sz="32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39" name="AutoShape 11"/>
          <p:cNvSpPr>
            <a:spLocks/>
          </p:cNvSpPr>
          <p:nvPr/>
        </p:nvSpPr>
        <p:spPr bwMode="auto">
          <a:xfrm>
            <a:off x="10731537" y="2791122"/>
            <a:ext cx="455414" cy="557213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noFill/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50800" tIns="50800" rIns="50800" bIns="50800" anchor="ctr"/>
          <a:lstStyle/>
          <a:p>
            <a:r>
              <a:rPr lang="ru-RU" sz="4000" b="1">
                <a:latin typeface="Arial" pitchFamily="34" charset="0"/>
                <a:cs typeface="Arial" pitchFamily="34" charset="0"/>
              </a:rPr>
              <a:t>4</a:t>
            </a:r>
          </a:p>
        </p:txBody>
      </p:sp>
      <p:sp>
        <p:nvSpPr>
          <p:cNvPr id="40" name="AutoShape 13"/>
          <p:cNvSpPr>
            <a:spLocks/>
          </p:cNvSpPr>
          <p:nvPr/>
        </p:nvSpPr>
        <p:spPr bwMode="auto">
          <a:xfrm>
            <a:off x="10003849" y="4067032"/>
            <a:ext cx="455414" cy="557213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noFill/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50800" tIns="50800" rIns="50800" bIns="50800" anchor="ctr"/>
          <a:lstStyle/>
          <a:p>
            <a:r>
              <a:rPr lang="ru-RU" sz="4000" b="1" dirty="0">
                <a:latin typeface="Arial" pitchFamily="34" charset="0"/>
                <a:cs typeface="Arial" pitchFamily="34" charset="0"/>
              </a:rPr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3680482357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AutoShape 1"/>
          <p:cNvSpPr>
            <a:spLocks/>
          </p:cNvSpPr>
          <p:nvPr/>
        </p:nvSpPr>
        <p:spPr bwMode="auto">
          <a:xfrm rot="10800000">
            <a:off x="10765016" y="2454063"/>
            <a:ext cx="697702" cy="440844"/>
          </a:xfrm>
          <a:custGeom>
            <a:avLst/>
            <a:gdLst>
              <a:gd name="T0" fmla="+- 0 11284 969"/>
              <a:gd name="T1" fmla="*/ T0 w 20631"/>
              <a:gd name="T2" fmla="*/ 10672 h 21345"/>
              <a:gd name="T3" fmla="+- 0 11284 969"/>
              <a:gd name="T4" fmla="*/ T3 w 20631"/>
              <a:gd name="T5" fmla="*/ 10672 h 21345"/>
              <a:gd name="T6" fmla="+- 0 11284 969"/>
              <a:gd name="T7" fmla="*/ T6 w 20631"/>
              <a:gd name="T8" fmla="*/ 10672 h 21345"/>
              <a:gd name="T9" fmla="+- 0 11284 969"/>
              <a:gd name="T10" fmla="*/ T9 w 20631"/>
              <a:gd name="T11" fmla="*/ 10672 h 21345"/>
            </a:gdLst>
            <a:ahLst/>
            <a:cxnLst>
              <a:cxn ang="0">
                <a:pos x="T1" y="T2"/>
              </a:cxn>
              <a:cxn ang="0">
                <a:pos x="T4" y="T5"/>
              </a:cxn>
              <a:cxn ang="0">
                <a:pos x="T7" y="T8"/>
              </a:cxn>
              <a:cxn ang="0">
                <a:pos x="T10" y="T11"/>
              </a:cxn>
            </a:cxnLst>
            <a:rect l="0" t="0" r="r" b="b"/>
            <a:pathLst>
              <a:path w="20631" h="21345">
                <a:moveTo>
                  <a:pt x="1240" y="0"/>
                </a:moveTo>
                <a:lnTo>
                  <a:pt x="20630" y="1180"/>
                </a:lnTo>
                <a:lnTo>
                  <a:pt x="12739" y="21308"/>
                </a:lnTo>
                <a:cubicBezTo>
                  <a:pt x="9235" y="21600"/>
                  <a:pt x="5721" y="20148"/>
                  <a:pt x="3341" y="17099"/>
                </a:cubicBezTo>
                <a:cubicBezTo>
                  <a:pt x="-205" y="12558"/>
                  <a:pt x="-969" y="5742"/>
                  <a:pt x="1240" y="0"/>
                </a:cubicBezTo>
                <a:close/>
              </a:path>
            </a:pathLst>
          </a:custGeom>
          <a:solidFill>
            <a:srgbClr val="E6729F"/>
          </a:solidFill>
          <a:ln w="25400" cap="flat" cmpd="sng">
            <a:solidFill>
              <a:srgbClr val="75B1D4"/>
            </a:solidFill>
            <a:prstDash val="solid"/>
            <a:miter lim="0"/>
            <a:headEnd/>
            <a:tailEnd/>
          </a:ln>
          <a:effectLst/>
        </p:spPr>
        <p:txBody>
          <a:bodyPr lIns="0" tIns="0" rIns="0" bIns="0" anchor="ctr"/>
          <a:lstStyle/>
          <a:p>
            <a:endParaRPr lang="ru-RU" sz="3600"/>
          </a:p>
        </p:txBody>
      </p:sp>
      <p:sp>
        <p:nvSpPr>
          <p:cNvPr id="34" name="AutoShape 2"/>
          <p:cNvSpPr>
            <a:spLocks/>
          </p:cNvSpPr>
          <p:nvPr/>
        </p:nvSpPr>
        <p:spPr bwMode="auto">
          <a:xfrm flipH="1">
            <a:off x="9551007" y="4556387"/>
            <a:ext cx="908256" cy="455612"/>
          </a:xfrm>
          <a:custGeom>
            <a:avLst/>
            <a:gdLst>
              <a:gd name="T0" fmla="*/ 10800 w 21600"/>
              <a:gd name="T1" fmla="*/ 10289 h 20579"/>
              <a:gd name="T2" fmla="*/ 10800 w 21600"/>
              <a:gd name="T3" fmla="*/ 10289 h 20579"/>
              <a:gd name="T4" fmla="*/ 10800 w 21600"/>
              <a:gd name="T5" fmla="*/ 10289 h 20579"/>
              <a:gd name="T6" fmla="*/ 10800 w 21600"/>
              <a:gd name="T7" fmla="*/ 10289 h 2057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0579">
                <a:moveTo>
                  <a:pt x="0" y="2850"/>
                </a:moveTo>
                <a:lnTo>
                  <a:pt x="15777" y="0"/>
                </a:lnTo>
                <a:lnTo>
                  <a:pt x="21599" y="17419"/>
                </a:lnTo>
                <a:cubicBezTo>
                  <a:pt x="17564" y="21122"/>
                  <a:pt x="12575" y="21600"/>
                  <a:pt x="8260" y="18695"/>
                </a:cubicBezTo>
                <a:cubicBezTo>
                  <a:pt x="3937" y="15786"/>
                  <a:pt x="846" y="9857"/>
                  <a:pt x="0" y="2850"/>
                </a:cubicBezTo>
                <a:close/>
              </a:path>
            </a:pathLst>
          </a:custGeom>
          <a:solidFill>
            <a:srgbClr val="E6729F"/>
          </a:solidFill>
          <a:ln w="25400" cap="flat" cmpd="sng">
            <a:solidFill>
              <a:srgbClr val="75B1D4"/>
            </a:solidFill>
            <a:prstDash val="solid"/>
            <a:miter lim="0"/>
            <a:headEnd/>
            <a:tailEnd/>
          </a:ln>
          <a:effectLst/>
        </p:spPr>
        <p:txBody>
          <a:bodyPr lIns="0" tIns="0" rIns="0" bIns="0" anchor="ctr"/>
          <a:lstStyle/>
          <a:p>
            <a:endParaRPr lang="ru-RU" sz="3600"/>
          </a:p>
        </p:txBody>
      </p:sp>
      <p:sp>
        <p:nvSpPr>
          <p:cNvPr id="14" name="AutoShape 1"/>
          <p:cNvSpPr>
            <a:spLocks/>
          </p:cNvSpPr>
          <p:nvPr/>
        </p:nvSpPr>
        <p:spPr bwMode="auto">
          <a:xfrm rot="10800000" flipH="1">
            <a:off x="3804779" y="2410718"/>
            <a:ext cx="898781" cy="484188"/>
          </a:xfrm>
          <a:custGeom>
            <a:avLst/>
            <a:gdLst>
              <a:gd name="T0" fmla="+- 0 11042 485"/>
              <a:gd name="T1" fmla="*/ T0 w 21115"/>
              <a:gd name="T2" fmla="*/ 9658 h 19316"/>
              <a:gd name="T3" fmla="+- 0 11042 485"/>
              <a:gd name="T4" fmla="*/ T3 w 21115"/>
              <a:gd name="T5" fmla="*/ 9658 h 19316"/>
              <a:gd name="T6" fmla="+- 0 11042 485"/>
              <a:gd name="T7" fmla="*/ T6 w 21115"/>
              <a:gd name="T8" fmla="*/ 9658 h 19316"/>
              <a:gd name="T9" fmla="+- 0 11042 485"/>
              <a:gd name="T10" fmla="*/ T9 w 21115"/>
              <a:gd name="T11" fmla="*/ 9658 h 19316"/>
            </a:gdLst>
            <a:ahLst/>
            <a:cxnLst>
              <a:cxn ang="0">
                <a:pos x="T1" y="T2"/>
              </a:cxn>
              <a:cxn ang="0">
                <a:pos x="T4" y="T5"/>
              </a:cxn>
              <a:cxn ang="0">
                <a:pos x="T7" y="T8"/>
              </a:cxn>
              <a:cxn ang="0">
                <a:pos x="T10" y="T11"/>
              </a:cxn>
            </a:cxnLst>
            <a:rect l="0" t="0" r="r" b="b"/>
            <a:pathLst>
              <a:path w="21115" h="19316">
                <a:moveTo>
                  <a:pt x="378" y="410"/>
                </a:moveTo>
                <a:lnTo>
                  <a:pt x="15179" y="0"/>
                </a:lnTo>
                <a:lnTo>
                  <a:pt x="21114" y="14335"/>
                </a:lnTo>
                <a:cubicBezTo>
                  <a:pt x="15842" y="21600"/>
                  <a:pt x="6634" y="20809"/>
                  <a:pt x="2110" y="12673"/>
                </a:cubicBezTo>
                <a:cubicBezTo>
                  <a:pt x="145" y="9139"/>
                  <a:pt x="-485" y="4626"/>
                  <a:pt x="378" y="410"/>
                </a:cubicBezTo>
                <a:close/>
              </a:path>
            </a:pathLst>
          </a:custGeom>
          <a:solidFill>
            <a:srgbClr val="F5C95B"/>
          </a:solidFill>
          <a:ln w="25400" cap="flat" cmpd="sng">
            <a:solidFill>
              <a:srgbClr val="75B1D4"/>
            </a:solidFill>
            <a:prstDash val="solid"/>
            <a:miter lim="0"/>
            <a:headEnd/>
            <a:tailEnd/>
          </a:ln>
          <a:effectLst/>
        </p:spPr>
        <p:txBody>
          <a:bodyPr lIns="0" tIns="0" rIns="0" bIns="0" anchor="ctr"/>
          <a:lstStyle/>
          <a:p>
            <a:endParaRPr lang="ru-RU" sz="3600"/>
          </a:p>
        </p:txBody>
      </p:sp>
      <p:sp>
        <p:nvSpPr>
          <p:cNvPr id="15" name="AutoShape 2"/>
          <p:cNvSpPr>
            <a:spLocks/>
          </p:cNvSpPr>
          <p:nvPr/>
        </p:nvSpPr>
        <p:spPr bwMode="auto">
          <a:xfrm>
            <a:off x="2518117" y="4624245"/>
            <a:ext cx="764111" cy="713417"/>
          </a:xfrm>
          <a:custGeom>
            <a:avLst/>
            <a:gdLst>
              <a:gd name="T0" fmla="+- 0 11300 1001"/>
              <a:gd name="T1" fmla="*/ T0 w 20599"/>
              <a:gd name="T2" fmla="*/ 10716 h 21432"/>
              <a:gd name="T3" fmla="+- 0 11300 1001"/>
              <a:gd name="T4" fmla="*/ T3 w 20599"/>
              <a:gd name="T5" fmla="*/ 10716 h 21432"/>
              <a:gd name="T6" fmla="+- 0 11300 1001"/>
              <a:gd name="T7" fmla="*/ T6 w 20599"/>
              <a:gd name="T8" fmla="*/ 10716 h 21432"/>
              <a:gd name="T9" fmla="+- 0 11300 1001"/>
              <a:gd name="T10" fmla="*/ T9 w 20599"/>
              <a:gd name="T11" fmla="*/ 10716 h 21432"/>
            </a:gdLst>
            <a:ahLst/>
            <a:cxnLst>
              <a:cxn ang="0">
                <a:pos x="T1" y="T2"/>
              </a:cxn>
              <a:cxn ang="0">
                <a:pos x="T4" y="T5"/>
              </a:cxn>
              <a:cxn ang="0">
                <a:pos x="T7" y="T8"/>
              </a:cxn>
              <a:cxn ang="0">
                <a:pos x="T10" y="T11"/>
              </a:cxn>
            </a:cxnLst>
            <a:rect l="0" t="0" r="r" b="b"/>
            <a:pathLst>
              <a:path w="20599" h="21432">
                <a:moveTo>
                  <a:pt x="1110" y="0"/>
                </a:moveTo>
                <a:lnTo>
                  <a:pt x="20598" y="4188"/>
                </a:lnTo>
                <a:lnTo>
                  <a:pt x="13992" y="21419"/>
                </a:lnTo>
                <a:cubicBezTo>
                  <a:pt x="10039" y="21599"/>
                  <a:pt x="6197" y="19813"/>
                  <a:pt x="3546" y="16523"/>
                </a:cubicBezTo>
                <a:cubicBezTo>
                  <a:pt x="-56" y="12052"/>
                  <a:pt x="-1001" y="5530"/>
                  <a:pt x="1110" y="0"/>
                </a:cubicBezTo>
                <a:close/>
              </a:path>
            </a:pathLst>
          </a:custGeom>
          <a:solidFill>
            <a:srgbClr val="F5C95B"/>
          </a:solidFill>
          <a:ln w="25400" cap="flat" cmpd="sng">
            <a:solidFill>
              <a:srgbClr val="75B1D4"/>
            </a:solidFill>
            <a:prstDash val="solid"/>
            <a:miter lim="0"/>
            <a:headEnd/>
            <a:tailEnd/>
          </a:ln>
          <a:effectLst/>
        </p:spPr>
        <p:txBody>
          <a:bodyPr lIns="0" tIns="0" rIns="0" bIns="0" anchor="ctr"/>
          <a:lstStyle/>
          <a:p>
            <a:endParaRPr lang="ru-RU" sz="3600"/>
          </a:p>
        </p:txBody>
      </p:sp>
      <p:sp>
        <p:nvSpPr>
          <p:cNvPr id="5121" name="Rectangle 1"/>
          <p:cNvSpPr>
            <a:spLocks noGrp="1" noChangeArrowheads="1"/>
          </p:cNvSpPr>
          <p:nvPr>
            <p:ph type="title"/>
          </p:nvPr>
        </p:nvSpPr>
        <p:spPr>
          <a:xfrm>
            <a:off x="1003697" y="208955"/>
            <a:ext cx="13015913" cy="677108"/>
          </a:xfrm>
        </p:spPr>
        <p:txBody>
          <a:bodyPr/>
          <a:lstStyle/>
          <a:p>
            <a:pPr algn="ctr"/>
            <a:r>
              <a:rPr lang="ru-RU" sz="4400" dirty="0">
                <a:solidFill>
                  <a:srgbClr val="002060"/>
                </a:solidFill>
              </a:rPr>
              <a:t>Углы при двух прямых и секущей</a:t>
            </a:r>
            <a:endParaRPr lang="ru-RU" sz="1800" dirty="0">
              <a:solidFill>
                <a:srgbClr val="002060"/>
              </a:solidFill>
            </a:endParaRPr>
          </a:p>
        </p:txBody>
      </p:sp>
      <p:sp>
        <p:nvSpPr>
          <p:cNvPr id="5122" name="Line 2"/>
          <p:cNvSpPr>
            <a:spLocks noChangeShapeType="1"/>
          </p:cNvSpPr>
          <p:nvPr/>
        </p:nvSpPr>
        <p:spPr bwMode="auto">
          <a:xfrm>
            <a:off x="1144731" y="2482007"/>
            <a:ext cx="4845249" cy="664369"/>
          </a:xfrm>
          <a:prstGeom prst="line">
            <a:avLst/>
          </a:prstGeom>
          <a:noFill/>
          <a:ln w="57150" cap="flat" cmpd="sng">
            <a:solidFill>
              <a:srgbClr val="000000"/>
            </a:solidFill>
            <a:prstDash val="solid"/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endParaRPr lang="ru-RU" sz="3600"/>
          </a:p>
        </p:txBody>
      </p:sp>
      <p:sp>
        <p:nvSpPr>
          <p:cNvPr id="5123" name="Line 3"/>
          <p:cNvSpPr>
            <a:spLocks noChangeShapeType="1"/>
          </p:cNvSpPr>
          <p:nvPr/>
        </p:nvSpPr>
        <p:spPr bwMode="auto">
          <a:xfrm>
            <a:off x="851837" y="4708179"/>
            <a:ext cx="4843463" cy="0"/>
          </a:xfrm>
          <a:prstGeom prst="line">
            <a:avLst/>
          </a:prstGeom>
          <a:noFill/>
          <a:ln w="57150" cap="flat" cmpd="sng">
            <a:solidFill>
              <a:srgbClr val="000000"/>
            </a:solidFill>
            <a:prstDash val="solid"/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endParaRPr lang="ru-RU" sz="3600"/>
          </a:p>
        </p:txBody>
      </p:sp>
      <p:sp>
        <p:nvSpPr>
          <p:cNvPr id="5124" name="AutoShape 4"/>
          <p:cNvSpPr>
            <a:spLocks/>
          </p:cNvSpPr>
          <p:nvPr/>
        </p:nvSpPr>
        <p:spPr bwMode="auto">
          <a:xfrm>
            <a:off x="958993" y="2536925"/>
            <a:ext cx="400050" cy="557213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599"/>
                </a:lnTo>
                <a:lnTo>
                  <a:pt x="0" y="21599"/>
                </a:lnTo>
                <a:close/>
              </a:path>
            </a:pathLst>
          </a:custGeom>
          <a:noFill/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50800" tIns="50800" rIns="50800" bIns="50800" anchor="ctr"/>
          <a:lstStyle/>
          <a:p>
            <a:r>
              <a:rPr lang="ru-RU" b="1" i="1">
                <a:solidFill>
                  <a:srgbClr val="000000"/>
                </a:solidFill>
              </a:rPr>
              <a:t>а</a:t>
            </a:r>
            <a:endParaRPr lang="ru-RU" b="1" i="1"/>
          </a:p>
        </p:txBody>
      </p:sp>
      <p:sp>
        <p:nvSpPr>
          <p:cNvPr id="5125" name="AutoShape 5"/>
          <p:cNvSpPr>
            <a:spLocks/>
          </p:cNvSpPr>
          <p:nvPr/>
        </p:nvSpPr>
        <p:spPr bwMode="auto">
          <a:xfrm>
            <a:off x="971496" y="3972818"/>
            <a:ext cx="375047" cy="557213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599"/>
                </a:lnTo>
                <a:lnTo>
                  <a:pt x="0" y="21599"/>
                </a:lnTo>
                <a:close/>
              </a:path>
            </a:pathLst>
          </a:custGeom>
          <a:noFill/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50800" tIns="50800" rIns="50800" bIns="50800" anchor="ctr"/>
          <a:lstStyle/>
          <a:p>
            <a:r>
              <a:rPr lang="ru-RU" b="1" i="1">
                <a:solidFill>
                  <a:srgbClr val="000000"/>
                </a:solidFill>
              </a:rPr>
              <a:t>b</a:t>
            </a:r>
            <a:endParaRPr lang="ru-RU" b="1" i="1"/>
          </a:p>
        </p:txBody>
      </p:sp>
      <p:sp>
        <p:nvSpPr>
          <p:cNvPr id="5126" name="Line 6"/>
          <p:cNvSpPr>
            <a:spLocks noChangeShapeType="1"/>
          </p:cNvSpPr>
          <p:nvPr/>
        </p:nvSpPr>
        <p:spPr bwMode="auto">
          <a:xfrm flipV="1">
            <a:off x="2668573" y="1231856"/>
            <a:ext cx="2807057" cy="4624387"/>
          </a:xfrm>
          <a:prstGeom prst="line">
            <a:avLst/>
          </a:prstGeom>
          <a:noFill/>
          <a:ln w="57150" cap="flat" cmpd="sng">
            <a:solidFill>
              <a:srgbClr val="000000"/>
            </a:solidFill>
            <a:prstDash val="solid"/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endParaRPr lang="ru-RU" sz="3600"/>
          </a:p>
        </p:txBody>
      </p:sp>
      <p:sp>
        <p:nvSpPr>
          <p:cNvPr id="5127" name="AutoShape 7"/>
          <p:cNvSpPr>
            <a:spLocks/>
          </p:cNvSpPr>
          <p:nvPr/>
        </p:nvSpPr>
        <p:spPr bwMode="auto">
          <a:xfrm>
            <a:off x="2155572" y="5759756"/>
            <a:ext cx="362545" cy="557213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599"/>
                </a:lnTo>
                <a:lnTo>
                  <a:pt x="0" y="21599"/>
                </a:lnTo>
                <a:close/>
              </a:path>
            </a:pathLst>
          </a:custGeom>
          <a:noFill/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50800" tIns="50800" rIns="50800" bIns="50800" anchor="ctr"/>
          <a:lstStyle/>
          <a:p>
            <a:r>
              <a:rPr lang="ru-RU" b="1" i="1">
                <a:solidFill>
                  <a:srgbClr val="000000"/>
                </a:solidFill>
              </a:rPr>
              <a:t>с</a:t>
            </a:r>
            <a:endParaRPr lang="ru-RU" b="1" i="1"/>
          </a:p>
        </p:txBody>
      </p:sp>
      <p:sp>
        <p:nvSpPr>
          <p:cNvPr id="16" name="AutoShape 12"/>
          <p:cNvSpPr>
            <a:spLocks/>
          </p:cNvSpPr>
          <p:nvPr/>
        </p:nvSpPr>
        <p:spPr bwMode="auto">
          <a:xfrm>
            <a:off x="1802741" y="6444973"/>
            <a:ext cx="4902859" cy="1219200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600"/>
                </a:lnTo>
                <a:lnTo>
                  <a:pt x="0" y="21600"/>
                </a:lnTo>
                <a:close/>
              </a:path>
            </a:pathLst>
          </a:custGeom>
          <a:noFill/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50800" tIns="50800" rIns="50800" bIns="50800" anchor="ctr"/>
          <a:lstStyle/>
          <a:p>
            <a:pPr algn="l"/>
            <a:r>
              <a:rPr lang="ru-RU" sz="32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 – </a:t>
            </a:r>
            <a:r>
              <a:rPr lang="ru-RU" sz="32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внешние</a:t>
            </a:r>
            <a:r>
              <a:rPr lang="ru-RU" sz="32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32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</a:br>
            <a:r>
              <a:rPr lang="ru-RU" sz="32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односторонние углы</a:t>
            </a:r>
            <a:endParaRPr lang="ru-RU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AutoShape 13"/>
          <p:cNvSpPr>
            <a:spLocks/>
          </p:cNvSpPr>
          <p:nvPr/>
        </p:nvSpPr>
        <p:spPr bwMode="auto">
          <a:xfrm>
            <a:off x="513303" y="6302746"/>
            <a:ext cx="403225" cy="660400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solidFill>
            <a:srgbClr val="F5C95B"/>
          </a:solidFill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0" tIns="0" rIns="0" bIns="0" anchor="ctr"/>
          <a:lstStyle/>
          <a:p>
            <a:r>
              <a:rPr lang="ru-RU" sz="32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1</a:t>
            </a:r>
            <a:endParaRPr lang="ru-RU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AutoShape 14"/>
          <p:cNvSpPr>
            <a:spLocks/>
          </p:cNvSpPr>
          <p:nvPr/>
        </p:nvSpPr>
        <p:spPr bwMode="auto">
          <a:xfrm>
            <a:off x="1427703" y="6302746"/>
            <a:ext cx="403225" cy="660400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solidFill>
            <a:srgbClr val="F5C95B"/>
          </a:solidFill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0" tIns="0" rIns="0" bIns="0" anchor="ctr"/>
          <a:lstStyle/>
          <a:p>
            <a:r>
              <a:rPr lang="ru-RU" sz="32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7 </a:t>
            </a:r>
            <a:endParaRPr lang="ru-RU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AutoShape 15"/>
          <p:cNvSpPr>
            <a:spLocks/>
          </p:cNvSpPr>
          <p:nvPr/>
        </p:nvSpPr>
        <p:spPr bwMode="auto">
          <a:xfrm>
            <a:off x="987966" y="6302746"/>
            <a:ext cx="368300" cy="660400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599"/>
                </a:lnTo>
                <a:lnTo>
                  <a:pt x="0" y="21599"/>
                </a:lnTo>
                <a:close/>
              </a:path>
            </a:pathLst>
          </a:custGeom>
          <a:noFill/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50800" tIns="50800" rIns="50800" bIns="50800" anchor="ctr"/>
          <a:lstStyle/>
          <a:p>
            <a:r>
              <a:rPr lang="ru-RU" sz="3200" b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и</a:t>
            </a:r>
            <a:endParaRPr lang="ru-RU" sz="32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AutoShape 10"/>
          <p:cNvSpPr>
            <a:spLocks/>
          </p:cNvSpPr>
          <p:nvPr/>
        </p:nvSpPr>
        <p:spPr bwMode="auto">
          <a:xfrm>
            <a:off x="4072101" y="2409377"/>
            <a:ext cx="453628" cy="557213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noFill/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50800" tIns="50800" rIns="50800" bIns="50800" anchor="ctr"/>
          <a:lstStyle/>
          <a:p>
            <a:r>
              <a:rPr lang="ru-RU" sz="4000" b="1" dirty="0">
                <a:latin typeface="Arial" pitchFamily="34" charset="0"/>
                <a:cs typeface="Arial" pitchFamily="34" charset="0"/>
              </a:rPr>
              <a:t>1</a:t>
            </a:r>
          </a:p>
        </p:txBody>
      </p:sp>
      <p:sp>
        <p:nvSpPr>
          <p:cNvPr id="22" name="AutoShape 12"/>
          <p:cNvSpPr>
            <a:spLocks/>
          </p:cNvSpPr>
          <p:nvPr/>
        </p:nvSpPr>
        <p:spPr bwMode="auto">
          <a:xfrm>
            <a:off x="2664336" y="4733393"/>
            <a:ext cx="453628" cy="557213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noFill/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50800" tIns="50800" rIns="50800" bIns="50800" anchor="ctr"/>
          <a:lstStyle/>
          <a:p>
            <a:r>
              <a:rPr lang="ru-RU" sz="4000" b="1" dirty="0">
                <a:latin typeface="Arial" pitchFamily="34" charset="0"/>
                <a:cs typeface="Arial" pitchFamily="34" charset="0"/>
              </a:rPr>
              <a:t>7</a:t>
            </a:r>
          </a:p>
        </p:txBody>
      </p:sp>
      <p:sp>
        <p:nvSpPr>
          <p:cNvPr id="25" name="Line 2"/>
          <p:cNvSpPr>
            <a:spLocks noChangeShapeType="1"/>
          </p:cNvSpPr>
          <p:nvPr/>
        </p:nvSpPr>
        <p:spPr bwMode="auto">
          <a:xfrm>
            <a:off x="7531894" y="2355800"/>
            <a:ext cx="4845249" cy="664369"/>
          </a:xfrm>
          <a:prstGeom prst="line">
            <a:avLst/>
          </a:prstGeom>
          <a:noFill/>
          <a:ln w="57150" cap="flat" cmpd="sng">
            <a:solidFill>
              <a:srgbClr val="000000"/>
            </a:solidFill>
            <a:prstDash val="solid"/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endParaRPr lang="ru-RU" sz="3600"/>
          </a:p>
        </p:txBody>
      </p:sp>
      <p:sp>
        <p:nvSpPr>
          <p:cNvPr id="26" name="Line 3"/>
          <p:cNvSpPr>
            <a:spLocks noChangeShapeType="1"/>
          </p:cNvSpPr>
          <p:nvPr/>
        </p:nvSpPr>
        <p:spPr bwMode="auto">
          <a:xfrm>
            <a:off x="7239000" y="4581972"/>
            <a:ext cx="4843463" cy="0"/>
          </a:xfrm>
          <a:prstGeom prst="line">
            <a:avLst/>
          </a:prstGeom>
          <a:noFill/>
          <a:ln w="57150" cap="flat" cmpd="sng">
            <a:solidFill>
              <a:srgbClr val="000000"/>
            </a:solidFill>
            <a:prstDash val="solid"/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endParaRPr lang="ru-RU" sz="3600"/>
          </a:p>
        </p:txBody>
      </p:sp>
      <p:sp>
        <p:nvSpPr>
          <p:cNvPr id="27" name="AutoShape 4"/>
          <p:cNvSpPr>
            <a:spLocks/>
          </p:cNvSpPr>
          <p:nvPr/>
        </p:nvSpPr>
        <p:spPr bwMode="auto">
          <a:xfrm>
            <a:off x="7346156" y="2410718"/>
            <a:ext cx="400050" cy="557213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599"/>
                </a:lnTo>
                <a:lnTo>
                  <a:pt x="0" y="21599"/>
                </a:lnTo>
                <a:close/>
              </a:path>
            </a:pathLst>
          </a:custGeom>
          <a:noFill/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50800" tIns="50800" rIns="50800" bIns="50800" anchor="ctr"/>
          <a:lstStyle/>
          <a:p>
            <a:r>
              <a:rPr lang="ru-RU" b="1" i="1">
                <a:solidFill>
                  <a:srgbClr val="000000"/>
                </a:solidFill>
              </a:rPr>
              <a:t>а</a:t>
            </a:r>
            <a:endParaRPr lang="ru-RU" b="1" i="1"/>
          </a:p>
        </p:txBody>
      </p:sp>
      <p:sp>
        <p:nvSpPr>
          <p:cNvPr id="28" name="AutoShape 5"/>
          <p:cNvSpPr>
            <a:spLocks/>
          </p:cNvSpPr>
          <p:nvPr/>
        </p:nvSpPr>
        <p:spPr bwMode="auto">
          <a:xfrm>
            <a:off x="7358659" y="3846611"/>
            <a:ext cx="375047" cy="557213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599"/>
                </a:lnTo>
                <a:lnTo>
                  <a:pt x="0" y="21599"/>
                </a:lnTo>
                <a:close/>
              </a:path>
            </a:pathLst>
          </a:custGeom>
          <a:noFill/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50800" tIns="50800" rIns="50800" bIns="50800" anchor="ctr"/>
          <a:lstStyle/>
          <a:p>
            <a:r>
              <a:rPr lang="ru-RU" b="1" i="1">
                <a:solidFill>
                  <a:srgbClr val="000000"/>
                </a:solidFill>
              </a:rPr>
              <a:t>b</a:t>
            </a:r>
            <a:endParaRPr lang="ru-RU" b="1" i="1"/>
          </a:p>
        </p:txBody>
      </p:sp>
      <p:sp>
        <p:nvSpPr>
          <p:cNvPr id="29" name="Line 6"/>
          <p:cNvSpPr>
            <a:spLocks noChangeShapeType="1"/>
          </p:cNvSpPr>
          <p:nvPr/>
        </p:nvSpPr>
        <p:spPr bwMode="auto">
          <a:xfrm flipV="1">
            <a:off x="9055735" y="1116806"/>
            <a:ext cx="2807057" cy="4624387"/>
          </a:xfrm>
          <a:prstGeom prst="line">
            <a:avLst/>
          </a:prstGeom>
          <a:noFill/>
          <a:ln w="57150" cap="flat" cmpd="sng">
            <a:solidFill>
              <a:srgbClr val="000000"/>
            </a:solidFill>
            <a:prstDash val="solid"/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endParaRPr lang="ru-RU" sz="3600"/>
          </a:p>
        </p:txBody>
      </p:sp>
      <p:sp>
        <p:nvSpPr>
          <p:cNvPr id="30" name="AutoShape 7"/>
          <p:cNvSpPr>
            <a:spLocks/>
          </p:cNvSpPr>
          <p:nvPr/>
        </p:nvSpPr>
        <p:spPr bwMode="auto">
          <a:xfrm>
            <a:off x="8542735" y="5633549"/>
            <a:ext cx="362545" cy="557213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599"/>
                </a:lnTo>
                <a:lnTo>
                  <a:pt x="0" y="21599"/>
                </a:lnTo>
                <a:close/>
              </a:path>
            </a:pathLst>
          </a:custGeom>
          <a:noFill/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50800" tIns="50800" rIns="50800" bIns="50800" anchor="ctr"/>
          <a:lstStyle/>
          <a:p>
            <a:r>
              <a:rPr lang="ru-RU" b="1" i="1" dirty="0">
                <a:solidFill>
                  <a:srgbClr val="000000"/>
                </a:solidFill>
              </a:rPr>
              <a:t>с</a:t>
            </a:r>
            <a:endParaRPr lang="ru-RU" b="1" i="1" dirty="0"/>
          </a:p>
        </p:txBody>
      </p:sp>
      <p:sp>
        <p:nvSpPr>
          <p:cNvPr id="35" name="AutoShape 12"/>
          <p:cNvSpPr>
            <a:spLocks/>
          </p:cNvSpPr>
          <p:nvPr/>
        </p:nvSpPr>
        <p:spPr bwMode="auto">
          <a:xfrm>
            <a:off x="8734102" y="6316969"/>
            <a:ext cx="4905698" cy="1219200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600"/>
                </a:lnTo>
                <a:lnTo>
                  <a:pt x="0" y="21600"/>
                </a:lnTo>
                <a:close/>
              </a:path>
            </a:pathLst>
          </a:custGeom>
          <a:noFill/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50800" tIns="50800" rIns="50800" bIns="50800" anchor="ctr"/>
          <a:lstStyle/>
          <a:p>
            <a:pPr algn="l"/>
            <a:r>
              <a:rPr lang="ru-RU" sz="32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 – </a:t>
            </a:r>
            <a:r>
              <a:rPr lang="ru-RU" sz="32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внешние</a:t>
            </a:r>
            <a:r>
              <a:rPr lang="ru-RU" sz="32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32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</a:br>
            <a:r>
              <a:rPr lang="ru-RU" sz="32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односторонние углы</a:t>
            </a:r>
            <a:endParaRPr lang="ru-RU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6" name="AutoShape 13"/>
          <p:cNvSpPr>
            <a:spLocks/>
          </p:cNvSpPr>
          <p:nvPr/>
        </p:nvSpPr>
        <p:spPr bwMode="auto">
          <a:xfrm>
            <a:off x="7345039" y="6205844"/>
            <a:ext cx="403225" cy="660400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solidFill>
            <a:srgbClr val="E6729F"/>
          </a:solidFill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0" tIns="0" rIns="0" bIns="0" anchor="ctr"/>
          <a:lstStyle/>
          <a:p>
            <a:r>
              <a:rPr lang="ru-RU" sz="32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2</a:t>
            </a:r>
            <a:endParaRPr lang="ru-RU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7" name="AutoShape 14"/>
          <p:cNvSpPr>
            <a:spLocks/>
          </p:cNvSpPr>
          <p:nvPr/>
        </p:nvSpPr>
        <p:spPr bwMode="auto">
          <a:xfrm>
            <a:off x="8259439" y="6205844"/>
            <a:ext cx="403225" cy="660400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solidFill>
            <a:srgbClr val="E6729F"/>
          </a:solidFill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0" tIns="0" rIns="0" bIns="0" anchor="ctr"/>
          <a:lstStyle/>
          <a:p>
            <a:r>
              <a:rPr lang="ru-RU" sz="32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8</a:t>
            </a:r>
            <a:endParaRPr lang="ru-RU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8" name="AutoShape 15"/>
          <p:cNvSpPr>
            <a:spLocks/>
          </p:cNvSpPr>
          <p:nvPr/>
        </p:nvSpPr>
        <p:spPr bwMode="auto">
          <a:xfrm>
            <a:off x="7819702" y="6205844"/>
            <a:ext cx="368300" cy="660400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599"/>
                </a:lnTo>
                <a:lnTo>
                  <a:pt x="0" y="21599"/>
                </a:lnTo>
                <a:close/>
              </a:path>
            </a:pathLst>
          </a:custGeom>
          <a:noFill/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50800" tIns="50800" rIns="50800" bIns="50800" anchor="ctr"/>
          <a:lstStyle/>
          <a:p>
            <a:r>
              <a:rPr lang="ru-RU" sz="3200" b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и</a:t>
            </a:r>
            <a:endParaRPr lang="ru-RU" sz="32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39" name="AutoShape 11"/>
          <p:cNvSpPr>
            <a:spLocks/>
          </p:cNvSpPr>
          <p:nvPr/>
        </p:nvSpPr>
        <p:spPr bwMode="auto">
          <a:xfrm>
            <a:off x="11007304" y="2374205"/>
            <a:ext cx="455414" cy="557213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noFill/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50800" tIns="50800" rIns="50800" bIns="50800" anchor="ctr"/>
          <a:lstStyle/>
          <a:p>
            <a:r>
              <a:rPr lang="ru-RU" sz="4000" b="1" dirty="0">
                <a:latin typeface="Arial" pitchFamily="34" charset="0"/>
                <a:cs typeface="Arial" pitchFamily="34" charset="0"/>
              </a:rPr>
              <a:t>2</a:t>
            </a:r>
          </a:p>
        </p:txBody>
      </p:sp>
      <p:sp>
        <p:nvSpPr>
          <p:cNvPr id="40" name="AutoShape 13"/>
          <p:cNvSpPr>
            <a:spLocks/>
          </p:cNvSpPr>
          <p:nvPr/>
        </p:nvSpPr>
        <p:spPr bwMode="auto">
          <a:xfrm>
            <a:off x="9726811" y="4624245"/>
            <a:ext cx="455414" cy="557213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noFill/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50800" tIns="50800" rIns="50800" bIns="50800" anchor="ctr"/>
          <a:lstStyle/>
          <a:p>
            <a:r>
              <a:rPr lang="ru-RU" sz="4000" b="1" dirty="0">
                <a:latin typeface="Arial" pitchFamily="34" charset="0"/>
                <a:cs typeface="Arial" pitchFamily="34" charset="0"/>
              </a:rPr>
              <a:t>8</a:t>
            </a:r>
          </a:p>
        </p:txBody>
      </p:sp>
    </p:spTree>
    <p:extLst>
      <p:ext uri="{BB962C8B-B14F-4D97-AF65-F5344CB8AC3E}">
        <p14:creationId xmlns:p14="http://schemas.microsoft.com/office/powerpoint/2010/main" val="764664301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AutoShape 2"/>
          <p:cNvSpPr>
            <a:spLocks/>
          </p:cNvSpPr>
          <p:nvPr/>
        </p:nvSpPr>
        <p:spPr bwMode="auto">
          <a:xfrm flipH="1">
            <a:off x="10406254" y="2833786"/>
            <a:ext cx="908256" cy="455612"/>
          </a:xfrm>
          <a:custGeom>
            <a:avLst/>
            <a:gdLst>
              <a:gd name="T0" fmla="*/ 10800 w 21600"/>
              <a:gd name="T1" fmla="*/ 10289 h 20579"/>
              <a:gd name="T2" fmla="*/ 10800 w 21600"/>
              <a:gd name="T3" fmla="*/ 10289 h 20579"/>
              <a:gd name="T4" fmla="*/ 10800 w 21600"/>
              <a:gd name="T5" fmla="*/ 10289 h 20579"/>
              <a:gd name="T6" fmla="*/ 10800 w 21600"/>
              <a:gd name="T7" fmla="*/ 10289 h 2057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0579">
                <a:moveTo>
                  <a:pt x="0" y="2850"/>
                </a:moveTo>
                <a:lnTo>
                  <a:pt x="15777" y="0"/>
                </a:lnTo>
                <a:lnTo>
                  <a:pt x="21599" y="17419"/>
                </a:lnTo>
                <a:cubicBezTo>
                  <a:pt x="17564" y="21122"/>
                  <a:pt x="12575" y="21600"/>
                  <a:pt x="8260" y="18695"/>
                </a:cubicBezTo>
                <a:cubicBezTo>
                  <a:pt x="3937" y="15786"/>
                  <a:pt x="846" y="9857"/>
                  <a:pt x="0" y="2850"/>
                </a:cubicBezTo>
                <a:close/>
              </a:path>
            </a:pathLst>
          </a:custGeom>
          <a:solidFill>
            <a:srgbClr val="E6729F"/>
          </a:solidFill>
          <a:ln w="25400" cap="flat" cmpd="sng">
            <a:solidFill>
              <a:srgbClr val="75B1D4"/>
            </a:solidFill>
            <a:prstDash val="solid"/>
            <a:miter lim="0"/>
            <a:headEnd/>
            <a:tailEnd/>
          </a:ln>
          <a:effectLst/>
        </p:spPr>
        <p:txBody>
          <a:bodyPr lIns="0" tIns="0" rIns="0" bIns="0" anchor="ctr"/>
          <a:lstStyle/>
          <a:p>
            <a:endParaRPr lang="ru-RU" sz="3600"/>
          </a:p>
        </p:txBody>
      </p:sp>
      <p:sp>
        <p:nvSpPr>
          <p:cNvPr id="15" name="AutoShape 2"/>
          <p:cNvSpPr>
            <a:spLocks/>
          </p:cNvSpPr>
          <p:nvPr/>
        </p:nvSpPr>
        <p:spPr bwMode="auto">
          <a:xfrm>
            <a:off x="3592026" y="2807986"/>
            <a:ext cx="669927" cy="672330"/>
          </a:xfrm>
          <a:custGeom>
            <a:avLst/>
            <a:gdLst>
              <a:gd name="T0" fmla="+- 0 11300 1001"/>
              <a:gd name="T1" fmla="*/ T0 w 20599"/>
              <a:gd name="T2" fmla="*/ 10716 h 21432"/>
              <a:gd name="T3" fmla="+- 0 11300 1001"/>
              <a:gd name="T4" fmla="*/ T3 w 20599"/>
              <a:gd name="T5" fmla="*/ 10716 h 21432"/>
              <a:gd name="T6" fmla="+- 0 11300 1001"/>
              <a:gd name="T7" fmla="*/ T6 w 20599"/>
              <a:gd name="T8" fmla="*/ 10716 h 21432"/>
              <a:gd name="T9" fmla="+- 0 11300 1001"/>
              <a:gd name="T10" fmla="*/ T9 w 20599"/>
              <a:gd name="T11" fmla="*/ 10716 h 21432"/>
            </a:gdLst>
            <a:ahLst/>
            <a:cxnLst>
              <a:cxn ang="0">
                <a:pos x="T1" y="T2"/>
              </a:cxn>
              <a:cxn ang="0">
                <a:pos x="T4" y="T5"/>
              </a:cxn>
              <a:cxn ang="0">
                <a:pos x="T7" y="T8"/>
              </a:cxn>
              <a:cxn ang="0">
                <a:pos x="T10" y="T11"/>
              </a:cxn>
            </a:cxnLst>
            <a:rect l="0" t="0" r="r" b="b"/>
            <a:pathLst>
              <a:path w="20599" h="21432">
                <a:moveTo>
                  <a:pt x="1110" y="0"/>
                </a:moveTo>
                <a:lnTo>
                  <a:pt x="20598" y="4188"/>
                </a:lnTo>
                <a:lnTo>
                  <a:pt x="13992" y="21419"/>
                </a:lnTo>
                <a:cubicBezTo>
                  <a:pt x="10039" y="21599"/>
                  <a:pt x="6197" y="19813"/>
                  <a:pt x="3546" y="16523"/>
                </a:cubicBezTo>
                <a:cubicBezTo>
                  <a:pt x="-56" y="12052"/>
                  <a:pt x="-1001" y="5530"/>
                  <a:pt x="1110" y="0"/>
                </a:cubicBezTo>
                <a:close/>
              </a:path>
            </a:pathLst>
          </a:custGeom>
          <a:solidFill>
            <a:srgbClr val="F5C95B"/>
          </a:solidFill>
          <a:ln w="25400" cap="flat" cmpd="sng">
            <a:solidFill>
              <a:srgbClr val="75B1D4"/>
            </a:solidFill>
            <a:prstDash val="solid"/>
            <a:miter lim="0"/>
            <a:headEnd/>
            <a:tailEnd/>
          </a:ln>
          <a:effectLst/>
        </p:spPr>
        <p:txBody>
          <a:bodyPr lIns="0" tIns="0" rIns="0" bIns="0" anchor="ctr"/>
          <a:lstStyle/>
          <a:p>
            <a:endParaRPr lang="ru-RU" sz="3600"/>
          </a:p>
        </p:txBody>
      </p:sp>
      <p:sp>
        <p:nvSpPr>
          <p:cNvPr id="5121" name="Rectangle 1"/>
          <p:cNvSpPr>
            <a:spLocks noGrp="1" noChangeArrowheads="1"/>
          </p:cNvSpPr>
          <p:nvPr>
            <p:ph type="title"/>
          </p:nvPr>
        </p:nvSpPr>
        <p:spPr>
          <a:xfrm>
            <a:off x="1003697" y="208955"/>
            <a:ext cx="13015913" cy="677108"/>
          </a:xfrm>
        </p:spPr>
        <p:txBody>
          <a:bodyPr/>
          <a:lstStyle/>
          <a:p>
            <a:pPr algn="ctr"/>
            <a:r>
              <a:rPr lang="ru-RU" sz="4400" dirty="0">
                <a:solidFill>
                  <a:srgbClr val="002060"/>
                </a:solidFill>
              </a:rPr>
              <a:t>Углы при двух прямых и секущей</a:t>
            </a:r>
            <a:endParaRPr lang="ru-RU" sz="1800" dirty="0">
              <a:solidFill>
                <a:srgbClr val="002060"/>
              </a:solidFill>
            </a:endParaRPr>
          </a:p>
        </p:txBody>
      </p:sp>
      <p:sp>
        <p:nvSpPr>
          <p:cNvPr id="5122" name="Line 2"/>
          <p:cNvSpPr>
            <a:spLocks noChangeShapeType="1"/>
          </p:cNvSpPr>
          <p:nvPr/>
        </p:nvSpPr>
        <p:spPr bwMode="auto">
          <a:xfrm>
            <a:off x="1144731" y="2482007"/>
            <a:ext cx="4845249" cy="664369"/>
          </a:xfrm>
          <a:prstGeom prst="line">
            <a:avLst/>
          </a:prstGeom>
          <a:noFill/>
          <a:ln w="57150" cap="flat" cmpd="sng">
            <a:solidFill>
              <a:srgbClr val="000000"/>
            </a:solidFill>
            <a:prstDash val="solid"/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endParaRPr lang="ru-RU" sz="3600"/>
          </a:p>
        </p:txBody>
      </p:sp>
      <p:sp>
        <p:nvSpPr>
          <p:cNvPr id="5124" name="AutoShape 4"/>
          <p:cNvSpPr>
            <a:spLocks/>
          </p:cNvSpPr>
          <p:nvPr/>
        </p:nvSpPr>
        <p:spPr bwMode="auto">
          <a:xfrm>
            <a:off x="958993" y="2536925"/>
            <a:ext cx="400050" cy="557213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599"/>
                </a:lnTo>
                <a:lnTo>
                  <a:pt x="0" y="21599"/>
                </a:lnTo>
                <a:close/>
              </a:path>
            </a:pathLst>
          </a:custGeom>
          <a:noFill/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50800" tIns="50800" rIns="50800" bIns="50800" anchor="ctr"/>
          <a:lstStyle/>
          <a:p>
            <a:r>
              <a:rPr lang="ru-RU" b="1" i="1">
                <a:solidFill>
                  <a:srgbClr val="000000"/>
                </a:solidFill>
              </a:rPr>
              <a:t>а</a:t>
            </a:r>
            <a:endParaRPr lang="ru-RU" b="1" i="1"/>
          </a:p>
        </p:txBody>
      </p:sp>
      <p:sp>
        <p:nvSpPr>
          <p:cNvPr id="5125" name="AutoShape 5"/>
          <p:cNvSpPr>
            <a:spLocks/>
          </p:cNvSpPr>
          <p:nvPr/>
        </p:nvSpPr>
        <p:spPr bwMode="auto">
          <a:xfrm>
            <a:off x="971496" y="3972818"/>
            <a:ext cx="375047" cy="557213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599"/>
                </a:lnTo>
                <a:lnTo>
                  <a:pt x="0" y="21599"/>
                </a:lnTo>
                <a:close/>
              </a:path>
            </a:pathLst>
          </a:custGeom>
          <a:noFill/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50800" tIns="50800" rIns="50800" bIns="50800" anchor="ctr"/>
          <a:lstStyle/>
          <a:p>
            <a:r>
              <a:rPr lang="ru-RU" b="1" i="1">
                <a:solidFill>
                  <a:srgbClr val="000000"/>
                </a:solidFill>
              </a:rPr>
              <a:t>b</a:t>
            </a:r>
            <a:endParaRPr lang="ru-RU" b="1" i="1"/>
          </a:p>
        </p:txBody>
      </p:sp>
      <p:sp>
        <p:nvSpPr>
          <p:cNvPr id="5126" name="Line 6"/>
          <p:cNvSpPr>
            <a:spLocks noChangeShapeType="1"/>
          </p:cNvSpPr>
          <p:nvPr/>
        </p:nvSpPr>
        <p:spPr bwMode="auto">
          <a:xfrm flipV="1">
            <a:off x="2668573" y="1116805"/>
            <a:ext cx="2665427" cy="4739435"/>
          </a:xfrm>
          <a:prstGeom prst="line">
            <a:avLst/>
          </a:prstGeom>
          <a:noFill/>
          <a:ln w="57150" cap="flat" cmpd="sng">
            <a:solidFill>
              <a:srgbClr val="000000"/>
            </a:solidFill>
            <a:prstDash val="solid"/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endParaRPr lang="ru-RU" sz="3600"/>
          </a:p>
        </p:txBody>
      </p:sp>
      <p:sp>
        <p:nvSpPr>
          <p:cNvPr id="5127" name="AutoShape 7"/>
          <p:cNvSpPr>
            <a:spLocks/>
          </p:cNvSpPr>
          <p:nvPr/>
        </p:nvSpPr>
        <p:spPr bwMode="auto">
          <a:xfrm>
            <a:off x="2155572" y="5759756"/>
            <a:ext cx="362545" cy="557213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599"/>
                </a:lnTo>
                <a:lnTo>
                  <a:pt x="0" y="21599"/>
                </a:lnTo>
                <a:close/>
              </a:path>
            </a:pathLst>
          </a:custGeom>
          <a:noFill/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50800" tIns="50800" rIns="50800" bIns="50800" anchor="ctr"/>
          <a:lstStyle/>
          <a:p>
            <a:r>
              <a:rPr lang="ru-RU" b="1" i="1">
                <a:solidFill>
                  <a:srgbClr val="000000"/>
                </a:solidFill>
              </a:rPr>
              <a:t>с</a:t>
            </a:r>
            <a:endParaRPr lang="ru-RU" b="1" i="1"/>
          </a:p>
        </p:txBody>
      </p:sp>
      <p:sp>
        <p:nvSpPr>
          <p:cNvPr id="16" name="AutoShape 12"/>
          <p:cNvSpPr>
            <a:spLocks/>
          </p:cNvSpPr>
          <p:nvPr/>
        </p:nvSpPr>
        <p:spPr bwMode="auto">
          <a:xfrm>
            <a:off x="1801691" y="6368628"/>
            <a:ext cx="4902859" cy="1219200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600"/>
                </a:lnTo>
                <a:lnTo>
                  <a:pt x="0" y="21600"/>
                </a:lnTo>
                <a:close/>
              </a:path>
            </a:pathLst>
          </a:custGeom>
          <a:noFill/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50800" tIns="50800" rIns="50800" bIns="50800" anchor="ctr"/>
          <a:lstStyle/>
          <a:p>
            <a:pPr algn="l"/>
            <a:r>
              <a:rPr lang="ru-RU" sz="32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– внутренние накрест лежащие </a:t>
            </a:r>
            <a:r>
              <a:rPr lang="ru-RU" sz="32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углы</a:t>
            </a:r>
            <a:endParaRPr lang="ru-RU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AutoShape 13"/>
          <p:cNvSpPr>
            <a:spLocks/>
          </p:cNvSpPr>
          <p:nvPr/>
        </p:nvSpPr>
        <p:spPr bwMode="auto">
          <a:xfrm>
            <a:off x="484066" y="6465530"/>
            <a:ext cx="403225" cy="660400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solidFill>
            <a:srgbClr val="F5C95B"/>
          </a:solidFill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0" tIns="0" rIns="0" bIns="0" anchor="ctr"/>
          <a:lstStyle/>
          <a:p>
            <a:r>
              <a:rPr lang="ru-RU" sz="32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3</a:t>
            </a:r>
            <a:endParaRPr lang="ru-RU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AutoShape 14"/>
          <p:cNvSpPr>
            <a:spLocks/>
          </p:cNvSpPr>
          <p:nvPr/>
        </p:nvSpPr>
        <p:spPr bwMode="auto">
          <a:xfrm>
            <a:off x="1398466" y="6465530"/>
            <a:ext cx="403225" cy="660400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solidFill>
            <a:srgbClr val="F5C95B"/>
          </a:solidFill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0" tIns="0" rIns="0" bIns="0" anchor="ctr"/>
          <a:lstStyle/>
          <a:p>
            <a:r>
              <a:rPr lang="ru-RU" sz="32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6 </a:t>
            </a:r>
            <a:endParaRPr lang="ru-RU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AutoShape 15"/>
          <p:cNvSpPr>
            <a:spLocks/>
          </p:cNvSpPr>
          <p:nvPr/>
        </p:nvSpPr>
        <p:spPr bwMode="auto">
          <a:xfrm>
            <a:off x="958729" y="6465530"/>
            <a:ext cx="368300" cy="660400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599"/>
                </a:lnTo>
                <a:lnTo>
                  <a:pt x="0" y="21599"/>
                </a:lnTo>
                <a:close/>
              </a:path>
            </a:pathLst>
          </a:custGeom>
          <a:noFill/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50800" tIns="50800" rIns="50800" bIns="50800" anchor="ctr"/>
          <a:lstStyle/>
          <a:p>
            <a:r>
              <a:rPr lang="ru-RU" sz="3200" b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и</a:t>
            </a:r>
            <a:endParaRPr lang="ru-RU" sz="32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AutoShape 10"/>
          <p:cNvSpPr>
            <a:spLocks/>
          </p:cNvSpPr>
          <p:nvPr/>
        </p:nvSpPr>
        <p:spPr bwMode="auto">
          <a:xfrm>
            <a:off x="3730648" y="2865544"/>
            <a:ext cx="453628" cy="557213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noFill/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50800" tIns="50800" rIns="50800" bIns="50800" anchor="ctr"/>
          <a:lstStyle/>
          <a:p>
            <a:r>
              <a:rPr lang="ru-RU" sz="4000" b="1" dirty="0">
                <a:latin typeface="Arial" pitchFamily="34" charset="0"/>
                <a:cs typeface="Arial" pitchFamily="34" charset="0"/>
              </a:rPr>
              <a:t>3</a:t>
            </a:r>
          </a:p>
        </p:txBody>
      </p:sp>
      <p:sp>
        <p:nvSpPr>
          <p:cNvPr id="25" name="Line 2"/>
          <p:cNvSpPr>
            <a:spLocks noChangeShapeType="1"/>
          </p:cNvSpPr>
          <p:nvPr/>
        </p:nvSpPr>
        <p:spPr bwMode="auto">
          <a:xfrm>
            <a:off x="7531894" y="2355800"/>
            <a:ext cx="4845249" cy="664369"/>
          </a:xfrm>
          <a:prstGeom prst="line">
            <a:avLst/>
          </a:prstGeom>
          <a:noFill/>
          <a:ln w="57150" cap="flat" cmpd="sng">
            <a:solidFill>
              <a:srgbClr val="000000"/>
            </a:solidFill>
            <a:prstDash val="solid"/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endParaRPr lang="ru-RU" sz="3600"/>
          </a:p>
        </p:txBody>
      </p:sp>
      <p:sp>
        <p:nvSpPr>
          <p:cNvPr id="26" name="Line 3"/>
          <p:cNvSpPr>
            <a:spLocks noChangeShapeType="1"/>
          </p:cNvSpPr>
          <p:nvPr/>
        </p:nvSpPr>
        <p:spPr bwMode="auto">
          <a:xfrm>
            <a:off x="7239000" y="4581972"/>
            <a:ext cx="4843463" cy="0"/>
          </a:xfrm>
          <a:prstGeom prst="line">
            <a:avLst/>
          </a:prstGeom>
          <a:noFill/>
          <a:ln w="57150" cap="flat" cmpd="sng">
            <a:solidFill>
              <a:srgbClr val="000000"/>
            </a:solidFill>
            <a:prstDash val="solid"/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endParaRPr lang="ru-RU" sz="3600"/>
          </a:p>
        </p:txBody>
      </p:sp>
      <p:sp>
        <p:nvSpPr>
          <p:cNvPr id="27" name="AutoShape 4"/>
          <p:cNvSpPr>
            <a:spLocks/>
          </p:cNvSpPr>
          <p:nvPr/>
        </p:nvSpPr>
        <p:spPr bwMode="auto">
          <a:xfrm>
            <a:off x="7346156" y="2410718"/>
            <a:ext cx="400050" cy="557213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599"/>
                </a:lnTo>
                <a:lnTo>
                  <a:pt x="0" y="21599"/>
                </a:lnTo>
                <a:close/>
              </a:path>
            </a:pathLst>
          </a:custGeom>
          <a:noFill/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50800" tIns="50800" rIns="50800" bIns="50800" anchor="ctr"/>
          <a:lstStyle/>
          <a:p>
            <a:r>
              <a:rPr lang="ru-RU" b="1" i="1">
                <a:solidFill>
                  <a:srgbClr val="000000"/>
                </a:solidFill>
              </a:rPr>
              <a:t>а</a:t>
            </a:r>
            <a:endParaRPr lang="ru-RU" b="1" i="1"/>
          </a:p>
        </p:txBody>
      </p:sp>
      <p:sp>
        <p:nvSpPr>
          <p:cNvPr id="28" name="AutoShape 5"/>
          <p:cNvSpPr>
            <a:spLocks/>
          </p:cNvSpPr>
          <p:nvPr/>
        </p:nvSpPr>
        <p:spPr bwMode="auto">
          <a:xfrm>
            <a:off x="7358659" y="3846611"/>
            <a:ext cx="375047" cy="557213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599"/>
                </a:lnTo>
                <a:lnTo>
                  <a:pt x="0" y="21599"/>
                </a:lnTo>
                <a:close/>
              </a:path>
            </a:pathLst>
          </a:custGeom>
          <a:noFill/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50800" tIns="50800" rIns="50800" bIns="50800" anchor="ctr"/>
          <a:lstStyle/>
          <a:p>
            <a:r>
              <a:rPr lang="ru-RU" b="1" i="1">
                <a:solidFill>
                  <a:srgbClr val="000000"/>
                </a:solidFill>
              </a:rPr>
              <a:t>b</a:t>
            </a:r>
            <a:endParaRPr lang="ru-RU" b="1" i="1"/>
          </a:p>
        </p:txBody>
      </p:sp>
      <p:sp>
        <p:nvSpPr>
          <p:cNvPr id="30" name="AutoShape 7"/>
          <p:cNvSpPr>
            <a:spLocks/>
          </p:cNvSpPr>
          <p:nvPr/>
        </p:nvSpPr>
        <p:spPr bwMode="auto">
          <a:xfrm>
            <a:off x="8542735" y="5633549"/>
            <a:ext cx="362545" cy="557213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599"/>
                </a:lnTo>
                <a:lnTo>
                  <a:pt x="0" y="21599"/>
                </a:lnTo>
                <a:close/>
              </a:path>
            </a:pathLst>
          </a:custGeom>
          <a:noFill/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50800" tIns="50800" rIns="50800" bIns="50800" anchor="ctr"/>
          <a:lstStyle/>
          <a:p>
            <a:r>
              <a:rPr lang="ru-RU" b="1" i="1" dirty="0">
                <a:solidFill>
                  <a:srgbClr val="000000"/>
                </a:solidFill>
              </a:rPr>
              <a:t>с</a:t>
            </a:r>
            <a:endParaRPr lang="ru-RU" b="1" i="1" dirty="0"/>
          </a:p>
        </p:txBody>
      </p:sp>
      <p:sp>
        <p:nvSpPr>
          <p:cNvPr id="36" name="AutoShape 13"/>
          <p:cNvSpPr>
            <a:spLocks/>
          </p:cNvSpPr>
          <p:nvPr/>
        </p:nvSpPr>
        <p:spPr bwMode="auto">
          <a:xfrm>
            <a:off x="7315802" y="6368628"/>
            <a:ext cx="403225" cy="660400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solidFill>
            <a:srgbClr val="E6729F"/>
          </a:solidFill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0" tIns="0" rIns="0" bIns="0" anchor="ctr"/>
          <a:lstStyle/>
          <a:p>
            <a:r>
              <a:rPr lang="ru-RU" sz="32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4</a:t>
            </a:r>
            <a:endParaRPr lang="ru-RU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7" name="AutoShape 14"/>
          <p:cNvSpPr>
            <a:spLocks/>
          </p:cNvSpPr>
          <p:nvPr/>
        </p:nvSpPr>
        <p:spPr bwMode="auto">
          <a:xfrm>
            <a:off x="8230202" y="6368628"/>
            <a:ext cx="403225" cy="660400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solidFill>
            <a:srgbClr val="E6729F"/>
          </a:solidFill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0" tIns="0" rIns="0" bIns="0" anchor="ctr"/>
          <a:lstStyle/>
          <a:p>
            <a:r>
              <a:rPr lang="ru-RU" sz="32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5</a:t>
            </a:r>
            <a:endParaRPr lang="ru-RU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8" name="AutoShape 15"/>
          <p:cNvSpPr>
            <a:spLocks/>
          </p:cNvSpPr>
          <p:nvPr/>
        </p:nvSpPr>
        <p:spPr bwMode="auto">
          <a:xfrm>
            <a:off x="7790465" y="6368628"/>
            <a:ext cx="368300" cy="660400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599"/>
                </a:lnTo>
                <a:lnTo>
                  <a:pt x="0" y="21599"/>
                </a:lnTo>
                <a:close/>
              </a:path>
            </a:pathLst>
          </a:custGeom>
          <a:noFill/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50800" tIns="50800" rIns="50800" bIns="50800" anchor="ctr"/>
          <a:lstStyle/>
          <a:p>
            <a:r>
              <a:rPr lang="ru-RU" sz="3200" b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и</a:t>
            </a:r>
            <a:endParaRPr lang="ru-RU" sz="32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39" name="AutoShape 11"/>
          <p:cNvSpPr>
            <a:spLocks/>
          </p:cNvSpPr>
          <p:nvPr/>
        </p:nvSpPr>
        <p:spPr bwMode="auto">
          <a:xfrm>
            <a:off x="10658679" y="2807986"/>
            <a:ext cx="455414" cy="557213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noFill/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50800" tIns="50800" rIns="50800" bIns="50800" anchor="ctr"/>
          <a:lstStyle/>
          <a:p>
            <a:r>
              <a:rPr lang="ru-RU" sz="4000" b="1" dirty="0">
                <a:latin typeface="Arial" pitchFamily="34" charset="0"/>
                <a:cs typeface="Arial" pitchFamily="34" charset="0"/>
              </a:rPr>
              <a:t>4</a:t>
            </a:r>
          </a:p>
        </p:txBody>
      </p:sp>
      <p:sp>
        <p:nvSpPr>
          <p:cNvPr id="31" name="AutoShape 2"/>
          <p:cNvSpPr>
            <a:spLocks/>
          </p:cNvSpPr>
          <p:nvPr/>
        </p:nvSpPr>
        <p:spPr bwMode="auto">
          <a:xfrm rot="18493594" flipH="1">
            <a:off x="3385187" y="4267731"/>
            <a:ext cx="667289" cy="460867"/>
          </a:xfrm>
          <a:custGeom>
            <a:avLst/>
            <a:gdLst>
              <a:gd name="T0" fmla="+- 0 11300 1001"/>
              <a:gd name="T1" fmla="*/ T0 w 20599"/>
              <a:gd name="T2" fmla="*/ 10716 h 21432"/>
              <a:gd name="T3" fmla="+- 0 11300 1001"/>
              <a:gd name="T4" fmla="*/ T3 w 20599"/>
              <a:gd name="T5" fmla="*/ 10716 h 21432"/>
              <a:gd name="T6" fmla="+- 0 11300 1001"/>
              <a:gd name="T7" fmla="*/ T6 w 20599"/>
              <a:gd name="T8" fmla="*/ 10716 h 21432"/>
              <a:gd name="T9" fmla="+- 0 11300 1001"/>
              <a:gd name="T10" fmla="*/ T9 w 20599"/>
              <a:gd name="T11" fmla="*/ 10716 h 21432"/>
            </a:gdLst>
            <a:ahLst/>
            <a:cxnLst>
              <a:cxn ang="0">
                <a:pos x="T1" y="T2"/>
              </a:cxn>
              <a:cxn ang="0">
                <a:pos x="T4" y="T5"/>
              </a:cxn>
              <a:cxn ang="0">
                <a:pos x="T7" y="T8"/>
              </a:cxn>
              <a:cxn ang="0">
                <a:pos x="T10" y="T11"/>
              </a:cxn>
            </a:cxnLst>
            <a:rect l="0" t="0" r="r" b="b"/>
            <a:pathLst>
              <a:path w="20599" h="21432">
                <a:moveTo>
                  <a:pt x="1110" y="0"/>
                </a:moveTo>
                <a:lnTo>
                  <a:pt x="20598" y="4188"/>
                </a:lnTo>
                <a:lnTo>
                  <a:pt x="13992" y="21419"/>
                </a:lnTo>
                <a:cubicBezTo>
                  <a:pt x="10039" y="21599"/>
                  <a:pt x="6197" y="19813"/>
                  <a:pt x="3546" y="16523"/>
                </a:cubicBezTo>
                <a:cubicBezTo>
                  <a:pt x="-56" y="12052"/>
                  <a:pt x="-1001" y="5530"/>
                  <a:pt x="1110" y="0"/>
                </a:cubicBezTo>
                <a:close/>
              </a:path>
            </a:pathLst>
          </a:custGeom>
          <a:solidFill>
            <a:srgbClr val="F5C95B"/>
          </a:solidFill>
          <a:ln w="25400" cap="flat" cmpd="sng">
            <a:solidFill>
              <a:srgbClr val="75B1D4"/>
            </a:solidFill>
            <a:prstDash val="solid"/>
            <a:miter lim="0"/>
            <a:headEnd/>
            <a:tailEnd/>
          </a:ln>
          <a:effectLst/>
        </p:spPr>
        <p:txBody>
          <a:bodyPr lIns="0" tIns="0" rIns="0" bIns="0" anchor="ctr"/>
          <a:lstStyle/>
          <a:p>
            <a:endParaRPr lang="ru-RU" sz="3600"/>
          </a:p>
        </p:txBody>
      </p:sp>
      <p:sp>
        <p:nvSpPr>
          <p:cNvPr id="5123" name="Line 3"/>
          <p:cNvSpPr>
            <a:spLocks noChangeShapeType="1"/>
          </p:cNvSpPr>
          <p:nvPr/>
        </p:nvSpPr>
        <p:spPr bwMode="auto">
          <a:xfrm>
            <a:off x="851837" y="4708179"/>
            <a:ext cx="4843463" cy="0"/>
          </a:xfrm>
          <a:prstGeom prst="line">
            <a:avLst/>
          </a:prstGeom>
          <a:noFill/>
          <a:ln w="57150" cap="flat" cmpd="sng">
            <a:solidFill>
              <a:srgbClr val="000000"/>
            </a:solidFill>
            <a:prstDash val="solid"/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endParaRPr lang="ru-RU" sz="3600"/>
          </a:p>
        </p:txBody>
      </p:sp>
      <p:sp>
        <p:nvSpPr>
          <p:cNvPr id="32" name="AutoShape 2"/>
          <p:cNvSpPr>
            <a:spLocks/>
          </p:cNvSpPr>
          <p:nvPr/>
        </p:nvSpPr>
        <p:spPr bwMode="auto">
          <a:xfrm rot="18356662" flipH="1" flipV="1">
            <a:off x="9172394" y="4048341"/>
            <a:ext cx="908256" cy="515173"/>
          </a:xfrm>
          <a:custGeom>
            <a:avLst/>
            <a:gdLst>
              <a:gd name="T0" fmla="*/ 10800 w 21600"/>
              <a:gd name="T1" fmla="*/ 10289 h 20579"/>
              <a:gd name="T2" fmla="*/ 10800 w 21600"/>
              <a:gd name="T3" fmla="*/ 10289 h 20579"/>
              <a:gd name="T4" fmla="*/ 10800 w 21600"/>
              <a:gd name="T5" fmla="*/ 10289 h 20579"/>
              <a:gd name="T6" fmla="*/ 10800 w 21600"/>
              <a:gd name="T7" fmla="*/ 10289 h 2057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0579">
                <a:moveTo>
                  <a:pt x="0" y="2850"/>
                </a:moveTo>
                <a:lnTo>
                  <a:pt x="15777" y="0"/>
                </a:lnTo>
                <a:lnTo>
                  <a:pt x="21599" y="17419"/>
                </a:lnTo>
                <a:cubicBezTo>
                  <a:pt x="17564" y="21122"/>
                  <a:pt x="12575" y="21600"/>
                  <a:pt x="8260" y="18695"/>
                </a:cubicBezTo>
                <a:cubicBezTo>
                  <a:pt x="3937" y="15786"/>
                  <a:pt x="846" y="9857"/>
                  <a:pt x="0" y="2850"/>
                </a:cubicBezTo>
                <a:close/>
              </a:path>
            </a:pathLst>
          </a:custGeom>
          <a:solidFill>
            <a:srgbClr val="E6729F"/>
          </a:solidFill>
          <a:ln w="25400" cap="flat" cmpd="sng">
            <a:solidFill>
              <a:srgbClr val="75B1D4"/>
            </a:solidFill>
            <a:prstDash val="solid"/>
            <a:miter lim="0"/>
            <a:headEnd/>
            <a:tailEnd/>
          </a:ln>
          <a:effectLst/>
        </p:spPr>
        <p:txBody>
          <a:bodyPr lIns="0" tIns="0" rIns="0" bIns="0" anchor="ctr"/>
          <a:lstStyle/>
          <a:p>
            <a:endParaRPr lang="ru-RU" sz="3600"/>
          </a:p>
        </p:txBody>
      </p:sp>
      <p:sp>
        <p:nvSpPr>
          <p:cNvPr id="29" name="Line 6"/>
          <p:cNvSpPr>
            <a:spLocks noChangeShapeType="1"/>
          </p:cNvSpPr>
          <p:nvPr/>
        </p:nvSpPr>
        <p:spPr bwMode="auto">
          <a:xfrm flipV="1">
            <a:off x="9055736" y="1116805"/>
            <a:ext cx="2571314" cy="4624388"/>
          </a:xfrm>
          <a:prstGeom prst="line">
            <a:avLst/>
          </a:prstGeom>
          <a:noFill/>
          <a:ln w="57150" cap="flat" cmpd="sng">
            <a:solidFill>
              <a:srgbClr val="000000"/>
            </a:solidFill>
            <a:prstDash val="solid"/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endParaRPr lang="ru-RU" sz="3600"/>
          </a:p>
        </p:txBody>
      </p:sp>
      <p:sp>
        <p:nvSpPr>
          <p:cNvPr id="22" name="AutoShape 12"/>
          <p:cNvSpPr>
            <a:spLocks/>
          </p:cNvSpPr>
          <p:nvPr/>
        </p:nvSpPr>
        <p:spPr bwMode="auto">
          <a:xfrm>
            <a:off x="3503834" y="4150966"/>
            <a:ext cx="453628" cy="557213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noFill/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50800" tIns="50800" rIns="50800" bIns="50800" anchor="ctr"/>
          <a:lstStyle/>
          <a:p>
            <a:r>
              <a:rPr lang="ru-RU" sz="4000" b="1" dirty="0">
                <a:latin typeface="Arial" pitchFamily="34" charset="0"/>
                <a:cs typeface="Arial" pitchFamily="34" charset="0"/>
              </a:rPr>
              <a:t>6</a:t>
            </a:r>
          </a:p>
        </p:txBody>
      </p:sp>
      <p:sp>
        <p:nvSpPr>
          <p:cNvPr id="41" name="AutoShape 12"/>
          <p:cNvSpPr>
            <a:spLocks/>
          </p:cNvSpPr>
          <p:nvPr/>
        </p:nvSpPr>
        <p:spPr bwMode="auto">
          <a:xfrm>
            <a:off x="8633427" y="6353546"/>
            <a:ext cx="4902859" cy="1219200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600"/>
                </a:lnTo>
                <a:lnTo>
                  <a:pt x="0" y="21600"/>
                </a:lnTo>
                <a:close/>
              </a:path>
            </a:pathLst>
          </a:custGeom>
          <a:noFill/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50800" tIns="50800" rIns="50800" bIns="50800" anchor="ctr"/>
          <a:lstStyle/>
          <a:p>
            <a:pPr algn="l"/>
            <a:r>
              <a:rPr lang="ru-RU" sz="32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– внутренние накрест лежащие </a:t>
            </a:r>
            <a:r>
              <a:rPr lang="ru-RU" sz="32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углы</a:t>
            </a:r>
            <a:endParaRPr lang="ru-RU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0" name="AutoShape 13"/>
          <p:cNvSpPr>
            <a:spLocks/>
          </p:cNvSpPr>
          <p:nvPr/>
        </p:nvSpPr>
        <p:spPr bwMode="auto">
          <a:xfrm>
            <a:off x="9398815" y="3972818"/>
            <a:ext cx="455414" cy="557213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noFill/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50800" tIns="50800" rIns="50800" bIns="50800" anchor="ctr"/>
          <a:lstStyle/>
          <a:p>
            <a:r>
              <a:rPr lang="ru-RU" sz="4000" b="1" dirty="0">
                <a:latin typeface="Arial" pitchFamily="34" charset="0"/>
                <a:cs typeface="Arial" pitchFamily="34" charset="0"/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3931768254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AutoShape 2"/>
          <p:cNvSpPr>
            <a:spLocks/>
          </p:cNvSpPr>
          <p:nvPr/>
        </p:nvSpPr>
        <p:spPr bwMode="auto">
          <a:xfrm flipH="1">
            <a:off x="9479268" y="4588151"/>
            <a:ext cx="908256" cy="455612"/>
          </a:xfrm>
          <a:custGeom>
            <a:avLst/>
            <a:gdLst>
              <a:gd name="T0" fmla="*/ 10800 w 21600"/>
              <a:gd name="T1" fmla="*/ 10289 h 20579"/>
              <a:gd name="T2" fmla="*/ 10800 w 21600"/>
              <a:gd name="T3" fmla="*/ 10289 h 20579"/>
              <a:gd name="T4" fmla="*/ 10800 w 21600"/>
              <a:gd name="T5" fmla="*/ 10289 h 20579"/>
              <a:gd name="T6" fmla="*/ 10800 w 21600"/>
              <a:gd name="T7" fmla="*/ 10289 h 2057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0579">
                <a:moveTo>
                  <a:pt x="0" y="2850"/>
                </a:moveTo>
                <a:lnTo>
                  <a:pt x="15777" y="0"/>
                </a:lnTo>
                <a:lnTo>
                  <a:pt x="21599" y="17419"/>
                </a:lnTo>
                <a:cubicBezTo>
                  <a:pt x="17564" y="21122"/>
                  <a:pt x="12575" y="21600"/>
                  <a:pt x="8260" y="18695"/>
                </a:cubicBezTo>
                <a:cubicBezTo>
                  <a:pt x="3937" y="15786"/>
                  <a:pt x="846" y="9857"/>
                  <a:pt x="0" y="2850"/>
                </a:cubicBezTo>
                <a:close/>
              </a:path>
            </a:pathLst>
          </a:custGeom>
          <a:solidFill>
            <a:srgbClr val="E6729F"/>
          </a:solidFill>
          <a:ln w="25400" cap="flat" cmpd="sng">
            <a:solidFill>
              <a:srgbClr val="75B1D4"/>
            </a:solidFill>
            <a:prstDash val="solid"/>
            <a:miter lim="0"/>
            <a:headEnd/>
            <a:tailEnd/>
          </a:ln>
          <a:effectLst/>
        </p:spPr>
        <p:txBody>
          <a:bodyPr lIns="0" tIns="0" rIns="0" bIns="0" anchor="ctr"/>
          <a:lstStyle/>
          <a:p>
            <a:endParaRPr lang="ru-RU" sz="3600"/>
          </a:p>
        </p:txBody>
      </p:sp>
      <p:sp>
        <p:nvSpPr>
          <p:cNvPr id="15" name="AutoShape 2"/>
          <p:cNvSpPr>
            <a:spLocks/>
          </p:cNvSpPr>
          <p:nvPr/>
        </p:nvSpPr>
        <p:spPr bwMode="auto">
          <a:xfrm>
            <a:off x="2636781" y="4588151"/>
            <a:ext cx="669927" cy="672330"/>
          </a:xfrm>
          <a:custGeom>
            <a:avLst/>
            <a:gdLst>
              <a:gd name="T0" fmla="+- 0 11300 1001"/>
              <a:gd name="T1" fmla="*/ T0 w 20599"/>
              <a:gd name="T2" fmla="*/ 10716 h 21432"/>
              <a:gd name="T3" fmla="+- 0 11300 1001"/>
              <a:gd name="T4" fmla="*/ T3 w 20599"/>
              <a:gd name="T5" fmla="*/ 10716 h 21432"/>
              <a:gd name="T6" fmla="+- 0 11300 1001"/>
              <a:gd name="T7" fmla="*/ T6 w 20599"/>
              <a:gd name="T8" fmla="*/ 10716 h 21432"/>
              <a:gd name="T9" fmla="+- 0 11300 1001"/>
              <a:gd name="T10" fmla="*/ T9 w 20599"/>
              <a:gd name="T11" fmla="*/ 10716 h 21432"/>
            </a:gdLst>
            <a:ahLst/>
            <a:cxnLst>
              <a:cxn ang="0">
                <a:pos x="T1" y="T2"/>
              </a:cxn>
              <a:cxn ang="0">
                <a:pos x="T4" y="T5"/>
              </a:cxn>
              <a:cxn ang="0">
                <a:pos x="T7" y="T8"/>
              </a:cxn>
              <a:cxn ang="0">
                <a:pos x="T10" y="T11"/>
              </a:cxn>
            </a:cxnLst>
            <a:rect l="0" t="0" r="r" b="b"/>
            <a:pathLst>
              <a:path w="20599" h="21432">
                <a:moveTo>
                  <a:pt x="1110" y="0"/>
                </a:moveTo>
                <a:lnTo>
                  <a:pt x="20598" y="4188"/>
                </a:lnTo>
                <a:lnTo>
                  <a:pt x="13992" y="21419"/>
                </a:lnTo>
                <a:cubicBezTo>
                  <a:pt x="10039" y="21599"/>
                  <a:pt x="6197" y="19813"/>
                  <a:pt x="3546" y="16523"/>
                </a:cubicBezTo>
                <a:cubicBezTo>
                  <a:pt x="-56" y="12052"/>
                  <a:pt x="-1001" y="5530"/>
                  <a:pt x="1110" y="0"/>
                </a:cubicBezTo>
                <a:close/>
              </a:path>
            </a:pathLst>
          </a:custGeom>
          <a:solidFill>
            <a:srgbClr val="F5C95B"/>
          </a:solidFill>
          <a:ln w="25400" cap="flat" cmpd="sng">
            <a:solidFill>
              <a:srgbClr val="75B1D4"/>
            </a:solidFill>
            <a:prstDash val="solid"/>
            <a:miter lim="0"/>
            <a:headEnd/>
            <a:tailEnd/>
          </a:ln>
          <a:effectLst/>
        </p:spPr>
        <p:txBody>
          <a:bodyPr lIns="0" tIns="0" rIns="0" bIns="0" anchor="ctr"/>
          <a:lstStyle/>
          <a:p>
            <a:endParaRPr lang="ru-RU" sz="3600"/>
          </a:p>
        </p:txBody>
      </p:sp>
      <p:sp>
        <p:nvSpPr>
          <p:cNvPr id="5121" name="Rectangle 1"/>
          <p:cNvSpPr>
            <a:spLocks noGrp="1" noChangeArrowheads="1"/>
          </p:cNvSpPr>
          <p:nvPr>
            <p:ph type="title"/>
          </p:nvPr>
        </p:nvSpPr>
        <p:spPr>
          <a:xfrm>
            <a:off x="1003697" y="208955"/>
            <a:ext cx="13015913" cy="677108"/>
          </a:xfrm>
        </p:spPr>
        <p:txBody>
          <a:bodyPr/>
          <a:lstStyle/>
          <a:p>
            <a:pPr algn="ctr"/>
            <a:r>
              <a:rPr lang="ru-RU" sz="4400" dirty="0">
                <a:solidFill>
                  <a:srgbClr val="002060"/>
                </a:solidFill>
              </a:rPr>
              <a:t>Углы при двух прямых и секущей</a:t>
            </a:r>
            <a:endParaRPr lang="ru-RU" sz="1800" dirty="0">
              <a:solidFill>
                <a:srgbClr val="002060"/>
              </a:solidFill>
            </a:endParaRPr>
          </a:p>
        </p:txBody>
      </p:sp>
      <p:sp>
        <p:nvSpPr>
          <p:cNvPr id="5122" name="Line 2"/>
          <p:cNvSpPr>
            <a:spLocks noChangeShapeType="1"/>
          </p:cNvSpPr>
          <p:nvPr/>
        </p:nvSpPr>
        <p:spPr bwMode="auto">
          <a:xfrm>
            <a:off x="1144731" y="2482007"/>
            <a:ext cx="4845249" cy="664369"/>
          </a:xfrm>
          <a:prstGeom prst="line">
            <a:avLst/>
          </a:prstGeom>
          <a:noFill/>
          <a:ln w="57150" cap="flat" cmpd="sng">
            <a:solidFill>
              <a:srgbClr val="000000"/>
            </a:solidFill>
            <a:prstDash val="solid"/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endParaRPr lang="ru-RU" sz="3600"/>
          </a:p>
        </p:txBody>
      </p:sp>
      <p:sp>
        <p:nvSpPr>
          <p:cNvPr id="5124" name="AutoShape 4"/>
          <p:cNvSpPr>
            <a:spLocks/>
          </p:cNvSpPr>
          <p:nvPr/>
        </p:nvSpPr>
        <p:spPr bwMode="auto">
          <a:xfrm>
            <a:off x="958993" y="2536925"/>
            <a:ext cx="400050" cy="557213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599"/>
                </a:lnTo>
                <a:lnTo>
                  <a:pt x="0" y="21599"/>
                </a:lnTo>
                <a:close/>
              </a:path>
            </a:pathLst>
          </a:custGeom>
          <a:noFill/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50800" tIns="50800" rIns="50800" bIns="50800" anchor="ctr"/>
          <a:lstStyle/>
          <a:p>
            <a:r>
              <a:rPr lang="ru-RU" b="1" i="1">
                <a:solidFill>
                  <a:srgbClr val="000000"/>
                </a:solidFill>
              </a:rPr>
              <a:t>а</a:t>
            </a:r>
            <a:endParaRPr lang="ru-RU" b="1" i="1"/>
          </a:p>
        </p:txBody>
      </p:sp>
      <p:sp>
        <p:nvSpPr>
          <p:cNvPr id="5125" name="AutoShape 5"/>
          <p:cNvSpPr>
            <a:spLocks/>
          </p:cNvSpPr>
          <p:nvPr/>
        </p:nvSpPr>
        <p:spPr bwMode="auto">
          <a:xfrm>
            <a:off x="586668" y="3938169"/>
            <a:ext cx="375047" cy="557213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599"/>
                </a:lnTo>
                <a:lnTo>
                  <a:pt x="0" y="21599"/>
                </a:lnTo>
                <a:close/>
              </a:path>
            </a:pathLst>
          </a:custGeom>
          <a:noFill/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50800" tIns="50800" rIns="50800" bIns="50800" anchor="ctr"/>
          <a:lstStyle/>
          <a:p>
            <a:r>
              <a:rPr lang="ru-RU" b="1" i="1">
                <a:solidFill>
                  <a:srgbClr val="000000"/>
                </a:solidFill>
              </a:rPr>
              <a:t>b</a:t>
            </a:r>
            <a:endParaRPr lang="ru-RU" b="1" i="1"/>
          </a:p>
        </p:txBody>
      </p:sp>
      <p:sp>
        <p:nvSpPr>
          <p:cNvPr id="5126" name="Line 6"/>
          <p:cNvSpPr>
            <a:spLocks noChangeShapeType="1"/>
          </p:cNvSpPr>
          <p:nvPr/>
        </p:nvSpPr>
        <p:spPr bwMode="auto">
          <a:xfrm flipV="1">
            <a:off x="2744931" y="1116802"/>
            <a:ext cx="2436669" cy="4739435"/>
          </a:xfrm>
          <a:prstGeom prst="line">
            <a:avLst/>
          </a:prstGeom>
          <a:noFill/>
          <a:ln w="57150" cap="flat" cmpd="sng">
            <a:solidFill>
              <a:srgbClr val="000000"/>
            </a:solidFill>
            <a:prstDash val="solid"/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endParaRPr lang="ru-RU" sz="3600"/>
          </a:p>
        </p:txBody>
      </p:sp>
      <p:sp>
        <p:nvSpPr>
          <p:cNvPr id="5127" name="AutoShape 7"/>
          <p:cNvSpPr>
            <a:spLocks/>
          </p:cNvSpPr>
          <p:nvPr/>
        </p:nvSpPr>
        <p:spPr bwMode="auto">
          <a:xfrm>
            <a:off x="2155572" y="5759756"/>
            <a:ext cx="362545" cy="557213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599"/>
                </a:lnTo>
                <a:lnTo>
                  <a:pt x="0" y="21599"/>
                </a:lnTo>
                <a:close/>
              </a:path>
            </a:pathLst>
          </a:custGeom>
          <a:noFill/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50800" tIns="50800" rIns="50800" bIns="50800" anchor="ctr"/>
          <a:lstStyle/>
          <a:p>
            <a:r>
              <a:rPr lang="ru-RU" b="1" i="1">
                <a:solidFill>
                  <a:srgbClr val="000000"/>
                </a:solidFill>
              </a:rPr>
              <a:t>с</a:t>
            </a:r>
            <a:endParaRPr lang="ru-RU" b="1" i="1"/>
          </a:p>
        </p:txBody>
      </p:sp>
      <p:sp>
        <p:nvSpPr>
          <p:cNvPr id="16" name="AutoShape 12"/>
          <p:cNvSpPr>
            <a:spLocks/>
          </p:cNvSpPr>
          <p:nvPr/>
        </p:nvSpPr>
        <p:spPr bwMode="auto">
          <a:xfrm>
            <a:off x="1801691" y="6368628"/>
            <a:ext cx="4902859" cy="1219200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600"/>
                </a:lnTo>
                <a:lnTo>
                  <a:pt x="0" y="21600"/>
                </a:lnTo>
                <a:close/>
              </a:path>
            </a:pathLst>
          </a:custGeom>
          <a:noFill/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50800" tIns="50800" rIns="50800" bIns="50800" anchor="ctr"/>
          <a:lstStyle/>
          <a:p>
            <a:pPr algn="l"/>
            <a:r>
              <a:rPr lang="ru-RU" sz="32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– внешние накрест лежащие </a:t>
            </a:r>
            <a:r>
              <a:rPr lang="ru-RU" sz="32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углы</a:t>
            </a:r>
            <a:endParaRPr lang="ru-RU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AutoShape 13"/>
          <p:cNvSpPr>
            <a:spLocks/>
          </p:cNvSpPr>
          <p:nvPr/>
        </p:nvSpPr>
        <p:spPr bwMode="auto">
          <a:xfrm>
            <a:off x="484066" y="6465530"/>
            <a:ext cx="403225" cy="660400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solidFill>
            <a:srgbClr val="F5C95B"/>
          </a:solidFill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0" tIns="0" rIns="0" bIns="0" anchor="ctr"/>
          <a:lstStyle/>
          <a:p>
            <a:r>
              <a:rPr lang="ru-RU" sz="32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2</a:t>
            </a:r>
            <a:endParaRPr lang="ru-RU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AutoShape 14"/>
          <p:cNvSpPr>
            <a:spLocks/>
          </p:cNvSpPr>
          <p:nvPr/>
        </p:nvSpPr>
        <p:spPr bwMode="auto">
          <a:xfrm>
            <a:off x="1398466" y="6465530"/>
            <a:ext cx="403225" cy="660400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solidFill>
            <a:srgbClr val="F5C95B"/>
          </a:solidFill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0" tIns="0" rIns="0" bIns="0" anchor="ctr"/>
          <a:lstStyle/>
          <a:p>
            <a:r>
              <a:rPr lang="ru-RU" sz="32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7 </a:t>
            </a:r>
            <a:endParaRPr lang="ru-RU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AutoShape 15"/>
          <p:cNvSpPr>
            <a:spLocks/>
          </p:cNvSpPr>
          <p:nvPr/>
        </p:nvSpPr>
        <p:spPr bwMode="auto">
          <a:xfrm>
            <a:off x="958729" y="6465530"/>
            <a:ext cx="368300" cy="660400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599"/>
                </a:lnTo>
                <a:lnTo>
                  <a:pt x="0" y="21599"/>
                </a:lnTo>
                <a:close/>
              </a:path>
            </a:pathLst>
          </a:custGeom>
          <a:noFill/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50800" tIns="50800" rIns="50800" bIns="50800" anchor="ctr"/>
          <a:lstStyle/>
          <a:p>
            <a:r>
              <a:rPr lang="ru-RU" sz="3200" b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и</a:t>
            </a:r>
            <a:endParaRPr lang="ru-RU" sz="32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Line 2"/>
          <p:cNvSpPr>
            <a:spLocks noChangeShapeType="1"/>
          </p:cNvSpPr>
          <p:nvPr/>
        </p:nvSpPr>
        <p:spPr bwMode="auto">
          <a:xfrm>
            <a:off x="7531894" y="2355800"/>
            <a:ext cx="4845249" cy="664369"/>
          </a:xfrm>
          <a:prstGeom prst="line">
            <a:avLst/>
          </a:prstGeom>
          <a:noFill/>
          <a:ln w="57150" cap="flat" cmpd="sng">
            <a:solidFill>
              <a:srgbClr val="000000"/>
            </a:solidFill>
            <a:prstDash val="solid"/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endParaRPr lang="ru-RU" sz="3600"/>
          </a:p>
        </p:txBody>
      </p:sp>
      <p:sp>
        <p:nvSpPr>
          <p:cNvPr id="26" name="Line 3"/>
          <p:cNvSpPr>
            <a:spLocks noChangeShapeType="1"/>
          </p:cNvSpPr>
          <p:nvPr/>
        </p:nvSpPr>
        <p:spPr bwMode="auto">
          <a:xfrm>
            <a:off x="7239000" y="4581972"/>
            <a:ext cx="4843463" cy="0"/>
          </a:xfrm>
          <a:prstGeom prst="line">
            <a:avLst/>
          </a:prstGeom>
          <a:noFill/>
          <a:ln w="57150" cap="flat" cmpd="sng">
            <a:solidFill>
              <a:srgbClr val="000000"/>
            </a:solidFill>
            <a:prstDash val="solid"/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endParaRPr lang="ru-RU" sz="3600"/>
          </a:p>
        </p:txBody>
      </p:sp>
      <p:sp>
        <p:nvSpPr>
          <p:cNvPr id="27" name="AutoShape 4"/>
          <p:cNvSpPr>
            <a:spLocks/>
          </p:cNvSpPr>
          <p:nvPr/>
        </p:nvSpPr>
        <p:spPr bwMode="auto">
          <a:xfrm>
            <a:off x="7346156" y="2410718"/>
            <a:ext cx="400050" cy="557213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599"/>
                </a:lnTo>
                <a:lnTo>
                  <a:pt x="0" y="21599"/>
                </a:lnTo>
                <a:close/>
              </a:path>
            </a:pathLst>
          </a:custGeom>
          <a:noFill/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50800" tIns="50800" rIns="50800" bIns="50800" anchor="ctr"/>
          <a:lstStyle/>
          <a:p>
            <a:r>
              <a:rPr lang="ru-RU" b="1" i="1">
                <a:solidFill>
                  <a:srgbClr val="000000"/>
                </a:solidFill>
              </a:rPr>
              <a:t>а</a:t>
            </a:r>
            <a:endParaRPr lang="ru-RU" b="1" i="1"/>
          </a:p>
        </p:txBody>
      </p:sp>
      <p:sp>
        <p:nvSpPr>
          <p:cNvPr id="28" name="AutoShape 5"/>
          <p:cNvSpPr>
            <a:spLocks/>
          </p:cNvSpPr>
          <p:nvPr/>
        </p:nvSpPr>
        <p:spPr bwMode="auto">
          <a:xfrm>
            <a:off x="7358659" y="3846611"/>
            <a:ext cx="375047" cy="557213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599"/>
                </a:lnTo>
                <a:lnTo>
                  <a:pt x="0" y="21599"/>
                </a:lnTo>
                <a:close/>
              </a:path>
            </a:pathLst>
          </a:custGeom>
          <a:noFill/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50800" tIns="50800" rIns="50800" bIns="50800" anchor="ctr"/>
          <a:lstStyle/>
          <a:p>
            <a:r>
              <a:rPr lang="ru-RU" b="1" i="1">
                <a:solidFill>
                  <a:srgbClr val="000000"/>
                </a:solidFill>
              </a:rPr>
              <a:t>b</a:t>
            </a:r>
            <a:endParaRPr lang="ru-RU" b="1" i="1"/>
          </a:p>
        </p:txBody>
      </p:sp>
      <p:sp>
        <p:nvSpPr>
          <p:cNvPr id="30" name="AutoShape 7"/>
          <p:cNvSpPr>
            <a:spLocks/>
          </p:cNvSpPr>
          <p:nvPr/>
        </p:nvSpPr>
        <p:spPr bwMode="auto">
          <a:xfrm>
            <a:off x="8542735" y="5633549"/>
            <a:ext cx="362545" cy="557213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599"/>
                </a:lnTo>
                <a:lnTo>
                  <a:pt x="0" y="21599"/>
                </a:lnTo>
                <a:close/>
              </a:path>
            </a:pathLst>
          </a:custGeom>
          <a:noFill/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50800" tIns="50800" rIns="50800" bIns="50800" anchor="ctr"/>
          <a:lstStyle/>
          <a:p>
            <a:r>
              <a:rPr lang="ru-RU" b="1" i="1" dirty="0">
                <a:solidFill>
                  <a:srgbClr val="000000"/>
                </a:solidFill>
              </a:rPr>
              <a:t>с</a:t>
            </a:r>
            <a:endParaRPr lang="ru-RU" b="1" i="1" dirty="0"/>
          </a:p>
        </p:txBody>
      </p:sp>
      <p:sp>
        <p:nvSpPr>
          <p:cNvPr id="36" name="AutoShape 13"/>
          <p:cNvSpPr>
            <a:spLocks/>
          </p:cNvSpPr>
          <p:nvPr/>
        </p:nvSpPr>
        <p:spPr bwMode="auto">
          <a:xfrm>
            <a:off x="7315802" y="6368628"/>
            <a:ext cx="403225" cy="660400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solidFill>
            <a:srgbClr val="E6729F"/>
          </a:solidFill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0" tIns="0" rIns="0" bIns="0" anchor="ctr"/>
          <a:lstStyle/>
          <a:p>
            <a:r>
              <a:rPr lang="ru-RU" sz="32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1</a:t>
            </a:r>
            <a:endParaRPr lang="ru-RU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7" name="AutoShape 14"/>
          <p:cNvSpPr>
            <a:spLocks/>
          </p:cNvSpPr>
          <p:nvPr/>
        </p:nvSpPr>
        <p:spPr bwMode="auto">
          <a:xfrm>
            <a:off x="8230202" y="6368628"/>
            <a:ext cx="403225" cy="660400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solidFill>
            <a:srgbClr val="E6729F"/>
          </a:solidFill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0" tIns="0" rIns="0" bIns="0" anchor="ctr"/>
          <a:lstStyle/>
          <a:p>
            <a:r>
              <a:rPr lang="ru-RU" sz="32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8</a:t>
            </a:r>
            <a:endParaRPr lang="ru-RU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8" name="AutoShape 15"/>
          <p:cNvSpPr>
            <a:spLocks/>
          </p:cNvSpPr>
          <p:nvPr/>
        </p:nvSpPr>
        <p:spPr bwMode="auto">
          <a:xfrm>
            <a:off x="7790465" y="6368628"/>
            <a:ext cx="368300" cy="660400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599"/>
                </a:lnTo>
                <a:lnTo>
                  <a:pt x="0" y="21599"/>
                </a:lnTo>
                <a:close/>
              </a:path>
            </a:pathLst>
          </a:custGeom>
          <a:noFill/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50800" tIns="50800" rIns="50800" bIns="50800" anchor="ctr"/>
          <a:lstStyle/>
          <a:p>
            <a:r>
              <a:rPr lang="ru-RU" sz="3200" b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и</a:t>
            </a:r>
            <a:endParaRPr lang="ru-RU" sz="32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39" name="AutoShape 11"/>
          <p:cNvSpPr>
            <a:spLocks/>
          </p:cNvSpPr>
          <p:nvPr/>
        </p:nvSpPr>
        <p:spPr bwMode="auto">
          <a:xfrm>
            <a:off x="9666586" y="4594330"/>
            <a:ext cx="455414" cy="557213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noFill/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50800" tIns="50800" rIns="50800" bIns="50800" anchor="ctr"/>
          <a:lstStyle/>
          <a:p>
            <a:r>
              <a:rPr lang="ru-RU" sz="4000" b="1" dirty="0">
                <a:latin typeface="Arial" pitchFamily="34" charset="0"/>
                <a:cs typeface="Arial" pitchFamily="34" charset="0"/>
              </a:rPr>
              <a:t>8</a:t>
            </a:r>
          </a:p>
        </p:txBody>
      </p:sp>
      <p:sp>
        <p:nvSpPr>
          <p:cNvPr id="31" name="AutoShape 2"/>
          <p:cNvSpPr>
            <a:spLocks/>
          </p:cNvSpPr>
          <p:nvPr/>
        </p:nvSpPr>
        <p:spPr bwMode="auto">
          <a:xfrm rot="18493594" flipH="1">
            <a:off x="4294506" y="2485849"/>
            <a:ext cx="667289" cy="460867"/>
          </a:xfrm>
          <a:custGeom>
            <a:avLst/>
            <a:gdLst>
              <a:gd name="T0" fmla="+- 0 11300 1001"/>
              <a:gd name="T1" fmla="*/ T0 w 20599"/>
              <a:gd name="T2" fmla="*/ 10716 h 21432"/>
              <a:gd name="T3" fmla="+- 0 11300 1001"/>
              <a:gd name="T4" fmla="*/ T3 w 20599"/>
              <a:gd name="T5" fmla="*/ 10716 h 21432"/>
              <a:gd name="T6" fmla="+- 0 11300 1001"/>
              <a:gd name="T7" fmla="*/ T6 w 20599"/>
              <a:gd name="T8" fmla="*/ 10716 h 21432"/>
              <a:gd name="T9" fmla="+- 0 11300 1001"/>
              <a:gd name="T10" fmla="*/ T9 w 20599"/>
              <a:gd name="T11" fmla="*/ 10716 h 21432"/>
            </a:gdLst>
            <a:ahLst/>
            <a:cxnLst>
              <a:cxn ang="0">
                <a:pos x="T1" y="T2"/>
              </a:cxn>
              <a:cxn ang="0">
                <a:pos x="T4" y="T5"/>
              </a:cxn>
              <a:cxn ang="0">
                <a:pos x="T7" y="T8"/>
              </a:cxn>
              <a:cxn ang="0">
                <a:pos x="T10" y="T11"/>
              </a:cxn>
            </a:cxnLst>
            <a:rect l="0" t="0" r="r" b="b"/>
            <a:pathLst>
              <a:path w="20599" h="21432">
                <a:moveTo>
                  <a:pt x="1110" y="0"/>
                </a:moveTo>
                <a:lnTo>
                  <a:pt x="20598" y="4188"/>
                </a:lnTo>
                <a:lnTo>
                  <a:pt x="13992" y="21419"/>
                </a:lnTo>
                <a:cubicBezTo>
                  <a:pt x="10039" y="21599"/>
                  <a:pt x="6197" y="19813"/>
                  <a:pt x="3546" y="16523"/>
                </a:cubicBezTo>
                <a:cubicBezTo>
                  <a:pt x="-56" y="12052"/>
                  <a:pt x="-1001" y="5530"/>
                  <a:pt x="1110" y="0"/>
                </a:cubicBezTo>
                <a:close/>
              </a:path>
            </a:pathLst>
          </a:custGeom>
          <a:solidFill>
            <a:srgbClr val="F5C95B"/>
          </a:solidFill>
          <a:ln w="25400" cap="flat" cmpd="sng">
            <a:solidFill>
              <a:srgbClr val="75B1D4"/>
            </a:solidFill>
            <a:prstDash val="solid"/>
            <a:miter lim="0"/>
            <a:headEnd/>
            <a:tailEnd/>
          </a:ln>
          <a:effectLst/>
        </p:spPr>
        <p:txBody>
          <a:bodyPr lIns="0" tIns="0" rIns="0" bIns="0" anchor="ctr"/>
          <a:lstStyle/>
          <a:p>
            <a:endParaRPr lang="ru-RU" sz="3600"/>
          </a:p>
        </p:txBody>
      </p:sp>
      <p:sp>
        <p:nvSpPr>
          <p:cNvPr id="5123" name="Line 3"/>
          <p:cNvSpPr>
            <a:spLocks noChangeShapeType="1"/>
          </p:cNvSpPr>
          <p:nvPr/>
        </p:nvSpPr>
        <p:spPr bwMode="auto">
          <a:xfrm>
            <a:off x="887291" y="4429572"/>
            <a:ext cx="4808009" cy="494744"/>
          </a:xfrm>
          <a:prstGeom prst="line">
            <a:avLst/>
          </a:prstGeom>
          <a:noFill/>
          <a:ln w="57150" cap="flat" cmpd="sng">
            <a:solidFill>
              <a:srgbClr val="000000"/>
            </a:solidFill>
            <a:prstDash val="solid"/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endParaRPr lang="ru-RU" sz="3600"/>
          </a:p>
        </p:txBody>
      </p:sp>
      <p:sp>
        <p:nvSpPr>
          <p:cNvPr id="32" name="AutoShape 2"/>
          <p:cNvSpPr>
            <a:spLocks/>
          </p:cNvSpPr>
          <p:nvPr/>
        </p:nvSpPr>
        <p:spPr bwMode="auto">
          <a:xfrm rot="18356662" flipH="1" flipV="1">
            <a:off x="10184853" y="2224420"/>
            <a:ext cx="908256" cy="515173"/>
          </a:xfrm>
          <a:custGeom>
            <a:avLst/>
            <a:gdLst>
              <a:gd name="T0" fmla="*/ 10800 w 21600"/>
              <a:gd name="T1" fmla="*/ 10289 h 20579"/>
              <a:gd name="T2" fmla="*/ 10800 w 21600"/>
              <a:gd name="T3" fmla="*/ 10289 h 20579"/>
              <a:gd name="T4" fmla="*/ 10800 w 21600"/>
              <a:gd name="T5" fmla="*/ 10289 h 20579"/>
              <a:gd name="T6" fmla="*/ 10800 w 21600"/>
              <a:gd name="T7" fmla="*/ 10289 h 2057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0579">
                <a:moveTo>
                  <a:pt x="0" y="2850"/>
                </a:moveTo>
                <a:lnTo>
                  <a:pt x="15777" y="0"/>
                </a:lnTo>
                <a:lnTo>
                  <a:pt x="21599" y="17419"/>
                </a:lnTo>
                <a:cubicBezTo>
                  <a:pt x="17564" y="21122"/>
                  <a:pt x="12575" y="21600"/>
                  <a:pt x="8260" y="18695"/>
                </a:cubicBezTo>
                <a:cubicBezTo>
                  <a:pt x="3937" y="15786"/>
                  <a:pt x="846" y="9857"/>
                  <a:pt x="0" y="2850"/>
                </a:cubicBezTo>
                <a:close/>
              </a:path>
            </a:pathLst>
          </a:custGeom>
          <a:solidFill>
            <a:srgbClr val="E6729F"/>
          </a:solidFill>
          <a:ln w="25400" cap="flat" cmpd="sng">
            <a:solidFill>
              <a:srgbClr val="75B1D4"/>
            </a:solidFill>
            <a:prstDash val="solid"/>
            <a:miter lim="0"/>
            <a:headEnd/>
            <a:tailEnd/>
          </a:ln>
          <a:effectLst/>
        </p:spPr>
        <p:txBody>
          <a:bodyPr lIns="0" tIns="0" rIns="0" bIns="0" anchor="ctr"/>
          <a:lstStyle/>
          <a:p>
            <a:endParaRPr lang="ru-RU" sz="3600"/>
          </a:p>
        </p:txBody>
      </p:sp>
      <p:sp>
        <p:nvSpPr>
          <p:cNvPr id="29" name="Line 6"/>
          <p:cNvSpPr>
            <a:spLocks noChangeShapeType="1"/>
          </p:cNvSpPr>
          <p:nvPr/>
        </p:nvSpPr>
        <p:spPr bwMode="auto">
          <a:xfrm flipV="1">
            <a:off x="9055736" y="1116805"/>
            <a:ext cx="2571314" cy="4624388"/>
          </a:xfrm>
          <a:prstGeom prst="line">
            <a:avLst/>
          </a:prstGeom>
          <a:noFill/>
          <a:ln w="57150" cap="flat" cmpd="sng">
            <a:solidFill>
              <a:srgbClr val="000000"/>
            </a:solidFill>
            <a:prstDash val="solid"/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endParaRPr lang="ru-RU" sz="3600"/>
          </a:p>
        </p:txBody>
      </p:sp>
      <p:sp>
        <p:nvSpPr>
          <p:cNvPr id="22" name="AutoShape 12"/>
          <p:cNvSpPr>
            <a:spLocks/>
          </p:cNvSpPr>
          <p:nvPr/>
        </p:nvSpPr>
        <p:spPr bwMode="auto">
          <a:xfrm>
            <a:off x="2712708" y="4676944"/>
            <a:ext cx="453628" cy="557213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noFill/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50800" tIns="50800" rIns="50800" bIns="50800" anchor="ctr"/>
          <a:lstStyle/>
          <a:p>
            <a:r>
              <a:rPr lang="ru-RU" sz="4000" b="1" dirty="0">
                <a:latin typeface="Arial" pitchFamily="34" charset="0"/>
                <a:cs typeface="Arial" pitchFamily="34" charset="0"/>
              </a:rPr>
              <a:t>7</a:t>
            </a:r>
          </a:p>
        </p:txBody>
      </p:sp>
      <p:sp>
        <p:nvSpPr>
          <p:cNvPr id="40" name="AutoShape 13"/>
          <p:cNvSpPr>
            <a:spLocks/>
          </p:cNvSpPr>
          <p:nvPr/>
        </p:nvSpPr>
        <p:spPr bwMode="auto">
          <a:xfrm>
            <a:off x="10411274" y="2256978"/>
            <a:ext cx="455414" cy="557213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noFill/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50800" tIns="50800" rIns="50800" bIns="50800" anchor="ctr"/>
          <a:lstStyle/>
          <a:p>
            <a:r>
              <a:rPr lang="ru-RU" sz="4000" b="1" dirty="0">
                <a:latin typeface="Arial" pitchFamily="34" charset="0"/>
                <a:cs typeface="Arial" pitchFamily="34" charset="0"/>
              </a:rPr>
              <a:t>1</a:t>
            </a:r>
          </a:p>
        </p:txBody>
      </p:sp>
      <p:sp>
        <p:nvSpPr>
          <p:cNvPr id="33" name="AutoShape 12"/>
          <p:cNvSpPr>
            <a:spLocks/>
          </p:cNvSpPr>
          <p:nvPr/>
        </p:nvSpPr>
        <p:spPr bwMode="auto">
          <a:xfrm>
            <a:off x="8662663" y="6419428"/>
            <a:ext cx="4902859" cy="1219200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600"/>
                </a:lnTo>
                <a:lnTo>
                  <a:pt x="0" y="21600"/>
                </a:lnTo>
                <a:close/>
              </a:path>
            </a:pathLst>
          </a:custGeom>
          <a:noFill/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50800" tIns="50800" rIns="50800" bIns="50800" anchor="ctr"/>
          <a:lstStyle/>
          <a:p>
            <a:pPr algn="l"/>
            <a:r>
              <a:rPr lang="ru-RU" sz="32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– внешние накрест лежащие </a:t>
            </a:r>
            <a:r>
              <a:rPr lang="ru-RU" sz="32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углы</a:t>
            </a:r>
            <a:endParaRPr lang="ru-RU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AutoShape 10"/>
          <p:cNvSpPr>
            <a:spLocks/>
          </p:cNvSpPr>
          <p:nvPr/>
        </p:nvSpPr>
        <p:spPr bwMode="auto">
          <a:xfrm>
            <a:off x="4545065" y="2355800"/>
            <a:ext cx="453628" cy="557213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noFill/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50800" tIns="50800" rIns="50800" bIns="50800" anchor="ctr"/>
          <a:lstStyle/>
          <a:p>
            <a:r>
              <a:rPr lang="ru-RU" sz="4000" b="1" dirty="0">
                <a:latin typeface="Arial" pitchFamily="34" charset="0"/>
                <a:cs typeface="Arial" pitchFamily="34" charset="0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428547628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13569</TotalTime>
  <Words>823</Words>
  <Application>Microsoft Office PowerPoint</Application>
  <PresentationFormat>Произвольный</PresentationFormat>
  <Paragraphs>241</Paragraphs>
  <Slides>17</Slides>
  <Notes>3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9" baseType="lpstr">
      <vt:lpstr>Office Theme</vt:lpstr>
      <vt:lpstr>Формула</vt:lpstr>
      <vt:lpstr>    Геометрия</vt:lpstr>
      <vt:lpstr>Презентация PowerPoint</vt:lpstr>
      <vt:lpstr>Углы при двух прямых и секущей</vt:lpstr>
      <vt:lpstr>Углы при двух прямых и секущей</vt:lpstr>
      <vt:lpstr>Углы при двух прямых и секущей</vt:lpstr>
      <vt:lpstr>Углы при двух прямых и секущей</vt:lpstr>
      <vt:lpstr>Углы при двух прямых и секущей</vt:lpstr>
      <vt:lpstr>Углы при двух прямых и секущей</vt:lpstr>
      <vt:lpstr>Углы при двух прямых и секущей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Презентация.cdr</dc:title>
  <dc:creator>Anvarullo</dc:creator>
  <cp:lastModifiedBy>dilyorbek</cp:lastModifiedBy>
  <cp:revision>957</cp:revision>
  <dcterms:created xsi:type="dcterms:W3CDTF">2020-04-09T07:32:19Z</dcterms:created>
  <dcterms:modified xsi:type="dcterms:W3CDTF">2021-02-19T16:24:11Z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2020-04-09T00:00:00Z</vt:filetime>
  </property>
  <property fmtid="{D5CDD505-2E9C-101B-9397-08002B2CF9AE}" pid="3" name="Creator">
    <vt:lpwstr>CorelDRAW 2019</vt:lpwstr>
  </property>
  <property fmtid="{D5CDD505-2E9C-101B-9397-08002B2CF9AE}" pid="4" name="LastSaved">
    <vt:filetime>2020-04-09T00:00:00Z</vt:filetime>
  </property>
</Properties>
</file>