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511" r:id="rId2"/>
    <p:sldId id="405" r:id="rId3"/>
    <p:sldId id="611" r:id="rId4"/>
    <p:sldId id="614" r:id="rId5"/>
    <p:sldId id="615" r:id="rId6"/>
    <p:sldId id="616" r:id="rId7"/>
    <p:sldId id="617" r:id="rId8"/>
    <p:sldId id="618" r:id="rId9"/>
    <p:sldId id="619" r:id="rId10"/>
    <p:sldId id="605" r:id="rId11"/>
    <p:sldId id="606" r:id="rId12"/>
    <p:sldId id="607" r:id="rId13"/>
    <p:sldId id="608" r:id="rId14"/>
    <p:sldId id="609" r:id="rId15"/>
    <p:sldId id="610" r:id="rId16"/>
    <p:sldId id="588" r:id="rId17"/>
    <p:sldId id="404" r:id="rId18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11"/>
            <p14:sldId id="614"/>
            <p14:sldId id="615"/>
            <p14:sldId id="616"/>
            <p14:sldId id="617"/>
            <p14:sldId id="618"/>
            <p14:sldId id="619"/>
            <p14:sldId id="605"/>
            <p14:sldId id="606"/>
            <p14:sldId id="607"/>
            <p14:sldId id="608"/>
            <p14:sldId id="609"/>
            <p14:sldId id="610"/>
            <p14:sldId id="588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1A0A5E"/>
    <a:srgbClr val="00A859"/>
    <a:srgbClr val="65F913"/>
    <a:srgbClr val="B1EB21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50918-9470-4E6A-AF56-B81FFDA2175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67D4D7CD-D021-42AB-BB8A-E59F87B75627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1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F9D25094-0ADB-49CA-A22B-D1FF14F7FDE8}" type="par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850CF8D5-1940-46C4-B854-0867FA221A80}" type="sib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946FB63-8E78-4E39-952A-F075BD0B2447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Повторение пройденного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5D91C24F-6603-4353-BB25-F542688C0870}" type="par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D1AC995-3640-47A8-BC41-D0BE512253AA}" type="sib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54FA53D5-8F0B-4FC9-8F4F-4DB9C81B5F35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2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02631010-B555-4535-8DC3-A93550D8931C}" type="par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A0DA078-EB3D-402B-889C-B9F55CDC47EC}" type="sib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84FB6BC-781C-4EA8-8506-513245BDBE64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AEB5ECD2-81C6-485A-AAE9-F5CE3D4C1BE9}" type="par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D53B81D7-C4FC-4362-A65B-989A4C375510}" type="sib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5094082-467B-49E7-89C2-D6ACB5409929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3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F3D0BAC7-00A6-4D10-881E-9A59673FBA1C}" type="parTrans" cxnId="{7ADE17DC-D8DA-4552-8AE0-B5476055A6BA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3346BE42-9588-49A3-90D3-521C30F8EE84}" type="sibTrans" cxnId="{7ADE17DC-D8DA-4552-8AE0-B5476055A6BA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CFCD99BD-478D-4387-9337-D8605C420252}">
      <dgm:prSet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7EB9C9A6-0CE7-4D8B-B005-D87A790E0302}" type="parTrans" cxnId="{875FAFCB-518B-4922-AFC7-55B80DBE321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345BDF6-CC89-40DA-8615-5E3ECEB07BA5}" type="sibTrans" cxnId="{875FAFCB-518B-4922-AFC7-55B80DBE321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24B8B773-6DE6-4A3B-B867-4188EC0BD937}" type="pres">
      <dgm:prSet presAssocID="{F1250918-9470-4E6A-AF56-B81FFDA2175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65ECB6C-76DC-4F08-B97C-BA39763D5CD9}" type="pres">
      <dgm:prSet presAssocID="{67D4D7CD-D021-42AB-BB8A-E59F87B75627}" presName="composite" presStyleCnt="0"/>
      <dgm:spPr/>
    </dgm:pt>
    <dgm:pt modelId="{6BD1FEAD-F6F5-44E6-A6AA-2835AEEC64C5}" type="pres">
      <dgm:prSet presAssocID="{67D4D7CD-D021-42AB-BB8A-E59F87B7562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71CF270-2BB8-41EF-9955-AA76A67E8F84}" type="pres">
      <dgm:prSet presAssocID="{67D4D7CD-D021-42AB-BB8A-E59F87B7562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61755F6-6370-4EF7-9474-65D8E1766A87}" type="pres">
      <dgm:prSet presAssocID="{850CF8D5-1940-46C4-B854-0867FA221A80}" presName="sp" presStyleCnt="0"/>
      <dgm:spPr/>
    </dgm:pt>
    <dgm:pt modelId="{84541234-632B-4A4D-B7BD-1574BF1C4A65}" type="pres">
      <dgm:prSet presAssocID="{54FA53D5-8F0B-4FC9-8F4F-4DB9C81B5F35}" presName="composite" presStyleCnt="0"/>
      <dgm:spPr/>
    </dgm:pt>
    <dgm:pt modelId="{1D0A228D-22E5-4569-937F-948A4141FDAD}" type="pres">
      <dgm:prSet presAssocID="{54FA53D5-8F0B-4FC9-8F4F-4DB9C81B5F3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90235-126D-4200-8116-BB121847E9F2}" type="pres">
      <dgm:prSet presAssocID="{54FA53D5-8F0B-4FC9-8F4F-4DB9C81B5F3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6BEDBA8-417B-4289-A423-2B9F6C3E11CE}" type="pres">
      <dgm:prSet presAssocID="{6A0DA078-EB3D-402B-889C-B9F55CDC47EC}" presName="sp" presStyleCnt="0"/>
      <dgm:spPr/>
    </dgm:pt>
    <dgm:pt modelId="{7F33E916-8DC5-4C60-AD60-1305ED2FEBE9}" type="pres">
      <dgm:prSet presAssocID="{65094082-467B-49E7-89C2-D6ACB5409929}" presName="composite" presStyleCnt="0"/>
      <dgm:spPr/>
    </dgm:pt>
    <dgm:pt modelId="{7A416641-818D-486B-A51E-B3E24B30AF10}" type="pres">
      <dgm:prSet presAssocID="{65094082-467B-49E7-89C2-D6ACB540992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47D7A-E4E2-4BFD-8397-FF404626D8B4}" type="pres">
      <dgm:prSet presAssocID="{65094082-467B-49E7-89C2-D6ACB540992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7ADE17DC-D8DA-4552-8AE0-B5476055A6BA}" srcId="{F1250918-9470-4E6A-AF56-B81FFDA2175E}" destId="{65094082-467B-49E7-89C2-D6ACB5409929}" srcOrd="2" destOrd="0" parTransId="{F3D0BAC7-00A6-4D10-881E-9A59673FBA1C}" sibTransId="{3346BE42-9588-49A3-90D3-521C30F8EE84}"/>
    <dgm:cxn modelId="{6C5F1A98-050E-46E7-9B72-D40E46124899}" srcId="{F1250918-9470-4E6A-AF56-B81FFDA2175E}" destId="{54FA53D5-8F0B-4FC9-8F4F-4DB9C81B5F35}" srcOrd="1" destOrd="0" parTransId="{02631010-B555-4535-8DC3-A93550D8931C}" sibTransId="{6A0DA078-EB3D-402B-889C-B9F55CDC47EC}"/>
    <dgm:cxn modelId="{916C45B7-FDA9-40EE-89F6-0A1227E88EBD}" type="presOf" srcId="{CFCD99BD-478D-4387-9337-D8605C420252}" destId="{9F747D7A-E4E2-4BFD-8397-FF404626D8B4}" srcOrd="0" destOrd="0" presId="urn:microsoft.com/office/officeart/2005/8/layout/chevron2"/>
    <dgm:cxn modelId="{38110FA0-6290-4075-8E91-672DE717210C}" type="presOf" srcId="{54FA53D5-8F0B-4FC9-8F4F-4DB9C81B5F35}" destId="{1D0A228D-22E5-4569-937F-948A4141FDAD}" srcOrd="0" destOrd="0" presId="urn:microsoft.com/office/officeart/2005/8/layout/chevron2"/>
    <dgm:cxn modelId="{82C28EAA-E09D-4AF1-8ED4-DA3BF0257FE9}" type="presOf" srcId="{F1250918-9470-4E6A-AF56-B81FFDA2175E}" destId="{24B8B773-6DE6-4A3B-B867-4188EC0BD937}" srcOrd="0" destOrd="0" presId="urn:microsoft.com/office/officeart/2005/8/layout/chevron2"/>
    <dgm:cxn modelId="{875FAFCB-518B-4922-AFC7-55B80DBE3217}" srcId="{65094082-467B-49E7-89C2-D6ACB5409929}" destId="{CFCD99BD-478D-4387-9337-D8605C420252}" srcOrd="0" destOrd="0" parTransId="{7EB9C9A6-0CE7-4D8B-B005-D87A790E0302}" sibTransId="{A345BDF6-CC89-40DA-8615-5E3ECEB07BA5}"/>
    <dgm:cxn modelId="{7AB10E0F-C29A-4195-81D0-80142C1B7546}" srcId="{54FA53D5-8F0B-4FC9-8F4F-4DB9C81B5F35}" destId="{684FB6BC-781C-4EA8-8506-513245BDBE64}" srcOrd="0" destOrd="0" parTransId="{AEB5ECD2-81C6-485A-AAE9-F5CE3D4C1BE9}" sibTransId="{D53B81D7-C4FC-4362-A65B-989A4C375510}"/>
    <dgm:cxn modelId="{0D6F2C54-C591-4C90-8A12-373E9427993D}" srcId="{67D4D7CD-D021-42AB-BB8A-E59F87B75627}" destId="{A946FB63-8E78-4E39-952A-F075BD0B2447}" srcOrd="0" destOrd="0" parTransId="{5D91C24F-6603-4353-BB25-F542688C0870}" sibTransId="{6D1AC995-3640-47A8-BC41-D0BE512253AA}"/>
    <dgm:cxn modelId="{4972D014-AB7F-4D17-8BB7-AAE2DA9145CB}" srcId="{F1250918-9470-4E6A-AF56-B81FFDA2175E}" destId="{67D4D7CD-D021-42AB-BB8A-E59F87B75627}" srcOrd="0" destOrd="0" parTransId="{F9D25094-0ADB-49CA-A22B-D1FF14F7FDE8}" sibTransId="{850CF8D5-1940-46C4-B854-0867FA221A80}"/>
    <dgm:cxn modelId="{E4BEBCBE-9832-4938-9E76-2DFDE56DE9F5}" type="presOf" srcId="{A946FB63-8E78-4E39-952A-F075BD0B2447}" destId="{D71CF270-2BB8-41EF-9955-AA76A67E8F84}" srcOrd="0" destOrd="0" presId="urn:microsoft.com/office/officeart/2005/8/layout/chevron2"/>
    <dgm:cxn modelId="{13EFE2CD-4F67-4CED-BDC4-391FE0A54C31}" type="presOf" srcId="{65094082-467B-49E7-89C2-D6ACB5409929}" destId="{7A416641-818D-486B-A51E-B3E24B30AF10}" srcOrd="0" destOrd="0" presId="urn:microsoft.com/office/officeart/2005/8/layout/chevron2"/>
    <dgm:cxn modelId="{7AC16613-7DF6-40C0-A267-140160825421}" type="presOf" srcId="{684FB6BC-781C-4EA8-8506-513245BDBE64}" destId="{9F790235-126D-4200-8116-BB121847E9F2}" srcOrd="0" destOrd="0" presId="urn:microsoft.com/office/officeart/2005/8/layout/chevron2"/>
    <dgm:cxn modelId="{8D4C7B4F-9502-4FE2-9319-88EA29C937D3}" type="presOf" srcId="{67D4D7CD-D021-42AB-BB8A-E59F87B75627}" destId="{6BD1FEAD-F6F5-44E6-A6AA-2835AEEC64C5}" srcOrd="0" destOrd="0" presId="urn:microsoft.com/office/officeart/2005/8/layout/chevron2"/>
    <dgm:cxn modelId="{986BA3C5-2E34-464B-A7B0-4B81DFC0D04C}" type="presParOf" srcId="{24B8B773-6DE6-4A3B-B867-4188EC0BD937}" destId="{665ECB6C-76DC-4F08-B97C-BA39763D5CD9}" srcOrd="0" destOrd="0" presId="urn:microsoft.com/office/officeart/2005/8/layout/chevron2"/>
    <dgm:cxn modelId="{55B58A86-E285-4B59-8464-DAF7F2B25364}" type="presParOf" srcId="{665ECB6C-76DC-4F08-B97C-BA39763D5CD9}" destId="{6BD1FEAD-F6F5-44E6-A6AA-2835AEEC64C5}" srcOrd="0" destOrd="0" presId="urn:microsoft.com/office/officeart/2005/8/layout/chevron2"/>
    <dgm:cxn modelId="{BF8E448E-86DB-4ED9-A737-6D020F5299D5}" type="presParOf" srcId="{665ECB6C-76DC-4F08-B97C-BA39763D5CD9}" destId="{D71CF270-2BB8-41EF-9955-AA76A67E8F84}" srcOrd="1" destOrd="0" presId="urn:microsoft.com/office/officeart/2005/8/layout/chevron2"/>
    <dgm:cxn modelId="{D0C928D4-1BFB-4186-A661-059BC5CCEC8B}" type="presParOf" srcId="{24B8B773-6DE6-4A3B-B867-4188EC0BD937}" destId="{E61755F6-6370-4EF7-9474-65D8E1766A87}" srcOrd="1" destOrd="0" presId="urn:microsoft.com/office/officeart/2005/8/layout/chevron2"/>
    <dgm:cxn modelId="{E2745AE4-8FB5-415C-95E6-00674DE20731}" type="presParOf" srcId="{24B8B773-6DE6-4A3B-B867-4188EC0BD937}" destId="{84541234-632B-4A4D-B7BD-1574BF1C4A65}" srcOrd="2" destOrd="0" presId="urn:microsoft.com/office/officeart/2005/8/layout/chevron2"/>
    <dgm:cxn modelId="{DE4435BA-46F6-43D7-B8D6-DF5852C02184}" type="presParOf" srcId="{84541234-632B-4A4D-B7BD-1574BF1C4A65}" destId="{1D0A228D-22E5-4569-937F-948A4141FDAD}" srcOrd="0" destOrd="0" presId="urn:microsoft.com/office/officeart/2005/8/layout/chevron2"/>
    <dgm:cxn modelId="{D0CEF8E7-DBEA-4911-B889-4CF7831E2CD7}" type="presParOf" srcId="{84541234-632B-4A4D-B7BD-1574BF1C4A65}" destId="{9F790235-126D-4200-8116-BB121847E9F2}" srcOrd="1" destOrd="0" presId="urn:microsoft.com/office/officeart/2005/8/layout/chevron2"/>
    <dgm:cxn modelId="{401D7DED-F714-4FC2-A4F6-FA1283DECADB}" type="presParOf" srcId="{24B8B773-6DE6-4A3B-B867-4188EC0BD937}" destId="{B6BEDBA8-417B-4289-A423-2B9F6C3E11CE}" srcOrd="3" destOrd="0" presId="urn:microsoft.com/office/officeart/2005/8/layout/chevron2"/>
    <dgm:cxn modelId="{87A21B05-9EC5-4911-9A10-FFF17F3BAE97}" type="presParOf" srcId="{24B8B773-6DE6-4A3B-B867-4188EC0BD937}" destId="{7F33E916-8DC5-4C60-AD60-1305ED2FEBE9}" srcOrd="4" destOrd="0" presId="urn:microsoft.com/office/officeart/2005/8/layout/chevron2"/>
    <dgm:cxn modelId="{E5C8EE14-FCE6-4CE1-B555-C3E70F5A1350}" type="presParOf" srcId="{7F33E916-8DC5-4C60-AD60-1305ED2FEBE9}" destId="{7A416641-818D-486B-A51E-B3E24B30AF10}" srcOrd="0" destOrd="0" presId="urn:microsoft.com/office/officeart/2005/8/layout/chevron2"/>
    <dgm:cxn modelId="{37014083-CDEF-4110-9F3F-D56E0EAFE111}" type="presParOf" srcId="{7F33E916-8DC5-4C60-AD60-1305ED2FEBE9}" destId="{9F747D7A-E4E2-4BFD-8397-FF404626D8B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FEAD-F6F5-44E6-A6AA-2835AEEC64C5}">
      <dsp:nvSpPr>
        <dsp:cNvPr id="0" name=""/>
        <dsp:cNvSpPr/>
      </dsp:nvSpPr>
      <dsp:spPr>
        <a:xfrm rot="5400000">
          <a:off x="-343852" y="345375"/>
          <a:ext cx="2292349" cy="16046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1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803846"/>
        <a:ext cx="1604645" cy="687704"/>
      </dsp:txXfrm>
    </dsp:sp>
    <dsp:sp modelId="{D71CF270-2BB8-41EF-9955-AA76A67E8F84}">
      <dsp:nvSpPr>
        <dsp:cNvPr id="0" name=""/>
        <dsp:cNvSpPr/>
      </dsp:nvSpPr>
      <dsp:spPr>
        <a:xfrm rot="5400000">
          <a:off x="6381908" y="-4775740"/>
          <a:ext cx="1490027" cy="11044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Повторение пройденного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604645" y="74260"/>
        <a:ext cx="10971818" cy="1344553"/>
      </dsp:txXfrm>
    </dsp:sp>
    <dsp:sp modelId="{1D0A228D-22E5-4569-937F-948A4141FDAD}">
      <dsp:nvSpPr>
        <dsp:cNvPr id="0" name=""/>
        <dsp:cNvSpPr/>
      </dsp:nvSpPr>
      <dsp:spPr>
        <a:xfrm rot="5400000">
          <a:off x="-343852" y="2448877"/>
          <a:ext cx="2292349" cy="16046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2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2907348"/>
        <a:ext cx="1604645" cy="687704"/>
      </dsp:txXfrm>
    </dsp:sp>
    <dsp:sp modelId="{9F790235-126D-4200-8116-BB121847E9F2}">
      <dsp:nvSpPr>
        <dsp:cNvPr id="0" name=""/>
        <dsp:cNvSpPr/>
      </dsp:nvSpPr>
      <dsp:spPr>
        <a:xfrm rot="5400000">
          <a:off x="6381908" y="-2672238"/>
          <a:ext cx="1490027" cy="11044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604645" y="2177762"/>
        <a:ext cx="10971818" cy="1344553"/>
      </dsp:txXfrm>
    </dsp:sp>
    <dsp:sp modelId="{7A416641-818D-486B-A51E-B3E24B30AF10}">
      <dsp:nvSpPr>
        <dsp:cNvPr id="0" name=""/>
        <dsp:cNvSpPr/>
      </dsp:nvSpPr>
      <dsp:spPr>
        <a:xfrm rot="5400000">
          <a:off x="-343852" y="4552379"/>
          <a:ext cx="2292349" cy="16046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3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5010850"/>
        <a:ext cx="1604645" cy="687704"/>
      </dsp:txXfrm>
    </dsp:sp>
    <dsp:sp modelId="{9F747D7A-E4E2-4BFD-8397-FF404626D8B4}">
      <dsp:nvSpPr>
        <dsp:cNvPr id="0" name=""/>
        <dsp:cNvSpPr/>
      </dsp:nvSpPr>
      <dsp:spPr>
        <a:xfrm rot="5400000">
          <a:off x="6381908" y="-568736"/>
          <a:ext cx="1490027" cy="11044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604645" y="4281264"/>
        <a:ext cx="10971818" cy="1344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4F063-5118-4CDC-A5B7-3CFF2403843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png"/><Relationship Id="rId4" Type="http://schemas.openxmlformats.org/officeDocument/2006/relationships/image" Target="../media/image2.wmf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4" Type="http://schemas.openxmlformats.org/officeDocument/2006/relationships/image" Target="../media/image140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56584" y="3225268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830940" y="5180294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209800" y="3104963"/>
            <a:ext cx="8257592" cy="4134037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«Углы, образованные двумя параллельными прямыми и секущей»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32" y="3541993"/>
            <a:ext cx="3502558" cy="3276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579725"/>
              </p:ext>
            </p:extLst>
          </p:nvPr>
        </p:nvGraphicFramePr>
        <p:xfrm>
          <a:off x="685801" y="1981201"/>
          <a:ext cx="12039600" cy="11643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19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9336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002060"/>
                          </a:solidFill>
                        </a:rPr>
                        <a:t>Теорема      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002060"/>
                          </a:solidFill>
                        </a:rPr>
                        <a:t>Обратная теорема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636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268059" y="2688901"/>
            <a:ext cx="6826158" cy="234788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Если 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две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параллельные прямые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пересечены секущей, то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накрест лежащие углы равны.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9895" y="2688901"/>
            <a:ext cx="7384592" cy="234788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Если при пересечении двух прямых секущей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накрест лежащие углы равны,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то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прямые параллельны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0029" y="381000"/>
            <a:ext cx="11094722" cy="1239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Углы, образованные двумя параллельными прямыми и секущей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3230883" y="7209081"/>
            <a:ext cx="3657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718563" y="5467311"/>
            <a:ext cx="42672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352803" y="4923081"/>
            <a:ext cx="3535680" cy="301752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97488" y="5251361"/>
            <a:ext cx="534703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i="1" dirty="0">
                <a:latin typeface="+mj-lt"/>
              </a:rPr>
              <a:t>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92667" y="4402097"/>
            <a:ext cx="475392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latin typeface="+mj-lt"/>
              </a:rPr>
              <a:t>c</a:t>
            </a:r>
            <a:endParaRPr lang="ru-RU" sz="4000" b="1" i="1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85859" y="6527602"/>
            <a:ext cx="534703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latin typeface="+mj-lt"/>
              </a:rPr>
              <a:t>b</a:t>
            </a:r>
            <a:endParaRPr lang="ru-RU" sz="4000" b="1" i="1" dirty="0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97432" y="5400909"/>
            <a:ext cx="472186" cy="6243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1</a:t>
            </a:r>
            <a:endParaRPr lang="ru-RU" sz="3200" b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25246" y="6684709"/>
            <a:ext cx="472186" cy="6243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2</a:t>
            </a:r>
            <a:endParaRPr lang="ru-RU" sz="3200" b="1" dirty="0">
              <a:latin typeface="+mj-lt"/>
            </a:endParaRPr>
          </a:p>
        </p:txBody>
      </p:sp>
      <p:sp>
        <p:nvSpPr>
          <p:cNvPr id="23" name="Дуга 22"/>
          <p:cNvSpPr/>
          <p:nvPr/>
        </p:nvSpPr>
        <p:spPr>
          <a:xfrm rot="1020000">
            <a:off x="3809585" y="6790492"/>
            <a:ext cx="1036800" cy="777600"/>
          </a:xfrm>
          <a:prstGeom prst="arc">
            <a:avLst>
              <a:gd name="adj1" fmla="val 17412595"/>
              <a:gd name="adj2" fmla="val 20936245"/>
            </a:avLst>
          </a:prstGeom>
          <a:ln w="57150">
            <a:solidFill>
              <a:srgbClr val="99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rot="17760000" flipH="1">
            <a:off x="5749869" y="4871978"/>
            <a:ext cx="993600" cy="1324800"/>
          </a:xfrm>
          <a:prstGeom prst="arc">
            <a:avLst>
              <a:gd name="adj1" fmla="val 17110635"/>
              <a:gd name="adj2" fmla="val 19777398"/>
            </a:avLst>
          </a:prstGeom>
          <a:ln w="57150">
            <a:solidFill>
              <a:srgbClr val="99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80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1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17" grpId="0"/>
      <p:bldP spid="18" grpId="0"/>
      <p:bldP spid="19" grpId="0"/>
      <p:bldP spid="20" grpId="0"/>
      <p:bldP spid="21" grpId="0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1" y="274321"/>
            <a:ext cx="14386562" cy="1239893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Углы, образованные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двумя параллельными прямыми и секущей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6511" y="2286000"/>
            <a:ext cx="7071360" cy="290188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Если при пересечении двух прямых секущей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соответственные углы равны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то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прямые параллельны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02880" y="2285999"/>
            <a:ext cx="6461760" cy="290188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Если 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две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параллельные прямые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пересечены секущей, то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соответственные углы равны.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85487"/>
              </p:ext>
            </p:extLst>
          </p:nvPr>
        </p:nvGraphicFramePr>
        <p:xfrm>
          <a:off x="685800" y="1452659"/>
          <a:ext cx="12923522" cy="11643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617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617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9336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002060"/>
                          </a:solidFill>
                        </a:rPr>
                        <a:t>Теорема      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002060"/>
                          </a:solidFill>
                        </a:rPr>
                        <a:t>Обратная теорема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636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cxnSp>
        <p:nvCxnSpPr>
          <p:cNvPr id="21" name="Прямая соединительная линия 20"/>
          <p:cNvCxnSpPr/>
          <p:nvPr/>
        </p:nvCxnSpPr>
        <p:spPr>
          <a:xfrm flipH="1">
            <a:off x="3230883" y="7209081"/>
            <a:ext cx="3657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297488" y="5998813"/>
            <a:ext cx="42672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352803" y="5305477"/>
            <a:ext cx="3082118" cy="263512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297488" y="5251361"/>
            <a:ext cx="534703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i="1" dirty="0">
                <a:latin typeface="+mj-lt"/>
              </a:rPr>
              <a:t>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89267" y="4658989"/>
            <a:ext cx="475392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latin typeface="+mj-lt"/>
              </a:rPr>
              <a:t>c</a:t>
            </a:r>
            <a:endParaRPr lang="ru-RU" sz="4000" b="1" i="1" dirty="0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85859" y="6527602"/>
            <a:ext cx="534703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latin typeface="+mj-lt"/>
              </a:rPr>
              <a:t>b</a:t>
            </a:r>
            <a:endParaRPr lang="ru-RU" sz="4000" b="1" i="1" dirty="0"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98828" y="5377175"/>
            <a:ext cx="472186" cy="6243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1</a:t>
            </a:r>
            <a:endParaRPr lang="ru-RU" sz="3200" b="1" dirty="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25246" y="6684709"/>
            <a:ext cx="472186" cy="6243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2</a:t>
            </a:r>
            <a:endParaRPr lang="ru-RU" sz="3200" b="1" dirty="0">
              <a:latin typeface="+mj-lt"/>
            </a:endParaRPr>
          </a:p>
        </p:txBody>
      </p:sp>
      <p:sp>
        <p:nvSpPr>
          <p:cNvPr id="31" name="Дуга 30"/>
          <p:cNvSpPr/>
          <p:nvPr/>
        </p:nvSpPr>
        <p:spPr>
          <a:xfrm rot="1020000">
            <a:off x="3809585" y="6790492"/>
            <a:ext cx="1036800" cy="777600"/>
          </a:xfrm>
          <a:prstGeom prst="arc">
            <a:avLst>
              <a:gd name="adj1" fmla="val 17412595"/>
              <a:gd name="adj2" fmla="val 20936245"/>
            </a:avLst>
          </a:prstGeom>
          <a:ln w="57150">
            <a:solidFill>
              <a:srgbClr val="99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43" name="Дуга 42"/>
          <p:cNvSpPr/>
          <p:nvPr/>
        </p:nvSpPr>
        <p:spPr>
          <a:xfrm rot="1020000">
            <a:off x="5307098" y="5541017"/>
            <a:ext cx="1036800" cy="777600"/>
          </a:xfrm>
          <a:prstGeom prst="arc">
            <a:avLst>
              <a:gd name="adj1" fmla="val 17412595"/>
              <a:gd name="adj2" fmla="val 20936245"/>
            </a:avLst>
          </a:prstGeom>
          <a:ln w="57150">
            <a:solidFill>
              <a:srgbClr val="99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05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4" grpId="0"/>
      <p:bldP spid="27" grpId="0"/>
      <p:bldP spid="28" grpId="0"/>
      <p:bldP spid="29" grpId="0"/>
      <p:bldP spid="30" grpId="0"/>
      <p:bldP spid="31" grpId="0" animBg="1"/>
      <p:bldP spid="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1" y="274321"/>
            <a:ext cx="14386562" cy="117833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Углы, образованные </a:t>
            </a:r>
          </a:p>
          <a:p>
            <a:pPr algn="ctr"/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двумя параллельными прямыми и секущей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" y="2103121"/>
            <a:ext cx="6949440" cy="290188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Если при пересечении двух прямых секущей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сумма односторонних углов равна 180</a:t>
            </a:r>
            <a:r>
              <a:rPr lang="ru-RU" sz="36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то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прямые параллельны.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80960" y="2230083"/>
            <a:ext cx="6583680" cy="290188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Если 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две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параллельные прямые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пересечены секущей, то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сумма односторонних углов равна 180</a:t>
            </a:r>
            <a:r>
              <a:rPr lang="ru-RU" sz="36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381686"/>
              </p:ext>
            </p:extLst>
          </p:nvPr>
        </p:nvGraphicFramePr>
        <p:xfrm>
          <a:off x="685800" y="1452659"/>
          <a:ext cx="12923522" cy="11643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617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617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9336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002060"/>
                          </a:solidFill>
                        </a:rPr>
                        <a:t>Теорема      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002060"/>
                          </a:solidFill>
                        </a:rPr>
                        <a:t>Обратная теорема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636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cxnSp>
        <p:nvCxnSpPr>
          <p:cNvPr id="23" name="Прямая соединительная линия 22"/>
          <p:cNvCxnSpPr/>
          <p:nvPr/>
        </p:nvCxnSpPr>
        <p:spPr>
          <a:xfrm flipH="1">
            <a:off x="3230883" y="7209081"/>
            <a:ext cx="3657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97488" y="5998813"/>
            <a:ext cx="42672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352803" y="5305477"/>
            <a:ext cx="3082118" cy="263512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297488" y="5251361"/>
            <a:ext cx="534703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i="1" dirty="0">
                <a:latin typeface="+mj-lt"/>
              </a:rPr>
              <a:t>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89267" y="4658989"/>
            <a:ext cx="475392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latin typeface="+mj-lt"/>
              </a:rPr>
              <a:t>c</a:t>
            </a:r>
            <a:endParaRPr lang="ru-RU" sz="4000" b="1" i="1" dirty="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85859" y="6527602"/>
            <a:ext cx="534703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latin typeface="+mj-lt"/>
              </a:rPr>
              <a:t>b</a:t>
            </a:r>
            <a:endParaRPr lang="ru-RU" sz="4000" b="1" i="1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17081" y="6065556"/>
            <a:ext cx="472186" cy="6243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1</a:t>
            </a:r>
            <a:endParaRPr lang="ru-RU" sz="3200" b="1" dirty="0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25246" y="6684709"/>
            <a:ext cx="472186" cy="6243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2</a:t>
            </a:r>
            <a:endParaRPr lang="ru-RU" sz="3200" b="1" dirty="0">
              <a:latin typeface="+mj-lt"/>
            </a:endParaRPr>
          </a:p>
        </p:txBody>
      </p:sp>
      <p:sp>
        <p:nvSpPr>
          <p:cNvPr id="33" name="Дуга 32"/>
          <p:cNvSpPr/>
          <p:nvPr/>
        </p:nvSpPr>
        <p:spPr>
          <a:xfrm rot="1020000">
            <a:off x="3809585" y="6790492"/>
            <a:ext cx="1036800" cy="777600"/>
          </a:xfrm>
          <a:prstGeom prst="arc">
            <a:avLst>
              <a:gd name="adj1" fmla="val 17412595"/>
              <a:gd name="adj2" fmla="val 20936245"/>
            </a:avLst>
          </a:prstGeom>
          <a:ln w="57150">
            <a:solidFill>
              <a:srgbClr val="99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rot="1020000" flipV="1">
            <a:off x="4772013" y="5646193"/>
            <a:ext cx="1271446" cy="509933"/>
          </a:xfrm>
          <a:prstGeom prst="arc">
            <a:avLst>
              <a:gd name="adj1" fmla="val 17412595"/>
              <a:gd name="adj2" fmla="val 644411"/>
            </a:avLst>
          </a:prstGeom>
          <a:ln w="57150">
            <a:solidFill>
              <a:srgbClr val="99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81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50720" y="548640"/>
            <a:ext cx="7924800" cy="1097280"/>
          </a:xfrm>
          <a:prstGeom prst="rect">
            <a:avLst/>
          </a:prstGeom>
        </p:spPr>
        <p:txBody>
          <a:bodyPr lIns="130622" tIns="65311" rIns="130622" bIns="65311"/>
          <a:lstStyle/>
          <a:p>
            <a:pPr lvl="0" algn="ctr">
              <a:spcBef>
                <a:spcPct val="0"/>
              </a:spcBef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Прямые </a:t>
            </a:r>
            <a:r>
              <a:rPr lang="ru-RU" sz="4000" b="1" i="1" dirty="0">
                <a:solidFill>
                  <a:srgbClr val="002060"/>
                </a:solidFill>
                <a:latin typeface="+mj-lt"/>
                <a:cs typeface="Arial" pitchFamily="34" charset="0"/>
              </a:rPr>
              <a:t>а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sz="4000" b="1" i="1" dirty="0">
                <a:solidFill>
                  <a:srgbClr val="002060"/>
                </a:solidFill>
                <a:latin typeface="+mj-lt"/>
                <a:cs typeface="Arial" pitchFamily="34" charset="0"/>
              </a:rPr>
              <a:t>b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параллельны.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угол 2.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593427" y="5029200"/>
            <a:ext cx="3657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487680" y="3474720"/>
            <a:ext cx="377952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731520" y="2651760"/>
            <a:ext cx="3291840" cy="3200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31520" y="2834641"/>
            <a:ext cx="554512" cy="65511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400" b="1" i="1" dirty="0"/>
              <a:t>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3760" y="2194561"/>
            <a:ext cx="507452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400" b="1" i="1" dirty="0">
                <a:latin typeface="Bookman Old Style" pitchFamily="18" charset="0"/>
              </a:rPr>
              <a:t>c</a:t>
            </a:r>
            <a:endParaRPr lang="ru-RU" sz="3400" b="1" i="1" dirty="0"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" y="4480561"/>
            <a:ext cx="590419" cy="65511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3400" b="1" i="1" dirty="0">
                <a:latin typeface="Bookman Old Style" pitchFamily="18" charset="0"/>
              </a:rPr>
              <a:t>b</a:t>
            </a:r>
            <a:endParaRPr lang="ru-RU" sz="3400" b="1" i="1" dirty="0"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50720" y="4480561"/>
            <a:ext cx="523734" cy="62434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72219" y="3421765"/>
            <a:ext cx="523734" cy="62434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Дуга 11"/>
          <p:cNvSpPr/>
          <p:nvPr/>
        </p:nvSpPr>
        <p:spPr>
          <a:xfrm rot="1020000">
            <a:off x="1432320" y="4500427"/>
            <a:ext cx="1036800" cy="777600"/>
          </a:xfrm>
          <a:prstGeom prst="arc">
            <a:avLst>
              <a:gd name="adj1" fmla="val 16200000"/>
              <a:gd name="adj2" fmla="val 93901"/>
            </a:avLst>
          </a:prstGeom>
          <a:ln w="38100">
            <a:solidFill>
              <a:srgbClr val="99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4204982"/>
              </p:ext>
            </p:extLst>
          </p:nvPr>
        </p:nvGraphicFramePr>
        <p:xfrm>
          <a:off x="508585" y="6779263"/>
          <a:ext cx="4114800" cy="754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Формула" r:id="rId3" imgW="1155600" imgH="228600" progId="Equation.3">
                  <p:embed/>
                </p:oleObj>
              </mc:Choice>
              <mc:Fallback>
                <p:oleObj name="Формула" r:id="rId3" imgW="1155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585" y="6779263"/>
                        <a:ext cx="4114800" cy="7549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Прямая соединительная линия 29"/>
          <p:cNvCxnSpPr/>
          <p:nvPr/>
        </p:nvCxnSpPr>
        <p:spPr>
          <a:xfrm flipH="1">
            <a:off x="5120640" y="4937760"/>
            <a:ext cx="3657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242560" y="3383280"/>
            <a:ext cx="3657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5852160" y="2103120"/>
            <a:ext cx="2438400" cy="34747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6400" y="2743201"/>
            <a:ext cx="494628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i="1" dirty="0"/>
              <a:t>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37120" y="2103121"/>
            <a:ext cx="507452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400" b="1" i="1" dirty="0">
                <a:latin typeface="Bookman Old Style" pitchFamily="18" charset="0"/>
              </a:rPr>
              <a:t>c</a:t>
            </a:r>
            <a:endParaRPr lang="ru-RU" sz="3400" b="1" i="1" dirty="0">
              <a:latin typeface="Bookman Old Style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20640" y="4389121"/>
            <a:ext cx="525085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400" b="1" i="1" dirty="0">
                <a:latin typeface="Bookman Old Style" pitchFamily="18" charset="0"/>
              </a:rPr>
              <a:t>b</a:t>
            </a:r>
            <a:endParaRPr lang="ru-RU" sz="3400" b="1" i="1" dirty="0">
              <a:latin typeface="Bookman Old Style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680960" y="2926080"/>
            <a:ext cx="491422" cy="6243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68741" y="4404860"/>
            <a:ext cx="491422" cy="6243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Дуга 37"/>
          <p:cNvSpPr/>
          <p:nvPr/>
        </p:nvSpPr>
        <p:spPr>
          <a:xfrm rot="1020000">
            <a:off x="7162737" y="2849449"/>
            <a:ext cx="1036800" cy="777600"/>
          </a:xfrm>
          <a:prstGeom prst="arc">
            <a:avLst>
              <a:gd name="adj1" fmla="val 16200000"/>
              <a:gd name="adj2" fmla="val 93901"/>
            </a:avLst>
          </a:prstGeom>
          <a:ln w="38100">
            <a:solidFill>
              <a:srgbClr val="99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H="1">
            <a:off x="9875520" y="4937760"/>
            <a:ext cx="3657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9997440" y="3383280"/>
            <a:ext cx="3657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0241280" y="2743201"/>
            <a:ext cx="494628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i="1" dirty="0"/>
              <a:t>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875520" y="4389121"/>
            <a:ext cx="525085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400" b="1" i="1" dirty="0">
                <a:latin typeface="Bookman Old Style" pitchFamily="18" charset="0"/>
              </a:rPr>
              <a:t>b</a:t>
            </a:r>
            <a:endParaRPr lang="ru-RU" sz="3400" b="1" i="1" dirty="0">
              <a:latin typeface="Bookman Old Style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1328963" y="4404860"/>
            <a:ext cx="491422" cy="6243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130413" y="3348452"/>
            <a:ext cx="491422" cy="6243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Дуга 53"/>
          <p:cNvSpPr/>
          <p:nvPr/>
        </p:nvSpPr>
        <p:spPr>
          <a:xfrm rot="1140000">
            <a:off x="10743023" y="4317530"/>
            <a:ext cx="1267200" cy="950400"/>
          </a:xfrm>
          <a:prstGeom prst="arc">
            <a:avLst>
              <a:gd name="adj1" fmla="val 15720374"/>
              <a:gd name="adj2" fmla="val 93901"/>
            </a:avLst>
          </a:prstGeom>
          <a:ln w="38100">
            <a:solidFill>
              <a:srgbClr val="99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12791714" y="1570320"/>
            <a:ext cx="507452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400" b="1" i="1" dirty="0">
                <a:latin typeface="Bookman Old Style" pitchFamily="18" charset="0"/>
              </a:rPr>
              <a:t>c</a:t>
            </a:r>
            <a:endParaRPr lang="ru-RU" sz="3400" b="1" i="1" dirty="0">
              <a:latin typeface="Bookman Old Style" pitchFamily="18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10607040" y="2194560"/>
            <a:ext cx="2438400" cy="34747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0" name="Объект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9178545"/>
              </p:ext>
            </p:extLst>
          </p:nvPr>
        </p:nvGraphicFramePr>
        <p:xfrm>
          <a:off x="4776030" y="5928048"/>
          <a:ext cx="4114800" cy="7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Формула" r:id="rId5" imgW="1168200" imgH="228600" progId="Equation.3">
                  <p:embed/>
                </p:oleObj>
              </mc:Choice>
              <mc:Fallback>
                <p:oleObj name="Формула" r:id="rId5" imgW="1168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030" y="5928048"/>
                        <a:ext cx="4114800" cy="746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Объект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827528"/>
              </p:ext>
            </p:extLst>
          </p:nvPr>
        </p:nvGraphicFramePr>
        <p:xfrm>
          <a:off x="9363543" y="6736355"/>
          <a:ext cx="4026159" cy="7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Формула" r:id="rId7" imgW="1168200" imgH="228600" progId="Equation.3">
                  <p:embed/>
                </p:oleObj>
              </mc:Choice>
              <mc:Fallback>
                <p:oleObj name="Формула" r:id="rId7" imgW="1168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3543" y="6736355"/>
                        <a:ext cx="4026159" cy="746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" name="Picture 2" descr="http://www.steemimg.com/images/2016/08/13/question-423604_64054883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75515" y="274320"/>
            <a:ext cx="2286000" cy="1296000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37289" y="6844112"/>
                <a:ext cx="1061444" cy="65889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𝟓𝟑</m:t>
                          </m:r>
                        </m:e>
                        <m:sup>
                          <m:r>
                            <a:rPr lang="ru-RU" sz="36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289" y="6844112"/>
                <a:ext cx="1061444" cy="6588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3051628" y="6745147"/>
                <a:ext cx="1337161" cy="65889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𝟏𝟏𝟎</m:t>
                          </m:r>
                        </m:e>
                        <m:sup>
                          <m:r>
                            <a:rPr lang="ru-RU" sz="36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1628" y="6745147"/>
                <a:ext cx="1337161" cy="65889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474064" y="5948889"/>
                <a:ext cx="1061444" cy="65889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𝟔𝟓</m:t>
                          </m:r>
                        </m:e>
                        <m:sup>
                          <m:r>
                            <a:rPr lang="ru-RU" sz="36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4064" y="5948889"/>
                <a:ext cx="1061444" cy="65889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71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9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859" name="Group 3"/>
          <p:cNvGrpSpPr>
            <a:grpSpLocks/>
          </p:cNvGrpSpPr>
          <p:nvPr/>
        </p:nvGrpSpPr>
        <p:grpSpPr bwMode="auto">
          <a:xfrm>
            <a:off x="8524359" y="4739443"/>
            <a:ext cx="2534920" cy="1554480"/>
            <a:chOff x="1202" y="1344"/>
            <a:chExt cx="998" cy="816"/>
          </a:xfrm>
        </p:grpSpPr>
        <p:sp>
          <p:nvSpPr>
            <p:cNvPr id="249860" name="Freeform 4"/>
            <p:cNvSpPr>
              <a:spLocks/>
            </p:cNvSpPr>
            <p:nvPr/>
          </p:nvSpPr>
          <p:spPr bwMode="auto">
            <a:xfrm>
              <a:off x="1202" y="1752"/>
              <a:ext cx="635" cy="408"/>
            </a:xfrm>
            <a:custGeom>
              <a:avLst/>
              <a:gdLst>
                <a:gd name="T0" fmla="*/ 272 w 635"/>
                <a:gd name="T1" fmla="*/ 45 h 408"/>
                <a:gd name="T2" fmla="*/ 0 w 635"/>
                <a:gd name="T3" fmla="*/ 408 h 408"/>
                <a:gd name="T4" fmla="*/ 54 w 635"/>
                <a:gd name="T5" fmla="*/ 352 h 408"/>
                <a:gd name="T6" fmla="*/ 635 w 635"/>
                <a:gd name="T7" fmla="*/ 363 h 408"/>
                <a:gd name="T8" fmla="*/ 317 w 635"/>
                <a:gd name="T9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408">
                  <a:moveTo>
                    <a:pt x="272" y="45"/>
                  </a:moveTo>
                  <a:lnTo>
                    <a:pt x="0" y="408"/>
                  </a:lnTo>
                  <a:lnTo>
                    <a:pt x="54" y="352"/>
                  </a:lnTo>
                  <a:lnTo>
                    <a:pt x="635" y="363"/>
                  </a:lnTo>
                  <a:lnTo>
                    <a:pt x="317" y="0"/>
                  </a:lnTo>
                </a:path>
              </a:pathLst>
            </a:custGeom>
            <a:gradFill rotWithShape="1">
              <a:gsLst>
                <a:gs pos="0">
                  <a:srgbClr val="9933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9861" name="Freeform 5"/>
            <p:cNvSpPr>
              <a:spLocks/>
            </p:cNvSpPr>
            <p:nvPr/>
          </p:nvSpPr>
          <p:spPr bwMode="auto">
            <a:xfrm>
              <a:off x="1519" y="1344"/>
              <a:ext cx="681" cy="424"/>
            </a:xfrm>
            <a:custGeom>
              <a:avLst/>
              <a:gdLst>
                <a:gd name="T0" fmla="*/ 681 w 681"/>
                <a:gd name="T1" fmla="*/ 16 h 424"/>
                <a:gd name="T2" fmla="*/ 305 w 681"/>
                <a:gd name="T3" fmla="*/ 0 h 424"/>
                <a:gd name="T4" fmla="*/ 0 w 681"/>
                <a:gd name="T5" fmla="*/ 424 h 424"/>
                <a:gd name="T6" fmla="*/ 318 w 681"/>
                <a:gd name="T7" fmla="*/ 424 h 424"/>
                <a:gd name="T8" fmla="*/ 545 w 681"/>
                <a:gd name="T9" fmla="*/ 378 h 424"/>
                <a:gd name="T10" fmla="*/ 635 w 681"/>
                <a:gd name="T11" fmla="*/ 242 h 424"/>
                <a:gd name="T12" fmla="*/ 681 w 681"/>
                <a:gd name="T13" fmla="*/ 1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1" h="424">
                  <a:moveTo>
                    <a:pt x="681" y="16"/>
                  </a:moveTo>
                  <a:lnTo>
                    <a:pt x="305" y="0"/>
                  </a:lnTo>
                  <a:lnTo>
                    <a:pt x="0" y="424"/>
                  </a:lnTo>
                  <a:lnTo>
                    <a:pt x="318" y="424"/>
                  </a:lnTo>
                  <a:lnTo>
                    <a:pt x="545" y="378"/>
                  </a:lnTo>
                  <a:lnTo>
                    <a:pt x="635" y="242"/>
                  </a:lnTo>
                  <a:lnTo>
                    <a:pt x="681" y="16"/>
                  </a:lnTo>
                  <a:close/>
                </a:path>
              </a:pathLst>
            </a:custGeom>
            <a:gradFill rotWithShape="1">
              <a:gsLst>
                <a:gs pos="0">
                  <a:srgbClr val="9933FF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49862" name="Text Box 6"/>
          <p:cNvSpPr txBox="1">
            <a:spLocks noChangeArrowheads="1"/>
          </p:cNvSpPr>
          <p:nvPr/>
        </p:nvSpPr>
        <p:spPr bwMode="auto">
          <a:xfrm>
            <a:off x="9100940" y="5559538"/>
            <a:ext cx="4927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49863" name="Text Box 7"/>
          <p:cNvSpPr txBox="1">
            <a:spLocks noChangeArrowheads="1"/>
          </p:cNvSpPr>
          <p:nvPr/>
        </p:nvSpPr>
        <p:spPr bwMode="auto">
          <a:xfrm>
            <a:off x="10022959" y="4752317"/>
            <a:ext cx="4927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grpSp>
        <p:nvGrpSpPr>
          <p:cNvPr id="249864" name="Group 8"/>
          <p:cNvGrpSpPr>
            <a:grpSpLocks/>
          </p:cNvGrpSpPr>
          <p:nvPr/>
        </p:nvGrpSpPr>
        <p:grpSpPr bwMode="auto">
          <a:xfrm>
            <a:off x="8869799" y="4739443"/>
            <a:ext cx="1490981" cy="1474470"/>
            <a:chOff x="1338" y="1344"/>
            <a:chExt cx="587" cy="774"/>
          </a:xfrm>
        </p:grpSpPr>
        <p:sp>
          <p:nvSpPr>
            <p:cNvPr id="249865" name="Freeform 9"/>
            <p:cNvSpPr>
              <a:spLocks/>
            </p:cNvSpPr>
            <p:nvPr/>
          </p:nvSpPr>
          <p:spPr bwMode="auto">
            <a:xfrm rot="5916120">
              <a:off x="1767" y="1321"/>
              <a:ext cx="136" cy="181"/>
            </a:xfrm>
            <a:custGeom>
              <a:avLst/>
              <a:gdLst>
                <a:gd name="T0" fmla="*/ 0 w 111"/>
                <a:gd name="T1" fmla="*/ 0 h 174"/>
                <a:gd name="T2" fmla="*/ 75 w 111"/>
                <a:gd name="T3" fmla="*/ 69 h 174"/>
                <a:gd name="T4" fmla="*/ 111 w 111"/>
                <a:gd name="T5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74">
                  <a:moveTo>
                    <a:pt x="0" y="0"/>
                  </a:moveTo>
                  <a:cubicBezTo>
                    <a:pt x="12" y="11"/>
                    <a:pt x="57" y="40"/>
                    <a:pt x="75" y="69"/>
                  </a:cubicBezTo>
                  <a:cubicBezTo>
                    <a:pt x="93" y="98"/>
                    <a:pt x="104" y="152"/>
                    <a:pt x="111" y="174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grpSp>
          <p:nvGrpSpPr>
            <p:cNvPr id="249866" name="Group 10"/>
            <p:cNvGrpSpPr>
              <a:grpSpLocks/>
            </p:cNvGrpSpPr>
            <p:nvPr/>
          </p:nvGrpSpPr>
          <p:grpSpPr bwMode="auto">
            <a:xfrm>
              <a:off x="1338" y="1933"/>
              <a:ext cx="156" cy="185"/>
              <a:chOff x="1338" y="1933"/>
              <a:chExt cx="156" cy="185"/>
            </a:xfrm>
          </p:grpSpPr>
          <p:sp>
            <p:nvSpPr>
              <p:cNvPr id="249867" name="Freeform 11"/>
              <p:cNvSpPr>
                <a:spLocks/>
              </p:cNvSpPr>
              <p:nvPr/>
            </p:nvSpPr>
            <p:spPr bwMode="auto">
              <a:xfrm>
                <a:off x="1383" y="1933"/>
                <a:ext cx="111" cy="185"/>
              </a:xfrm>
              <a:custGeom>
                <a:avLst/>
                <a:gdLst>
                  <a:gd name="T0" fmla="*/ 0 w 111"/>
                  <a:gd name="T1" fmla="*/ 0 h 185"/>
                  <a:gd name="T2" fmla="*/ 75 w 111"/>
                  <a:gd name="T3" fmla="*/ 80 h 185"/>
                  <a:gd name="T4" fmla="*/ 111 w 111"/>
                  <a:gd name="T5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185">
                    <a:moveTo>
                      <a:pt x="0" y="0"/>
                    </a:moveTo>
                    <a:cubicBezTo>
                      <a:pt x="12" y="13"/>
                      <a:pt x="57" y="49"/>
                      <a:pt x="75" y="80"/>
                    </a:cubicBezTo>
                    <a:cubicBezTo>
                      <a:pt x="93" y="111"/>
                      <a:pt x="104" y="163"/>
                      <a:pt x="111" y="185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49868" name="Freeform 12"/>
              <p:cNvSpPr>
                <a:spLocks/>
              </p:cNvSpPr>
              <p:nvPr/>
            </p:nvSpPr>
            <p:spPr bwMode="auto">
              <a:xfrm>
                <a:off x="1338" y="1979"/>
                <a:ext cx="96" cy="136"/>
              </a:xfrm>
              <a:custGeom>
                <a:avLst/>
                <a:gdLst>
                  <a:gd name="T0" fmla="*/ 0 w 96"/>
                  <a:gd name="T1" fmla="*/ 0 h 136"/>
                  <a:gd name="T2" fmla="*/ 66 w 96"/>
                  <a:gd name="T3" fmla="*/ 70 h 136"/>
                  <a:gd name="T4" fmla="*/ 96 w 96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36">
                    <a:moveTo>
                      <a:pt x="0" y="0"/>
                    </a:moveTo>
                    <a:cubicBezTo>
                      <a:pt x="11" y="12"/>
                      <a:pt x="50" y="47"/>
                      <a:pt x="66" y="70"/>
                    </a:cubicBezTo>
                    <a:cubicBezTo>
                      <a:pt x="82" y="93"/>
                      <a:pt x="90" y="122"/>
                      <a:pt x="96" y="136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sp>
        <p:nvSpPr>
          <p:cNvPr id="249869" name="Line 13"/>
          <p:cNvSpPr>
            <a:spLocks noChangeShapeType="1"/>
          </p:cNvSpPr>
          <p:nvPr/>
        </p:nvSpPr>
        <p:spPr bwMode="auto">
          <a:xfrm>
            <a:off x="6911459" y="4739443"/>
            <a:ext cx="472185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9870" name="Line 14"/>
          <p:cNvSpPr>
            <a:spLocks noChangeShapeType="1"/>
          </p:cNvSpPr>
          <p:nvPr/>
        </p:nvSpPr>
        <p:spPr bwMode="auto">
          <a:xfrm>
            <a:off x="6910473" y="6208197"/>
            <a:ext cx="472185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9871" name="Text Box 15"/>
          <p:cNvSpPr txBox="1">
            <a:spLocks noChangeArrowheads="1"/>
          </p:cNvSpPr>
          <p:nvPr/>
        </p:nvSpPr>
        <p:spPr bwMode="auto">
          <a:xfrm>
            <a:off x="11547989" y="5650041"/>
            <a:ext cx="539512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/>
              <a:t>b</a:t>
            </a:r>
            <a:endParaRPr lang="ru-RU" b="1" i="1"/>
          </a:p>
        </p:txBody>
      </p:sp>
      <p:sp>
        <p:nvSpPr>
          <p:cNvPr id="249872" name="Text Box 16"/>
          <p:cNvSpPr txBox="1">
            <a:spLocks noChangeArrowheads="1"/>
          </p:cNvSpPr>
          <p:nvPr/>
        </p:nvSpPr>
        <p:spPr bwMode="auto">
          <a:xfrm>
            <a:off x="11554324" y="4186671"/>
            <a:ext cx="541115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/>
              <a:t>а</a:t>
            </a:r>
          </a:p>
        </p:txBody>
      </p:sp>
      <p:sp>
        <p:nvSpPr>
          <p:cNvPr id="249873" name="Text Box 17"/>
          <p:cNvSpPr txBox="1">
            <a:spLocks noChangeArrowheads="1"/>
          </p:cNvSpPr>
          <p:nvPr/>
        </p:nvSpPr>
        <p:spPr bwMode="auto">
          <a:xfrm>
            <a:off x="10983301" y="3647398"/>
            <a:ext cx="48661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/>
              <a:t>c</a:t>
            </a:r>
            <a:endParaRPr lang="ru-RU" b="1" i="1"/>
          </a:p>
        </p:txBody>
      </p:sp>
      <p:sp>
        <p:nvSpPr>
          <p:cNvPr id="249874" name="Freeform 18"/>
          <p:cNvSpPr>
            <a:spLocks/>
          </p:cNvSpPr>
          <p:nvPr/>
        </p:nvSpPr>
        <p:spPr bwMode="auto">
          <a:xfrm>
            <a:off x="8217020" y="3870763"/>
            <a:ext cx="2725419" cy="2769870"/>
          </a:xfrm>
          <a:custGeom>
            <a:avLst/>
            <a:gdLst>
              <a:gd name="T0" fmla="*/ 0 w 1073"/>
              <a:gd name="T1" fmla="*/ 1454 h 1454"/>
              <a:gd name="T2" fmla="*/ 1073 w 1073"/>
              <a:gd name="T3" fmla="*/ 0 h 145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73" h="1454">
                <a:moveTo>
                  <a:pt x="0" y="1454"/>
                </a:moveTo>
                <a:lnTo>
                  <a:pt x="1073" y="0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9876" name="Text Box 20"/>
          <p:cNvSpPr txBox="1">
            <a:spLocks noChangeArrowheads="1"/>
          </p:cNvSpPr>
          <p:nvPr/>
        </p:nvSpPr>
        <p:spPr bwMode="auto">
          <a:xfrm>
            <a:off x="8006080" y="868681"/>
            <a:ext cx="5633086" cy="185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Дано:</a:t>
            </a:r>
            <a:r>
              <a:rPr lang="ru-RU" sz="4000" b="1" i="1" dirty="0">
                <a:cs typeface="Arial" pitchFamily="34" charset="0"/>
              </a:rPr>
              <a:t> а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∥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>
                <a:cs typeface="Arial" pitchFamily="34" charset="0"/>
              </a:rPr>
              <a:t>b</a:t>
            </a:r>
            <a:r>
              <a:rPr lang="ru-RU" sz="4000" b="1" i="1" dirty="0">
                <a:cs typeface="Arial" pitchFamily="34" charset="0"/>
              </a:rPr>
              <a:t>, с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– секущая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3600" b="1" baseline="30000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Найдите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: 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 и  </a:t>
            </a:r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49883" name="Line 27"/>
          <p:cNvSpPr>
            <a:spLocks noChangeShapeType="1"/>
          </p:cNvSpPr>
          <p:nvPr/>
        </p:nvSpPr>
        <p:spPr bwMode="auto">
          <a:xfrm>
            <a:off x="9975944" y="1981200"/>
            <a:ext cx="3340099" cy="0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9884" name="Text Box 28"/>
          <p:cNvSpPr txBox="1">
            <a:spLocks noChangeArrowheads="1"/>
          </p:cNvSpPr>
          <p:nvPr/>
        </p:nvSpPr>
        <p:spPr bwMode="auto">
          <a:xfrm>
            <a:off x="9016383" y="5516683"/>
            <a:ext cx="80518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00FF"/>
                </a:solidFill>
                <a:latin typeface="Arial" pitchFamily="34" charset="0"/>
              </a:rPr>
              <a:t>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9885" name="Text Box 29"/>
              <p:cNvSpPr txBox="1">
                <a:spLocks noChangeArrowheads="1"/>
              </p:cNvSpPr>
              <p:nvPr/>
            </p:nvSpPr>
            <p:spPr bwMode="auto">
              <a:xfrm>
                <a:off x="9747379" y="4832219"/>
                <a:ext cx="1727200" cy="761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130622" tIns="65311" rIns="130622" bIns="65311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00FF"/>
                    </a:solidFill>
                    <a:effectLst/>
                    <a:latin typeface="Arial" pitchFamily="34" charset="0"/>
                  </a:rPr>
                  <a:t>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00FF"/>
                            </a:solidFill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00FF"/>
                            </a:solidFill>
                            <a:effectLst/>
                            <a:latin typeface="Cambria Math"/>
                          </a:rPr>
                          <m:t>𝟓𝟎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00FF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00FF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249885" name="Text 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47379" y="4832219"/>
                <a:ext cx="1727200" cy="761365"/>
              </a:xfrm>
              <a:prstGeom prst="rect">
                <a:avLst/>
              </a:prstGeom>
              <a:blipFill rotWithShape="1">
                <a:blip r:embed="rId3"/>
                <a:stretch>
                  <a:fillRect l="-10247" t="-12000" b="-288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9919" name="Group 63"/>
          <p:cNvGrpSpPr>
            <a:grpSpLocks/>
          </p:cNvGrpSpPr>
          <p:nvPr/>
        </p:nvGrpSpPr>
        <p:grpSpPr bwMode="auto">
          <a:xfrm>
            <a:off x="1696682" y="4144591"/>
            <a:ext cx="2818909" cy="2012733"/>
            <a:chOff x="357" y="1716"/>
            <a:chExt cx="2400" cy="2256"/>
          </a:xfrm>
        </p:grpSpPr>
        <p:pic>
          <p:nvPicPr>
            <p:cNvPr id="249888" name="Picture 32" descr="Рисунок1112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" y="1716"/>
              <a:ext cx="2400" cy="2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9890" name="Freeform 34"/>
            <p:cNvSpPr>
              <a:spLocks/>
            </p:cNvSpPr>
            <p:nvPr/>
          </p:nvSpPr>
          <p:spPr bwMode="auto">
            <a:xfrm>
              <a:off x="646" y="2862"/>
              <a:ext cx="733" cy="659"/>
            </a:xfrm>
            <a:custGeom>
              <a:avLst/>
              <a:gdLst>
                <a:gd name="T0" fmla="*/ 341 w 733"/>
                <a:gd name="T1" fmla="*/ 651 h 659"/>
                <a:gd name="T2" fmla="*/ 114 w 733"/>
                <a:gd name="T3" fmla="*/ 515 h 659"/>
                <a:gd name="T4" fmla="*/ 23 w 733"/>
                <a:gd name="T5" fmla="*/ 152 h 659"/>
                <a:gd name="T6" fmla="*/ 30 w 733"/>
                <a:gd name="T7" fmla="*/ 58 h 659"/>
                <a:gd name="T8" fmla="*/ 205 w 733"/>
                <a:gd name="T9" fmla="*/ 16 h 659"/>
                <a:gd name="T10" fmla="*/ 658 w 733"/>
                <a:gd name="T11" fmla="*/ 152 h 659"/>
                <a:gd name="T12" fmla="*/ 658 w 733"/>
                <a:gd name="T13" fmla="*/ 333 h 659"/>
                <a:gd name="T14" fmla="*/ 522 w 733"/>
                <a:gd name="T15" fmla="*/ 469 h 659"/>
                <a:gd name="T16" fmla="*/ 341 w 733"/>
                <a:gd name="T17" fmla="*/ 651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3" h="659">
                  <a:moveTo>
                    <a:pt x="341" y="651"/>
                  </a:moveTo>
                  <a:cubicBezTo>
                    <a:pt x="273" y="659"/>
                    <a:pt x="167" y="598"/>
                    <a:pt x="114" y="515"/>
                  </a:cubicBezTo>
                  <a:cubicBezTo>
                    <a:pt x="61" y="432"/>
                    <a:pt x="37" y="228"/>
                    <a:pt x="23" y="152"/>
                  </a:cubicBezTo>
                  <a:cubicBezTo>
                    <a:pt x="9" y="76"/>
                    <a:pt x="0" y="81"/>
                    <a:pt x="30" y="58"/>
                  </a:cubicBezTo>
                  <a:cubicBezTo>
                    <a:pt x="60" y="35"/>
                    <a:pt x="100" y="0"/>
                    <a:pt x="205" y="16"/>
                  </a:cubicBezTo>
                  <a:cubicBezTo>
                    <a:pt x="310" y="32"/>
                    <a:pt x="583" y="99"/>
                    <a:pt x="658" y="152"/>
                  </a:cubicBezTo>
                  <a:cubicBezTo>
                    <a:pt x="733" y="205"/>
                    <a:pt x="681" y="280"/>
                    <a:pt x="658" y="333"/>
                  </a:cubicBezTo>
                  <a:cubicBezTo>
                    <a:pt x="635" y="386"/>
                    <a:pt x="567" y="416"/>
                    <a:pt x="522" y="469"/>
                  </a:cubicBezTo>
                  <a:cubicBezTo>
                    <a:pt x="477" y="522"/>
                    <a:pt x="409" y="643"/>
                    <a:pt x="341" y="6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grpSp>
          <p:nvGrpSpPr>
            <p:cNvPr id="249911" name="Group 55"/>
            <p:cNvGrpSpPr>
              <a:grpSpLocks/>
            </p:cNvGrpSpPr>
            <p:nvPr/>
          </p:nvGrpSpPr>
          <p:grpSpPr bwMode="auto">
            <a:xfrm rot="495477">
              <a:off x="514" y="2835"/>
              <a:ext cx="873" cy="769"/>
              <a:chOff x="383" y="2789"/>
              <a:chExt cx="873" cy="769"/>
            </a:xfrm>
          </p:grpSpPr>
          <p:grpSp>
            <p:nvGrpSpPr>
              <p:cNvPr id="249891" name="Group 35"/>
              <p:cNvGrpSpPr>
                <a:grpSpLocks/>
              </p:cNvGrpSpPr>
              <p:nvPr/>
            </p:nvGrpSpPr>
            <p:grpSpPr bwMode="auto">
              <a:xfrm rot="-2805296">
                <a:off x="634" y="3035"/>
                <a:ext cx="277" cy="266"/>
                <a:chOff x="1202" y="1344"/>
                <a:chExt cx="998" cy="816"/>
              </a:xfrm>
            </p:grpSpPr>
            <p:sp>
              <p:nvSpPr>
                <p:cNvPr id="249892" name="Freeform 36"/>
                <p:cNvSpPr>
                  <a:spLocks/>
                </p:cNvSpPr>
                <p:nvPr/>
              </p:nvSpPr>
              <p:spPr bwMode="auto">
                <a:xfrm>
                  <a:off x="1202" y="1752"/>
                  <a:ext cx="635" cy="408"/>
                </a:xfrm>
                <a:custGeom>
                  <a:avLst/>
                  <a:gdLst>
                    <a:gd name="T0" fmla="*/ 272 w 635"/>
                    <a:gd name="T1" fmla="*/ 45 h 408"/>
                    <a:gd name="T2" fmla="*/ 0 w 635"/>
                    <a:gd name="T3" fmla="*/ 408 h 408"/>
                    <a:gd name="T4" fmla="*/ 54 w 635"/>
                    <a:gd name="T5" fmla="*/ 352 h 408"/>
                    <a:gd name="T6" fmla="*/ 635 w 635"/>
                    <a:gd name="T7" fmla="*/ 363 h 408"/>
                    <a:gd name="T8" fmla="*/ 317 w 635"/>
                    <a:gd name="T9" fmla="*/ 0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5" h="408">
                      <a:moveTo>
                        <a:pt x="272" y="45"/>
                      </a:moveTo>
                      <a:lnTo>
                        <a:pt x="0" y="408"/>
                      </a:lnTo>
                      <a:lnTo>
                        <a:pt x="54" y="352"/>
                      </a:lnTo>
                      <a:lnTo>
                        <a:pt x="635" y="363"/>
                      </a:lnTo>
                      <a:lnTo>
                        <a:pt x="317" y="0"/>
                      </a:lnTo>
                    </a:path>
                  </a:pathLst>
                </a:custGeom>
                <a:gradFill rotWithShape="1">
                  <a:gsLst>
                    <a:gs pos="0">
                      <a:srgbClr val="9933FF"/>
                    </a:gs>
                    <a:gs pos="100000">
                      <a:schemeClr val="bg1"/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249893" name="Freeform 37"/>
                <p:cNvSpPr>
                  <a:spLocks/>
                </p:cNvSpPr>
                <p:nvPr/>
              </p:nvSpPr>
              <p:spPr bwMode="auto">
                <a:xfrm>
                  <a:off x="1519" y="1344"/>
                  <a:ext cx="681" cy="424"/>
                </a:xfrm>
                <a:custGeom>
                  <a:avLst/>
                  <a:gdLst>
                    <a:gd name="T0" fmla="*/ 681 w 681"/>
                    <a:gd name="T1" fmla="*/ 16 h 424"/>
                    <a:gd name="T2" fmla="*/ 305 w 681"/>
                    <a:gd name="T3" fmla="*/ 0 h 424"/>
                    <a:gd name="T4" fmla="*/ 0 w 681"/>
                    <a:gd name="T5" fmla="*/ 424 h 424"/>
                    <a:gd name="T6" fmla="*/ 318 w 681"/>
                    <a:gd name="T7" fmla="*/ 424 h 424"/>
                    <a:gd name="T8" fmla="*/ 545 w 681"/>
                    <a:gd name="T9" fmla="*/ 378 h 424"/>
                    <a:gd name="T10" fmla="*/ 635 w 681"/>
                    <a:gd name="T11" fmla="*/ 242 h 424"/>
                    <a:gd name="T12" fmla="*/ 681 w 681"/>
                    <a:gd name="T13" fmla="*/ 16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81" h="424">
                      <a:moveTo>
                        <a:pt x="681" y="16"/>
                      </a:moveTo>
                      <a:lnTo>
                        <a:pt x="305" y="0"/>
                      </a:lnTo>
                      <a:lnTo>
                        <a:pt x="0" y="424"/>
                      </a:lnTo>
                      <a:lnTo>
                        <a:pt x="318" y="424"/>
                      </a:lnTo>
                      <a:lnTo>
                        <a:pt x="545" y="378"/>
                      </a:lnTo>
                      <a:lnTo>
                        <a:pt x="635" y="242"/>
                      </a:lnTo>
                      <a:lnTo>
                        <a:pt x="681" y="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33FF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  <p:grpSp>
            <p:nvGrpSpPr>
              <p:cNvPr id="249896" name="Group 40"/>
              <p:cNvGrpSpPr>
                <a:grpSpLocks/>
              </p:cNvGrpSpPr>
              <p:nvPr/>
            </p:nvGrpSpPr>
            <p:grpSpPr bwMode="auto">
              <a:xfrm rot="-2805296">
                <a:off x="673" y="3051"/>
                <a:ext cx="162" cy="252"/>
                <a:chOff x="1338" y="1344"/>
                <a:chExt cx="587" cy="774"/>
              </a:xfrm>
            </p:grpSpPr>
            <p:sp>
              <p:nvSpPr>
                <p:cNvPr id="249897" name="Freeform 41"/>
                <p:cNvSpPr>
                  <a:spLocks/>
                </p:cNvSpPr>
                <p:nvPr/>
              </p:nvSpPr>
              <p:spPr bwMode="auto">
                <a:xfrm rot="5916120">
                  <a:off x="1767" y="1321"/>
                  <a:ext cx="136" cy="181"/>
                </a:xfrm>
                <a:custGeom>
                  <a:avLst/>
                  <a:gdLst>
                    <a:gd name="T0" fmla="*/ 0 w 111"/>
                    <a:gd name="T1" fmla="*/ 0 h 174"/>
                    <a:gd name="T2" fmla="*/ 75 w 111"/>
                    <a:gd name="T3" fmla="*/ 69 h 174"/>
                    <a:gd name="T4" fmla="*/ 111 w 111"/>
                    <a:gd name="T5" fmla="*/ 174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1" h="174">
                      <a:moveTo>
                        <a:pt x="0" y="0"/>
                      </a:moveTo>
                      <a:cubicBezTo>
                        <a:pt x="12" y="11"/>
                        <a:pt x="57" y="40"/>
                        <a:pt x="75" y="69"/>
                      </a:cubicBezTo>
                      <a:cubicBezTo>
                        <a:pt x="93" y="98"/>
                        <a:pt x="104" y="152"/>
                        <a:pt x="111" y="174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grpSp>
              <p:nvGrpSpPr>
                <p:cNvPr id="249898" name="Group 42"/>
                <p:cNvGrpSpPr>
                  <a:grpSpLocks/>
                </p:cNvGrpSpPr>
                <p:nvPr/>
              </p:nvGrpSpPr>
              <p:grpSpPr bwMode="auto">
                <a:xfrm>
                  <a:off x="1338" y="1933"/>
                  <a:ext cx="156" cy="185"/>
                  <a:chOff x="1338" y="1933"/>
                  <a:chExt cx="156" cy="185"/>
                </a:xfrm>
              </p:grpSpPr>
              <p:sp>
                <p:nvSpPr>
                  <p:cNvPr id="249899" name="Freeform 43"/>
                  <p:cNvSpPr>
                    <a:spLocks/>
                  </p:cNvSpPr>
                  <p:nvPr/>
                </p:nvSpPr>
                <p:spPr bwMode="auto">
                  <a:xfrm>
                    <a:off x="1383" y="1933"/>
                    <a:ext cx="111" cy="185"/>
                  </a:xfrm>
                  <a:custGeom>
                    <a:avLst/>
                    <a:gdLst>
                      <a:gd name="T0" fmla="*/ 0 w 111"/>
                      <a:gd name="T1" fmla="*/ 0 h 185"/>
                      <a:gd name="T2" fmla="*/ 75 w 111"/>
                      <a:gd name="T3" fmla="*/ 80 h 185"/>
                      <a:gd name="T4" fmla="*/ 111 w 111"/>
                      <a:gd name="T5" fmla="*/ 185 h 18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1" h="185">
                        <a:moveTo>
                          <a:pt x="0" y="0"/>
                        </a:moveTo>
                        <a:cubicBezTo>
                          <a:pt x="12" y="13"/>
                          <a:pt x="57" y="49"/>
                          <a:pt x="75" y="80"/>
                        </a:cubicBezTo>
                        <a:cubicBezTo>
                          <a:pt x="93" y="111"/>
                          <a:pt x="104" y="163"/>
                          <a:pt x="111" y="185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FF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uz-Latn-UZ"/>
                  </a:p>
                </p:txBody>
              </p:sp>
              <p:sp>
                <p:nvSpPr>
                  <p:cNvPr id="249900" name="Freeform 44"/>
                  <p:cNvSpPr>
                    <a:spLocks/>
                  </p:cNvSpPr>
                  <p:nvPr/>
                </p:nvSpPr>
                <p:spPr bwMode="auto">
                  <a:xfrm>
                    <a:off x="1338" y="1979"/>
                    <a:ext cx="96" cy="136"/>
                  </a:xfrm>
                  <a:custGeom>
                    <a:avLst/>
                    <a:gdLst>
                      <a:gd name="T0" fmla="*/ 0 w 96"/>
                      <a:gd name="T1" fmla="*/ 0 h 136"/>
                      <a:gd name="T2" fmla="*/ 66 w 96"/>
                      <a:gd name="T3" fmla="*/ 70 h 136"/>
                      <a:gd name="T4" fmla="*/ 96 w 96"/>
                      <a:gd name="T5" fmla="*/ 136 h 1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96" h="136">
                        <a:moveTo>
                          <a:pt x="0" y="0"/>
                        </a:moveTo>
                        <a:cubicBezTo>
                          <a:pt x="11" y="12"/>
                          <a:pt x="50" y="47"/>
                          <a:pt x="66" y="70"/>
                        </a:cubicBezTo>
                        <a:cubicBezTo>
                          <a:pt x="82" y="93"/>
                          <a:pt x="90" y="122"/>
                          <a:pt x="96" y="136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FF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uz-Latn-UZ"/>
                  </a:p>
                </p:txBody>
              </p:sp>
            </p:grpSp>
          </p:grpSp>
          <p:sp>
            <p:nvSpPr>
              <p:cNvPr id="249901" name="Line 45"/>
              <p:cNvSpPr>
                <a:spLocks noChangeShapeType="1"/>
              </p:cNvSpPr>
              <p:nvPr/>
            </p:nvSpPr>
            <p:spPr bwMode="auto">
              <a:xfrm rot="-2805296">
                <a:off x="399" y="3118"/>
                <a:ext cx="5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49902" name="Line 46"/>
              <p:cNvSpPr>
                <a:spLocks noChangeShapeType="1"/>
              </p:cNvSpPr>
              <p:nvPr/>
            </p:nvSpPr>
            <p:spPr bwMode="auto">
              <a:xfrm rot="-2805296">
                <a:off x="553" y="3300"/>
                <a:ext cx="51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49903" name="Text Box 47"/>
              <p:cNvSpPr txBox="1">
                <a:spLocks noChangeArrowheads="1"/>
              </p:cNvSpPr>
              <p:nvPr/>
            </p:nvSpPr>
            <p:spPr bwMode="auto">
              <a:xfrm rot="18794704">
                <a:off x="943" y="2904"/>
                <a:ext cx="207" cy="4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ru-RU" sz="2600" b="1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249904" name="Text Box 48"/>
              <p:cNvSpPr txBox="1">
                <a:spLocks noChangeArrowheads="1"/>
              </p:cNvSpPr>
              <p:nvPr/>
            </p:nvSpPr>
            <p:spPr bwMode="auto">
              <a:xfrm rot="18794704">
                <a:off x="750" y="2713"/>
                <a:ext cx="207" cy="3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ru-RU" sz="2300" b="1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249905" name="Text Box 49"/>
              <p:cNvSpPr txBox="1">
                <a:spLocks noChangeArrowheads="1"/>
              </p:cNvSpPr>
              <p:nvPr/>
            </p:nvSpPr>
            <p:spPr bwMode="auto">
              <a:xfrm rot="18794704">
                <a:off x="489" y="2683"/>
                <a:ext cx="207" cy="4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ru-RU" sz="2600" b="1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249906" name="Freeform 50"/>
              <p:cNvSpPr>
                <a:spLocks/>
              </p:cNvSpPr>
              <p:nvPr/>
            </p:nvSpPr>
            <p:spPr bwMode="auto">
              <a:xfrm rot="-2805296">
                <a:off x="574" y="2917"/>
                <a:ext cx="298" cy="474"/>
              </a:xfrm>
              <a:custGeom>
                <a:avLst/>
                <a:gdLst>
                  <a:gd name="T0" fmla="*/ 0 w 1073"/>
                  <a:gd name="T1" fmla="*/ 1454 h 1454"/>
                  <a:gd name="T2" fmla="*/ 1073 w 1073"/>
                  <a:gd name="T3" fmla="*/ 0 h 1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073" h="1454">
                    <a:moveTo>
                      <a:pt x="0" y="1454"/>
                    </a:moveTo>
                    <a:lnTo>
                      <a:pt x="1073" y="0"/>
                    </a:lnTo>
                  </a:path>
                </a:pathLst>
              </a:custGeom>
              <a:noFill/>
              <a:ln w="28575" cap="flat" cmpd="sng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sp>
        <p:nvSpPr>
          <p:cNvPr id="249882" name="AutoShape 26"/>
          <p:cNvSpPr>
            <a:spLocks noChangeArrowheads="1"/>
          </p:cNvSpPr>
          <p:nvPr/>
        </p:nvSpPr>
        <p:spPr bwMode="auto">
          <a:xfrm>
            <a:off x="2476501" y="1177290"/>
            <a:ext cx="5415280" cy="1209676"/>
          </a:xfrm>
          <a:prstGeom prst="wedgeRoundRectCallout">
            <a:avLst>
              <a:gd name="adj1" fmla="val -31621"/>
              <a:gd name="adj2" fmla="val 202260"/>
              <a:gd name="adj3" fmla="val 16667"/>
            </a:avLst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Угол 1 на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3600" b="1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больше угла 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57838" y="324070"/>
            <a:ext cx="2151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18778" y="3169731"/>
                <a:ext cx="3658246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x+x+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</a:rPr>
                          <m:t>𝟓</m:t>
                        </m:r>
                        <m:r>
                          <a:rPr lang="uz-Latn-UZ" sz="36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uz-Latn-UZ" sz="3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sz="36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3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778" y="3169731"/>
                <a:ext cx="3658246" cy="658898"/>
              </a:xfrm>
              <a:prstGeom prst="rect">
                <a:avLst/>
              </a:prstGeom>
              <a:blipFill rotWithShape="1">
                <a:blip r:embed="rId5"/>
                <a:stretch>
                  <a:fillRect l="-5000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818778" y="3845890"/>
                <a:ext cx="3541226" cy="1792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2x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3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sz="3600" b="1" i="0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3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</a:rPr>
                          <m:t>𝟓</m:t>
                        </m:r>
                        <m:r>
                          <a:rPr lang="uz-Latn-UZ" sz="3600" b="1" i="1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uz-Latn-UZ" sz="36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x=</a:t>
                </a:r>
                <a:r>
                  <a:rPr lang="ru-RU" sz="36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uz-Latn-UZ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uz-Latn-UZ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3600" b="1" dirty="0" smtClean="0">
                    <a:latin typeface="Arial" pitchFamily="34" charset="0"/>
                    <a:cs typeface="Arial" pitchFamily="34" charset="0"/>
                  </a:rPr>
                  <a:t>:2</a:t>
                </a:r>
              </a:p>
              <a:p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</a:rPr>
                          <m:t>𝟔</m:t>
                        </m:r>
                        <m:r>
                          <a:rPr lang="en-US" sz="3600" b="1" i="1" smtClean="0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uz-Latn-UZ" sz="36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778" y="3845890"/>
                <a:ext cx="3541226" cy="1792029"/>
              </a:xfrm>
              <a:prstGeom prst="rect">
                <a:avLst/>
              </a:prstGeom>
              <a:blipFill rotWithShape="1">
                <a:blip r:embed="rId6"/>
                <a:stretch>
                  <a:fillRect l="-5164" t="-4422" b="-1122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96682" y="6293923"/>
                <a:ext cx="4507733" cy="1088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32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 = 6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ru-RU" sz="3200" b="1" baseline="30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3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uz-Latn-UZ" sz="24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ru-RU" sz="3200" b="1" baseline="30000" dirty="0" smtClean="0"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uz-Latn-UZ" sz="32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uz-Latn-UZ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32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uz-Latn-UZ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682" y="6293923"/>
                <a:ext cx="4507733" cy="1088375"/>
              </a:xfrm>
              <a:prstGeom prst="rect">
                <a:avLst/>
              </a:prstGeom>
              <a:blipFill rotWithShape="1">
                <a:blip r:embed="rId7"/>
                <a:stretch>
                  <a:fillRect l="-3378" t="-7263" b="-173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ectangle 46"/>
          <p:cNvSpPr>
            <a:spLocks noChangeArrowheads="1"/>
          </p:cNvSpPr>
          <p:nvPr/>
        </p:nvSpPr>
        <p:spPr bwMode="auto">
          <a:xfrm>
            <a:off x="748833" y="1163294"/>
            <a:ext cx="7239000" cy="210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Сумма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односторонних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углов, образованных при пересечении    двух параллельных прямых секущей, равна 180</a:t>
            </a:r>
            <a:r>
              <a:rPr lang="ru-RU" sz="3200" b="1" baseline="30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ru-RU" sz="18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50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9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498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499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62" grpId="0"/>
      <p:bldP spid="249863" grpId="0"/>
      <p:bldP spid="249883" grpId="0" animBg="1"/>
      <p:bldP spid="249884" grpId="0"/>
      <p:bldP spid="249885" grpId="0"/>
      <p:bldP spid="249882" grpId="0" animBg="1"/>
      <p:bldP spid="249882" grpId="1" animBg="1"/>
      <p:bldP spid="2" grpId="0"/>
      <p:bldP spid="48" grpId="0"/>
      <p:bldP spid="3" grpId="0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095" name="Group 7"/>
          <p:cNvGrpSpPr>
            <a:grpSpLocks/>
          </p:cNvGrpSpPr>
          <p:nvPr/>
        </p:nvGrpSpPr>
        <p:grpSpPr bwMode="auto">
          <a:xfrm>
            <a:off x="9042401" y="4200526"/>
            <a:ext cx="2534920" cy="1554480"/>
            <a:chOff x="1202" y="1344"/>
            <a:chExt cx="998" cy="816"/>
          </a:xfrm>
        </p:grpSpPr>
        <p:sp>
          <p:nvSpPr>
            <p:cNvPr id="217096" name="Freeform 8"/>
            <p:cNvSpPr>
              <a:spLocks/>
            </p:cNvSpPr>
            <p:nvPr/>
          </p:nvSpPr>
          <p:spPr bwMode="auto">
            <a:xfrm>
              <a:off x="1202" y="1752"/>
              <a:ext cx="635" cy="408"/>
            </a:xfrm>
            <a:custGeom>
              <a:avLst/>
              <a:gdLst>
                <a:gd name="T0" fmla="*/ 272 w 635"/>
                <a:gd name="T1" fmla="*/ 45 h 408"/>
                <a:gd name="T2" fmla="*/ 0 w 635"/>
                <a:gd name="T3" fmla="*/ 408 h 408"/>
                <a:gd name="T4" fmla="*/ 54 w 635"/>
                <a:gd name="T5" fmla="*/ 352 h 408"/>
                <a:gd name="T6" fmla="*/ 635 w 635"/>
                <a:gd name="T7" fmla="*/ 363 h 408"/>
                <a:gd name="T8" fmla="*/ 317 w 635"/>
                <a:gd name="T9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408">
                  <a:moveTo>
                    <a:pt x="272" y="45"/>
                  </a:moveTo>
                  <a:lnTo>
                    <a:pt x="0" y="408"/>
                  </a:lnTo>
                  <a:lnTo>
                    <a:pt x="54" y="352"/>
                  </a:lnTo>
                  <a:lnTo>
                    <a:pt x="635" y="363"/>
                  </a:lnTo>
                  <a:lnTo>
                    <a:pt x="317" y="0"/>
                  </a:lnTo>
                </a:path>
              </a:pathLst>
            </a:custGeom>
            <a:gradFill rotWithShape="1">
              <a:gsLst>
                <a:gs pos="0">
                  <a:srgbClr val="9933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17097" name="Freeform 9"/>
            <p:cNvSpPr>
              <a:spLocks/>
            </p:cNvSpPr>
            <p:nvPr/>
          </p:nvSpPr>
          <p:spPr bwMode="auto">
            <a:xfrm>
              <a:off x="1519" y="1344"/>
              <a:ext cx="681" cy="424"/>
            </a:xfrm>
            <a:custGeom>
              <a:avLst/>
              <a:gdLst>
                <a:gd name="T0" fmla="*/ 681 w 681"/>
                <a:gd name="T1" fmla="*/ 16 h 424"/>
                <a:gd name="T2" fmla="*/ 305 w 681"/>
                <a:gd name="T3" fmla="*/ 0 h 424"/>
                <a:gd name="T4" fmla="*/ 0 w 681"/>
                <a:gd name="T5" fmla="*/ 424 h 424"/>
                <a:gd name="T6" fmla="*/ 318 w 681"/>
                <a:gd name="T7" fmla="*/ 424 h 424"/>
                <a:gd name="T8" fmla="*/ 545 w 681"/>
                <a:gd name="T9" fmla="*/ 378 h 424"/>
                <a:gd name="T10" fmla="*/ 635 w 681"/>
                <a:gd name="T11" fmla="*/ 242 h 424"/>
                <a:gd name="T12" fmla="*/ 681 w 681"/>
                <a:gd name="T13" fmla="*/ 1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1" h="424">
                  <a:moveTo>
                    <a:pt x="681" y="16"/>
                  </a:moveTo>
                  <a:lnTo>
                    <a:pt x="305" y="0"/>
                  </a:lnTo>
                  <a:lnTo>
                    <a:pt x="0" y="424"/>
                  </a:lnTo>
                  <a:lnTo>
                    <a:pt x="318" y="424"/>
                  </a:lnTo>
                  <a:lnTo>
                    <a:pt x="545" y="378"/>
                  </a:lnTo>
                  <a:lnTo>
                    <a:pt x="635" y="242"/>
                  </a:lnTo>
                  <a:lnTo>
                    <a:pt x="681" y="16"/>
                  </a:lnTo>
                  <a:close/>
                </a:path>
              </a:pathLst>
            </a:custGeom>
            <a:gradFill rotWithShape="1">
              <a:gsLst>
                <a:gs pos="0">
                  <a:srgbClr val="9933FF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17098" name="Text Box 10"/>
          <p:cNvSpPr txBox="1">
            <a:spLocks noChangeArrowheads="1"/>
          </p:cNvSpPr>
          <p:nvPr/>
        </p:nvSpPr>
        <p:spPr bwMode="auto">
          <a:xfrm>
            <a:off x="9661904" y="4984966"/>
            <a:ext cx="4927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17099" name="Text Box 11"/>
          <p:cNvSpPr txBox="1">
            <a:spLocks noChangeArrowheads="1"/>
          </p:cNvSpPr>
          <p:nvPr/>
        </p:nvSpPr>
        <p:spPr bwMode="auto">
          <a:xfrm>
            <a:off x="10466071" y="4288156"/>
            <a:ext cx="4927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grpSp>
        <p:nvGrpSpPr>
          <p:cNvPr id="217100" name="Group 12"/>
          <p:cNvGrpSpPr>
            <a:grpSpLocks/>
          </p:cNvGrpSpPr>
          <p:nvPr/>
        </p:nvGrpSpPr>
        <p:grpSpPr bwMode="auto">
          <a:xfrm>
            <a:off x="9387841" y="4200526"/>
            <a:ext cx="1490981" cy="1474470"/>
            <a:chOff x="1338" y="1344"/>
            <a:chExt cx="587" cy="774"/>
          </a:xfrm>
        </p:grpSpPr>
        <p:sp>
          <p:nvSpPr>
            <p:cNvPr id="217101" name="Freeform 13"/>
            <p:cNvSpPr>
              <a:spLocks/>
            </p:cNvSpPr>
            <p:nvPr/>
          </p:nvSpPr>
          <p:spPr bwMode="auto">
            <a:xfrm rot="5916120">
              <a:off x="1767" y="1321"/>
              <a:ext cx="136" cy="181"/>
            </a:xfrm>
            <a:custGeom>
              <a:avLst/>
              <a:gdLst>
                <a:gd name="T0" fmla="*/ 0 w 111"/>
                <a:gd name="T1" fmla="*/ 0 h 174"/>
                <a:gd name="T2" fmla="*/ 75 w 111"/>
                <a:gd name="T3" fmla="*/ 69 h 174"/>
                <a:gd name="T4" fmla="*/ 111 w 111"/>
                <a:gd name="T5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74">
                  <a:moveTo>
                    <a:pt x="0" y="0"/>
                  </a:moveTo>
                  <a:cubicBezTo>
                    <a:pt x="12" y="11"/>
                    <a:pt x="57" y="40"/>
                    <a:pt x="75" y="69"/>
                  </a:cubicBezTo>
                  <a:cubicBezTo>
                    <a:pt x="93" y="98"/>
                    <a:pt x="104" y="152"/>
                    <a:pt x="111" y="174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grpSp>
          <p:nvGrpSpPr>
            <p:cNvPr id="217102" name="Group 14"/>
            <p:cNvGrpSpPr>
              <a:grpSpLocks/>
            </p:cNvGrpSpPr>
            <p:nvPr/>
          </p:nvGrpSpPr>
          <p:grpSpPr bwMode="auto">
            <a:xfrm>
              <a:off x="1338" y="1933"/>
              <a:ext cx="156" cy="185"/>
              <a:chOff x="1338" y="1933"/>
              <a:chExt cx="156" cy="185"/>
            </a:xfrm>
          </p:grpSpPr>
          <p:sp>
            <p:nvSpPr>
              <p:cNvPr id="217103" name="Freeform 15"/>
              <p:cNvSpPr>
                <a:spLocks/>
              </p:cNvSpPr>
              <p:nvPr/>
            </p:nvSpPr>
            <p:spPr bwMode="auto">
              <a:xfrm>
                <a:off x="1383" y="1933"/>
                <a:ext cx="111" cy="185"/>
              </a:xfrm>
              <a:custGeom>
                <a:avLst/>
                <a:gdLst>
                  <a:gd name="T0" fmla="*/ 0 w 111"/>
                  <a:gd name="T1" fmla="*/ 0 h 185"/>
                  <a:gd name="T2" fmla="*/ 75 w 111"/>
                  <a:gd name="T3" fmla="*/ 80 h 185"/>
                  <a:gd name="T4" fmla="*/ 111 w 111"/>
                  <a:gd name="T5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185">
                    <a:moveTo>
                      <a:pt x="0" y="0"/>
                    </a:moveTo>
                    <a:cubicBezTo>
                      <a:pt x="12" y="13"/>
                      <a:pt x="57" y="49"/>
                      <a:pt x="75" y="80"/>
                    </a:cubicBezTo>
                    <a:cubicBezTo>
                      <a:pt x="93" y="111"/>
                      <a:pt x="104" y="163"/>
                      <a:pt x="111" y="185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17104" name="Freeform 16"/>
              <p:cNvSpPr>
                <a:spLocks/>
              </p:cNvSpPr>
              <p:nvPr/>
            </p:nvSpPr>
            <p:spPr bwMode="auto">
              <a:xfrm>
                <a:off x="1338" y="1979"/>
                <a:ext cx="96" cy="136"/>
              </a:xfrm>
              <a:custGeom>
                <a:avLst/>
                <a:gdLst>
                  <a:gd name="T0" fmla="*/ 0 w 96"/>
                  <a:gd name="T1" fmla="*/ 0 h 136"/>
                  <a:gd name="T2" fmla="*/ 66 w 96"/>
                  <a:gd name="T3" fmla="*/ 70 h 136"/>
                  <a:gd name="T4" fmla="*/ 96 w 96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36">
                    <a:moveTo>
                      <a:pt x="0" y="0"/>
                    </a:moveTo>
                    <a:cubicBezTo>
                      <a:pt x="11" y="12"/>
                      <a:pt x="50" y="47"/>
                      <a:pt x="66" y="70"/>
                    </a:cubicBezTo>
                    <a:cubicBezTo>
                      <a:pt x="82" y="93"/>
                      <a:pt x="90" y="122"/>
                      <a:pt x="96" y="136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sp>
        <p:nvSpPr>
          <p:cNvPr id="217105" name="Line 17"/>
          <p:cNvSpPr>
            <a:spLocks noChangeShapeType="1"/>
          </p:cNvSpPr>
          <p:nvPr/>
        </p:nvSpPr>
        <p:spPr bwMode="auto">
          <a:xfrm>
            <a:off x="7429501" y="4200526"/>
            <a:ext cx="472185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06" name="Line 18"/>
          <p:cNvSpPr>
            <a:spLocks noChangeShapeType="1"/>
          </p:cNvSpPr>
          <p:nvPr/>
        </p:nvSpPr>
        <p:spPr bwMode="auto">
          <a:xfrm>
            <a:off x="7312661" y="5669280"/>
            <a:ext cx="472185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07" name="Text Box 19"/>
          <p:cNvSpPr txBox="1">
            <a:spLocks noChangeArrowheads="1"/>
          </p:cNvSpPr>
          <p:nvPr/>
        </p:nvSpPr>
        <p:spPr bwMode="auto">
          <a:xfrm>
            <a:off x="12034520" y="5149216"/>
            <a:ext cx="539512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/>
              <a:t>b</a:t>
            </a:r>
            <a:endParaRPr lang="ru-RU" b="1" i="1"/>
          </a:p>
        </p:txBody>
      </p:sp>
      <p:sp>
        <p:nvSpPr>
          <p:cNvPr id="217108" name="Text Box 20"/>
          <p:cNvSpPr txBox="1">
            <a:spLocks noChangeArrowheads="1"/>
          </p:cNvSpPr>
          <p:nvPr/>
        </p:nvSpPr>
        <p:spPr bwMode="auto">
          <a:xfrm>
            <a:off x="12034520" y="3737610"/>
            <a:ext cx="541115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/>
              <a:t>а</a:t>
            </a:r>
          </a:p>
        </p:txBody>
      </p:sp>
      <p:sp>
        <p:nvSpPr>
          <p:cNvPr id="217109" name="Text Box 21"/>
          <p:cNvSpPr txBox="1">
            <a:spLocks noChangeArrowheads="1"/>
          </p:cNvSpPr>
          <p:nvPr/>
        </p:nvSpPr>
        <p:spPr bwMode="auto">
          <a:xfrm>
            <a:off x="11115040" y="2817496"/>
            <a:ext cx="48661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/>
              <a:t>c</a:t>
            </a:r>
            <a:endParaRPr lang="ru-RU" b="1" i="1"/>
          </a:p>
        </p:txBody>
      </p:sp>
      <p:sp>
        <p:nvSpPr>
          <p:cNvPr id="217111" name="Freeform 23"/>
          <p:cNvSpPr>
            <a:spLocks/>
          </p:cNvSpPr>
          <p:nvPr/>
        </p:nvSpPr>
        <p:spPr bwMode="auto">
          <a:xfrm>
            <a:off x="8735062" y="3331846"/>
            <a:ext cx="2725419" cy="2769870"/>
          </a:xfrm>
          <a:custGeom>
            <a:avLst/>
            <a:gdLst>
              <a:gd name="T0" fmla="*/ 0 w 1073"/>
              <a:gd name="T1" fmla="*/ 1454 h 1454"/>
              <a:gd name="T2" fmla="*/ 1073 w 1073"/>
              <a:gd name="T3" fmla="*/ 0 h 145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73" h="1454">
                <a:moveTo>
                  <a:pt x="0" y="1454"/>
                </a:moveTo>
                <a:lnTo>
                  <a:pt x="1073" y="0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pic>
        <p:nvPicPr>
          <p:cNvPr id="217118" name="Picture 30" descr="Рисунок1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00" y="1003936"/>
            <a:ext cx="5082541" cy="31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120" name="AutoShape 32"/>
          <p:cNvSpPr>
            <a:spLocks noChangeArrowheads="1"/>
          </p:cNvSpPr>
          <p:nvPr/>
        </p:nvSpPr>
        <p:spPr bwMode="auto">
          <a:xfrm>
            <a:off x="401319" y="4459606"/>
            <a:ext cx="5256519" cy="1209674"/>
          </a:xfrm>
          <a:prstGeom prst="wedgeRoundRectCallout">
            <a:avLst>
              <a:gd name="adj1" fmla="val 45742"/>
              <a:gd name="adj2" fmla="val -257913"/>
              <a:gd name="adj3" fmla="val 16667"/>
            </a:avLst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Угол 1 в 4 раза 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больше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угла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17121" name="Line 33"/>
          <p:cNvSpPr>
            <a:spLocks noChangeShapeType="1"/>
          </p:cNvSpPr>
          <p:nvPr/>
        </p:nvSpPr>
        <p:spPr bwMode="auto">
          <a:xfrm>
            <a:off x="10097771" y="2057400"/>
            <a:ext cx="2880360" cy="0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22" name="Text Box 34"/>
          <p:cNvSpPr txBox="1">
            <a:spLocks noChangeArrowheads="1"/>
          </p:cNvSpPr>
          <p:nvPr/>
        </p:nvSpPr>
        <p:spPr bwMode="auto">
          <a:xfrm>
            <a:off x="9626682" y="4954187"/>
            <a:ext cx="80518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00FF"/>
                </a:solidFill>
                <a:latin typeface="Arial" pitchFamily="34" charset="0"/>
              </a:rPr>
              <a:t>х</a:t>
            </a:r>
          </a:p>
        </p:txBody>
      </p:sp>
      <p:sp>
        <p:nvSpPr>
          <p:cNvPr id="217123" name="Text Box 35"/>
          <p:cNvSpPr txBox="1">
            <a:spLocks noChangeArrowheads="1"/>
          </p:cNvSpPr>
          <p:nvPr/>
        </p:nvSpPr>
        <p:spPr bwMode="auto">
          <a:xfrm>
            <a:off x="10361178" y="4268046"/>
            <a:ext cx="172720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00FF"/>
                </a:solidFill>
                <a:latin typeface="Arial" pitchFamily="34" charset="0"/>
              </a:rPr>
              <a:t>4х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57838" y="324070"/>
            <a:ext cx="2151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8217218" y="868681"/>
            <a:ext cx="5633086" cy="185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Дано:</a:t>
            </a:r>
            <a:r>
              <a:rPr lang="ru-RU" sz="4000" b="1" i="1" dirty="0">
                <a:cs typeface="Arial" pitchFamily="34" charset="0"/>
              </a:rPr>
              <a:t> а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∥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>
                <a:cs typeface="Arial" pitchFamily="34" charset="0"/>
              </a:rPr>
              <a:t>b</a:t>
            </a:r>
            <a:r>
              <a:rPr lang="ru-RU" sz="4000" b="1" i="1" dirty="0">
                <a:cs typeface="Arial" pitchFamily="34" charset="0"/>
              </a:rPr>
              <a:t>, с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– секущая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 = 4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Найдите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: 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 и  </a:t>
            </a:r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818778" y="3169731"/>
                <a:ext cx="2744597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x+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x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3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778" y="3169731"/>
                <a:ext cx="2744597" cy="658898"/>
              </a:xfrm>
              <a:prstGeom prst="rect">
                <a:avLst/>
              </a:prstGeom>
              <a:blipFill rotWithShape="1">
                <a:blip r:embed="rId4"/>
                <a:stretch>
                  <a:fillRect l="-6652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818778" y="3845890"/>
                <a:ext cx="2273315" cy="1792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x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3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x=</a:t>
                </a:r>
                <a:r>
                  <a:rPr lang="ru-RU" sz="36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𝟖</m:t>
                        </m:r>
                        <m:r>
                          <a:rPr lang="uz-Latn-UZ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uz-Latn-UZ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3600" b="1" dirty="0" smtClean="0">
                    <a:latin typeface="Arial" pitchFamily="34" charset="0"/>
                    <a:cs typeface="Arial" pitchFamily="34" charset="0"/>
                  </a:rPr>
                  <a:t>:5</a:t>
                </a:r>
              </a:p>
              <a:p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</a:rPr>
                          <m:t>𝟑𝟔</m:t>
                        </m:r>
                      </m:e>
                      <m:sup>
                        <m:r>
                          <a:rPr lang="uz-Latn-UZ" sz="36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778" y="3845890"/>
                <a:ext cx="2273315" cy="1792029"/>
              </a:xfrm>
              <a:prstGeom prst="rect">
                <a:avLst/>
              </a:prstGeom>
              <a:blipFill rotWithShape="1">
                <a:blip r:embed="rId5"/>
                <a:stretch>
                  <a:fillRect l="-8043" t="-4422" r="-6971" b="-1122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1696682" y="6293923"/>
                <a:ext cx="4507733" cy="1088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32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 = </a:t>
                </a:r>
                <a:r>
                  <a:rPr lang="ru-RU" sz="32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36</a:t>
                </a:r>
                <a:r>
                  <a:rPr lang="ru-RU" sz="3200" b="1" baseline="30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3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uz-Latn-UZ" sz="24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= 4</a:t>
                </a:r>
                <a:r>
                  <a:rPr lang="ru-RU" sz="3200" b="1" dirty="0" smtClean="0">
                    <a:latin typeface="Cambria Math"/>
                    <a:ea typeface="Cambria Math"/>
                    <a:cs typeface="Arial" pitchFamily="34" charset="0"/>
                  </a:rPr>
                  <a:t>∙</a:t>
                </a:r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36</a:t>
                </a:r>
                <a:r>
                  <a:rPr lang="ru-RU" sz="3200" b="1" baseline="30000" dirty="0" smtClean="0">
                    <a:latin typeface="Arial" pitchFamily="34" charset="0"/>
                    <a:cs typeface="Arial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𝟒𝟒</m:t>
                        </m:r>
                      </m:e>
                      <m:sup>
                        <m:r>
                          <a:rPr lang="uz-Latn-UZ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682" y="6293923"/>
                <a:ext cx="4507733" cy="1088375"/>
              </a:xfrm>
              <a:prstGeom prst="rect">
                <a:avLst/>
              </a:prstGeom>
              <a:blipFill rotWithShape="1">
                <a:blip r:embed="rId6"/>
                <a:stretch>
                  <a:fillRect l="-3378" t="-7263" b="-173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ectangle 46"/>
          <p:cNvSpPr>
            <a:spLocks noChangeArrowheads="1"/>
          </p:cNvSpPr>
          <p:nvPr/>
        </p:nvSpPr>
        <p:spPr bwMode="auto">
          <a:xfrm>
            <a:off x="227969" y="1093511"/>
            <a:ext cx="7239000" cy="210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Сумма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односторонних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углов, образованных при пересечении    двух параллельных прямых секущей, равна 180</a:t>
            </a:r>
            <a:r>
              <a:rPr lang="ru-RU" sz="3200" b="1" baseline="30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ru-RU" sz="18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17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17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8" grpId="0"/>
      <p:bldP spid="217099" grpId="0"/>
      <p:bldP spid="217120" grpId="0" animBg="1"/>
      <p:bldP spid="217120" grpId="1" animBg="1"/>
      <p:bldP spid="217121" grpId="0" animBg="1"/>
      <p:bldP spid="217122" grpId="0"/>
      <p:bldP spid="217123" grpId="0"/>
      <p:bldP spid="51" grpId="0"/>
      <p:bldP spid="52" grpId="0"/>
      <p:bldP spid="53" grpId="0"/>
      <p:bldP spid="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1742374" y="2745877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?</a:t>
            </a:r>
            <a:endParaRPr lang="uz-Latn-UZ" sz="36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50850" y="4927945"/>
            <a:ext cx="428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?</a:t>
            </a:r>
            <a:endParaRPr lang="uz-Latn-UZ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446347" y="4927945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?</a:t>
            </a:r>
            <a:endParaRPr lang="uz-Latn-UZ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62910" y="277885"/>
            <a:ext cx="7848284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(стр.90)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0239" y="913923"/>
            <a:ext cx="1363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3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Найдите углы треугольника ABC на рисунке 2, если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EF</a:t>
            </a:r>
            <a:r>
              <a:rPr lang="ru-RU" sz="3600" b="1" dirty="0">
                <a:latin typeface="Cambria Math"/>
                <a:ea typeface="Cambria Math"/>
                <a:cs typeface="Arial" pitchFamily="34" charset="0"/>
              </a:rPr>
              <a:t>∥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AC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BEF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= 62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°, 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EFC=130°.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428057" y="2745877"/>
            <a:ext cx="1433641" cy="266623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861698" y="2745877"/>
            <a:ext cx="4395700" cy="26662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28057" y="5410200"/>
            <a:ext cx="5829341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ирог 29"/>
          <p:cNvSpPr/>
          <p:nvPr/>
        </p:nvSpPr>
        <p:spPr>
          <a:xfrm rot="20157325">
            <a:off x="3732190" y="3934074"/>
            <a:ext cx="967311" cy="552713"/>
          </a:xfrm>
          <a:prstGeom prst="pie">
            <a:avLst>
              <a:gd name="adj1" fmla="val 3076961"/>
              <a:gd name="adj2" fmla="val 1210197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Пирог 36"/>
          <p:cNvSpPr/>
          <p:nvPr/>
        </p:nvSpPr>
        <p:spPr>
          <a:xfrm rot="19011883">
            <a:off x="647925" y="3737026"/>
            <a:ext cx="891197" cy="946810"/>
          </a:xfrm>
          <a:prstGeom prst="pie">
            <a:avLst>
              <a:gd name="adj1" fmla="val 20616325"/>
              <a:gd name="adj2" fmla="val 26620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54542" y="4198312"/>
                <a:ext cx="121001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𝟏𝟑𝟎</m:t>
                          </m:r>
                        </m:e>
                        <m:sup>
                          <m:r>
                            <a:rPr lang="ru-RU" sz="32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542" y="4198312"/>
                <a:ext cx="1210011" cy="5959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8487052" y="1821865"/>
            <a:ext cx="2109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491028" y="2284978"/>
                <a:ext cx="7359935" cy="1088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BEF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uz-Latn-UZ" sz="3200" b="1" i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𝟔𝟐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uz-Cyrl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оответственные углы при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EF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∥AC</a:t>
                </a: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028" y="2284978"/>
                <a:ext cx="7359935" cy="1088375"/>
              </a:xfrm>
              <a:prstGeom prst="rect">
                <a:avLst/>
              </a:prstGeom>
              <a:blipFill rotWithShape="1">
                <a:blip r:embed="rId3"/>
                <a:stretch>
                  <a:fillRect l="-2154" t="-6180" b="-1797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860025" y="3249271"/>
                <a:ext cx="6620017" cy="20844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EF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С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односторонние</a:t>
                </a:r>
              </a:p>
              <a:p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при 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EF∥AC </a:t>
                </a:r>
                <a:endParaRPr lang="uz-Cyrl-UZ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−</m:t>
                    </m:r>
                  </m:oMath>
                </a14:m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EF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С</a:t>
                </a:r>
                <a:endPara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С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−</m:t>
                    </m:r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𝟏𝟑𝟎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025" y="3249271"/>
                <a:ext cx="6620017" cy="2084417"/>
              </a:xfrm>
              <a:prstGeom prst="rect">
                <a:avLst/>
              </a:prstGeom>
              <a:blipFill rotWithShape="1">
                <a:blip r:embed="rId4"/>
                <a:stretch>
                  <a:fillRect l="-2302" t="-3216" r="-1381" b="-906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815339" y="6480192"/>
                <a:ext cx="591630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𝟔𝟐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𝟔𝟖</m:t>
                        </m:r>
                      </m:e>
                      <m:sup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40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,</m:t>
                        </m:r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    </m:t>
                        </m:r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𝟓𝟎</m:t>
                        </m:r>
                      </m:e>
                      <m:sup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39" y="6480192"/>
                <a:ext cx="5916300" cy="769441"/>
              </a:xfrm>
              <a:prstGeom prst="rect">
                <a:avLst/>
              </a:prstGeom>
              <a:blipFill rotWithShape="1">
                <a:blip r:embed="rId6"/>
                <a:stretch>
                  <a:fillRect l="-4227" t="-16667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046784" y="3697954"/>
                <a:ext cx="96475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𝟔𝟐</m:t>
                          </m:r>
                        </m:e>
                        <m:sup>
                          <m:r>
                            <a:rPr lang="ru-RU" sz="32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784" y="3697954"/>
                <a:ext cx="964751" cy="5959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>
            <a:off x="1093523" y="4210431"/>
            <a:ext cx="317367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267200" y="3760989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5284" y="3822635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E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621087" y="2313502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50417" y="5119719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9628" y="5168893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ирог 49"/>
          <p:cNvSpPr/>
          <p:nvPr/>
        </p:nvSpPr>
        <p:spPr>
          <a:xfrm rot="19011883">
            <a:off x="35707" y="4912430"/>
            <a:ext cx="891197" cy="946810"/>
          </a:xfrm>
          <a:prstGeom prst="pie">
            <a:avLst>
              <a:gd name="adj1" fmla="val 20616325"/>
              <a:gd name="adj2" fmla="val 26620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Пирог 51"/>
          <p:cNvSpPr/>
          <p:nvPr/>
        </p:nvSpPr>
        <p:spPr>
          <a:xfrm rot="20157325">
            <a:off x="5422094" y="4859390"/>
            <a:ext cx="1472996" cy="1052891"/>
          </a:xfrm>
          <a:prstGeom prst="pie">
            <a:avLst>
              <a:gd name="adj1" fmla="val 12206681"/>
              <a:gd name="adj2" fmla="val 14376639"/>
            </a:avLst>
          </a:prstGeom>
          <a:solidFill>
            <a:srgbClr val="FF6B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6870452" y="5877046"/>
                <a:ext cx="5604932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−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𝟔𝟐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−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𝟔𝟖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452" y="5877046"/>
                <a:ext cx="5604932" cy="595932"/>
              </a:xfrm>
              <a:prstGeom prst="rect">
                <a:avLst/>
              </a:prstGeom>
              <a:blipFill rotWithShape="1">
                <a:blip r:embed="rId9"/>
                <a:stretch>
                  <a:fillRect l="-2720" t="-13265" b="-3061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7045682" y="5230715"/>
            <a:ext cx="4561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 АВС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Равнобедренный треугольник 48"/>
          <p:cNvSpPr/>
          <p:nvPr/>
        </p:nvSpPr>
        <p:spPr>
          <a:xfrm>
            <a:off x="444673" y="2788355"/>
            <a:ext cx="5798344" cy="2581272"/>
          </a:xfrm>
          <a:prstGeom prst="triangle">
            <a:avLst>
              <a:gd name="adj" fmla="val 2454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602896" y="4735705"/>
                <a:ext cx="1054519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en-US" sz="3200" b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 </m:t>
                          </m:r>
                          <m:r>
                            <a:rPr lang="uz-Latn-UZ" sz="3200" b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𝟔𝟐</m:t>
                          </m:r>
                        </m:e>
                        <m:sup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896" y="4735705"/>
                <a:ext cx="1054519" cy="5959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701934" y="4841245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𝟓𝟎</m:t>
                          </m:r>
                        </m:e>
                        <m:sup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1934" y="4841245"/>
                <a:ext cx="964751" cy="5959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1529159" y="2898277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𝟔𝟖</m:t>
                          </m:r>
                        </m:e>
                        <m:sup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159" y="2898277"/>
                <a:ext cx="964751" cy="5959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2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2" grpId="0"/>
      <p:bldP spid="3" grpId="0"/>
      <p:bldP spid="10" grpId="0"/>
      <p:bldP spid="13" grpId="0"/>
      <p:bldP spid="54" grpId="0"/>
      <p:bldP spid="56" grpId="0"/>
      <p:bldP spid="57" grpId="0"/>
      <p:bldP spid="50" grpId="0" animBg="1"/>
      <p:bldP spid="52" grpId="0" animBg="1"/>
      <p:bldP spid="43" grpId="0"/>
      <p:bldP spid="48" grpId="0"/>
      <p:bldP spid="49" grpId="0" animBg="1"/>
      <p:bldP spid="39" grpId="0"/>
      <p:bldP spid="41" grpId="0"/>
      <p:bldP spid="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6324600" y="1831225"/>
            <a:ext cx="7134742" cy="2409723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Выполнить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11, 13  (стр. 90-91). 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Дети в школе | Детские рисунки, Школьные идеи, Де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52600" y="2514600"/>
            <a:ext cx="392937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8795608"/>
              </p:ext>
            </p:extLst>
          </p:nvPr>
        </p:nvGraphicFramePr>
        <p:xfrm>
          <a:off x="1066800" y="1143000"/>
          <a:ext cx="126492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1003697" y="208955"/>
            <a:ext cx="13015913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2060"/>
                </a:solidFill>
              </a:rPr>
              <a:t>Углы при двух прямых и секущей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1144731" y="2550320"/>
            <a:ext cx="4845249" cy="529084"/>
          </a:xfrm>
          <a:prstGeom prst="line">
            <a:avLst/>
          </a:prstGeom>
          <a:noFill/>
          <a:ln w="889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851837" y="4708179"/>
            <a:ext cx="4843463" cy="0"/>
          </a:xfrm>
          <a:prstGeom prst="line">
            <a:avLst/>
          </a:prstGeom>
          <a:noFill/>
          <a:ln w="889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4" name="AutoShape 4"/>
          <p:cNvSpPr>
            <a:spLocks/>
          </p:cNvSpPr>
          <p:nvPr/>
        </p:nvSpPr>
        <p:spPr bwMode="auto">
          <a:xfrm>
            <a:off x="958993" y="2536925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5125" name="AutoShape 5"/>
          <p:cNvSpPr>
            <a:spLocks/>
          </p:cNvSpPr>
          <p:nvPr/>
        </p:nvSpPr>
        <p:spPr bwMode="auto">
          <a:xfrm>
            <a:off x="971496" y="3972818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2155572" y="1243013"/>
            <a:ext cx="3320058" cy="5482382"/>
          </a:xfrm>
          <a:prstGeom prst="line">
            <a:avLst/>
          </a:prstGeom>
          <a:noFill/>
          <a:ln w="889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1793027" y="6322218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с</a:t>
            </a:r>
            <a:endParaRPr lang="ru-RU" b="1" i="1"/>
          </a:p>
        </p:txBody>
      </p:sp>
      <p:sp>
        <p:nvSpPr>
          <p:cNvPr id="5128" name="AutoShape 8"/>
          <p:cNvSpPr>
            <a:spLocks/>
          </p:cNvSpPr>
          <p:nvPr/>
        </p:nvSpPr>
        <p:spPr bwMode="auto">
          <a:xfrm>
            <a:off x="4036164" y="2256979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5129" name="AutoShape 9"/>
          <p:cNvSpPr>
            <a:spLocks/>
          </p:cNvSpPr>
          <p:nvPr/>
        </p:nvSpPr>
        <p:spPr bwMode="auto">
          <a:xfrm>
            <a:off x="4818405" y="2415035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130" name="AutoShape 10"/>
          <p:cNvSpPr>
            <a:spLocks/>
          </p:cNvSpPr>
          <p:nvPr/>
        </p:nvSpPr>
        <p:spPr bwMode="auto">
          <a:xfrm>
            <a:off x="3587894" y="2929385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131" name="AutoShape 11"/>
          <p:cNvSpPr>
            <a:spLocks/>
          </p:cNvSpPr>
          <p:nvPr/>
        </p:nvSpPr>
        <p:spPr bwMode="auto">
          <a:xfrm>
            <a:off x="4425498" y="3094137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5132" name="AutoShape 12"/>
          <p:cNvSpPr>
            <a:spLocks/>
          </p:cNvSpPr>
          <p:nvPr/>
        </p:nvSpPr>
        <p:spPr bwMode="auto">
          <a:xfrm>
            <a:off x="2787794" y="4079975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5133" name="AutoShape 13"/>
          <p:cNvSpPr>
            <a:spLocks/>
          </p:cNvSpPr>
          <p:nvPr/>
        </p:nvSpPr>
        <p:spPr bwMode="auto">
          <a:xfrm>
            <a:off x="3796848" y="4079975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5134" name="AutoShape 14"/>
          <p:cNvSpPr>
            <a:spLocks/>
          </p:cNvSpPr>
          <p:nvPr/>
        </p:nvSpPr>
        <p:spPr bwMode="auto">
          <a:xfrm>
            <a:off x="2444893" y="4864894"/>
            <a:ext cx="414338" cy="60007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ea typeface="Times" charset="0"/>
                <a:cs typeface="Arial" pitchFamily="34" charset="0"/>
                <a:sym typeface="Times" charset="0"/>
              </a:rPr>
              <a:t>7</a:t>
            </a:r>
            <a:endParaRPr lang="ru-RU" sz="40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AutoShape 15"/>
          <p:cNvSpPr>
            <a:spLocks/>
          </p:cNvSpPr>
          <p:nvPr/>
        </p:nvSpPr>
        <p:spPr bwMode="auto">
          <a:xfrm>
            <a:off x="3339648" y="4886325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1482747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1003697" y="208955"/>
            <a:ext cx="13015913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2060"/>
                </a:solidFill>
              </a:rPr>
              <a:t>Углы при двух прямых и секущей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1144731" y="2550320"/>
            <a:ext cx="4845249" cy="529084"/>
          </a:xfrm>
          <a:prstGeom prst="line">
            <a:avLst/>
          </a:prstGeom>
          <a:noFill/>
          <a:ln w="889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851837" y="4708179"/>
            <a:ext cx="4843463" cy="0"/>
          </a:xfrm>
          <a:prstGeom prst="line">
            <a:avLst/>
          </a:prstGeom>
          <a:noFill/>
          <a:ln w="889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4" name="AutoShape 4"/>
          <p:cNvSpPr>
            <a:spLocks/>
          </p:cNvSpPr>
          <p:nvPr/>
        </p:nvSpPr>
        <p:spPr bwMode="auto">
          <a:xfrm>
            <a:off x="958993" y="2536925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5125" name="AutoShape 5"/>
          <p:cNvSpPr>
            <a:spLocks/>
          </p:cNvSpPr>
          <p:nvPr/>
        </p:nvSpPr>
        <p:spPr bwMode="auto">
          <a:xfrm>
            <a:off x="971496" y="3972818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2155572" y="1243013"/>
            <a:ext cx="3320058" cy="5482382"/>
          </a:xfrm>
          <a:prstGeom prst="line">
            <a:avLst/>
          </a:prstGeom>
          <a:noFill/>
          <a:ln w="889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1793027" y="6322218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с</a:t>
            </a:r>
            <a:endParaRPr lang="ru-RU" b="1" i="1"/>
          </a:p>
        </p:txBody>
      </p:sp>
      <p:sp>
        <p:nvSpPr>
          <p:cNvPr id="5130" name="AutoShape 10"/>
          <p:cNvSpPr>
            <a:spLocks/>
          </p:cNvSpPr>
          <p:nvPr/>
        </p:nvSpPr>
        <p:spPr bwMode="auto">
          <a:xfrm>
            <a:off x="3587894" y="2929385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131" name="AutoShape 11"/>
          <p:cNvSpPr>
            <a:spLocks/>
          </p:cNvSpPr>
          <p:nvPr/>
        </p:nvSpPr>
        <p:spPr bwMode="auto">
          <a:xfrm>
            <a:off x="4425498" y="3094137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5132" name="AutoShape 12"/>
          <p:cNvSpPr>
            <a:spLocks/>
          </p:cNvSpPr>
          <p:nvPr/>
        </p:nvSpPr>
        <p:spPr bwMode="auto">
          <a:xfrm>
            <a:off x="2787794" y="4079975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5133" name="AutoShape 13"/>
          <p:cNvSpPr>
            <a:spLocks/>
          </p:cNvSpPr>
          <p:nvPr/>
        </p:nvSpPr>
        <p:spPr bwMode="auto">
          <a:xfrm>
            <a:off x="3796848" y="4079975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17" name="AutoShape 8"/>
          <p:cNvSpPr>
            <a:spLocks/>
          </p:cNvSpPr>
          <p:nvPr/>
        </p:nvSpPr>
        <p:spPr bwMode="auto">
          <a:xfrm>
            <a:off x="7162800" y="2734755"/>
            <a:ext cx="6154738" cy="1600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3, 4, 5, 6 – внутренние   углы</a:t>
            </a:r>
          </a:p>
        </p:txBody>
      </p:sp>
    </p:spTree>
    <p:extLst>
      <p:ext uri="{BB962C8B-B14F-4D97-AF65-F5344CB8AC3E}">
        <p14:creationId xmlns:p14="http://schemas.microsoft.com/office/powerpoint/2010/main" val="17754223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1003697" y="208955"/>
            <a:ext cx="13015913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2060"/>
                </a:solidFill>
              </a:rPr>
              <a:t>Углы при двух прямых и секущей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1144731" y="2550320"/>
            <a:ext cx="4845249" cy="529084"/>
          </a:xfrm>
          <a:prstGeom prst="line">
            <a:avLst/>
          </a:prstGeom>
          <a:noFill/>
          <a:ln w="889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851837" y="4708179"/>
            <a:ext cx="4843463" cy="0"/>
          </a:xfrm>
          <a:prstGeom prst="line">
            <a:avLst/>
          </a:prstGeom>
          <a:noFill/>
          <a:ln w="889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4" name="AutoShape 4"/>
          <p:cNvSpPr>
            <a:spLocks/>
          </p:cNvSpPr>
          <p:nvPr/>
        </p:nvSpPr>
        <p:spPr bwMode="auto">
          <a:xfrm>
            <a:off x="958993" y="2536925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5125" name="AutoShape 5"/>
          <p:cNvSpPr>
            <a:spLocks/>
          </p:cNvSpPr>
          <p:nvPr/>
        </p:nvSpPr>
        <p:spPr bwMode="auto">
          <a:xfrm>
            <a:off x="971496" y="3972818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2155572" y="1243013"/>
            <a:ext cx="3320058" cy="5482382"/>
          </a:xfrm>
          <a:prstGeom prst="line">
            <a:avLst/>
          </a:prstGeom>
          <a:noFill/>
          <a:ln w="889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1793027" y="6322218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с</a:t>
            </a:r>
            <a:endParaRPr lang="ru-RU" b="1" i="1"/>
          </a:p>
        </p:txBody>
      </p:sp>
      <p:sp>
        <p:nvSpPr>
          <p:cNvPr id="5128" name="AutoShape 8"/>
          <p:cNvSpPr>
            <a:spLocks/>
          </p:cNvSpPr>
          <p:nvPr/>
        </p:nvSpPr>
        <p:spPr bwMode="auto">
          <a:xfrm>
            <a:off x="4036164" y="2256979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5129" name="AutoShape 9"/>
          <p:cNvSpPr>
            <a:spLocks/>
          </p:cNvSpPr>
          <p:nvPr/>
        </p:nvSpPr>
        <p:spPr bwMode="auto">
          <a:xfrm>
            <a:off x="4818405" y="2415035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134" name="AutoShape 14"/>
          <p:cNvSpPr>
            <a:spLocks/>
          </p:cNvSpPr>
          <p:nvPr/>
        </p:nvSpPr>
        <p:spPr bwMode="auto">
          <a:xfrm>
            <a:off x="2444893" y="4864894"/>
            <a:ext cx="414338" cy="60007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ea typeface="Times" charset="0"/>
                <a:cs typeface="Arial" pitchFamily="34" charset="0"/>
                <a:sym typeface="Times" charset="0"/>
              </a:rPr>
              <a:t>7</a:t>
            </a:r>
            <a:endParaRPr lang="ru-RU" sz="40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AutoShape 15"/>
          <p:cNvSpPr>
            <a:spLocks/>
          </p:cNvSpPr>
          <p:nvPr/>
        </p:nvSpPr>
        <p:spPr bwMode="auto">
          <a:xfrm>
            <a:off x="3339648" y="4886325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17" name="AutoShape 2"/>
          <p:cNvSpPr>
            <a:spLocks/>
          </p:cNvSpPr>
          <p:nvPr/>
        </p:nvSpPr>
        <p:spPr bwMode="auto">
          <a:xfrm>
            <a:off x="7239000" y="3226172"/>
            <a:ext cx="5494338" cy="151606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1, 2, 7, 8 – внешние   углы</a:t>
            </a:r>
          </a:p>
        </p:txBody>
      </p:sp>
    </p:spTree>
    <p:extLst>
      <p:ext uri="{BB962C8B-B14F-4D97-AF65-F5344CB8AC3E}">
        <p14:creationId xmlns:p14="http://schemas.microsoft.com/office/powerpoint/2010/main" val="11476346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utoShape 1"/>
          <p:cNvSpPr>
            <a:spLocks/>
          </p:cNvSpPr>
          <p:nvPr/>
        </p:nvSpPr>
        <p:spPr bwMode="auto">
          <a:xfrm rot="10800000">
            <a:off x="9761561" y="4125217"/>
            <a:ext cx="697702" cy="440844"/>
          </a:xfrm>
          <a:custGeom>
            <a:avLst/>
            <a:gdLst>
              <a:gd name="T0" fmla="+- 0 11284 969"/>
              <a:gd name="T1" fmla="*/ T0 w 20631"/>
              <a:gd name="T2" fmla="*/ 10672 h 21345"/>
              <a:gd name="T3" fmla="+- 0 11284 969"/>
              <a:gd name="T4" fmla="*/ T3 w 20631"/>
              <a:gd name="T5" fmla="*/ 10672 h 21345"/>
              <a:gd name="T6" fmla="+- 0 11284 969"/>
              <a:gd name="T7" fmla="*/ T6 w 20631"/>
              <a:gd name="T8" fmla="*/ 10672 h 21345"/>
              <a:gd name="T9" fmla="+- 0 11284 969"/>
              <a:gd name="T10" fmla="*/ T9 w 20631"/>
              <a:gd name="T11" fmla="*/ 10672 h 2134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0631" h="21345">
                <a:moveTo>
                  <a:pt x="1240" y="0"/>
                </a:moveTo>
                <a:lnTo>
                  <a:pt x="20630" y="1180"/>
                </a:lnTo>
                <a:lnTo>
                  <a:pt x="12739" y="21308"/>
                </a:lnTo>
                <a:cubicBezTo>
                  <a:pt x="9235" y="21600"/>
                  <a:pt x="5721" y="20148"/>
                  <a:pt x="3341" y="17099"/>
                </a:cubicBezTo>
                <a:cubicBezTo>
                  <a:pt x="-205" y="12558"/>
                  <a:pt x="-969" y="5742"/>
                  <a:pt x="1240" y="0"/>
                </a:cubicBezTo>
                <a:close/>
              </a:path>
            </a:pathLst>
          </a:custGeom>
          <a:solidFill>
            <a:srgbClr val="E6729F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4" name="AutoShape 2"/>
          <p:cNvSpPr>
            <a:spLocks/>
          </p:cNvSpPr>
          <p:nvPr/>
        </p:nvSpPr>
        <p:spPr bwMode="auto">
          <a:xfrm flipH="1">
            <a:off x="10574732" y="2841923"/>
            <a:ext cx="908256" cy="455612"/>
          </a:xfrm>
          <a:custGeom>
            <a:avLst/>
            <a:gdLst>
              <a:gd name="T0" fmla="*/ 10800 w 21600"/>
              <a:gd name="T1" fmla="*/ 10289 h 20579"/>
              <a:gd name="T2" fmla="*/ 10800 w 21600"/>
              <a:gd name="T3" fmla="*/ 10289 h 20579"/>
              <a:gd name="T4" fmla="*/ 10800 w 21600"/>
              <a:gd name="T5" fmla="*/ 10289 h 20579"/>
              <a:gd name="T6" fmla="*/ 10800 w 21600"/>
              <a:gd name="T7" fmla="*/ 10289 h 20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0579">
                <a:moveTo>
                  <a:pt x="0" y="2850"/>
                </a:moveTo>
                <a:lnTo>
                  <a:pt x="15777" y="0"/>
                </a:lnTo>
                <a:lnTo>
                  <a:pt x="21599" y="17419"/>
                </a:lnTo>
                <a:cubicBezTo>
                  <a:pt x="17564" y="21122"/>
                  <a:pt x="12575" y="21600"/>
                  <a:pt x="8260" y="18695"/>
                </a:cubicBezTo>
                <a:cubicBezTo>
                  <a:pt x="3937" y="15786"/>
                  <a:pt x="846" y="9857"/>
                  <a:pt x="0" y="2850"/>
                </a:cubicBezTo>
                <a:close/>
              </a:path>
            </a:pathLst>
          </a:custGeom>
          <a:solidFill>
            <a:srgbClr val="E6729F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14" name="AutoShape 1"/>
          <p:cNvSpPr>
            <a:spLocks/>
          </p:cNvSpPr>
          <p:nvPr/>
        </p:nvSpPr>
        <p:spPr bwMode="auto">
          <a:xfrm rot="10800000" flipH="1">
            <a:off x="2668574" y="4223990"/>
            <a:ext cx="898781" cy="484188"/>
          </a:xfrm>
          <a:custGeom>
            <a:avLst/>
            <a:gdLst>
              <a:gd name="T0" fmla="+- 0 11042 485"/>
              <a:gd name="T1" fmla="*/ T0 w 21115"/>
              <a:gd name="T2" fmla="*/ 9658 h 19316"/>
              <a:gd name="T3" fmla="+- 0 11042 485"/>
              <a:gd name="T4" fmla="*/ T3 w 21115"/>
              <a:gd name="T5" fmla="*/ 9658 h 19316"/>
              <a:gd name="T6" fmla="+- 0 11042 485"/>
              <a:gd name="T7" fmla="*/ T6 w 21115"/>
              <a:gd name="T8" fmla="*/ 9658 h 19316"/>
              <a:gd name="T9" fmla="+- 0 11042 485"/>
              <a:gd name="T10" fmla="*/ T9 w 21115"/>
              <a:gd name="T11" fmla="*/ 9658 h 19316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115" h="19316">
                <a:moveTo>
                  <a:pt x="378" y="410"/>
                </a:moveTo>
                <a:lnTo>
                  <a:pt x="15179" y="0"/>
                </a:lnTo>
                <a:lnTo>
                  <a:pt x="21114" y="14335"/>
                </a:lnTo>
                <a:cubicBezTo>
                  <a:pt x="15842" y="21600"/>
                  <a:pt x="6634" y="20809"/>
                  <a:pt x="2110" y="12673"/>
                </a:cubicBezTo>
                <a:cubicBezTo>
                  <a:pt x="145" y="9139"/>
                  <a:pt x="-485" y="4626"/>
                  <a:pt x="378" y="410"/>
                </a:cubicBezTo>
                <a:close/>
              </a:path>
            </a:pathLst>
          </a:custGeom>
          <a:solidFill>
            <a:srgbClr val="F5C95B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15" name="AutoShape 2"/>
          <p:cNvSpPr>
            <a:spLocks/>
          </p:cNvSpPr>
          <p:nvPr/>
        </p:nvSpPr>
        <p:spPr bwMode="auto">
          <a:xfrm>
            <a:off x="3630389" y="2830633"/>
            <a:ext cx="764111" cy="713417"/>
          </a:xfrm>
          <a:custGeom>
            <a:avLst/>
            <a:gdLst>
              <a:gd name="T0" fmla="+- 0 11300 1001"/>
              <a:gd name="T1" fmla="*/ T0 w 20599"/>
              <a:gd name="T2" fmla="*/ 10716 h 21432"/>
              <a:gd name="T3" fmla="+- 0 11300 1001"/>
              <a:gd name="T4" fmla="*/ T3 w 20599"/>
              <a:gd name="T5" fmla="*/ 10716 h 21432"/>
              <a:gd name="T6" fmla="+- 0 11300 1001"/>
              <a:gd name="T7" fmla="*/ T6 w 20599"/>
              <a:gd name="T8" fmla="*/ 10716 h 21432"/>
              <a:gd name="T9" fmla="+- 0 11300 1001"/>
              <a:gd name="T10" fmla="*/ T9 w 20599"/>
              <a:gd name="T11" fmla="*/ 10716 h 21432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0599" h="21432">
                <a:moveTo>
                  <a:pt x="1110" y="0"/>
                </a:moveTo>
                <a:lnTo>
                  <a:pt x="20598" y="4188"/>
                </a:lnTo>
                <a:lnTo>
                  <a:pt x="13992" y="21419"/>
                </a:lnTo>
                <a:cubicBezTo>
                  <a:pt x="10039" y="21599"/>
                  <a:pt x="6197" y="19813"/>
                  <a:pt x="3546" y="16523"/>
                </a:cubicBezTo>
                <a:cubicBezTo>
                  <a:pt x="-56" y="12052"/>
                  <a:pt x="-1001" y="5530"/>
                  <a:pt x="1110" y="0"/>
                </a:cubicBezTo>
                <a:close/>
              </a:path>
            </a:pathLst>
          </a:custGeom>
          <a:solidFill>
            <a:srgbClr val="F5C95B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1003697" y="208955"/>
            <a:ext cx="13015913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2060"/>
                </a:solidFill>
              </a:rPr>
              <a:t>Углы при двух прямых и секущей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1144731" y="2482007"/>
            <a:ext cx="4845249" cy="664369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851837" y="4708179"/>
            <a:ext cx="4843463" cy="0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4" name="AutoShape 4"/>
          <p:cNvSpPr>
            <a:spLocks/>
          </p:cNvSpPr>
          <p:nvPr/>
        </p:nvSpPr>
        <p:spPr bwMode="auto">
          <a:xfrm>
            <a:off x="958993" y="2536925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5125" name="AutoShape 5"/>
          <p:cNvSpPr>
            <a:spLocks/>
          </p:cNvSpPr>
          <p:nvPr/>
        </p:nvSpPr>
        <p:spPr bwMode="auto">
          <a:xfrm>
            <a:off x="971496" y="3972818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2668572" y="1243013"/>
            <a:ext cx="2807057" cy="4624387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2155572" y="5759756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с</a:t>
            </a:r>
            <a:endParaRPr lang="ru-RU" b="1" i="1"/>
          </a:p>
        </p:txBody>
      </p:sp>
      <p:sp>
        <p:nvSpPr>
          <p:cNvPr id="16" name="AutoShape 12"/>
          <p:cNvSpPr>
            <a:spLocks/>
          </p:cNvSpPr>
          <p:nvPr/>
        </p:nvSpPr>
        <p:spPr bwMode="auto">
          <a:xfrm>
            <a:off x="1802741" y="6444973"/>
            <a:ext cx="4902859" cy="1219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– внутренние</a:t>
            </a:r>
            <a:b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односторонние углы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13"/>
          <p:cNvSpPr>
            <a:spLocks/>
          </p:cNvSpPr>
          <p:nvPr/>
        </p:nvSpPr>
        <p:spPr bwMode="auto">
          <a:xfrm>
            <a:off x="513303" y="6302746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F5C95B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14"/>
          <p:cNvSpPr>
            <a:spLocks/>
          </p:cNvSpPr>
          <p:nvPr/>
        </p:nvSpPr>
        <p:spPr bwMode="auto">
          <a:xfrm>
            <a:off x="1427703" y="6302746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F5C95B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5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15"/>
          <p:cNvSpPr>
            <a:spLocks/>
          </p:cNvSpPr>
          <p:nvPr/>
        </p:nvSpPr>
        <p:spPr bwMode="auto">
          <a:xfrm>
            <a:off x="987966" y="6302746"/>
            <a:ext cx="368300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AutoShape 10"/>
          <p:cNvSpPr>
            <a:spLocks/>
          </p:cNvSpPr>
          <p:nvPr/>
        </p:nvSpPr>
        <p:spPr bwMode="auto">
          <a:xfrm>
            <a:off x="3800542" y="2929385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2" name="AutoShape 12"/>
          <p:cNvSpPr>
            <a:spLocks/>
          </p:cNvSpPr>
          <p:nvPr/>
        </p:nvSpPr>
        <p:spPr bwMode="auto">
          <a:xfrm>
            <a:off x="2891150" y="4223990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5" name="Line 2"/>
          <p:cNvSpPr>
            <a:spLocks noChangeShapeType="1"/>
          </p:cNvSpPr>
          <p:nvPr/>
        </p:nvSpPr>
        <p:spPr bwMode="auto">
          <a:xfrm>
            <a:off x="7531894" y="2355800"/>
            <a:ext cx="4845249" cy="664369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6" name="Line 3"/>
          <p:cNvSpPr>
            <a:spLocks noChangeShapeType="1"/>
          </p:cNvSpPr>
          <p:nvPr/>
        </p:nvSpPr>
        <p:spPr bwMode="auto">
          <a:xfrm>
            <a:off x="7239000" y="4581972"/>
            <a:ext cx="4843463" cy="0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>
            <a:off x="7346156" y="2410718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28" name="AutoShape 5"/>
          <p:cNvSpPr>
            <a:spLocks/>
          </p:cNvSpPr>
          <p:nvPr/>
        </p:nvSpPr>
        <p:spPr bwMode="auto">
          <a:xfrm>
            <a:off x="7358659" y="3846611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29" name="Line 6"/>
          <p:cNvSpPr>
            <a:spLocks noChangeShapeType="1"/>
          </p:cNvSpPr>
          <p:nvPr/>
        </p:nvSpPr>
        <p:spPr bwMode="auto">
          <a:xfrm flipV="1">
            <a:off x="9055735" y="1116806"/>
            <a:ext cx="2807057" cy="4624387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0" name="AutoShape 7"/>
          <p:cNvSpPr>
            <a:spLocks/>
          </p:cNvSpPr>
          <p:nvPr/>
        </p:nvSpPr>
        <p:spPr bwMode="auto">
          <a:xfrm>
            <a:off x="8542735" y="5633549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 dirty="0">
                <a:solidFill>
                  <a:srgbClr val="000000"/>
                </a:solidFill>
              </a:rPr>
              <a:t>с</a:t>
            </a:r>
            <a:endParaRPr lang="ru-RU" b="1" i="1" dirty="0"/>
          </a:p>
        </p:txBody>
      </p:sp>
      <p:sp>
        <p:nvSpPr>
          <p:cNvPr id="35" name="AutoShape 12"/>
          <p:cNvSpPr>
            <a:spLocks/>
          </p:cNvSpPr>
          <p:nvPr/>
        </p:nvSpPr>
        <p:spPr bwMode="auto">
          <a:xfrm>
            <a:off x="8734102" y="6316969"/>
            <a:ext cx="4905698" cy="1219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– внутренние</a:t>
            </a:r>
            <a:b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односторонние углы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AutoShape 13"/>
          <p:cNvSpPr>
            <a:spLocks/>
          </p:cNvSpPr>
          <p:nvPr/>
        </p:nvSpPr>
        <p:spPr bwMode="auto">
          <a:xfrm>
            <a:off x="7345039" y="6205844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E6729F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AutoShape 14"/>
          <p:cNvSpPr>
            <a:spLocks/>
          </p:cNvSpPr>
          <p:nvPr/>
        </p:nvSpPr>
        <p:spPr bwMode="auto">
          <a:xfrm>
            <a:off x="8259439" y="6205844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E6729F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6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AutoShape 15"/>
          <p:cNvSpPr>
            <a:spLocks/>
          </p:cNvSpPr>
          <p:nvPr/>
        </p:nvSpPr>
        <p:spPr bwMode="auto">
          <a:xfrm>
            <a:off x="7819702" y="6205844"/>
            <a:ext cx="368300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AutoShape 11"/>
          <p:cNvSpPr>
            <a:spLocks/>
          </p:cNvSpPr>
          <p:nvPr/>
        </p:nvSpPr>
        <p:spPr bwMode="auto">
          <a:xfrm>
            <a:off x="10731537" y="2791122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0" name="AutoShape 13"/>
          <p:cNvSpPr>
            <a:spLocks/>
          </p:cNvSpPr>
          <p:nvPr/>
        </p:nvSpPr>
        <p:spPr bwMode="auto">
          <a:xfrm>
            <a:off x="10003849" y="4067032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804823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utoShape 1"/>
          <p:cNvSpPr>
            <a:spLocks/>
          </p:cNvSpPr>
          <p:nvPr/>
        </p:nvSpPr>
        <p:spPr bwMode="auto">
          <a:xfrm rot="10800000">
            <a:off x="10765016" y="2454063"/>
            <a:ext cx="697702" cy="440844"/>
          </a:xfrm>
          <a:custGeom>
            <a:avLst/>
            <a:gdLst>
              <a:gd name="T0" fmla="+- 0 11284 969"/>
              <a:gd name="T1" fmla="*/ T0 w 20631"/>
              <a:gd name="T2" fmla="*/ 10672 h 21345"/>
              <a:gd name="T3" fmla="+- 0 11284 969"/>
              <a:gd name="T4" fmla="*/ T3 w 20631"/>
              <a:gd name="T5" fmla="*/ 10672 h 21345"/>
              <a:gd name="T6" fmla="+- 0 11284 969"/>
              <a:gd name="T7" fmla="*/ T6 w 20631"/>
              <a:gd name="T8" fmla="*/ 10672 h 21345"/>
              <a:gd name="T9" fmla="+- 0 11284 969"/>
              <a:gd name="T10" fmla="*/ T9 w 20631"/>
              <a:gd name="T11" fmla="*/ 10672 h 2134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0631" h="21345">
                <a:moveTo>
                  <a:pt x="1240" y="0"/>
                </a:moveTo>
                <a:lnTo>
                  <a:pt x="20630" y="1180"/>
                </a:lnTo>
                <a:lnTo>
                  <a:pt x="12739" y="21308"/>
                </a:lnTo>
                <a:cubicBezTo>
                  <a:pt x="9235" y="21600"/>
                  <a:pt x="5721" y="20148"/>
                  <a:pt x="3341" y="17099"/>
                </a:cubicBezTo>
                <a:cubicBezTo>
                  <a:pt x="-205" y="12558"/>
                  <a:pt x="-969" y="5742"/>
                  <a:pt x="1240" y="0"/>
                </a:cubicBezTo>
                <a:close/>
              </a:path>
            </a:pathLst>
          </a:custGeom>
          <a:solidFill>
            <a:srgbClr val="E6729F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4" name="AutoShape 2"/>
          <p:cNvSpPr>
            <a:spLocks/>
          </p:cNvSpPr>
          <p:nvPr/>
        </p:nvSpPr>
        <p:spPr bwMode="auto">
          <a:xfrm flipH="1">
            <a:off x="9551007" y="4556387"/>
            <a:ext cx="908256" cy="455612"/>
          </a:xfrm>
          <a:custGeom>
            <a:avLst/>
            <a:gdLst>
              <a:gd name="T0" fmla="*/ 10800 w 21600"/>
              <a:gd name="T1" fmla="*/ 10289 h 20579"/>
              <a:gd name="T2" fmla="*/ 10800 w 21600"/>
              <a:gd name="T3" fmla="*/ 10289 h 20579"/>
              <a:gd name="T4" fmla="*/ 10800 w 21600"/>
              <a:gd name="T5" fmla="*/ 10289 h 20579"/>
              <a:gd name="T6" fmla="*/ 10800 w 21600"/>
              <a:gd name="T7" fmla="*/ 10289 h 20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0579">
                <a:moveTo>
                  <a:pt x="0" y="2850"/>
                </a:moveTo>
                <a:lnTo>
                  <a:pt x="15777" y="0"/>
                </a:lnTo>
                <a:lnTo>
                  <a:pt x="21599" y="17419"/>
                </a:lnTo>
                <a:cubicBezTo>
                  <a:pt x="17564" y="21122"/>
                  <a:pt x="12575" y="21600"/>
                  <a:pt x="8260" y="18695"/>
                </a:cubicBezTo>
                <a:cubicBezTo>
                  <a:pt x="3937" y="15786"/>
                  <a:pt x="846" y="9857"/>
                  <a:pt x="0" y="2850"/>
                </a:cubicBezTo>
                <a:close/>
              </a:path>
            </a:pathLst>
          </a:custGeom>
          <a:solidFill>
            <a:srgbClr val="E6729F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14" name="AutoShape 1"/>
          <p:cNvSpPr>
            <a:spLocks/>
          </p:cNvSpPr>
          <p:nvPr/>
        </p:nvSpPr>
        <p:spPr bwMode="auto">
          <a:xfrm rot="10800000" flipH="1">
            <a:off x="3804779" y="2410718"/>
            <a:ext cx="898781" cy="484188"/>
          </a:xfrm>
          <a:custGeom>
            <a:avLst/>
            <a:gdLst>
              <a:gd name="T0" fmla="+- 0 11042 485"/>
              <a:gd name="T1" fmla="*/ T0 w 21115"/>
              <a:gd name="T2" fmla="*/ 9658 h 19316"/>
              <a:gd name="T3" fmla="+- 0 11042 485"/>
              <a:gd name="T4" fmla="*/ T3 w 21115"/>
              <a:gd name="T5" fmla="*/ 9658 h 19316"/>
              <a:gd name="T6" fmla="+- 0 11042 485"/>
              <a:gd name="T7" fmla="*/ T6 w 21115"/>
              <a:gd name="T8" fmla="*/ 9658 h 19316"/>
              <a:gd name="T9" fmla="+- 0 11042 485"/>
              <a:gd name="T10" fmla="*/ T9 w 21115"/>
              <a:gd name="T11" fmla="*/ 9658 h 19316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115" h="19316">
                <a:moveTo>
                  <a:pt x="378" y="410"/>
                </a:moveTo>
                <a:lnTo>
                  <a:pt x="15179" y="0"/>
                </a:lnTo>
                <a:lnTo>
                  <a:pt x="21114" y="14335"/>
                </a:lnTo>
                <a:cubicBezTo>
                  <a:pt x="15842" y="21600"/>
                  <a:pt x="6634" y="20809"/>
                  <a:pt x="2110" y="12673"/>
                </a:cubicBezTo>
                <a:cubicBezTo>
                  <a:pt x="145" y="9139"/>
                  <a:pt x="-485" y="4626"/>
                  <a:pt x="378" y="410"/>
                </a:cubicBezTo>
                <a:close/>
              </a:path>
            </a:pathLst>
          </a:custGeom>
          <a:solidFill>
            <a:srgbClr val="F5C95B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15" name="AutoShape 2"/>
          <p:cNvSpPr>
            <a:spLocks/>
          </p:cNvSpPr>
          <p:nvPr/>
        </p:nvSpPr>
        <p:spPr bwMode="auto">
          <a:xfrm>
            <a:off x="2518117" y="4624245"/>
            <a:ext cx="764111" cy="713417"/>
          </a:xfrm>
          <a:custGeom>
            <a:avLst/>
            <a:gdLst>
              <a:gd name="T0" fmla="+- 0 11300 1001"/>
              <a:gd name="T1" fmla="*/ T0 w 20599"/>
              <a:gd name="T2" fmla="*/ 10716 h 21432"/>
              <a:gd name="T3" fmla="+- 0 11300 1001"/>
              <a:gd name="T4" fmla="*/ T3 w 20599"/>
              <a:gd name="T5" fmla="*/ 10716 h 21432"/>
              <a:gd name="T6" fmla="+- 0 11300 1001"/>
              <a:gd name="T7" fmla="*/ T6 w 20599"/>
              <a:gd name="T8" fmla="*/ 10716 h 21432"/>
              <a:gd name="T9" fmla="+- 0 11300 1001"/>
              <a:gd name="T10" fmla="*/ T9 w 20599"/>
              <a:gd name="T11" fmla="*/ 10716 h 21432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0599" h="21432">
                <a:moveTo>
                  <a:pt x="1110" y="0"/>
                </a:moveTo>
                <a:lnTo>
                  <a:pt x="20598" y="4188"/>
                </a:lnTo>
                <a:lnTo>
                  <a:pt x="13992" y="21419"/>
                </a:lnTo>
                <a:cubicBezTo>
                  <a:pt x="10039" y="21599"/>
                  <a:pt x="6197" y="19813"/>
                  <a:pt x="3546" y="16523"/>
                </a:cubicBezTo>
                <a:cubicBezTo>
                  <a:pt x="-56" y="12052"/>
                  <a:pt x="-1001" y="5530"/>
                  <a:pt x="1110" y="0"/>
                </a:cubicBezTo>
                <a:close/>
              </a:path>
            </a:pathLst>
          </a:custGeom>
          <a:solidFill>
            <a:srgbClr val="F5C95B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1003697" y="208955"/>
            <a:ext cx="13015913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2060"/>
                </a:solidFill>
              </a:rPr>
              <a:t>Углы при двух прямых и секущей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1144731" y="2482007"/>
            <a:ext cx="4845249" cy="664369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851837" y="4708179"/>
            <a:ext cx="4843463" cy="0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4" name="AutoShape 4"/>
          <p:cNvSpPr>
            <a:spLocks/>
          </p:cNvSpPr>
          <p:nvPr/>
        </p:nvSpPr>
        <p:spPr bwMode="auto">
          <a:xfrm>
            <a:off x="958993" y="2536925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5125" name="AutoShape 5"/>
          <p:cNvSpPr>
            <a:spLocks/>
          </p:cNvSpPr>
          <p:nvPr/>
        </p:nvSpPr>
        <p:spPr bwMode="auto">
          <a:xfrm>
            <a:off x="971496" y="3972818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2668573" y="1231856"/>
            <a:ext cx="2807057" cy="4624387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2155572" y="5759756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с</a:t>
            </a:r>
            <a:endParaRPr lang="ru-RU" b="1" i="1"/>
          </a:p>
        </p:txBody>
      </p:sp>
      <p:sp>
        <p:nvSpPr>
          <p:cNvPr id="16" name="AutoShape 12"/>
          <p:cNvSpPr>
            <a:spLocks/>
          </p:cNvSpPr>
          <p:nvPr/>
        </p:nvSpPr>
        <p:spPr bwMode="auto">
          <a:xfrm>
            <a:off x="1802741" y="6444973"/>
            <a:ext cx="4902859" cy="1219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–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внешние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односторонние углы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13"/>
          <p:cNvSpPr>
            <a:spLocks/>
          </p:cNvSpPr>
          <p:nvPr/>
        </p:nvSpPr>
        <p:spPr bwMode="auto">
          <a:xfrm>
            <a:off x="513303" y="6302746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F5C95B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14"/>
          <p:cNvSpPr>
            <a:spLocks/>
          </p:cNvSpPr>
          <p:nvPr/>
        </p:nvSpPr>
        <p:spPr bwMode="auto">
          <a:xfrm>
            <a:off x="1427703" y="6302746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F5C95B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7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15"/>
          <p:cNvSpPr>
            <a:spLocks/>
          </p:cNvSpPr>
          <p:nvPr/>
        </p:nvSpPr>
        <p:spPr bwMode="auto">
          <a:xfrm>
            <a:off x="987966" y="6302746"/>
            <a:ext cx="368300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AutoShape 10"/>
          <p:cNvSpPr>
            <a:spLocks/>
          </p:cNvSpPr>
          <p:nvPr/>
        </p:nvSpPr>
        <p:spPr bwMode="auto">
          <a:xfrm>
            <a:off x="4072101" y="2409377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2" name="AutoShape 12"/>
          <p:cNvSpPr>
            <a:spLocks/>
          </p:cNvSpPr>
          <p:nvPr/>
        </p:nvSpPr>
        <p:spPr bwMode="auto">
          <a:xfrm>
            <a:off x="2664336" y="4733393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25" name="Line 2"/>
          <p:cNvSpPr>
            <a:spLocks noChangeShapeType="1"/>
          </p:cNvSpPr>
          <p:nvPr/>
        </p:nvSpPr>
        <p:spPr bwMode="auto">
          <a:xfrm>
            <a:off x="7531894" y="2355800"/>
            <a:ext cx="4845249" cy="664369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6" name="Line 3"/>
          <p:cNvSpPr>
            <a:spLocks noChangeShapeType="1"/>
          </p:cNvSpPr>
          <p:nvPr/>
        </p:nvSpPr>
        <p:spPr bwMode="auto">
          <a:xfrm>
            <a:off x="7239000" y="4581972"/>
            <a:ext cx="4843463" cy="0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>
            <a:off x="7346156" y="2410718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28" name="AutoShape 5"/>
          <p:cNvSpPr>
            <a:spLocks/>
          </p:cNvSpPr>
          <p:nvPr/>
        </p:nvSpPr>
        <p:spPr bwMode="auto">
          <a:xfrm>
            <a:off x="7358659" y="3846611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29" name="Line 6"/>
          <p:cNvSpPr>
            <a:spLocks noChangeShapeType="1"/>
          </p:cNvSpPr>
          <p:nvPr/>
        </p:nvSpPr>
        <p:spPr bwMode="auto">
          <a:xfrm flipV="1">
            <a:off x="9055735" y="1116806"/>
            <a:ext cx="2807057" cy="4624387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0" name="AutoShape 7"/>
          <p:cNvSpPr>
            <a:spLocks/>
          </p:cNvSpPr>
          <p:nvPr/>
        </p:nvSpPr>
        <p:spPr bwMode="auto">
          <a:xfrm>
            <a:off x="8542735" y="5633549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 dirty="0">
                <a:solidFill>
                  <a:srgbClr val="000000"/>
                </a:solidFill>
              </a:rPr>
              <a:t>с</a:t>
            </a:r>
            <a:endParaRPr lang="ru-RU" b="1" i="1" dirty="0"/>
          </a:p>
        </p:txBody>
      </p:sp>
      <p:sp>
        <p:nvSpPr>
          <p:cNvPr id="35" name="AutoShape 12"/>
          <p:cNvSpPr>
            <a:spLocks/>
          </p:cNvSpPr>
          <p:nvPr/>
        </p:nvSpPr>
        <p:spPr bwMode="auto">
          <a:xfrm>
            <a:off x="8734102" y="6316969"/>
            <a:ext cx="4905698" cy="1219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–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внешние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односторонние углы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AutoShape 13"/>
          <p:cNvSpPr>
            <a:spLocks/>
          </p:cNvSpPr>
          <p:nvPr/>
        </p:nvSpPr>
        <p:spPr bwMode="auto">
          <a:xfrm>
            <a:off x="7345039" y="6205844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E6729F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AutoShape 14"/>
          <p:cNvSpPr>
            <a:spLocks/>
          </p:cNvSpPr>
          <p:nvPr/>
        </p:nvSpPr>
        <p:spPr bwMode="auto">
          <a:xfrm>
            <a:off x="8259439" y="6205844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E6729F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8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AutoShape 15"/>
          <p:cNvSpPr>
            <a:spLocks/>
          </p:cNvSpPr>
          <p:nvPr/>
        </p:nvSpPr>
        <p:spPr bwMode="auto">
          <a:xfrm>
            <a:off x="7819702" y="6205844"/>
            <a:ext cx="368300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AutoShape 11"/>
          <p:cNvSpPr>
            <a:spLocks/>
          </p:cNvSpPr>
          <p:nvPr/>
        </p:nvSpPr>
        <p:spPr bwMode="auto">
          <a:xfrm>
            <a:off x="11007304" y="2374205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0" name="AutoShape 13"/>
          <p:cNvSpPr>
            <a:spLocks/>
          </p:cNvSpPr>
          <p:nvPr/>
        </p:nvSpPr>
        <p:spPr bwMode="auto">
          <a:xfrm>
            <a:off x="9726811" y="4624245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7646643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utoShape 2"/>
          <p:cNvSpPr>
            <a:spLocks/>
          </p:cNvSpPr>
          <p:nvPr/>
        </p:nvSpPr>
        <p:spPr bwMode="auto">
          <a:xfrm flipH="1">
            <a:off x="10406254" y="2833786"/>
            <a:ext cx="908256" cy="455612"/>
          </a:xfrm>
          <a:custGeom>
            <a:avLst/>
            <a:gdLst>
              <a:gd name="T0" fmla="*/ 10800 w 21600"/>
              <a:gd name="T1" fmla="*/ 10289 h 20579"/>
              <a:gd name="T2" fmla="*/ 10800 w 21600"/>
              <a:gd name="T3" fmla="*/ 10289 h 20579"/>
              <a:gd name="T4" fmla="*/ 10800 w 21600"/>
              <a:gd name="T5" fmla="*/ 10289 h 20579"/>
              <a:gd name="T6" fmla="*/ 10800 w 21600"/>
              <a:gd name="T7" fmla="*/ 10289 h 20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0579">
                <a:moveTo>
                  <a:pt x="0" y="2850"/>
                </a:moveTo>
                <a:lnTo>
                  <a:pt x="15777" y="0"/>
                </a:lnTo>
                <a:lnTo>
                  <a:pt x="21599" y="17419"/>
                </a:lnTo>
                <a:cubicBezTo>
                  <a:pt x="17564" y="21122"/>
                  <a:pt x="12575" y="21600"/>
                  <a:pt x="8260" y="18695"/>
                </a:cubicBezTo>
                <a:cubicBezTo>
                  <a:pt x="3937" y="15786"/>
                  <a:pt x="846" y="9857"/>
                  <a:pt x="0" y="2850"/>
                </a:cubicBezTo>
                <a:close/>
              </a:path>
            </a:pathLst>
          </a:custGeom>
          <a:solidFill>
            <a:srgbClr val="E6729F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15" name="AutoShape 2"/>
          <p:cNvSpPr>
            <a:spLocks/>
          </p:cNvSpPr>
          <p:nvPr/>
        </p:nvSpPr>
        <p:spPr bwMode="auto">
          <a:xfrm>
            <a:off x="3592026" y="2807986"/>
            <a:ext cx="669927" cy="672330"/>
          </a:xfrm>
          <a:custGeom>
            <a:avLst/>
            <a:gdLst>
              <a:gd name="T0" fmla="+- 0 11300 1001"/>
              <a:gd name="T1" fmla="*/ T0 w 20599"/>
              <a:gd name="T2" fmla="*/ 10716 h 21432"/>
              <a:gd name="T3" fmla="+- 0 11300 1001"/>
              <a:gd name="T4" fmla="*/ T3 w 20599"/>
              <a:gd name="T5" fmla="*/ 10716 h 21432"/>
              <a:gd name="T6" fmla="+- 0 11300 1001"/>
              <a:gd name="T7" fmla="*/ T6 w 20599"/>
              <a:gd name="T8" fmla="*/ 10716 h 21432"/>
              <a:gd name="T9" fmla="+- 0 11300 1001"/>
              <a:gd name="T10" fmla="*/ T9 w 20599"/>
              <a:gd name="T11" fmla="*/ 10716 h 21432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0599" h="21432">
                <a:moveTo>
                  <a:pt x="1110" y="0"/>
                </a:moveTo>
                <a:lnTo>
                  <a:pt x="20598" y="4188"/>
                </a:lnTo>
                <a:lnTo>
                  <a:pt x="13992" y="21419"/>
                </a:lnTo>
                <a:cubicBezTo>
                  <a:pt x="10039" y="21599"/>
                  <a:pt x="6197" y="19813"/>
                  <a:pt x="3546" y="16523"/>
                </a:cubicBezTo>
                <a:cubicBezTo>
                  <a:pt x="-56" y="12052"/>
                  <a:pt x="-1001" y="5530"/>
                  <a:pt x="1110" y="0"/>
                </a:cubicBezTo>
                <a:close/>
              </a:path>
            </a:pathLst>
          </a:custGeom>
          <a:solidFill>
            <a:srgbClr val="F5C95B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1003697" y="208955"/>
            <a:ext cx="13015913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2060"/>
                </a:solidFill>
              </a:rPr>
              <a:t>Углы при двух прямых и секущей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1144731" y="2482007"/>
            <a:ext cx="4845249" cy="664369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4" name="AutoShape 4"/>
          <p:cNvSpPr>
            <a:spLocks/>
          </p:cNvSpPr>
          <p:nvPr/>
        </p:nvSpPr>
        <p:spPr bwMode="auto">
          <a:xfrm>
            <a:off x="958993" y="2536925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5125" name="AutoShape 5"/>
          <p:cNvSpPr>
            <a:spLocks/>
          </p:cNvSpPr>
          <p:nvPr/>
        </p:nvSpPr>
        <p:spPr bwMode="auto">
          <a:xfrm>
            <a:off x="971496" y="3972818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2668573" y="1116805"/>
            <a:ext cx="2665427" cy="4739435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2155572" y="5759756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с</a:t>
            </a:r>
            <a:endParaRPr lang="ru-RU" b="1" i="1"/>
          </a:p>
        </p:txBody>
      </p:sp>
      <p:sp>
        <p:nvSpPr>
          <p:cNvPr id="16" name="AutoShape 12"/>
          <p:cNvSpPr>
            <a:spLocks/>
          </p:cNvSpPr>
          <p:nvPr/>
        </p:nvSpPr>
        <p:spPr bwMode="auto">
          <a:xfrm>
            <a:off x="1801691" y="6368628"/>
            <a:ext cx="4902859" cy="1219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внутренние накрест лежащие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углы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13"/>
          <p:cNvSpPr>
            <a:spLocks/>
          </p:cNvSpPr>
          <p:nvPr/>
        </p:nvSpPr>
        <p:spPr bwMode="auto">
          <a:xfrm>
            <a:off x="484066" y="6465530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F5C95B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14"/>
          <p:cNvSpPr>
            <a:spLocks/>
          </p:cNvSpPr>
          <p:nvPr/>
        </p:nvSpPr>
        <p:spPr bwMode="auto">
          <a:xfrm>
            <a:off x="1398466" y="6465530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F5C95B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6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15"/>
          <p:cNvSpPr>
            <a:spLocks/>
          </p:cNvSpPr>
          <p:nvPr/>
        </p:nvSpPr>
        <p:spPr bwMode="auto">
          <a:xfrm>
            <a:off x="958729" y="6465530"/>
            <a:ext cx="368300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AutoShape 10"/>
          <p:cNvSpPr>
            <a:spLocks/>
          </p:cNvSpPr>
          <p:nvPr/>
        </p:nvSpPr>
        <p:spPr bwMode="auto">
          <a:xfrm>
            <a:off x="3730648" y="2865544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5" name="Line 2"/>
          <p:cNvSpPr>
            <a:spLocks noChangeShapeType="1"/>
          </p:cNvSpPr>
          <p:nvPr/>
        </p:nvSpPr>
        <p:spPr bwMode="auto">
          <a:xfrm>
            <a:off x="7531894" y="2355800"/>
            <a:ext cx="4845249" cy="664369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6" name="Line 3"/>
          <p:cNvSpPr>
            <a:spLocks noChangeShapeType="1"/>
          </p:cNvSpPr>
          <p:nvPr/>
        </p:nvSpPr>
        <p:spPr bwMode="auto">
          <a:xfrm>
            <a:off x="7239000" y="4581972"/>
            <a:ext cx="4843463" cy="0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>
            <a:off x="7346156" y="2410718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28" name="AutoShape 5"/>
          <p:cNvSpPr>
            <a:spLocks/>
          </p:cNvSpPr>
          <p:nvPr/>
        </p:nvSpPr>
        <p:spPr bwMode="auto">
          <a:xfrm>
            <a:off x="7358659" y="3846611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30" name="AutoShape 7"/>
          <p:cNvSpPr>
            <a:spLocks/>
          </p:cNvSpPr>
          <p:nvPr/>
        </p:nvSpPr>
        <p:spPr bwMode="auto">
          <a:xfrm>
            <a:off x="8542735" y="5633549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 dirty="0">
                <a:solidFill>
                  <a:srgbClr val="000000"/>
                </a:solidFill>
              </a:rPr>
              <a:t>с</a:t>
            </a:r>
            <a:endParaRPr lang="ru-RU" b="1" i="1" dirty="0"/>
          </a:p>
        </p:txBody>
      </p:sp>
      <p:sp>
        <p:nvSpPr>
          <p:cNvPr id="36" name="AutoShape 13"/>
          <p:cNvSpPr>
            <a:spLocks/>
          </p:cNvSpPr>
          <p:nvPr/>
        </p:nvSpPr>
        <p:spPr bwMode="auto">
          <a:xfrm>
            <a:off x="7315802" y="6368628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E6729F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AutoShape 14"/>
          <p:cNvSpPr>
            <a:spLocks/>
          </p:cNvSpPr>
          <p:nvPr/>
        </p:nvSpPr>
        <p:spPr bwMode="auto">
          <a:xfrm>
            <a:off x="8230202" y="6368628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E6729F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AutoShape 15"/>
          <p:cNvSpPr>
            <a:spLocks/>
          </p:cNvSpPr>
          <p:nvPr/>
        </p:nvSpPr>
        <p:spPr bwMode="auto">
          <a:xfrm>
            <a:off x="7790465" y="6368628"/>
            <a:ext cx="368300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AutoShape 11"/>
          <p:cNvSpPr>
            <a:spLocks/>
          </p:cNvSpPr>
          <p:nvPr/>
        </p:nvSpPr>
        <p:spPr bwMode="auto">
          <a:xfrm>
            <a:off x="10658679" y="2807986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31" name="AutoShape 2"/>
          <p:cNvSpPr>
            <a:spLocks/>
          </p:cNvSpPr>
          <p:nvPr/>
        </p:nvSpPr>
        <p:spPr bwMode="auto">
          <a:xfrm rot="18493594" flipH="1">
            <a:off x="3385187" y="4267731"/>
            <a:ext cx="667289" cy="460867"/>
          </a:xfrm>
          <a:custGeom>
            <a:avLst/>
            <a:gdLst>
              <a:gd name="T0" fmla="+- 0 11300 1001"/>
              <a:gd name="T1" fmla="*/ T0 w 20599"/>
              <a:gd name="T2" fmla="*/ 10716 h 21432"/>
              <a:gd name="T3" fmla="+- 0 11300 1001"/>
              <a:gd name="T4" fmla="*/ T3 w 20599"/>
              <a:gd name="T5" fmla="*/ 10716 h 21432"/>
              <a:gd name="T6" fmla="+- 0 11300 1001"/>
              <a:gd name="T7" fmla="*/ T6 w 20599"/>
              <a:gd name="T8" fmla="*/ 10716 h 21432"/>
              <a:gd name="T9" fmla="+- 0 11300 1001"/>
              <a:gd name="T10" fmla="*/ T9 w 20599"/>
              <a:gd name="T11" fmla="*/ 10716 h 21432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0599" h="21432">
                <a:moveTo>
                  <a:pt x="1110" y="0"/>
                </a:moveTo>
                <a:lnTo>
                  <a:pt x="20598" y="4188"/>
                </a:lnTo>
                <a:lnTo>
                  <a:pt x="13992" y="21419"/>
                </a:lnTo>
                <a:cubicBezTo>
                  <a:pt x="10039" y="21599"/>
                  <a:pt x="6197" y="19813"/>
                  <a:pt x="3546" y="16523"/>
                </a:cubicBezTo>
                <a:cubicBezTo>
                  <a:pt x="-56" y="12052"/>
                  <a:pt x="-1001" y="5530"/>
                  <a:pt x="1110" y="0"/>
                </a:cubicBezTo>
                <a:close/>
              </a:path>
            </a:pathLst>
          </a:custGeom>
          <a:solidFill>
            <a:srgbClr val="F5C95B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851837" y="4708179"/>
            <a:ext cx="4843463" cy="0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2" name="AutoShape 2"/>
          <p:cNvSpPr>
            <a:spLocks/>
          </p:cNvSpPr>
          <p:nvPr/>
        </p:nvSpPr>
        <p:spPr bwMode="auto">
          <a:xfrm rot="18356662" flipH="1" flipV="1">
            <a:off x="9172394" y="4048341"/>
            <a:ext cx="908256" cy="515173"/>
          </a:xfrm>
          <a:custGeom>
            <a:avLst/>
            <a:gdLst>
              <a:gd name="T0" fmla="*/ 10800 w 21600"/>
              <a:gd name="T1" fmla="*/ 10289 h 20579"/>
              <a:gd name="T2" fmla="*/ 10800 w 21600"/>
              <a:gd name="T3" fmla="*/ 10289 h 20579"/>
              <a:gd name="T4" fmla="*/ 10800 w 21600"/>
              <a:gd name="T5" fmla="*/ 10289 h 20579"/>
              <a:gd name="T6" fmla="*/ 10800 w 21600"/>
              <a:gd name="T7" fmla="*/ 10289 h 20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0579">
                <a:moveTo>
                  <a:pt x="0" y="2850"/>
                </a:moveTo>
                <a:lnTo>
                  <a:pt x="15777" y="0"/>
                </a:lnTo>
                <a:lnTo>
                  <a:pt x="21599" y="17419"/>
                </a:lnTo>
                <a:cubicBezTo>
                  <a:pt x="17564" y="21122"/>
                  <a:pt x="12575" y="21600"/>
                  <a:pt x="8260" y="18695"/>
                </a:cubicBezTo>
                <a:cubicBezTo>
                  <a:pt x="3937" y="15786"/>
                  <a:pt x="846" y="9857"/>
                  <a:pt x="0" y="2850"/>
                </a:cubicBezTo>
                <a:close/>
              </a:path>
            </a:pathLst>
          </a:custGeom>
          <a:solidFill>
            <a:srgbClr val="E6729F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9" name="Line 6"/>
          <p:cNvSpPr>
            <a:spLocks noChangeShapeType="1"/>
          </p:cNvSpPr>
          <p:nvPr/>
        </p:nvSpPr>
        <p:spPr bwMode="auto">
          <a:xfrm flipV="1">
            <a:off x="9055736" y="1116805"/>
            <a:ext cx="2571314" cy="4624388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2" name="AutoShape 12"/>
          <p:cNvSpPr>
            <a:spLocks/>
          </p:cNvSpPr>
          <p:nvPr/>
        </p:nvSpPr>
        <p:spPr bwMode="auto">
          <a:xfrm>
            <a:off x="3503834" y="4150966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41" name="AutoShape 12"/>
          <p:cNvSpPr>
            <a:spLocks/>
          </p:cNvSpPr>
          <p:nvPr/>
        </p:nvSpPr>
        <p:spPr bwMode="auto">
          <a:xfrm>
            <a:off x="8633427" y="6353546"/>
            <a:ext cx="4902859" cy="1219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внутренние накрест лежащие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углы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AutoShape 13"/>
          <p:cNvSpPr>
            <a:spLocks/>
          </p:cNvSpPr>
          <p:nvPr/>
        </p:nvSpPr>
        <p:spPr bwMode="auto">
          <a:xfrm>
            <a:off x="9398815" y="3972818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317682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utoShape 2"/>
          <p:cNvSpPr>
            <a:spLocks/>
          </p:cNvSpPr>
          <p:nvPr/>
        </p:nvSpPr>
        <p:spPr bwMode="auto">
          <a:xfrm flipH="1">
            <a:off x="9479268" y="4588151"/>
            <a:ext cx="908256" cy="455612"/>
          </a:xfrm>
          <a:custGeom>
            <a:avLst/>
            <a:gdLst>
              <a:gd name="T0" fmla="*/ 10800 w 21600"/>
              <a:gd name="T1" fmla="*/ 10289 h 20579"/>
              <a:gd name="T2" fmla="*/ 10800 w 21600"/>
              <a:gd name="T3" fmla="*/ 10289 h 20579"/>
              <a:gd name="T4" fmla="*/ 10800 w 21600"/>
              <a:gd name="T5" fmla="*/ 10289 h 20579"/>
              <a:gd name="T6" fmla="*/ 10800 w 21600"/>
              <a:gd name="T7" fmla="*/ 10289 h 20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0579">
                <a:moveTo>
                  <a:pt x="0" y="2850"/>
                </a:moveTo>
                <a:lnTo>
                  <a:pt x="15777" y="0"/>
                </a:lnTo>
                <a:lnTo>
                  <a:pt x="21599" y="17419"/>
                </a:lnTo>
                <a:cubicBezTo>
                  <a:pt x="17564" y="21122"/>
                  <a:pt x="12575" y="21600"/>
                  <a:pt x="8260" y="18695"/>
                </a:cubicBezTo>
                <a:cubicBezTo>
                  <a:pt x="3937" y="15786"/>
                  <a:pt x="846" y="9857"/>
                  <a:pt x="0" y="2850"/>
                </a:cubicBezTo>
                <a:close/>
              </a:path>
            </a:pathLst>
          </a:custGeom>
          <a:solidFill>
            <a:srgbClr val="E6729F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15" name="AutoShape 2"/>
          <p:cNvSpPr>
            <a:spLocks/>
          </p:cNvSpPr>
          <p:nvPr/>
        </p:nvSpPr>
        <p:spPr bwMode="auto">
          <a:xfrm>
            <a:off x="2636781" y="4588151"/>
            <a:ext cx="669927" cy="672330"/>
          </a:xfrm>
          <a:custGeom>
            <a:avLst/>
            <a:gdLst>
              <a:gd name="T0" fmla="+- 0 11300 1001"/>
              <a:gd name="T1" fmla="*/ T0 w 20599"/>
              <a:gd name="T2" fmla="*/ 10716 h 21432"/>
              <a:gd name="T3" fmla="+- 0 11300 1001"/>
              <a:gd name="T4" fmla="*/ T3 w 20599"/>
              <a:gd name="T5" fmla="*/ 10716 h 21432"/>
              <a:gd name="T6" fmla="+- 0 11300 1001"/>
              <a:gd name="T7" fmla="*/ T6 w 20599"/>
              <a:gd name="T8" fmla="*/ 10716 h 21432"/>
              <a:gd name="T9" fmla="+- 0 11300 1001"/>
              <a:gd name="T10" fmla="*/ T9 w 20599"/>
              <a:gd name="T11" fmla="*/ 10716 h 21432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0599" h="21432">
                <a:moveTo>
                  <a:pt x="1110" y="0"/>
                </a:moveTo>
                <a:lnTo>
                  <a:pt x="20598" y="4188"/>
                </a:lnTo>
                <a:lnTo>
                  <a:pt x="13992" y="21419"/>
                </a:lnTo>
                <a:cubicBezTo>
                  <a:pt x="10039" y="21599"/>
                  <a:pt x="6197" y="19813"/>
                  <a:pt x="3546" y="16523"/>
                </a:cubicBezTo>
                <a:cubicBezTo>
                  <a:pt x="-56" y="12052"/>
                  <a:pt x="-1001" y="5530"/>
                  <a:pt x="1110" y="0"/>
                </a:cubicBezTo>
                <a:close/>
              </a:path>
            </a:pathLst>
          </a:custGeom>
          <a:solidFill>
            <a:srgbClr val="F5C95B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1003697" y="208955"/>
            <a:ext cx="13015913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2060"/>
                </a:solidFill>
              </a:rPr>
              <a:t>Углы при двух прямых и секущей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1144731" y="2482007"/>
            <a:ext cx="4845249" cy="664369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4" name="AutoShape 4"/>
          <p:cNvSpPr>
            <a:spLocks/>
          </p:cNvSpPr>
          <p:nvPr/>
        </p:nvSpPr>
        <p:spPr bwMode="auto">
          <a:xfrm>
            <a:off x="958993" y="2536925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5125" name="AutoShape 5"/>
          <p:cNvSpPr>
            <a:spLocks/>
          </p:cNvSpPr>
          <p:nvPr/>
        </p:nvSpPr>
        <p:spPr bwMode="auto">
          <a:xfrm>
            <a:off x="586668" y="3938169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2744931" y="1116802"/>
            <a:ext cx="2436669" cy="4739435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2155572" y="5759756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с</a:t>
            </a:r>
            <a:endParaRPr lang="ru-RU" b="1" i="1"/>
          </a:p>
        </p:txBody>
      </p:sp>
      <p:sp>
        <p:nvSpPr>
          <p:cNvPr id="16" name="AutoShape 12"/>
          <p:cNvSpPr>
            <a:spLocks/>
          </p:cNvSpPr>
          <p:nvPr/>
        </p:nvSpPr>
        <p:spPr bwMode="auto">
          <a:xfrm>
            <a:off x="1801691" y="6368628"/>
            <a:ext cx="4902859" cy="1219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внешние накрест лежащие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углы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13"/>
          <p:cNvSpPr>
            <a:spLocks/>
          </p:cNvSpPr>
          <p:nvPr/>
        </p:nvSpPr>
        <p:spPr bwMode="auto">
          <a:xfrm>
            <a:off x="484066" y="6465530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F5C95B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14"/>
          <p:cNvSpPr>
            <a:spLocks/>
          </p:cNvSpPr>
          <p:nvPr/>
        </p:nvSpPr>
        <p:spPr bwMode="auto">
          <a:xfrm>
            <a:off x="1398466" y="6465530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F5C95B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7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15"/>
          <p:cNvSpPr>
            <a:spLocks/>
          </p:cNvSpPr>
          <p:nvPr/>
        </p:nvSpPr>
        <p:spPr bwMode="auto">
          <a:xfrm>
            <a:off x="958729" y="6465530"/>
            <a:ext cx="368300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Line 2"/>
          <p:cNvSpPr>
            <a:spLocks noChangeShapeType="1"/>
          </p:cNvSpPr>
          <p:nvPr/>
        </p:nvSpPr>
        <p:spPr bwMode="auto">
          <a:xfrm>
            <a:off x="7531894" y="2355800"/>
            <a:ext cx="4845249" cy="664369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6" name="Line 3"/>
          <p:cNvSpPr>
            <a:spLocks noChangeShapeType="1"/>
          </p:cNvSpPr>
          <p:nvPr/>
        </p:nvSpPr>
        <p:spPr bwMode="auto">
          <a:xfrm>
            <a:off x="7239000" y="4581972"/>
            <a:ext cx="4843463" cy="0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>
            <a:off x="7346156" y="2410718"/>
            <a:ext cx="400050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а</a:t>
            </a:r>
            <a:endParaRPr lang="ru-RU" b="1" i="1"/>
          </a:p>
        </p:txBody>
      </p:sp>
      <p:sp>
        <p:nvSpPr>
          <p:cNvPr id="28" name="AutoShape 5"/>
          <p:cNvSpPr>
            <a:spLocks/>
          </p:cNvSpPr>
          <p:nvPr/>
        </p:nvSpPr>
        <p:spPr bwMode="auto">
          <a:xfrm>
            <a:off x="7358659" y="3846611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>
                <a:solidFill>
                  <a:srgbClr val="000000"/>
                </a:solidFill>
              </a:rPr>
              <a:t>b</a:t>
            </a:r>
            <a:endParaRPr lang="ru-RU" b="1" i="1"/>
          </a:p>
        </p:txBody>
      </p:sp>
      <p:sp>
        <p:nvSpPr>
          <p:cNvPr id="30" name="AutoShape 7"/>
          <p:cNvSpPr>
            <a:spLocks/>
          </p:cNvSpPr>
          <p:nvPr/>
        </p:nvSpPr>
        <p:spPr bwMode="auto">
          <a:xfrm>
            <a:off x="8542735" y="5633549"/>
            <a:ext cx="36254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i="1" dirty="0">
                <a:solidFill>
                  <a:srgbClr val="000000"/>
                </a:solidFill>
              </a:rPr>
              <a:t>с</a:t>
            </a:r>
            <a:endParaRPr lang="ru-RU" b="1" i="1" dirty="0"/>
          </a:p>
        </p:txBody>
      </p:sp>
      <p:sp>
        <p:nvSpPr>
          <p:cNvPr id="36" name="AutoShape 13"/>
          <p:cNvSpPr>
            <a:spLocks/>
          </p:cNvSpPr>
          <p:nvPr/>
        </p:nvSpPr>
        <p:spPr bwMode="auto">
          <a:xfrm>
            <a:off x="7315802" y="6368628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E6729F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AutoShape 14"/>
          <p:cNvSpPr>
            <a:spLocks/>
          </p:cNvSpPr>
          <p:nvPr/>
        </p:nvSpPr>
        <p:spPr bwMode="auto">
          <a:xfrm>
            <a:off x="8230202" y="6368628"/>
            <a:ext cx="403225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solidFill>
            <a:srgbClr val="E6729F"/>
          </a:solidFill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8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AutoShape 15"/>
          <p:cNvSpPr>
            <a:spLocks/>
          </p:cNvSpPr>
          <p:nvPr/>
        </p:nvSpPr>
        <p:spPr bwMode="auto">
          <a:xfrm>
            <a:off x="7790465" y="6368628"/>
            <a:ext cx="368300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AutoShape 11"/>
          <p:cNvSpPr>
            <a:spLocks/>
          </p:cNvSpPr>
          <p:nvPr/>
        </p:nvSpPr>
        <p:spPr bwMode="auto">
          <a:xfrm>
            <a:off x="9666586" y="4594330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1" name="AutoShape 2"/>
          <p:cNvSpPr>
            <a:spLocks/>
          </p:cNvSpPr>
          <p:nvPr/>
        </p:nvSpPr>
        <p:spPr bwMode="auto">
          <a:xfrm rot="18493594" flipH="1">
            <a:off x="4294506" y="2485849"/>
            <a:ext cx="667289" cy="460867"/>
          </a:xfrm>
          <a:custGeom>
            <a:avLst/>
            <a:gdLst>
              <a:gd name="T0" fmla="+- 0 11300 1001"/>
              <a:gd name="T1" fmla="*/ T0 w 20599"/>
              <a:gd name="T2" fmla="*/ 10716 h 21432"/>
              <a:gd name="T3" fmla="+- 0 11300 1001"/>
              <a:gd name="T4" fmla="*/ T3 w 20599"/>
              <a:gd name="T5" fmla="*/ 10716 h 21432"/>
              <a:gd name="T6" fmla="+- 0 11300 1001"/>
              <a:gd name="T7" fmla="*/ T6 w 20599"/>
              <a:gd name="T8" fmla="*/ 10716 h 21432"/>
              <a:gd name="T9" fmla="+- 0 11300 1001"/>
              <a:gd name="T10" fmla="*/ T9 w 20599"/>
              <a:gd name="T11" fmla="*/ 10716 h 21432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0599" h="21432">
                <a:moveTo>
                  <a:pt x="1110" y="0"/>
                </a:moveTo>
                <a:lnTo>
                  <a:pt x="20598" y="4188"/>
                </a:lnTo>
                <a:lnTo>
                  <a:pt x="13992" y="21419"/>
                </a:lnTo>
                <a:cubicBezTo>
                  <a:pt x="10039" y="21599"/>
                  <a:pt x="6197" y="19813"/>
                  <a:pt x="3546" y="16523"/>
                </a:cubicBezTo>
                <a:cubicBezTo>
                  <a:pt x="-56" y="12052"/>
                  <a:pt x="-1001" y="5530"/>
                  <a:pt x="1110" y="0"/>
                </a:cubicBezTo>
                <a:close/>
              </a:path>
            </a:pathLst>
          </a:custGeom>
          <a:solidFill>
            <a:srgbClr val="F5C95B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887291" y="4429572"/>
            <a:ext cx="4808009" cy="494744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2" name="AutoShape 2"/>
          <p:cNvSpPr>
            <a:spLocks/>
          </p:cNvSpPr>
          <p:nvPr/>
        </p:nvSpPr>
        <p:spPr bwMode="auto">
          <a:xfrm rot="18356662" flipH="1" flipV="1">
            <a:off x="10184853" y="2224420"/>
            <a:ext cx="908256" cy="515173"/>
          </a:xfrm>
          <a:custGeom>
            <a:avLst/>
            <a:gdLst>
              <a:gd name="T0" fmla="*/ 10800 w 21600"/>
              <a:gd name="T1" fmla="*/ 10289 h 20579"/>
              <a:gd name="T2" fmla="*/ 10800 w 21600"/>
              <a:gd name="T3" fmla="*/ 10289 h 20579"/>
              <a:gd name="T4" fmla="*/ 10800 w 21600"/>
              <a:gd name="T5" fmla="*/ 10289 h 20579"/>
              <a:gd name="T6" fmla="*/ 10800 w 21600"/>
              <a:gd name="T7" fmla="*/ 10289 h 20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0579">
                <a:moveTo>
                  <a:pt x="0" y="2850"/>
                </a:moveTo>
                <a:lnTo>
                  <a:pt x="15777" y="0"/>
                </a:lnTo>
                <a:lnTo>
                  <a:pt x="21599" y="17419"/>
                </a:lnTo>
                <a:cubicBezTo>
                  <a:pt x="17564" y="21122"/>
                  <a:pt x="12575" y="21600"/>
                  <a:pt x="8260" y="18695"/>
                </a:cubicBezTo>
                <a:cubicBezTo>
                  <a:pt x="3937" y="15786"/>
                  <a:pt x="846" y="9857"/>
                  <a:pt x="0" y="2850"/>
                </a:cubicBezTo>
                <a:close/>
              </a:path>
            </a:pathLst>
          </a:custGeom>
          <a:solidFill>
            <a:srgbClr val="E6729F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9" name="Line 6"/>
          <p:cNvSpPr>
            <a:spLocks noChangeShapeType="1"/>
          </p:cNvSpPr>
          <p:nvPr/>
        </p:nvSpPr>
        <p:spPr bwMode="auto">
          <a:xfrm flipV="1">
            <a:off x="9055736" y="1116805"/>
            <a:ext cx="2571314" cy="4624388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22" name="AutoShape 12"/>
          <p:cNvSpPr>
            <a:spLocks/>
          </p:cNvSpPr>
          <p:nvPr/>
        </p:nvSpPr>
        <p:spPr bwMode="auto">
          <a:xfrm>
            <a:off x="2712708" y="4676944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40" name="AutoShape 13"/>
          <p:cNvSpPr>
            <a:spLocks/>
          </p:cNvSpPr>
          <p:nvPr/>
        </p:nvSpPr>
        <p:spPr bwMode="auto">
          <a:xfrm>
            <a:off x="10411274" y="2256978"/>
            <a:ext cx="455414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33" name="AutoShape 12"/>
          <p:cNvSpPr>
            <a:spLocks/>
          </p:cNvSpPr>
          <p:nvPr/>
        </p:nvSpPr>
        <p:spPr bwMode="auto">
          <a:xfrm>
            <a:off x="8662663" y="6419428"/>
            <a:ext cx="4902859" cy="1219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внешние накрест лежащие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углы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AutoShape 10"/>
          <p:cNvSpPr>
            <a:spLocks/>
          </p:cNvSpPr>
          <p:nvPr/>
        </p:nvSpPr>
        <p:spPr bwMode="auto">
          <a:xfrm>
            <a:off x="4545065" y="2355800"/>
            <a:ext cx="453628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85476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13569</TotalTime>
  <Words>823</Words>
  <Application>Microsoft Office PowerPoint</Application>
  <PresentationFormat>Произвольный</PresentationFormat>
  <Paragraphs>241</Paragraphs>
  <Slides>17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Office Theme</vt:lpstr>
      <vt:lpstr>Формула</vt:lpstr>
      <vt:lpstr>    Геометрия</vt:lpstr>
      <vt:lpstr>Презентация PowerPoint</vt:lpstr>
      <vt:lpstr>Углы при двух прямых и секущей</vt:lpstr>
      <vt:lpstr>Углы при двух прямых и секущей</vt:lpstr>
      <vt:lpstr>Углы при двух прямых и секущей</vt:lpstr>
      <vt:lpstr>Углы при двух прямых и секущей</vt:lpstr>
      <vt:lpstr>Углы при двух прямых и секущей</vt:lpstr>
      <vt:lpstr>Углы при двух прямых и секущей</vt:lpstr>
      <vt:lpstr>Углы при двух прямых и секущей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957</cp:revision>
  <dcterms:created xsi:type="dcterms:W3CDTF">2020-04-09T07:32:19Z</dcterms:created>
  <dcterms:modified xsi:type="dcterms:W3CDTF">2021-02-19T16:24:11Z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