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511" r:id="rId2"/>
    <p:sldId id="405" r:id="rId3"/>
    <p:sldId id="589" r:id="rId4"/>
    <p:sldId id="590" r:id="rId5"/>
    <p:sldId id="591" r:id="rId6"/>
    <p:sldId id="593" r:id="rId7"/>
    <p:sldId id="594" r:id="rId8"/>
    <p:sldId id="596" r:id="rId9"/>
    <p:sldId id="598" r:id="rId10"/>
    <p:sldId id="600" r:id="rId11"/>
    <p:sldId id="601" r:id="rId12"/>
    <p:sldId id="602" r:id="rId13"/>
    <p:sldId id="603" r:id="rId14"/>
    <p:sldId id="604" r:id="rId15"/>
    <p:sldId id="588" r:id="rId16"/>
    <p:sldId id="597" r:id="rId17"/>
    <p:sldId id="404" r:id="rId18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89"/>
            <p14:sldId id="590"/>
            <p14:sldId id="591"/>
            <p14:sldId id="593"/>
            <p14:sldId id="594"/>
            <p14:sldId id="596"/>
            <p14:sldId id="598"/>
            <p14:sldId id="600"/>
            <p14:sldId id="601"/>
            <p14:sldId id="602"/>
            <p14:sldId id="603"/>
            <p14:sldId id="604"/>
            <p14:sldId id="588"/>
            <p14:sldId id="597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00A859"/>
    <a:srgbClr val="65F913"/>
    <a:srgbClr val="B1EB21"/>
    <a:srgbClr val="FF6B6B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1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C81C60BE-5A0B-4E7E-BAF3-700C3B9B49A8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2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9A3B9F0B-EDCE-4049-A696-AA4CFBE98E67}" type="parTrans" cxnId="{93DD9444-D3ED-408C-B865-3993BC04541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3F8F50F1-DAA2-4DC8-BF4C-1676D7DC243F}" type="sibTrans" cxnId="{93DD9444-D3ED-408C-B865-3993BC04541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ED07CFD5-0111-44A6-B318-54EA9627B96D}">
      <dgm:prSet phldrT="[Текст]" custT="1"/>
      <dgm:spPr/>
      <dgm:t>
        <a:bodyPr/>
        <a:lstStyle/>
        <a:p>
          <a:r>
            <a:rPr lang="uz-Cyrl-UZ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Параллельные прямые и секущая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3AB48EFE-90B8-4E35-A0E4-645499957AD4}" type="parTrans" cxnId="{9913632C-A224-42CC-A1D8-470E903EFE6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35E661E-30CB-4D3C-9731-F6C09794DB5F}" type="sibTrans" cxnId="{9913632C-A224-42CC-A1D8-470E903EFE6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3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800" b="1" dirty="0"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5094082-467B-49E7-89C2-D6ACB5409929}">
      <dgm:prSet phldrT="[Текст]" custT="1"/>
      <dgm:spPr/>
      <dgm:t>
        <a:bodyPr/>
        <a:lstStyle/>
        <a:p>
          <a:r>
            <a:rPr lang="ru-RU" sz="2400" b="1" dirty="0" smtClean="0">
              <a:latin typeface="Arial" pitchFamily="34" charset="0"/>
              <a:cs typeface="Arial" pitchFamily="34" charset="0"/>
            </a:rPr>
            <a:t>4</a:t>
          </a:r>
          <a:endParaRPr lang="uz-Latn-UZ" sz="2400" b="1" dirty="0">
            <a:latin typeface="Arial" pitchFamily="34" charset="0"/>
            <a:cs typeface="Arial" pitchFamily="34" charset="0"/>
          </a:endParaRPr>
        </a:p>
      </dgm:t>
    </dgm:pt>
    <dgm:pt modelId="{F3D0BAC7-00A6-4D10-881E-9A59673FBA1C}" type="par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3346BE42-9588-49A3-90D3-521C30F8EE84}" type="sib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CFCD99BD-478D-4387-9337-D8605C420252}">
      <dgm:prSet custT="1"/>
      <dgm:spPr/>
      <dgm:t>
        <a:bodyPr/>
        <a:lstStyle/>
        <a:p>
          <a:r>
            <a:rPr lang="ru-RU" sz="4800" b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800" b="1">
            <a:latin typeface="Arial" pitchFamily="34" charset="0"/>
            <a:cs typeface="Arial" pitchFamily="34" charset="0"/>
          </a:endParaRPr>
        </a:p>
      </dgm:t>
    </dgm:pt>
    <dgm:pt modelId="{7EB9C9A6-0CE7-4D8B-B005-D87A790E0302}" type="par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345BDF6-CC89-40DA-8615-5E3ECEB07BA5}" type="sib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3DCE1454-28B0-43B4-9B43-B5CEFFB84EF0}" type="pres">
      <dgm:prSet presAssocID="{C81C60BE-5A0B-4E7E-BAF3-700C3B9B49A8}" presName="composite" presStyleCnt="0"/>
      <dgm:spPr/>
    </dgm:pt>
    <dgm:pt modelId="{9C959B8C-FEAE-42B3-AA3A-62C6BB8B62EE}" type="pres">
      <dgm:prSet presAssocID="{C81C60BE-5A0B-4E7E-BAF3-700C3B9B49A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C4D1B9EF-259F-4D76-BAF2-F353E9C92816}" type="pres">
      <dgm:prSet presAssocID="{C81C60BE-5A0B-4E7E-BAF3-700C3B9B49A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2EF2386-8447-4C1D-8374-8F502567E982}" type="pres">
      <dgm:prSet presAssocID="{3F8F50F1-DAA2-4DC8-BF4C-1676D7DC243F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7F33E916-8DC5-4C60-AD60-1305ED2FEBE9}" type="pres">
      <dgm:prSet presAssocID="{65094082-467B-49E7-89C2-D6ACB5409929}" presName="composite" presStyleCnt="0"/>
      <dgm:spPr/>
    </dgm:pt>
    <dgm:pt modelId="{7A416641-818D-486B-A51E-B3E24B30AF10}" type="pres">
      <dgm:prSet presAssocID="{65094082-467B-49E7-89C2-D6ACB540992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47D7A-E4E2-4BFD-8397-FF404626D8B4}" type="pres">
      <dgm:prSet presAssocID="{65094082-467B-49E7-89C2-D6ACB540992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7ADE17DC-D8DA-4552-8AE0-B5476055A6BA}" srcId="{F1250918-9470-4E6A-AF56-B81FFDA2175E}" destId="{65094082-467B-49E7-89C2-D6ACB5409929}" srcOrd="3" destOrd="0" parTransId="{F3D0BAC7-00A6-4D10-881E-9A59673FBA1C}" sibTransId="{3346BE42-9588-49A3-90D3-521C30F8EE84}"/>
    <dgm:cxn modelId="{6C5F1A98-050E-46E7-9B72-D40E46124899}" srcId="{F1250918-9470-4E6A-AF56-B81FFDA2175E}" destId="{54FA53D5-8F0B-4FC9-8F4F-4DB9C81B5F35}" srcOrd="2" destOrd="0" parTransId="{02631010-B555-4535-8DC3-A93550D8931C}" sibTransId="{6A0DA078-EB3D-402B-889C-B9F55CDC47EC}"/>
    <dgm:cxn modelId="{916C45B7-FDA9-40EE-89F6-0A1227E88EBD}" type="presOf" srcId="{CFCD99BD-478D-4387-9337-D8605C420252}" destId="{9F747D7A-E4E2-4BFD-8397-FF404626D8B4}" srcOrd="0" destOrd="0" presId="urn:microsoft.com/office/officeart/2005/8/layout/chevron2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875FAFCB-518B-4922-AFC7-55B80DBE3217}" srcId="{65094082-467B-49E7-89C2-D6ACB5409929}" destId="{CFCD99BD-478D-4387-9337-D8605C420252}" srcOrd="0" destOrd="0" parTransId="{7EB9C9A6-0CE7-4D8B-B005-D87A790E0302}" sibTransId="{A345BDF6-CC89-40DA-8615-5E3ECEB07BA5}"/>
    <dgm:cxn modelId="{FD3BEFDC-3B06-4765-94D3-849AAB367641}" type="presOf" srcId="{C81C60BE-5A0B-4E7E-BAF3-700C3B9B49A8}" destId="{9C959B8C-FEAE-42B3-AA3A-62C6BB8B62EE}" srcOrd="0" destOrd="0" presId="urn:microsoft.com/office/officeart/2005/8/layout/chevron2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2CC214F2-C301-4BF9-95CD-F33B6D1F12C3}" type="presOf" srcId="{ED07CFD5-0111-44A6-B318-54EA9627B96D}" destId="{C4D1B9EF-259F-4D76-BAF2-F353E9C92816}" srcOrd="0" destOrd="0" presId="urn:microsoft.com/office/officeart/2005/8/layout/chevron2"/>
    <dgm:cxn modelId="{9913632C-A224-42CC-A1D8-470E903EFE67}" srcId="{C81C60BE-5A0B-4E7E-BAF3-700C3B9B49A8}" destId="{ED07CFD5-0111-44A6-B318-54EA9627B96D}" srcOrd="0" destOrd="0" parTransId="{3AB48EFE-90B8-4E35-A0E4-645499957AD4}" sibTransId="{A35E661E-30CB-4D3C-9731-F6C09794DB5F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93DD9444-D3ED-408C-B865-3993BC04541D}" srcId="{F1250918-9470-4E6A-AF56-B81FFDA2175E}" destId="{C81C60BE-5A0B-4E7E-BAF3-700C3B9B49A8}" srcOrd="1" destOrd="0" parTransId="{9A3B9F0B-EDCE-4049-A696-AA4CFBE98E67}" sibTransId="{3F8F50F1-DAA2-4DC8-BF4C-1676D7DC243F}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13EFE2CD-4F67-4CED-BDC4-391FE0A54C31}" type="presOf" srcId="{65094082-467B-49E7-89C2-D6ACB5409929}" destId="{7A416641-818D-486B-A51E-B3E24B30AF10}" srcOrd="0" destOrd="0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3C43E9D8-3B05-4934-9B6F-A733F04A04CD}" type="presParOf" srcId="{24B8B773-6DE6-4A3B-B867-4188EC0BD937}" destId="{3DCE1454-28B0-43B4-9B43-B5CEFFB84EF0}" srcOrd="2" destOrd="0" presId="urn:microsoft.com/office/officeart/2005/8/layout/chevron2"/>
    <dgm:cxn modelId="{ED6D9FFF-8257-417D-98F1-9218EE739EDD}" type="presParOf" srcId="{3DCE1454-28B0-43B4-9B43-B5CEFFB84EF0}" destId="{9C959B8C-FEAE-42B3-AA3A-62C6BB8B62EE}" srcOrd="0" destOrd="0" presId="urn:microsoft.com/office/officeart/2005/8/layout/chevron2"/>
    <dgm:cxn modelId="{BF0671A2-F423-4660-9B20-0FDFBAD39B11}" type="presParOf" srcId="{3DCE1454-28B0-43B4-9B43-B5CEFFB84EF0}" destId="{C4D1B9EF-259F-4D76-BAF2-F353E9C92816}" srcOrd="1" destOrd="0" presId="urn:microsoft.com/office/officeart/2005/8/layout/chevron2"/>
    <dgm:cxn modelId="{4BEEE29A-4BAA-407B-B549-B703DB53D841}" type="presParOf" srcId="{24B8B773-6DE6-4A3B-B867-4188EC0BD937}" destId="{E2EF2386-8447-4C1D-8374-8F502567E982}" srcOrd="3" destOrd="0" presId="urn:microsoft.com/office/officeart/2005/8/layout/chevron2"/>
    <dgm:cxn modelId="{E2745AE4-8FB5-415C-95E6-00674DE20731}" type="presParOf" srcId="{24B8B773-6DE6-4A3B-B867-4188EC0BD937}" destId="{84541234-632B-4A4D-B7BD-1574BF1C4A65}" srcOrd="4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5" destOrd="0" presId="urn:microsoft.com/office/officeart/2005/8/layout/chevron2"/>
    <dgm:cxn modelId="{87A21B05-9EC5-4911-9A10-FFF17F3BAE97}" type="presParOf" srcId="{24B8B773-6DE6-4A3B-B867-4188EC0BD937}" destId="{7F33E916-8DC5-4C60-AD60-1305ED2FEBE9}" srcOrd="6" destOrd="0" presId="urn:microsoft.com/office/officeart/2005/8/layout/chevron2"/>
    <dgm:cxn modelId="{E5C8EE14-FCE6-4CE1-B555-C3E70F5A1350}" type="presParOf" srcId="{7F33E916-8DC5-4C60-AD60-1305ED2FEBE9}" destId="{7A416641-818D-486B-A51E-B3E24B30AF10}" srcOrd="0" destOrd="0" presId="urn:microsoft.com/office/officeart/2005/8/layout/chevron2"/>
    <dgm:cxn modelId="{37014083-CDEF-4110-9F3F-D56E0EAFE111}" type="presParOf" srcId="{7F33E916-8DC5-4C60-AD60-1305ED2FEBE9}" destId="{9F747D7A-E4E2-4BFD-8397-FF404626D8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259556" y="263833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609908"/>
        <a:ext cx="1211262" cy="519112"/>
      </dsp:txXfrm>
    </dsp:sp>
    <dsp:sp modelId="{D71CF270-2BB8-41EF-9955-AA76A67E8F84}">
      <dsp:nvSpPr>
        <dsp:cNvPr id="0" name=""/>
        <dsp:cNvSpPr/>
      </dsp:nvSpPr>
      <dsp:spPr>
        <a:xfrm rot="5400000">
          <a:off x="6367859" y="-5152319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59182"/>
        <a:ext cx="11383032" cy="1014933"/>
      </dsp:txXfrm>
    </dsp:sp>
    <dsp:sp modelId="{9C959B8C-FEAE-42B3-AA3A-62C6BB8B62EE}">
      <dsp:nvSpPr>
        <dsp:cNvPr id="0" name=""/>
        <dsp:cNvSpPr/>
      </dsp:nvSpPr>
      <dsp:spPr>
        <a:xfrm rot="5400000">
          <a:off x="-259556" y="1851657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2197732"/>
        <a:ext cx="1211262" cy="519112"/>
      </dsp:txXfrm>
    </dsp:sp>
    <dsp:sp modelId="{C4D1B9EF-259F-4D76-BAF2-F353E9C92816}">
      <dsp:nvSpPr>
        <dsp:cNvPr id="0" name=""/>
        <dsp:cNvSpPr/>
      </dsp:nvSpPr>
      <dsp:spPr>
        <a:xfrm rot="5400000">
          <a:off x="6367859" y="-3564496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z-Cyrl-UZ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Параллельные прямые и секущая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1647005"/>
        <a:ext cx="11383032" cy="1014933"/>
      </dsp:txXfrm>
    </dsp:sp>
    <dsp:sp modelId="{1D0A228D-22E5-4569-937F-948A4141FDAD}">
      <dsp:nvSpPr>
        <dsp:cNvPr id="0" name=""/>
        <dsp:cNvSpPr/>
      </dsp:nvSpPr>
      <dsp:spPr>
        <a:xfrm rot="5400000">
          <a:off x="-259556" y="3439480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3785555"/>
        <a:ext cx="1211262" cy="519112"/>
      </dsp:txXfrm>
    </dsp:sp>
    <dsp:sp modelId="{9F790235-126D-4200-8116-BB121847E9F2}">
      <dsp:nvSpPr>
        <dsp:cNvPr id="0" name=""/>
        <dsp:cNvSpPr/>
      </dsp:nvSpPr>
      <dsp:spPr>
        <a:xfrm rot="5400000">
          <a:off x="6367859" y="-1976672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3234829"/>
        <a:ext cx="11383032" cy="1014933"/>
      </dsp:txXfrm>
    </dsp:sp>
    <dsp:sp modelId="{7A416641-818D-486B-A51E-B3E24B30AF10}">
      <dsp:nvSpPr>
        <dsp:cNvPr id="0" name=""/>
        <dsp:cNvSpPr/>
      </dsp:nvSpPr>
      <dsp:spPr>
        <a:xfrm rot="5400000">
          <a:off x="-259556" y="5027303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Arial" pitchFamily="34" charset="0"/>
              <a:cs typeface="Arial" pitchFamily="34" charset="0"/>
            </a:rPr>
            <a:t>4</a:t>
          </a:r>
          <a:endParaRPr lang="uz-Latn-UZ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5373378"/>
        <a:ext cx="1211262" cy="519112"/>
      </dsp:txXfrm>
    </dsp:sp>
    <dsp:sp modelId="{9F747D7A-E4E2-4BFD-8397-FF404626D8B4}">
      <dsp:nvSpPr>
        <dsp:cNvPr id="0" name=""/>
        <dsp:cNvSpPr/>
      </dsp:nvSpPr>
      <dsp:spPr>
        <a:xfrm rot="5400000">
          <a:off x="6367859" y="-388849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800" b="1" kern="120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800" b="1" kern="1200">
            <a:latin typeface="Arial" pitchFamily="34" charset="0"/>
            <a:cs typeface="Arial" pitchFamily="34" charset="0"/>
          </a:endParaRPr>
        </a:p>
      </dsp:txBody>
      <dsp:txXfrm rot="-5400000">
        <a:off x="1211263" y="4822652"/>
        <a:ext cx="11383032" cy="1014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338554"/>
          </a:xfrm>
        </p:spPr>
        <p:txBody>
          <a:bodyPr/>
          <a:lstStyle>
            <a:lvl1pPr marL="0" indent="0" algn="ctr">
              <a:buNone/>
              <a:defRPr/>
            </a:lvl1pPr>
            <a:lvl2pPr marL="653092" indent="0" algn="ctr">
              <a:buNone/>
              <a:defRPr/>
            </a:lvl2pPr>
            <a:lvl3pPr marL="1306185" indent="0" algn="ctr">
              <a:buNone/>
              <a:defRPr/>
            </a:lvl3pPr>
            <a:lvl4pPr marL="1959277" indent="0" algn="ctr">
              <a:buNone/>
              <a:defRPr/>
            </a:lvl4pPr>
            <a:lvl5pPr marL="2612370" indent="0" algn="ctr">
              <a:buNone/>
              <a:defRPr/>
            </a:lvl5pPr>
            <a:lvl6pPr marL="3265462" indent="0" algn="ctr">
              <a:buNone/>
              <a:defRPr/>
            </a:lvl6pPr>
            <a:lvl7pPr marL="3918554" indent="0" algn="ctr">
              <a:buNone/>
              <a:defRPr/>
            </a:lvl7pPr>
            <a:lvl8pPr marL="4571647" indent="0" algn="ctr">
              <a:buNone/>
              <a:defRPr/>
            </a:lvl8pPr>
            <a:lvl9pPr marL="5224739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703FB27-318A-4FDD-BED2-923EE68986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25630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13649" y="332817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17120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209800" y="3554960"/>
            <a:ext cx="8199711" cy="3303040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Углы, образованные двумя параллельными прямыми и секущей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111" y="3336489"/>
            <a:ext cx="3709800" cy="347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2"/>
          <p:cNvSpPr txBox="1">
            <a:spLocks/>
          </p:cNvSpPr>
          <p:nvPr/>
        </p:nvSpPr>
        <p:spPr>
          <a:xfrm>
            <a:off x="7886704" y="2059291"/>
            <a:ext cx="6400794" cy="3356771"/>
          </a:xfrm>
          <a:prstGeom prst="rect">
            <a:avLst/>
          </a:prstGeom>
        </p:spPr>
        <p:txBody>
          <a:bodyPr lIns="130618" tIns="0" rIns="130618" bIns="65309">
            <a:noAutofit/>
          </a:bodyPr>
          <a:lstStyle/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 прямые </a:t>
            </a:r>
            <a:r>
              <a:rPr lang="en-US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a</a:t>
            </a:r>
            <a:r>
              <a:rPr lang="ru-RU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ru-RU" sz="44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∥</a:t>
            </a:r>
            <a:r>
              <a:rPr lang="ru-RU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n-US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b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           с-секущая </a:t>
            </a: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           1 = 55⁰</a:t>
            </a:r>
          </a:p>
          <a:p>
            <a:pPr marL="39185">
              <a:spcBef>
                <a:spcPts val="857"/>
              </a:spcBef>
              <a:buClr>
                <a:schemeClr val="accent1"/>
              </a:buClr>
              <a:buSzPct val="80000"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Найти: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 ∠ 2</a:t>
            </a:r>
            <a:endParaRPr lang="ru-RU" sz="40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endParaRPr lang="ru-RU" sz="40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914406" y="2486014"/>
            <a:ext cx="6286544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094652" y="1552988"/>
            <a:ext cx="3906088" cy="35817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099616" y="4359876"/>
            <a:ext cx="5829341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00105" y="2400289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>
                <a:cs typeface="Arial" pitchFamily="34" charset="0"/>
              </a:rPr>
              <a:t>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755" y="4333144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uz-Latn-UZ" sz="4200" b="1" i="1" dirty="0" smtClean="0">
                <a:cs typeface="Arial" pitchFamily="34" charset="0"/>
              </a:rPr>
              <a:t>b</a:t>
            </a:r>
            <a:endParaRPr lang="ru-RU" sz="4200" b="1" i="1" dirty="0"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39627" y="3640279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/>
              <a:t>1</a:t>
            </a:r>
          </a:p>
        </p:txBody>
      </p:sp>
      <p:sp>
        <p:nvSpPr>
          <p:cNvPr id="18" name="Пирог 17"/>
          <p:cNvSpPr/>
          <p:nvPr/>
        </p:nvSpPr>
        <p:spPr>
          <a:xfrm rot="19011883">
            <a:off x="2331576" y="3890760"/>
            <a:ext cx="1357040" cy="946810"/>
          </a:xfrm>
          <a:prstGeom prst="pie">
            <a:avLst>
              <a:gd name="adj1" fmla="val 49622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 i="1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14936" y="1047346"/>
            <a:ext cx="685805" cy="901335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5000" b="1" i="1" dirty="0"/>
              <a:t>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0184611" y="485384"/>
            <a:ext cx="3860853" cy="561961"/>
          </a:xfrm>
          <a:prstGeom prst="rect">
            <a:avLst/>
          </a:prstGeom>
          <a:noFill/>
        </p:spPr>
        <p:txBody>
          <a:bodyPr wrap="none" lIns="130618" tIns="65309" rIns="130618" bIns="65309">
            <a:prstTxWarp prst="textCan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600" b="1" spc="7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УСТНО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14286" y="2378598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71560" y="6443294"/>
                <a:ext cx="3258944" cy="732368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40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𝟓𝟓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560" y="6443294"/>
                <a:ext cx="3258944" cy="732368"/>
              </a:xfrm>
              <a:prstGeom prst="rect">
                <a:avLst/>
              </a:prstGeom>
              <a:blipFill rotWithShape="1">
                <a:blip r:embed="rId2"/>
                <a:stretch>
                  <a:fillRect l="-8224" t="-9167" b="-3750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657838" y="324070"/>
            <a:ext cx="21519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5402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2"/>
          <p:cNvSpPr txBox="1">
            <a:spLocks/>
          </p:cNvSpPr>
          <p:nvPr/>
        </p:nvSpPr>
        <p:spPr>
          <a:xfrm>
            <a:off x="7886704" y="2059290"/>
            <a:ext cx="6400794" cy="3462279"/>
          </a:xfrm>
          <a:prstGeom prst="rect">
            <a:avLst/>
          </a:prstGeom>
        </p:spPr>
        <p:txBody>
          <a:bodyPr lIns="130618" tIns="0" rIns="130618" bIns="65309">
            <a:noAutofit/>
          </a:bodyPr>
          <a:lstStyle/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 прямые </a:t>
            </a:r>
            <a:r>
              <a:rPr lang="en-US" sz="4400" b="1" i="1" dirty="0">
                <a:solidFill>
                  <a:schemeClr val="tx2">
                    <a:shade val="30000"/>
                    <a:satMod val="150000"/>
                  </a:schemeClr>
                </a:solidFill>
                <a:cs typeface="Arial" pitchFamily="34" charset="0"/>
              </a:rPr>
              <a:t>a</a:t>
            </a:r>
            <a:r>
              <a:rPr lang="ru-RU" sz="4400" b="1" i="1" dirty="0">
                <a:solidFill>
                  <a:schemeClr val="tx2">
                    <a:shade val="30000"/>
                    <a:satMod val="150000"/>
                  </a:schemeClr>
                </a:solidFill>
                <a:cs typeface="Arial" pitchFamily="34" charset="0"/>
              </a:rPr>
              <a:t> </a:t>
            </a:r>
            <a:r>
              <a:rPr lang="ru-RU" sz="4400" b="1" dirty="0">
                <a:solidFill>
                  <a:schemeClr val="tx2">
                    <a:shade val="30000"/>
                    <a:satMod val="150000"/>
                  </a:schemeClr>
                </a:solidFill>
                <a:cs typeface="Arial" pitchFamily="34" charset="0"/>
              </a:rPr>
              <a:t>∥</a:t>
            </a:r>
            <a:r>
              <a:rPr lang="ru-RU" sz="4400" b="1" i="1" dirty="0">
                <a:solidFill>
                  <a:schemeClr val="tx2">
                    <a:shade val="30000"/>
                    <a:satMod val="150000"/>
                  </a:schemeClr>
                </a:solidFill>
                <a:cs typeface="Arial" pitchFamily="34" charset="0"/>
              </a:rPr>
              <a:t> </a:t>
            </a:r>
            <a:r>
              <a:rPr lang="en-US" sz="4400" b="1" i="1" dirty="0">
                <a:solidFill>
                  <a:schemeClr val="tx2">
                    <a:shade val="30000"/>
                    <a:satMod val="150000"/>
                  </a:schemeClr>
                </a:solidFill>
                <a:cs typeface="Arial" pitchFamily="34" charset="0"/>
              </a:rPr>
              <a:t>b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           с-секущая</a:t>
            </a: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           1 = 75⁰</a:t>
            </a:r>
          </a:p>
          <a:p>
            <a:pPr marL="39185">
              <a:spcBef>
                <a:spcPts val="857"/>
              </a:spcBef>
              <a:buClr>
                <a:schemeClr val="accent1"/>
              </a:buClr>
              <a:buSzPct val="80000"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Найти:  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∠ 2</a:t>
            </a:r>
            <a:endParaRPr lang="ru-RU" sz="40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endParaRPr lang="ru-RU" sz="40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914406" y="2486014"/>
            <a:ext cx="6286544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094652" y="1552988"/>
            <a:ext cx="3906088" cy="35817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099616" y="4359876"/>
            <a:ext cx="5829341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00105" y="2400289"/>
            <a:ext cx="685805" cy="809002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400" b="1" i="1" dirty="0">
                <a:latin typeface="+mj-lt"/>
                <a:cs typeface="Arial" pitchFamily="34" charset="0"/>
              </a:rPr>
              <a:t>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755" y="4333144"/>
            <a:ext cx="685805" cy="809002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en-US" sz="4400" b="1" i="1" dirty="0" smtClean="0">
                <a:latin typeface="+mj-lt"/>
                <a:cs typeface="Arial" pitchFamily="34" charset="0"/>
              </a:rPr>
              <a:t>b</a:t>
            </a:r>
            <a:endParaRPr lang="ru-RU" sz="4400" b="1" i="1" dirty="0">
              <a:latin typeface="+mj-lt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39627" y="3640279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/>
              <a:t>1</a:t>
            </a:r>
          </a:p>
        </p:txBody>
      </p:sp>
      <p:sp>
        <p:nvSpPr>
          <p:cNvPr id="18" name="Пирог 17"/>
          <p:cNvSpPr/>
          <p:nvPr/>
        </p:nvSpPr>
        <p:spPr>
          <a:xfrm rot="19011883">
            <a:off x="2331576" y="3890760"/>
            <a:ext cx="1357040" cy="946810"/>
          </a:xfrm>
          <a:prstGeom prst="pie">
            <a:avLst>
              <a:gd name="adj1" fmla="val 49622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05658" y="844462"/>
            <a:ext cx="685805" cy="962890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5400" b="1" i="1" dirty="0"/>
              <a:t>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0172721" y="171423"/>
            <a:ext cx="3860853" cy="875922"/>
          </a:xfrm>
          <a:prstGeom prst="rect">
            <a:avLst/>
          </a:prstGeom>
          <a:noFill/>
        </p:spPr>
        <p:txBody>
          <a:bodyPr wrap="none" lIns="130618" tIns="65309" rIns="130618" bIns="65309">
            <a:prstTxWarp prst="textCan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600" b="1" spc="7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УСТНО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48561" y="1745797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99392" y="6324600"/>
                <a:ext cx="3478748" cy="732368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44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4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𝟕𝟓</m:t>
                        </m:r>
                      </m:e>
                      <m:sup>
                        <m:r>
                          <a:rPr lang="ru-RU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4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9392" y="6324600"/>
                <a:ext cx="3478748" cy="732368"/>
              </a:xfrm>
              <a:prstGeom prst="rect">
                <a:avLst/>
              </a:prstGeom>
              <a:blipFill rotWithShape="1">
                <a:blip r:embed="rId2"/>
                <a:stretch>
                  <a:fillRect l="-8581" t="-19167" b="-4166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657838" y="324070"/>
            <a:ext cx="21519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9412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2"/>
          <p:cNvSpPr txBox="1">
            <a:spLocks/>
          </p:cNvSpPr>
          <p:nvPr/>
        </p:nvSpPr>
        <p:spPr>
          <a:xfrm>
            <a:off x="7886704" y="2059291"/>
            <a:ext cx="6400794" cy="2322642"/>
          </a:xfrm>
          <a:prstGeom prst="rect">
            <a:avLst/>
          </a:prstGeom>
        </p:spPr>
        <p:txBody>
          <a:bodyPr lIns="130618" tIns="0" rIns="130618" bIns="65309">
            <a:noAutofit/>
          </a:bodyPr>
          <a:lstStyle/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 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прямые </a:t>
            </a:r>
            <a:r>
              <a:rPr lang="en-US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a</a:t>
            </a:r>
            <a:r>
              <a:rPr lang="ru-RU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ru-RU" sz="44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∥ </a:t>
            </a:r>
            <a:r>
              <a:rPr lang="en-US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b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            1 = 50⁰</a:t>
            </a:r>
          </a:p>
          <a:p>
            <a:pPr marL="39185">
              <a:spcBef>
                <a:spcPts val="857"/>
              </a:spcBef>
              <a:buClr>
                <a:schemeClr val="accent1"/>
              </a:buClr>
              <a:buSzPct val="80000"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Найти: 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 2,  3, ∠ 4.</a:t>
            </a:r>
            <a:endParaRPr lang="ru-RU" sz="40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endParaRPr lang="ru-RU" sz="40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914406" y="2486014"/>
            <a:ext cx="6286544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094652" y="1552988"/>
            <a:ext cx="3906088" cy="35817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099616" y="4359876"/>
            <a:ext cx="5829341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00105" y="2400289"/>
            <a:ext cx="685805" cy="809002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400" b="1" i="1" dirty="0">
                <a:latin typeface="+mj-lt"/>
                <a:cs typeface="Arial" pitchFamily="34" charset="0"/>
              </a:rPr>
              <a:t>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755" y="4333144"/>
            <a:ext cx="685805" cy="809002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en-US" sz="4400" b="1" i="1" dirty="0" smtClean="0">
                <a:latin typeface="+mj-lt"/>
                <a:cs typeface="Arial" pitchFamily="34" charset="0"/>
              </a:rPr>
              <a:t>b</a:t>
            </a:r>
            <a:endParaRPr lang="ru-RU" sz="4400" b="1" i="1" dirty="0">
              <a:latin typeface="+mj-lt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39627" y="3640279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777" y="2400289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/>
              <a:t>2</a:t>
            </a:r>
          </a:p>
        </p:txBody>
      </p:sp>
      <p:sp>
        <p:nvSpPr>
          <p:cNvPr id="18" name="Пирог 17"/>
          <p:cNvSpPr/>
          <p:nvPr/>
        </p:nvSpPr>
        <p:spPr>
          <a:xfrm rot="19011883">
            <a:off x="2331576" y="3890760"/>
            <a:ext cx="1357040" cy="946810"/>
          </a:xfrm>
          <a:prstGeom prst="pie">
            <a:avLst>
              <a:gd name="adj1" fmla="val 49622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29184" y="1371582"/>
            <a:ext cx="685805" cy="962890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5400" b="1" i="1" dirty="0"/>
              <a:t>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14883" y="2486014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/>
              <a:t>3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0172721" y="171423"/>
            <a:ext cx="3860853" cy="875922"/>
          </a:xfrm>
          <a:prstGeom prst="rect">
            <a:avLst/>
          </a:prstGeom>
          <a:noFill/>
        </p:spPr>
        <p:txBody>
          <a:bodyPr wrap="none" lIns="130618" tIns="65309" rIns="130618" bIns="65309">
            <a:prstTxWarp prst="textCan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000" b="1" spc="7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УСТНО</a:t>
            </a:r>
            <a:endParaRPr lang="ru-RU" sz="6000" b="1" spc="71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86387" y="1885936"/>
            <a:ext cx="685805" cy="778224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200" b="1" i="1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27840" y="6103894"/>
                <a:ext cx="9280592" cy="778598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4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 </a:t>
                </a:r>
                <a:r>
                  <a:rPr lang="ru-RU" sz="40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 2</a:t>
                </a:r>
                <a:r>
                  <a:rPr lang="ru-RU" sz="40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u-RU" sz="4000" b="1" dirty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  <a:sym typeface="Symbol"/>
                          </a:rPr>
                          <m:t>∠4</m:t>
                        </m:r>
                        <m:r>
                          <m:rPr>
                            <m:nor/>
                          </m:rPr>
                          <a:rPr lang="en-US" sz="4000" b="1" i="0" dirty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u-RU" sz="4000" b="1" dirty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  <a:sym typeface="Symbol"/>
                          </a:rPr>
                          <m:t>=</m:t>
                        </m:r>
                        <m:sSup>
                          <m:sSupPr>
                            <m:ctrlPr>
                              <a:rPr lang="ru-RU" sz="4000" b="1" i="1">
                                <a:solidFill>
                                  <a:schemeClr val="tx2">
                                    <a:shade val="30000"/>
                                    <a:satMod val="150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sz="4000" b="1" i="0" smtClean="0">
                                <a:solidFill>
                                  <a:schemeClr val="tx2">
                                    <a:shade val="30000"/>
                                    <a:satMod val="150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  <a:sym typeface="Symbol"/>
                              </a:rPr>
                              <m:t> </m:t>
                            </m:r>
                            <m:r>
                              <a:rPr lang="ru-RU" sz="4000" b="1" i="0">
                                <a:solidFill>
                                  <a:schemeClr val="tx2">
                                    <a:shade val="30000"/>
                                    <a:satMod val="150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  <a:sym typeface="Symbol"/>
                              </a:rPr>
                              <m:t>𝟓𝟎</m:t>
                            </m:r>
                          </m:e>
                          <m:sup>
                            <m:r>
                              <a:rPr lang="ru-RU" sz="4000" b="1" i="0">
                                <a:solidFill>
                                  <a:schemeClr val="tx2">
                                    <a:shade val="30000"/>
                                    <a:satMod val="150000"/>
                                  </a:schemeClr>
                                </a:solidFill>
                                <a:latin typeface="Cambria Math"/>
                                <a:cs typeface="Arial" pitchFamily="34" charset="0"/>
                                <a:sym typeface="Symbol"/>
                              </a:rPr>
                              <m:t>𝟎</m:t>
                            </m:r>
                          </m:sup>
                        </m:sSup>
                        <m:r>
                          <a:rPr lang="ru-RU" sz="40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</m:e>
                      <m:sup>
                        <m:r>
                          <a:rPr lang="ru-RU" sz="40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  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,   </a:t>
                </a:r>
                <a:r>
                  <a:rPr lang="ru-RU" sz="40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 3</a:t>
                </a:r>
                <a:r>
                  <a:rPr lang="en-US" sz="40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0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40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𝟏𝟑𝟎</m:t>
                        </m:r>
                      </m:e>
                      <m:sup>
                        <m:r>
                          <a:rPr lang="ru-RU" sz="40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>
                  <a:solidFill>
                    <a:schemeClr val="tx2">
                      <a:shade val="30000"/>
                      <a:satMod val="1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840" y="6103894"/>
                <a:ext cx="9280592" cy="778598"/>
              </a:xfrm>
              <a:prstGeom prst="rect">
                <a:avLst/>
              </a:prstGeom>
              <a:blipFill rotWithShape="1">
                <a:blip r:embed="rId2"/>
                <a:stretch>
                  <a:fillRect l="-3546" t="-21875" b="-4296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657838" y="324070"/>
            <a:ext cx="21519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639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2"/>
          <p:cNvSpPr txBox="1">
            <a:spLocks/>
          </p:cNvSpPr>
          <p:nvPr/>
        </p:nvSpPr>
        <p:spPr>
          <a:xfrm>
            <a:off x="8279469" y="1428351"/>
            <a:ext cx="5754105" cy="3144032"/>
          </a:xfrm>
          <a:prstGeom prst="rect">
            <a:avLst/>
          </a:prstGeom>
        </p:spPr>
        <p:txBody>
          <a:bodyPr lIns="130618" tIns="0" rIns="130618" bIns="65309">
            <a:noAutofit/>
          </a:bodyPr>
          <a:lstStyle/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 прямые </a:t>
            </a:r>
            <a:r>
              <a:rPr lang="en-US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a</a:t>
            </a:r>
            <a:r>
              <a:rPr lang="ru-RU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ru-RU" sz="44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∥ </a:t>
            </a:r>
            <a:r>
              <a:rPr lang="en-US" sz="4400" b="1" i="1" dirty="0">
                <a:solidFill>
                  <a:schemeClr val="tx2">
                    <a:shade val="30000"/>
                    <a:satMod val="150000"/>
                  </a:schemeClr>
                </a:solidFill>
                <a:latin typeface="+mj-lt"/>
                <a:cs typeface="Arial" pitchFamily="34" charset="0"/>
              </a:rPr>
              <a:t>b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 1 + ∠ 2 = 160⁰</a:t>
            </a:r>
          </a:p>
          <a:p>
            <a:pPr marL="39185">
              <a:spcBef>
                <a:spcPts val="857"/>
              </a:spcBef>
              <a:buClr>
                <a:schemeClr val="accent1"/>
              </a:buClr>
              <a:buSzPct val="80000"/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Найти:</a:t>
            </a: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</a:p>
          <a:p>
            <a:pPr marL="39185">
              <a:spcBef>
                <a:spcPts val="857"/>
              </a:spcBef>
              <a:buClr>
                <a:schemeClr val="accent1"/>
              </a:buClr>
              <a:buSzPct val="80000"/>
            </a:pPr>
            <a:r>
              <a:rPr lang="ru-RU" sz="4000" b="1" dirty="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 3,  4, ∠ 5,∠6.</a:t>
            </a:r>
            <a:endParaRPr lang="ru-RU" sz="40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9185" defTabSz="1306185">
              <a:spcBef>
                <a:spcPts val="857"/>
              </a:spcBef>
              <a:buClr>
                <a:schemeClr val="accent1"/>
              </a:buClr>
              <a:buSzPct val="80000"/>
              <a:defRPr/>
            </a:pPr>
            <a:endParaRPr lang="ru-RU" sz="4000" b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914406" y="3000367"/>
            <a:ext cx="6286544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381146" y="2143111"/>
            <a:ext cx="3562445" cy="337845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00106" y="4730925"/>
            <a:ext cx="5829341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0903" y="2347162"/>
            <a:ext cx="685805" cy="901335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5000" b="1" i="1" dirty="0">
                <a:latin typeface="+mj-lt"/>
                <a:cs typeface="Arial" pitchFamily="34" charset="0"/>
              </a:rPr>
              <a:t>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1004" y="3998988"/>
            <a:ext cx="685805" cy="901335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en-US" sz="5000" b="1" i="1" dirty="0" smtClean="0">
                <a:latin typeface="+mj-lt"/>
                <a:cs typeface="Arial" pitchFamily="34" charset="0"/>
              </a:rPr>
              <a:t>b</a:t>
            </a:r>
            <a:endParaRPr lang="ru-RU" sz="5000" b="1" i="1" dirty="0">
              <a:latin typeface="+mj-lt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90458" y="4052680"/>
            <a:ext cx="685805" cy="716669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800" b="1" i="1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777" y="2914642"/>
            <a:ext cx="685805" cy="670503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500" b="1" i="1" dirty="0"/>
              <a:t>4</a:t>
            </a:r>
          </a:p>
        </p:txBody>
      </p:sp>
      <p:sp>
        <p:nvSpPr>
          <p:cNvPr id="18" name="Пирог 17"/>
          <p:cNvSpPr/>
          <p:nvPr/>
        </p:nvSpPr>
        <p:spPr>
          <a:xfrm rot="19011883">
            <a:off x="2591044" y="4249254"/>
            <a:ext cx="1357040" cy="946810"/>
          </a:xfrm>
          <a:prstGeom prst="pie">
            <a:avLst>
              <a:gd name="adj1" fmla="val 144027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57786" y="1279389"/>
            <a:ext cx="685805" cy="870557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4800" b="1" i="1" dirty="0"/>
              <a:t>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14883" y="3000368"/>
            <a:ext cx="685805" cy="716669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800" b="1" i="1" dirty="0"/>
              <a:t>3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0172721" y="339403"/>
            <a:ext cx="3860853" cy="875922"/>
          </a:xfrm>
          <a:prstGeom prst="rect">
            <a:avLst/>
          </a:prstGeom>
          <a:noFill/>
        </p:spPr>
        <p:txBody>
          <a:bodyPr wrap="none" lIns="130618" tIns="65309" rIns="130618" bIns="65309">
            <a:prstTxWarp prst="textCanUp">
              <a:avLst>
                <a:gd name="adj" fmla="val 81125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900" b="1" spc="71" dirty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письменно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387" y="2400288"/>
            <a:ext cx="685805" cy="716669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800" b="1" i="1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51086" y="3951372"/>
            <a:ext cx="685805" cy="670503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500" b="1" i="1" dirty="0"/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69867" y="4819415"/>
            <a:ext cx="685805" cy="670503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500" b="1" i="1" dirty="0"/>
              <a:t>6</a:t>
            </a:r>
          </a:p>
        </p:txBody>
      </p:sp>
      <p:sp>
        <p:nvSpPr>
          <p:cNvPr id="20" name="Пирог 19"/>
          <p:cNvSpPr/>
          <p:nvPr/>
        </p:nvSpPr>
        <p:spPr>
          <a:xfrm rot="19011883">
            <a:off x="4342930" y="2534561"/>
            <a:ext cx="1357040" cy="946810"/>
          </a:xfrm>
          <a:prstGeom prst="pie">
            <a:avLst>
              <a:gd name="adj1" fmla="val 106131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14406" y="6679894"/>
            <a:ext cx="2687057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 </a:t>
            </a:r>
            <a:endParaRPr lang="ru-RU" sz="4800" b="1" i="1" dirty="0">
              <a:solidFill>
                <a:schemeClr val="tx2">
                  <a:shade val="30000"/>
                  <a:satMod val="1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021450" y="5154666"/>
                <a:ext cx="9012124" cy="1345997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4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 1 =</a:t>
                </a:r>
                <a:r>
                  <a:rPr lang="ru-RU" sz="4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2 = 160⁰:2</a:t>
                </a:r>
                <a:r>
                  <a:rPr lang="en-US" sz="4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2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2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4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𝟖𝟎</m:t>
                        </m:r>
                      </m:e>
                      <m:sup>
                        <m:r>
                          <a:rPr lang="ru-RU" sz="4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sz="4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 </a:t>
                </a:r>
                <a:r>
                  <a:rPr lang="ru-RU" sz="42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ru-RU" sz="42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4=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2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4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𝟖𝟎</m:t>
                        </m:r>
                      </m:e>
                      <m:sup>
                        <m:r>
                          <a:rPr lang="ru-RU" sz="42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4200" b="1" dirty="0">
                  <a:solidFill>
                    <a:schemeClr val="tx2">
                      <a:shade val="30000"/>
                      <a:satMod val="150000"/>
                    </a:schemeClr>
                  </a:solidFill>
                  <a:latin typeface="Arial" pitchFamily="34" charset="0"/>
                  <a:cs typeface="Arial" pitchFamily="34" charset="0"/>
                  <a:sym typeface="Symbol"/>
                </a:endParaRPr>
              </a:p>
              <a:p>
                <a:r>
                  <a:rPr lang="ru-RU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 3</a:t>
                </a:r>
                <a:r>
                  <a:rPr lang="en-US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=∠ 5</a:t>
                </a:r>
                <a:r>
                  <a:rPr lang="en-US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:r>
                  <a:rPr lang="en-US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ru-RU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6</a:t>
                </a:r>
                <a:r>
                  <a:rPr lang="ru-RU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</m:t>
                        </m:r>
                        <m:r>
                          <a:rPr lang="ru-RU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−</m:t>
                        </m:r>
                        <m:r>
                          <a:rPr lang="ru-RU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𝟖𝟎</m:t>
                        </m:r>
                      </m:e>
                      <m:sup>
                        <m:r>
                          <a:rPr lang="ru-RU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  <m:r>
                          <a:rPr lang="en-US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</m:sup>
                    </m:sSup>
                  </m:oMath>
                </a14:m>
                <a:r>
                  <a:rPr lang="ru-RU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:r>
                  <a:rPr lang="en-US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𝟏𝟎𝟎</m:t>
                        </m:r>
                      </m:e>
                      <m:sup>
                        <m:r>
                          <a:rPr lang="ru-RU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450" y="5154666"/>
                <a:ext cx="9012124" cy="1345997"/>
              </a:xfrm>
              <a:prstGeom prst="rect">
                <a:avLst/>
              </a:prstGeom>
              <a:blipFill rotWithShape="1">
                <a:blip r:embed="rId2"/>
                <a:stretch>
                  <a:fillRect l="-3180" t="-10455" b="-1954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3106670" y="6664327"/>
                <a:ext cx="10926903" cy="795334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48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 3</a:t>
                </a:r>
                <a:r>
                  <a:rPr lang="en-US" sz="48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8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:r>
                  <a:rPr lang="en-US" sz="48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8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5</a:t>
                </a:r>
                <a:r>
                  <a:rPr lang="en-US" sz="48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8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=∠ </a:t>
                </a:r>
                <a:r>
                  <a:rPr lang="ru-RU" sz="48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6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8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48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𝟏𝟎𝟎</m:t>
                        </m:r>
                      </m:e>
                      <m:sup>
                        <m:r>
                          <a:rPr lang="ru-RU" sz="48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8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, ∠ 4</a:t>
                </a:r>
                <a:r>
                  <a:rPr lang="en-US" sz="4800" b="1" dirty="0" smtClean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800" b="1" dirty="0">
                    <a:solidFill>
                      <a:schemeClr val="tx2">
                        <a:shade val="30000"/>
                        <a:satMod val="150000"/>
                      </a:schemeClr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800" b="1" i="0" smtClean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48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𝟖𝟎</m:t>
                        </m:r>
                      </m:e>
                      <m:sup>
                        <m:r>
                          <a:rPr lang="ru-RU" sz="4800" b="1" i="0">
                            <a:solidFill>
                              <a:schemeClr val="tx2">
                                <a:shade val="30000"/>
                                <a:satMod val="150000"/>
                              </a:schemeClr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8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670" y="6664327"/>
                <a:ext cx="10926903" cy="795334"/>
              </a:xfrm>
              <a:prstGeom prst="rect">
                <a:avLst/>
              </a:prstGeom>
              <a:blipFill rotWithShape="1">
                <a:blip r:embed="rId3"/>
                <a:stretch>
                  <a:fillRect l="-3013" t="-22137" b="-4045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5657838" y="324070"/>
            <a:ext cx="21519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411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910" y="277885"/>
            <a:ext cx="5971168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278" y="985763"/>
            <a:ext cx="139261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1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. Покажите, что 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АС=СВ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 рисунке 4.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71260" y="3937549"/>
            <a:ext cx="0" cy="12192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77600" y="3962431"/>
            <a:ext cx="3810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71260" y="2718349"/>
            <a:ext cx="3810000" cy="24384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381260" y="2718349"/>
            <a:ext cx="0" cy="12192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447092" y="4547149"/>
            <a:ext cx="23769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262415" y="3327949"/>
            <a:ext cx="23769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099787" y="3676292"/>
            <a:ext cx="281473" cy="286139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0" name="Прямоугольник 19"/>
          <p:cNvSpPr/>
          <p:nvPr/>
        </p:nvSpPr>
        <p:spPr>
          <a:xfrm>
            <a:off x="577600" y="3974873"/>
            <a:ext cx="281473" cy="286139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-17315" y="5194333"/>
                <a:ext cx="73565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b="0" i="1" smtClean="0">
                              <a:latin typeface="Cambria Math"/>
                            </a:rPr>
                            <m:t>А</m:t>
                          </m:r>
                        </m:e>
                        <m:sub>
                          <m:r>
                            <a:rPr lang="ru-RU" sz="3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7315" y="5194333"/>
                <a:ext cx="735651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397079" y="3881538"/>
            <a:ext cx="514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</a:t>
            </a:r>
            <a:endParaRPr lang="uz-Latn-UZ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117682" y="3533198"/>
            <a:ext cx="514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А</a:t>
            </a:r>
            <a:endParaRPr lang="uz-Latn-U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240523" y="1991064"/>
                <a:ext cx="73084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b="0" i="1" smtClean="0">
                              <a:latin typeface="Cambria Math"/>
                            </a:rPr>
                            <m:t>В</m:t>
                          </m:r>
                        </m:e>
                        <m:sub>
                          <m:r>
                            <a:rPr lang="ru-RU" sz="3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523" y="1991064"/>
                <a:ext cx="730841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2218799" y="4024608"/>
            <a:ext cx="514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</a:t>
            </a:r>
            <a:endParaRPr lang="uz-Latn-UZ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7086600" y="1512741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539539" y="2087982"/>
                <a:ext cx="8229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Рассмотрим</a:t>
                </a:r>
                <a:r>
                  <a:rPr lang="ru-RU" sz="36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3600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36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АА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ru-RU" sz="3600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   и</m:t>
                    </m:r>
                    <m:r>
                      <m:rPr>
                        <m:nor/>
                      </m:rPr>
                      <a:rPr lang="ru-RU" sz="3600" b="0" i="0" smtClean="0">
                        <a:solidFill>
                          <a:srgbClr val="002060"/>
                        </a:solidFill>
                        <a:latin typeface="Arial" pitchFamily="34" charset="0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3600" dirty="0">
                        <a:solidFill>
                          <a:srgbClr val="002060"/>
                        </a:solidFill>
                        <a:latin typeface="Arial" pitchFamily="34" charset="0"/>
                        <a:ea typeface="Cambria Math"/>
                        <a:cs typeface="Arial" pitchFamily="34" charset="0"/>
                      </a:rPr>
                      <m:t>△</m:t>
                    </m:r>
                    <m:r>
                      <a:rPr lang="ru-RU" sz="36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В</m:t>
                    </m:r>
                    <m:sSub>
                      <m:sSubPr>
                        <m:ctrlPr>
                          <a:rPr lang="ru-RU" sz="36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36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ru-RU" sz="36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ru-RU" sz="36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</m:t>
                    </m:r>
                  </m:oMath>
                </a14:m>
                <a:endParaRPr lang="uz-Latn-UZ" sz="36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9539" y="2087982"/>
                <a:ext cx="8229600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2296" t="-14151" b="-3490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03564" y="2644107"/>
                <a:ext cx="3795591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solidFill>
                      <a:srgbClr val="002060"/>
                    </a:solidFill>
                  </a:rPr>
                  <a:t>1. </a:t>
                </a:r>
                <a:r>
                  <a:rPr lang="ru-RU" dirty="0" smtClean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∠А=∠В=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90</m:t>
                        </m:r>
                      </m:e>
                      <m:sup>
                        <m:r>
                          <a:rPr lang="ru-RU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 </a:t>
                </a:r>
                <a:endParaRPr lang="uz-Latn-UZ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3564" y="2644107"/>
                <a:ext cx="3795591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5778" t="-16529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>
            <a:off x="577601" y="2245232"/>
            <a:ext cx="0" cy="3926968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4381259" y="1835906"/>
            <a:ext cx="15820" cy="3595013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117682" y="2198166"/>
            <a:ext cx="5140118" cy="3242389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ирог 40"/>
          <p:cNvSpPr/>
          <p:nvPr/>
        </p:nvSpPr>
        <p:spPr>
          <a:xfrm rot="6210962">
            <a:off x="3935660" y="2315728"/>
            <a:ext cx="891197" cy="946810"/>
          </a:xfrm>
          <a:prstGeom prst="pie">
            <a:avLst>
              <a:gd name="adj1" fmla="val 20968610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ирог 41"/>
          <p:cNvSpPr/>
          <p:nvPr/>
        </p:nvSpPr>
        <p:spPr>
          <a:xfrm rot="17064935">
            <a:off x="132001" y="4664170"/>
            <a:ext cx="891197" cy="946810"/>
          </a:xfrm>
          <a:prstGeom prst="pie">
            <a:avLst>
              <a:gd name="adj1" fmla="val 20943868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677127" y="3183129"/>
                <a:ext cx="5798319" cy="7232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solidFill>
                      <a:srgbClr val="002060"/>
                    </a:solidFill>
                  </a:rPr>
                  <a:t>2.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АА</m:t>
                        </m:r>
                      </m:e>
                      <m:sub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 ВВ</m:t>
                        </m:r>
                      </m:e>
                      <m:sub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по условию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7127" y="3183129"/>
                <a:ext cx="5798319" cy="723275"/>
              </a:xfrm>
              <a:prstGeom prst="rect">
                <a:avLst/>
              </a:prstGeom>
              <a:blipFill rotWithShape="1">
                <a:blip r:embed="rId6"/>
                <a:stretch>
                  <a:fillRect l="-3785" t="-14286" r="-1893" b="-3613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651929" y="5137577"/>
                <a:ext cx="7081403" cy="1277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ru-RU" dirty="0" smtClean="0">
                    <a:solidFill>
                      <a:srgbClr val="002060"/>
                    </a:solidFill>
                  </a:rPr>
                  <a:t>3. </a:t>
                </a:r>
                <a:r>
                  <a:rPr lang="ru-RU" dirty="0" smtClean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∠</a:t>
                </a:r>
                <a:r>
                  <a:rPr lang="ru-RU" sz="3600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36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А</m:t>
                        </m:r>
                        <m:r>
                          <a:rPr lang="ru-RU" sz="3600" b="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А</m:t>
                        </m:r>
                      </m:e>
                      <m:sub>
                        <m:r>
                          <a:rPr lang="ru-RU" sz="3600" b="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ru-RU" sz="3600" b="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 </m:t>
                    </m:r>
                  </m:oMath>
                </a14:m>
                <a:r>
                  <a:rPr lang="ru-RU" dirty="0" smtClean="0">
                    <a:solidFill>
                      <a:srgbClr val="002060"/>
                    </a:solidFill>
                    <a:latin typeface="Cambria Math"/>
                    <a:ea typeface="Cambria Math"/>
                  </a:rPr>
                  <a:t>=∠</a:t>
                </a:r>
                <a14:m>
                  <m:oMath xmlns:m="http://schemas.openxmlformats.org/officeDocument/2006/math">
                    <m:r>
                      <a:rPr lang="ru-RU" sz="3600" b="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В</m:t>
                    </m:r>
                    <m:sSub>
                      <m:sSubPr>
                        <m:ctrlPr>
                          <a:rPr lang="ru-RU" sz="36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3600" b="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ru-RU" sz="3600" b="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ru-RU" sz="3600" b="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</m:t>
                    </m:r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накрест</a:t>
                </a:r>
                <a:r>
                  <a:rPr lang="ru-RU" sz="36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лежащие углы при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36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А</m:t>
                        </m:r>
                        <m:r>
                          <a:rPr lang="ru-RU" sz="3600" b="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А</m:t>
                        </m:r>
                      </m:e>
                      <m:sub>
                        <m:r>
                          <a:rPr lang="ru-RU" sz="3600" b="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ru-RU" sz="3600" b="0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3600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∥ </m:t>
                    </m:r>
                    <m:r>
                      <a:rPr lang="ru-RU" sz="3600" b="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В</m:t>
                    </m:r>
                    <m:sSub>
                      <m:sSubPr>
                        <m:ctrlPr>
                          <a:rPr lang="ru-RU" sz="36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3600" b="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ru-RU" sz="3600" b="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uz-Latn-UZ" sz="36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1929" y="5137577"/>
                <a:ext cx="7081403" cy="1277273"/>
              </a:xfrm>
              <a:prstGeom prst="rect">
                <a:avLst/>
              </a:prstGeom>
              <a:blipFill rotWithShape="1">
                <a:blip r:embed="rId7"/>
                <a:stretch>
                  <a:fillRect l="-3098" t="-9569" b="-1722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537945" y="6438024"/>
                <a:ext cx="11179407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По признаку УСУ равенства треугольников</a:t>
                </a:r>
              </a:p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 △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А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А</m:t>
                        </m:r>
                      </m:e>
                      <m:sub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sub>
                    </m:sSub>
                    <m:r>
                      <a:rPr lang="ru-RU" sz="4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</m:t>
                    </m:r>
                    <m:r>
                      <m:rPr>
                        <m:nor/>
                      </m:rPr>
                      <a:rPr lang="ru-RU" sz="40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ea typeface="Cambria Math"/>
                        <a:cs typeface="Arial" pitchFamily="34" charset="0"/>
                      </a:rPr>
                      <m:t>△</m:t>
                    </m:r>
                    <m:r>
                      <a:rPr lang="ru-RU" sz="4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В</m:t>
                    </m:r>
                    <m:sSub>
                      <m:sSub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sub>
                    </m:sSub>
                    <m:r>
                      <a:rPr lang="ru-RU" sz="40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С</m:t>
                    </m:r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⇒ АС=СВ</a:t>
                </a:r>
                <a:endParaRPr lang="uz-Latn-UZ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45" y="6438024"/>
                <a:ext cx="11179407" cy="1323439"/>
              </a:xfrm>
              <a:prstGeom prst="rect">
                <a:avLst/>
              </a:prstGeom>
              <a:blipFill rotWithShape="1">
                <a:blip r:embed="rId8"/>
                <a:stretch>
                  <a:fillRect l="-1908" t="-8295" r="-872" b="-1889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720935" y="3722403"/>
                <a:ext cx="67758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Рассмотрим прямые</a:t>
                </a:r>
                <a14:m>
                  <m:oMath xmlns:m="http://schemas.openxmlformats.org/officeDocument/2006/math"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</a:rPr>
                      <m:t>  </m:t>
                    </m:r>
                    <m:sSub>
                      <m:sSub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АА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</a:rPr>
                      <m:t>   и </m:t>
                    </m:r>
                    <m:sSub>
                      <m:sSub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 ВВ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935" y="3722403"/>
                <a:ext cx="6775865" cy="584775"/>
              </a:xfrm>
              <a:prstGeom prst="rect">
                <a:avLst/>
              </a:prstGeom>
              <a:blipFill rotWithShape="1">
                <a:blip r:embed="rId9"/>
                <a:stretch>
                  <a:fillRect l="-2248" t="-13542" b="-3333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5602009" y="4173986"/>
                <a:ext cx="2330959" cy="10772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АА</m:t>
                          </m:r>
                        </m:e>
                        <m:sub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</a:rPr>
                        <m:t>⊥АВ</m:t>
                      </m:r>
                    </m:oMath>
                  </m:oMathPara>
                </a14:m>
                <a:endParaRPr lang="ru-RU" sz="3200" b="1" i="1" dirty="0" smtClean="0">
                  <a:solidFill>
                    <a:srgbClr val="002060"/>
                  </a:solidFill>
                  <a:latin typeface="Cambria Math"/>
                  <a:ea typeface="Cambria Math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 ВВ</m:t>
                        </m:r>
                      </m:e>
                      <m:sub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ru-RU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⊥</m:t>
                    </m:r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АВ</m:t>
                    </m:r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/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2009" y="4173986"/>
                <a:ext cx="2330959" cy="107721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7475322" y="4316995"/>
            <a:ext cx="75854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Cambria Math"/>
                <a:ea typeface="Cambria Math"/>
              </a:rPr>
              <a:t>⇒</a:t>
            </a:r>
            <a:endParaRPr lang="uz-Latn-UZ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8157586" y="4307178"/>
                <a:ext cx="5696818" cy="7232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АА</m:t>
                        </m:r>
                      </m:e>
                      <m:sub>
                        <m:r>
                          <a:rPr lang="ru-RU" sz="32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ru-RU" sz="3200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∥В</m:t>
                    </m:r>
                    <m:sSub>
                      <m:sSubPr>
                        <m:ctrlPr>
                          <a:rPr lang="ru-RU" sz="32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В</m:t>
                        </m:r>
                      </m:e>
                      <m:sub>
                        <m:r>
                          <a:rPr lang="ru-RU" sz="32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</a:rPr>
                  <a:t> и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 А</m:t>
                        </m:r>
                      </m:e>
                      <m:sub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32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В</m:t>
                        </m:r>
                      </m:e>
                      <m:sub>
                        <m:r>
                          <a:rPr lang="ru-RU" sz="3200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</a:rPr>
                  <a:t>-секущая</a:t>
                </a:r>
                <a:endParaRPr lang="uz-Latn-UZ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7586" y="4307178"/>
                <a:ext cx="5696818" cy="723275"/>
              </a:xfrm>
              <a:prstGeom prst="rect">
                <a:avLst/>
              </a:prstGeom>
              <a:blipFill rotWithShape="1">
                <a:blip r:embed="rId11"/>
                <a:stretch>
                  <a:fillRect t="-15254" b="-3389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3181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1" grpId="0" animBg="1"/>
      <p:bldP spid="42" grpId="0" animBg="1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5799646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913924"/>
            <a:ext cx="13639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5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Если  </a:t>
            </a:r>
            <a:r>
              <a:rPr lang="en-US" sz="4400" b="1" i="1" dirty="0" smtClean="0">
                <a:cs typeface="Arial" pitchFamily="34" charset="0"/>
              </a:rPr>
              <a:t>a</a:t>
            </a:r>
            <a:r>
              <a:rPr lang="ru-RU" sz="4400" b="1" i="1" dirty="0" smtClean="0">
                <a:cs typeface="Arial" pitchFamily="34" charset="0"/>
              </a:rPr>
              <a:t> </a:t>
            </a:r>
            <a:r>
              <a:rPr lang="ru-RU" sz="4400" b="1" dirty="0">
                <a:cs typeface="Arial" pitchFamily="34" charset="0"/>
              </a:rPr>
              <a:t>∥ </a:t>
            </a:r>
            <a:r>
              <a:rPr lang="en-US" sz="4400" b="1" i="1" dirty="0" smtClean="0">
                <a:cs typeface="Arial" pitchFamily="34" charset="0"/>
              </a:rPr>
              <a:t>b</a:t>
            </a:r>
            <a:r>
              <a:rPr lang="ru-RU" sz="4400" b="1" i="1" dirty="0" smtClean="0">
                <a:cs typeface="Arial" pitchFamily="34" charset="0"/>
              </a:rPr>
              <a:t> </a:t>
            </a:r>
            <a:r>
              <a:rPr lang="en-US" sz="4400" b="1" i="1" dirty="0" smtClean="0"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 рисунке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7, то чему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равен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х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914406" y="3000367"/>
            <a:ext cx="6286544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828800" y="2149946"/>
            <a:ext cx="4000489" cy="33922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00106" y="4730925"/>
            <a:ext cx="5829341" cy="19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0903" y="2347162"/>
            <a:ext cx="685805" cy="901335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5000" b="1" i="1" dirty="0">
                <a:latin typeface="+mj-lt"/>
                <a:cs typeface="Arial" pitchFamily="34" charset="0"/>
              </a:rPr>
              <a:t>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1004" y="3998988"/>
            <a:ext cx="685805" cy="901335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en-US" sz="5000" b="1" i="1" dirty="0" smtClean="0">
                <a:latin typeface="+mj-lt"/>
                <a:cs typeface="Arial" pitchFamily="34" charset="0"/>
              </a:rPr>
              <a:t>b</a:t>
            </a:r>
            <a:endParaRPr lang="ru-RU" sz="5000" b="1" i="1" dirty="0">
              <a:latin typeface="+mj-lt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5424" y="4173581"/>
            <a:ext cx="685805" cy="670503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500" b="1" i="1" dirty="0"/>
              <a:t>4</a:t>
            </a:r>
          </a:p>
        </p:txBody>
      </p:sp>
      <p:sp>
        <p:nvSpPr>
          <p:cNvPr id="30" name="Пирог 29"/>
          <p:cNvSpPr/>
          <p:nvPr/>
        </p:nvSpPr>
        <p:spPr>
          <a:xfrm rot="20157325">
            <a:off x="4247833" y="4379644"/>
            <a:ext cx="1191676" cy="706372"/>
          </a:xfrm>
          <a:prstGeom prst="pie">
            <a:avLst>
              <a:gd name="adj1" fmla="val 3928364"/>
              <a:gd name="adj2" fmla="val 1210197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10548" y="2930751"/>
            <a:ext cx="685805" cy="716669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800" b="1" i="1" dirty="0"/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56207" y="4583029"/>
            <a:ext cx="685805" cy="716669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800" b="1" i="1" dirty="0"/>
              <a:t>2</a:t>
            </a:r>
          </a:p>
        </p:txBody>
      </p:sp>
      <p:sp>
        <p:nvSpPr>
          <p:cNvPr id="37" name="Пирог 36"/>
          <p:cNvSpPr/>
          <p:nvPr/>
        </p:nvSpPr>
        <p:spPr>
          <a:xfrm rot="19011883">
            <a:off x="2407853" y="2523886"/>
            <a:ext cx="891197" cy="946810"/>
          </a:xfrm>
          <a:prstGeom prst="pie">
            <a:avLst>
              <a:gd name="adj1" fmla="val 15978712"/>
              <a:gd name="adj2" fmla="val 266206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51084" y="2451204"/>
            <a:ext cx="685805" cy="716669"/>
          </a:xfrm>
          <a:prstGeom prst="rect">
            <a:avLst/>
          </a:prstGeom>
          <a:noFill/>
        </p:spPr>
        <p:txBody>
          <a:bodyPr wrap="square" lIns="130618" tIns="65309" rIns="130618" bIns="65309" rtlCol="0">
            <a:spAutoFit/>
          </a:bodyPr>
          <a:lstStyle/>
          <a:p>
            <a:r>
              <a:rPr lang="ru-RU" sz="3800" b="1" i="1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93988" y="2149946"/>
                <a:ext cx="121001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</a:rPr>
                            <m:t>𝟏𝟑𝟓</m:t>
                          </m:r>
                        </m:e>
                        <m:sup>
                          <m:r>
                            <a:rPr lang="ru-RU" sz="32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988" y="2149946"/>
                <a:ext cx="1210011" cy="5959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098889" y="5120183"/>
            <a:ext cx="630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3х</a:t>
            </a:r>
            <a:endParaRPr lang="uz-Latn-UZ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613299" y="1649948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463656" y="2321298"/>
                <a:ext cx="5605765" cy="1088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1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3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𝟏𝟑𝟓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потому что</a:t>
                </a: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они вертикальные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3656" y="2321298"/>
                <a:ext cx="5605765" cy="1088375"/>
              </a:xfrm>
              <a:prstGeom prst="rect">
                <a:avLst/>
              </a:prstGeom>
              <a:blipFill rotWithShape="1">
                <a:blip r:embed="rId3"/>
                <a:stretch>
                  <a:fillRect l="-2717" t="-6180" r="-1739" b="-1797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Прямоугольник 53"/>
          <p:cNvSpPr/>
          <p:nvPr/>
        </p:nvSpPr>
        <p:spPr>
          <a:xfrm>
            <a:off x="7616056" y="3576414"/>
            <a:ext cx="515269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∠ 2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∠ 4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=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3х потому что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они вертикальные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294659" y="4678139"/>
            <a:ext cx="6700360" cy="1088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∠ 3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∠ 4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накрест лежащие углы при</a:t>
            </a:r>
            <a:r>
              <a:rPr lang="en-US" sz="3200" b="1" i="1" dirty="0">
                <a:solidFill>
                  <a:srgbClr val="002060"/>
                </a:solidFill>
                <a:cs typeface="Arial" pitchFamily="34" charset="0"/>
              </a:rPr>
              <a:t> a</a:t>
            </a:r>
            <a:r>
              <a:rPr lang="ru-RU" sz="3200" b="1" i="1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cs typeface="Arial" pitchFamily="34" charset="0"/>
              </a:rPr>
              <a:t>∥ </a:t>
            </a:r>
            <a:r>
              <a:rPr lang="en-US" sz="3200" b="1" i="1" dirty="0">
                <a:solidFill>
                  <a:srgbClr val="002060"/>
                </a:solidFill>
                <a:cs typeface="Arial" pitchFamily="34" charset="0"/>
              </a:rPr>
              <a:t>b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457436" y="5766514"/>
                <a:ext cx="2372701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3х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𝟏𝟑𝟓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7436" y="5766514"/>
                <a:ext cx="2372701" cy="658898"/>
              </a:xfrm>
              <a:prstGeom prst="rect">
                <a:avLst/>
              </a:prstGeom>
              <a:blipFill rotWithShape="1">
                <a:blip r:embed="rId4"/>
                <a:stretch>
                  <a:fillRect l="-7692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615562" y="6425412"/>
                <a:ext cx="3606949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𝟏𝟑𝟓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: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𝟒𝟓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5562" y="6425412"/>
                <a:ext cx="3606949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5068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136708" y="6553200"/>
                <a:ext cx="416331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х </a:t>
                </a:r>
                <a:r>
                  <a:rPr lang="ru-RU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𝟒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</m:e>
                      <m:sup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708" y="6553200"/>
                <a:ext cx="4163319" cy="769441"/>
              </a:xfrm>
              <a:prstGeom prst="rect">
                <a:avLst/>
              </a:prstGeom>
              <a:blipFill rotWithShape="1">
                <a:blip r:embed="rId6"/>
                <a:stretch>
                  <a:fillRect l="-5857" t="-16667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541073" y="3142057"/>
                <a:ext cx="1210011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</a:rPr>
                            <m:t>𝟏𝟑𝟓</m:t>
                          </m:r>
                        </m:e>
                        <m:sup>
                          <m:r>
                            <a:rPr lang="ru-RU" sz="32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1073" y="3142057"/>
                <a:ext cx="1210011" cy="5959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5233301" y="3936698"/>
            <a:ext cx="630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3х</a:t>
            </a:r>
            <a:endParaRPr lang="uz-Latn-UZ" sz="3600" b="1" dirty="0"/>
          </a:p>
        </p:txBody>
      </p:sp>
    </p:spTree>
    <p:extLst>
      <p:ext uri="{BB962C8B-B14F-4D97-AF65-F5344CB8AC3E}">
        <p14:creationId xmlns:p14="http://schemas.microsoft.com/office/powerpoint/2010/main" val="1008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  <p:bldP spid="33" grpId="0"/>
      <p:bldP spid="27" grpId="0"/>
      <p:bldP spid="13" grpId="0"/>
      <p:bldP spid="54" grpId="0"/>
      <p:bldP spid="55" grpId="0"/>
      <p:bldP spid="14" grpId="0"/>
      <p:bldP spid="15" grpId="0"/>
      <p:bldP spid="56" grpId="0"/>
      <p:bldP spid="57" grpId="0"/>
      <p:bldP spid="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5"/>
          <p:cNvSpPr txBox="1">
            <a:spLocks noChangeArrowheads="1"/>
          </p:cNvSpPr>
          <p:nvPr/>
        </p:nvSpPr>
        <p:spPr bwMode="auto">
          <a:xfrm>
            <a:off x="2964182" y="1403986"/>
            <a:ext cx="80517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alt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3" name="Line 6"/>
          <p:cNvSpPr>
            <a:spLocks noChangeShapeType="1"/>
          </p:cNvSpPr>
          <p:nvPr/>
        </p:nvSpPr>
        <p:spPr bwMode="auto">
          <a:xfrm flipV="1">
            <a:off x="1150622" y="2409826"/>
            <a:ext cx="2552699" cy="171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76804" name="Line 7"/>
          <p:cNvSpPr>
            <a:spLocks noChangeShapeType="1"/>
          </p:cNvSpPr>
          <p:nvPr/>
        </p:nvSpPr>
        <p:spPr bwMode="auto">
          <a:xfrm flipV="1">
            <a:off x="970281" y="3337561"/>
            <a:ext cx="2639061" cy="19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76805" name="Text Box 8"/>
          <p:cNvSpPr txBox="1">
            <a:spLocks noChangeArrowheads="1"/>
          </p:cNvSpPr>
          <p:nvPr/>
        </p:nvSpPr>
        <p:spPr bwMode="auto">
          <a:xfrm>
            <a:off x="322581" y="2981326"/>
            <a:ext cx="92201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altLang="ru-RU" sz="4000" b="1" i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6" name="Text Box 9"/>
          <p:cNvSpPr txBox="1">
            <a:spLocks noChangeArrowheads="1"/>
          </p:cNvSpPr>
          <p:nvPr/>
        </p:nvSpPr>
        <p:spPr bwMode="auto">
          <a:xfrm>
            <a:off x="342901" y="2066926"/>
            <a:ext cx="92201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altLang="ru-RU" sz="4000" b="1" i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7" name="Text Box 10"/>
          <p:cNvSpPr txBox="1">
            <a:spLocks noChangeArrowheads="1"/>
          </p:cNvSpPr>
          <p:nvPr/>
        </p:nvSpPr>
        <p:spPr bwMode="auto">
          <a:xfrm>
            <a:off x="1778000" y="2299336"/>
            <a:ext cx="80518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altLang="ru-RU" sz="3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8" name="Text Box 11"/>
          <p:cNvSpPr txBox="1">
            <a:spLocks noChangeArrowheads="1"/>
          </p:cNvSpPr>
          <p:nvPr/>
        </p:nvSpPr>
        <p:spPr bwMode="auto">
          <a:xfrm>
            <a:off x="1793240" y="2891790"/>
            <a:ext cx="68326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sz="3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901441" y="1828800"/>
            <a:ext cx="10340341" cy="17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Теорема</a:t>
            </a:r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ru-RU" altLang="ru-RU" sz="36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Если</a:t>
            </a:r>
            <a:r>
              <a:rPr lang="ru-RU" altLang="ru-RU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две параллельные прямые пересечены секущей, </a:t>
            </a:r>
            <a:r>
              <a:rPr lang="ru-RU" altLang="ru-RU" sz="36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ru-RU" altLang="ru-RU" sz="28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накрест лежащие углы равны.</a:t>
            </a:r>
          </a:p>
        </p:txBody>
      </p:sp>
      <p:sp>
        <p:nvSpPr>
          <p:cNvPr id="76811" name="Line 19"/>
          <p:cNvSpPr>
            <a:spLocks noChangeShapeType="1"/>
          </p:cNvSpPr>
          <p:nvPr/>
        </p:nvSpPr>
        <p:spPr bwMode="auto">
          <a:xfrm flipH="1">
            <a:off x="1059181" y="1887856"/>
            <a:ext cx="2072640" cy="190119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76812" name="Text Box 20"/>
          <p:cNvSpPr txBox="1">
            <a:spLocks noChangeArrowheads="1"/>
          </p:cNvSpPr>
          <p:nvPr/>
        </p:nvSpPr>
        <p:spPr bwMode="auto">
          <a:xfrm>
            <a:off x="2705102" y="3448050"/>
            <a:ext cx="80517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alt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13" name="Line 21"/>
          <p:cNvSpPr>
            <a:spLocks noChangeShapeType="1"/>
          </p:cNvSpPr>
          <p:nvPr/>
        </p:nvSpPr>
        <p:spPr bwMode="auto">
          <a:xfrm flipV="1">
            <a:off x="1257302" y="4423410"/>
            <a:ext cx="2065019" cy="1714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>
              <a:solidFill>
                <a:srgbClr val="C00000"/>
              </a:solidFill>
            </a:endParaRPr>
          </a:p>
        </p:txBody>
      </p:sp>
      <p:sp>
        <p:nvSpPr>
          <p:cNvPr id="76814" name="Line 22"/>
          <p:cNvSpPr>
            <a:spLocks noChangeShapeType="1"/>
          </p:cNvSpPr>
          <p:nvPr/>
        </p:nvSpPr>
        <p:spPr bwMode="auto">
          <a:xfrm flipV="1">
            <a:off x="1076961" y="5366386"/>
            <a:ext cx="2415541" cy="19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76815" name="Text Box 23"/>
          <p:cNvSpPr txBox="1">
            <a:spLocks noChangeArrowheads="1"/>
          </p:cNvSpPr>
          <p:nvPr/>
        </p:nvSpPr>
        <p:spPr bwMode="auto">
          <a:xfrm>
            <a:off x="429261" y="5010150"/>
            <a:ext cx="92201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altLang="ru-RU" sz="4000" b="1" i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16" name="Text Box 24"/>
          <p:cNvSpPr txBox="1">
            <a:spLocks noChangeArrowheads="1"/>
          </p:cNvSpPr>
          <p:nvPr/>
        </p:nvSpPr>
        <p:spPr bwMode="auto">
          <a:xfrm>
            <a:off x="449581" y="4095750"/>
            <a:ext cx="92201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altLang="ru-RU" sz="4000" b="1" i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17" name="Line 25"/>
          <p:cNvSpPr>
            <a:spLocks noChangeShapeType="1"/>
          </p:cNvSpPr>
          <p:nvPr/>
        </p:nvSpPr>
        <p:spPr bwMode="auto">
          <a:xfrm flipH="1">
            <a:off x="1094741" y="3941446"/>
            <a:ext cx="2072640" cy="190119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76818" name="Text Box 26"/>
          <p:cNvSpPr txBox="1">
            <a:spLocks noChangeArrowheads="1"/>
          </p:cNvSpPr>
          <p:nvPr/>
        </p:nvSpPr>
        <p:spPr bwMode="auto">
          <a:xfrm>
            <a:off x="1905000" y="4907280"/>
            <a:ext cx="80518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altLang="ru-RU" sz="3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19" name="Text Box 27"/>
          <p:cNvSpPr txBox="1">
            <a:spLocks noChangeArrowheads="1"/>
          </p:cNvSpPr>
          <p:nvPr/>
        </p:nvSpPr>
        <p:spPr bwMode="auto">
          <a:xfrm>
            <a:off x="2764790" y="3941446"/>
            <a:ext cx="80518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sz="3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20" name="Line 30"/>
          <p:cNvSpPr>
            <a:spLocks noChangeShapeType="1"/>
          </p:cNvSpPr>
          <p:nvPr/>
        </p:nvSpPr>
        <p:spPr bwMode="auto">
          <a:xfrm flipV="1">
            <a:off x="1163320" y="6606540"/>
            <a:ext cx="2065021" cy="1714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76821" name="Line 31"/>
          <p:cNvSpPr>
            <a:spLocks noChangeShapeType="1"/>
          </p:cNvSpPr>
          <p:nvPr/>
        </p:nvSpPr>
        <p:spPr bwMode="auto">
          <a:xfrm flipV="1">
            <a:off x="982981" y="7549516"/>
            <a:ext cx="2415539" cy="19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76822" name="Text Box 32"/>
          <p:cNvSpPr txBox="1">
            <a:spLocks noChangeArrowheads="1"/>
          </p:cNvSpPr>
          <p:nvPr/>
        </p:nvSpPr>
        <p:spPr bwMode="auto">
          <a:xfrm>
            <a:off x="335281" y="7193280"/>
            <a:ext cx="92202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altLang="ru-RU" sz="4000" b="1" i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23" name="Text Box 33"/>
          <p:cNvSpPr txBox="1">
            <a:spLocks noChangeArrowheads="1"/>
          </p:cNvSpPr>
          <p:nvPr/>
        </p:nvSpPr>
        <p:spPr bwMode="auto">
          <a:xfrm>
            <a:off x="355601" y="6278880"/>
            <a:ext cx="92202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altLang="ru-RU" sz="4000" b="1" i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24" name="Text Box 34"/>
          <p:cNvSpPr txBox="1">
            <a:spLocks noChangeArrowheads="1"/>
          </p:cNvSpPr>
          <p:nvPr/>
        </p:nvSpPr>
        <p:spPr bwMode="auto">
          <a:xfrm>
            <a:off x="1811022" y="7090410"/>
            <a:ext cx="80517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altLang="ru-RU" sz="3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25" name="Text Box 35"/>
          <p:cNvSpPr txBox="1">
            <a:spLocks noChangeArrowheads="1"/>
          </p:cNvSpPr>
          <p:nvPr/>
        </p:nvSpPr>
        <p:spPr bwMode="auto">
          <a:xfrm>
            <a:off x="2354582" y="6494146"/>
            <a:ext cx="80517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sz="3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26" name="Line 37"/>
          <p:cNvSpPr>
            <a:spLocks noChangeShapeType="1"/>
          </p:cNvSpPr>
          <p:nvPr/>
        </p:nvSpPr>
        <p:spPr bwMode="auto">
          <a:xfrm flipH="1">
            <a:off x="970280" y="6130291"/>
            <a:ext cx="2072640" cy="190119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76827" name="Text Box 38"/>
          <p:cNvSpPr txBox="1">
            <a:spLocks noChangeArrowheads="1"/>
          </p:cNvSpPr>
          <p:nvPr/>
        </p:nvSpPr>
        <p:spPr bwMode="auto">
          <a:xfrm>
            <a:off x="2570480" y="5631180"/>
            <a:ext cx="80518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altLang="ru-RU" sz="40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4122422" y="6004905"/>
            <a:ext cx="10119360" cy="17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Теорема</a:t>
            </a:r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alt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altLang="ru-RU" sz="36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Если</a:t>
            </a:r>
            <a:r>
              <a:rPr lang="ru-RU" altLang="ru-RU" sz="28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две параллельные прямые пересечены секущей,</a:t>
            </a:r>
            <a:r>
              <a:rPr lang="ru-RU" altLang="ru-RU" sz="28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то сумма односторонних углов </a:t>
            </a:r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равна 180</a:t>
            </a:r>
            <a:r>
              <a:rPr lang="ru-RU" altLang="ru-RU" sz="3600" b="1" baseline="30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altLang="ru-RU" sz="36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4144011" y="3789046"/>
            <a:ext cx="10076181" cy="185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Теорема</a:t>
            </a:r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alt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altLang="ru-RU" sz="36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Если</a:t>
            </a:r>
            <a:r>
              <a:rPr lang="ru-RU" altLang="ru-RU" sz="28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две параллельные прямые пересечены секущей,</a:t>
            </a:r>
            <a:r>
              <a:rPr lang="ru-RU" altLang="ru-RU" sz="28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ru-RU" altLang="ru-RU" sz="28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соответственные  углы равны.</a:t>
            </a:r>
          </a:p>
        </p:txBody>
      </p:sp>
      <p:sp>
        <p:nvSpPr>
          <p:cNvPr id="76830" name="Text Box 32"/>
          <p:cNvSpPr txBox="1">
            <a:spLocks noChangeArrowheads="1"/>
          </p:cNvSpPr>
          <p:nvPr/>
        </p:nvSpPr>
        <p:spPr bwMode="auto">
          <a:xfrm>
            <a:off x="1954831" y="365760"/>
            <a:ext cx="10738521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об углах, образованных</a:t>
            </a:r>
          </a:p>
          <a:p>
            <a:pPr algn="ctr"/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двумя параллельными прямыми и </a:t>
            </a:r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секущей</a:t>
            </a:r>
            <a:r>
              <a:rPr lang="ru-RU" alt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alt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10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6" grpId="0"/>
      <p:bldP spid="12327" grpId="0"/>
      <p:bldP spid="123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52800" y="2544765"/>
            <a:ext cx="8063172" cy="225583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12  (стр. 89).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Детский символ, содержащий геометрические фигуры | Премиум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938" r="64375"/>
          <a:stretch/>
        </p:blipFill>
        <p:spPr bwMode="auto">
          <a:xfrm>
            <a:off x="1143000" y="1828800"/>
            <a:ext cx="2124205" cy="2858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Детский символ, содержащий геометрические фигуры | Премиум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64" t="12977" b="43532"/>
          <a:stretch/>
        </p:blipFill>
        <p:spPr bwMode="auto">
          <a:xfrm>
            <a:off x="11430000" y="4686915"/>
            <a:ext cx="2381252" cy="282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379007087"/>
              </p:ext>
            </p:extLst>
          </p:nvPr>
        </p:nvGraphicFramePr>
        <p:xfrm>
          <a:off x="1066800" y="1143000"/>
          <a:ext cx="126492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87680" y="4763476"/>
            <a:ext cx="13830301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называются углы образованные при пересечении двух прямых секущей? </a:t>
            </a:r>
          </a:p>
        </p:txBody>
      </p:sp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365760" y="3200400"/>
            <a:ext cx="13830301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Прямая </a:t>
            </a: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называется секущей, если она пересекает две параллельные прямые в двух точках.</a:t>
            </a:r>
            <a:r>
              <a:rPr lang="ru-RU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638301" y="228600"/>
            <a:ext cx="1255776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Какие прямые называются параллельными?  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1980" y="1137654"/>
            <a:ext cx="13898880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Две </a:t>
            </a: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непересекающиеся прямые на плоскости называются параллельными прямыми.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87680" y="2560320"/>
            <a:ext cx="1365504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Какую прямую называют секущей прямой?  </a:t>
            </a: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365760" y="6126480"/>
            <a:ext cx="13830301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Накрест </a:t>
            </a:r>
            <a:r>
              <a:rPr 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лежащие, односторонние, соответственные углы, вертикальные, смежные.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40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Line 4"/>
          <p:cNvSpPr>
            <a:spLocks noChangeShapeType="1"/>
          </p:cNvSpPr>
          <p:nvPr/>
        </p:nvSpPr>
        <p:spPr bwMode="auto">
          <a:xfrm>
            <a:off x="3512821" y="1954530"/>
            <a:ext cx="610616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7827" name="Line 5"/>
          <p:cNvSpPr>
            <a:spLocks noChangeShapeType="1"/>
          </p:cNvSpPr>
          <p:nvPr/>
        </p:nvSpPr>
        <p:spPr bwMode="auto">
          <a:xfrm flipH="1">
            <a:off x="4434840" y="1089660"/>
            <a:ext cx="1381760" cy="2074546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7828" name="Line 6"/>
          <p:cNvSpPr>
            <a:spLocks noChangeShapeType="1"/>
          </p:cNvSpPr>
          <p:nvPr/>
        </p:nvSpPr>
        <p:spPr bwMode="auto">
          <a:xfrm>
            <a:off x="6855461" y="1089661"/>
            <a:ext cx="2418080" cy="190119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7829" name="TextBox 10"/>
          <p:cNvSpPr txBox="1">
            <a:spLocks noChangeArrowheads="1"/>
          </p:cNvSpPr>
          <p:nvPr/>
        </p:nvSpPr>
        <p:spPr bwMode="auto">
          <a:xfrm>
            <a:off x="5242560" y="2040256"/>
            <a:ext cx="491422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7830" name="TextBox 10"/>
          <p:cNvSpPr txBox="1">
            <a:spLocks noChangeArrowheads="1"/>
          </p:cNvSpPr>
          <p:nvPr/>
        </p:nvSpPr>
        <p:spPr bwMode="auto">
          <a:xfrm>
            <a:off x="4780280" y="1350646"/>
            <a:ext cx="491422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7831" name="TextBox 10"/>
          <p:cNvSpPr txBox="1">
            <a:spLocks noChangeArrowheads="1"/>
          </p:cNvSpPr>
          <p:nvPr/>
        </p:nvSpPr>
        <p:spPr bwMode="auto">
          <a:xfrm>
            <a:off x="5471161" y="1350646"/>
            <a:ext cx="491422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77832" name="TextBox 10"/>
          <p:cNvSpPr txBox="1">
            <a:spLocks noChangeArrowheads="1"/>
          </p:cNvSpPr>
          <p:nvPr/>
        </p:nvSpPr>
        <p:spPr bwMode="auto">
          <a:xfrm>
            <a:off x="6855461" y="1350646"/>
            <a:ext cx="491422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7833" name="TextBox 10"/>
          <p:cNvSpPr txBox="1">
            <a:spLocks noChangeArrowheads="1"/>
          </p:cNvSpPr>
          <p:nvPr/>
        </p:nvSpPr>
        <p:spPr bwMode="auto">
          <a:xfrm>
            <a:off x="7546341" y="1868806"/>
            <a:ext cx="491422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77834" name="TextBox 10"/>
          <p:cNvSpPr txBox="1">
            <a:spLocks noChangeArrowheads="1"/>
          </p:cNvSpPr>
          <p:nvPr/>
        </p:nvSpPr>
        <p:spPr bwMode="auto">
          <a:xfrm>
            <a:off x="4434841" y="1868806"/>
            <a:ext cx="491422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77835" name="TextBox 10"/>
          <p:cNvSpPr txBox="1">
            <a:spLocks noChangeArrowheads="1"/>
          </p:cNvSpPr>
          <p:nvPr/>
        </p:nvSpPr>
        <p:spPr bwMode="auto">
          <a:xfrm>
            <a:off x="7891782" y="1350646"/>
            <a:ext cx="491422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77836" name="TextBox 10"/>
          <p:cNvSpPr txBox="1">
            <a:spLocks noChangeArrowheads="1"/>
          </p:cNvSpPr>
          <p:nvPr/>
        </p:nvSpPr>
        <p:spPr bwMode="auto">
          <a:xfrm>
            <a:off x="8468361" y="1868806"/>
            <a:ext cx="491422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731520" y="3337561"/>
            <a:ext cx="5486400" cy="4491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endParaRPr lang="ru-RU" alt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накрест лежащие</a:t>
            </a:r>
            <a:endParaRPr lang="ru-RU" altLang="ru-RU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соответственные</a:t>
            </a:r>
            <a:endParaRPr lang="ru-RU" altLang="ru-RU" sz="40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односторонние </a:t>
            </a:r>
            <a:r>
              <a:rPr lang="ru-RU" alt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</a:t>
            </a: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вертикальные</a:t>
            </a:r>
            <a:r>
              <a:rPr lang="ru-RU" alt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смежные</a:t>
            </a:r>
            <a:endParaRPr lang="ru-RU" altLang="ru-RU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838" name="Rectangle 2"/>
          <p:cNvSpPr>
            <a:spLocks noChangeArrowheads="1"/>
          </p:cNvSpPr>
          <p:nvPr/>
        </p:nvSpPr>
        <p:spPr bwMode="auto">
          <a:xfrm>
            <a:off x="1097281" y="274320"/>
            <a:ext cx="12819381" cy="104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alt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Назовите:</a:t>
            </a: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5839461" y="3246316"/>
            <a:ext cx="7559040" cy="4491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endParaRPr lang="ru-RU" alt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и 3,  7 и 4 </a:t>
            </a: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 и 4 ,  1 и 6,  2 и 3, 7 и 8</a:t>
            </a: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 и 3,   1 и 4</a:t>
            </a: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 и 2,  5 и 7,  3 и 6,  4 и 8</a:t>
            </a: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и 5,  5 и 2,  2 и 7,  7 и 1</a:t>
            </a:r>
          </a:p>
          <a:p>
            <a:pPr marL="489833" indent="-489833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 и 8,  8 и 6,  6 и 4,  4 и 3</a:t>
            </a:r>
          </a:p>
        </p:txBody>
      </p:sp>
    </p:spTree>
    <p:extLst>
      <p:ext uri="{BB962C8B-B14F-4D97-AF65-F5344CB8AC3E}">
        <p14:creationId xmlns:p14="http://schemas.microsoft.com/office/powerpoint/2010/main" val="22179093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5360" y="102514"/>
            <a:ext cx="13167360" cy="1415772"/>
          </a:xfrm>
        </p:spPr>
        <p:txBody>
          <a:bodyPr anchor="b"/>
          <a:lstStyle/>
          <a:p>
            <a:pPr algn="ctr" eaLnBrk="1" hangingPunct="1"/>
            <a:r>
              <a:rPr lang="ru-RU" sz="4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краткой записи сформулировать </a:t>
            </a:r>
            <a:r>
              <a:rPr lang="ru-RU" sz="4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утверждение</a:t>
            </a:r>
            <a:endParaRPr lang="ru-RU" sz="4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084061" y="1609726"/>
            <a:ext cx="6106160" cy="135421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1) Если </a:t>
            </a:r>
            <a:r>
              <a:rPr lang="ru-RU" sz="4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sz="4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 = </a:t>
            </a:r>
            <a:r>
              <a:rPr lang="ru-RU" sz="4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sz="4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2, </a:t>
            </a:r>
            <a:endParaRPr lang="en-US" sz="4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ru-RU" sz="4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то </a:t>
            </a:r>
            <a:r>
              <a:rPr lang="ru-RU" sz="4400" b="1" i="1" dirty="0" smtClean="0">
                <a:solidFill>
                  <a:srgbClr val="0000CC"/>
                </a:solidFill>
                <a:latin typeface="+mj-lt"/>
                <a:cs typeface="Arial" pitchFamily="34" charset="0"/>
              </a:rPr>
              <a:t>а </a:t>
            </a:r>
            <a:r>
              <a:rPr lang="en-US" sz="4400" b="1" i="1" dirty="0" smtClean="0">
                <a:solidFill>
                  <a:srgbClr val="0000CC"/>
                </a:solidFill>
                <a:latin typeface="+mj-lt"/>
                <a:cs typeface="Arial" pitchFamily="34" charset="0"/>
              </a:rPr>
              <a:t>║</a:t>
            </a:r>
            <a:r>
              <a:rPr lang="ru-RU" sz="4400" b="1" i="1" dirty="0" smtClean="0">
                <a:solidFill>
                  <a:srgbClr val="0000CC"/>
                </a:solidFill>
                <a:latin typeface="+mj-lt"/>
                <a:cs typeface="Arial" pitchFamily="34" charset="0"/>
              </a:rPr>
              <a:t> </a:t>
            </a:r>
            <a:r>
              <a:rPr lang="en-US" sz="4400" b="1" i="1" dirty="0" smtClean="0">
                <a:solidFill>
                  <a:srgbClr val="0000CC"/>
                </a:solidFill>
                <a:latin typeface="+mj-lt"/>
                <a:cs typeface="Arial" pitchFamily="34" charset="0"/>
              </a:rPr>
              <a:t>b</a:t>
            </a:r>
            <a:r>
              <a:rPr lang="ru-RU" sz="4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7084062" y="3509010"/>
            <a:ext cx="6223000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marL="489833" indent="-489833">
              <a:spcBef>
                <a:spcPct val="20000"/>
              </a:spcBef>
            </a:pP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 Если 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 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= 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2, </a:t>
            </a:r>
            <a:endParaRPr lang="en-US" sz="4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489833" indent="-489833">
              <a:spcBef>
                <a:spcPct val="20000"/>
              </a:spcBef>
            </a:pP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то </a:t>
            </a:r>
            <a:r>
              <a:rPr lang="ru-RU" sz="4600" b="1" i="1" dirty="0">
                <a:solidFill>
                  <a:srgbClr val="0000CC"/>
                </a:solidFill>
                <a:cs typeface="Arial" pitchFamily="34" charset="0"/>
              </a:rPr>
              <a:t>а </a:t>
            </a:r>
            <a:r>
              <a:rPr lang="en-US" sz="4600" b="1" i="1" dirty="0">
                <a:solidFill>
                  <a:srgbClr val="0000CC"/>
                </a:solidFill>
                <a:cs typeface="Arial" pitchFamily="34" charset="0"/>
              </a:rPr>
              <a:t>║</a:t>
            </a:r>
            <a:r>
              <a:rPr lang="ru-RU" sz="4600" b="1" i="1" dirty="0">
                <a:solidFill>
                  <a:srgbClr val="0000CC"/>
                </a:solidFill>
                <a:cs typeface="Arial" pitchFamily="34" charset="0"/>
              </a:rPr>
              <a:t> </a:t>
            </a:r>
            <a:r>
              <a:rPr lang="en-US" sz="4600" b="1" i="1" dirty="0">
                <a:solidFill>
                  <a:srgbClr val="0000CC"/>
                </a:solidFill>
                <a:cs typeface="Arial" pitchFamily="34" charset="0"/>
              </a:rPr>
              <a:t>b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827521" y="5303520"/>
            <a:ext cx="7373621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marL="489833" indent="-489833">
              <a:spcBef>
                <a:spcPct val="20000"/>
              </a:spcBef>
            </a:pP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4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 Если 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 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+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4 = 180</a:t>
            </a:r>
            <a:r>
              <a:rPr lang="en-US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º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489833" indent="-489833">
              <a:spcBef>
                <a:spcPct val="20000"/>
              </a:spcBef>
            </a:pP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то </a:t>
            </a:r>
            <a:r>
              <a:rPr lang="ru-RU" sz="4600" b="1" i="1" dirty="0">
                <a:solidFill>
                  <a:srgbClr val="0000CC"/>
                </a:solidFill>
                <a:latin typeface="+mj-lt"/>
                <a:cs typeface="Arial" pitchFamily="34" charset="0"/>
              </a:rPr>
              <a:t>а </a:t>
            </a:r>
            <a:r>
              <a:rPr lang="en-US" sz="4600" b="1" i="1" dirty="0">
                <a:solidFill>
                  <a:srgbClr val="0000CC"/>
                </a:solidFill>
                <a:latin typeface="+mj-lt"/>
                <a:cs typeface="Arial" pitchFamily="34" charset="0"/>
              </a:rPr>
              <a:t>║</a:t>
            </a:r>
            <a:r>
              <a:rPr lang="ru-RU" sz="4600" b="1" i="1" dirty="0">
                <a:solidFill>
                  <a:srgbClr val="0000CC"/>
                </a:solidFill>
                <a:latin typeface="+mj-lt"/>
                <a:cs typeface="Arial" pitchFamily="34" charset="0"/>
              </a:rPr>
              <a:t> </a:t>
            </a:r>
            <a:r>
              <a:rPr lang="en-US" sz="4600" b="1" i="1" dirty="0">
                <a:solidFill>
                  <a:srgbClr val="0000CC"/>
                </a:solidFill>
                <a:latin typeface="+mj-lt"/>
                <a:cs typeface="Arial" pitchFamily="34" charset="0"/>
              </a:rPr>
              <a:t>b</a:t>
            </a:r>
            <a:r>
              <a:rPr lang="ru-RU" sz="4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4216" name="Line 8"/>
          <p:cNvSpPr>
            <a:spLocks noChangeShapeType="1"/>
          </p:cNvSpPr>
          <p:nvPr/>
        </p:nvSpPr>
        <p:spPr bwMode="auto">
          <a:xfrm>
            <a:off x="853440" y="2651760"/>
            <a:ext cx="524256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4217" name="Line 9"/>
          <p:cNvSpPr>
            <a:spLocks noChangeShapeType="1"/>
          </p:cNvSpPr>
          <p:nvPr/>
        </p:nvSpPr>
        <p:spPr bwMode="auto">
          <a:xfrm>
            <a:off x="731520" y="3840480"/>
            <a:ext cx="524256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4218" name="Text Box 9"/>
          <p:cNvSpPr txBox="1">
            <a:spLocks noChangeArrowheads="1"/>
          </p:cNvSpPr>
          <p:nvPr/>
        </p:nvSpPr>
        <p:spPr bwMode="auto">
          <a:xfrm>
            <a:off x="342901" y="2066926"/>
            <a:ext cx="922019" cy="809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400" b="1" i="1">
                <a:solidFill>
                  <a:srgbClr val="0000FF"/>
                </a:solidFill>
                <a:latin typeface="+mn-lt"/>
                <a:cs typeface="Arial" pitchFamily="34" charset="0"/>
              </a:rPr>
              <a:t>a</a:t>
            </a:r>
            <a:endParaRPr lang="ru-RU" altLang="ru-RU" sz="4400" b="1" i="1">
              <a:solidFill>
                <a:srgbClr val="0000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94219" name="Text Box 8"/>
          <p:cNvSpPr txBox="1">
            <a:spLocks noChangeArrowheads="1"/>
          </p:cNvSpPr>
          <p:nvPr/>
        </p:nvSpPr>
        <p:spPr bwMode="auto">
          <a:xfrm>
            <a:off x="365761" y="3108960"/>
            <a:ext cx="922021" cy="809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400" b="1" i="1">
                <a:solidFill>
                  <a:srgbClr val="0000FF"/>
                </a:solidFill>
                <a:latin typeface="+mn-lt"/>
                <a:cs typeface="Arial" pitchFamily="34" charset="0"/>
              </a:rPr>
              <a:t>b</a:t>
            </a:r>
            <a:endParaRPr lang="ru-RU" altLang="ru-RU" sz="4400" b="1" i="1">
              <a:solidFill>
                <a:srgbClr val="0000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94220" name="Line 12"/>
          <p:cNvSpPr>
            <a:spLocks noChangeShapeType="1"/>
          </p:cNvSpPr>
          <p:nvPr/>
        </p:nvSpPr>
        <p:spPr bwMode="auto">
          <a:xfrm flipH="1">
            <a:off x="1463040" y="1645920"/>
            <a:ext cx="3291840" cy="301752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4221" name="Text Box 5"/>
          <p:cNvSpPr txBox="1">
            <a:spLocks noChangeArrowheads="1"/>
          </p:cNvSpPr>
          <p:nvPr/>
        </p:nvSpPr>
        <p:spPr bwMode="auto">
          <a:xfrm>
            <a:off x="1706880" y="4480560"/>
            <a:ext cx="805181" cy="809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4400" b="1" i="1">
                <a:solidFill>
                  <a:srgbClr val="0000FF"/>
                </a:solidFill>
                <a:latin typeface="+mn-lt"/>
                <a:cs typeface="Arial" pitchFamily="34" charset="0"/>
              </a:rPr>
              <a:t>c</a:t>
            </a:r>
            <a:endParaRPr lang="ru-RU" altLang="ru-RU" sz="4400" b="1" i="1">
              <a:solidFill>
                <a:srgbClr val="0000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94222" name="Text Box 10"/>
          <p:cNvSpPr txBox="1">
            <a:spLocks noChangeArrowheads="1"/>
          </p:cNvSpPr>
          <p:nvPr/>
        </p:nvSpPr>
        <p:spPr bwMode="auto">
          <a:xfrm>
            <a:off x="2791720" y="2579246"/>
            <a:ext cx="80518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altLang="ru-RU" sz="3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223" name="Text Box 11"/>
          <p:cNvSpPr txBox="1">
            <a:spLocks noChangeArrowheads="1"/>
          </p:cNvSpPr>
          <p:nvPr/>
        </p:nvSpPr>
        <p:spPr bwMode="auto">
          <a:xfrm>
            <a:off x="2722051" y="3275154"/>
            <a:ext cx="68326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34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altLang="ru-RU" sz="34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224" name="Text Box 11"/>
          <p:cNvSpPr txBox="1">
            <a:spLocks noChangeArrowheads="1"/>
          </p:cNvSpPr>
          <p:nvPr/>
        </p:nvSpPr>
        <p:spPr bwMode="auto">
          <a:xfrm>
            <a:off x="4145280" y="2103120"/>
            <a:ext cx="68326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4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94225" name="Text Box 11"/>
          <p:cNvSpPr txBox="1">
            <a:spLocks noChangeArrowheads="1"/>
          </p:cNvSpPr>
          <p:nvPr/>
        </p:nvSpPr>
        <p:spPr bwMode="auto">
          <a:xfrm>
            <a:off x="3413760" y="2651760"/>
            <a:ext cx="68326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4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326082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/>
      <p:bldP spid="2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7680" y="1255029"/>
            <a:ext cx="13411200" cy="171739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alt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1.</a:t>
            </a:r>
            <a:r>
              <a:rPr lang="ru-RU" alt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Если при пересечении </a:t>
            </a:r>
            <a:r>
              <a:rPr lang="ru-RU" altLang="ru-RU" sz="4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двух</a:t>
            </a:r>
            <a:r>
              <a:rPr lang="ru-RU" alt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прямых секущей   накрест лежащие углы равны, то прямые параллельны.</a:t>
            </a:r>
          </a:p>
        </p:txBody>
      </p:sp>
      <p:sp>
        <p:nvSpPr>
          <p:cNvPr id="103459" name="Text Box 32"/>
          <p:cNvSpPr txBox="1">
            <a:spLocks noChangeArrowheads="1"/>
          </p:cNvSpPr>
          <p:nvPr/>
        </p:nvSpPr>
        <p:spPr bwMode="auto">
          <a:xfrm>
            <a:off x="2438400" y="321975"/>
            <a:ext cx="1072896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alt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Признаки параллельных </a:t>
            </a:r>
            <a:r>
              <a:rPr lang="ru-RU" alt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прямых </a:t>
            </a:r>
            <a:endParaRPr lang="ru-RU" alt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300135" y="3276600"/>
            <a:ext cx="13776960" cy="164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/>
          <a:lstStyle/>
          <a:p>
            <a:pPr marL="489833" indent="-489833" algn="just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2</a:t>
            </a:r>
            <a:r>
              <a:rPr lang="ru-RU" alt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altLang="ru-RU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Если при пересечении двух прямых </a:t>
            </a:r>
            <a:r>
              <a:rPr lang="ru-RU" alt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секущей</a:t>
            </a:r>
          </a:p>
          <a:p>
            <a:pPr marL="489833" indent="-489833" algn="just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соответственные </a:t>
            </a:r>
            <a:r>
              <a:rPr lang="ru-RU" alt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углы равны, то </a:t>
            </a:r>
            <a:r>
              <a:rPr lang="ru-RU" alt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прямые</a:t>
            </a:r>
          </a:p>
          <a:p>
            <a:pPr marL="489833" indent="-489833" algn="just">
              <a:lnSpc>
                <a:spcPct val="90000"/>
              </a:lnSpc>
              <a:spcBef>
                <a:spcPct val="20000"/>
              </a:spcBef>
            </a:pPr>
            <a:r>
              <a:rPr lang="ru-RU" altLang="ru-RU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параллельны</a:t>
            </a:r>
            <a:r>
              <a:rPr lang="ru-RU" altLang="ru-RU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/>
              <p:cNvSpPr>
                <a:spLocks noChangeArrowheads="1"/>
              </p:cNvSpPr>
              <p:nvPr/>
            </p:nvSpPr>
            <p:spPr bwMode="auto">
              <a:xfrm>
                <a:off x="304800" y="5440680"/>
                <a:ext cx="13776960" cy="16459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30622" tIns="65311" rIns="130622" bIns="65311"/>
              <a:lstStyle/>
              <a:p>
                <a:pPr marL="489833" indent="-489833" algn="just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ru-RU" altLang="ru-RU" sz="40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   3</a:t>
                </a:r>
                <a:r>
                  <a:rPr lang="ru-RU" altLang="ru-RU" sz="4000" b="1" dirty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ru-RU" altLang="ru-RU" sz="4000" b="1" dirty="0" smtClean="0">
                    <a:solidFill>
                      <a:schemeClr val="accent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altLang="ru-RU" sz="40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Если </a:t>
                </a:r>
                <a:r>
                  <a:rPr lang="ru-RU" altLang="ru-RU" sz="4000" b="1" dirty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при пересечении двух прямых </a:t>
                </a:r>
                <a:r>
                  <a:rPr lang="ru-RU" altLang="ru-RU" sz="40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секущей</a:t>
                </a:r>
              </a:p>
              <a:p>
                <a:pPr marL="489833" indent="-489833" algn="just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ru-RU" altLang="ru-RU" sz="40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сумма </a:t>
                </a:r>
                <a:r>
                  <a:rPr lang="ru-RU" altLang="ru-RU" sz="4000" b="1" dirty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односторонних углов равна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4000" b="1" i="1" smtClean="0">
                            <a:solidFill>
                              <a:srgbClr val="0000FF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sz="4000" b="1" i="1" smtClean="0">
                            <a:solidFill>
                              <a:srgbClr val="0000FF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altLang="ru-RU" sz="4000" b="1" i="1" smtClean="0">
                            <a:solidFill>
                              <a:srgbClr val="0000FF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40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ru-RU" altLang="ru-RU" sz="4000" b="1" dirty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то </a:t>
                </a:r>
                <a:r>
                  <a:rPr lang="ru-RU" altLang="ru-RU" sz="40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прямые</a:t>
                </a:r>
              </a:p>
              <a:p>
                <a:pPr marL="489833" indent="-489833" algn="just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ru-RU" altLang="ru-RU" sz="40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параллельны</a:t>
                </a:r>
                <a:r>
                  <a:rPr lang="ru-RU" altLang="ru-RU" sz="4000" b="1" dirty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5440680"/>
                <a:ext cx="13776960" cy="1645920"/>
              </a:xfrm>
              <a:prstGeom prst="rect">
                <a:avLst/>
              </a:prstGeom>
              <a:blipFill>
                <a:blip r:embed="rId2"/>
                <a:stretch>
                  <a:fillRect l="-1283" t="-9259" b="-3851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370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  <p:bldP spid="110595" grpId="0" build="p"/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Freeform 2"/>
          <p:cNvSpPr>
            <a:spLocks/>
          </p:cNvSpPr>
          <p:nvPr/>
        </p:nvSpPr>
        <p:spPr bwMode="auto">
          <a:xfrm>
            <a:off x="1059181" y="1876426"/>
            <a:ext cx="3888739" cy="664844"/>
          </a:xfrm>
          <a:custGeom>
            <a:avLst/>
            <a:gdLst>
              <a:gd name="T0" fmla="*/ 1531 w 1531"/>
              <a:gd name="T1" fmla="*/ 349 h 349"/>
              <a:gd name="T2" fmla="*/ 0 w 1531"/>
              <a:gd name="T3" fmla="*/ 0 h 34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31" h="349">
                <a:moveTo>
                  <a:pt x="1531" y="349"/>
                </a:move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75" name="Freeform 3"/>
          <p:cNvSpPr>
            <a:spLocks/>
          </p:cNvSpPr>
          <p:nvPr/>
        </p:nvSpPr>
        <p:spPr bwMode="auto">
          <a:xfrm>
            <a:off x="4965702" y="1674496"/>
            <a:ext cx="1386840" cy="866774"/>
          </a:xfrm>
          <a:custGeom>
            <a:avLst/>
            <a:gdLst>
              <a:gd name="T0" fmla="*/ 0 w 546"/>
              <a:gd name="T1" fmla="*/ 455 h 455"/>
              <a:gd name="T2" fmla="*/ 546 w 546"/>
              <a:gd name="T3" fmla="*/ 0 h 45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6" h="455">
                <a:moveTo>
                  <a:pt x="0" y="455"/>
                </a:moveTo>
                <a:lnTo>
                  <a:pt x="546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76" name="Freeform 4"/>
          <p:cNvSpPr>
            <a:spLocks/>
          </p:cNvSpPr>
          <p:nvPr/>
        </p:nvSpPr>
        <p:spPr bwMode="auto">
          <a:xfrm rot="19546831" flipH="1">
            <a:off x="2707641" y="3684270"/>
            <a:ext cx="1082040" cy="603886"/>
          </a:xfrm>
          <a:custGeom>
            <a:avLst/>
            <a:gdLst>
              <a:gd name="T0" fmla="*/ 0 w 426"/>
              <a:gd name="T1" fmla="*/ 5 h 317"/>
              <a:gd name="T2" fmla="*/ 426 w 426"/>
              <a:gd name="T3" fmla="*/ 0 h 317"/>
              <a:gd name="T4" fmla="*/ 64 w 426"/>
              <a:gd name="T5" fmla="*/ 317 h 317"/>
              <a:gd name="T6" fmla="*/ 0 w 426"/>
              <a:gd name="T7" fmla="*/ 5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6" h="317">
                <a:moveTo>
                  <a:pt x="0" y="5"/>
                </a:moveTo>
                <a:lnTo>
                  <a:pt x="426" y="0"/>
                </a:lnTo>
                <a:lnTo>
                  <a:pt x="64" y="317"/>
                </a:lnTo>
                <a:lnTo>
                  <a:pt x="0" y="5"/>
                </a:lnTo>
                <a:close/>
              </a:path>
            </a:pathLst>
          </a:custGeom>
          <a:gradFill rotWithShape="1">
            <a:gsLst>
              <a:gs pos="0">
                <a:srgbClr val="00FFCC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77" name="Freeform 5"/>
          <p:cNvSpPr>
            <a:spLocks/>
          </p:cNvSpPr>
          <p:nvPr/>
        </p:nvSpPr>
        <p:spPr bwMode="auto">
          <a:xfrm>
            <a:off x="3812542" y="2560320"/>
            <a:ext cx="1082040" cy="603886"/>
          </a:xfrm>
          <a:custGeom>
            <a:avLst/>
            <a:gdLst>
              <a:gd name="T0" fmla="*/ 0 w 426"/>
              <a:gd name="T1" fmla="*/ 5 h 317"/>
              <a:gd name="T2" fmla="*/ 426 w 426"/>
              <a:gd name="T3" fmla="*/ 0 h 317"/>
              <a:gd name="T4" fmla="*/ 64 w 426"/>
              <a:gd name="T5" fmla="*/ 317 h 317"/>
              <a:gd name="T6" fmla="*/ 0 w 426"/>
              <a:gd name="T7" fmla="*/ 5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6" h="317">
                <a:moveTo>
                  <a:pt x="0" y="5"/>
                </a:moveTo>
                <a:lnTo>
                  <a:pt x="426" y="0"/>
                </a:lnTo>
                <a:lnTo>
                  <a:pt x="64" y="317"/>
                </a:lnTo>
                <a:lnTo>
                  <a:pt x="0" y="5"/>
                </a:lnTo>
                <a:close/>
              </a:path>
            </a:pathLst>
          </a:custGeom>
          <a:gradFill rotWithShape="1">
            <a:gsLst>
              <a:gs pos="0">
                <a:srgbClr val="00FFCC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78" name="Rectangle 6"/>
          <p:cNvSpPr>
            <a:spLocks noChangeArrowheads="1"/>
          </p:cNvSpPr>
          <p:nvPr/>
        </p:nvSpPr>
        <p:spPr bwMode="auto">
          <a:xfrm>
            <a:off x="-115570" y="185870"/>
            <a:ext cx="14632941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 anchor="ctr">
            <a:spAutoFit/>
          </a:bodyPr>
          <a:lstStyle/>
          <a:p>
            <a:pPr marL="653110" indent="-653110" algn="ctr"/>
            <a:r>
              <a:rPr lang="ru-RU" sz="36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</a:t>
            </a:r>
            <a:r>
              <a:rPr lang="ru-RU" sz="36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Накрест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лежащие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углы, образованные при пересечении двух параллельных прямых секущей, равны.</a:t>
            </a:r>
            <a:endParaRPr lang="ru-RU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3479" name="Line 7"/>
          <p:cNvSpPr>
            <a:spLocks noChangeShapeType="1"/>
          </p:cNvSpPr>
          <p:nvPr/>
        </p:nvSpPr>
        <p:spPr bwMode="auto">
          <a:xfrm>
            <a:off x="1440182" y="2560320"/>
            <a:ext cx="518413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80" name="Line 8"/>
          <p:cNvSpPr>
            <a:spLocks noChangeShapeType="1"/>
          </p:cNvSpPr>
          <p:nvPr/>
        </p:nvSpPr>
        <p:spPr bwMode="auto">
          <a:xfrm>
            <a:off x="1323342" y="4029076"/>
            <a:ext cx="553212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81" name="Freeform 9"/>
          <p:cNvSpPr>
            <a:spLocks/>
          </p:cNvSpPr>
          <p:nvPr/>
        </p:nvSpPr>
        <p:spPr bwMode="auto">
          <a:xfrm>
            <a:off x="1554480" y="2554606"/>
            <a:ext cx="3393440" cy="2078354"/>
          </a:xfrm>
          <a:custGeom>
            <a:avLst/>
            <a:gdLst>
              <a:gd name="T0" fmla="*/ 1471 w 1471"/>
              <a:gd name="T1" fmla="*/ 0 h 1227"/>
              <a:gd name="T2" fmla="*/ 0 w 1471"/>
              <a:gd name="T3" fmla="*/ 1227 h 122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71" h="1227">
                <a:moveTo>
                  <a:pt x="1471" y="0"/>
                </a:moveTo>
                <a:lnTo>
                  <a:pt x="0" y="1227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oval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6278880" y="2040256"/>
            <a:ext cx="54111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i="1"/>
              <a:t>а</a:t>
            </a:r>
          </a:p>
        </p:txBody>
      </p:sp>
      <p:sp>
        <p:nvSpPr>
          <p:cNvPr id="233483" name="Text Box 11"/>
          <p:cNvSpPr txBox="1">
            <a:spLocks noChangeArrowheads="1"/>
          </p:cNvSpPr>
          <p:nvPr/>
        </p:nvSpPr>
        <p:spPr bwMode="auto">
          <a:xfrm>
            <a:off x="6278881" y="3509010"/>
            <a:ext cx="53951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b</a:t>
            </a:r>
            <a:endParaRPr lang="ru-RU" b="1" i="1"/>
          </a:p>
        </p:txBody>
      </p:sp>
      <p:sp>
        <p:nvSpPr>
          <p:cNvPr id="233484" name="Text Box 12"/>
          <p:cNvSpPr txBox="1">
            <a:spLocks noChangeArrowheads="1"/>
          </p:cNvSpPr>
          <p:nvPr/>
        </p:nvSpPr>
        <p:spPr bwMode="auto">
          <a:xfrm>
            <a:off x="4549141" y="2040256"/>
            <a:ext cx="72385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/>
              <a:t>M</a:t>
            </a:r>
            <a:endParaRPr lang="ru-RU" b="1" dirty="0"/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2362200" y="3941446"/>
            <a:ext cx="61004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/>
              <a:t>N</a:t>
            </a:r>
            <a:endParaRPr lang="ru-RU" b="1" dirty="0"/>
          </a:p>
        </p:txBody>
      </p:sp>
      <p:sp>
        <p:nvSpPr>
          <p:cNvPr id="233486" name="Text Box 14"/>
          <p:cNvSpPr txBox="1">
            <a:spLocks noChangeArrowheads="1"/>
          </p:cNvSpPr>
          <p:nvPr/>
        </p:nvSpPr>
        <p:spPr bwMode="auto">
          <a:xfrm>
            <a:off x="7200901" y="1350646"/>
            <a:ext cx="6396180" cy="290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II b</a:t>
            </a:r>
            <a:r>
              <a:rPr lang="ru-RU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ru-RU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секущая</a:t>
            </a:r>
            <a:r>
              <a:rPr lang="ru-RU" sz="3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Доказать:</a:t>
            </a:r>
            <a:r>
              <a:rPr lang="ru-RU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 smtClean="0">
                <a:solidFill>
                  <a:srgbClr val="0000CC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dirty="0" smtClean="0">
                <a:solidFill>
                  <a:srgbClr val="0000CC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 </a:t>
            </a:r>
            <a:endParaRPr lang="ru-RU" sz="3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</a:p>
          <a:p>
            <a:r>
              <a:rPr lang="ru-RU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способ от противного.</a:t>
            </a:r>
          </a:p>
          <a:p>
            <a:r>
              <a:rPr lang="ru-RU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Допустим, что     </a:t>
            </a:r>
            <a:r>
              <a:rPr lang="ru-RU" sz="3600" b="1" dirty="0" smtClean="0">
                <a:solidFill>
                  <a:srgbClr val="0000CC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600" b="1" dirty="0" smtClean="0">
                <a:solidFill>
                  <a:srgbClr val="0000CC"/>
                </a:solidFill>
                <a:latin typeface="Cambria Math"/>
                <a:ea typeface="Cambria Math"/>
                <a:cs typeface="Arial" pitchFamily="34" charset="0"/>
              </a:rPr>
              <a:t>≠</a:t>
            </a:r>
            <a:r>
              <a:rPr lang="ru-RU" sz="3600" b="1" dirty="0">
                <a:solidFill>
                  <a:srgbClr val="0000CC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 </a:t>
            </a:r>
            <a:endParaRPr lang="ru-RU" sz="3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3487" name="Text Box 15"/>
          <p:cNvSpPr txBox="1">
            <a:spLocks noChangeArrowheads="1"/>
          </p:cNvSpPr>
          <p:nvPr/>
        </p:nvSpPr>
        <p:spPr bwMode="auto">
          <a:xfrm>
            <a:off x="287021" y="4613911"/>
            <a:ext cx="14343379" cy="376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Отложим от луча М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угол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МР, равный углу 2. 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По построению накрест лежащие углы  </a:t>
            </a:r>
            <a:r>
              <a:rPr lang="ru-RU" sz="32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МР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b="1" dirty="0" smtClean="0">
                <a:latin typeface="Cambria Math"/>
                <a:ea typeface="Cambria Math"/>
                <a:cs typeface="Arial" pitchFamily="34" charset="0"/>
              </a:rPr>
              <a:t>⇒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РМ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latin typeface="Arial" pitchFamily="34" charset="0"/>
                <a:ea typeface="Batang" pitchFamily="18" charset="-127"/>
                <a:cs typeface="Arial" pitchFamily="34" charset="0"/>
              </a:rPr>
              <a:t>II </a:t>
            </a:r>
            <a:r>
              <a:rPr lang="en-US" sz="3600" b="1" i="1" dirty="0">
                <a:latin typeface="+mj-lt"/>
                <a:ea typeface="Batang" pitchFamily="18" charset="-127"/>
                <a:cs typeface="Arial" pitchFamily="34" charset="0"/>
              </a:rPr>
              <a:t>b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3200" b="1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Получили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, что через точку М проходит две прямые (</a:t>
            </a:r>
            <a:r>
              <a:rPr lang="ru-RU" sz="3600" b="1" i="1" dirty="0">
                <a:latin typeface="+mj-lt"/>
                <a:cs typeface="Arial" pitchFamily="34" charset="0"/>
              </a:rPr>
              <a:t>а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и МР), параллельные прямой </a:t>
            </a:r>
            <a:r>
              <a:rPr lang="en-US" sz="3600" b="1" i="1" dirty="0" smtClean="0">
                <a:latin typeface="+mj-lt"/>
                <a:cs typeface="Arial" pitchFamily="34" charset="0"/>
              </a:rPr>
              <a:t>b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Это противоречит аксиоме параллельных прямых. Значит наше </a:t>
            </a: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допущение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неверно</a:t>
            </a: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ru-RU" sz="32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1=</a:t>
            </a:r>
            <a:r>
              <a:rPr lang="ru-RU" sz="3200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2                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доказана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33488" name="Text Box 16"/>
          <p:cNvSpPr txBox="1">
            <a:spLocks noChangeArrowheads="1"/>
          </p:cNvSpPr>
          <p:nvPr/>
        </p:nvSpPr>
        <p:spPr bwMode="auto">
          <a:xfrm>
            <a:off x="4203702" y="2472690"/>
            <a:ext cx="419287" cy="501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3489" name="Text Box 17"/>
          <p:cNvSpPr txBox="1">
            <a:spLocks noChangeArrowheads="1"/>
          </p:cNvSpPr>
          <p:nvPr/>
        </p:nvSpPr>
        <p:spPr bwMode="auto">
          <a:xfrm>
            <a:off x="2910655" y="3639815"/>
            <a:ext cx="419287" cy="501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33490" name="Freeform 18"/>
          <p:cNvSpPr>
            <a:spLocks/>
          </p:cNvSpPr>
          <p:nvPr/>
        </p:nvSpPr>
        <p:spPr bwMode="auto">
          <a:xfrm>
            <a:off x="4203701" y="2560320"/>
            <a:ext cx="231139" cy="344806"/>
          </a:xfrm>
          <a:custGeom>
            <a:avLst/>
            <a:gdLst>
              <a:gd name="T0" fmla="*/ 0 w 91"/>
              <a:gd name="T1" fmla="*/ 0 h 181"/>
              <a:gd name="T2" fmla="*/ 20 w 91"/>
              <a:gd name="T3" fmla="*/ 96 h 181"/>
              <a:gd name="T4" fmla="*/ 91 w 91"/>
              <a:gd name="T5" fmla="*/ 181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" h="181">
                <a:moveTo>
                  <a:pt x="0" y="0"/>
                </a:moveTo>
                <a:cubicBezTo>
                  <a:pt x="3" y="16"/>
                  <a:pt x="5" y="66"/>
                  <a:pt x="20" y="96"/>
                </a:cubicBezTo>
                <a:cubicBezTo>
                  <a:pt x="35" y="126"/>
                  <a:pt x="76" y="163"/>
                  <a:pt x="91" y="181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91" name="Freeform 19"/>
          <p:cNvSpPr>
            <a:spLocks/>
          </p:cNvSpPr>
          <p:nvPr/>
        </p:nvSpPr>
        <p:spPr bwMode="auto">
          <a:xfrm>
            <a:off x="3329942" y="3581400"/>
            <a:ext cx="269240" cy="447676"/>
          </a:xfrm>
          <a:custGeom>
            <a:avLst/>
            <a:gdLst>
              <a:gd name="T0" fmla="*/ 0 w 106"/>
              <a:gd name="T1" fmla="*/ 0 h 235"/>
              <a:gd name="T2" fmla="*/ 68 w 106"/>
              <a:gd name="T3" fmla="*/ 121 h 235"/>
              <a:gd name="T4" fmla="*/ 106 w 106"/>
              <a:gd name="T5" fmla="*/ 235 h 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6" h="235">
                <a:moveTo>
                  <a:pt x="0" y="0"/>
                </a:moveTo>
                <a:lnTo>
                  <a:pt x="68" y="121"/>
                </a:lnTo>
                <a:lnTo>
                  <a:pt x="106" y="235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92" name="Freeform 20"/>
          <p:cNvSpPr>
            <a:spLocks/>
          </p:cNvSpPr>
          <p:nvPr/>
        </p:nvSpPr>
        <p:spPr bwMode="auto">
          <a:xfrm>
            <a:off x="3406142" y="3493770"/>
            <a:ext cx="327659" cy="520066"/>
          </a:xfrm>
          <a:custGeom>
            <a:avLst/>
            <a:gdLst>
              <a:gd name="T0" fmla="*/ 129 w 129"/>
              <a:gd name="T1" fmla="*/ 273 h 273"/>
              <a:gd name="T2" fmla="*/ 91 w 129"/>
              <a:gd name="T3" fmla="*/ 144 h 273"/>
              <a:gd name="T4" fmla="*/ 0 w 129"/>
              <a:gd name="T5" fmla="*/ 0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9" h="273">
                <a:moveTo>
                  <a:pt x="129" y="273"/>
                </a:moveTo>
                <a:cubicBezTo>
                  <a:pt x="123" y="252"/>
                  <a:pt x="112" y="189"/>
                  <a:pt x="91" y="144"/>
                </a:cubicBezTo>
                <a:cubicBezTo>
                  <a:pt x="70" y="99"/>
                  <a:pt x="19" y="3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93" name="Freeform 21"/>
          <p:cNvSpPr>
            <a:spLocks/>
          </p:cNvSpPr>
          <p:nvPr/>
        </p:nvSpPr>
        <p:spPr bwMode="auto">
          <a:xfrm>
            <a:off x="4023360" y="2396490"/>
            <a:ext cx="193040" cy="577216"/>
          </a:xfrm>
          <a:custGeom>
            <a:avLst/>
            <a:gdLst>
              <a:gd name="T0" fmla="*/ 76 w 76"/>
              <a:gd name="T1" fmla="*/ 303 h 303"/>
              <a:gd name="T2" fmla="*/ 15 w 76"/>
              <a:gd name="T3" fmla="*/ 190 h 303"/>
              <a:gd name="T4" fmla="*/ 0 w 76"/>
              <a:gd name="T5" fmla="*/ 0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" h="303">
                <a:moveTo>
                  <a:pt x="76" y="303"/>
                </a:moveTo>
                <a:cubicBezTo>
                  <a:pt x="65" y="284"/>
                  <a:pt x="28" y="240"/>
                  <a:pt x="15" y="190"/>
                </a:cubicBezTo>
                <a:cubicBezTo>
                  <a:pt x="2" y="140"/>
                  <a:pt x="3" y="4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94" name="Freeform 22"/>
          <p:cNvSpPr>
            <a:spLocks/>
          </p:cNvSpPr>
          <p:nvPr/>
        </p:nvSpPr>
        <p:spPr bwMode="auto">
          <a:xfrm>
            <a:off x="3855720" y="2339340"/>
            <a:ext cx="264160" cy="706756"/>
          </a:xfrm>
          <a:custGeom>
            <a:avLst/>
            <a:gdLst>
              <a:gd name="T0" fmla="*/ 104 w 104"/>
              <a:gd name="T1" fmla="*/ 371 h 371"/>
              <a:gd name="T2" fmla="*/ 16 w 104"/>
              <a:gd name="T3" fmla="*/ 194 h 371"/>
              <a:gd name="T4" fmla="*/ 5 w 104"/>
              <a:gd name="T5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" h="371">
                <a:moveTo>
                  <a:pt x="104" y="371"/>
                </a:moveTo>
                <a:cubicBezTo>
                  <a:pt x="89" y="343"/>
                  <a:pt x="32" y="256"/>
                  <a:pt x="16" y="194"/>
                </a:cubicBezTo>
                <a:cubicBezTo>
                  <a:pt x="0" y="132"/>
                  <a:pt x="7" y="40"/>
                  <a:pt x="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95" name="Text Box 23"/>
          <p:cNvSpPr txBox="1">
            <a:spLocks noChangeArrowheads="1"/>
          </p:cNvSpPr>
          <p:nvPr/>
        </p:nvSpPr>
        <p:spPr bwMode="auto">
          <a:xfrm>
            <a:off x="977902" y="1781176"/>
            <a:ext cx="54432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/>
              <a:t>Р</a:t>
            </a:r>
          </a:p>
        </p:txBody>
      </p:sp>
      <p:sp>
        <p:nvSpPr>
          <p:cNvPr id="233496" name="Freeform 24"/>
          <p:cNvSpPr>
            <a:spLocks/>
          </p:cNvSpPr>
          <p:nvPr/>
        </p:nvSpPr>
        <p:spPr bwMode="auto">
          <a:xfrm>
            <a:off x="4986022" y="2554606"/>
            <a:ext cx="2329179" cy="350520"/>
          </a:xfrm>
          <a:custGeom>
            <a:avLst/>
            <a:gdLst>
              <a:gd name="T0" fmla="*/ 0 w 872"/>
              <a:gd name="T1" fmla="*/ 0 h 205"/>
              <a:gd name="T2" fmla="*/ 872 w 872"/>
              <a:gd name="T3" fmla="*/ 205 h 20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72" h="205">
                <a:moveTo>
                  <a:pt x="0" y="0"/>
                </a:moveTo>
                <a:lnTo>
                  <a:pt x="872" y="205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233509" name="Group 37"/>
          <p:cNvGrpSpPr>
            <a:grpSpLocks/>
          </p:cNvGrpSpPr>
          <p:nvPr/>
        </p:nvGrpSpPr>
        <p:grpSpPr bwMode="auto">
          <a:xfrm>
            <a:off x="1" y="4716780"/>
            <a:ext cx="45720" cy="76200"/>
            <a:chOff x="3923" y="1207"/>
            <a:chExt cx="545" cy="209"/>
          </a:xfrm>
        </p:grpSpPr>
        <p:graphicFrame>
          <p:nvGraphicFramePr>
            <p:cNvPr id="233506" name="Object 34"/>
            <p:cNvGraphicFramePr>
              <a:graphicFrameLocks noChangeAspect="1"/>
            </p:cNvGraphicFramePr>
            <p:nvPr/>
          </p:nvGraphicFramePr>
          <p:xfrm>
            <a:off x="4241" y="1207"/>
            <a:ext cx="227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1" y="1207"/>
                          <a:ext cx="227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flat" cmpd="sng">
                              <a:solidFill>
                                <a:schemeClr val="tx1"/>
                              </a:solidFill>
                              <a:prstDash val="solid"/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3508" name="Object 36"/>
            <p:cNvGraphicFramePr>
              <a:graphicFrameLocks noChangeAspect="1"/>
            </p:cNvGraphicFramePr>
            <p:nvPr/>
          </p:nvGraphicFramePr>
          <p:xfrm>
            <a:off x="3923" y="1207"/>
            <a:ext cx="227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4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3" y="1207"/>
                          <a:ext cx="227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93378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3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3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33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3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3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3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233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3000"/>
                                        <p:tgtEl>
                                          <p:spTgt spid="233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23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23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000"/>
                                        <p:tgtEl>
                                          <p:spTgt spid="23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23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23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233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3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2334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4" grpId="0" animBg="1"/>
      <p:bldP spid="233481" grpId="0" animBg="1"/>
      <p:bldP spid="233490" grpId="0" animBg="1"/>
      <p:bldP spid="233491" grpId="0" animBg="1"/>
      <p:bldP spid="233492" grpId="0" animBg="1"/>
      <p:bldP spid="233493" grpId="0" animBg="1"/>
      <p:bldP spid="233493" grpId="1" animBg="1"/>
      <p:bldP spid="233494" grpId="0" animBg="1"/>
      <p:bldP spid="233494" grpId="1" animBg="1"/>
      <p:bldP spid="233495" grpId="0"/>
      <p:bldP spid="2334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0" name="Freeform 4"/>
          <p:cNvSpPr>
            <a:spLocks/>
          </p:cNvSpPr>
          <p:nvPr/>
        </p:nvSpPr>
        <p:spPr bwMode="auto">
          <a:xfrm>
            <a:off x="3053081" y="3337560"/>
            <a:ext cx="1612901" cy="777240"/>
          </a:xfrm>
          <a:custGeom>
            <a:avLst/>
            <a:gdLst>
              <a:gd name="T0" fmla="*/ 272 w 635"/>
              <a:gd name="T1" fmla="*/ 45 h 408"/>
              <a:gd name="T2" fmla="*/ 0 w 635"/>
              <a:gd name="T3" fmla="*/ 408 h 408"/>
              <a:gd name="T4" fmla="*/ 54 w 635"/>
              <a:gd name="T5" fmla="*/ 352 h 408"/>
              <a:gd name="T6" fmla="*/ 635 w 635"/>
              <a:gd name="T7" fmla="*/ 363 h 408"/>
              <a:gd name="T8" fmla="*/ 317 w 635"/>
              <a:gd name="T9" fmla="*/ 0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5" h="408">
                <a:moveTo>
                  <a:pt x="272" y="45"/>
                </a:moveTo>
                <a:lnTo>
                  <a:pt x="0" y="408"/>
                </a:lnTo>
                <a:lnTo>
                  <a:pt x="54" y="352"/>
                </a:lnTo>
                <a:lnTo>
                  <a:pt x="635" y="363"/>
                </a:lnTo>
                <a:lnTo>
                  <a:pt x="317" y="0"/>
                </a:lnTo>
              </a:path>
            </a:pathLst>
          </a:custGeom>
          <a:gradFill rotWithShape="1">
            <a:gsLst>
              <a:gs pos="0">
                <a:srgbClr val="9933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9621" name="Freeform 5"/>
          <p:cNvSpPr>
            <a:spLocks/>
          </p:cNvSpPr>
          <p:nvPr/>
        </p:nvSpPr>
        <p:spPr bwMode="auto">
          <a:xfrm>
            <a:off x="3398520" y="3769996"/>
            <a:ext cx="243840" cy="259080"/>
          </a:xfrm>
          <a:custGeom>
            <a:avLst/>
            <a:gdLst>
              <a:gd name="T0" fmla="*/ 0 w 96"/>
              <a:gd name="T1" fmla="*/ 0 h 136"/>
              <a:gd name="T2" fmla="*/ 66 w 96"/>
              <a:gd name="T3" fmla="*/ 70 h 136"/>
              <a:gd name="T4" fmla="*/ 96 w 96"/>
              <a:gd name="T5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36">
                <a:moveTo>
                  <a:pt x="0" y="0"/>
                </a:moveTo>
                <a:cubicBezTo>
                  <a:pt x="11" y="12"/>
                  <a:pt x="50" y="47"/>
                  <a:pt x="66" y="70"/>
                </a:cubicBezTo>
                <a:cubicBezTo>
                  <a:pt x="82" y="93"/>
                  <a:pt x="90" y="122"/>
                  <a:pt x="96" y="136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9622" name="Freeform 6"/>
          <p:cNvSpPr>
            <a:spLocks/>
          </p:cNvSpPr>
          <p:nvPr/>
        </p:nvSpPr>
        <p:spPr bwMode="auto">
          <a:xfrm>
            <a:off x="4549141" y="1868806"/>
            <a:ext cx="1612899" cy="777240"/>
          </a:xfrm>
          <a:custGeom>
            <a:avLst/>
            <a:gdLst>
              <a:gd name="T0" fmla="*/ 272 w 635"/>
              <a:gd name="T1" fmla="*/ 45 h 408"/>
              <a:gd name="T2" fmla="*/ 0 w 635"/>
              <a:gd name="T3" fmla="*/ 408 h 408"/>
              <a:gd name="T4" fmla="*/ 54 w 635"/>
              <a:gd name="T5" fmla="*/ 352 h 408"/>
              <a:gd name="T6" fmla="*/ 635 w 635"/>
              <a:gd name="T7" fmla="*/ 363 h 408"/>
              <a:gd name="T8" fmla="*/ 317 w 635"/>
              <a:gd name="T9" fmla="*/ 0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5" h="408">
                <a:moveTo>
                  <a:pt x="272" y="45"/>
                </a:moveTo>
                <a:lnTo>
                  <a:pt x="0" y="408"/>
                </a:lnTo>
                <a:lnTo>
                  <a:pt x="54" y="352"/>
                </a:lnTo>
                <a:lnTo>
                  <a:pt x="635" y="363"/>
                </a:lnTo>
                <a:lnTo>
                  <a:pt x="317" y="0"/>
                </a:lnTo>
              </a:path>
            </a:pathLst>
          </a:custGeom>
          <a:gradFill rotWithShape="1">
            <a:gsLst>
              <a:gs pos="0">
                <a:srgbClr val="9933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3512822" y="3344760"/>
            <a:ext cx="4927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39624" name="Text Box 8"/>
          <p:cNvSpPr txBox="1">
            <a:spLocks noChangeArrowheads="1"/>
          </p:cNvSpPr>
          <p:nvPr/>
        </p:nvSpPr>
        <p:spPr bwMode="auto">
          <a:xfrm>
            <a:off x="4978401" y="1929526"/>
            <a:ext cx="4927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39626" name="Line 10"/>
          <p:cNvSpPr>
            <a:spLocks noChangeShapeType="1"/>
          </p:cNvSpPr>
          <p:nvPr/>
        </p:nvSpPr>
        <p:spPr bwMode="auto">
          <a:xfrm>
            <a:off x="1440181" y="2560320"/>
            <a:ext cx="4721859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9627" name="Line 11"/>
          <p:cNvSpPr>
            <a:spLocks noChangeShapeType="1"/>
          </p:cNvSpPr>
          <p:nvPr/>
        </p:nvSpPr>
        <p:spPr bwMode="auto">
          <a:xfrm>
            <a:off x="1323341" y="4029076"/>
            <a:ext cx="4721859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9628" name="Freeform 12"/>
          <p:cNvSpPr>
            <a:spLocks/>
          </p:cNvSpPr>
          <p:nvPr/>
        </p:nvSpPr>
        <p:spPr bwMode="auto">
          <a:xfrm>
            <a:off x="2476501" y="1695450"/>
            <a:ext cx="2994659" cy="3025140"/>
          </a:xfrm>
          <a:custGeom>
            <a:avLst/>
            <a:gdLst>
              <a:gd name="T0" fmla="*/ 0 w 1073"/>
              <a:gd name="T1" fmla="*/ 1454 h 1454"/>
              <a:gd name="T2" fmla="*/ 1073 w 1073"/>
              <a:gd name="T3" fmla="*/ 0 h 145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73" h="1454">
                <a:moveTo>
                  <a:pt x="0" y="1454"/>
                </a:moveTo>
                <a:lnTo>
                  <a:pt x="1073" y="0"/>
                </a:lnTo>
              </a:path>
            </a:pathLst>
          </a:custGeom>
          <a:noFill/>
          <a:ln w="28575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9629" name="Text Box 13"/>
          <p:cNvSpPr txBox="1">
            <a:spLocks noChangeArrowheads="1"/>
          </p:cNvSpPr>
          <p:nvPr/>
        </p:nvSpPr>
        <p:spPr bwMode="auto">
          <a:xfrm>
            <a:off x="5829302" y="3509010"/>
            <a:ext cx="539512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/>
              <a:t>b</a:t>
            </a:r>
            <a:endParaRPr lang="ru-RU" b="1" i="1"/>
          </a:p>
        </p:txBody>
      </p:sp>
      <p:sp>
        <p:nvSpPr>
          <p:cNvPr id="239630" name="Text Box 14"/>
          <p:cNvSpPr txBox="1">
            <a:spLocks noChangeArrowheads="1"/>
          </p:cNvSpPr>
          <p:nvPr/>
        </p:nvSpPr>
        <p:spPr bwMode="auto">
          <a:xfrm>
            <a:off x="5933440" y="2097406"/>
            <a:ext cx="541115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i="1"/>
              <a:t>а</a:t>
            </a:r>
          </a:p>
        </p:txBody>
      </p:sp>
      <p:sp>
        <p:nvSpPr>
          <p:cNvPr id="239631" name="Text Box 15"/>
          <p:cNvSpPr txBox="1">
            <a:spLocks noChangeArrowheads="1"/>
          </p:cNvSpPr>
          <p:nvPr/>
        </p:nvSpPr>
        <p:spPr bwMode="auto">
          <a:xfrm>
            <a:off x="4836160" y="1522096"/>
            <a:ext cx="48661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i="1" dirty="0"/>
              <a:t>c</a:t>
            </a:r>
            <a:endParaRPr lang="ru-RU" b="1" i="1" dirty="0"/>
          </a:p>
        </p:txBody>
      </p:sp>
      <p:sp>
        <p:nvSpPr>
          <p:cNvPr id="239632" name="Text Box 16"/>
          <p:cNvSpPr txBox="1">
            <a:spLocks noChangeArrowheads="1"/>
          </p:cNvSpPr>
          <p:nvPr/>
        </p:nvSpPr>
        <p:spPr bwMode="auto">
          <a:xfrm>
            <a:off x="3727450" y="2429296"/>
            <a:ext cx="4927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39633" name="Text Box 17"/>
          <p:cNvSpPr txBox="1">
            <a:spLocks noChangeArrowheads="1"/>
          </p:cNvSpPr>
          <p:nvPr/>
        </p:nvSpPr>
        <p:spPr bwMode="auto">
          <a:xfrm>
            <a:off x="7657131" y="2364957"/>
            <a:ext cx="5919895" cy="1855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Дано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b="1" i="1" dirty="0" smtClean="0">
                <a:latin typeface="+mj-lt"/>
                <a:cs typeface="Arial" pitchFamily="34" charset="0"/>
              </a:rPr>
              <a:t> </a:t>
            </a:r>
            <a:r>
              <a:rPr lang="ru-RU" sz="4000" b="1" i="1" dirty="0">
                <a:latin typeface="+mj-lt"/>
                <a:cs typeface="Arial" pitchFamily="34" charset="0"/>
              </a:rPr>
              <a:t>а</a:t>
            </a:r>
            <a:r>
              <a:rPr lang="en-US" sz="4000" b="1" i="1" dirty="0">
                <a:latin typeface="+mj-lt"/>
                <a:cs typeface="Arial" pitchFamily="34" charset="0"/>
              </a:rPr>
              <a:t> </a:t>
            </a:r>
            <a:r>
              <a:rPr lang="en-US" sz="4000" b="1" dirty="0">
                <a:latin typeface="+mj-lt"/>
                <a:cs typeface="Arial" pitchFamily="34" charset="0"/>
              </a:rPr>
              <a:t>II</a:t>
            </a:r>
            <a:r>
              <a:rPr lang="en-US" sz="4000" b="1" i="1" dirty="0">
                <a:latin typeface="+mj-lt"/>
                <a:cs typeface="Arial" pitchFamily="34" charset="0"/>
              </a:rPr>
              <a:t> </a:t>
            </a:r>
            <a:r>
              <a:rPr lang="en-US" sz="4000" b="1" i="1" dirty="0">
                <a:latin typeface="+mj-lt"/>
                <a:ea typeface="Batang" pitchFamily="18" charset="-127"/>
                <a:cs typeface="Arial" pitchFamily="34" charset="0"/>
              </a:rPr>
              <a:t>b</a:t>
            </a:r>
            <a:r>
              <a:rPr lang="en-US" sz="3600" b="1" dirty="0">
                <a:latin typeface="Arial" pitchFamily="34" charset="0"/>
                <a:ea typeface="Batang" pitchFamily="18" charset="-127"/>
                <a:cs typeface="Arial" pitchFamily="34" charset="0"/>
              </a:rPr>
              <a:t>,  c-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секущая. </a:t>
            </a:r>
          </a:p>
          <a:p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Доказать: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1= </a:t>
            </a:r>
            <a:r>
              <a:rPr lang="ru-RU" sz="36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9634" name="Text Box 18"/>
          <p:cNvSpPr txBox="1">
            <a:spLocks noChangeArrowheads="1"/>
          </p:cNvSpPr>
          <p:nvPr/>
        </p:nvSpPr>
        <p:spPr bwMode="auto">
          <a:xfrm>
            <a:off x="219822" y="4646104"/>
            <a:ext cx="7674927" cy="2655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Доказательство</a:t>
            </a:r>
            <a:r>
              <a:rPr 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2 =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так как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они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вертикальные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 =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так как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это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накрест</a:t>
            </a:r>
          </a:p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         лежащие углы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при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4400" b="1" i="1" dirty="0">
                <a:cs typeface="Arial" pitchFamily="34" charset="0"/>
              </a:rPr>
              <a:t>а</a:t>
            </a:r>
            <a:r>
              <a:rPr lang="en-US" sz="4400" b="1" i="1" dirty="0">
                <a:cs typeface="Arial" pitchFamily="34" charset="0"/>
              </a:rPr>
              <a:t> </a:t>
            </a:r>
            <a:r>
              <a:rPr lang="en-US" sz="4400" b="1" dirty="0">
                <a:cs typeface="Arial" pitchFamily="34" charset="0"/>
              </a:rPr>
              <a:t>II</a:t>
            </a:r>
            <a:r>
              <a:rPr lang="en-US" sz="4400" b="1" i="1" dirty="0">
                <a:cs typeface="Arial" pitchFamily="34" charset="0"/>
              </a:rPr>
              <a:t> </a:t>
            </a:r>
            <a:r>
              <a:rPr lang="en-US" sz="4400" b="1" i="1" dirty="0" smtClean="0">
                <a:ea typeface="Batang" pitchFamily="18" charset="-127"/>
                <a:cs typeface="Arial" pitchFamily="34" charset="0"/>
              </a:rPr>
              <a:t>b</a:t>
            </a:r>
            <a:endParaRPr lang="ru-RU" sz="4400" b="1" i="1" dirty="0">
              <a:ea typeface="Batang" pitchFamily="18" charset="-127"/>
              <a:cs typeface="Arial" pitchFamily="34" charset="0"/>
            </a:endParaRPr>
          </a:p>
        </p:txBody>
      </p:sp>
      <p:sp>
        <p:nvSpPr>
          <p:cNvPr id="239635" name="Rectangle 19"/>
          <p:cNvSpPr>
            <a:spLocks noChangeArrowheads="1"/>
          </p:cNvSpPr>
          <p:nvPr/>
        </p:nvSpPr>
        <p:spPr bwMode="auto">
          <a:xfrm>
            <a:off x="7156708" y="5674352"/>
            <a:ext cx="582781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latin typeface="Batang" pitchFamily="18" charset="-127"/>
                <a:ea typeface="Batang" pitchFamily="18" charset="-127"/>
              </a:rPr>
              <a:t>   </a:t>
            </a:r>
            <a:r>
              <a:rPr lang="ru-RU" b="1" dirty="0">
                <a:latin typeface="Arial" charset="0"/>
              </a:rPr>
              <a:t>   </a:t>
            </a:r>
            <a:r>
              <a:rPr lang="en-US" b="1" dirty="0">
                <a:latin typeface="Arial" charset="0"/>
              </a:rPr>
              <a:t>      </a:t>
            </a:r>
            <a:r>
              <a:rPr lang="ru-RU" b="1" dirty="0" smtClean="0">
                <a:latin typeface="Arial" charset="0"/>
              </a:rPr>
              <a:t> </a:t>
            </a:r>
            <a:r>
              <a:rPr lang="en-US" b="1" dirty="0" smtClean="0">
                <a:latin typeface="Cambria Math"/>
                <a:ea typeface="Cambria Math"/>
              </a:rPr>
              <a:t>∠</a:t>
            </a:r>
            <a:r>
              <a:rPr lang="ru-RU" b="1" dirty="0" smtClean="0">
                <a:latin typeface="Times New Roman" pitchFamily="18" charset="0"/>
              </a:rPr>
              <a:t>1  </a:t>
            </a:r>
            <a:r>
              <a:rPr lang="ru-RU" b="1" dirty="0">
                <a:latin typeface="Times New Roman" pitchFamily="18" charset="0"/>
              </a:rPr>
              <a:t>=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 </a:t>
            </a:r>
            <a:r>
              <a:rPr lang="en-US" b="1" dirty="0" smtClean="0">
                <a:latin typeface="Cambria Math"/>
                <a:ea typeface="Cambria Math"/>
              </a:rPr>
              <a:t>∠</a:t>
            </a:r>
            <a:r>
              <a:rPr lang="ru-RU" b="1" dirty="0" smtClean="0">
                <a:latin typeface="Times New Roman" pitchFamily="18" charset="0"/>
              </a:rPr>
              <a:t>3  = </a:t>
            </a:r>
            <a:r>
              <a:rPr lang="en-US" b="1" dirty="0" smtClean="0">
                <a:latin typeface="Cambria Math"/>
                <a:ea typeface="Cambria Math"/>
              </a:rPr>
              <a:t>∠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</a:rPr>
              <a:t>2</a:t>
            </a:r>
            <a:endParaRPr lang="ru-RU" b="1" dirty="0">
              <a:latin typeface="Times New Roman" pitchFamily="18" charset="0"/>
            </a:endParaRPr>
          </a:p>
        </p:txBody>
      </p:sp>
      <p:sp>
        <p:nvSpPr>
          <p:cNvPr id="239636" name="AutoShape 20"/>
          <p:cNvSpPr>
            <a:spLocks/>
          </p:cNvSpPr>
          <p:nvPr/>
        </p:nvSpPr>
        <p:spPr bwMode="auto">
          <a:xfrm>
            <a:off x="7831815" y="5285089"/>
            <a:ext cx="483870" cy="1913588"/>
          </a:xfrm>
          <a:prstGeom prst="rightBrace">
            <a:avLst>
              <a:gd name="adj1" fmla="val 33297"/>
              <a:gd name="adj2" fmla="val 50000"/>
            </a:avLst>
          </a:prstGeom>
          <a:noFill/>
          <a:ln w="28575">
            <a:solidFill>
              <a:srgbClr val="000066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39637" name="Text Box 21"/>
          <p:cNvSpPr txBox="1">
            <a:spLocks noChangeArrowheads="1"/>
          </p:cNvSpPr>
          <p:nvPr/>
        </p:nvSpPr>
        <p:spPr bwMode="auto">
          <a:xfrm>
            <a:off x="3305944" y="7228224"/>
            <a:ext cx="452579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 доказана.</a:t>
            </a:r>
          </a:p>
        </p:txBody>
      </p:sp>
      <p:sp>
        <p:nvSpPr>
          <p:cNvPr id="239642" name="Freeform 26"/>
          <p:cNvSpPr>
            <a:spLocks/>
          </p:cNvSpPr>
          <p:nvPr/>
        </p:nvSpPr>
        <p:spPr bwMode="auto">
          <a:xfrm>
            <a:off x="4894581" y="2301240"/>
            <a:ext cx="243840" cy="259080"/>
          </a:xfrm>
          <a:custGeom>
            <a:avLst/>
            <a:gdLst>
              <a:gd name="T0" fmla="*/ 0 w 96"/>
              <a:gd name="T1" fmla="*/ 0 h 136"/>
              <a:gd name="T2" fmla="*/ 66 w 96"/>
              <a:gd name="T3" fmla="*/ 70 h 136"/>
              <a:gd name="T4" fmla="*/ 96 w 96"/>
              <a:gd name="T5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36">
                <a:moveTo>
                  <a:pt x="0" y="0"/>
                </a:moveTo>
                <a:cubicBezTo>
                  <a:pt x="11" y="12"/>
                  <a:pt x="50" y="47"/>
                  <a:pt x="66" y="70"/>
                </a:cubicBezTo>
                <a:cubicBezTo>
                  <a:pt x="82" y="93"/>
                  <a:pt x="90" y="122"/>
                  <a:pt x="96" y="136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9643" name="Freeform 27"/>
          <p:cNvSpPr>
            <a:spLocks/>
          </p:cNvSpPr>
          <p:nvPr/>
        </p:nvSpPr>
        <p:spPr bwMode="auto">
          <a:xfrm rot="-10941823">
            <a:off x="4124960" y="2564130"/>
            <a:ext cx="243840" cy="259080"/>
          </a:xfrm>
          <a:custGeom>
            <a:avLst/>
            <a:gdLst>
              <a:gd name="T0" fmla="*/ 0 w 96"/>
              <a:gd name="T1" fmla="*/ 0 h 136"/>
              <a:gd name="T2" fmla="*/ 66 w 96"/>
              <a:gd name="T3" fmla="*/ 70 h 136"/>
              <a:gd name="T4" fmla="*/ 96 w 96"/>
              <a:gd name="T5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36">
                <a:moveTo>
                  <a:pt x="0" y="0"/>
                </a:moveTo>
                <a:cubicBezTo>
                  <a:pt x="11" y="12"/>
                  <a:pt x="50" y="47"/>
                  <a:pt x="66" y="70"/>
                </a:cubicBezTo>
                <a:cubicBezTo>
                  <a:pt x="82" y="93"/>
                  <a:pt x="90" y="122"/>
                  <a:pt x="96" y="136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aphicFrame>
        <p:nvGraphicFramePr>
          <p:cNvPr id="239650" name="Object 34"/>
          <p:cNvGraphicFramePr>
            <a:graphicFrameLocks noChangeAspect="1"/>
          </p:cNvGraphicFramePr>
          <p:nvPr/>
        </p:nvGraphicFramePr>
        <p:xfrm>
          <a:off x="7223760" y="3985260"/>
          <a:ext cx="182880" cy="259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760" y="3985260"/>
                        <a:ext cx="182880" cy="259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18" name="Text Box 2"/>
          <p:cNvSpPr txBox="1">
            <a:spLocks noChangeArrowheads="1"/>
          </p:cNvSpPr>
          <p:nvPr/>
        </p:nvSpPr>
        <p:spPr bwMode="auto">
          <a:xfrm>
            <a:off x="9220200" y="5713261"/>
            <a:ext cx="787395" cy="723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mbria Math"/>
                <a:ea typeface="Cambria Math"/>
              </a:rPr>
              <a:t>∠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ru-RU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11947798" y="5713260"/>
            <a:ext cx="1004072" cy="723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mbria Math"/>
                <a:ea typeface="Cambria Math"/>
              </a:rPr>
              <a:t>∠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>2 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Batang" pitchFamily="18" charset="-127"/>
            </a:endParaRPr>
          </a:p>
        </p:txBody>
      </p:sp>
      <p:graphicFrame>
        <p:nvGraphicFramePr>
          <p:cNvPr id="239667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632570"/>
              </p:ext>
            </p:extLst>
          </p:nvPr>
        </p:nvGraphicFramePr>
        <p:xfrm>
          <a:off x="8588764" y="5911833"/>
          <a:ext cx="843280" cy="506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Формула" r:id="rId5" imgW="190440" imgH="152280" progId="Equation.3">
                  <p:embed/>
                </p:oleObj>
              </mc:Choice>
              <mc:Fallback>
                <p:oleObj name="Формула" r:id="rId5" imgW="19044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764" y="5911833"/>
                        <a:ext cx="843280" cy="5067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4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955821"/>
              </p:ext>
            </p:extLst>
          </p:nvPr>
        </p:nvGraphicFramePr>
        <p:xfrm>
          <a:off x="10277987" y="6629400"/>
          <a:ext cx="678181" cy="407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Формула" r:id="rId7" imgW="126720" imgH="101520" progId="Equation.3">
                  <p:embed/>
                </p:oleObj>
              </mc:Choice>
              <mc:Fallback>
                <p:oleObj name="Формула" r:id="rId7" imgW="126720" imgH="101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7987" y="6629400"/>
                        <a:ext cx="678181" cy="4076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8" name="Rectangle 52"/>
          <p:cNvSpPr>
            <a:spLocks noChangeArrowheads="1"/>
          </p:cNvSpPr>
          <p:nvPr/>
        </p:nvSpPr>
        <p:spPr bwMode="auto">
          <a:xfrm>
            <a:off x="463577" y="475024"/>
            <a:ext cx="14112240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Теорема.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Соответственные углы, образованные при пересечении двух параллельных прямых секущей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      </a:t>
            </a:r>
            <a:endParaRPr lang="ru-RU" sz="20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46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239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239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3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3000"/>
                                        <p:tgtEl>
                                          <p:spTgt spid="23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3000"/>
                                        <p:tgtEl>
                                          <p:spTgt spid="23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0"/>
                                        <p:tgtEl>
                                          <p:spTgt spid="239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23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9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9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3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3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23 0.01235 C 0.02062 0.02334 0.0204 0.02334 0.02246 0.03357 C 0.02333 0.04051 0.02344 0.04283 0.02485 0.05151 C 0.02485 0.0571 0.02409 0.05054 0.0268 0.06269 C 0.02799 0.06867 0.03016 0.0789 0.03049 0.0787 C 0.03158 0.08565 0.0306 0.0816 0.03288 0.08989 " pathEditMode="relative" rAng="3776033" ptsTypes="fffffA">
                                      <p:cBhvr>
                                        <p:cTn id="95" dur="20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" y="3877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3.02469E-6 C -0.02224 0.01891 -0.0549 0.04669 -0.06749 0.05749 C -0.08876 0.0762 -0.08561 0.07446 -0.08832 0.07774 C -0.09212 0.08507 -0.08659 0.08411 -0.08572 0.08758 " pathEditMode="relative" rAng="-1530832" ptsTypes="fffA">
                                      <p:cBhvr>
                                        <p:cTn id="97" dur="2000" fill="hold"/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25" y="45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3000"/>
                                        <p:tgtEl>
                                          <p:spTgt spid="23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32" grpId="0"/>
      <p:bldP spid="239635" grpId="0"/>
      <p:bldP spid="239636" grpId="0" animBg="1"/>
      <p:bldP spid="239637" grpId="0"/>
      <p:bldP spid="239643" grpId="0" animBg="1"/>
      <p:bldP spid="239618" grpId="0" animBg="1"/>
      <p:bldP spid="239618" grpId="1" animBg="1"/>
      <p:bldP spid="239619" grpId="0" animBg="1"/>
      <p:bldP spid="239619" grpId="1" animBg="1"/>
      <p:bldP spid="2396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22" name="Group 2"/>
          <p:cNvGrpSpPr>
            <a:grpSpLocks/>
          </p:cNvGrpSpPr>
          <p:nvPr/>
        </p:nvGrpSpPr>
        <p:grpSpPr bwMode="auto">
          <a:xfrm>
            <a:off x="2821942" y="3438144"/>
            <a:ext cx="2534920" cy="1644015"/>
            <a:chOff x="1202" y="1344"/>
            <a:chExt cx="998" cy="863"/>
          </a:xfrm>
        </p:grpSpPr>
        <p:grpSp>
          <p:nvGrpSpPr>
            <p:cNvPr id="235523" name="Group 3"/>
            <p:cNvGrpSpPr>
              <a:grpSpLocks/>
            </p:cNvGrpSpPr>
            <p:nvPr/>
          </p:nvGrpSpPr>
          <p:grpSpPr bwMode="auto">
            <a:xfrm>
              <a:off x="1202" y="1344"/>
              <a:ext cx="998" cy="863"/>
              <a:chOff x="1202" y="1344"/>
              <a:chExt cx="998" cy="863"/>
            </a:xfrm>
          </p:grpSpPr>
          <p:grpSp>
            <p:nvGrpSpPr>
              <p:cNvPr id="235524" name="Group 4"/>
              <p:cNvGrpSpPr>
                <a:grpSpLocks/>
              </p:cNvGrpSpPr>
              <p:nvPr/>
            </p:nvGrpSpPr>
            <p:grpSpPr bwMode="auto">
              <a:xfrm>
                <a:off x="1202" y="1344"/>
                <a:ext cx="998" cy="816"/>
                <a:chOff x="1202" y="1344"/>
                <a:chExt cx="998" cy="816"/>
              </a:xfrm>
            </p:grpSpPr>
            <p:sp>
              <p:nvSpPr>
                <p:cNvPr id="235525" name="Freeform 5"/>
                <p:cNvSpPr>
                  <a:spLocks/>
                </p:cNvSpPr>
                <p:nvPr/>
              </p:nvSpPr>
              <p:spPr bwMode="auto">
                <a:xfrm>
                  <a:off x="1202" y="1752"/>
                  <a:ext cx="635" cy="408"/>
                </a:xfrm>
                <a:custGeom>
                  <a:avLst/>
                  <a:gdLst>
                    <a:gd name="T0" fmla="*/ 272 w 635"/>
                    <a:gd name="T1" fmla="*/ 45 h 408"/>
                    <a:gd name="T2" fmla="*/ 0 w 635"/>
                    <a:gd name="T3" fmla="*/ 408 h 408"/>
                    <a:gd name="T4" fmla="*/ 54 w 635"/>
                    <a:gd name="T5" fmla="*/ 352 h 408"/>
                    <a:gd name="T6" fmla="*/ 635 w 635"/>
                    <a:gd name="T7" fmla="*/ 363 h 408"/>
                    <a:gd name="T8" fmla="*/ 317 w 635"/>
                    <a:gd name="T9" fmla="*/ 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5" h="408">
                      <a:moveTo>
                        <a:pt x="272" y="45"/>
                      </a:moveTo>
                      <a:lnTo>
                        <a:pt x="0" y="408"/>
                      </a:lnTo>
                      <a:lnTo>
                        <a:pt x="54" y="352"/>
                      </a:lnTo>
                      <a:lnTo>
                        <a:pt x="635" y="363"/>
                      </a:lnTo>
                      <a:lnTo>
                        <a:pt x="317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9933FF"/>
                    </a:gs>
                    <a:gs pos="100000">
                      <a:schemeClr val="bg1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  <p:sp>
              <p:nvSpPr>
                <p:cNvPr id="235526" name="Freeform 6"/>
                <p:cNvSpPr>
                  <a:spLocks/>
                </p:cNvSpPr>
                <p:nvPr/>
              </p:nvSpPr>
              <p:spPr bwMode="auto">
                <a:xfrm>
                  <a:off x="1519" y="1344"/>
                  <a:ext cx="681" cy="424"/>
                </a:xfrm>
                <a:custGeom>
                  <a:avLst/>
                  <a:gdLst>
                    <a:gd name="T0" fmla="*/ 681 w 681"/>
                    <a:gd name="T1" fmla="*/ 16 h 424"/>
                    <a:gd name="T2" fmla="*/ 305 w 681"/>
                    <a:gd name="T3" fmla="*/ 0 h 424"/>
                    <a:gd name="T4" fmla="*/ 0 w 681"/>
                    <a:gd name="T5" fmla="*/ 424 h 424"/>
                    <a:gd name="T6" fmla="*/ 318 w 681"/>
                    <a:gd name="T7" fmla="*/ 424 h 424"/>
                    <a:gd name="T8" fmla="*/ 545 w 681"/>
                    <a:gd name="T9" fmla="*/ 378 h 424"/>
                    <a:gd name="T10" fmla="*/ 635 w 681"/>
                    <a:gd name="T11" fmla="*/ 242 h 424"/>
                    <a:gd name="T12" fmla="*/ 681 w 681"/>
                    <a:gd name="T13" fmla="*/ 16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81" h="424">
                      <a:moveTo>
                        <a:pt x="681" y="16"/>
                      </a:moveTo>
                      <a:lnTo>
                        <a:pt x="305" y="0"/>
                      </a:lnTo>
                      <a:lnTo>
                        <a:pt x="0" y="424"/>
                      </a:lnTo>
                      <a:lnTo>
                        <a:pt x="318" y="424"/>
                      </a:lnTo>
                      <a:lnTo>
                        <a:pt x="545" y="378"/>
                      </a:lnTo>
                      <a:lnTo>
                        <a:pt x="635" y="242"/>
                      </a:lnTo>
                      <a:lnTo>
                        <a:pt x="681" y="1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9933FF"/>
                    </a:gs>
                    <a:gs pos="100000">
                      <a:schemeClr val="bg1"/>
                    </a:gs>
                  </a:gsLst>
                  <a:path path="rect">
                    <a:fillToRect r="100000" b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</p:grpSp>
          <p:sp>
            <p:nvSpPr>
              <p:cNvPr id="235527" name="Text Box 7"/>
              <p:cNvSpPr txBox="1">
                <a:spLocks noChangeArrowheads="1"/>
              </p:cNvSpPr>
              <p:nvPr/>
            </p:nvSpPr>
            <p:spPr bwMode="auto">
              <a:xfrm>
                <a:off x="1416" y="1827"/>
                <a:ext cx="194" cy="3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b="1">
                    <a:solidFill>
                      <a:srgbClr val="FF0000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235528" name="Text Box 8"/>
              <p:cNvSpPr txBox="1">
                <a:spLocks noChangeArrowheads="1"/>
              </p:cNvSpPr>
              <p:nvPr/>
            </p:nvSpPr>
            <p:spPr bwMode="auto">
              <a:xfrm>
                <a:off x="1791" y="1389"/>
                <a:ext cx="194" cy="3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b="1">
                    <a:solidFill>
                      <a:srgbClr val="FF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grpSp>
          <p:nvGrpSpPr>
            <p:cNvPr id="235529" name="Group 9"/>
            <p:cNvGrpSpPr>
              <a:grpSpLocks/>
            </p:cNvGrpSpPr>
            <p:nvPr/>
          </p:nvGrpSpPr>
          <p:grpSpPr bwMode="auto">
            <a:xfrm>
              <a:off x="1338" y="1344"/>
              <a:ext cx="587" cy="774"/>
              <a:chOff x="1338" y="1344"/>
              <a:chExt cx="587" cy="774"/>
            </a:xfrm>
          </p:grpSpPr>
          <p:sp>
            <p:nvSpPr>
              <p:cNvPr id="235530" name="Freeform 10"/>
              <p:cNvSpPr>
                <a:spLocks/>
              </p:cNvSpPr>
              <p:nvPr/>
            </p:nvSpPr>
            <p:spPr bwMode="auto">
              <a:xfrm rot="5916120">
                <a:off x="1767" y="1321"/>
                <a:ext cx="136" cy="181"/>
              </a:xfrm>
              <a:custGeom>
                <a:avLst/>
                <a:gdLst>
                  <a:gd name="T0" fmla="*/ 0 w 111"/>
                  <a:gd name="T1" fmla="*/ 0 h 174"/>
                  <a:gd name="T2" fmla="*/ 75 w 111"/>
                  <a:gd name="T3" fmla="*/ 69 h 174"/>
                  <a:gd name="T4" fmla="*/ 111 w 111"/>
                  <a:gd name="T5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" h="174">
                    <a:moveTo>
                      <a:pt x="0" y="0"/>
                    </a:moveTo>
                    <a:cubicBezTo>
                      <a:pt x="12" y="11"/>
                      <a:pt x="57" y="40"/>
                      <a:pt x="75" y="69"/>
                    </a:cubicBezTo>
                    <a:cubicBezTo>
                      <a:pt x="93" y="98"/>
                      <a:pt x="104" y="152"/>
                      <a:pt x="111" y="174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grpSp>
            <p:nvGrpSpPr>
              <p:cNvPr id="235531" name="Group 11"/>
              <p:cNvGrpSpPr>
                <a:grpSpLocks/>
              </p:cNvGrpSpPr>
              <p:nvPr/>
            </p:nvGrpSpPr>
            <p:grpSpPr bwMode="auto">
              <a:xfrm>
                <a:off x="1338" y="1933"/>
                <a:ext cx="156" cy="185"/>
                <a:chOff x="1338" y="1933"/>
                <a:chExt cx="156" cy="185"/>
              </a:xfrm>
            </p:grpSpPr>
            <p:sp>
              <p:nvSpPr>
                <p:cNvPr id="235532" name="Freeform 12"/>
                <p:cNvSpPr>
                  <a:spLocks/>
                </p:cNvSpPr>
                <p:nvPr/>
              </p:nvSpPr>
              <p:spPr bwMode="auto">
                <a:xfrm>
                  <a:off x="1383" y="1933"/>
                  <a:ext cx="111" cy="185"/>
                </a:xfrm>
                <a:custGeom>
                  <a:avLst/>
                  <a:gdLst>
                    <a:gd name="T0" fmla="*/ 0 w 111"/>
                    <a:gd name="T1" fmla="*/ 0 h 185"/>
                    <a:gd name="T2" fmla="*/ 75 w 111"/>
                    <a:gd name="T3" fmla="*/ 80 h 185"/>
                    <a:gd name="T4" fmla="*/ 111 w 111"/>
                    <a:gd name="T5" fmla="*/ 185 h 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11" h="185">
                      <a:moveTo>
                        <a:pt x="0" y="0"/>
                      </a:moveTo>
                      <a:cubicBezTo>
                        <a:pt x="12" y="13"/>
                        <a:pt x="57" y="49"/>
                        <a:pt x="75" y="80"/>
                      </a:cubicBezTo>
                      <a:cubicBezTo>
                        <a:pt x="93" y="111"/>
                        <a:pt x="104" y="163"/>
                        <a:pt x="111" y="185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  <p:sp>
              <p:nvSpPr>
                <p:cNvPr id="235533" name="Freeform 13"/>
                <p:cNvSpPr>
                  <a:spLocks/>
                </p:cNvSpPr>
                <p:nvPr/>
              </p:nvSpPr>
              <p:spPr bwMode="auto">
                <a:xfrm>
                  <a:off x="1338" y="1979"/>
                  <a:ext cx="96" cy="136"/>
                </a:xfrm>
                <a:custGeom>
                  <a:avLst/>
                  <a:gdLst>
                    <a:gd name="T0" fmla="*/ 0 w 96"/>
                    <a:gd name="T1" fmla="*/ 0 h 136"/>
                    <a:gd name="T2" fmla="*/ 66 w 96"/>
                    <a:gd name="T3" fmla="*/ 70 h 136"/>
                    <a:gd name="T4" fmla="*/ 96 w 96"/>
                    <a:gd name="T5" fmla="*/ 136 h 1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6" h="136">
                      <a:moveTo>
                        <a:pt x="0" y="0"/>
                      </a:moveTo>
                      <a:cubicBezTo>
                        <a:pt x="11" y="12"/>
                        <a:pt x="50" y="47"/>
                        <a:pt x="66" y="70"/>
                      </a:cubicBezTo>
                      <a:cubicBezTo>
                        <a:pt x="82" y="93"/>
                        <a:pt x="90" y="122"/>
                        <a:pt x="96" y="136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</p:grpSp>
        </p:grpSp>
      </p:grpSp>
      <p:sp>
        <p:nvSpPr>
          <p:cNvPr id="235535" name="Line 15"/>
          <p:cNvSpPr>
            <a:spLocks noChangeShapeType="1"/>
          </p:cNvSpPr>
          <p:nvPr/>
        </p:nvSpPr>
        <p:spPr bwMode="auto">
          <a:xfrm>
            <a:off x="1209042" y="3438144"/>
            <a:ext cx="47218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5536" name="Line 16"/>
          <p:cNvSpPr>
            <a:spLocks noChangeShapeType="1"/>
          </p:cNvSpPr>
          <p:nvPr/>
        </p:nvSpPr>
        <p:spPr bwMode="auto">
          <a:xfrm>
            <a:off x="1092202" y="4906900"/>
            <a:ext cx="47218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5537" name="Freeform 17"/>
          <p:cNvSpPr>
            <a:spLocks/>
          </p:cNvSpPr>
          <p:nvPr/>
        </p:nvSpPr>
        <p:spPr bwMode="auto">
          <a:xfrm>
            <a:off x="2245363" y="2828545"/>
            <a:ext cx="2725419" cy="2769870"/>
          </a:xfrm>
          <a:custGeom>
            <a:avLst/>
            <a:gdLst>
              <a:gd name="T0" fmla="*/ 0 w 1073"/>
              <a:gd name="T1" fmla="*/ 1454 h 1454"/>
              <a:gd name="T2" fmla="*/ 1073 w 1073"/>
              <a:gd name="T3" fmla="*/ 0 h 145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73" h="1454">
                <a:moveTo>
                  <a:pt x="0" y="1454"/>
                </a:moveTo>
                <a:lnTo>
                  <a:pt x="1073" y="0"/>
                </a:lnTo>
              </a:path>
            </a:pathLst>
          </a:custGeom>
          <a:noFill/>
          <a:ln w="5715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5538" name="Text Box 18"/>
          <p:cNvSpPr txBox="1">
            <a:spLocks noChangeArrowheads="1"/>
          </p:cNvSpPr>
          <p:nvPr/>
        </p:nvSpPr>
        <p:spPr bwMode="auto">
          <a:xfrm>
            <a:off x="5753650" y="4358259"/>
            <a:ext cx="561954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400" b="1" i="1"/>
              <a:t>b</a:t>
            </a:r>
            <a:endParaRPr lang="ru-RU" sz="4400" b="1" i="1"/>
          </a:p>
        </p:txBody>
      </p:sp>
      <p:sp>
        <p:nvSpPr>
          <p:cNvPr id="235539" name="Text Box 19"/>
          <p:cNvSpPr txBox="1">
            <a:spLocks noChangeArrowheads="1"/>
          </p:cNvSpPr>
          <p:nvPr/>
        </p:nvSpPr>
        <p:spPr bwMode="auto">
          <a:xfrm>
            <a:off x="5879140" y="2975230"/>
            <a:ext cx="561954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i="1"/>
              <a:t>а</a:t>
            </a:r>
          </a:p>
        </p:txBody>
      </p:sp>
      <p:sp>
        <p:nvSpPr>
          <p:cNvPr id="235540" name="Text Box 20"/>
          <p:cNvSpPr txBox="1">
            <a:spLocks noChangeArrowheads="1"/>
          </p:cNvSpPr>
          <p:nvPr/>
        </p:nvSpPr>
        <p:spPr bwMode="auto">
          <a:xfrm>
            <a:off x="5125723" y="2487550"/>
            <a:ext cx="496231" cy="80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400" b="1" i="1"/>
              <a:t>c</a:t>
            </a:r>
            <a:endParaRPr lang="ru-RU" sz="4400" b="1" i="1"/>
          </a:p>
        </p:txBody>
      </p:sp>
      <p:sp>
        <p:nvSpPr>
          <p:cNvPr id="235566" name="Rectangle 46"/>
          <p:cNvSpPr>
            <a:spLocks noChangeArrowheads="1"/>
          </p:cNvSpPr>
          <p:nvPr/>
        </p:nvSpPr>
        <p:spPr bwMode="auto">
          <a:xfrm>
            <a:off x="304800" y="303515"/>
            <a:ext cx="14112240" cy="1855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Теорема.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Сумма 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односторонних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углов, образованных при пересечении    двух параллельных прямых секущей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20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равна 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180</a:t>
            </a:r>
            <a:r>
              <a:rPr lang="ru-RU" sz="3600" b="1" baseline="30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      </a:t>
            </a:r>
            <a:endParaRPr lang="ru-RU" sz="20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 Box 17"/>
              <p:cNvSpPr txBox="1">
                <a:spLocks noChangeArrowheads="1"/>
              </p:cNvSpPr>
              <p:nvPr/>
            </p:nvSpPr>
            <p:spPr bwMode="auto">
              <a:xfrm>
                <a:off x="7360920" y="3735748"/>
                <a:ext cx="6263707" cy="20540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Если</a:t>
                </a:r>
                <a:r>
                  <a:rPr lang="ru-RU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400" b="1" i="1" dirty="0" smtClean="0">
                    <a:latin typeface="+mj-lt"/>
                    <a:cs typeface="Arial" pitchFamily="34" charset="0"/>
                  </a:rPr>
                  <a:t> </a:t>
                </a:r>
                <a:r>
                  <a:rPr lang="ru-RU" sz="4400" b="1" i="1" dirty="0">
                    <a:latin typeface="+mj-lt"/>
                    <a:cs typeface="Arial" pitchFamily="34" charset="0"/>
                  </a:rPr>
                  <a:t>а</a:t>
                </a:r>
                <a:r>
                  <a:rPr lang="en-US" sz="4400" b="1" i="1" dirty="0">
                    <a:latin typeface="+mj-lt"/>
                    <a:cs typeface="Arial" pitchFamily="34" charset="0"/>
                  </a:rPr>
                  <a:t> </a:t>
                </a:r>
                <a:r>
                  <a:rPr lang="en-US" sz="4400" b="1" dirty="0">
                    <a:latin typeface="+mj-lt"/>
                    <a:cs typeface="Arial" pitchFamily="34" charset="0"/>
                  </a:rPr>
                  <a:t>II</a:t>
                </a:r>
                <a:r>
                  <a:rPr lang="en-US" sz="4400" b="1" i="1" dirty="0">
                    <a:latin typeface="+mj-lt"/>
                    <a:cs typeface="Arial" pitchFamily="34" charset="0"/>
                  </a:rPr>
                  <a:t> </a:t>
                </a:r>
                <a:r>
                  <a:rPr lang="en-US" sz="4400" b="1" i="1" dirty="0">
                    <a:latin typeface="+mj-lt"/>
                    <a:ea typeface="Batang" pitchFamily="18" charset="-127"/>
                    <a:cs typeface="Arial" pitchFamily="34" charset="0"/>
                  </a:rPr>
                  <a:t>b</a:t>
                </a:r>
                <a:r>
                  <a:rPr lang="en-US" sz="4000" b="1" dirty="0">
                    <a:latin typeface="Arial" pitchFamily="34" charset="0"/>
                    <a:ea typeface="Batang" pitchFamily="18" charset="-127"/>
                    <a:cs typeface="Arial" pitchFamily="34" charset="0"/>
                  </a:rPr>
                  <a:t>,  c-</a:t>
                </a:r>
                <a:r>
                  <a:rPr lang="ru-RU" sz="40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секущая</a:t>
                </a:r>
                <a:r>
                  <a:rPr lang="ru-RU" sz="4000" b="1" dirty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endParaRPr lang="ru-RU" sz="4000" b="1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то </a:t>
                </a:r>
                <a:r>
                  <a:rPr lang="ru-RU" sz="4000" b="1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1+ </a:t>
                </a:r>
                <a:r>
                  <a:rPr lang="ru-RU" sz="4000" b="1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2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4000" b="1" i="1" smtClean="0"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4000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60920" y="3735748"/>
                <a:ext cx="6263707" cy="2054027"/>
              </a:xfrm>
              <a:prstGeom prst="rect">
                <a:avLst/>
              </a:prstGeom>
              <a:blipFill rotWithShape="1">
                <a:blip r:embed="rId2"/>
                <a:stretch>
                  <a:fillRect l="-2921" t="-5045" r="-1363" b="-1068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073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5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13346</TotalTime>
  <Words>1162</Words>
  <Application>Microsoft Office PowerPoint</Application>
  <PresentationFormat>Произвольный</PresentationFormat>
  <Paragraphs>232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Office Theme</vt:lpstr>
      <vt:lpstr>Формула</vt:lpstr>
      <vt:lpstr>Геометрия</vt:lpstr>
      <vt:lpstr>Презентация PowerPoint</vt:lpstr>
      <vt:lpstr>Презентация PowerPoint</vt:lpstr>
      <vt:lpstr>Презентация PowerPoint</vt:lpstr>
      <vt:lpstr>По краткой записи сформулировать утверждение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934</cp:revision>
  <dcterms:created xsi:type="dcterms:W3CDTF">2020-04-09T07:32:19Z</dcterms:created>
  <dcterms:modified xsi:type="dcterms:W3CDTF">2021-02-19T16:24:29Z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