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511" r:id="rId2"/>
    <p:sldId id="405" r:id="rId3"/>
    <p:sldId id="578" r:id="rId4"/>
    <p:sldId id="579" r:id="rId5"/>
    <p:sldId id="580" r:id="rId6"/>
    <p:sldId id="581" r:id="rId7"/>
    <p:sldId id="582" r:id="rId8"/>
    <p:sldId id="583" r:id="rId9"/>
    <p:sldId id="584" r:id="rId10"/>
    <p:sldId id="586" r:id="rId11"/>
    <p:sldId id="587" r:id="rId12"/>
    <p:sldId id="589" r:id="rId13"/>
    <p:sldId id="590" r:id="rId14"/>
    <p:sldId id="588" r:id="rId15"/>
    <p:sldId id="404" r:id="rId16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578"/>
            <p14:sldId id="579"/>
            <p14:sldId id="580"/>
            <p14:sldId id="581"/>
            <p14:sldId id="582"/>
            <p14:sldId id="583"/>
            <p14:sldId id="584"/>
            <p14:sldId id="586"/>
            <p14:sldId id="587"/>
            <p14:sldId id="589"/>
            <p14:sldId id="590"/>
            <p14:sldId id="588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00A859"/>
    <a:srgbClr val="65F913"/>
    <a:srgbClr val="B1EB21"/>
    <a:srgbClr val="FF6B6B"/>
    <a:srgbClr val="FF99FF"/>
    <a:srgbClr val="CCFF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786" autoAdjust="0"/>
  </p:normalViewPr>
  <p:slideViewPr>
    <p:cSldViewPr>
      <p:cViewPr>
        <p:scale>
          <a:sx n="50" d="100"/>
          <a:sy n="50" d="100"/>
        </p:scale>
        <p:origin x="-564" y="-144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50918-9470-4E6A-AF56-B81FFDA217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67D4D7CD-D021-42AB-BB8A-E59F87B75627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1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F9D25094-0ADB-49CA-A22B-D1FF14F7FDE8}" type="par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850CF8D5-1940-46C4-B854-0867FA221A80}" type="sibTrans" cxnId="{4972D014-AB7F-4D17-8BB7-AAE2DA9145CB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946FB63-8E78-4E39-952A-F075BD0B2447}">
      <dgm:prSet phldrT="[Текст]" custT="1"/>
      <dgm:spPr/>
      <dgm:t>
        <a:bodyPr/>
        <a:lstStyle/>
        <a:p>
          <a:r>
            <a:rPr lang="ru-RU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Повторение пройденного</a:t>
          </a:r>
          <a:endParaRPr lang="uz-Latn-UZ" sz="4800" b="1" dirty="0">
            <a:latin typeface="Arial" pitchFamily="34" charset="0"/>
            <a:cs typeface="Arial" pitchFamily="34" charset="0"/>
          </a:endParaRPr>
        </a:p>
      </dgm:t>
    </dgm:pt>
    <dgm:pt modelId="{5D91C24F-6603-4353-BB25-F542688C0870}" type="par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D1AC995-3640-47A8-BC41-D0BE512253AA}" type="sibTrans" cxnId="{0D6F2C54-C591-4C90-8A12-373E9427993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C81C60BE-5A0B-4E7E-BAF3-700C3B9B49A8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2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9A3B9F0B-EDCE-4049-A696-AA4CFBE98E67}" type="parTrans" cxnId="{93DD9444-D3ED-408C-B865-3993BC04541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3F8F50F1-DAA2-4DC8-BF4C-1676D7DC243F}" type="sibTrans" cxnId="{93DD9444-D3ED-408C-B865-3993BC04541D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ED07CFD5-0111-44A6-B318-54EA9627B96D}">
      <dgm:prSet phldrT="[Текст]" custT="1"/>
      <dgm:spPr/>
      <dgm:t>
        <a:bodyPr/>
        <a:lstStyle/>
        <a:p>
          <a:r>
            <a:rPr lang="uz-Cyrl-UZ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Обратная теорема</a:t>
          </a:r>
          <a:endParaRPr lang="uz-Latn-UZ" sz="4800" b="1" dirty="0">
            <a:latin typeface="Arial" pitchFamily="34" charset="0"/>
            <a:cs typeface="Arial" pitchFamily="34" charset="0"/>
          </a:endParaRPr>
        </a:p>
      </dgm:t>
    </dgm:pt>
    <dgm:pt modelId="{3AB48EFE-90B8-4E35-A0E4-645499957AD4}" type="parTrans" cxnId="{9913632C-A224-42CC-A1D8-470E903EFE6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35E661E-30CB-4D3C-9731-F6C09794DB5F}" type="sibTrans" cxnId="{9913632C-A224-42CC-A1D8-470E903EFE6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54FA53D5-8F0B-4FC9-8F4F-4DB9C81B5F35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3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02631010-B555-4535-8DC3-A93550D8931C}" type="par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A0DA078-EB3D-402B-889C-B9F55CDC47EC}" type="sibTrans" cxnId="{6C5F1A98-050E-46E7-9B72-D40E46124899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84FB6BC-781C-4EA8-8506-513245BDBE64}">
      <dgm:prSet phldrT="[Текст]" custT="1"/>
      <dgm:spPr/>
      <dgm:t>
        <a:bodyPr/>
        <a:lstStyle/>
        <a:p>
          <a:r>
            <a:rPr lang="ru-RU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sz="4800" b="1" dirty="0">
            <a:latin typeface="Arial" pitchFamily="34" charset="0"/>
            <a:cs typeface="Arial" pitchFamily="34" charset="0"/>
          </a:endParaRPr>
        </a:p>
      </dgm:t>
    </dgm:pt>
    <dgm:pt modelId="{AEB5ECD2-81C6-485A-AAE9-F5CE3D4C1BE9}" type="par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D53B81D7-C4FC-4362-A65B-989A4C375510}" type="sibTrans" cxnId="{7AB10E0F-C29A-4195-81D0-80142C1B7546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65094082-467B-49E7-89C2-D6ACB5409929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4</a:t>
          </a:r>
          <a:endParaRPr lang="uz-Latn-UZ" sz="2400" b="1" dirty="0">
            <a:latin typeface="Arial" pitchFamily="34" charset="0"/>
            <a:cs typeface="Arial" pitchFamily="34" charset="0"/>
          </a:endParaRPr>
        </a:p>
      </dgm:t>
    </dgm:pt>
    <dgm:pt modelId="{F3D0BAC7-00A6-4D10-881E-9A59673FBA1C}" type="parTrans" cxnId="{7ADE17DC-D8DA-4552-8AE0-B5476055A6BA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3346BE42-9588-49A3-90D3-521C30F8EE84}" type="sibTrans" cxnId="{7ADE17DC-D8DA-4552-8AE0-B5476055A6BA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CFCD99BD-478D-4387-9337-D8605C420252}">
      <dgm:prSet custT="1"/>
      <dgm:spPr/>
      <dgm:t>
        <a:bodyPr/>
        <a:lstStyle/>
        <a:p>
          <a:r>
            <a:rPr lang="ru-RU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Задания для закрепления</a:t>
          </a:r>
          <a:endParaRPr lang="uz-Latn-UZ" sz="4800" b="1" dirty="0">
            <a:latin typeface="Arial" pitchFamily="34" charset="0"/>
            <a:cs typeface="Arial" pitchFamily="34" charset="0"/>
          </a:endParaRPr>
        </a:p>
      </dgm:t>
    </dgm:pt>
    <dgm:pt modelId="{7EB9C9A6-0CE7-4D8B-B005-D87A790E0302}" type="parTrans" cxnId="{875FAFCB-518B-4922-AFC7-55B80DBE321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A345BDF6-CC89-40DA-8615-5E3ECEB07BA5}" type="sibTrans" cxnId="{875FAFCB-518B-4922-AFC7-55B80DBE3217}">
      <dgm:prSet/>
      <dgm:spPr/>
      <dgm:t>
        <a:bodyPr/>
        <a:lstStyle/>
        <a:p>
          <a:endParaRPr lang="uz-Latn-UZ" sz="1200" b="1">
            <a:latin typeface="Arial" pitchFamily="34" charset="0"/>
            <a:cs typeface="Arial" pitchFamily="34" charset="0"/>
          </a:endParaRPr>
        </a:p>
      </dgm:t>
    </dgm:pt>
    <dgm:pt modelId="{24B8B773-6DE6-4A3B-B867-4188EC0BD937}" type="pres">
      <dgm:prSet presAssocID="{F1250918-9470-4E6A-AF56-B81FFDA217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z-Latn-UZ"/>
        </a:p>
      </dgm:t>
    </dgm:pt>
    <dgm:pt modelId="{665ECB6C-76DC-4F08-B97C-BA39763D5CD9}" type="pres">
      <dgm:prSet presAssocID="{67D4D7CD-D021-42AB-BB8A-E59F87B75627}" presName="composite" presStyleCnt="0"/>
      <dgm:spPr/>
    </dgm:pt>
    <dgm:pt modelId="{6BD1FEAD-F6F5-44E6-A6AA-2835AEEC64C5}" type="pres">
      <dgm:prSet presAssocID="{67D4D7CD-D021-42AB-BB8A-E59F87B7562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71CF270-2BB8-41EF-9955-AA76A67E8F84}" type="pres">
      <dgm:prSet presAssocID="{67D4D7CD-D021-42AB-BB8A-E59F87B7562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61755F6-6370-4EF7-9474-65D8E1766A87}" type="pres">
      <dgm:prSet presAssocID="{850CF8D5-1940-46C4-B854-0867FA221A80}" presName="sp" presStyleCnt="0"/>
      <dgm:spPr/>
    </dgm:pt>
    <dgm:pt modelId="{3DCE1454-28B0-43B4-9B43-B5CEFFB84EF0}" type="pres">
      <dgm:prSet presAssocID="{C81C60BE-5A0B-4E7E-BAF3-700C3B9B49A8}" presName="composite" presStyleCnt="0"/>
      <dgm:spPr/>
    </dgm:pt>
    <dgm:pt modelId="{9C959B8C-FEAE-42B3-AA3A-62C6BB8B62EE}" type="pres">
      <dgm:prSet presAssocID="{C81C60BE-5A0B-4E7E-BAF3-700C3B9B49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C4D1B9EF-259F-4D76-BAF2-F353E9C92816}" type="pres">
      <dgm:prSet presAssocID="{C81C60BE-5A0B-4E7E-BAF3-700C3B9B49A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2EF2386-8447-4C1D-8374-8F502567E982}" type="pres">
      <dgm:prSet presAssocID="{3F8F50F1-DAA2-4DC8-BF4C-1676D7DC243F}" presName="sp" presStyleCnt="0"/>
      <dgm:spPr/>
    </dgm:pt>
    <dgm:pt modelId="{84541234-632B-4A4D-B7BD-1574BF1C4A65}" type="pres">
      <dgm:prSet presAssocID="{54FA53D5-8F0B-4FC9-8F4F-4DB9C81B5F35}" presName="composite" presStyleCnt="0"/>
      <dgm:spPr/>
    </dgm:pt>
    <dgm:pt modelId="{1D0A228D-22E5-4569-937F-948A4141FDAD}" type="pres">
      <dgm:prSet presAssocID="{54FA53D5-8F0B-4FC9-8F4F-4DB9C81B5F3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90235-126D-4200-8116-BB121847E9F2}" type="pres">
      <dgm:prSet presAssocID="{54FA53D5-8F0B-4FC9-8F4F-4DB9C81B5F3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B6BEDBA8-417B-4289-A423-2B9F6C3E11CE}" type="pres">
      <dgm:prSet presAssocID="{6A0DA078-EB3D-402B-889C-B9F55CDC47EC}" presName="sp" presStyleCnt="0"/>
      <dgm:spPr/>
    </dgm:pt>
    <dgm:pt modelId="{7F33E916-8DC5-4C60-AD60-1305ED2FEBE9}" type="pres">
      <dgm:prSet presAssocID="{65094082-467B-49E7-89C2-D6ACB5409929}" presName="composite" presStyleCnt="0"/>
      <dgm:spPr/>
    </dgm:pt>
    <dgm:pt modelId="{7A416641-818D-486B-A51E-B3E24B30AF10}" type="pres">
      <dgm:prSet presAssocID="{65094082-467B-49E7-89C2-D6ACB540992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47D7A-E4E2-4BFD-8397-FF404626D8B4}" type="pres">
      <dgm:prSet presAssocID="{65094082-467B-49E7-89C2-D6ACB540992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</dgm:ptLst>
  <dgm:cxnLst>
    <dgm:cxn modelId="{7ADE17DC-D8DA-4552-8AE0-B5476055A6BA}" srcId="{F1250918-9470-4E6A-AF56-B81FFDA2175E}" destId="{65094082-467B-49E7-89C2-D6ACB5409929}" srcOrd="3" destOrd="0" parTransId="{F3D0BAC7-00A6-4D10-881E-9A59673FBA1C}" sibTransId="{3346BE42-9588-49A3-90D3-521C30F8EE84}"/>
    <dgm:cxn modelId="{6C5F1A98-050E-46E7-9B72-D40E46124899}" srcId="{F1250918-9470-4E6A-AF56-B81FFDA2175E}" destId="{54FA53D5-8F0B-4FC9-8F4F-4DB9C81B5F35}" srcOrd="2" destOrd="0" parTransId="{02631010-B555-4535-8DC3-A93550D8931C}" sibTransId="{6A0DA078-EB3D-402B-889C-B9F55CDC47EC}"/>
    <dgm:cxn modelId="{916C45B7-FDA9-40EE-89F6-0A1227E88EBD}" type="presOf" srcId="{CFCD99BD-478D-4387-9337-D8605C420252}" destId="{9F747D7A-E4E2-4BFD-8397-FF404626D8B4}" srcOrd="0" destOrd="0" presId="urn:microsoft.com/office/officeart/2005/8/layout/chevron2"/>
    <dgm:cxn modelId="{38110FA0-6290-4075-8E91-672DE717210C}" type="presOf" srcId="{54FA53D5-8F0B-4FC9-8F4F-4DB9C81B5F35}" destId="{1D0A228D-22E5-4569-937F-948A4141FDAD}" srcOrd="0" destOrd="0" presId="urn:microsoft.com/office/officeart/2005/8/layout/chevron2"/>
    <dgm:cxn modelId="{82C28EAA-E09D-4AF1-8ED4-DA3BF0257FE9}" type="presOf" srcId="{F1250918-9470-4E6A-AF56-B81FFDA2175E}" destId="{24B8B773-6DE6-4A3B-B867-4188EC0BD937}" srcOrd="0" destOrd="0" presId="urn:microsoft.com/office/officeart/2005/8/layout/chevron2"/>
    <dgm:cxn modelId="{875FAFCB-518B-4922-AFC7-55B80DBE3217}" srcId="{65094082-467B-49E7-89C2-D6ACB5409929}" destId="{CFCD99BD-478D-4387-9337-D8605C420252}" srcOrd="0" destOrd="0" parTransId="{7EB9C9A6-0CE7-4D8B-B005-D87A790E0302}" sibTransId="{A345BDF6-CC89-40DA-8615-5E3ECEB07BA5}"/>
    <dgm:cxn modelId="{FD3BEFDC-3B06-4765-94D3-849AAB367641}" type="presOf" srcId="{C81C60BE-5A0B-4E7E-BAF3-700C3B9B49A8}" destId="{9C959B8C-FEAE-42B3-AA3A-62C6BB8B62EE}" srcOrd="0" destOrd="0" presId="urn:microsoft.com/office/officeart/2005/8/layout/chevron2"/>
    <dgm:cxn modelId="{7AB10E0F-C29A-4195-81D0-80142C1B7546}" srcId="{54FA53D5-8F0B-4FC9-8F4F-4DB9C81B5F35}" destId="{684FB6BC-781C-4EA8-8506-513245BDBE64}" srcOrd="0" destOrd="0" parTransId="{AEB5ECD2-81C6-485A-AAE9-F5CE3D4C1BE9}" sibTransId="{D53B81D7-C4FC-4362-A65B-989A4C375510}"/>
    <dgm:cxn modelId="{2CC214F2-C301-4BF9-95CD-F33B6D1F12C3}" type="presOf" srcId="{ED07CFD5-0111-44A6-B318-54EA9627B96D}" destId="{C4D1B9EF-259F-4D76-BAF2-F353E9C92816}" srcOrd="0" destOrd="0" presId="urn:microsoft.com/office/officeart/2005/8/layout/chevron2"/>
    <dgm:cxn modelId="{9913632C-A224-42CC-A1D8-470E903EFE67}" srcId="{C81C60BE-5A0B-4E7E-BAF3-700C3B9B49A8}" destId="{ED07CFD5-0111-44A6-B318-54EA9627B96D}" srcOrd="0" destOrd="0" parTransId="{3AB48EFE-90B8-4E35-A0E4-645499957AD4}" sibTransId="{A35E661E-30CB-4D3C-9731-F6C09794DB5F}"/>
    <dgm:cxn modelId="{4972D014-AB7F-4D17-8BB7-AAE2DA9145CB}" srcId="{F1250918-9470-4E6A-AF56-B81FFDA2175E}" destId="{67D4D7CD-D021-42AB-BB8A-E59F87B75627}" srcOrd="0" destOrd="0" parTransId="{F9D25094-0ADB-49CA-A22B-D1FF14F7FDE8}" sibTransId="{850CF8D5-1940-46C4-B854-0867FA221A80}"/>
    <dgm:cxn modelId="{0D6F2C54-C591-4C90-8A12-373E9427993D}" srcId="{67D4D7CD-D021-42AB-BB8A-E59F87B75627}" destId="{A946FB63-8E78-4E39-952A-F075BD0B2447}" srcOrd="0" destOrd="0" parTransId="{5D91C24F-6603-4353-BB25-F542688C0870}" sibTransId="{6D1AC995-3640-47A8-BC41-D0BE512253AA}"/>
    <dgm:cxn modelId="{93DD9444-D3ED-408C-B865-3993BC04541D}" srcId="{F1250918-9470-4E6A-AF56-B81FFDA2175E}" destId="{C81C60BE-5A0B-4E7E-BAF3-700C3B9B49A8}" srcOrd="1" destOrd="0" parTransId="{9A3B9F0B-EDCE-4049-A696-AA4CFBE98E67}" sibTransId="{3F8F50F1-DAA2-4DC8-BF4C-1676D7DC243F}"/>
    <dgm:cxn modelId="{E4BEBCBE-9832-4938-9E76-2DFDE56DE9F5}" type="presOf" srcId="{A946FB63-8E78-4E39-952A-F075BD0B2447}" destId="{D71CF270-2BB8-41EF-9955-AA76A67E8F84}" srcOrd="0" destOrd="0" presId="urn:microsoft.com/office/officeart/2005/8/layout/chevron2"/>
    <dgm:cxn modelId="{8D4C7B4F-9502-4FE2-9319-88EA29C937D3}" type="presOf" srcId="{67D4D7CD-D021-42AB-BB8A-E59F87B75627}" destId="{6BD1FEAD-F6F5-44E6-A6AA-2835AEEC64C5}" srcOrd="0" destOrd="0" presId="urn:microsoft.com/office/officeart/2005/8/layout/chevron2"/>
    <dgm:cxn modelId="{7AC16613-7DF6-40C0-A267-140160825421}" type="presOf" srcId="{684FB6BC-781C-4EA8-8506-513245BDBE64}" destId="{9F790235-126D-4200-8116-BB121847E9F2}" srcOrd="0" destOrd="0" presId="urn:microsoft.com/office/officeart/2005/8/layout/chevron2"/>
    <dgm:cxn modelId="{13EFE2CD-4F67-4CED-BDC4-391FE0A54C31}" type="presOf" srcId="{65094082-467B-49E7-89C2-D6ACB5409929}" destId="{7A416641-818D-486B-A51E-B3E24B30AF10}" srcOrd="0" destOrd="0" presId="urn:microsoft.com/office/officeart/2005/8/layout/chevron2"/>
    <dgm:cxn modelId="{986BA3C5-2E34-464B-A7B0-4B81DFC0D04C}" type="presParOf" srcId="{24B8B773-6DE6-4A3B-B867-4188EC0BD937}" destId="{665ECB6C-76DC-4F08-B97C-BA39763D5CD9}" srcOrd="0" destOrd="0" presId="urn:microsoft.com/office/officeart/2005/8/layout/chevron2"/>
    <dgm:cxn modelId="{55B58A86-E285-4B59-8464-DAF7F2B25364}" type="presParOf" srcId="{665ECB6C-76DC-4F08-B97C-BA39763D5CD9}" destId="{6BD1FEAD-F6F5-44E6-A6AA-2835AEEC64C5}" srcOrd="0" destOrd="0" presId="urn:microsoft.com/office/officeart/2005/8/layout/chevron2"/>
    <dgm:cxn modelId="{BF8E448E-86DB-4ED9-A737-6D020F5299D5}" type="presParOf" srcId="{665ECB6C-76DC-4F08-B97C-BA39763D5CD9}" destId="{D71CF270-2BB8-41EF-9955-AA76A67E8F84}" srcOrd="1" destOrd="0" presId="urn:microsoft.com/office/officeart/2005/8/layout/chevron2"/>
    <dgm:cxn modelId="{D0C928D4-1BFB-4186-A661-059BC5CCEC8B}" type="presParOf" srcId="{24B8B773-6DE6-4A3B-B867-4188EC0BD937}" destId="{E61755F6-6370-4EF7-9474-65D8E1766A87}" srcOrd="1" destOrd="0" presId="urn:microsoft.com/office/officeart/2005/8/layout/chevron2"/>
    <dgm:cxn modelId="{3C43E9D8-3B05-4934-9B6F-A733F04A04CD}" type="presParOf" srcId="{24B8B773-6DE6-4A3B-B867-4188EC0BD937}" destId="{3DCE1454-28B0-43B4-9B43-B5CEFFB84EF0}" srcOrd="2" destOrd="0" presId="urn:microsoft.com/office/officeart/2005/8/layout/chevron2"/>
    <dgm:cxn modelId="{ED6D9FFF-8257-417D-98F1-9218EE739EDD}" type="presParOf" srcId="{3DCE1454-28B0-43B4-9B43-B5CEFFB84EF0}" destId="{9C959B8C-FEAE-42B3-AA3A-62C6BB8B62EE}" srcOrd="0" destOrd="0" presId="urn:microsoft.com/office/officeart/2005/8/layout/chevron2"/>
    <dgm:cxn modelId="{BF0671A2-F423-4660-9B20-0FDFBAD39B11}" type="presParOf" srcId="{3DCE1454-28B0-43B4-9B43-B5CEFFB84EF0}" destId="{C4D1B9EF-259F-4D76-BAF2-F353E9C92816}" srcOrd="1" destOrd="0" presId="urn:microsoft.com/office/officeart/2005/8/layout/chevron2"/>
    <dgm:cxn modelId="{4BEEE29A-4BAA-407B-B549-B703DB53D841}" type="presParOf" srcId="{24B8B773-6DE6-4A3B-B867-4188EC0BD937}" destId="{E2EF2386-8447-4C1D-8374-8F502567E982}" srcOrd="3" destOrd="0" presId="urn:microsoft.com/office/officeart/2005/8/layout/chevron2"/>
    <dgm:cxn modelId="{E2745AE4-8FB5-415C-95E6-00674DE20731}" type="presParOf" srcId="{24B8B773-6DE6-4A3B-B867-4188EC0BD937}" destId="{84541234-632B-4A4D-B7BD-1574BF1C4A65}" srcOrd="4" destOrd="0" presId="urn:microsoft.com/office/officeart/2005/8/layout/chevron2"/>
    <dgm:cxn modelId="{DE4435BA-46F6-43D7-B8D6-DF5852C02184}" type="presParOf" srcId="{84541234-632B-4A4D-B7BD-1574BF1C4A65}" destId="{1D0A228D-22E5-4569-937F-948A4141FDAD}" srcOrd="0" destOrd="0" presId="urn:microsoft.com/office/officeart/2005/8/layout/chevron2"/>
    <dgm:cxn modelId="{D0CEF8E7-DBEA-4911-B889-4CF7831E2CD7}" type="presParOf" srcId="{84541234-632B-4A4D-B7BD-1574BF1C4A65}" destId="{9F790235-126D-4200-8116-BB121847E9F2}" srcOrd="1" destOrd="0" presId="urn:microsoft.com/office/officeart/2005/8/layout/chevron2"/>
    <dgm:cxn modelId="{401D7DED-F714-4FC2-A4F6-FA1283DECADB}" type="presParOf" srcId="{24B8B773-6DE6-4A3B-B867-4188EC0BD937}" destId="{B6BEDBA8-417B-4289-A423-2B9F6C3E11CE}" srcOrd="5" destOrd="0" presId="urn:microsoft.com/office/officeart/2005/8/layout/chevron2"/>
    <dgm:cxn modelId="{87A21B05-9EC5-4911-9A10-FFF17F3BAE97}" type="presParOf" srcId="{24B8B773-6DE6-4A3B-B867-4188EC0BD937}" destId="{7F33E916-8DC5-4C60-AD60-1305ED2FEBE9}" srcOrd="6" destOrd="0" presId="urn:microsoft.com/office/officeart/2005/8/layout/chevron2"/>
    <dgm:cxn modelId="{E5C8EE14-FCE6-4CE1-B555-C3E70F5A1350}" type="presParOf" srcId="{7F33E916-8DC5-4C60-AD60-1305ED2FEBE9}" destId="{7A416641-818D-486B-A51E-B3E24B30AF10}" srcOrd="0" destOrd="0" presId="urn:microsoft.com/office/officeart/2005/8/layout/chevron2"/>
    <dgm:cxn modelId="{37014083-CDEF-4110-9F3F-D56E0EAFE111}" type="presParOf" srcId="{7F33E916-8DC5-4C60-AD60-1305ED2FEBE9}" destId="{9F747D7A-E4E2-4BFD-8397-FF404626D8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FEAD-F6F5-44E6-A6AA-2835AEEC64C5}">
      <dsp:nvSpPr>
        <dsp:cNvPr id="0" name=""/>
        <dsp:cNvSpPr/>
      </dsp:nvSpPr>
      <dsp:spPr>
        <a:xfrm rot="5400000">
          <a:off x="-259556" y="263833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1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609908"/>
        <a:ext cx="1211262" cy="519112"/>
      </dsp:txXfrm>
    </dsp:sp>
    <dsp:sp modelId="{D71CF270-2BB8-41EF-9955-AA76A67E8F84}">
      <dsp:nvSpPr>
        <dsp:cNvPr id="0" name=""/>
        <dsp:cNvSpPr/>
      </dsp:nvSpPr>
      <dsp:spPr>
        <a:xfrm rot="5400000">
          <a:off x="6367859" y="-5152319"/>
          <a:ext cx="1124743" cy="1143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Повторение пройденного</a:t>
          </a:r>
          <a:endParaRPr lang="uz-Latn-UZ" sz="4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59182"/>
        <a:ext cx="11383032" cy="1014933"/>
      </dsp:txXfrm>
    </dsp:sp>
    <dsp:sp modelId="{9C959B8C-FEAE-42B3-AA3A-62C6BB8B62EE}">
      <dsp:nvSpPr>
        <dsp:cNvPr id="0" name=""/>
        <dsp:cNvSpPr/>
      </dsp:nvSpPr>
      <dsp:spPr>
        <a:xfrm rot="5400000">
          <a:off x="-259556" y="1851657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2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2197732"/>
        <a:ext cx="1211262" cy="519112"/>
      </dsp:txXfrm>
    </dsp:sp>
    <dsp:sp modelId="{C4D1B9EF-259F-4D76-BAF2-F353E9C92816}">
      <dsp:nvSpPr>
        <dsp:cNvPr id="0" name=""/>
        <dsp:cNvSpPr/>
      </dsp:nvSpPr>
      <dsp:spPr>
        <a:xfrm rot="5400000">
          <a:off x="6367859" y="-3564496"/>
          <a:ext cx="1124743" cy="1143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z-Cyrl-UZ" sz="4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Обратная теорема</a:t>
          </a:r>
          <a:endParaRPr lang="uz-Latn-UZ" sz="4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1647005"/>
        <a:ext cx="11383032" cy="1014933"/>
      </dsp:txXfrm>
    </dsp:sp>
    <dsp:sp modelId="{1D0A228D-22E5-4569-937F-948A4141FDAD}">
      <dsp:nvSpPr>
        <dsp:cNvPr id="0" name=""/>
        <dsp:cNvSpPr/>
      </dsp:nvSpPr>
      <dsp:spPr>
        <a:xfrm rot="5400000">
          <a:off x="-259556" y="3439480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3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3785555"/>
        <a:ext cx="1211262" cy="519112"/>
      </dsp:txXfrm>
    </dsp:sp>
    <dsp:sp modelId="{9F790235-126D-4200-8116-BB121847E9F2}">
      <dsp:nvSpPr>
        <dsp:cNvPr id="0" name=""/>
        <dsp:cNvSpPr/>
      </dsp:nvSpPr>
      <dsp:spPr>
        <a:xfrm rot="5400000">
          <a:off x="6367859" y="-1976672"/>
          <a:ext cx="1124743" cy="1143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Решение задач</a:t>
          </a:r>
          <a:endParaRPr lang="uz-Latn-UZ" sz="4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3234829"/>
        <a:ext cx="11383032" cy="1014933"/>
      </dsp:txXfrm>
    </dsp:sp>
    <dsp:sp modelId="{7A416641-818D-486B-A51E-B3E24B30AF10}">
      <dsp:nvSpPr>
        <dsp:cNvPr id="0" name=""/>
        <dsp:cNvSpPr/>
      </dsp:nvSpPr>
      <dsp:spPr>
        <a:xfrm rot="5400000">
          <a:off x="-259556" y="5027303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4</a:t>
          </a:r>
          <a:endParaRPr lang="uz-Latn-UZ" sz="24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5373378"/>
        <a:ext cx="1211262" cy="519112"/>
      </dsp:txXfrm>
    </dsp:sp>
    <dsp:sp modelId="{9F747D7A-E4E2-4BFD-8397-FF404626D8B4}">
      <dsp:nvSpPr>
        <dsp:cNvPr id="0" name=""/>
        <dsp:cNvSpPr/>
      </dsp:nvSpPr>
      <dsp:spPr>
        <a:xfrm rot="5400000">
          <a:off x="6367859" y="-388849"/>
          <a:ext cx="1124743" cy="1143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0480" rIns="30480" bIns="30480" numCol="1" spcCol="1270" anchor="ctr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8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 Задания для закрепления</a:t>
          </a:r>
          <a:endParaRPr lang="uz-Latn-UZ" sz="48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4822652"/>
        <a:ext cx="11383032" cy="101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046217" y="341930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046217" y="5479493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895600" y="3663426"/>
            <a:ext cx="7239000" cy="3118374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42966">
              <a:spcBef>
                <a:spcPts val="257"/>
              </a:spcBef>
            </a:pPr>
            <a:r>
              <a:rPr lang="ru-RU" sz="7200" b="1" dirty="0" smtClean="0">
                <a:solidFill>
                  <a:srgbClr val="002060"/>
                </a:solidFill>
                <a:latin typeface="Arial"/>
                <a:cs typeface="Arial"/>
              </a:rPr>
              <a:t>Обратная теорема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178" y="3326345"/>
            <a:ext cx="3709800" cy="3470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62910" y="277885"/>
            <a:ext cx="7705617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(стр.87)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6870699"/>
            <a:ext cx="374500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верно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3400" y="913924"/>
            <a:ext cx="13639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8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Сформулируйте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теоремы, обратные к приведенным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ниже, и проверьте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правильность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пересечении двух прямых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секущей,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соответственные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углы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образовавшиеся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этом, равны, то эти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прямые параллельны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7000" y="4597330"/>
            <a:ext cx="78240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 параллельные прямые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пересечены секущей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 соответственные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углы равны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52969" y="3950999"/>
            <a:ext cx="46721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Обратная  теорема </a:t>
            </a:r>
            <a:endParaRPr lang="uz-Latn-UZ" sz="3600" dirty="0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614418" y="4854574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182618" y="5070474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471543" y="5430837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895280" y="4135437"/>
            <a:ext cx="341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5190787" y="8225396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838380" y="6222999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7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974780" y="5214937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3406580" y="6438899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8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3551043" y="5862637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</a:rPr>
              <a:t>6</a:t>
            </a: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3119243" y="6007099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5</a:t>
            </a:r>
          </a:p>
        </p:txBody>
      </p:sp>
      <p:sp>
        <p:nvSpPr>
          <p:cNvPr id="38" name="Freeform 15"/>
          <p:cNvSpPr>
            <a:spLocks/>
          </p:cNvSpPr>
          <p:nvPr/>
        </p:nvSpPr>
        <p:spPr bwMode="auto">
          <a:xfrm>
            <a:off x="671318" y="4495799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598293" y="5575299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526855" y="6870699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1" name="Freeform 18"/>
          <p:cNvSpPr>
            <a:spLocks/>
          </p:cNvSpPr>
          <p:nvPr/>
        </p:nvSpPr>
        <p:spPr bwMode="auto">
          <a:xfrm>
            <a:off x="671318" y="5791199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" name="Freeform 19"/>
          <p:cNvSpPr>
            <a:spLocks/>
          </p:cNvSpPr>
          <p:nvPr/>
        </p:nvSpPr>
        <p:spPr bwMode="auto">
          <a:xfrm>
            <a:off x="1828605" y="4470399"/>
            <a:ext cx="2667000" cy="276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97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500"/>
                            </p:stCondLst>
                            <p:childTnLst>
                              <p:par>
                                <p:cTn id="92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18" grpId="0"/>
      <p:bldP spid="19" grpId="0"/>
      <p:bldP spid="19" grpId="1"/>
      <p:bldP spid="20" grpId="0"/>
      <p:bldP spid="20" grpId="1"/>
      <p:bldP spid="21" grpId="0"/>
      <p:bldP spid="21" grpId="1"/>
      <p:bldP spid="28" grpId="0"/>
      <p:bldP spid="28" grpId="1"/>
      <p:bldP spid="29" grpId="0"/>
      <p:bldP spid="29" grpId="1"/>
      <p:bldP spid="35" grpId="0"/>
      <p:bldP spid="35" grpId="1"/>
      <p:bldP spid="36" grpId="0"/>
      <p:bldP spid="36" grpId="1"/>
      <p:bldP spid="37" grpId="0"/>
      <p:bldP spid="3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62910" y="277885"/>
            <a:ext cx="7848284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(стр. 87)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3400" y="913924"/>
            <a:ext cx="13639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8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Сформулируйте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теоремы, обратные к приведенным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ниже, и проверьте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правильность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 прямые, каждая из которых параллельна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третьей прямой,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параллельны.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5190787" y="8225396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645280" y="8068468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49430" y="5906293"/>
            <a:ext cx="3674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latin typeface="Times New Roman" pitchFamily="18" charset="0"/>
              </a:rPr>
              <a:t>с</a:t>
            </a:r>
          </a:p>
        </p:txBody>
      </p:sp>
      <p:sp>
        <p:nvSpPr>
          <p:cNvPr id="27" name="Freeform 16"/>
          <p:cNvSpPr>
            <a:spLocks/>
          </p:cNvSpPr>
          <p:nvPr/>
        </p:nvSpPr>
        <p:spPr bwMode="auto">
          <a:xfrm>
            <a:off x="893893" y="381873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820868" y="4898230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latin typeface="Times New Roman" pitchFamily="18" charset="0"/>
              </a:rPr>
              <a:t>а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893893" y="6555580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b</a:t>
            </a:r>
            <a:endParaRPr lang="ru-RU" sz="3200" b="1" i="1">
              <a:latin typeface="Times New Roman" pitchFamily="18" charset="0"/>
            </a:endParaRP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893893" y="4826793"/>
            <a:ext cx="4725987" cy="1652587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Freeform 22"/>
          <p:cNvSpPr>
            <a:spLocks/>
          </p:cNvSpPr>
          <p:nvPr/>
        </p:nvSpPr>
        <p:spPr bwMode="auto">
          <a:xfrm>
            <a:off x="1036768" y="5474493"/>
            <a:ext cx="4725987" cy="1652587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3557718" y="6698455"/>
            <a:ext cx="1287532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i="1" dirty="0">
                <a:latin typeface="Times New Roman" pitchFamily="18" charset="0"/>
              </a:rPr>
              <a:t>a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smtClean="0">
                <a:latin typeface="Cambria Math"/>
                <a:ea typeface="Cambria Math"/>
                <a:cs typeface="Arial" charset="0"/>
              </a:rPr>
              <a:t>∥</a:t>
            </a:r>
            <a:r>
              <a:rPr lang="en-US" sz="4400" b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4400" b="1" i="1" dirty="0">
                <a:latin typeface="Times New Roman" pitchFamily="18" charset="0"/>
                <a:cs typeface="Arial" charset="0"/>
              </a:rPr>
              <a:t>b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052969" y="3950999"/>
            <a:ext cx="4143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прямая  теорема </a:t>
            </a:r>
            <a:endParaRPr lang="uz-Latn-UZ" sz="3600" dirty="0"/>
          </a:p>
        </p:txBody>
      </p:sp>
    </p:spTree>
    <p:extLst>
      <p:ext uri="{BB962C8B-B14F-4D97-AF65-F5344CB8AC3E}">
        <p14:creationId xmlns:p14="http://schemas.microsoft.com/office/powerpoint/2010/main" val="91752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5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5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xit" presetSubtype="4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5" grpId="2"/>
      <p:bldP spid="25" grpId="3"/>
      <p:bldP spid="27" grpId="0" animBg="1"/>
      <p:bldP spid="27" grpId="1" animBg="1"/>
      <p:bldP spid="27" grpId="2" animBg="1"/>
      <p:bldP spid="30" grpId="0"/>
      <p:bldP spid="30" grpId="1"/>
      <p:bldP spid="30" grpId="2"/>
      <p:bldP spid="31" grpId="0"/>
      <p:bldP spid="32" grpId="0" animBg="1"/>
      <p:bldP spid="32" grpId="1" animBg="1"/>
      <p:bldP spid="32" grpId="2" animBg="1"/>
      <p:bldP spid="32" grpId="3" animBg="1"/>
      <p:bldP spid="33" grpId="0" animBg="1"/>
      <p:bldP spid="34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62910" y="277885"/>
            <a:ext cx="7848284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(стр. 87)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3400" y="913924"/>
            <a:ext cx="13639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8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Сформулируйте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теоремы, обратные к приведенным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ниже, и проверьте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правильность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 прямые, каждая из которых параллельна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третьей прямой,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параллельны.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5190787" y="8225396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645280" y="8068468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49430" y="5906293"/>
            <a:ext cx="3674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latin typeface="Times New Roman" pitchFamily="18" charset="0"/>
              </a:rPr>
              <a:t>с</a:t>
            </a:r>
          </a:p>
        </p:txBody>
      </p:sp>
      <p:sp>
        <p:nvSpPr>
          <p:cNvPr id="27" name="Freeform 16"/>
          <p:cNvSpPr>
            <a:spLocks/>
          </p:cNvSpPr>
          <p:nvPr/>
        </p:nvSpPr>
        <p:spPr bwMode="auto">
          <a:xfrm>
            <a:off x="893893" y="381873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820868" y="4898230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latin typeface="Times New Roman" pitchFamily="18" charset="0"/>
              </a:rPr>
              <a:t>а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893893" y="6555580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latin typeface="Times New Roman" pitchFamily="18" charset="0"/>
              </a:rPr>
              <a:t>b</a:t>
            </a:r>
            <a:endParaRPr lang="ru-RU" sz="3200" b="1" i="1">
              <a:latin typeface="Times New Roman" pitchFamily="18" charset="0"/>
            </a:endParaRP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893893" y="4826793"/>
            <a:ext cx="4725987" cy="1652587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Freeform 22"/>
          <p:cNvSpPr>
            <a:spLocks/>
          </p:cNvSpPr>
          <p:nvPr/>
        </p:nvSpPr>
        <p:spPr bwMode="auto">
          <a:xfrm>
            <a:off x="1036768" y="5474493"/>
            <a:ext cx="4725987" cy="1652587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3557718" y="6698455"/>
            <a:ext cx="1287532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i="1" dirty="0">
                <a:latin typeface="Times New Roman" pitchFamily="18" charset="0"/>
              </a:rPr>
              <a:t>a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smtClean="0">
                <a:latin typeface="Cambria Math"/>
                <a:ea typeface="Cambria Math"/>
                <a:cs typeface="Arial" charset="0"/>
              </a:rPr>
              <a:t>∥</a:t>
            </a:r>
            <a:r>
              <a:rPr lang="en-US" sz="4400" b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4400" b="1" i="1" dirty="0">
                <a:latin typeface="Times New Roman" pitchFamily="18" charset="0"/>
                <a:cs typeface="Arial" charset="0"/>
              </a:rPr>
              <a:t>b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052969" y="3950999"/>
            <a:ext cx="4143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прямая  теорема </a:t>
            </a:r>
            <a:endParaRPr lang="uz-Latn-UZ" sz="3600" dirty="0"/>
          </a:p>
        </p:txBody>
      </p:sp>
    </p:spTree>
    <p:extLst>
      <p:ext uri="{BB962C8B-B14F-4D97-AF65-F5344CB8AC3E}">
        <p14:creationId xmlns:p14="http://schemas.microsoft.com/office/powerpoint/2010/main" val="41148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62910" y="277885"/>
            <a:ext cx="7848284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(стр. 87)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6699561"/>
            <a:ext cx="389087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верно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3400" y="913924"/>
            <a:ext cx="13639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8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Сформулируйте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теоремы, обратные к приведенным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ниже, и проверьте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правильность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 прямые, каждая из которых параллельна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третьей прямой,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параллельны.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7000" y="4242767"/>
            <a:ext cx="78240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две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параллельные  прямые параллельны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третьей прямой, то каждая из них будет параллельна третьей прямой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52969" y="3304668"/>
            <a:ext cx="46721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Обратная  теорема </a:t>
            </a:r>
            <a:endParaRPr lang="uz-Latn-UZ" sz="3600" dirty="0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5190787" y="8225396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645280" y="8068468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84404" y="6896087"/>
            <a:ext cx="3674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latin typeface="Times New Roman" pitchFamily="18" charset="0"/>
              </a:rPr>
              <a:t>с</a:t>
            </a:r>
          </a:p>
        </p:txBody>
      </p:sp>
      <p:sp>
        <p:nvSpPr>
          <p:cNvPr id="27" name="Freeform 16"/>
          <p:cNvSpPr>
            <a:spLocks/>
          </p:cNvSpPr>
          <p:nvPr/>
        </p:nvSpPr>
        <p:spPr bwMode="auto">
          <a:xfrm>
            <a:off x="893893" y="3818730"/>
            <a:ext cx="4725987" cy="1652588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820868" y="4898230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latin typeface="Times New Roman" pitchFamily="18" charset="0"/>
              </a:rPr>
              <a:t>а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728624" y="5766881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 dirty="0">
                <a:latin typeface="Times New Roman" pitchFamily="18" charset="0"/>
              </a:rPr>
              <a:t>b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1015793" y="5334000"/>
            <a:ext cx="4956679" cy="1749175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Freeform 22"/>
          <p:cNvSpPr>
            <a:spLocks/>
          </p:cNvSpPr>
          <p:nvPr/>
        </p:nvSpPr>
        <p:spPr bwMode="auto">
          <a:xfrm>
            <a:off x="1088818" y="4699069"/>
            <a:ext cx="4725987" cy="1652587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3557718" y="6698455"/>
            <a:ext cx="1287532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i="1" dirty="0">
                <a:latin typeface="Times New Roman" pitchFamily="18" charset="0"/>
              </a:rPr>
              <a:t>a</a:t>
            </a:r>
            <a:r>
              <a:rPr lang="en-US" sz="4400" b="1" dirty="0">
                <a:latin typeface="Times New Roman" pitchFamily="18" charset="0"/>
              </a:rPr>
              <a:t> </a:t>
            </a:r>
            <a:r>
              <a:rPr lang="en-US" sz="4400" b="1" dirty="0" smtClean="0">
                <a:latin typeface="Cambria Math"/>
                <a:ea typeface="Cambria Math"/>
                <a:cs typeface="Arial" charset="0"/>
              </a:rPr>
              <a:t>∥</a:t>
            </a:r>
            <a:r>
              <a:rPr lang="en-US" sz="4400" b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sz="4400" b="1" i="1" dirty="0">
                <a:latin typeface="Times New Roman" pitchFamily="18" charset="0"/>
                <a:cs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8786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62910" y="277885"/>
            <a:ext cx="7848284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(стр. 87)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6370316"/>
            <a:ext cx="374500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верно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3400" y="913924"/>
            <a:ext cx="1363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8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Сформулируйте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теоремы, обратные к приведенным</a:t>
            </a:r>
          </a:p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ниже, и проверьте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правильность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равностороннем треугольнике все углы раны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78529" y="3886200"/>
            <a:ext cx="68486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треугольника, все углы которого равны,  все стороны будут равны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052969" y="2980615"/>
            <a:ext cx="46721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Обратная  теорема </a:t>
            </a:r>
            <a:endParaRPr lang="uz-Latn-UZ" sz="3600" dirty="0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15190787" y="8225396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645280" y="8068468"/>
            <a:ext cx="31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951722" y="3303780"/>
            <a:ext cx="4181910" cy="3238537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3993464" y="4870292"/>
            <a:ext cx="213030" cy="2604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14980" y="6352680"/>
            <a:ext cx="0" cy="3792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882454" y="4866777"/>
            <a:ext cx="266654" cy="2550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16009346">
            <a:off x="4360003" y="6044440"/>
            <a:ext cx="9144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9" name="Дуга 28"/>
          <p:cNvSpPr/>
          <p:nvPr/>
        </p:nvSpPr>
        <p:spPr>
          <a:xfrm rot="7684891">
            <a:off x="2558642" y="3066797"/>
            <a:ext cx="9144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5" name="Дуга 34"/>
          <p:cNvSpPr/>
          <p:nvPr/>
        </p:nvSpPr>
        <p:spPr>
          <a:xfrm>
            <a:off x="833535" y="6085117"/>
            <a:ext cx="914400" cy="9144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1008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180457" y="1144538"/>
            <a:ext cx="13933649" cy="1055506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 Выполнить письменно задачи  № 1, 3 (стр.87). 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087" y="2200044"/>
            <a:ext cx="14246223" cy="2409723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Запишите предложение и составьте обратное утверждение к этому предложению. Выясните, всегда  ли верно это обратное утверждение</a:t>
            </a:r>
          </a:p>
        </p:txBody>
      </p:sp>
      <p:pic>
        <p:nvPicPr>
          <p:cNvPr id="6146" name="Picture 2" descr="Детский символ, содержащий геометрические фигуры | Премиум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38" r="64375"/>
          <a:stretch/>
        </p:blipFill>
        <p:spPr bwMode="auto">
          <a:xfrm>
            <a:off x="2971800" y="5169992"/>
            <a:ext cx="2124205" cy="285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Детский символ, содержащий геометрические фигуры | Премиум векторы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4" t="12977" b="43532"/>
          <a:stretch/>
        </p:blipFill>
        <p:spPr bwMode="auto">
          <a:xfrm>
            <a:off x="9372600" y="4876800"/>
            <a:ext cx="2381252" cy="282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27917342"/>
              </p:ext>
            </p:extLst>
          </p:nvPr>
        </p:nvGraphicFramePr>
        <p:xfrm>
          <a:off x="1066800" y="1143000"/>
          <a:ext cx="12649200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Freeform 2"/>
          <p:cNvSpPr>
            <a:spLocks/>
          </p:cNvSpPr>
          <p:nvPr/>
        </p:nvSpPr>
        <p:spPr bwMode="auto">
          <a:xfrm rot="20439620">
            <a:off x="11892406" y="6177946"/>
            <a:ext cx="1267462" cy="476322"/>
          </a:xfrm>
          <a:custGeom>
            <a:avLst/>
            <a:gdLst>
              <a:gd name="T0" fmla="*/ 416 w 416"/>
              <a:gd name="T1" fmla="*/ 302 h 317"/>
              <a:gd name="T2" fmla="*/ 0 w 416"/>
              <a:gd name="T3" fmla="*/ 317 h 317"/>
              <a:gd name="T4" fmla="*/ 149 w 416"/>
              <a:gd name="T5" fmla="*/ 0 h 317"/>
              <a:gd name="T6" fmla="*/ 416 w 416"/>
              <a:gd name="T7" fmla="*/ 302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6" h="317">
                <a:moveTo>
                  <a:pt x="416" y="302"/>
                </a:moveTo>
                <a:lnTo>
                  <a:pt x="0" y="317"/>
                </a:lnTo>
                <a:lnTo>
                  <a:pt x="149" y="0"/>
                </a:lnTo>
                <a:lnTo>
                  <a:pt x="416" y="302"/>
                </a:ln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5400" i="1">
              <a:latin typeface="+mj-lt"/>
            </a:endParaRPr>
          </a:p>
        </p:txBody>
      </p:sp>
      <p:sp>
        <p:nvSpPr>
          <p:cNvPr id="241667" name="Freeform 3"/>
          <p:cNvSpPr>
            <a:spLocks/>
          </p:cNvSpPr>
          <p:nvPr/>
        </p:nvSpPr>
        <p:spPr bwMode="auto">
          <a:xfrm>
            <a:off x="11788141" y="6448426"/>
            <a:ext cx="1056640" cy="603884"/>
          </a:xfrm>
          <a:custGeom>
            <a:avLst/>
            <a:gdLst>
              <a:gd name="T0" fmla="*/ 416 w 416"/>
              <a:gd name="T1" fmla="*/ 302 h 317"/>
              <a:gd name="T2" fmla="*/ 0 w 416"/>
              <a:gd name="T3" fmla="*/ 317 h 317"/>
              <a:gd name="T4" fmla="*/ 149 w 416"/>
              <a:gd name="T5" fmla="*/ 0 h 317"/>
              <a:gd name="T6" fmla="*/ 416 w 416"/>
              <a:gd name="T7" fmla="*/ 302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6" h="317">
                <a:moveTo>
                  <a:pt x="416" y="302"/>
                </a:moveTo>
                <a:lnTo>
                  <a:pt x="0" y="317"/>
                </a:lnTo>
                <a:lnTo>
                  <a:pt x="149" y="0"/>
                </a:lnTo>
                <a:lnTo>
                  <a:pt x="416" y="302"/>
                </a:ln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5400" i="1">
              <a:latin typeface="+mj-lt"/>
            </a:endParaRPr>
          </a:p>
        </p:txBody>
      </p:sp>
      <p:sp>
        <p:nvSpPr>
          <p:cNvPr id="241668" name="Freeform 4"/>
          <p:cNvSpPr>
            <a:spLocks/>
          </p:cNvSpPr>
          <p:nvPr/>
        </p:nvSpPr>
        <p:spPr bwMode="auto">
          <a:xfrm>
            <a:off x="11788141" y="4200526"/>
            <a:ext cx="1056640" cy="603884"/>
          </a:xfrm>
          <a:custGeom>
            <a:avLst/>
            <a:gdLst>
              <a:gd name="T0" fmla="*/ 416 w 416"/>
              <a:gd name="T1" fmla="*/ 302 h 317"/>
              <a:gd name="T2" fmla="*/ 0 w 416"/>
              <a:gd name="T3" fmla="*/ 317 h 317"/>
              <a:gd name="T4" fmla="*/ 149 w 416"/>
              <a:gd name="T5" fmla="*/ 0 h 317"/>
              <a:gd name="T6" fmla="*/ 416 w 416"/>
              <a:gd name="T7" fmla="*/ 302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6" h="317">
                <a:moveTo>
                  <a:pt x="416" y="302"/>
                </a:moveTo>
                <a:lnTo>
                  <a:pt x="0" y="317"/>
                </a:lnTo>
                <a:lnTo>
                  <a:pt x="149" y="0"/>
                </a:lnTo>
                <a:lnTo>
                  <a:pt x="416" y="302"/>
                </a:ln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5400" i="1">
              <a:latin typeface="+mj-lt"/>
            </a:endParaRPr>
          </a:p>
        </p:txBody>
      </p:sp>
      <p:sp>
        <p:nvSpPr>
          <p:cNvPr id="241669" name="Freeform 5"/>
          <p:cNvSpPr>
            <a:spLocks/>
          </p:cNvSpPr>
          <p:nvPr/>
        </p:nvSpPr>
        <p:spPr bwMode="auto">
          <a:xfrm>
            <a:off x="12019280" y="1922146"/>
            <a:ext cx="1056640" cy="603884"/>
          </a:xfrm>
          <a:custGeom>
            <a:avLst/>
            <a:gdLst>
              <a:gd name="T0" fmla="*/ 416 w 416"/>
              <a:gd name="T1" fmla="*/ 302 h 317"/>
              <a:gd name="T2" fmla="*/ 0 w 416"/>
              <a:gd name="T3" fmla="*/ 317 h 317"/>
              <a:gd name="T4" fmla="*/ 149 w 416"/>
              <a:gd name="T5" fmla="*/ 0 h 317"/>
              <a:gd name="T6" fmla="*/ 416 w 416"/>
              <a:gd name="T7" fmla="*/ 302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6" h="317">
                <a:moveTo>
                  <a:pt x="416" y="302"/>
                </a:moveTo>
                <a:lnTo>
                  <a:pt x="0" y="317"/>
                </a:lnTo>
                <a:lnTo>
                  <a:pt x="149" y="0"/>
                </a:lnTo>
                <a:lnTo>
                  <a:pt x="416" y="302"/>
                </a:ln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5400" i="1">
              <a:latin typeface="+mj-lt"/>
            </a:endParaRPr>
          </a:p>
        </p:txBody>
      </p:sp>
      <p:sp>
        <p:nvSpPr>
          <p:cNvPr id="241670" name="Freeform 6"/>
          <p:cNvSpPr>
            <a:spLocks/>
          </p:cNvSpPr>
          <p:nvPr/>
        </p:nvSpPr>
        <p:spPr bwMode="auto">
          <a:xfrm>
            <a:off x="12268200" y="3423286"/>
            <a:ext cx="1056640" cy="603884"/>
          </a:xfrm>
          <a:custGeom>
            <a:avLst/>
            <a:gdLst>
              <a:gd name="T0" fmla="*/ 416 w 416"/>
              <a:gd name="T1" fmla="*/ 302 h 317"/>
              <a:gd name="T2" fmla="*/ 0 w 416"/>
              <a:gd name="T3" fmla="*/ 317 h 317"/>
              <a:gd name="T4" fmla="*/ 149 w 416"/>
              <a:gd name="T5" fmla="*/ 0 h 317"/>
              <a:gd name="T6" fmla="*/ 416 w 416"/>
              <a:gd name="T7" fmla="*/ 302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6" h="317">
                <a:moveTo>
                  <a:pt x="416" y="302"/>
                </a:moveTo>
                <a:lnTo>
                  <a:pt x="0" y="317"/>
                </a:lnTo>
                <a:lnTo>
                  <a:pt x="149" y="0"/>
                </a:lnTo>
                <a:lnTo>
                  <a:pt x="416" y="302"/>
                </a:ln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5400" i="1">
              <a:latin typeface="+mj-lt"/>
            </a:endParaRPr>
          </a:p>
        </p:txBody>
      </p:sp>
      <p:sp>
        <p:nvSpPr>
          <p:cNvPr id="241671" name="Freeform 7"/>
          <p:cNvSpPr>
            <a:spLocks/>
          </p:cNvSpPr>
          <p:nvPr/>
        </p:nvSpPr>
        <p:spPr bwMode="auto">
          <a:xfrm>
            <a:off x="11577321" y="1748790"/>
            <a:ext cx="922021" cy="520066"/>
          </a:xfrm>
          <a:custGeom>
            <a:avLst/>
            <a:gdLst>
              <a:gd name="T0" fmla="*/ 0 w 227"/>
              <a:gd name="T1" fmla="*/ 0 h 182"/>
              <a:gd name="T2" fmla="*/ 227 w 227"/>
              <a:gd name="T3" fmla="*/ 0 h 182"/>
              <a:gd name="T4" fmla="*/ 136 w 227"/>
              <a:gd name="T5" fmla="*/ 182 h 182"/>
              <a:gd name="T6" fmla="*/ 0 w 227"/>
              <a:gd name="T7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7" h="182">
                <a:moveTo>
                  <a:pt x="0" y="0"/>
                </a:moveTo>
                <a:lnTo>
                  <a:pt x="227" y="0"/>
                </a:lnTo>
                <a:lnTo>
                  <a:pt x="136" y="18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sz="5400" i="1">
              <a:latin typeface="+mj-lt"/>
            </a:endParaRP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153618" y="3609162"/>
            <a:ext cx="10190479" cy="1793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pPr marL="653110" indent="-653110"/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3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Если 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при пересечении двух прямых </a:t>
            </a:r>
          </a:p>
          <a:p>
            <a:pPr marL="653110" indent="-653110"/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секущей 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соответственные углы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равны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653110" indent="-653110"/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то прямые параллельны.</a:t>
            </a:r>
          </a:p>
        </p:txBody>
      </p:sp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287021" y="5690855"/>
            <a:ext cx="9923675" cy="1793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pPr marL="653110" indent="-653110"/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3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Если 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при пересечении двух прямых секущей 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сумма односторонних углов равна 180</a:t>
            </a:r>
            <a:r>
              <a:rPr lang="ru-RU" sz="36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то прямые параллельны.</a:t>
            </a:r>
          </a:p>
        </p:txBody>
      </p:sp>
      <p:grpSp>
        <p:nvGrpSpPr>
          <p:cNvPr id="241674" name="Group 10"/>
          <p:cNvGrpSpPr>
            <a:grpSpLocks/>
          </p:cNvGrpSpPr>
          <p:nvPr/>
        </p:nvGrpSpPr>
        <p:grpSpPr bwMode="auto">
          <a:xfrm>
            <a:off x="11003281" y="1230630"/>
            <a:ext cx="2649221" cy="1727836"/>
            <a:chOff x="4377" y="164"/>
            <a:chExt cx="1270" cy="1043"/>
          </a:xfrm>
        </p:grpSpPr>
        <p:sp>
          <p:nvSpPr>
            <p:cNvPr id="241675" name="Line 11"/>
            <p:cNvSpPr>
              <a:spLocks noChangeShapeType="1"/>
            </p:cNvSpPr>
            <p:nvPr/>
          </p:nvSpPr>
          <p:spPr bwMode="auto">
            <a:xfrm>
              <a:off x="4377" y="482"/>
              <a:ext cx="127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41676" name="Line 12"/>
            <p:cNvSpPr>
              <a:spLocks noChangeShapeType="1"/>
            </p:cNvSpPr>
            <p:nvPr/>
          </p:nvSpPr>
          <p:spPr bwMode="auto">
            <a:xfrm>
              <a:off x="4377" y="935"/>
              <a:ext cx="12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41677" name="Line 13"/>
            <p:cNvSpPr>
              <a:spLocks noChangeShapeType="1"/>
            </p:cNvSpPr>
            <p:nvPr/>
          </p:nvSpPr>
          <p:spPr bwMode="auto">
            <a:xfrm flipH="1">
              <a:off x="4694" y="164"/>
              <a:ext cx="590" cy="104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41678" name="Group 14"/>
          <p:cNvGrpSpPr>
            <a:grpSpLocks/>
          </p:cNvGrpSpPr>
          <p:nvPr/>
        </p:nvGrpSpPr>
        <p:grpSpPr bwMode="auto">
          <a:xfrm>
            <a:off x="10772141" y="3509010"/>
            <a:ext cx="2649219" cy="1727836"/>
            <a:chOff x="4377" y="164"/>
            <a:chExt cx="1270" cy="1043"/>
          </a:xfrm>
        </p:grpSpPr>
        <p:sp>
          <p:nvSpPr>
            <p:cNvPr id="241679" name="Line 15"/>
            <p:cNvSpPr>
              <a:spLocks noChangeShapeType="1"/>
            </p:cNvSpPr>
            <p:nvPr/>
          </p:nvSpPr>
          <p:spPr bwMode="auto">
            <a:xfrm>
              <a:off x="4377" y="482"/>
              <a:ext cx="127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41680" name="Line 16"/>
            <p:cNvSpPr>
              <a:spLocks noChangeShapeType="1"/>
            </p:cNvSpPr>
            <p:nvPr/>
          </p:nvSpPr>
          <p:spPr bwMode="auto">
            <a:xfrm>
              <a:off x="4377" y="935"/>
              <a:ext cx="12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41681" name="Line 17"/>
            <p:cNvSpPr>
              <a:spLocks noChangeShapeType="1"/>
            </p:cNvSpPr>
            <p:nvPr/>
          </p:nvSpPr>
          <p:spPr bwMode="auto">
            <a:xfrm flipH="1">
              <a:off x="4694" y="164"/>
              <a:ext cx="590" cy="104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241682" name="Group 18"/>
          <p:cNvGrpSpPr>
            <a:grpSpLocks/>
          </p:cNvGrpSpPr>
          <p:nvPr/>
        </p:nvGrpSpPr>
        <p:grpSpPr bwMode="auto">
          <a:xfrm>
            <a:off x="10772141" y="5756910"/>
            <a:ext cx="2649219" cy="1727836"/>
            <a:chOff x="4377" y="164"/>
            <a:chExt cx="1270" cy="1043"/>
          </a:xfrm>
        </p:grpSpPr>
        <p:sp>
          <p:nvSpPr>
            <p:cNvPr id="241683" name="Line 19"/>
            <p:cNvSpPr>
              <a:spLocks noChangeShapeType="1"/>
            </p:cNvSpPr>
            <p:nvPr/>
          </p:nvSpPr>
          <p:spPr bwMode="auto">
            <a:xfrm>
              <a:off x="4377" y="482"/>
              <a:ext cx="127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41684" name="Line 20"/>
            <p:cNvSpPr>
              <a:spLocks noChangeShapeType="1"/>
            </p:cNvSpPr>
            <p:nvPr/>
          </p:nvSpPr>
          <p:spPr bwMode="auto">
            <a:xfrm>
              <a:off x="4377" y="935"/>
              <a:ext cx="122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41685" name="Line 21"/>
            <p:cNvSpPr>
              <a:spLocks noChangeShapeType="1"/>
            </p:cNvSpPr>
            <p:nvPr/>
          </p:nvSpPr>
          <p:spPr bwMode="auto">
            <a:xfrm flipH="1">
              <a:off x="4694" y="164"/>
              <a:ext cx="590" cy="104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41686" name="Text Box 22"/>
          <p:cNvSpPr txBox="1">
            <a:spLocks noChangeArrowheads="1"/>
          </p:cNvSpPr>
          <p:nvPr/>
        </p:nvSpPr>
        <p:spPr bwMode="auto">
          <a:xfrm>
            <a:off x="11922761" y="1609976"/>
            <a:ext cx="472186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241687" name="Text Box 23"/>
          <p:cNvSpPr txBox="1">
            <a:spLocks noChangeArrowheads="1"/>
          </p:cNvSpPr>
          <p:nvPr/>
        </p:nvSpPr>
        <p:spPr bwMode="auto">
          <a:xfrm>
            <a:off x="12184893" y="2039174"/>
            <a:ext cx="472186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241688" name="Text Box 24"/>
          <p:cNvSpPr txBox="1">
            <a:spLocks noChangeArrowheads="1"/>
          </p:cNvSpPr>
          <p:nvPr/>
        </p:nvSpPr>
        <p:spPr bwMode="auto">
          <a:xfrm>
            <a:off x="13421360" y="1403986"/>
            <a:ext cx="480201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+mj-lt"/>
              </a:rPr>
              <a:t>а</a:t>
            </a:r>
          </a:p>
        </p:txBody>
      </p:sp>
      <p:sp>
        <p:nvSpPr>
          <p:cNvPr id="241689" name="Text Box 25"/>
          <p:cNvSpPr txBox="1">
            <a:spLocks noChangeArrowheads="1"/>
          </p:cNvSpPr>
          <p:nvPr/>
        </p:nvSpPr>
        <p:spPr bwMode="auto">
          <a:xfrm>
            <a:off x="13307062" y="2181226"/>
            <a:ext cx="480201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+mj-lt"/>
              </a:rPr>
              <a:t>b</a:t>
            </a:r>
            <a:endParaRPr lang="ru-RU" sz="3200" b="1" i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1690" name="Text Box 26"/>
          <p:cNvSpPr txBox="1">
            <a:spLocks noChangeArrowheads="1"/>
          </p:cNvSpPr>
          <p:nvPr/>
        </p:nvSpPr>
        <p:spPr bwMode="auto">
          <a:xfrm>
            <a:off x="12730480" y="918210"/>
            <a:ext cx="432111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latin typeface="+mj-lt"/>
              </a:rPr>
              <a:t>c</a:t>
            </a:r>
            <a:endParaRPr lang="ru-RU" sz="3200" b="1" i="1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41691" name="Text Box 27"/>
          <p:cNvSpPr txBox="1">
            <a:spLocks noChangeArrowheads="1"/>
          </p:cNvSpPr>
          <p:nvPr/>
        </p:nvSpPr>
        <p:spPr bwMode="auto">
          <a:xfrm>
            <a:off x="12616181" y="3337560"/>
            <a:ext cx="432111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latin typeface="+mj-lt"/>
              </a:rPr>
              <a:t>c</a:t>
            </a:r>
            <a:endParaRPr lang="ru-RU" sz="3200" b="1" i="1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41692" name="Text Box 28"/>
          <p:cNvSpPr txBox="1">
            <a:spLocks noChangeArrowheads="1"/>
          </p:cNvSpPr>
          <p:nvPr/>
        </p:nvSpPr>
        <p:spPr bwMode="auto">
          <a:xfrm>
            <a:off x="13190222" y="3682366"/>
            <a:ext cx="480201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+mj-lt"/>
              </a:rPr>
              <a:t>а</a:t>
            </a:r>
          </a:p>
        </p:txBody>
      </p:sp>
      <p:sp>
        <p:nvSpPr>
          <p:cNvPr id="241693" name="Text Box 29"/>
          <p:cNvSpPr txBox="1">
            <a:spLocks noChangeArrowheads="1"/>
          </p:cNvSpPr>
          <p:nvPr/>
        </p:nvSpPr>
        <p:spPr bwMode="auto">
          <a:xfrm>
            <a:off x="13075920" y="4459606"/>
            <a:ext cx="480201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+mj-lt"/>
              </a:rPr>
              <a:t>b</a:t>
            </a:r>
            <a:endParaRPr lang="ru-RU" sz="3200" b="1" i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1694" name="Text Box 30"/>
          <p:cNvSpPr txBox="1">
            <a:spLocks noChangeArrowheads="1"/>
          </p:cNvSpPr>
          <p:nvPr/>
        </p:nvSpPr>
        <p:spPr bwMode="auto">
          <a:xfrm>
            <a:off x="12397046" y="3541182"/>
            <a:ext cx="472186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241695" name="Text Box 31"/>
          <p:cNvSpPr txBox="1">
            <a:spLocks noChangeArrowheads="1"/>
          </p:cNvSpPr>
          <p:nvPr/>
        </p:nvSpPr>
        <p:spPr bwMode="auto">
          <a:xfrm>
            <a:off x="11860657" y="4239917"/>
            <a:ext cx="472186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241696" name="Text Box 32"/>
          <p:cNvSpPr txBox="1">
            <a:spLocks noChangeArrowheads="1"/>
          </p:cNvSpPr>
          <p:nvPr/>
        </p:nvSpPr>
        <p:spPr bwMode="auto">
          <a:xfrm>
            <a:off x="12499341" y="5756910"/>
            <a:ext cx="432111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3200" b="1" i="1">
                <a:solidFill>
                  <a:srgbClr val="0000FF"/>
                </a:solidFill>
                <a:latin typeface="+mj-lt"/>
              </a:rPr>
              <a:t>c</a:t>
            </a:r>
            <a:endParaRPr lang="ru-RU" sz="3200" b="1" i="1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41697" name="Text Box 33"/>
          <p:cNvSpPr txBox="1">
            <a:spLocks noChangeArrowheads="1"/>
          </p:cNvSpPr>
          <p:nvPr/>
        </p:nvSpPr>
        <p:spPr bwMode="auto">
          <a:xfrm>
            <a:off x="13307062" y="5930266"/>
            <a:ext cx="480201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+mj-lt"/>
              </a:rPr>
              <a:t>а</a:t>
            </a:r>
          </a:p>
        </p:txBody>
      </p:sp>
      <p:sp>
        <p:nvSpPr>
          <p:cNvPr id="241698" name="Text Box 34"/>
          <p:cNvSpPr txBox="1">
            <a:spLocks noChangeArrowheads="1"/>
          </p:cNvSpPr>
          <p:nvPr/>
        </p:nvSpPr>
        <p:spPr bwMode="auto">
          <a:xfrm>
            <a:off x="13075920" y="6707506"/>
            <a:ext cx="480201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+mj-lt"/>
              </a:rPr>
              <a:t>b</a:t>
            </a:r>
            <a:endParaRPr lang="ru-RU" sz="3200" b="1" i="1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1699" name="Text Box 35"/>
          <p:cNvSpPr txBox="1">
            <a:spLocks noChangeArrowheads="1"/>
          </p:cNvSpPr>
          <p:nvPr/>
        </p:nvSpPr>
        <p:spPr bwMode="auto">
          <a:xfrm>
            <a:off x="12143995" y="6141335"/>
            <a:ext cx="472186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i="1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241700" name="Text Box 36"/>
          <p:cNvSpPr txBox="1">
            <a:spLocks noChangeArrowheads="1"/>
          </p:cNvSpPr>
          <p:nvPr/>
        </p:nvSpPr>
        <p:spPr bwMode="auto">
          <a:xfrm>
            <a:off x="11797248" y="6554606"/>
            <a:ext cx="446538" cy="562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+mj-lt"/>
                <a:cs typeface="Arial" pitchFamily="34" charset="0"/>
              </a:rPr>
              <a:t>2</a:t>
            </a:r>
          </a:p>
        </p:txBody>
      </p:sp>
      <p:sp>
        <p:nvSpPr>
          <p:cNvPr id="241701" name="Rectangle 37"/>
          <p:cNvSpPr>
            <a:spLocks noChangeArrowheads="1"/>
          </p:cNvSpPr>
          <p:nvPr/>
        </p:nvSpPr>
        <p:spPr bwMode="auto">
          <a:xfrm>
            <a:off x="20216" y="1454398"/>
            <a:ext cx="10190480" cy="1793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 anchor="ctr">
            <a:spAutoFit/>
          </a:bodyPr>
          <a:lstStyle/>
          <a:p>
            <a:pPr marL="653110" indent="-653110"/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3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Если 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при пересечении двух прямых </a:t>
            </a:r>
          </a:p>
          <a:p>
            <a:pPr marL="653110" indent="-653110"/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секущей 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накрест лежащие углы равны</a:t>
            </a:r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653110" indent="-653110"/>
            <a:r>
              <a:rPr lang="ru-RU" sz="3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то прямые параллельны.</a:t>
            </a:r>
          </a:p>
        </p:txBody>
      </p:sp>
      <p:sp>
        <p:nvSpPr>
          <p:cNvPr id="241703" name="Rectangle 39"/>
          <p:cNvSpPr>
            <a:spLocks noChangeArrowheads="1"/>
          </p:cNvSpPr>
          <p:nvPr/>
        </p:nvSpPr>
        <p:spPr bwMode="auto">
          <a:xfrm>
            <a:off x="1323341" y="502872"/>
            <a:ext cx="990600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pPr marL="653110" indent="-653110"/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Признаки параллельности прямых</a:t>
            </a:r>
          </a:p>
        </p:txBody>
      </p:sp>
    </p:spTree>
    <p:extLst>
      <p:ext uri="{BB962C8B-B14F-4D97-AF65-F5344CB8AC3E}">
        <p14:creationId xmlns:p14="http://schemas.microsoft.com/office/powerpoint/2010/main" val="24060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72" grpId="0"/>
      <p:bldP spid="241673" grpId="0"/>
      <p:bldP spid="2417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371600"/>
            <a:ext cx="14173200" cy="5402571"/>
          </a:xfrm>
          <a:prstGeom prst="rect">
            <a:avLst/>
          </a:prstGeom>
          <a:noFill/>
        </p:spPr>
        <p:txBody>
          <a:bodyPr lIns="130622" tIns="65311" rIns="130622" bIns="65311">
            <a:spAutoFit/>
          </a:bodyPr>
          <a:lstStyle/>
          <a:p>
            <a:pPr algn="just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1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Вычеркнуть лишние слова в скобках:</a:t>
            </a:r>
          </a:p>
          <a:p>
            <a:pPr indent="257130" algn="just"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Аксиома – это (</a:t>
            </a:r>
            <a:r>
              <a:rPr lang="ru-RU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очевидные, принятые, исходные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положения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геометрии,</a:t>
            </a:r>
          </a:p>
          <a:p>
            <a:pPr indent="257130" algn="just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 требующие (</a:t>
            </a:r>
            <a:r>
              <a:rPr lang="ru-RU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объяснений, доказательств, обоснований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just">
              <a:spcBef>
                <a:spcPts val="857"/>
              </a:spcBef>
              <a:spcAft>
                <a:spcPts val="857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2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Выбрать окончание формулировки аксиомы параллельных прямых:</a:t>
            </a:r>
          </a:p>
          <a:p>
            <a:pPr algn="just"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Через точку, не лежащую на данной прямой,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проходит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514260" algn="just"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только одна прямая, параллельная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данной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514260" algn="just"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 всегда проходит прямая, параллельная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данной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indent="514260" algn="just">
              <a:spcBef>
                <a:spcPts val="857"/>
              </a:spcBef>
              <a:spcAft>
                <a:spcPts val="857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в) только одна прямая, не пересекающаяся с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данной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ine 53"/>
          <p:cNvSpPr>
            <a:spLocks noChangeShapeType="1"/>
          </p:cNvSpPr>
          <p:nvPr/>
        </p:nvSpPr>
        <p:spPr bwMode="auto">
          <a:xfrm>
            <a:off x="4857750" y="22098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5" name="Line 53"/>
          <p:cNvSpPr>
            <a:spLocks noChangeShapeType="1"/>
          </p:cNvSpPr>
          <p:nvPr/>
        </p:nvSpPr>
        <p:spPr bwMode="auto">
          <a:xfrm>
            <a:off x="4495800" y="3200400"/>
            <a:ext cx="171449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7391400" y="2209800"/>
            <a:ext cx="1828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7" name="Line 53"/>
          <p:cNvSpPr>
            <a:spLocks noChangeShapeType="1"/>
          </p:cNvSpPr>
          <p:nvPr/>
        </p:nvSpPr>
        <p:spPr bwMode="auto">
          <a:xfrm>
            <a:off x="10668000" y="3200400"/>
            <a:ext cx="217170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pic>
        <p:nvPicPr>
          <p:cNvPr id="8" name="Picture 62" descr="4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49" y="4953000"/>
            <a:ext cx="685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9"/>
          <p:cNvSpPr>
            <a:spLocks noChangeArrowheads="1"/>
          </p:cNvSpPr>
          <p:nvPr/>
        </p:nvSpPr>
        <p:spPr bwMode="auto">
          <a:xfrm>
            <a:off x="2286000" y="98369"/>
            <a:ext cx="9906000" cy="80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>
            <a:spAutoFit/>
          </a:bodyPr>
          <a:lstStyle/>
          <a:p>
            <a:pPr marL="653110" indent="-653110"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Задание 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59014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918" y="886316"/>
            <a:ext cx="13487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Если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поменять местами условие и заключение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теоремы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, получится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новое предложение. Если 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оно также будет правильным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, то оно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называется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обратной теоремой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по отношению к данной теореме.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96796"/>
            <a:ext cx="5834995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ОБРАТНАЯ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</a:t>
            </a:r>
            <a:endParaRPr lang="uz-Latn-UZ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3493" y="3153053"/>
            <a:ext cx="2073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Прямая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теорема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3928" y="3348409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Если 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03839" y="3153052"/>
            <a:ext cx="3962399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ерно утверждение А</a:t>
            </a:r>
            <a:endParaRPr lang="uz-Latn-UZ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41132" y="3175957"/>
            <a:ext cx="1690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то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верно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162841" y="3150132"/>
            <a:ext cx="3962399" cy="11780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утверждение 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40315" y="4733180"/>
            <a:ext cx="410804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Коротко: А 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⇒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494" y="5701970"/>
            <a:ext cx="25266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Обратная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теорема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9596" y="6066833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Если 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69628" y="5701970"/>
            <a:ext cx="3962399" cy="11454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ерно утверждение В</a:t>
            </a:r>
            <a:endParaRPr lang="uz-Latn-UZ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41133" y="5708190"/>
            <a:ext cx="1690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то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верно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187707" y="5770603"/>
            <a:ext cx="3962399" cy="1131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утверждение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</a:t>
            </a:r>
            <a:endParaRPr lang="uz-Latn-UZ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7257976"/>
            <a:ext cx="4012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Коротко: В 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⇒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А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8220828" y="4642022"/>
            <a:ext cx="1930815" cy="7588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8187857" y="4642022"/>
            <a:ext cx="1838816" cy="8144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15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860" y="164219"/>
            <a:ext cx="10336940" cy="809006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Теорема, обратная данной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0555" y="2972457"/>
            <a:ext cx="12573000" cy="1363004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Теорема: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Е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сли  треугольник равнобедренный, то  углы прилежащие к его основанию равны.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57500" y="5309726"/>
            <a:ext cx="11322094" cy="1363004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Теорема:  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Если два угла треугольника равны, то треугольник равнобедренный.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flipH="1" flipV="1">
            <a:off x="13487400" y="3352797"/>
            <a:ext cx="803160" cy="3089745"/>
          </a:xfrm>
          <a:prstGeom prst="curv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528232" y="4190999"/>
            <a:ext cx="691200" cy="1676401"/>
          </a:xfrm>
          <a:prstGeom prst="curv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46300" y="911950"/>
            <a:ext cx="2822400" cy="1728000"/>
          </a:xfrm>
          <a:prstGeom prst="triangl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955900" y="1643470"/>
            <a:ext cx="243840" cy="1828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33980" y="1734910"/>
            <a:ext cx="243840" cy="1828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297020" y="1643470"/>
            <a:ext cx="243840" cy="1828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418940" y="1734910"/>
            <a:ext cx="243840" cy="1828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Дуга 24"/>
          <p:cNvSpPr/>
          <p:nvPr/>
        </p:nvSpPr>
        <p:spPr>
          <a:xfrm rot="660000">
            <a:off x="96232" y="2247979"/>
            <a:ext cx="864000" cy="6480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Дуга 25"/>
          <p:cNvSpPr/>
          <p:nvPr/>
        </p:nvSpPr>
        <p:spPr>
          <a:xfrm rot="-660000" flipH="1">
            <a:off x="2493434" y="2247980"/>
            <a:ext cx="864000" cy="6480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5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64219"/>
            <a:ext cx="9448800" cy="809006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Теорема, обратная данной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9568" y="1081023"/>
            <a:ext cx="2227683" cy="1609225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algn="just"/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Условие </a:t>
            </a:r>
            <a:endParaRPr lang="ru-RU" sz="3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Теоремы</a:t>
            </a:r>
          </a:p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(Дано</a:t>
            </a:r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74540" y="1081021"/>
            <a:ext cx="2809447" cy="1609225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Заключение </a:t>
            </a:r>
            <a:endParaRPr lang="ru-RU" sz="3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Теоремы</a:t>
            </a:r>
          </a:p>
          <a:p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(Доказать</a:t>
            </a:r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):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95340" y="3547836"/>
            <a:ext cx="2886989" cy="1116783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Заключение</a:t>
            </a:r>
          </a:p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теоремы: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2245" y="3657600"/>
            <a:ext cx="2324766" cy="1116783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Условие </a:t>
            </a:r>
            <a:endParaRPr lang="ru-RU" sz="3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теоремы</a:t>
            </a:r>
            <a:r>
              <a:rPr lang="ru-RU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27857" y="6125172"/>
            <a:ext cx="8412480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ru-RU" sz="3400" b="1" dirty="0">
                <a:latin typeface="Arial" pitchFamily="34" charset="0"/>
                <a:cs typeface="Arial" pitchFamily="34" charset="0"/>
              </a:rPr>
              <a:t>Если в треугольнике два угла </a:t>
            </a:r>
          </a:p>
          <a:p>
            <a:pPr algn="ctr"/>
            <a:r>
              <a:rPr lang="ru-RU" sz="3400" b="1" dirty="0">
                <a:latin typeface="Arial" pitchFamily="34" charset="0"/>
                <a:cs typeface="Arial" pitchFamily="34" charset="0"/>
              </a:rPr>
              <a:t>равны, то он - равнобедренный.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88847" y="5564978"/>
            <a:ext cx="5312678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НОВОЕ УТВЕРЖДЕНИЕ</a:t>
            </a:r>
          </a:p>
        </p:txBody>
      </p:sp>
      <p:sp>
        <p:nvSpPr>
          <p:cNvPr id="14" name="Стрелка углом вверх 13"/>
          <p:cNvSpPr/>
          <p:nvPr/>
        </p:nvSpPr>
        <p:spPr>
          <a:xfrm rot="10800000">
            <a:off x="3048021" y="5676537"/>
            <a:ext cx="3340800" cy="432000"/>
          </a:xfrm>
          <a:prstGeom prst="ben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9885" y="6118040"/>
            <a:ext cx="2475939" cy="117833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pPr algn="ctr"/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Обратная </a:t>
            </a:r>
          </a:p>
          <a:p>
            <a:pPr algn="ctr"/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</a:t>
            </a:r>
            <a:endParaRPr lang="ru-RU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27251" y="1285470"/>
            <a:ext cx="42992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треугольник - равнобедренный</a:t>
            </a:r>
            <a:endParaRPr lang="uz-Latn-UZ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684912" y="1248741"/>
            <a:ext cx="31193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углы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при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основании 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равны</a:t>
            </a:r>
            <a:endParaRPr lang="uz-Latn-UZ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076021" y="3338828"/>
            <a:ext cx="31193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углы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при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основании </a:t>
            </a: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равны</a:t>
            </a:r>
            <a:endParaRPr lang="uz-Latn-UZ" sz="36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9494033" y="3574054"/>
            <a:ext cx="42992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треугольник - равнобедренный</a:t>
            </a:r>
            <a:endParaRPr lang="uz-Latn-UZ" sz="36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5436814" y="2633436"/>
            <a:ext cx="4794016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999917" y="2545867"/>
            <a:ext cx="4984070" cy="11117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19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2" grpId="0"/>
      <p:bldP spid="13" grpId="0"/>
      <p:bldP spid="14" grpId="0" animBg="1"/>
      <p:bldP spid="15" grpId="0"/>
      <p:bldP spid="7" grpId="0"/>
      <p:bldP spid="18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967" y="962892"/>
            <a:ext cx="13868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Однако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надо заметить, что утверждение сформулированное как обратное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 прямой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теореме, не всегда будет верно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772747" y="6515100"/>
            <a:ext cx="23622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438400" y="6896100"/>
            <a:ext cx="266700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13851567">
            <a:off x="3496646" y="6629400"/>
            <a:ext cx="914400" cy="914400"/>
          </a:xfrm>
          <a:prstGeom prst="arc">
            <a:avLst>
              <a:gd name="adj1" fmla="val 18256946"/>
              <a:gd name="adj2" fmla="val 2042073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1" name="Дуга 10"/>
          <p:cNvSpPr/>
          <p:nvPr/>
        </p:nvSpPr>
        <p:spPr>
          <a:xfrm rot="4883353">
            <a:off x="3496647" y="6438900"/>
            <a:ext cx="914400" cy="914400"/>
          </a:xfrm>
          <a:prstGeom prst="arc">
            <a:avLst>
              <a:gd name="adj1" fmla="val 17670818"/>
              <a:gd name="adj2" fmla="val 1937020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7441163" y="5900485"/>
            <a:ext cx="1702837" cy="11971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7467600" y="6862570"/>
            <a:ext cx="1981200" cy="190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4883353">
            <a:off x="7563905" y="6654035"/>
            <a:ext cx="479971" cy="607568"/>
          </a:xfrm>
          <a:prstGeom prst="arc">
            <a:avLst>
              <a:gd name="adj1" fmla="val 12719911"/>
              <a:gd name="adj2" fmla="val 1810220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9372600" y="6454515"/>
            <a:ext cx="1702837" cy="11971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9399037" y="7416600"/>
            <a:ext cx="1981200" cy="190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 rot="4883353">
            <a:off x="9495342" y="7208065"/>
            <a:ext cx="479971" cy="607568"/>
          </a:xfrm>
          <a:prstGeom prst="arc">
            <a:avLst>
              <a:gd name="adj1" fmla="val 12719911"/>
              <a:gd name="adj2" fmla="val 1810220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4" name="TextBox 23"/>
          <p:cNvSpPr txBox="1"/>
          <p:nvPr/>
        </p:nvSpPr>
        <p:spPr>
          <a:xfrm>
            <a:off x="3771900" y="164218"/>
            <a:ext cx="7742124" cy="809006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Теорема, обратная данной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2866" y="2895600"/>
            <a:ext cx="602158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углы вертикальны, </a:t>
            </a:r>
            <a:endParaRPr lang="uz-Latn-UZ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15285" y="2891897"/>
            <a:ext cx="328359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то они равны</a:t>
            </a:r>
            <a:endParaRPr lang="uz-Latn-UZ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5328" y="4267200"/>
            <a:ext cx="445961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Если углы равны, </a:t>
            </a:r>
            <a:endParaRPr lang="uz-Latn-UZ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5833" y="4267199"/>
            <a:ext cx="510203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то они вертикальные</a:t>
            </a:r>
            <a:endParaRPr lang="uz-Latn-UZ" dirty="0"/>
          </a:p>
        </p:txBody>
      </p:sp>
      <p:sp>
        <p:nvSpPr>
          <p:cNvPr id="12" name="TextBox 11"/>
          <p:cNvSpPr txBox="1"/>
          <p:nvPr/>
        </p:nvSpPr>
        <p:spPr>
          <a:xfrm>
            <a:off x="10577804" y="4179522"/>
            <a:ext cx="2225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не верно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7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  <p:bldP spid="23" grpId="0" animBg="1"/>
      <p:bldP spid="3" grpId="0" animBg="1"/>
      <p:bldP spid="5" grpId="0" animBg="1"/>
      <p:bldP spid="7" grpId="0" animBg="1"/>
      <p:bldP spid="8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026435"/>
            <a:ext cx="1402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1. Составьте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утверждение, обратное к предложению 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идёт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дождь, то на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небе тучи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". </a:t>
            </a:r>
            <a:endPara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Выясните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, всегда ли верно это обратное утверждение.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4491686"/>
            <a:ext cx="1295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“Если на небе 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тучи, то идёт 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дождь</a:t>
            </a:r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". </a:t>
            </a:r>
            <a:endParaRPr lang="ru-RU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71800" y="3310202"/>
            <a:ext cx="64147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Обратное  утверждение </a:t>
            </a:r>
            <a:endParaRPr lang="uz-Latn-UZ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62910" y="277885"/>
            <a:ext cx="7705617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(стр.86)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5962962"/>
            <a:ext cx="621901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не всегда верно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76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13238</TotalTime>
  <Words>750</Words>
  <Application>Microsoft Office PowerPoint</Application>
  <PresentationFormat>Произвольный</PresentationFormat>
  <Paragraphs>171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922</cp:revision>
  <dcterms:created xsi:type="dcterms:W3CDTF">2020-04-09T07:32:19Z</dcterms:created>
  <dcterms:modified xsi:type="dcterms:W3CDTF">2021-02-19T16:23:18Z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