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7"/>
  </p:notesMasterIdLst>
  <p:sldIdLst>
    <p:sldId id="511" r:id="rId2"/>
    <p:sldId id="405" r:id="rId3"/>
    <p:sldId id="578" r:id="rId4"/>
    <p:sldId id="579" r:id="rId5"/>
    <p:sldId id="580" r:id="rId6"/>
    <p:sldId id="581" r:id="rId7"/>
    <p:sldId id="582" r:id="rId8"/>
    <p:sldId id="583" r:id="rId9"/>
    <p:sldId id="584" r:id="rId10"/>
    <p:sldId id="586" r:id="rId11"/>
    <p:sldId id="587" r:id="rId12"/>
    <p:sldId id="589" r:id="rId13"/>
    <p:sldId id="590" r:id="rId14"/>
    <p:sldId id="588" r:id="rId15"/>
    <p:sldId id="404" r:id="rId16"/>
  </p:sldIdLst>
  <p:sldSz cx="14630400" cy="8229600"/>
  <p:notesSz cx="5765800" cy="3244850"/>
  <p:defaultTextStyle>
    <a:defPPr>
      <a:defRPr lang="ru-RU"/>
    </a:defPPr>
    <a:lvl1pPr marL="0" algn="l" defTabSz="2134152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1pPr>
    <a:lvl2pPr marL="1067082" algn="l" defTabSz="2134152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2pPr>
    <a:lvl3pPr marL="2134152" algn="l" defTabSz="2134152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3pPr>
    <a:lvl4pPr marL="3201231" algn="l" defTabSz="2134152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4pPr>
    <a:lvl5pPr marL="4268308" algn="l" defTabSz="2134152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5pPr>
    <a:lvl6pPr marL="5335389" algn="l" defTabSz="2134152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6pPr>
    <a:lvl7pPr marL="6402464" algn="l" defTabSz="2134152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7pPr>
    <a:lvl8pPr marL="7469542" algn="l" defTabSz="2134152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8pPr>
    <a:lvl9pPr marL="8536619" algn="l" defTabSz="2134152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9EDC9EA0-A7E8-46A4-ABD9-3915CBF643D2}">
          <p14:sldIdLst>
            <p14:sldId id="511"/>
            <p14:sldId id="405"/>
            <p14:sldId id="578"/>
            <p14:sldId id="579"/>
            <p14:sldId id="580"/>
            <p14:sldId id="581"/>
            <p14:sldId id="582"/>
            <p14:sldId id="583"/>
            <p14:sldId id="584"/>
            <p14:sldId id="586"/>
            <p14:sldId id="587"/>
            <p14:sldId id="589"/>
            <p14:sldId id="590"/>
            <p14:sldId id="588"/>
          </p14:sldIdLst>
        </p14:section>
        <p14:section name="Раздел без заголовка" id="{67AF348A-95E5-4FA6-B08C-FB3DF7B22B4F}">
          <p14:sldIdLst>
            <p14:sldId id="404"/>
          </p14:sldIdLst>
        </p14:section>
      </p14:sectionLst>
    </p:ex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  <p15:guide id="3" orient="horz" pos="15826">
          <p15:clr>
            <a:srgbClr val="A4A3A4"/>
          </p15:clr>
        </p15:guide>
        <p15:guide id="4" pos="13119">
          <p15:clr>
            <a:srgbClr val="A4A3A4"/>
          </p15:clr>
        </p15:guide>
        <p15:guide id="5" orient="horz" pos="1330">
          <p15:clr>
            <a:srgbClr val="A4A3A4"/>
          </p15:clr>
        </p15:guide>
        <p15:guide id="6" orient="horz" pos="7304">
          <p15:clr>
            <a:srgbClr val="A4A3A4"/>
          </p15:clr>
        </p15:guide>
        <p15:guide id="7" pos="902">
          <p15:clr>
            <a:srgbClr val="A4A3A4"/>
          </p15:clr>
        </p15:guide>
        <p15:guide id="8" pos="54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A0A5E"/>
    <a:srgbClr val="00A859"/>
    <a:srgbClr val="65F913"/>
    <a:srgbClr val="B1EB21"/>
    <a:srgbClr val="FF6B6B"/>
    <a:srgbClr val="FF99FF"/>
    <a:srgbClr val="CCFFFF"/>
    <a:srgbClr val="E29AD3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6148" autoAdjust="0"/>
    <p:restoredTop sz="94786" autoAdjust="0"/>
  </p:normalViewPr>
  <p:slideViewPr>
    <p:cSldViewPr>
      <p:cViewPr>
        <p:scale>
          <a:sx n="50" d="100"/>
          <a:sy n="50" d="100"/>
        </p:scale>
        <p:origin x="-564" y="-144"/>
      </p:cViewPr>
      <p:guideLst>
        <p:guide orient="horz" pos="2880"/>
        <p:guide orient="horz" pos="15826"/>
        <p:guide orient="horz" pos="1330"/>
        <p:guide orient="horz" pos="7304"/>
        <p:guide pos="2160"/>
        <p:guide pos="13119"/>
        <p:guide pos="902"/>
        <p:guide pos="54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1250918-9470-4E6A-AF56-B81FFDA2175E}" type="doc">
      <dgm:prSet loTypeId="urn:microsoft.com/office/officeart/2005/8/layout/chevron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uz-Latn-UZ"/>
        </a:p>
      </dgm:t>
    </dgm:pt>
    <dgm:pt modelId="{67D4D7CD-D021-42AB-BB8A-E59F87B75627}">
      <dgm:prSet phldrT="[Текст]" custT="1"/>
      <dgm:spPr/>
      <dgm:t>
        <a:bodyPr/>
        <a:lstStyle/>
        <a:p>
          <a:r>
            <a:rPr lang="ru-RU" sz="2400" b="1" dirty="0" smtClean="0">
              <a:latin typeface="Arial" pitchFamily="34" charset="0"/>
              <a:cs typeface="Arial" pitchFamily="34" charset="0"/>
            </a:rPr>
            <a:t>1</a:t>
          </a:r>
          <a:endParaRPr lang="uz-Latn-UZ" sz="2400" b="1" dirty="0">
            <a:latin typeface="Arial" pitchFamily="34" charset="0"/>
            <a:cs typeface="Arial" pitchFamily="34" charset="0"/>
          </a:endParaRPr>
        </a:p>
      </dgm:t>
    </dgm:pt>
    <dgm:pt modelId="{F9D25094-0ADB-49CA-A22B-D1FF14F7FDE8}" type="parTrans" cxnId="{4972D014-AB7F-4D17-8BB7-AAE2DA9145CB}">
      <dgm:prSet/>
      <dgm:spPr/>
      <dgm:t>
        <a:bodyPr/>
        <a:lstStyle/>
        <a:p>
          <a:endParaRPr lang="uz-Latn-UZ" sz="1200" b="1">
            <a:latin typeface="Arial" pitchFamily="34" charset="0"/>
            <a:cs typeface="Arial" pitchFamily="34" charset="0"/>
          </a:endParaRPr>
        </a:p>
      </dgm:t>
    </dgm:pt>
    <dgm:pt modelId="{850CF8D5-1940-46C4-B854-0867FA221A80}" type="sibTrans" cxnId="{4972D014-AB7F-4D17-8BB7-AAE2DA9145CB}">
      <dgm:prSet/>
      <dgm:spPr/>
      <dgm:t>
        <a:bodyPr/>
        <a:lstStyle/>
        <a:p>
          <a:endParaRPr lang="uz-Latn-UZ" sz="1200" b="1">
            <a:latin typeface="Arial" pitchFamily="34" charset="0"/>
            <a:cs typeface="Arial" pitchFamily="34" charset="0"/>
          </a:endParaRPr>
        </a:p>
      </dgm:t>
    </dgm:pt>
    <dgm:pt modelId="{A946FB63-8E78-4E39-952A-F075BD0B2447}">
      <dgm:prSet phldrT="[Текст]" custT="1"/>
      <dgm:spPr/>
      <dgm:t>
        <a:bodyPr/>
        <a:lstStyle/>
        <a:p>
          <a:r>
            <a:rPr lang="ru-RU" sz="4800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 Повторение пройденного</a:t>
          </a:r>
          <a:endParaRPr lang="uz-Latn-UZ" sz="4800" b="1" dirty="0">
            <a:latin typeface="Arial" pitchFamily="34" charset="0"/>
            <a:cs typeface="Arial" pitchFamily="34" charset="0"/>
          </a:endParaRPr>
        </a:p>
      </dgm:t>
    </dgm:pt>
    <dgm:pt modelId="{5D91C24F-6603-4353-BB25-F542688C0870}" type="parTrans" cxnId="{0D6F2C54-C591-4C90-8A12-373E9427993D}">
      <dgm:prSet/>
      <dgm:spPr/>
      <dgm:t>
        <a:bodyPr/>
        <a:lstStyle/>
        <a:p>
          <a:endParaRPr lang="uz-Latn-UZ" sz="1200" b="1">
            <a:latin typeface="Arial" pitchFamily="34" charset="0"/>
            <a:cs typeface="Arial" pitchFamily="34" charset="0"/>
          </a:endParaRPr>
        </a:p>
      </dgm:t>
    </dgm:pt>
    <dgm:pt modelId="{6D1AC995-3640-47A8-BC41-D0BE512253AA}" type="sibTrans" cxnId="{0D6F2C54-C591-4C90-8A12-373E9427993D}">
      <dgm:prSet/>
      <dgm:spPr/>
      <dgm:t>
        <a:bodyPr/>
        <a:lstStyle/>
        <a:p>
          <a:endParaRPr lang="uz-Latn-UZ" sz="1200" b="1">
            <a:latin typeface="Arial" pitchFamily="34" charset="0"/>
            <a:cs typeface="Arial" pitchFamily="34" charset="0"/>
          </a:endParaRPr>
        </a:p>
      </dgm:t>
    </dgm:pt>
    <dgm:pt modelId="{C81C60BE-5A0B-4E7E-BAF3-700C3B9B49A8}">
      <dgm:prSet phldrT="[Текст]" custT="1"/>
      <dgm:spPr/>
      <dgm:t>
        <a:bodyPr/>
        <a:lstStyle/>
        <a:p>
          <a:r>
            <a:rPr lang="ru-RU" sz="2400" b="1" dirty="0" smtClean="0">
              <a:latin typeface="Arial" pitchFamily="34" charset="0"/>
              <a:cs typeface="Arial" pitchFamily="34" charset="0"/>
            </a:rPr>
            <a:t>2</a:t>
          </a:r>
          <a:endParaRPr lang="uz-Latn-UZ" sz="2400" b="1" dirty="0">
            <a:latin typeface="Arial" pitchFamily="34" charset="0"/>
            <a:cs typeface="Arial" pitchFamily="34" charset="0"/>
          </a:endParaRPr>
        </a:p>
      </dgm:t>
    </dgm:pt>
    <dgm:pt modelId="{9A3B9F0B-EDCE-4049-A696-AA4CFBE98E67}" type="parTrans" cxnId="{93DD9444-D3ED-408C-B865-3993BC04541D}">
      <dgm:prSet/>
      <dgm:spPr/>
      <dgm:t>
        <a:bodyPr/>
        <a:lstStyle/>
        <a:p>
          <a:endParaRPr lang="uz-Latn-UZ" sz="1200" b="1">
            <a:latin typeface="Arial" pitchFamily="34" charset="0"/>
            <a:cs typeface="Arial" pitchFamily="34" charset="0"/>
          </a:endParaRPr>
        </a:p>
      </dgm:t>
    </dgm:pt>
    <dgm:pt modelId="{3F8F50F1-DAA2-4DC8-BF4C-1676D7DC243F}" type="sibTrans" cxnId="{93DD9444-D3ED-408C-B865-3993BC04541D}">
      <dgm:prSet/>
      <dgm:spPr/>
      <dgm:t>
        <a:bodyPr/>
        <a:lstStyle/>
        <a:p>
          <a:endParaRPr lang="uz-Latn-UZ" sz="1200" b="1">
            <a:latin typeface="Arial" pitchFamily="34" charset="0"/>
            <a:cs typeface="Arial" pitchFamily="34" charset="0"/>
          </a:endParaRPr>
        </a:p>
      </dgm:t>
    </dgm:pt>
    <dgm:pt modelId="{ED07CFD5-0111-44A6-B318-54EA9627B96D}">
      <dgm:prSet phldrT="[Текст]" custT="1"/>
      <dgm:spPr/>
      <dgm:t>
        <a:bodyPr/>
        <a:lstStyle/>
        <a:p>
          <a:r>
            <a:rPr lang="uz-Cyrl-UZ" sz="4800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 Обратная теорема</a:t>
          </a:r>
          <a:endParaRPr lang="uz-Latn-UZ" sz="4800" b="1" dirty="0">
            <a:latin typeface="Arial" pitchFamily="34" charset="0"/>
            <a:cs typeface="Arial" pitchFamily="34" charset="0"/>
          </a:endParaRPr>
        </a:p>
      </dgm:t>
    </dgm:pt>
    <dgm:pt modelId="{3AB48EFE-90B8-4E35-A0E4-645499957AD4}" type="parTrans" cxnId="{9913632C-A224-42CC-A1D8-470E903EFE67}">
      <dgm:prSet/>
      <dgm:spPr/>
      <dgm:t>
        <a:bodyPr/>
        <a:lstStyle/>
        <a:p>
          <a:endParaRPr lang="uz-Latn-UZ" sz="1200" b="1">
            <a:latin typeface="Arial" pitchFamily="34" charset="0"/>
            <a:cs typeface="Arial" pitchFamily="34" charset="0"/>
          </a:endParaRPr>
        </a:p>
      </dgm:t>
    </dgm:pt>
    <dgm:pt modelId="{A35E661E-30CB-4D3C-9731-F6C09794DB5F}" type="sibTrans" cxnId="{9913632C-A224-42CC-A1D8-470E903EFE67}">
      <dgm:prSet/>
      <dgm:spPr/>
      <dgm:t>
        <a:bodyPr/>
        <a:lstStyle/>
        <a:p>
          <a:endParaRPr lang="uz-Latn-UZ" sz="1200" b="1">
            <a:latin typeface="Arial" pitchFamily="34" charset="0"/>
            <a:cs typeface="Arial" pitchFamily="34" charset="0"/>
          </a:endParaRPr>
        </a:p>
      </dgm:t>
    </dgm:pt>
    <dgm:pt modelId="{54FA53D5-8F0B-4FC9-8F4F-4DB9C81B5F35}">
      <dgm:prSet phldrT="[Текст]" custT="1"/>
      <dgm:spPr/>
      <dgm:t>
        <a:bodyPr/>
        <a:lstStyle/>
        <a:p>
          <a:r>
            <a:rPr lang="ru-RU" sz="2400" b="1" dirty="0" smtClean="0">
              <a:latin typeface="Arial" pitchFamily="34" charset="0"/>
              <a:cs typeface="Arial" pitchFamily="34" charset="0"/>
            </a:rPr>
            <a:t>3</a:t>
          </a:r>
          <a:endParaRPr lang="uz-Latn-UZ" sz="2400" b="1" dirty="0">
            <a:latin typeface="Arial" pitchFamily="34" charset="0"/>
            <a:cs typeface="Arial" pitchFamily="34" charset="0"/>
          </a:endParaRPr>
        </a:p>
      </dgm:t>
    </dgm:pt>
    <dgm:pt modelId="{02631010-B555-4535-8DC3-A93550D8931C}" type="parTrans" cxnId="{6C5F1A98-050E-46E7-9B72-D40E46124899}">
      <dgm:prSet/>
      <dgm:spPr/>
      <dgm:t>
        <a:bodyPr/>
        <a:lstStyle/>
        <a:p>
          <a:endParaRPr lang="uz-Latn-UZ" sz="1200" b="1">
            <a:latin typeface="Arial" pitchFamily="34" charset="0"/>
            <a:cs typeface="Arial" pitchFamily="34" charset="0"/>
          </a:endParaRPr>
        </a:p>
      </dgm:t>
    </dgm:pt>
    <dgm:pt modelId="{6A0DA078-EB3D-402B-889C-B9F55CDC47EC}" type="sibTrans" cxnId="{6C5F1A98-050E-46E7-9B72-D40E46124899}">
      <dgm:prSet/>
      <dgm:spPr/>
      <dgm:t>
        <a:bodyPr/>
        <a:lstStyle/>
        <a:p>
          <a:endParaRPr lang="uz-Latn-UZ" sz="1200" b="1">
            <a:latin typeface="Arial" pitchFamily="34" charset="0"/>
            <a:cs typeface="Arial" pitchFamily="34" charset="0"/>
          </a:endParaRPr>
        </a:p>
      </dgm:t>
    </dgm:pt>
    <dgm:pt modelId="{684FB6BC-781C-4EA8-8506-513245BDBE64}">
      <dgm:prSet phldrT="[Текст]" custT="1"/>
      <dgm:spPr/>
      <dgm:t>
        <a:bodyPr/>
        <a:lstStyle/>
        <a:p>
          <a:r>
            <a:rPr lang="ru-RU" sz="4800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 Решение задач</a:t>
          </a:r>
          <a:endParaRPr lang="uz-Latn-UZ" sz="4800" b="1" dirty="0">
            <a:latin typeface="Arial" pitchFamily="34" charset="0"/>
            <a:cs typeface="Arial" pitchFamily="34" charset="0"/>
          </a:endParaRPr>
        </a:p>
      </dgm:t>
    </dgm:pt>
    <dgm:pt modelId="{AEB5ECD2-81C6-485A-AAE9-F5CE3D4C1BE9}" type="parTrans" cxnId="{7AB10E0F-C29A-4195-81D0-80142C1B7546}">
      <dgm:prSet/>
      <dgm:spPr/>
      <dgm:t>
        <a:bodyPr/>
        <a:lstStyle/>
        <a:p>
          <a:endParaRPr lang="uz-Latn-UZ" sz="1200" b="1">
            <a:latin typeface="Arial" pitchFamily="34" charset="0"/>
            <a:cs typeface="Arial" pitchFamily="34" charset="0"/>
          </a:endParaRPr>
        </a:p>
      </dgm:t>
    </dgm:pt>
    <dgm:pt modelId="{D53B81D7-C4FC-4362-A65B-989A4C375510}" type="sibTrans" cxnId="{7AB10E0F-C29A-4195-81D0-80142C1B7546}">
      <dgm:prSet/>
      <dgm:spPr/>
      <dgm:t>
        <a:bodyPr/>
        <a:lstStyle/>
        <a:p>
          <a:endParaRPr lang="uz-Latn-UZ" sz="1200" b="1">
            <a:latin typeface="Arial" pitchFamily="34" charset="0"/>
            <a:cs typeface="Arial" pitchFamily="34" charset="0"/>
          </a:endParaRPr>
        </a:p>
      </dgm:t>
    </dgm:pt>
    <dgm:pt modelId="{65094082-467B-49E7-89C2-D6ACB5409929}">
      <dgm:prSet phldrT="[Текст]" custT="1"/>
      <dgm:spPr/>
      <dgm:t>
        <a:bodyPr/>
        <a:lstStyle/>
        <a:p>
          <a:r>
            <a:rPr lang="ru-RU" sz="2400" b="1" dirty="0" smtClean="0">
              <a:latin typeface="Arial" pitchFamily="34" charset="0"/>
              <a:cs typeface="Arial" pitchFamily="34" charset="0"/>
            </a:rPr>
            <a:t>4</a:t>
          </a:r>
          <a:endParaRPr lang="uz-Latn-UZ" sz="2400" b="1" dirty="0">
            <a:latin typeface="Arial" pitchFamily="34" charset="0"/>
            <a:cs typeface="Arial" pitchFamily="34" charset="0"/>
          </a:endParaRPr>
        </a:p>
      </dgm:t>
    </dgm:pt>
    <dgm:pt modelId="{F3D0BAC7-00A6-4D10-881E-9A59673FBA1C}" type="parTrans" cxnId="{7ADE17DC-D8DA-4552-8AE0-B5476055A6BA}">
      <dgm:prSet/>
      <dgm:spPr/>
      <dgm:t>
        <a:bodyPr/>
        <a:lstStyle/>
        <a:p>
          <a:endParaRPr lang="uz-Latn-UZ" sz="1200" b="1">
            <a:latin typeface="Arial" pitchFamily="34" charset="0"/>
            <a:cs typeface="Arial" pitchFamily="34" charset="0"/>
          </a:endParaRPr>
        </a:p>
      </dgm:t>
    </dgm:pt>
    <dgm:pt modelId="{3346BE42-9588-49A3-90D3-521C30F8EE84}" type="sibTrans" cxnId="{7ADE17DC-D8DA-4552-8AE0-B5476055A6BA}">
      <dgm:prSet/>
      <dgm:spPr/>
      <dgm:t>
        <a:bodyPr/>
        <a:lstStyle/>
        <a:p>
          <a:endParaRPr lang="uz-Latn-UZ" sz="1200" b="1">
            <a:latin typeface="Arial" pitchFamily="34" charset="0"/>
            <a:cs typeface="Arial" pitchFamily="34" charset="0"/>
          </a:endParaRPr>
        </a:p>
      </dgm:t>
    </dgm:pt>
    <dgm:pt modelId="{CFCD99BD-478D-4387-9337-D8605C420252}">
      <dgm:prSet custT="1"/>
      <dgm:spPr/>
      <dgm:t>
        <a:bodyPr/>
        <a:lstStyle/>
        <a:p>
          <a:r>
            <a:rPr lang="ru-RU" sz="4800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 Задания для закрепления</a:t>
          </a:r>
          <a:endParaRPr lang="uz-Latn-UZ" sz="4800" b="1" dirty="0">
            <a:latin typeface="Arial" pitchFamily="34" charset="0"/>
            <a:cs typeface="Arial" pitchFamily="34" charset="0"/>
          </a:endParaRPr>
        </a:p>
      </dgm:t>
    </dgm:pt>
    <dgm:pt modelId="{7EB9C9A6-0CE7-4D8B-B005-D87A790E0302}" type="parTrans" cxnId="{875FAFCB-518B-4922-AFC7-55B80DBE3217}">
      <dgm:prSet/>
      <dgm:spPr/>
      <dgm:t>
        <a:bodyPr/>
        <a:lstStyle/>
        <a:p>
          <a:endParaRPr lang="uz-Latn-UZ" sz="1200" b="1">
            <a:latin typeface="Arial" pitchFamily="34" charset="0"/>
            <a:cs typeface="Arial" pitchFamily="34" charset="0"/>
          </a:endParaRPr>
        </a:p>
      </dgm:t>
    </dgm:pt>
    <dgm:pt modelId="{A345BDF6-CC89-40DA-8615-5E3ECEB07BA5}" type="sibTrans" cxnId="{875FAFCB-518B-4922-AFC7-55B80DBE3217}">
      <dgm:prSet/>
      <dgm:spPr/>
      <dgm:t>
        <a:bodyPr/>
        <a:lstStyle/>
        <a:p>
          <a:endParaRPr lang="uz-Latn-UZ" sz="1200" b="1">
            <a:latin typeface="Arial" pitchFamily="34" charset="0"/>
            <a:cs typeface="Arial" pitchFamily="34" charset="0"/>
          </a:endParaRPr>
        </a:p>
      </dgm:t>
    </dgm:pt>
    <dgm:pt modelId="{24B8B773-6DE6-4A3B-B867-4188EC0BD937}" type="pres">
      <dgm:prSet presAssocID="{F1250918-9470-4E6A-AF56-B81FFDA2175E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uz-Latn-UZ"/>
        </a:p>
      </dgm:t>
    </dgm:pt>
    <dgm:pt modelId="{665ECB6C-76DC-4F08-B97C-BA39763D5CD9}" type="pres">
      <dgm:prSet presAssocID="{67D4D7CD-D021-42AB-BB8A-E59F87B75627}" presName="composite" presStyleCnt="0"/>
      <dgm:spPr/>
    </dgm:pt>
    <dgm:pt modelId="{6BD1FEAD-F6F5-44E6-A6AA-2835AEEC64C5}" type="pres">
      <dgm:prSet presAssocID="{67D4D7CD-D021-42AB-BB8A-E59F87B75627}" presName="parentText" presStyleLbl="alignNode1" presStyleIdx="0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uz-Latn-UZ"/>
        </a:p>
      </dgm:t>
    </dgm:pt>
    <dgm:pt modelId="{D71CF270-2BB8-41EF-9955-AA76A67E8F84}" type="pres">
      <dgm:prSet presAssocID="{67D4D7CD-D021-42AB-BB8A-E59F87B75627}" presName="descendantText" presStyleLbl="alignAcc1" presStyleIdx="0" presStyleCnt="4">
        <dgm:presLayoutVars>
          <dgm:bulletEnabled val="1"/>
        </dgm:presLayoutVars>
      </dgm:prSet>
      <dgm:spPr/>
      <dgm:t>
        <a:bodyPr/>
        <a:lstStyle/>
        <a:p>
          <a:endParaRPr lang="uz-Latn-UZ"/>
        </a:p>
      </dgm:t>
    </dgm:pt>
    <dgm:pt modelId="{E61755F6-6370-4EF7-9474-65D8E1766A87}" type="pres">
      <dgm:prSet presAssocID="{850CF8D5-1940-46C4-B854-0867FA221A80}" presName="sp" presStyleCnt="0"/>
      <dgm:spPr/>
    </dgm:pt>
    <dgm:pt modelId="{3DCE1454-28B0-43B4-9B43-B5CEFFB84EF0}" type="pres">
      <dgm:prSet presAssocID="{C81C60BE-5A0B-4E7E-BAF3-700C3B9B49A8}" presName="composite" presStyleCnt="0"/>
      <dgm:spPr/>
    </dgm:pt>
    <dgm:pt modelId="{9C959B8C-FEAE-42B3-AA3A-62C6BB8B62EE}" type="pres">
      <dgm:prSet presAssocID="{C81C60BE-5A0B-4E7E-BAF3-700C3B9B49A8}" presName="parentText" presStyleLbl="alignNode1" presStyleIdx="1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uz-Latn-UZ"/>
        </a:p>
      </dgm:t>
    </dgm:pt>
    <dgm:pt modelId="{C4D1B9EF-259F-4D76-BAF2-F353E9C92816}" type="pres">
      <dgm:prSet presAssocID="{C81C60BE-5A0B-4E7E-BAF3-700C3B9B49A8}" presName="descendantText" presStyleLbl="alignAcc1" presStyleIdx="1" presStyleCnt="4">
        <dgm:presLayoutVars>
          <dgm:bulletEnabled val="1"/>
        </dgm:presLayoutVars>
      </dgm:prSet>
      <dgm:spPr/>
      <dgm:t>
        <a:bodyPr/>
        <a:lstStyle/>
        <a:p>
          <a:endParaRPr lang="uz-Latn-UZ"/>
        </a:p>
      </dgm:t>
    </dgm:pt>
    <dgm:pt modelId="{E2EF2386-8447-4C1D-8374-8F502567E982}" type="pres">
      <dgm:prSet presAssocID="{3F8F50F1-DAA2-4DC8-BF4C-1676D7DC243F}" presName="sp" presStyleCnt="0"/>
      <dgm:spPr/>
    </dgm:pt>
    <dgm:pt modelId="{84541234-632B-4A4D-B7BD-1574BF1C4A65}" type="pres">
      <dgm:prSet presAssocID="{54FA53D5-8F0B-4FC9-8F4F-4DB9C81B5F35}" presName="composite" presStyleCnt="0"/>
      <dgm:spPr/>
    </dgm:pt>
    <dgm:pt modelId="{1D0A228D-22E5-4569-937F-948A4141FDAD}" type="pres">
      <dgm:prSet presAssocID="{54FA53D5-8F0B-4FC9-8F4F-4DB9C81B5F35}" presName="parentText" presStyleLbl="alignNode1" presStyleIdx="2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uz-Latn-UZ"/>
        </a:p>
      </dgm:t>
    </dgm:pt>
    <dgm:pt modelId="{9F790235-126D-4200-8116-BB121847E9F2}" type="pres">
      <dgm:prSet presAssocID="{54FA53D5-8F0B-4FC9-8F4F-4DB9C81B5F35}" presName="descendantText" presStyleLbl="alignAcc1" presStyleIdx="2" presStyleCnt="4">
        <dgm:presLayoutVars>
          <dgm:bulletEnabled val="1"/>
        </dgm:presLayoutVars>
      </dgm:prSet>
      <dgm:spPr/>
      <dgm:t>
        <a:bodyPr/>
        <a:lstStyle/>
        <a:p>
          <a:endParaRPr lang="uz-Latn-UZ"/>
        </a:p>
      </dgm:t>
    </dgm:pt>
    <dgm:pt modelId="{B6BEDBA8-417B-4289-A423-2B9F6C3E11CE}" type="pres">
      <dgm:prSet presAssocID="{6A0DA078-EB3D-402B-889C-B9F55CDC47EC}" presName="sp" presStyleCnt="0"/>
      <dgm:spPr/>
    </dgm:pt>
    <dgm:pt modelId="{7F33E916-8DC5-4C60-AD60-1305ED2FEBE9}" type="pres">
      <dgm:prSet presAssocID="{65094082-467B-49E7-89C2-D6ACB5409929}" presName="composite" presStyleCnt="0"/>
      <dgm:spPr/>
    </dgm:pt>
    <dgm:pt modelId="{7A416641-818D-486B-A51E-B3E24B30AF10}" type="pres">
      <dgm:prSet presAssocID="{65094082-467B-49E7-89C2-D6ACB5409929}" presName="parentText" presStyleLbl="align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uz-Latn-UZ"/>
        </a:p>
      </dgm:t>
    </dgm:pt>
    <dgm:pt modelId="{9F747D7A-E4E2-4BFD-8397-FF404626D8B4}" type="pres">
      <dgm:prSet presAssocID="{65094082-467B-49E7-89C2-D6ACB5409929}" presName="descendantText" presStyleLbl="alignAcc1" presStyleIdx="3" presStyleCnt="4">
        <dgm:presLayoutVars>
          <dgm:bulletEnabled val="1"/>
        </dgm:presLayoutVars>
      </dgm:prSet>
      <dgm:spPr/>
      <dgm:t>
        <a:bodyPr/>
        <a:lstStyle/>
        <a:p>
          <a:endParaRPr lang="uz-Latn-UZ"/>
        </a:p>
      </dgm:t>
    </dgm:pt>
  </dgm:ptLst>
  <dgm:cxnLst>
    <dgm:cxn modelId="{7ADE17DC-D8DA-4552-8AE0-B5476055A6BA}" srcId="{F1250918-9470-4E6A-AF56-B81FFDA2175E}" destId="{65094082-467B-49E7-89C2-D6ACB5409929}" srcOrd="3" destOrd="0" parTransId="{F3D0BAC7-00A6-4D10-881E-9A59673FBA1C}" sibTransId="{3346BE42-9588-49A3-90D3-521C30F8EE84}"/>
    <dgm:cxn modelId="{6C5F1A98-050E-46E7-9B72-D40E46124899}" srcId="{F1250918-9470-4E6A-AF56-B81FFDA2175E}" destId="{54FA53D5-8F0B-4FC9-8F4F-4DB9C81B5F35}" srcOrd="2" destOrd="0" parTransId="{02631010-B555-4535-8DC3-A93550D8931C}" sibTransId="{6A0DA078-EB3D-402B-889C-B9F55CDC47EC}"/>
    <dgm:cxn modelId="{916C45B7-FDA9-40EE-89F6-0A1227E88EBD}" type="presOf" srcId="{CFCD99BD-478D-4387-9337-D8605C420252}" destId="{9F747D7A-E4E2-4BFD-8397-FF404626D8B4}" srcOrd="0" destOrd="0" presId="urn:microsoft.com/office/officeart/2005/8/layout/chevron2"/>
    <dgm:cxn modelId="{38110FA0-6290-4075-8E91-672DE717210C}" type="presOf" srcId="{54FA53D5-8F0B-4FC9-8F4F-4DB9C81B5F35}" destId="{1D0A228D-22E5-4569-937F-948A4141FDAD}" srcOrd="0" destOrd="0" presId="urn:microsoft.com/office/officeart/2005/8/layout/chevron2"/>
    <dgm:cxn modelId="{82C28EAA-E09D-4AF1-8ED4-DA3BF0257FE9}" type="presOf" srcId="{F1250918-9470-4E6A-AF56-B81FFDA2175E}" destId="{24B8B773-6DE6-4A3B-B867-4188EC0BD937}" srcOrd="0" destOrd="0" presId="urn:microsoft.com/office/officeart/2005/8/layout/chevron2"/>
    <dgm:cxn modelId="{875FAFCB-518B-4922-AFC7-55B80DBE3217}" srcId="{65094082-467B-49E7-89C2-D6ACB5409929}" destId="{CFCD99BD-478D-4387-9337-D8605C420252}" srcOrd="0" destOrd="0" parTransId="{7EB9C9A6-0CE7-4D8B-B005-D87A790E0302}" sibTransId="{A345BDF6-CC89-40DA-8615-5E3ECEB07BA5}"/>
    <dgm:cxn modelId="{FD3BEFDC-3B06-4765-94D3-849AAB367641}" type="presOf" srcId="{C81C60BE-5A0B-4E7E-BAF3-700C3B9B49A8}" destId="{9C959B8C-FEAE-42B3-AA3A-62C6BB8B62EE}" srcOrd="0" destOrd="0" presId="urn:microsoft.com/office/officeart/2005/8/layout/chevron2"/>
    <dgm:cxn modelId="{7AB10E0F-C29A-4195-81D0-80142C1B7546}" srcId="{54FA53D5-8F0B-4FC9-8F4F-4DB9C81B5F35}" destId="{684FB6BC-781C-4EA8-8506-513245BDBE64}" srcOrd="0" destOrd="0" parTransId="{AEB5ECD2-81C6-485A-AAE9-F5CE3D4C1BE9}" sibTransId="{D53B81D7-C4FC-4362-A65B-989A4C375510}"/>
    <dgm:cxn modelId="{2CC214F2-C301-4BF9-95CD-F33B6D1F12C3}" type="presOf" srcId="{ED07CFD5-0111-44A6-B318-54EA9627B96D}" destId="{C4D1B9EF-259F-4D76-BAF2-F353E9C92816}" srcOrd="0" destOrd="0" presId="urn:microsoft.com/office/officeart/2005/8/layout/chevron2"/>
    <dgm:cxn modelId="{9913632C-A224-42CC-A1D8-470E903EFE67}" srcId="{C81C60BE-5A0B-4E7E-BAF3-700C3B9B49A8}" destId="{ED07CFD5-0111-44A6-B318-54EA9627B96D}" srcOrd="0" destOrd="0" parTransId="{3AB48EFE-90B8-4E35-A0E4-645499957AD4}" sibTransId="{A35E661E-30CB-4D3C-9731-F6C09794DB5F}"/>
    <dgm:cxn modelId="{4972D014-AB7F-4D17-8BB7-AAE2DA9145CB}" srcId="{F1250918-9470-4E6A-AF56-B81FFDA2175E}" destId="{67D4D7CD-D021-42AB-BB8A-E59F87B75627}" srcOrd="0" destOrd="0" parTransId="{F9D25094-0ADB-49CA-A22B-D1FF14F7FDE8}" sibTransId="{850CF8D5-1940-46C4-B854-0867FA221A80}"/>
    <dgm:cxn modelId="{0D6F2C54-C591-4C90-8A12-373E9427993D}" srcId="{67D4D7CD-D021-42AB-BB8A-E59F87B75627}" destId="{A946FB63-8E78-4E39-952A-F075BD0B2447}" srcOrd="0" destOrd="0" parTransId="{5D91C24F-6603-4353-BB25-F542688C0870}" sibTransId="{6D1AC995-3640-47A8-BC41-D0BE512253AA}"/>
    <dgm:cxn modelId="{93DD9444-D3ED-408C-B865-3993BC04541D}" srcId="{F1250918-9470-4E6A-AF56-B81FFDA2175E}" destId="{C81C60BE-5A0B-4E7E-BAF3-700C3B9B49A8}" srcOrd="1" destOrd="0" parTransId="{9A3B9F0B-EDCE-4049-A696-AA4CFBE98E67}" sibTransId="{3F8F50F1-DAA2-4DC8-BF4C-1676D7DC243F}"/>
    <dgm:cxn modelId="{E4BEBCBE-9832-4938-9E76-2DFDE56DE9F5}" type="presOf" srcId="{A946FB63-8E78-4E39-952A-F075BD0B2447}" destId="{D71CF270-2BB8-41EF-9955-AA76A67E8F84}" srcOrd="0" destOrd="0" presId="urn:microsoft.com/office/officeart/2005/8/layout/chevron2"/>
    <dgm:cxn modelId="{8D4C7B4F-9502-4FE2-9319-88EA29C937D3}" type="presOf" srcId="{67D4D7CD-D021-42AB-BB8A-E59F87B75627}" destId="{6BD1FEAD-F6F5-44E6-A6AA-2835AEEC64C5}" srcOrd="0" destOrd="0" presId="urn:microsoft.com/office/officeart/2005/8/layout/chevron2"/>
    <dgm:cxn modelId="{7AC16613-7DF6-40C0-A267-140160825421}" type="presOf" srcId="{684FB6BC-781C-4EA8-8506-513245BDBE64}" destId="{9F790235-126D-4200-8116-BB121847E9F2}" srcOrd="0" destOrd="0" presId="urn:microsoft.com/office/officeart/2005/8/layout/chevron2"/>
    <dgm:cxn modelId="{13EFE2CD-4F67-4CED-BDC4-391FE0A54C31}" type="presOf" srcId="{65094082-467B-49E7-89C2-D6ACB5409929}" destId="{7A416641-818D-486B-A51E-B3E24B30AF10}" srcOrd="0" destOrd="0" presId="urn:microsoft.com/office/officeart/2005/8/layout/chevron2"/>
    <dgm:cxn modelId="{986BA3C5-2E34-464B-A7B0-4B81DFC0D04C}" type="presParOf" srcId="{24B8B773-6DE6-4A3B-B867-4188EC0BD937}" destId="{665ECB6C-76DC-4F08-B97C-BA39763D5CD9}" srcOrd="0" destOrd="0" presId="urn:microsoft.com/office/officeart/2005/8/layout/chevron2"/>
    <dgm:cxn modelId="{55B58A86-E285-4B59-8464-DAF7F2B25364}" type="presParOf" srcId="{665ECB6C-76DC-4F08-B97C-BA39763D5CD9}" destId="{6BD1FEAD-F6F5-44E6-A6AA-2835AEEC64C5}" srcOrd="0" destOrd="0" presId="urn:microsoft.com/office/officeart/2005/8/layout/chevron2"/>
    <dgm:cxn modelId="{BF8E448E-86DB-4ED9-A737-6D020F5299D5}" type="presParOf" srcId="{665ECB6C-76DC-4F08-B97C-BA39763D5CD9}" destId="{D71CF270-2BB8-41EF-9955-AA76A67E8F84}" srcOrd="1" destOrd="0" presId="urn:microsoft.com/office/officeart/2005/8/layout/chevron2"/>
    <dgm:cxn modelId="{D0C928D4-1BFB-4186-A661-059BC5CCEC8B}" type="presParOf" srcId="{24B8B773-6DE6-4A3B-B867-4188EC0BD937}" destId="{E61755F6-6370-4EF7-9474-65D8E1766A87}" srcOrd="1" destOrd="0" presId="urn:microsoft.com/office/officeart/2005/8/layout/chevron2"/>
    <dgm:cxn modelId="{3C43E9D8-3B05-4934-9B6F-A733F04A04CD}" type="presParOf" srcId="{24B8B773-6DE6-4A3B-B867-4188EC0BD937}" destId="{3DCE1454-28B0-43B4-9B43-B5CEFFB84EF0}" srcOrd="2" destOrd="0" presId="urn:microsoft.com/office/officeart/2005/8/layout/chevron2"/>
    <dgm:cxn modelId="{ED6D9FFF-8257-417D-98F1-9218EE739EDD}" type="presParOf" srcId="{3DCE1454-28B0-43B4-9B43-B5CEFFB84EF0}" destId="{9C959B8C-FEAE-42B3-AA3A-62C6BB8B62EE}" srcOrd="0" destOrd="0" presId="urn:microsoft.com/office/officeart/2005/8/layout/chevron2"/>
    <dgm:cxn modelId="{BF0671A2-F423-4660-9B20-0FDFBAD39B11}" type="presParOf" srcId="{3DCE1454-28B0-43B4-9B43-B5CEFFB84EF0}" destId="{C4D1B9EF-259F-4D76-BAF2-F353E9C92816}" srcOrd="1" destOrd="0" presId="urn:microsoft.com/office/officeart/2005/8/layout/chevron2"/>
    <dgm:cxn modelId="{4BEEE29A-4BAA-407B-B549-B703DB53D841}" type="presParOf" srcId="{24B8B773-6DE6-4A3B-B867-4188EC0BD937}" destId="{E2EF2386-8447-4C1D-8374-8F502567E982}" srcOrd="3" destOrd="0" presId="urn:microsoft.com/office/officeart/2005/8/layout/chevron2"/>
    <dgm:cxn modelId="{E2745AE4-8FB5-415C-95E6-00674DE20731}" type="presParOf" srcId="{24B8B773-6DE6-4A3B-B867-4188EC0BD937}" destId="{84541234-632B-4A4D-B7BD-1574BF1C4A65}" srcOrd="4" destOrd="0" presId="urn:microsoft.com/office/officeart/2005/8/layout/chevron2"/>
    <dgm:cxn modelId="{DE4435BA-46F6-43D7-B8D6-DF5852C02184}" type="presParOf" srcId="{84541234-632B-4A4D-B7BD-1574BF1C4A65}" destId="{1D0A228D-22E5-4569-937F-948A4141FDAD}" srcOrd="0" destOrd="0" presId="urn:microsoft.com/office/officeart/2005/8/layout/chevron2"/>
    <dgm:cxn modelId="{D0CEF8E7-DBEA-4911-B889-4CF7831E2CD7}" type="presParOf" srcId="{84541234-632B-4A4D-B7BD-1574BF1C4A65}" destId="{9F790235-126D-4200-8116-BB121847E9F2}" srcOrd="1" destOrd="0" presId="urn:microsoft.com/office/officeart/2005/8/layout/chevron2"/>
    <dgm:cxn modelId="{401D7DED-F714-4FC2-A4F6-FA1283DECADB}" type="presParOf" srcId="{24B8B773-6DE6-4A3B-B867-4188EC0BD937}" destId="{B6BEDBA8-417B-4289-A423-2B9F6C3E11CE}" srcOrd="5" destOrd="0" presId="urn:microsoft.com/office/officeart/2005/8/layout/chevron2"/>
    <dgm:cxn modelId="{87A21B05-9EC5-4911-9A10-FFF17F3BAE97}" type="presParOf" srcId="{24B8B773-6DE6-4A3B-B867-4188EC0BD937}" destId="{7F33E916-8DC5-4C60-AD60-1305ED2FEBE9}" srcOrd="6" destOrd="0" presId="urn:microsoft.com/office/officeart/2005/8/layout/chevron2"/>
    <dgm:cxn modelId="{E5C8EE14-FCE6-4CE1-B555-C3E70F5A1350}" type="presParOf" srcId="{7F33E916-8DC5-4C60-AD60-1305ED2FEBE9}" destId="{7A416641-818D-486B-A51E-B3E24B30AF10}" srcOrd="0" destOrd="0" presId="urn:microsoft.com/office/officeart/2005/8/layout/chevron2"/>
    <dgm:cxn modelId="{37014083-CDEF-4110-9F3F-D56E0EAFE111}" type="presParOf" srcId="{7F33E916-8DC5-4C60-AD60-1305ED2FEBE9}" destId="{9F747D7A-E4E2-4BFD-8397-FF404626D8B4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BD1FEAD-F6F5-44E6-A6AA-2835AEEC64C5}">
      <dsp:nvSpPr>
        <dsp:cNvPr id="0" name=""/>
        <dsp:cNvSpPr/>
      </dsp:nvSpPr>
      <dsp:spPr>
        <a:xfrm rot="5400000">
          <a:off x="-259556" y="263833"/>
          <a:ext cx="1730374" cy="1211262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kern="1200" dirty="0" smtClean="0">
              <a:latin typeface="Arial" pitchFamily="34" charset="0"/>
              <a:cs typeface="Arial" pitchFamily="34" charset="0"/>
            </a:rPr>
            <a:t>1</a:t>
          </a:r>
          <a:endParaRPr lang="uz-Latn-UZ" sz="2400" b="1" kern="1200" dirty="0">
            <a:latin typeface="Arial" pitchFamily="34" charset="0"/>
            <a:cs typeface="Arial" pitchFamily="34" charset="0"/>
          </a:endParaRPr>
        </a:p>
      </dsp:txBody>
      <dsp:txXfrm rot="-5400000">
        <a:off x="0" y="609908"/>
        <a:ext cx="1211262" cy="519112"/>
      </dsp:txXfrm>
    </dsp:sp>
    <dsp:sp modelId="{D71CF270-2BB8-41EF-9955-AA76A67E8F84}">
      <dsp:nvSpPr>
        <dsp:cNvPr id="0" name=""/>
        <dsp:cNvSpPr/>
      </dsp:nvSpPr>
      <dsp:spPr>
        <a:xfrm rot="5400000">
          <a:off x="6367859" y="-5152319"/>
          <a:ext cx="1124743" cy="11437937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1376" tIns="30480" rIns="30480" bIns="30480" numCol="1" spcCol="1270" anchor="ctr" anchorCtr="0">
          <a:noAutofit/>
        </a:bodyPr>
        <a:lstStyle/>
        <a:p>
          <a:pPr marL="285750" lvl="1" indent="-285750" algn="l" defTabSz="2133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4800" b="1" kern="12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 Повторение пройденного</a:t>
          </a:r>
          <a:endParaRPr lang="uz-Latn-UZ" sz="4800" b="1" kern="1200" dirty="0">
            <a:latin typeface="Arial" pitchFamily="34" charset="0"/>
            <a:cs typeface="Arial" pitchFamily="34" charset="0"/>
          </a:endParaRPr>
        </a:p>
      </dsp:txBody>
      <dsp:txXfrm rot="-5400000">
        <a:off x="1211263" y="59182"/>
        <a:ext cx="11383032" cy="1014933"/>
      </dsp:txXfrm>
    </dsp:sp>
    <dsp:sp modelId="{9C959B8C-FEAE-42B3-AA3A-62C6BB8B62EE}">
      <dsp:nvSpPr>
        <dsp:cNvPr id="0" name=""/>
        <dsp:cNvSpPr/>
      </dsp:nvSpPr>
      <dsp:spPr>
        <a:xfrm rot="5400000">
          <a:off x="-259556" y="1851657"/>
          <a:ext cx="1730374" cy="1211262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kern="1200" dirty="0" smtClean="0">
              <a:latin typeface="Arial" pitchFamily="34" charset="0"/>
              <a:cs typeface="Arial" pitchFamily="34" charset="0"/>
            </a:rPr>
            <a:t>2</a:t>
          </a:r>
          <a:endParaRPr lang="uz-Latn-UZ" sz="2400" b="1" kern="1200" dirty="0">
            <a:latin typeface="Arial" pitchFamily="34" charset="0"/>
            <a:cs typeface="Arial" pitchFamily="34" charset="0"/>
          </a:endParaRPr>
        </a:p>
      </dsp:txBody>
      <dsp:txXfrm rot="-5400000">
        <a:off x="0" y="2197732"/>
        <a:ext cx="1211262" cy="519112"/>
      </dsp:txXfrm>
    </dsp:sp>
    <dsp:sp modelId="{C4D1B9EF-259F-4D76-BAF2-F353E9C92816}">
      <dsp:nvSpPr>
        <dsp:cNvPr id="0" name=""/>
        <dsp:cNvSpPr/>
      </dsp:nvSpPr>
      <dsp:spPr>
        <a:xfrm rot="5400000">
          <a:off x="6367859" y="-3564496"/>
          <a:ext cx="1124743" cy="11437937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1376" tIns="30480" rIns="30480" bIns="30480" numCol="1" spcCol="1270" anchor="ctr" anchorCtr="0">
          <a:noAutofit/>
        </a:bodyPr>
        <a:lstStyle/>
        <a:p>
          <a:pPr marL="285750" lvl="1" indent="-285750" algn="l" defTabSz="2133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z-Cyrl-UZ" sz="4800" b="1" kern="12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 Обратная теорема</a:t>
          </a:r>
          <a:endParaRPr lang="uz-Latn-UZ" sz="4800" b="1" kern="1200" dirty="0">
            <a:latin typeface="Arial" pitchFamily="34" charset="0"/>
            <a:cs typeface="Arial" pitchFamily="34" charset="0"/>
          </a:endParaRPr>
        </a:p>
      </dsp:txBody>
      <dsp:txXfrm rot="-5400000">
        <a:off x="1211263" y="1647005"/>
        <a:ext cx="11383032" cy="1014933"/>
      </dsp:txXfrm>
    </dsp:sp>
    <dsp:sp modelId="{1D0A228D-22E5-4569-937F-948A4141FDAD}">
      <dsp:nvSpPr>
        <dsp:cNvPr id="0" name=""/>
        <dsp:cNvSpPr/>
      </dsp:nvSpPr>
      <dsp:spPr>
        <a:xfrm rot="5400000">
          <a:off x="-259556" y="3439480"/>
          <a:ext cx="1730374" cy="1211262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kern="1200" dirty="0" smtClean="0">
              <a:latin typeface="Arial" pitchFamily="34" charset="0"/>
              <a:cs typeface="Arial" pitchFamily="34" charset="0"/>
            </a:rPr>
            <a:t>3</a:t>
          </a:r>
          <a:endParaRPr lang="uz-Latn-UZ" sz="2400" b="1" kern="1200" dirty="0">
            <a:latin typeface="Arial" pitchFamily="34" charset="0"/>
            <a:cs typeface="Arial" pitchFamily="34" charset="0"/>
          </a:endParaRPr>
        </a:p>
      </dsp:txBody>
      <dsp:txXfrm rot="-5400000">
        <a:off x="0" y="3785555"/>
        <a:ext cx="1211262" cy="519112"/>
      </dsp:txXfrm>
    </dsp:sp>
    <dsp:sp modelId="{9F790235-126D-4200-8116-BB121847E9F2}">
      <dsp:nvSpPr>
        <dsp:cNvPr id="0" name=""/>
        <dsp:cNvSpPr/>
      </dsp:nvSpPr>
      <dsp:spPr>
        <a:xfrm rot="5400000">
          <a:off x="6367859" y="-1976672"/>
          <a:ext cx="1124743" cy="11437937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1376" tIns="30480" rIns="30480" bIns="30480" numCol="1" spcCol="1270" anchor="ctr" anchorCtr="0">
          <a:noAutofit/>
        </a:bodyPr>
        <a:lstStyle/>
        <a:p>
          <a:pPr marL="285750" lvl="1" indent="-285750" algn="l" defTabSz="2133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4800" b="1" kern="12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 Решение задач</a:t>
          </a:r>
          <a:endParaRPr lang="uz-Latn-UZ" sz="4800" b="1" kern="1200" dirty="0">
            <a:latin typeface="Arial" pitchFamily="34" charset="0"/>
            <a:cs typeface="Arial" pitchFamily="34" charset="0"/>
          </a:endParaRPr>
        </a:p>
      </dsp:txBody>
      <dsp:txXfrm rot="-5400000">
        <a:off x="1211263" y="3234829"/>
        <a:ext cx="11383032" cy="1014933"/>
      </dsp:txXfrm>
    </dsp:sp>
    <dsp:sp modelId="{7A416641-818D-486B-A51E-B3E24B30AF10}">
      <dsp:nvSpPr>
        <dsp:cNvPr id="0" name=""/>
        <dsp:cNvSpPr/>
      </dsp:nvSpPr>
      <dsp:spPr>
        <a:xfrm rot="5400000">
          <a:off x="-259556" y="5027303"/>
          <a:ext cx="1730374" cy="1211262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kern="1200" dirty="0" smtClean="0">
              <a:latin typeface="Arial" pitchFamily="34" charset="0"/>
              <a:cs typeface="Arial" pitchFamily="34" charset="0"/>
            </a:rPr>
            <a:t>4</a:t>
          </a:r>
          <a:endParaRPr lang="uz-Latn-UZ" sz="2400" b="1" kern="1200" dirty="0">
            <a:latin typeface="Arial" pitchFamily="34" charset="0"/>
            <a:cs typeface="Arial" pitchFamily="34" charset="0"/>
          </a:endParaRPr>
        </a:p>
      </dsp:txBody>
      <dsp:txXfrm rot="-5400000">
        <a:off x="0" y="5373378"/>
        <a:ext cx="1211262" cy="519112"/>
      </dsp:txXfrm>
    </dsp:sp>
    <dsp:sp modelId="{9F747D7A-E4E2-4BFD-8397-FF404626D8B4}">
      <dsp:nvSpPr>
        <dsp:cNvPr id="0" name=""/>
        <dsp:cNvSpPr/>
      </dsp:nvSpPr>
      <dsp:spPr>
        <a:xfrm rot="5400000">
          <a:off x="6367859" y="-388849"/>
          <a:ext cx="1124743" cy="11437937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1376" tIns="30480" rIns="30480" bIns="30480" numCol="1" spcCol="1270" anchor="ctr" anchorCtr="0">
          <a:noAutofit/>
        </a:bodyPr>
        <a:lstStyle/>
        <a:p>
          <a:pPr marL="285750" lvl="1" indent="-285750" algn="l" defTabSz="2133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4800" b="1" kern="12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 Задания для закрепления</a:t>
          </a:r>
          <a:endParaRPr lang="uz-Latn-UZ" sz="4800" b="1" kern="1200" dirty="0">
            <a:latin typeface="Arial" pitchFamily="34" charset="0"/>
            <a:cs typeface="Arial" pitchFamily="34" charset="0"/>
          </a:endParaRPr>
        </a:p>
      </dsp:txBody>
      <dsp:txXfrm rot="-5400000">
        <a:off x="1211263" y="4822652"/>
        <a:ext cx="11383032" cy="101493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265488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AB3280D-DA47-4F16-B0EB-68F87F7C7C01}" type="datetimeFigureOut">
              <a:rPr lang="ru-RU" smtClean="0"/>
              <a:t>19.02.2021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801813" y="242888"/>
            <a:ext cx="2162175" cy="12176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576263" y="1541463"/>
            <a:ext cx="4613275" cy="14605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265488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2DCEBC4-7F60-46A9-8417-0DDF722E941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936025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2134152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1pPr>
    <a:lvl2pPr marL="1067082" algn="l" defTabSz="2134152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2pPr>
    <a:lvl3pPr marL="2134152" algn="l" defTabSz="2134152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3pPr>
    <a:lvl4pPr marL="3201231" algn="l" defTabSz="2134152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4pPr>
    <a:lvl5pPr marL="4268308" algn="l" defTabSz="2134152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5pPr>
    <a:lvl6pPr marL="5335389" algn="l" defTabSz="2134152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6pPr>
    <a:lvl7pPr marL="6402464" algn="l" defTabSz="2134152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7pPr>
    <a:lvl8pPr marL="7469542" algn="l" defTabSz="2134152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8pPr>
    <a:lvl9pPr marL="8536619" algn="l" defTabSz="2134152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097280" y="2551175"/>
            <a:ext cx="12435840" cy="4078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2194562" y="4608576"/>
            <a:ext cx="10241280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2/19/2021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271200" y="3404094"/>
            <a:ext cx="4088003" cy="938719"/>
          </a:xfrm>
        </p:spPr>
        <p:txBody>
          <a:bodyPr lIns="0" tIns="0" rIns="0" bIns="0"/>
          <a:lstStyle>
            <a:lvl1pPr>
              <a:defRPr sz="610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2267179" y="2491493"/>
            <a:ext cx="10096045" cy="784830"/>
          </a:xfrm>
        </p:spPr>
        <p:txBody>
          <a:bodyPr lIns="0" tIns="0" rIns="0" bIns="0"/>
          <a:lstStyle>
            <a:lvl1pPr>
              <a:defRPr sz="5100" b="0" i="0">
                <a:solidFill>
                  <a:srgbClr val="37343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2/19/2021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69607" y="1359834"/>
            <a:ext cx="14338758" cy="6718961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169624" y="180473"/>
            <a:ext cx="14338758" cy="1088688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271200" y="3404094"/>
            <a:ext cx="4088003" cy="938719"/>
          </a:xfrm>
        </p:spPr>
        <p:txBody>
          <a:bodyPr lIns="0" tIns="0" rIns="0" bIns="0"/>
          <a:lstStyle>
            <a:lvl1pPr>
              <a:defRPr sz="610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29570" y="1828019"/>
            <a:ext cx="4629200" cy="50783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300" b="0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7534658" y="1892808"/>
            <a:ext cx="6364224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2/19/2021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4013038" y="2679033"/>
            <a:ext cx="6652965" cy="2623487"/>
          </a:xfrm>
          <a:custGeom>
            <a:avLst/>
            <a:gdLst/>
            <a:ahLst/>
            <a:cxnLst/>
            <a:rect l="l" t="t" r="r" b="b"/>
            <a:pathLst>
              <a:path w="2621915" h="1034414">
                <a:moveTo>
                  <a:pt x="2621368" y="0"/>
                </a:moveTo>
                <a:lnTo>
                  <a:pt x="0" y="0"/>
                </a:lnTo>
                <a:lnTo>
                  <a:pt x="0" y="1034140"/>
                </a:lnTo>
                <a:lnTo>
                  <a:pt x="2621368" y="1034140"/>
                </a:lnTo>
                <a:lnTo>
                  <a:pt x="262136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271200" y="3404094"/>
            <a:ext cx="4088003" cy="938719"/>
          </a:xfrm>
        </p:spPr>
        <p:txBody>
          <a:bodyPr lIns="0" tIns="0" rIns="0" bIns="0"/>
          <a:lstStyle>
            <a:lvl1pPr>
              <a:defRPr sz="610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2/19/2021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2/19/2021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8" y="335953"/>
            <a:ext cx="12435843" cy="407804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1097290" y="1676405"/>
            <a:ext cx="3994101" cy="408892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70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5318162" y="1676405"/>
            <a:ext cx="3994101" cy="408892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700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9539028" y="1676405"/>
            <a:ext cx="3994101" cy="408892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700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1097290" y="5976687"/>
            <a:ext cx="3994101" cy="1150622"/>
          </a:xfrm>
        </p:spPr>
        <p:txBody>
          <a:bodyPr>
            <a:noAutofit/>
          </a:bodyPr>
          <a:lstStyle>
            <a:lvl1pPr marL="0" indent="0">
              <a:buNone/>
              <a:defRPr sz="1700"/>
            </a:lvl1pPr>
            <a:lvl2pPr marL="168224" indent="-168224">
              <a:buFont typeface="Arial" panose="020B0604020202020204" pitchFamily="34" charset="0"/>
              <a:buChar char="•"/>
              <a:defRPr sz="1700"/>
            </a:lvl2pPr>
            <a:lvl3pPr marL="336456" indent="-168224">
              <a:defRPr sz="1700"/>
            </a:lvl3pPr>
            <a:lvl4pPr marL="588792" indent="-252340">
              <a:defRPr sz="1700"/>
            </a:lvl4pPr>
            <a:lvl5pPr marL="841134" indent="-252340">
              <a:defRPr sz="17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5318162" y="5976687"/>
            <a:ext cx="3994101" cy="1150622"/>
          </a:xfrm>
        </p:spPr>
        <p:txBody>
          <a:bodyPr>
            <a:noAutofit/>
          </a:bodyPr>
          <a:lstStyle>
            <a:lvl1pPr marL="0" indent="0">
              <a:buNone/>
              <a:defRPr sz="1700"/>
            </a:lvl1pPr>
            <a:lvl2pPr marL="168224" indent="-168224">
              <a:buFont typeface="Arial" panose="020B0604020202020204" pitchFamily="34" charset="0"/>
              <a:buChar char="•"/>
              <a:defRPr sz="1700"/>
            </a:lvl2pPr>
            <a:lvl3pPr marL="336456" indent="-168224">
              <a:defRPr sz="1700"/>
            </a:lvl3pPr>
            <a:lvl4pPr marL="588792" indent="-252340">
              <a:defRPr sz="1700"/>
            </a:lvl4pPr>
            <a:lvl5pPr marL="841134" indent="-252340">
              <a:defRPr sz="17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9539028" y="5976687"/>
            <a:ext cx="3994101" cy="1150622"/>
          </a:xfrm>
        </p:spPr>
        <p:txBody>
          <a:bodyPr>
            <a:noAutofit/>
          </a:bodyPr>
          <a:lstStyle>
            <a:lvl1pPr marL="0" indent="0">
              <a:buNone/>
              <a:defRPr sz="1700"/>
            </a:lvl1pPr>
            <a:lvl2pPr marL="168224" indent="-168224">
              <a:buFont typeface="Arial" panose="020B0604020202020204" pitchFamily="34" charset="0"/>
              <a:buChar char="•"/>
              <a:defRPr sz="1700"/>
            </a:lvl2pPr>
            <a:lvl3pPr marL="336456" indent="-168224">
              <a:defRPr sz="1700"/>
            </a:lvl3pPr>
            <a:lvl4pPr marL="588792" indent="-252340">
              <a:defRPr sz="1700"/>
            </a:lvl4pPr>
            <a:lvl5pPr marL="841134" indent="-252340">
              <a:defRPr sz="17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1097288" y="1120163"/>
            <a:ext cx="12435843" cy="487679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21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6040952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867570-2D35-4B7C-80E8-037A66D7749D}" type="datetimeFigureOut">
              <a:rPr lang="ru-RU"/>
              <a:pPr>
                <a:defRPr/>
              </a:pPr>
              <a:t>19.02.2021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53BA08-83AF-4095-A07B-4F4B65DB976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56977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69607" y="1359834"/>
            <a:ext cx="14338758" cy="6718961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271200" y="3404092"/>
            <a:ext cx="4088003" cy="4078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2267179" y="2491493"/>
            <a:ext cx="10096045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200" b="0" i="0">
                <a:solidFill>
                  <a:srgbClr val="37343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974336" y="7653527"/>
            <a:ext cx="4681728" cy="6309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731520" y="7653527"/>
            <a:ext cx="3364992" cy="6309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2/19/2021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0533888" y="7653527"/>
            <a:ext cx="3364992" cy="6309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1067082">
        <a:defRPr>
          <a:latin typeface="+mn-lt"/>
          <a:ea typeface="+mn-ea"/>
          <a:cs typeface="+mn-cs"/>
        </a:defRPr>
      </a:lvl2pPr>
      <a:lvl3pPr marL="2134152">
        <a:defRPr>
          <a:latin typeface="+mn-lt"/>
          <a:ea typeface="+mn-ea"/>
          <a:cs typeface="+mn-cs"/>
        </a:defRPr>
      </a:lvl3pPr>
      <a:lvl4pPr marL="3201231">
        <a:defRPr>
          <a:latin typeface="+mn-lt"/>
          <a:ea typeface="+mn-ea"/>
          <a:cs typeface="+mn-cs"/>
        </a:defRPr>
      </a:lvl4pPr>
      <a:lvl5pPr marL="4268308">
        <a:defRPr>
          <a:latin typeface="+mn-lt"/>
          <a:ea typeface="+mn-ea"/>
          <a:cs typeface="+mn-cs"/>
        </a:defRPr>
      </a:lvl5pPr>
      <a:lvl6pPr marL="5335389">
        <a:defRPr>
          <a:latin typeface="+mn-lt"/>
          <a:ea typeface="+mn-ea"/>
          <a:cs typeface="+mn-cs"/>
        </a:defRPr>
      </a:lvl6pPr>
      <a:lvl7pPr marL="6402464">
        <a:defRPr>
          <a:latin typeface="+mn-lt"/>
          <a:ea typeface="+mn-ea"/>
          <a:cs typeface="+mn-cs"/>
        </a:defRPr>
      </a:lvl7pPr>
      <a:lvl8pPr marL="7469542">
        <a:defRPr>
          <a:latin typeface="+mn-lt"/>
          <a:ea typeface="+mn-ea"/>
          <a:cs typeface="+mn-cs"/>
        </a:defRPr>
      </a:lvl8pPr>
      <a:lvl9pPr marL="8536619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1067082">
        <a:defRPr>
          <a:latin typeface="+mn-lt"/>
          <a:ea typeface="+mn-ea"/>
          <a:cs typeface="+mn-cs"/>
        </a:defRPr>
      </a:lvl2pPr>
      <a:lvl3pPr marL="2134152">
        <a:defRPr>
          <a:latin typeface="+mn-lt"/>
          <a:ea typeface="+mn-ea"/>
          <a:cs typeface="+mn-cs"/>
        </a:defRPr>
      </a:lvl3pPr>
      <a:lvl4pPr marL="3201231">
        <a:defRPr>
          <a:latin typeface="+mn-lt"/>
          <a:ea typeface="+mn-ea"/>
          <a:cs typeface="+mn-cs"/>
        </a:defRPr>
      </a:lvl4pPr>
      <a:lvl5pPr marL="4268308">
        <a:defRPr>
          <a:latin typeface="+mn-lt"/>
          <a:ea typeface="+mn-ea"/>
          <a:cs typeface="+mn-cs"/>
        </a:defRPr>
      </a:lvl5pPr>
      <a:lvl6pPr marL="5335389">
        <a:defRPr>
          <a:latin typeface="+mn-lt"/>
          <a:ea typeface="+mn-ea"/>
          <a:cs typeface="+mn-cs"/>
        </a:defRPr>
      </a:lvl6pPr>
      <a:lvl7pPr marL="6402464">
        <a:defRPr>
          <a:latin typeface="+mn-lt"/>
          <a:ea typeface="+mn-ea"/>
          <a:cs typeface="+mn-cs"/>
        </a:defRPr>
      </a:lvl7pPr>
      <a:lvl8pPr marL="7469542">
        <a:defRPr>
          <a:latin typeface="+mn-lt"/>
          <a:ea typeface="+mn-ea"/>
          <a:cs typeface="+mn-cs"/>
        </a:defRPr>
      </a:lvl8pPr>
      <a:lvl9pPr marL="8536619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xmlns="" id="{EE80F0AA-4DF1-4DBF-9AA2-5439157D8912}"/>
              </a:ext>
            </a:extLst>
          </p:cNvPr>
          <p:cNvSpPr/>
          <p:nvPr/>
        </p:nvSpPr>
        <p:spPr>
          <a:xfrm>
            <a:off x="2688" y="3905"/>
            <a:ext cx="14610538" cy="2589664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600"/>
          </a:p>
        </p:txBody>
      </p:sp>
      <p:sp>
        <p:nvSpPr>
          <p:cNvPr id="14" name="object 3">
            <a:extLst>
              <a:ext uri="{FF2B5EF4-FFF2-40B4-BE49-F238E27FC236}">
                <a16:creationId xmlns:a16="http://schemas.microsoft.com/office/drawing/2014/main" xmlns="" id="{648E54F6-8C15-4BB3-94E3-7B81F0C680D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2505675" y="607714"/>
            <a:ext cx="7997539" cy="1265513"/>
          </a:xfrm>
          <a:prstGeom prst="rect">
            <a:avLst/>
          </a:prstGeom>
        </p:spPr>
        <p:txBody>
          <a:bodyPr vert="horz" wrap="square" lIns="0" tIns="34074" rIns="0" bIns="0" rtlCol="0" anchor="ctr">
            <a:spAutoFit/>
          </a:bodyPr>
          <a:lstStyle/>
          <a:p>
            <a:pPr marL="29633" algn="ctr">
              <a:spcBef>
                <a:spcPts val="267"/>
              </a:spcBef>
            </a:pPr>
            <a:r>
              <a:rPr lang="ru-RU" sz="8000" spc="1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Геометрия</a:t>
            </a:r>
            <a:endParaRPr sz="8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object 9">
            <a:extLst>
              <a:ext uri="{FF2B5EF4-FFF2-40B4-BE49-F238E27FC236}">
                <a16:creationId xmlns:a16="http://schemas.microsoft.com/office/drawing/2014/main" xmlns="" id="{F294EAD7-CAB8-401C-B12D-6064AA1177E0}"/>
              </a:ext>
            </a:extLst>
          </p:cNvPr>
          <p:cNvSpPr/>
          <p:nvPr/>
        </p:nvSpPr>
        <p:spPr>
          <a:xfrm>
            <a:off x="11929383" y="578531"/>
            <a:ext cx="1531765" cy="1531576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2600"/>
          </a:p>
        </p:txBody>
      </p:sp>
      <p:sp>
        <p:nvSpPr>
          <p:cNvPr id="21" name="object 10">
            <a:extLst>
              <a:ext uri="{FF2B5EF4-FFF2-40B4-BE49-F238E27FC236}">
                <a16:creationId xmlns:a16="http://schemas.microsoft.com/office/drawing/2014/main" xmlns="" id="{27824596-7DE1-4136-95E4-49A51856B6D3}"/>
              </a:ext>
            </a:extLst>
          </p:cNvPr>
          <p:cNvSpPr/>
          <p:nvPr/>
        </p:nvSpPr>
        <p:spPr>
          <a:xfrm>
            <a:off x="11929383" y="578531"/>
            <a:ext cx="1531765" cy="1531576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0" y="0"/>
                </a:moveTo>
                <a:lnTo>
                  <a:pt x="603605" y="0"/>
                </a:lnTo>
                <a:lnTo>
                  <a:pt x="603605" y="603618"/>
                </a:lnTo>
                <a:lnTo>
                  <a:pt x="0" y="603618"/>
                </a:lnTo>
                <a:lnTo>
                  <a:pt x="0" y="0"/>
                </a:lnTo>
                <a:close/>
              </a:path>
            </a:pathLst>
          </a:custGeom>
          <a:ln w="30481">
            <a:solidFill>
              <a:srgbClr val="FEFEFE"/>
            </a:solidFill>
          </a:ln>
        </p:spPr>
        <p:txBody>
          <a:bodyPr wrap="square" lIns="0" tIns="0" rIns="0" bIns="0" rtlCol="0"/>
          <a:lstStyle/>
          <a:p>
            <a:endParaRPr sz="2600"/>
          </a:p>
        </p:txBody>
      </p:sp>
      <p:sp>
        <p:nvSpPr>
          <p:cNvPr id="22" name="object 12">
            <a:extLst>
              <a:ext uri="{FF2B5EF4-FFF2-40B4-BE49-F238E27FC236}">
                <a16:creationId xmlns:a16="http://schemas.microsoft.com/office/drawing/2014/main" xmlns="" id="{CAFE6579-511C-4CCB-9A5C-300ACC2F553A}"/>
              </a:ext>
            </a:extLst>
          </p:cNvPr>
          <p:cNvSpPr txBox="1"/>
          <p:nvPr/>
        </p:nvSpPr>
        <p:spPr>
          <a:xfrm>
            <a:off x="12493011" y="631572"/>
            <a:ext cx="439718" cy="822237"/>
          </a:xfrm>
          <a:prstGeom prst="rect">
            <a:avLst/>
          </a:prstGeom>
        </p:spPr>
        <p:txBody>
          <a:bodyPr vert="horz" wrap="square" lIns="0" tIns="37045" rIns="0" bIns="0" rtlCol="0">
            <a:spAutoFit/>
          </a:bodyPr>
          <a:lstStyle/>
          <a:p>
            <a:pPr>
              <a:spcBef>
                <a:spcPts val="293"/>
              </a:spcBef>
            </a:pPr>
            <a:r>
              <a:rPr lang="uz-Latn-UZ" sz="5100" b="1" spc="23" dirty="0">
                <a:solidFill>
                  <a:srgbClr val="FEFEFE"/>
                </a:solidFill>
                <a:latin typeface="Arial"/>
                <a:cs typeface="Arial"/>
              </a:rPr>
              <a:t>7</a:t>
            </a:r>
            <a:endParaRPr sz="5100" dirty="0">
              <a:latin typeface="Arial"/>
              <a:cs typeface="Arial"/>
            </a:endParaRPr>
          </a:p>
        </p:txBody>
      </p:sp>
      <p:sp>
        <p:nvSpPr>
          <p:cNvPr id="23" name="object 13">
            <a:extLst>
              <a:ext uri="{FF2B5EF4-FFF2-40B4-BE49-F238E27FC236}">
                <a16:creationId xmlns:a16="http://schemas.microsoft.com/office/drawing/2014/main" xmlns="" id="{065B57C3-CBC0-467B-8CE6-9C853CD5BC49}"/>
              </a:ext>
            </a:extLst>
          </p:cNvPr>
          <p:cNvSpPr txBox="1"/>
          <p:nvPr/>
        </p:nvSpPr>
        <p:spPr>
          <a:xfrm>
            <a:off x="12149035" y="1374492"/>
            <a:ext cx="1312093" cy="490087"/>
          </a:xfrm>
          <a:prstGeom prst="rect">
            <a:avLst/>
          </a:prstGeom>
        </p:spPr>
        <p:txBody>
          <a:bodyPr vert="horz" wrap="square" lIns="0" tIns="28147" rIns="0" bIns="0" rtlCol="0">
            <a:spAutoFit/>
          </a:bodyPr>
          <a:lstStyle/>
          <a:p>
            <a:pPr>
              <a:spcBef>
                <a:spcPts val="223"/>
              </a:spcBef>
            </a:pPr>
            <a:r>
              <a:rPr lang="ru-RU" sz="3000" b="1" spc="-11" dirty="0">
                <a:solidFill>
                  <a:srgbClr val="FEFEFE"/>
                </a:solidFill>
                <a:latin typeface="Arial"/>
                <a:cs typeface="Arial"/>
              </a:rPr>
              <a:t>класс</a:t>
            </a:r>
            <a:endParaRPr sz="3000" b="1" dirty="0">
              <a:latin typeface="Arial"/>
              <a:cs typeface="Arial"/>
            </a:endParaRPr>
          </a:p>
        </p:txBody>
      </p:sp>
      <p:sp>
        <p:nvSpPr>
          <p:cNvPr id="12" name="object 11">
            <a:extLst>
              <a:ext uri="{FF2B5EF4-FFF2-40B4-BE49-F238E27FC236}">
                <a16:creationId xmlns:a16="http://schemas.microsoft.com/office/drawing/2014/main" xmlns="" id="{335AFAA3-FF4F-462D-A908-93D09B272E70}"/>
              </a:ext>
            </a:extLst>
          </p:cNvPr>
          <p:cNvSpPr/>
          <p:nvPr/>
        </p:nvSpPr>
        <p:spPr>
          <a:xfrm>
            <a:off x="830940" y="610666"/>
            <a:ext cx="924280" cy="1274156"/>
          </a:xfrm>
          <a:custGeom>
            <a:avLst/>
            <a:gdLst/>
            <a:ahLst/>
            <a:cxnLst/>
            <a:rect l="l" t="t" r="r" b="b"/>
            <a:pathLst>
              <a:path w="363855" h="501650">
                <a:moveTo>
                  <a:pt x="181883" y="0"/>
                </a:moveTo>
                <a:lnTo>
                  <a:pt x="169927" y="1814"/>
                </a:lnTo>
                <a:lnTo>
                  <a:pt x="160152" y="6759"/>
                </a:lnTo>
                <a:lnTo>
                  <a:pt x="153555" y="14086"/>
                </a:lnTo>
                <a:lnTo>
                  <a:pt x="151135" y="23046"/>
                </a:lnTo>
                <a:lnTo>
                  <a:pt x="151135" y="51018"/>
                </a:lnTo>
                <a:lnTo>
                  <a:pt x="125894" y="61099"/>
                </a:lnTo>
                <a:lnTo>
                  <a:pt x="106002" y="76250"/>
                </a:lnTo>
                <a:lnTo>
                  <a:pt x="92964" y="95347"/>
                </a:lnTo>
                <a:lnTo>
                  <a:pt x="88282" y="117269"/>
                </a:lnTo>
                <a:lnTo>
                  <a:pt x="89509" y="128550"/>
                </a:lnTo>
                <a:lnTo>
                  <a:pt x="93112" y="139474"/>
                </a:lnTo>
                <a:lnTo>
                  <a:pt x="98979" y="149818"/>
                </a:lnTo>
                <a:lnTo>
                  <a:pt x="107006" y="159360"/>
                </a:lnTo>
                <a:lnTo>
                  <a:pt x="55256" y="298363"/>
                </a:lnTo>
                <a:lnTo>
                  <a:pt x="29820" y="298367"/>
                </a:lnTo>
                <a:lnTo>
                  <a:pt x="25441" y="301654"/>
                </a:lnTo>
                <a:lnTo>
                  <a:pt x="25441" y="309772"/>
                </a:lnTo>
                <a:lnTo>
                  <a:pt x="29825" y="313055"/>
                </a:lnTo>
                <a:lnTo>
                  <a:pt x="49785" y="313055"/>
                </a:lnTo>
                <a:lnTo>
                  <a:pt x="0" y="446784"/>
                </a:lnTo>
                <a:lnTo>
                  <a:pt x="1008" y="453002"/>
                </a:lnTo>
                <a:lnTo>
                  <a:pt x="7405" y="461515"/>
                </a:lnTo>
                <a:lnTo>
                  <a:pt x="10670" y="464132"/>
                </a:lnTo>
                <a:lnTo>
                  <a:pt x="14559" y="466102"/>
                </a:lnTo>
                <a:lnTo>
                  <a:pt x="3398" y="496089"/>
                </a:lnTo>
                <a:lnTo>
                  <a:pt x="6440" y="500139"/>
                </a:lnTo>
                <a:lnTo>
                  <a:pt x="12538" y="501418"/>
                </a:lnTo>
                <a:lnTo>
                  <a:pt x="13425" y="501501"/>
                </a:lnTo>
                <a:lnTo>
                  <a:pt x="18583" y="501501"/>
                </a:lnTo>
                <a:lnTo>
                  <a:pt x="22522" y="499374"/>
                </a:lnTo>
                <a:lnTo>
                  <a:pt x="33436" y="470051"/>
                </a:lnTo>
                <a:lnTo>
                  <a:pt x="42830" y="468549"/>
                </a:lnTo>
                <a:lnTo>
                  <a:pt x="51014" y="465031"/>
                </a:lnTo>
                <a:lnTo>
                  <a:pt x="57410" y="459821"/>
                </a:lnTo>
                <a:lnTo>
                  <a:pt x="60112" y="455410"/>
                </a:lnTo>
                <a:lnTo>
                  <a:pt x="30830" y="455410"/>
                </a:lnTo>
                <a:lnTo>
                  <a:pt x="29825" y="455302"/>
                </a:lnTo>
                <a:lnTo>
                  <a:pt x="22910" y="453858"/>
                </a:lnTo>
                <a:lnTo>
                  <a:pt x="19442" y="449235"/>
                </a:lnTo>
                <a:lnTo>
                  <a:pt x="130050" y="152128"/>
                </a:lnTo>
                <a:lnTo>
                  <a:pt x="131922" y="150342"/>
                </a:lnTo>
                <a:lnTo>
                  <a:pt x="137110" y="148150"/>
                </a:lnTo>
                <a:lnTo>
                  <a:pt x="140108" y="147876"/>
                </a:lnTo>
                <a:lnTo>
                  <a:pt x="168772" y="147876"/>
                </a:lnTo>
                <a:lnTo>
                  <a:pt x="164548" y="142257"/>
                </a:lnTo>
                <a:lnTo>
                  <a:pt x="115814" y="142250"/>
                </a:lnTo>
                <a:lnTo>
                  <a:pt x="107885" y="117269"/>
                </a:lnTo>
                <a:lnTo>
                  <a:pt x="113708" y="95699"/>
                </a:lnTo>
                <a:lnTo>
                  <a:pt x="129581" y="78067"/>
                </a:lnTo>
                <a:lnTo>
                  <a:pt x="153105" y="66169"/>
                </a:lnTo>
                <a:lnTo>
                  <a:pt x="181883" y="61804"/>
                </a:lnTo>
                <a:lnTo>
                  <a:pt x="238790" y="61804"/>
                </a:lnTo>
                <a:lnTo>
                  <a:pt x="237860" y="61097"/>
                </a:lnTo>
                <a:lnTo>
                  <a:pt x="212627" y="51018"/>
                </a:lnTo>
                <a:lnTo>
                  <a:pt x="212627" y="47623"/>
                </a:lnTo>
                <a:lnTo>
                  <a:pt x="170726" y="47623"/>
                </a:lnTo>
                <a:lnTo>
                  <a:pt x="170726" y="18442"/>
                </a:lnTo>
                <a:lnTo>
                  <a:pt x="175731" y="14691"/>
                </a:lnTo>
                <a:lnTo>
                  <a:pt x="210370" y="14691"/>
                </a:lnTo>
                <a:lnTo>
                  <a:pt x="210206" y="14086"/>
                </a:lnTo>
                <a:lnTo>
                  <a:pt x="203611" y="6759"/>
                </a:lnTo>
                <a:lnTo>
                  <a:pt x="193837" y="1814"/>
                </a:lnTo>
                <a:lnTo>
                  <a:pt x="181883" y="0"/>
                </a:lnTo>
                <a:close/>
              </a:path>
              <a:path w="363855" h="501650">
                <a:moveTo>
                  <a:pt x="270484" y="313062"/>
                </a:moveTo>
                <a:lnTo>
                  <a:pt x="250135" y="313062"/>
                </a:lnTo>
                <a:lnTo>
                  <a:pt x="302328" y="453242"/>
                </a:lnTo>
                <a:lnTo>
                  <a:pt x="306361" y="459821"/>
                </a:lnTo>
                <a:lnTo>
                  <a:pt x="312757" y="465031"/>
                </a:lnTo>
                <a:lnTo>
                  <a:pt x="320939" y="468549"/>
                </a:lnTo>
                <a:lnTo>
                  <a:pt x="330332" y="470051"/>
                </a:lnTo>
                <a:lnTo>
                  <a:pt x="341247" y="499380"/>
                </a:lnTo>
                <a:lnTo>
                  <a:pt x="345182" y="501501"/>
                </a:lnTo>
                <a:lnTo>
                  <a:pt x="350344" y="501501"/>
                </a:lnTo>
                <a:lnTo>
                  <a:pt x="351231" y="501418"/>
                </a:lnTo>
                <a:lnTo>
                  <a:pt x="357322" y="500139"/>
                </a:lnTo>
                <a:lnTo>
                  <a:pt x="360371" y="496089"/>
                </a:lnTo>
                <a:lnTo>
                  <a:pt x="349204" y="466102"/>
                </a:lnTo>
                <a:lnTo>
                  <a:pt x="353091" y="464132"/>
                </a:lnTo>
                <a:lnTo>
                  <a:pt x="356356" y="461515"/>
                </a:lnTo>
                <a:lnTo>
                  <a:pt x="360944" y="455410"/>
                </a:lnTo>
                <a:lnTo>
                  <a:pt x="326952" y="455410"/>
                </a:lnTo>
                <a:lnTo>
                  <a:pt x="322538" y="452893"/>
                </a:lnTo>
                <a:lnTo>
                  <a:pt x="270484" y="313062"/>
                </a:lnTo>
                <a:close/>
              </a:path>
              <a:path w="363855" h="501650">
                <a:moveTo>
                  <a:pt x="53902" y="431084"/>
                </a:moveTo>
                <a:lnTo>
                  <a:pt x="48492" y="433370"/>
                </a:lnTo>
                <a:lnTo>
                  <a:pt x="41224" y="452893"/>
                </a:lnTo>
                <a:lnTo>
                  <a:pt x="36813" y="455410"/>
                </a:lnTo>
                <a:lnTo>
                  <a:pt x="60112" y="455410"/>
                </a:lnTo>
                <a:lnTo>
                  <a:pt x="61441" y="453242"/>
                </a:lnTo>
                <a:lnTo>
                  <a:pt x="67370" y="437320"/>
                </a:lnTo>
                <a:lnTo>
                  <a:pt x="64329" y="433270"/>
                </a:lnTo>
                <a:lnTo>
                  <a:pt x="53902" y="431084"/>
                </a:lnTo>
                <a:close/>
              </a:path>
              <a:path w="363855" h="501650">
                <a:moveTo>
                  <a:pt x="265884" y="147876"/>
                </a:moveTo>
                <a:lnTo>
                  <a:pt x="223653" y="147876"/>
                </a:lnTo>
                <a:lnTo>
                  <a:pt x="226656" y="148150"/>
                </a:lnTo>
                <a:lnTo>
                  <a:pt x="231847" y="150342"/>
                </a:lnTo>
                <a:lnTo>
                  <a:pt x="233719" y="152128"/>
                </a:lnTo>
                <a:lnTo>
                  <a:pt x="344322" y="449235"/>
                </a:lnTo>
                <a:lnTo>
                  <a:pt x="340851" y="453858"/>
                </a:lnTo>
                <a:lnTo>
                  <a:pt x="333946" y="455302"/>
                </a:lnTo>
                <a:lnTo>
                  <a:pt x="332931" y="455410"/>
                </a:lnTo>
                <a:lnTo>
                  <a:pt x="360944" y="455410"/>
                </a:lnTo>
                <a:lnTo>
                  <a:pt x="362753" y="453002"/>
                </a:lnTo>
                <a:lnTo>
                  <a:pt x="363762" y="446784"/>
                </a:lnTo>
                <a:lnTo>
                  <a:pt x="313978" y="313062"/>
                </a:lnTo>
                <a:lnTo>
                  <a:pt x="333942" y="313055"/>
                </a:lnTo>
                <a:lnTo>
                  <a:pt x="338321" y="309772"/>
                </a:lnTo>
                <a:lnTo>
                  <a:pt x="338321" y="301654"/>
                </a:lnTo>
                <a:lnTo>
                  <a:pt x="333932" y="298367"/>
                </a:lnTo>
                <a:lnTo>
                  <a:pt x="308504" y="298363"/>
                </a:lnTo>
                <a:lnTo>
                  <a:pt x="256755" y="159360"/>
                </a:lnTo>
                <a:lnTo>
                  <a:pt x="264783" y="149818"/>
                </a:lnTo>
                <a:lnTo>
                  <a:pt x="265884" y="147876"/>
                </a:lnTo>
                <a:close/>
              </a:path>
              <a:path w="363855" h="501650">
                <a:moveTo>
                  <a:pt x="168772" y="147876"/>
                </a:moveTo>
                <a:lnTo>
                  <a:pt x="140108" y="147876"/>
                </a:lnTo>
                <a:lnTo>
                  <a:pt x="145850" y="149082"/>
                </a:lnTo>
                <a:lnTo>
                  <a:pt x="148234" y="150479"/>
                </a:lnTo>
                <a:lnTo>
                  <a:pt x="151160" y="154371"/>
                </a:lnTo>
                <a:lnTo>
                  <a:pt x="151520" y="156621"/>
                </a:lnTo>
                <a:lnTo>
                  <a:pt x="56779" y="411109"/>
                </a:lnTo>
                <a:lnTo>
                  <a:pt x="59828" y="415159"/>
                </a:lnTo>
                <a:lnTo>
                  <a:pt x="70257" y="417343"/>
                </a:lnTo>
                <a:lnTo>
                  <a:pt x="75657" y="415057"/>
                </a:lnTo>
                <a:lnTo>
                  <a:pt x="113634" y="313062"/>
                </a:lnTo>
                <a:lnTo>
                  <a:pt x="170733" y="313062"/>
                </a:lnTo>
                <a:lnTo>
                  <a:pt x="170733" y="298367"/>
                </a:lnTo>
                <a:lnTo>
                  <a:pt x="119099" y="298367"/>
                </a:lnTo>
                <a:lnTo>
                  <a:pt x="171803" y="156798"/>
                </a:lnTo>
                <a:lnTo>
                  <a:pt x="170802" y="150576"/>
                </a:lnTo>
                <a:lnTo>
                  <a:pt x="168772" y="147876"/>
                </a:lnTo>
                <a:close/>
              </a:path>
              <a:path w="363855" h="501650">
                <a:moveTo>
                  <a:pt x="170733" y="313062"/>
                </a:moveTo>
                <a:lnTo>
                  <a:pt x="151135" y="313062"/>
                </a:lnTo>
                <a:lnTo>
                  <a:pt x="151135" y="313566"/>
                </a:lnTo>
                <a:lnTo>
                  <a:pt x="153555" y="322528"/>
                </a:lnTo>
                <a:lnTo>
                  <a:pt x="160152" y="329855"/>
                </a:lnTo>
                <a:lnTo>
                  <a:pt x="169927" y="334799"/>
                </a:lnTo>
                <a:lnTo>
                  <a:pt x="181883" y="336613"/>
                </a:lnTo>
                <a:lnTo>
                  <a:pt x="193837" y="334799"/>
                </a:lnTo>
                <a:lnTo>
                  <a:pt x="203611" y="329855"/>
                </a:lnTo>
                <a:lnTo>
                  <a:pt x="210206" y="322528"/>
                </a:lnTo>
                <a:lnTo>
                  <a:pt x="210370" y="321922"/>
                </a:lnTo>
                <a:lnTo>
                  <a:pt x="175737" y="321922"/>
                </a:lnTo>
                <a:lnTo>
                  <a:pt x="170733" y="318174"/>
                </a:lnTo>
                <a:lnTo>
                  <a:pt x="170733" y="313062"/>
                </a:lnTo>
                <a:close/>
              </a:path>
              <a:path w="363855" h="501650">
                <a:moveTo>
                  <a:pt x="210370" y="289504"/>
                </a:moveTo>
                <a:lnTo>
                  <a:pt x="188024" y="289504"/>
                </a:lnTo>
                <a:lnTo>
                  <a:pt x="193028" y="293251"/>
                </a:lnTo>
                <a:lnTo>
                  <a:pt x="193028" y="318174"/>
                </a:lnTo>
                <a:lnTo>
                  <a:pt x="188024" y="321922"/>
                </a:lnTo>
                <a:lnTo>
                  <a:pt x="210370" y="321922"/>
                </a:lnTo>
                <a:lnTo>
                  <a:pt x="212627" y="313566"/>
                </a:lnTo>
                <a:lnTo>
                  <a:pt x="212627" y="313062"/>
                </a:lnTo>
                <a:lnTo>
                  <a:pt x="270484" y="313062"/>
                </a:lnTo>
                <a:lnTo>
                  <a:pt x="265013" y="298367"/>
                </a:lnTo>
                <a:lnTo>
                  <a:pt x="212627" y="298367"/>
                </a:lnTo>
                <a:lnTo>
                  <a:pt x="212627" y="297863"/>
                </a:lnTo>
                <a:lnTo>
                  <a:pt x="210370" y="289504"/>
                </a:lnTo>
                <a:close/>
              </a:path>
              <a:path w="363855" h="501650">
                <a:moveTo>
                  <a:pt x="181883" y="274808"/>
                </a:moveTo>
                <a:lnTo>
                  <a:pt x="169927" y="276623"/>
                </a:lnTo>
                <a:lnTo>
                  <a:pt x="160152" y="281569"/>
                </a:lnTo>
                <a:lnTo>
                  <a:pt x="153555" y="288898"/>
                </a:lnTo>
                <a:lnTo>
                  <a:pt x="151135" y="297863"/>
                </a:lnTo>
                <a:lnTo>
                  <a:pt x="151135" y="298367"/>
                </a:lnTo>
                <a:lnTo>
                  <a:pt x="170733" y="298367"/>
                </a:lnTo>
                <a:lnTo>
                  <a:pt x="170733" y="293251"/>
                </a:lnTo>
                <a:lnTo>
                  <a:pt x="175737" y="289504"/>
                </a:lnTo>
                <a:lnTo>
                  <a:pt x="210370" y="289504"/>
                </a:lnTo>
                <a:lnTo>
                  <a:pt x="210206" y="288898"/>
                </a:lnTo>
                <a:lnTo>
                  <a:pt x="203611" y="281569"/>
                </a:lnTo>
                <a:lnTo>
                  <a:pt x="193837" y="276623"/>
                </a:lnTo>
                <a:lnTo>
                  <a:pt x="181883" y="274808"/>
                </a:lnTo>
                <a:close/>
              </a:path>
              <a:path w="363855" h="501650">
                <a:moveTo>
                  <a:pt x="225656" y="204872"/>
                </a:moveTo>
                <a:lnTo>
                  <a:pt x="215223" y="207050"/>
                </a:lnTo>
                <a:lnTo>
                  <a:pt x="212180" y="211107"/>
                </a:lnTo>
                <a:lnTo>
                  <a:pt x="244662" y="298367"/>
                </a:lnTo>
                <a:lnTo>
                  <a:pt x="265013" y="298367"/>
                </a:lnTo>
                <a:lnTo>
                  <a:pt x="231058" y="207158"/>
                </a:lnTo>
                <a:lnTo>
                  <a:pt x="225656" y="204872"/>
                </a:lnTo>
                <a:close/>
              </a:path>
              <a:path w="363855" h="501650">
                <a:moveTo>
                  <a:pt x="223409" y="132670"/>
                </a:moveTo>
                <a:lnTo>
                  <a:pt x="207608" y="135982"/>
                </a:lnTo>
                <a:lnTo>
                  <a:pt x="201024" y="139848"/>
                </a:lnTo>
                <a:lnTo>
                  <a:pt x="192959" y="150576"/>
                </a:lnTo>
                <a:lnTo>
                  <a:pt x="191952" y="156798"/>
                </a:lnTo>
                <a:lnTo>
                  <a:pt x="202863" y="186086"/>
                </a:lnTo>
                <a:lnTo>
                  <a:pt x="208267" y="188372"/>
                </a:lnTo>
                <a:lnTo>
                  <a:pt x="218692" y="186192"/>
                </a:lnTo>
                <a:lnTo>
                  <a:pt x="221742" y="182142"/>
                </a:lnTo>
                <a:lnTo>
                  <a:pt x="212242" y="156621"/>
                </a:lnTo>
                <a:lnTo>
                  <a:pt x="212609" y="154367"/>
                </a:lnTo>
                <a:lnTo>
                  <a:pt x="215535" y="150479"/>
                </a:lnTo>
                <a:lnTo>
                  <a:pt x="217919" y="149082"/>
                </a:lnTo>
                <a:lnTo>
                  <a:pt x="223653" y="147876"/>
                </a:lnTo>
                <a:lnTo>
                  <a:pt x="265884" y="147876"/>
                </a:lnTo>
                <a:lnTo>
                  <a:pt x="269075" y="142250"/>
                </a:lnTo>
                <a:lnTo>
                  <a:pt x="247935" y="142250"/>
                </a:lnTo>
                <a:lnTo>
                  <a:pt x="245480" y="139920"/>
                </a:lnTo>
                <a:lnTo>
                  <a:pt x="242423" y="137944"/>
                </a:lnTo>
                <a:lnTo>
                  <a:pt x="231714" y="133419"/>
                </a:lnTo>
                <a:lnTo>
                  <a:pt x="223409" y="132670"/>
                </a:lnTo>
                <a:close/>
              </a:path>
              <a:path w="363855" h="501650">
                <a:moveTo>
                  <a:pt x="140346" y="132670"/>
                </a:moveTo>
                <a:lnTo>
                  <a:pt x="132052" y="133419"/>
                </a:lnTo>
                <a:lnTo>
                  <a:pt x="121330" y="137944"/>
                </a:lnTo>
                <a:lnTo>
                  <a:pt x="118275" y="139920"/>
                </a:lnTo>
                <a:lnTo>
                  <a:pt x="115818" y="142257"/>
                </a:lnTo>
                <a:lnTo>
                  <a:pt x="164548" y="142257"/>
                </a:lnTo>
                <a:lnTo>
                  <a:pt x="162737" y="139848"/>
                </a:lnTo>
                <a:lnTo>
                  <a:pt x="156157" y="135982"/>
                </a:lnTo>
                <a:lnTo>
                  <a:pt x="140346" y="132670"/>
                </a:lnTo>
                <a:close/>
              </a:path>
              <a:path w="363855" h="501650">
                <a:moveTo>
                  <a:pt x="238790" y="61804"/>
                </a:moveTo>
                <a:lnTo>
                  <a:pt x="181883" y="61804"/>
                </a:lnTo>
                <a:lnTo>
                  <a:pt x="210656" y="66169"/>
                </a:lnTo>
                <a:lnTo>
                  <a:pt x="234178" y="78067"/>
                </a:lnTo>
                <a:lnTo>
                  <a:pt x="250050" y="95699"/>
                </a:lnTo>
                <a:lnTo>
                  <a:pt x="255874" y="117269"/>
                </a:lnTo>
                <a:lnTo>
                  <a:pt x="255361" y="123768"/>
                </a:lnTo>
                <a:lnTo>
                  <a:pt x="253845" y="130143"/>
                </a:lnTo>
                <a:lnTo>
                  <a:pt x="251357" y="136327"/>
                </a:lnTo>
                <a:lnTo>
                  <a:pt x="247935" y="142250"/>
                </a:lnTo>
                <a:lnTo>
                  <a:pt x="269075" y="142250"/>
                </a:lnTo>
                <a:lnTo>
                  <a:pt x="270650" y="139470"/>
                </a:lnTo>
                <a:lnTo>
                  <a:pt x="274249" y="128545"/>
                </a:lnTo>
                <a:lnTo>
                  <a:pt x="275471" y="117269"/>
                </a:lnTo>
                <a:lnTo>
                  <a:pt x="270791" y="95347"/>
                </a:lnTo>
                <a:lnTo>
                  <a:pt x="257752" y="76249"/>
                </a:lnTo>
                <a:lnTo>
                  <a:pt x="238790" y="61804"/>
                </a:lnTo>
                <a:close/>
              </a:path>
              <a:path w="363855" h="501650">
                <a:moveTo>
                  <a:pt x="185652" y="47105"/>
                </a:moveTo>
                <a:lnTo>
                  <a:pt x="178103" y="47105"/>
                </a:lnTo>
                <a:lnTo>
                  <a:pt x="174387" y="47296"/>
                </a:lnTo>
                <a:lnTo>
                  <a:pt x="170726" y="47623"/>
                </a:lnTo>
                <a:lnTo>
                  <a:pt x="193028" y="47623"/>
                </a:lnTo>
                <a:lnTo>
                  <a:pt x="189367" y="47296"/>
                </a:lnTo>
                <a:lnTo>
                  <a:pt x="185652" y="47105"/>
                </a:lnTo>
                <a:close/>
              </a:path>
              <a:path w="363855" h="501650">
                <a:moveTo>
                  <a:pt x="210370" y="14691"/>
                </a:moveTo>
                <a:lnTo>
                  <a:pt x="188024" y="14691"/>
                </a:lnTo>
                <a:lnTo>
                  <a:pt x="193028" y="18442"/>
                </a:lnTo>
                <a:lnTo>
                  <a:pt x="193028" y="47623"/>
                </a:lnTo>
                <a:lnTo>
                  <a:pt x="212627" y="47623"/>
                </a:lnTo>
                <a:lnTo>
                  <a:pt x="212627" y="23046"/>
                </a:lnTo>
                <a:lnTo>
                  <a:pt x="210370" y="14691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2322435"/>
            <a:endParaRPr sz="46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8" name="object 5">
            <a:extLst>
              <a:ext uri="{FF2B5EF4-FFF2-40B4-BE49-F238E27FC236}">
                <a16:creationId xmlns:a16="http://schemas.microsoft.com/office/drawing/2014/main" xmlns="" id="{A8BAE388-D6D2-40E9-8208-E39C1E0E7029}"/>
              </a:ext>
            </a:extLst>
          </p:cNvPr>
          <p:cNvSpPr/>
          <p:nvPr/>
        </p:nvSpPr>
        <p:spPr>
          <a:xfrm>
            <a:off x="1046217" y="3419301"/>
            <a:ext cx="872992" cy="1726444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900"/>
          </a:p>
        </p:txBody>
      </p:sp>
      <p:sp>
        <p:nvSpPr>
          <p:cNvPr id="19" name="object 6">
            <a:extLst>
              <a:ext uri="{FF2B5EF4-FFF2-40B4-BE49-F238E27FC236}">
                <a16:creationId xmlns:a16="http://schemas.microsoft.com/office/drawing/2014/main" xmlns="" id="{ACB4B4C4-B96E-4D3D-A3B1-019ECDA735A1}"/>
              </a:ext>
            </a:extLst>
          </p:cNvPr>
          <p:cNvSpPr/>
          <p:nvPr/>
        </p:nvSpPr>
        <p:spPr>
          <a:xfrm>
            <a:off x="1046217" y="5479493"/>
            <a:ext cx="872992" cy="1726444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rgbClr val="96989A"/>
          </a:solidFill>
        </p:spPr>
        <p:txBody>
          <a:bodyPr wrap="square" lIns="0" tIns="0" rIns="0" bIns="0" rtlCol="0"/>
          <a:lstStyle/>
          <a:p>
            <a:endParaRPr sz="2900"/>
          </a:p>
        </p:txBody>
      </p:sp>
      <p:sp>
        <p:nvSpPr>
          <p:cNvPr id="16" name="object 4">
            <a:extLst>
              <a:ext uri="{FF2B5EF4-FFF2-40B4-BE49-F238E27FC236}">
                <a16:creationId xmlns:a16="http://schemas.microsoft.com/office/drawing/2014/main" xmlns="" id="{96789AA7-9596-4F83-89FD-AEC28EE179F1}"/>
              </a:ext>
            </a:extLst>
          </p:cNvPr>
          <p:cNvSpPr txBox="1"/>
          <p:nvPr/>
        </p:nvSpPr>
        <p:spPr>
          <a:xfrm>
            <a:off x="2895600" y="3663426"/>
            <a:ext cx="7239000" cy="3118374"/>
          </a:xfrm>
          <a:prstGeom prst="rect">
            <a:avLst/>
          </a:prstGeom>
        </p:spPr>
        <p:txBody>
          <a:bodyPr vert="horz" wrap="square" lIns="0" tIns="32596" rIns="0" bIns="0" rtlCol="0">
            <a:spAutoFit/>
          </a:bodyPr>
          <a:lstStyle/>
          <a:p>
            <a:pPr marL="42966">
              <a:spcBef>
                <a:spcPts val="257"/>
              </a:spcBef>
            </a:pPr>
            <a:r>
              <a:rPr lang="ru-RU" sz="5400" b="1" dirty="0" smtClean="0">
                <a:solidFill>
                  <a:srgbClr val="002060"/>
                </a:solidFill>
                <a:latin typeface="Arial"/>
                <a:cs typeface="Arial"/>
              </a:rPr>
              <a:t>Тема:</a:t>
            </a:r>
          </a:p>
          <a:p>
            <a:pPr marL="42966">
              <a:spcBef>
                <a:spcPts val="257"/>
              </a:spcBef>
            </a:pPr>
            <a:r>
              <a:rPr lang="ru-RU" sz="7200" b="1" dirty="0" smtClean="0">
                <a:solidFill>
                  <a:srgbClr val="002060"/>
                </a:solidFill>
                <a:latin typeface="Arial"/>
                <a:cs typeface="Arial"/>
              </a:rPr>
              <a:t>Обратная теорема</a:t>
            </a:r>
          </a:p>
        </p:txBody>
      </p:sp>
      <p:sp>
        <p:nvSpPr>
          <p:cNvPr id="2" name="AutoShape 4" descr="Презентация урока математики по теме: &quot; Замкнутая ломаная и многоугольник&quot;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z-Latn-UZ"/>
          </a:p>
        </p:txBody>
      </p:sp>
      <p:sp>
        <p:nvSpPr>
          <p:cNvPr id="3" name="TextBox 2"/>
          <p:cNvSpPr txBox="1"/>
          <p:nvPr/>
        </p:nvSpPr>
        <p:spPr>
          <a:xfrm>
            <a:off x="9448800" y="3067362"/>
            <a:ext cx="754757" cy="72327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uz-Latn-UZ" dirty="0"/>
          </a:p>
        </p:txBody>
      </p:sp>
      <p:pic>
        <p:nvPicPr>
          <p:cNvPr id="1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26178" y="3326345"/>
            <a:ext cx="3709800" cy="34704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7" name="TextBox 16"/>
          <p:cNvSpPr txBox="1"/>
          <p:nvPr/>
        </p:nvSpPr>
        <p:spPr>
          <a:xfrm>
            <a:off x="2057399" y="7055235"/>
            <a:ext cx="736386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 marL="0" algn="l" defTabSz="2318076" rtl="0" eaLnBrk="1" latinLnBrk="0" hangingPunct="1">
              <a:defRPr sz="4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159038" algn="l" defTabSz="2318076" rtl="0" eaLnBrk="1" latinLnBrk="0" hangingPunct="1">
              <a:defRPr sz="4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318076" algn="l" defTabSz="2318076" rtl="0" eaLnBrk="1" latinLnBrk="0" hangingPunct="1">
              <a:defRPr sz="4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477112" algn="l" defTabSz="2318076" rtl="0" eaLnBrk="1" latinLnBrk="0" hangingPunct="1">
              <a:defRPr sz="4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4636148" algn="l" defTabSz="2318076" rtl="0" eaLnBrk="1" latinLnBrk="0" hangingPunct="1">
              <a:defRPr sz="4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5795186" algn="l" defTabSz="2318076" rtl="0" eaLnBrk="1" latinLnBrk="0" hangingPunct="1">
              <a:defRPr sz="4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6954224" algn="l" defTabSz="2318076" rtl="0" eaLnBrk="1" latinLnBrk="0" hangingPunct="1">
              <a:defRPr sz="4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8113261" algn="l" defTabSz="2318076" rtl="0" eaLnBrk="1" latinLnBrk="0" hangingPunct="1">
              <a:defRPr sz="4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9272295" algn="l" defTabSz="2318076" rtl="0" eaLnBrk="1" latinLnBrk="0" hangingPunct="1">
              <a:defRPr sz="4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3200" dirty="0" err="1" smtClean="0">
                <a:latin typeface="Arial" pitchFamily="34" charset="0"/>
                <a:cs typeface="Arial" pitchFamily="34" charset="0"/>
              </a:rPr>
              <a:t>Яшнабадский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район. Школа № 161.</a:t>
            </a:r>
          </a:p>
          <a:p>
            <a:r>
              <a:rPr lang="ru-RU" sz="3200" dirty="0" smtClean="0">
                <a:latin typeface="Arial" pitchFamily="34" charset="0"/>
                <a:cs typeface="Arial" pitchFamily="34" charset="0"/>
              </a:rPr>
              <a:t>Учитель математики </a:t>
            </a:r>
            <a:r>
              <a:rPr lang="ru-RU" sz="3200" dirty="0" err="1" smtClean="0">
                <a:latin typeface="Arial" pitchFamily="34" charset="0"/>
                <a:cs typeface="Arial" pitchFamily="34" charset="0"/>
              </a:rPr>
              <a:t>Наралиева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Ш.Ш.</a:t>
            </a:r>
            <a:endParaRPr lang="uz-Latn-UZ" sz="32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99815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4562910" y="277885"/>
            <a:ext cx="7705617" cy="707878"/>
          </a:xfrm>
          <a:prstGeom prst="rect">
            <a:avLst/>
          </a:prstGeom>
          <a:noFill/>
        </p:spPr>
        <p:txBody>
          <a:bodyPr wrap="none" lIns="91431" tIns="45716" rIns="91431" bIns="45716" rtlCol="0">
            <a:spAutoFit/>
          </a:bodyPr>
          <a:lstStyle/>
          <a:p>
            <a:r>
              <a:rPr lang="ru-RU" sz="40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Задание из </a:t>
            </a:r>
            <a:r>
              <a:rPr lang="ru-RU" sz="40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учебника (стр.87) </a:t>
            </a:r>
            <a:endParaRPr lang="ru-RU" sz="3200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638800" y="6870699"/>
            <a:ext cx="3745000" cy="7232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Ответ:  верно</a:t>
            </a:r>
            <a:endParaRPr lang="uz-Latn-UZ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533400" y="913924"/>
            <a:ext cx="1363980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 smtClean="0">
                <a:latin typeface="Arial" pitchFamily="34" charset="0"/>
                <a:cs typeface="Arial" pitchFamily="34" charset="0"/>
              </a:rPr>
              <a:t>     8</a:t>
            </a:r>
            <a:r>
              <a:rPr lang="ru-RU" sz="3600" b="1" dirty="0">
                <a:latin typeface="Arial" pitchFamily="34" charset="0"/>
                <a:cs typeface="Arial" pitchFamily="34" charset="0"/>
              </a:rPr>
              <a:t>. </a:t>
            </a:r>
            <a:r>
              <a:rPr lang="ru-RU" sz="3600" b="1" dirty="0" smtClean="0">
                <a:latin typeface="Arial" pitchFamily="34" charset="0"/>
                <a:cs typeface="Arial" pitchFamily="34" charset="0"/>
              </a:rPr>
              <a:t>Сформулируйте </a:t>
            </a:r>
            <a:r>
              <a:rPr lang="ru-RU" sz="3600" b="1" dirty="0">
                <a:latin typeface="Arial" pitchFamily="34" charset="0"/>
                <a:cs typeface="Arial" pitchFamily="34" charset="0"/>
              </a:rPr>
              <a:t>теоремы, обратные к приведенным</a:t>
            </a:r>
          </a:p>
          <a:p>
            <a:r>
              <a:rPr lang="ru-RU" sz="3600" b="1" dirty="0">
                <a:latin typeface="Arial" pitchFamily="34" charset="0"/>
                <a:cs typeface="Arial" pitchFamily="34" charset="0"/>
              </a:rPr>
              <a:t>ниже, и проверьте </a:t>
            </a:r>
            <a:r>
              <a:rPr lang="ru-RU" sz="3600" b="1" dirty="0" smtClean="0">
                <a:latin typeface="Arial" pitchFamily="34" charset="0"/>
                <a:cs typeface="Arial" pitchFamily="34" charset="0"/>
              </a:rPr>
              <a:t>правильность</a:t>
            </a:r>
            <a:r>
              <a:rPr lang="ru-RU" sz="3600" b="1" dirty="0">
                <a:latin typeface="Arial" pitchFamily="34" charset="0"/>
                <a:cs typeface="Arial" pitchFamily="34" charset="0"/>
              </a:rPr>
              <a:t>:</a:t>
            </a:r>
          </a:p>
          <a:p>
            <a:r>
              <a:rPr lang="ru-RU" sz="3600" b="1" dirty="0" smtClean="0">
                <a:latin typeface="Arial" pitchFamily="34" charset="0"/>
                <a:cs typeface="Arial" pitchFamily="34" charset="0"/>
              </a:rPr>
              <a:t>    1</a:t>
            </a:r>
            <a:r>
              <a:rPr lang="ru-RU" sz="3600" b="1" dirty="0">
                <a:latin typeface="Arial" pitchFamily="34" charset="0"/>
                <a:cs typeface="Arial" pitchFamily="34" charset="0"/>
              </a:rPr>
              <a:t>) </a:t>
            </a:r>
            <a:r>
              <a:rPr lang="ru-RU" sz="3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Если </a:t>
            </a:r>
            <a:r>
              <a:rPr lang="ru-RU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при пересечении двух прямых </a:t>
            </a:r>
            <a:r>
              <a:rPr lang="ru-RU" sz="3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секущей,</a:t>
            </a:r>
          </a:p>
          <a:p>
            <a:r>
              <a:rPr lang="ru-RU" sz="3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соответственные </a:t>
            </a:r>
            <a:r>
              <a:rPr lang="ru-RU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углы</a:t>
            </a:r>
            <a:r>
              <a:rPr lang="uz-Latn-UZ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ru-RU" sz="3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образовавшиеся</a:t>
            </a:r>
          </a:p>
          <a:p>
            <a:r>
              <a:rPr lang="ru-RU" sz="3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при этом, равны, то эти </a:t>
            </a:r>
            <a:r>
              <a:rPr lang="ru-RU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прямые параллельны</a:t>
            </a:r>
            <a:r>
              <a:rPr lang="ru-RU" sz="3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uz-Latn-UZ" sz="36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6477000" y="4597330"/>
            <a:ext cx="7824052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Если </a:t>
            </a:r>
            <a:r>
              <a:rPr lang="ru-RU" sz="3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две параллельные прямые </a:t>
            </a:r>
            <a:r>
              <a:rPr lang="ru-RU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пересечены секущей</a:t>
            </a:r>
            <a:r>
              <a:rPr lang="ru-RU" sz="3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ru-RU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то соответственные </a:t>
            </a:r>
            <a:r>
              <a:rPr lang="ru-RU" sz="3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углы равны</a:t>
            </a:r>
            <a:r>
              <a:rPr lang="ru-RU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sz="36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8052969" y="3950999"/>
            <a:ext cx="467211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b="1" dirty="0" smtClean="0">
                <a:latin typeface="Arial" pitchFamily="34" charset="0"/>
                <a:cs typeface="Arial" pitchFamily="34" charset="0"/>
              </a:rPr>
              <a:t>Обратная  теорема </a:t>
            </a:r>
            <a:endParaRPr lang="uz-Latn-UZ" sz="3600" dirty="0"/>
          </a:p>
        </p:txBody>
      </p:sp>
      <p:sp>
        <p:nvSpPr>
          <p:cNvPr id="19" name="Text Box 2"/>
          <p:cNvSpPr txBox="1">
            <a:spLocks noChangeArrowheads="1"/>
          </p:cNvSpPr>
          <p:nvPr/>
        </p:nvSpPr>
        <p:spPr bwMode="auto">
          <a:xfrm>
            <a:off x="2614418" y="4854574"/>
            <a:ext cx="36195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2800" b="1">
                <a:latin typeface="Times New Roman" pitchFamily="18" charset="0"/>
              </a:rPr>
              <a:t>2</a:t>
            </a:r>
          </a:p>
        </p:txBody>
      </p:sp>
      <p:sp>
        <p:nvSpPr>
          <p:cNvPr id="20" name="Text Box 3"/>
          <p:cNvSpPr txBox="1">
            <a:spLocks noChangeArrowheads="1"/>
          </p:cNvSpPr>
          <p:nvPr/>
        </p:nvSpPr>
        <p:spPr bwMode="auto">
          <a:xfrm>
            <a:off x="2182618" y="5070474"/>
            <a:ext cx="36195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2800" b="1">
                <a:latin typeface="Times New Roman" pitchFamily="18" charset="0"/>
              </a:rPr>
              <a:t>1</a:t>
            </a:r>
          </a:p>
        </p:txBody>
      </p:sp>
      <p:sp>
        <p:nvSpPr>
          <p:cNvPr id="21" name="Text Box 4"/>
          <p:cNvSpPr txBox="1">
            <a:spLocks noChangeArrowheads="1"/>
          </p:cNvSpPr>
          <p:nvPr/>
        </p:nvSpPr>
        <p:spPr bwMode="auto">
          <a:xfrm>
            <a:off x="2471543" y="5430837"/>
            <a:ext cx="36195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2800" b="1">
                <a:latin typeface="Times New Roman" pitchFamily="18" charset="0"/>
              </a:rPr>
              <a:t>4</a:t>
            </a:r>
          </a:p>
        </p:txBody>
      </p:sp>
      <p:sp>
        <p:nvSpPr>
          <p:cNvPr id="22" name="Text Box 5"/>
          <p:cNvSpPr txBox="1">
            <a:spLocks noChangeArrowheads="1"/>
          </p:cNvSpPr>
          <p:nvPr/>
        </p:nvSpPr>
        <p:spPr bwMode="auto">
          <a:xfrm>
            <a:off x="1895280" y="4135437"/>
            <a:ext cx="341313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2800" b="1" i="1">
                <a:latin typeface="Times New Roman" pitchFamily="18" charset="0"/>
              </a:rPr>
              <a:t>с</a:t>
            </a:r>
          </a:p>
        </p:txBody>
      </p:sp>
      <p:sp>
        <p:nvSpPr>
          <p:cNvPr id="26" name="Line 7"/>
          <p:cNvSpPr>
            <a:spLocks noChangeShapeType="1"/>
          </p:cNvSpPr>
          <p:nvPr/>
        </p:nvSpPr>
        <p:spPr bwMode="auto">
          <a:xfrm>
            <a:off x="15190787" y="8225396"/>
            <a:ext cx="3175" cy="15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28" name="Text Box 8"/>
          <p:cNvSpPr txBox="1">
            <a:spLocks noChangeArrowheads="1"/>
          </p:cNvSpPr>
          <p:nvPr/>
        </p:nvSpPr>
        <p:spPr bwMode="auto">
          <a:xfrm>
            <a:off x="3838380" y="6222999"/>
            <a:ext cx="36195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2800" b="1">
                <a:latin typeface="Times New Roman" pitchFamily="18" charset="0"/>
              </a:rPr>
              <a:t>7</a:t>
            </a:r>
          </a:p>
        </p:txBody>
      </p:sp>
      <p:sp>
        <p:nvSpPr>
          <p:cNvPr id="29" name="Text Box 9"/>
          <p:cNvSpPr txBox="1">
            <a:spLocks noChangeArrowheads="1"/>
          </p:cNvSpPr>
          <p:nvPr/>
        </p:nvSpPr>
        <p:spPr bwMode="auto">
          <a:xfrm>
            <a:off x="2974780" y="5214937"/>
            <a:ext cx="36195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2800" b="1">
                <a:latin typeface="Times New Roman" pitchFamily="18" charset="0"/>
              </a:rPr>
              <a:t>3</a:t>
            </a:r>
          </a:p>
        </p:txBody>
      </p:sp>
      <p:sp>
        <p:nvSpPr>
          <p:cNvPr id="35" name="Text Box 10"/>
          <p:cNvSpPr txBox="1">
            <a:spLocks noChangeArrowheads="1"/>
          </p:cNvSpPr>
          <p:nvPr/>
        </p:nvSpPr>
        <p:spPr bwMode="auto">
          <a:xfrm>
            <a:off x="3406580" y="6438899"/>
            <a:ext cx="36195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2800" b="1" dirty="0">
                <a:latin typeface="Times New Roman" pitchFamily="18" charset="0"/>
              </a:rPr>
              <a:t>8</a:t>
            </a:r>
          </a:p>
        </p:txBody>
      </p:sp>
      <p:sp>
        <p:nvSpPr>
          <p:cNvPr id="36" name="Text Box 11"/>
          <p:cNvSpPr txBox="1">
            <a:spLocks noChangeArrowheads="1"/>
          </p:cNvSpPr>
          <p:nvPr/>
        </p:nvSpPr>
        <p:spPr bwMode="auto">
          <a:xfrm>
            <a:off x="3551043" y="5862637"/>
            <a:ext cx="36195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2800" b="1" dirty="0">
                <a:latin typeface="Times New Roman" pitchFamily="18" charset="0"/>
              </a:rPr>
              <a:t>6</a:t>
            </a:r>
          </a:p>
        </p:txBody>
      </p:sp>
      <p:sp>
        <p:nvSpPr>
          <p:cNvPr id="37" name="Text Box 12"/>
          <p:cNvSpPr txBox="1">
            <a:spLocks noChangeArrowheads="1"/>
          </p:cNvSpPr>
          <p:nvPr/>
        </p:nvSpPr>
        <p:spPr bwMode="auto">
          <a:xfrm>
            <a:off x="3119243" y="6007099"/>
            <a:ext cx="36195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2800" b="1">
                <a:latin typeface="Times New Roman" pitchFamily="18" charset="0"/>
              </a:rPr>
              <a:t>5</a:t>
            </a:r>
          </a:p>
        </p:txBody>
      </p:sp>
      <p:sp>
        <p:nvSpPr>
          <p:cNvPr id="38" name="Freeform 15"/>
          <p:cNvSpPr>
            <a:spLocks/>
          </p:cNvSpPr>
          <p:nvPr/>
        </p:nvSpPr>
        <p:spPr bwMode="auto">
          <a:xfrm>
            <a:off x="671318" y="4495799"/>
            <a:ext cx="4725987" cy="1652588"/>
          </a:xfrm>
          <a:custGeom>
            <a:avLst/>
            <a:gdLst/>
            <a:ahLst/>
            <a:cxnLst>
              <a:cxn ang="0">
                <a:pos x="0" y="1268"/>
              </a:cxn>
              <a:cxn ang="0">
                <a:pos x="3531" y="0"/>
              </a:cxn>
            </a:cxnLst>
            <a:rect l="0" t="0" r="r" b="b"/>
            <a:pathLst>
              <a:path w="3531" h="1268">
                <a:moveTo>
                  <a:pt x="0" y="1268"/>
                </a:moveTo>
                <a:lnTo>
                  <a:pt x="3531" y="0"/>
                </a:lnTo>
              </a:path>
            </a:pathLst>
          </a:custGeom>
          <a:noFill/>
          <a:ln w="57150">
            <a:solidFill>
              <a:srgbClr val="003366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9" name="Text Box 16"/>
          <p:cNvSpPr txBox="1">
            <a:spLocks noChangeArrowheads="1"/>
          </p:cNvSpPr>
          <p:nvPr/>
        </p:nvSpPr>
        <p:spPr bwMode="auto">
          <a:xfrm>
            <a:off x="598293" y="5575299"/>
            <a:ext cx="36195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2800" b="1" i="1">
                <a:latin typeface="Times New Roman" pitchFamily="18" charset="0"/>
              </a:rPr>
              <a:t>а</a:t>
            </a:r>
          </a:p>
        </p:txBody>
      </p:sp>
      <p:sp>
        <p:nvSpPr>
          <p:cNvPr id="40" name="Text Box 17"/>
          <p:cNvSpPr txBox="1">
            <a:spLocks noChangeArrowheads="1"/>
          </p:cNvSpPr>
          <p:nvPr/>
        </p:nvSpPr>
        <p:spPr bwMode="auto">
          <a:xfrm>
            <a:off x="526855" y="6870699"/>
            <a:ext cx="36195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 b="1" i="1">
                <a:latin typeface="Times New Roman" pitchFamily="18" charset="0"/>
              </a:rPr>
              <a:t>b</a:t>
            </a:r>
            <a:endParaRPr lang="ru-RU" sz="2800" b="1" i="1">
              <a:latin typeface="Times New Roman" pitchFamily="18" charset="0"/>
            </a:endParaRPr>
          </a:p>
        </p:txBody>
      </p:sp>
      <p:sp>
        <p:nvSpPr>
          <p:cNvPr id="41" name="Freeform 18"/>
          <p:cNvSpPr>
            <a:spLocks/>
          </p:cNvSpPr>
          <p:nvPr/>
        </p:nvSpPr>
        <p:spPr bwMode="auto">
          <a:xfrm>
            <a:off x="671318" y="5791199"/>
            <a:ext cx="4725987" cy="1652588"/>
          </a:xfrm>
          <a:custGeom>
            <a:avLst/>
            <a:gdLst/>
            <a:ahLst/>
            <a:cxnLst>
              <a:cxn ang="0">
                <a:pos x="0" y="1268"/>
              </a:cxn>
              <a:cxn ang="0">
                <a:pos x="3531" y="0"/>
              </a:cxn>
            </a:cxnLst>
            <a:rect l="0" t="0" r="r" b="b"/>
            <a:pathLst>
              <a:path w="3531" h="1268">
                <a:moveTo>
                  <a:pt x="0" y="1268"/>
                </a:moveTo>
                <a:lnTo>
                  <a:pt x="3531" y="0"/>
                </a:lnTo>
              </a:path>
            </a:pathLst>
          </a:custGeom>
          <a:noFill/>
          <a:ln w="57150">
            <a:solidFill>
              <a:srgbClr val="003366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42" name="Freeform 19"/>
          <p:cNvSpPr>
            <a:spLocks/>
          </p:cNvSpPr>
          <p:nvPr/>
        </p:nvSpPr>
        <p:spPr bwMode="auto">
          <a:xfrm>
            <a:off x="1828605" y="4470399"/>
            <a:ext cx="2667000" cy="276860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1680" y="1744"/>
              </a:cxn>
            </a:cxnLst>
            <a:rect l="0" t="0" r="r" b="b"/>
            <a:pathLst>
              <a:path w="1680" h="1744">
                <a:moveTo>
                  <a:pt x="0" y="0"/>
                </a:moveTo>
                <a:lnTo>
                  <a:pt x="1680" y="1744"/>
                </a:lnTo>
              </a:path>
            </a:pathLst>
          </a:custGeom>
          <a:noFill/>
          <a:ln w="57150">
            <a:solidFill>
              <a:srgbClr val="80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719794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000"/>
                            </p:stCondLst>
                            <p:childTnLst>
                              <p:par>
                                <p:cTn id="26" presetID="55" presetClass="exit" presetSubtype="0" fill="hold" grpId="1" nodeType="afterEffect">
                                  <p:stCondLst>
                                    <p:cond delay="1500"/>
                                  </p:stCondLst>
                                  <p:childTnLst>
                                    <p:anim calcmode="lin" valueType="num">
                                      <p:cBhvr>
                                        <p:cTn id="27" dur="10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9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55" presetClass="exit" presetSubtype="0" fill="hold" grpId="1" nodeType="withEffect">
                                  <p:stCondLst>
                                    <p:cond delay="1500"/>
                                  </p:stCondLst>
                                  <p:childTnLst>
                                    <p:anim calcmode="lin" valueType="num">
                                      <p:cBhvr>
                                        <p:cTn id="32" dur="1000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4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3500"/>
                            </p:stCondLst>
                            <p:childTnLst>
                              <p:par>
                                <p:cTn id="37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4500"/>
                            </p:stCondLst>
                            <p:childTnLst>
                              <p:par>
                                <p:cTn id="48" presetID="55" presetClass="exit" presetSubtype="0" fill="hold" grpId="1" nodeType="afterEffect">
                                  <p:stCondLst>
                                    <p:cond delay="1500"/>
                                  </p:stCondLst>
                                  <p:childTnLst>
                                    <p:anim calcmode="lin" valueType="num">
                                      <p:cBhvr>
                                        <p:cTn id="49" dur="10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1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55" presetClass="exit" presetSubtype="0" fill="hold" grpId="1" nodeType="withEffect">
                                  <p:stCondLst>
                                    <p:cond delay="1500"/>
                                  </p:stCondLst>
                                  <p:childTnLst>
                                    <p:anim calcmode="lin" valueType="num">
                                      <p:cBhvr>
                                        <p:cTn id="54" dur="1000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6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7000"/>
                            </p:stCondLst>
                            <p:childTnLst>
                              <p:par>
                                <p:cTn id="59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8000"/>
                            </p:stCondLst>
                            <p:childTnLst>
                              <p:par>
                                <p:cTn id="70" presetID="55" presetClass="exit" presetSubtype="0" fill="hold" grpId="1" nodeType="afterEffect">
                                  <p:stCondLst>
                                    <p:cond delay="1500"/>
                                  </p:stCondLst>
                                  <p:childTnLst>
                                    <p:anim calcmode="lin" valueType="num">
                                      <p:cBhvr>
                                        <p:cTn id="71" dur="1000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3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55" presetClass="exit" presetSubtype="0" fill="hold" grpId="1" nodeType="withEffect">
                                  <p:stCondLst>
                                    <p:cond delay="1500"/>
                                  </p:stCondLst>
                                  <p:childTnLst>
                                    <p:anim calcmode="lin" valueType="num">
                                      <p:cBhvr>
                                        <p:cTn id="76" dur="1000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8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10500"/>
                            </p:stCondLst>
                            <p:childTnLst>
                              <p:par>
                                <p:cTn id="81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5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0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11500"/>
                            </p:stCondLst>
                            <p:childTnLst>
                              <p:par>
                                <p:cTn id="92" presetID="55" presetClass="exit" presetSubtype="0" fill="hold" grpId="1" nodeType="afterEffect">
                                  <p:stCondLst>
                                    <p:cond delay="1500"/>
                                  </p:stCondLst>
                                  <p:childTnLst>
                                    <p:anim calcmode="lin" valueType="num">
                                      <p:cBhvr>
                                        <p:cTn id="93" dur="10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10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5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55" presetClass="exit" presetSubtype="0" fill="hold" grpId="1" nodeType="withEffect">
                                  <p:stCondLst>
                                    <p:cond delay="1500"/>
                                  </p:stCondLst>
                                  <p:childTnLst>
                                    <p:anim calcmode="lin" valueType="num">
                                      <p:cBhvr>
                                        <p:cTn id="98" dur="10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10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00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4" grpId="0"/>
      <p:bldP spid="18" grpId="0"/>
      <p:bldP spid="19" grpId="0"/>
      <p:bldP spid="19" grpId="1"/>
      <p:bldP spid="20" grpId="0"/>
      <p:bldP spid="20" grpId="1"/>
      <p:bldP spid="21" grpId="0"/>
      <p:bldP spid="21" grpId="1"/>
      <p:bldP spid="28" grpId="0"/>
      <p:bldP spid="28" grpId="1"/>
      <p:bldP spid="29" grpId="0"/>
      <p:bldP spid="29" grpId="1"/>
      <p:bldP spid="35" grpId="0"/>
      <p:bldP spid="35" grpId="1"/>
      <p:bldP spid="36" grpId="0"/>
      <p:bldP spid="36" grpId="1"/>
      <p:bldP spid="37" grpId="0"/>
      <p:bldP spid="37" grpId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4562910" y="277885"/>
            <a:ext cx="7848284" cy="707878"/>
          </a:xfrm>
          <a:prstGeom prst="rect">
            <a:avLst/>
          </a:prstGeom>
          <a:noFill/>
        </p:spPr>
        <p:txBody>
          <a:bodyPr wrap="none" lIns="91431" tIns="45716" rIns="91431" bIns="45716" rtlCol="0">
            <a:spAutoFit/>
          </a:bodyPr>
          <a:lstStyle/>
          <a:p>
            <a:r>
              <a:rPr lang="ru-RU" sz="40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Задание из </a:t>
            </a:r>
            <a:r>
              <a:rPr lang="ru-RU" sz="40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учебника (стр. 87) </a:t>
            </a:r>
            <a:endParaRPr lang="ru-RU" sz="3200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533400" y="913924"/>
            <a:ext cx="1363980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 smtClean="0">
                <a:latin typeface="Arial" pitchFamily="34" charset="0"/>
                <a:cs typeface="Arial" pitchFamily="34" charset="0"/>
              </a:rPr>
              <a:t>     8</a:t>
            </a:r>
            <a:r>
              <a:rPr lang="ru-RU" sz="3600" b="1" dirty="0">
                <a:latin typeface="Arial" pitchFamily="34" charset="0"/>
                <a:cs typeface="Arial" pitchFamily="34" charset="0"/>
              </a:rPr>
              <a:t>. </a:t>
            </a:r>
            <a:r>
              <a:rPr lang="ru-RU" sz="3600" b="1" dirty="0" smtClean="0">
                <a:latin typeface="Arial" pitchFamily="34" charset="0"/>
                <a:cs typeface="Arial" pitchFamily="34" charset="0"/>
              </a:rPr>
              <a:t>Сформулируйте </a:t>
            </a:r>
            <a:r>
              <a:rPr lang="ru-RU" sz="3600" b="1" dirty="0">
                <a:latin typeface="Arial" pitchFamily="34" charset="0"/>
                <a:cs typeface="Arial" pitchFamily="34" charset="0"/>
              </a:rPr>
              <a:t>теоремы, обратные к приведенным</a:t>
            </a:r>
          </a:p>
          <a:p>
            <a:r>
              <a:rPr lang="ru-RU" sz="3600" b="1" dirty="0">
                <a:latin typeface="Arial" pitchFamily="34" charset="0"/>
                <a:cs typeface="Arial" pitchFamily="34" charset="0"/>
              </a:rPr>
              <a:t>ниже, и проверьте </a:t>
            </a:r>
            <a:r>
              <a:rPr lang="ru-RU" sz="3600" b="1" dirty="0" smtClean="0">
                <a:latin typeface="Arial" pitchFamily="34" charset="0"/>
                <a:cs typeface="Arial" pitchFamily="34" charset="0"/>
              </a:rPr>
              <a:t>правильность</a:t>
            </a:r>
            <a:r>
              <a:rPr lang="ru-RU" sz="3600" b="1" dirty="0">
                <a:latin typeface="Arial" pitchFamily="34" charset="0"/>
                <a:cs typeface="Arial" pitchFamily="34" charset="0"/>
              </a:rPr>
              <a:t>:</a:t>
            </a:r>
          </a:p>
          <a:p>
            <a:r>
              <a:rPr lang="ru-RU" sz="3600" b="1" dirty="0" smtClean="0">
                <a:latin typeface="Arial" pitchFamily="34" charset="0"/>
                <a:cs typeface="Arial" pitchFamily="34" charset="0"/>
              </a:rPr>
              <a:t>     2</a:t>
            </a:r>
            <a:r>
              <a:rPr lang="ru-RU" sz="3600" b="1" dirty="0">
                <a:latin typeface="Arial" pitchFamily="34" charset="0"/>
                <a:cs typeface="Arial" pitchFamily="34" charset="0"/>
              </a:rPr>
              <a:t>) </a:t>
            </a:r>
            <a:r>
              <a:rPr lang="ru-RU" sz="3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Две прямые, каждая из которых параллельна</a:t>
            </a:r>
          </a:p>
          <a:p>
            <a:r>
              <a:rPr lang="ru-RU" sz="3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третьей прямой, </a:t>
            </a:r>
            <a:r>
              <a:rPr lang="ru-RU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параллельны.</a:t>
            </a:r>
            <a:endParaRPr lang="uz-Latn-UZ" sz="36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6" name="Line 7"/>
          <p:cNvSpPr>
            <a:spLocks noChangeShapeType="1"/>
          </p:cNvSpPr>
          <p:nvPr/>
        </p:nvSpPr>
        <p:spPr bwMode="auto">
          <a:xfrm>
            <a:off x="15190787" y="8225396"/>
            <a:ext cx="3175" cy="15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23" name="Line 4"/>
          <p:cNvSpPr>
            <a:spLocks noChangeShapeType="1"/>
          </p:cNvSpPr>
          <p:nvPr/>
        </p:nvSpPr>
        <p:spPr bwMode="auto">
          <a:xfrm>
            <a:off x="5645280" y="8068468"/>
            <a:ext cx="3175" cy="15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25" name="Text Box 9"/>
          <p:cNvSpPr txBox="1">
            <a:spLocks noChangeArrowheads="1"/>
          </p:cNvSpPr>
          <p:nvPr/>
        </p:nvSpPr>
        <p:spPr bwMode="auto">
          <a:xfrm>
            <a:off x="749430" y="5906293"/>
            <a:ext cx="367408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3200" b="1" i="1">
                <a:latin typeface="Times New Roman" pitchFamily="18" charset="0"/>
              </a:rPr>
              <a:t>с</a:t>
            </a:r>
          </a:p>
        </p:txBody>
      </p:sp>
      <p:sp>
        <p:nvSpPr>
          <p:cNvPr id="27" name="Freeform 16"/>
          <p:cNvSpPr>
            <a:spLocks/>
          </p:cNvSpPr>
          <p:nvPr/>
        </p:nvSpPr>
        <p:spPr bwMode="auto">
          <a:xfrm>
            <a:off x="893893" y="3818730"/>
            <a:ext cx="4725987" cy="1652588"/>
          </a:xfrm>
          <a:custGeom>
            <a:avLst/>
            <a:gdLst/>
            <a:ahLst/>
            <a:cxnLst>
              <a:cxn ang="0">
                <a:pos x="0" y="1268"/>
              </a:cxn>
              <a:cxn ang="0">
                <a:pos x="3531" y="0"/>
              </a:cxn>
            </a:cxnLst>
            <a:rect l="0" t="0" r="r" b="b"/>
            <a:pathLst>
              <a:path w="3531" h="1268">
                <a:moveTo>
                  <a:pt x="0" y="1268"/>
                </a:moveTo>
                <a:lnTo>
                  <a:pt x="3531" y="0"/>
                </a:lnTo>
              </a:path>
            </a:pathLst>
          </a:custGeom>
          <a:noFill/>
          <a:ln w="57150">
            <a:solidFill>
              <a:srgbClr val="003366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0" name="Text Box 17"/>
          <p:cNvSpPr txBox="1">
            <a:spLocks noChangeArrowheads="1"/>
          </p:cNvSpPr>
          <p:nvPr/>
        </p:nvSpPr>
        <p:spPr bwMode="auto">
          <a:xfrm>
            <a:off x="820868" y="4898230"/>
            <a:ext cx="38985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3200" b="1" i="1">
                <a:latin typeface="Times New Roman" pitchFamily="18" charset="0"/>
              </a:rPr>
              <a:t>а</a:t>
            </a:r>
          </a:p>
        </p:txBody>
      </p:sp>
      <p:sp>
        <p:nvSpPr>
          <p:cNvPr id="31" name="Text Box 18"/>
          <p:cNvSpPr txBox="1">
            <a:spLocks noChangeArrowheads="1"/>
          </p:cNvSpPr>
          <p:nvPr/>
        </p:nvSpPr>
        <p:spPr bwMode="auto">
          <a:xfrm>
            <a:off x="893893" y="6555580"/>
            <a:ext cx="38985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200" b="1" i="1">
                <a:latin typeface="Times New Roman" pitchFamily="18" charset="0"/>
              </a:rPr>
              <a:t>b</a:t>
            </a:r>
            <a:endParaRPr lang="ru-RU" sz="3200" b="1" i="1">
              <a:latin typeface="Times New Roman" pitchFamily="18" charset="0"/>
            </a:endParaRPr>
          </a:p>
        </p:txBody>
      </p:sp>
      <p:sp>
        <p:nvSpPr>
          <p:cNvPr id="32" name="Freeform 20"/>
          <p:cNvSpPr>
            <a:spLocks/>
          </p:cNvSpPr>
          <p:nvPr/>
        </p:nvSpPr>
        <p:spPr bwMode="auto">
          <a:xfrm>
            <a:off x="893893" y="4826793"/>
            <a:ext cx="4725987" cy="1652587"/>
          </a:xfrm>
          <a:custGeom>
            <a:avLst/>
            <a:gdLst/>
            <a:ahLst/>
            <a:cxnLst>
              <a:cxn ang="0">
                <a:pos x="0" y="1268"/>
              </a:cxn>
              <a:cxn ang="0">
                <a:pos x="3531" y="0"/>
              </a:cxn>
            </a:cxnLst>
            <a:rect l="0" t="0" r="r" b="b"/>
            <a:pathLst>
              <a:path w="3531" h="1268">
                <a:moveTo>
                  <a:pt x="0" y="1268"/>
                </a:moveTo>
                <a:lnTo>
                  <a:pt x="3531" y="0"/>
                </a:lnTo>
              </a:path>
            </a:pathLst>
          </a:custGeom>
          <a:noFill/>
          <a:ln w="57150">
            <a:solidFill>
              <a:srgbClr val="9933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3" name="Freeform 22"/>
          <p:cNvSpPr>
            <a:spLocks/>
          </p:cNvSpPr>
          <p:nvPr/>
        </p:nvSpPr>
        <p:spPr bwMode="auto">
          <a:xfrm>
            <a:off x="1036768" y="5474493"/>
            <a:ext cx="4725987" cy="1652587"/>
          </a:xfrm>
          <a:custGeom>
            <a:avLst/>
            <a:gdLst/>
            <a:ahLst/>
            <a:cxnLst>
              <a:cxn ang="0">
                <a:pos x="0" y="1268"/>
              </a:cxn>
              <a:cxn ang="0">
                <a:pos x="3531" y="0"/>
              </a:cxn>
            </a:cxnLst>
            <a:rect l="0" t="0" r="r" b="b"/>
            <a:pathLst>
              <a:path w="3531" h="1268">
                <a:moveTo>
                  <a:pt x="0" y="1268"/>
                </a:moveTo>
                <a:lnTo>
                  <a:pt x="3531" y="0"/>
                </a:lnTo>
              </a:path>
            </a:pathLst>
          </a:custGeom>
          <a:noFill/>
          <a:ln w="57150">
            <a:solidFill>
              <a:srgbClr val="003366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4" name="Text Box 23"/>
          <p:cNvSpPr txBox="1">
            <a:spLocks noChangeArrowheads="1"/>
          </p:cNvSpPr>
          <p:nvPr/>
        </p:nvSpPr>
        <p:spPr bwMode="auto">
          <a:xfrm>
            <a:off x="3557718" y="6698455"/>
            <a:ext cx="1287532" cy="769441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4400" b="1" i="1" dirty="0">
                <a:latin typeface="Times New Roman" pitchFamily="18" charset="0"/>
              </a:rPr>
              <a:t>a</a:t>
            </a:r>
            <a:r>
              <a:rPr lang="en-US" sz="4400" b="1" dirty="0">
                <a:latin typeface="Times New Roman" pitchFamily="18" charset="0"/>
              </a:rPr>
              <a:t> </a:t>
            </a:r>
            <a:r>
              <a:rPr lang="en-US" sz="4400" b="1" dirty="0" smtClean="0">
                <a:latin typeface="Cambria Math"/>
                <a:ea typeface="Cambria Math"/>
                <a:cs typeface="Arial" charset="0"/>
              </a:rPr>
              <a:t>∥</a:t>
            </a:r>
            <a:r>
              <a:rPr lang="en-US" sz="4400" b="1" dirty="0" smtClean="0">
                <a:latin typeface="Times New Roman" pitchFamily="18" charset="0"/>
                <a:cs typeface="Arial" charset="0"/>
              </a:rPr>
              <a:t> </a:t>
            </a:r>
            <a:r>
              <a:rPr lang="en-US" sz="4400" b="1" i="1" dirty="0">
                <a:latin typeface="Times New Roman" pitchFamily="18" charset="0"/>
                <a:cs typeface="Arial" charset="0"/>
              </a:rPr>
              <a:t>b</a:t>
            </a:r>
          </a:p>
        </p:txBody>
      </p:sp>
      <p:sp>
        <p:nvSpPr>
          <p:cNvPr id="20" name="Прямоугольник 19"/>
          <p:cNvSpPr/>
          <p:nvPr/>
        </p:nvSpPr>
        <p:spPr>
          <a:xfrm>
            <a:off x="8052969" y="3950999"/>
            <a:ext cx="414376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b="1" dirty="0" smtClean="0">
                <a:latin typeface="Arial" pitchFamily="34" charset="0"/>
                <a:cs typeface="Arial" pitchFamily="34" charset="0"/>
              </a:rPr>
              <a:t>прямая  теорема </a:t>
            </a:r>
            <a:endParaRPr lang="uz-Latn-UZ" sz="3600" dirty="0"/>
          </a:p>
        </p:txBody>
      </p:sp>
    </p:spTree>
    <p:extLst>
      <p:ext uri="{BB962C8B-B14F-4D97-AF65-F5344CB8AC3E}">
        <p14:creationId xmlns:p14="http://schemas.microsoft.com/office/powerpoint/2010/main" val="9175254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500"/>
                            </p:stCondLst>
                            <p:childTnLst>
                              <p:par>
                                <p:cTn id="26" presetID="55" presetClass="exit" presetSubtype="0" fill="hold" grpId="1" nodeType="afterEffect">
                                  <p:stCondLst>
                                    <p:cond delay="1500"/>
                                  </p:stCondLst>
                                  <p:childTnLst>
                                    <p:anim calcmode="lin" valueType="num">
                                      <p:cBhvr>
                                        <p:cTn id="27" dur="10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9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55" presetClass="exit" presetSubtype="0" fill="hold" grpId="1" nodeType="withEffect">
                                  <p:stCondLst>
                                    <p:cond delay="1500"/>
                                  </p:stCondLst>
                                  <p:childTnLst>
                                    <p:anim calcmode="lin" valueType="num">
                                      <p:cBhvr>
                                        <p:cTn id="32" dur="10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4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55" presetClass="exit" presetSubtype="0" fill="hold" grpId="1" nodeType="withEffect">
                                  <p:stCondLst>
                                    <p:cond delay="1500"/>
                                  </p:stCondLst>
                                  <p:childTnLst>
                                    <p:anim calcmode="lin" valueType="num">
                                      <p:cBhvr>
                                        <p:cTn id="37" dur="1000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9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55" presetClass="exit" presetSubtype="0" fill="hold" grpId="1" nodeType="withEffect">
                                  <p:stCondLst>
                                    <p:cond delay="1500"/>
                                  </p:stCondLst>
                                  <p:childTnLst>
                                    <p:anim calcmode="lin" valueType="num">
                                      <p:cBhvr>
                                        <p:cTn id="42" dur="1000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4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4000"/>
                            </p:stCondLst>
                            <p:childTnLst>
                              <p:par>
                                <p:cTn id="47" presetID="22" presetClass="entr" presetSubtype="4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47" presetClass="entr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5000"/>
                            </p:stCondLst>
                            <p:childTnLst>
                              <p:par>
                                <p:cTn id="64" presetID="22" presetClass="exit" presetSubtype="4" fill="hold" grpId="3" nodeType="afterEffect">
                                  <p:stCondLst>
                                    <p:cond delay="150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65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9" presetClass="exit" presetSubtype="0" fill="hold" grpId="2" nodeType="withEffect">
                                  <p:stCondLst>
                                    <p:cond delay="150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8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7500"/>
                            </p:stCondLst>
                            <p:childTnLst>
                              <p:par>
                                <p:cTn id="71" presetID="22" presetClass="entr" presetSubtype="4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3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47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8500"/>
                            </p:stCondLst>
                            <p:childTnLst>
                              <p:par>
                                <p:cTn id="8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2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  <p:bldP spid="25" grpId="1"/>
      <p:bldP spid="25" grpId="2"/>
      <p:bldP spid="25" grpId="3"/>
      <p:bldP spid="27" grpId="0" animBg="1"/>
      <p:bldP spid="27" grpId="1" animBg="1"/>
      <p:bldP spid="27" grpId="2" animBg="1"/>
      <p:bldP spid="30" grpId="0"/>
      <p:bldP spid="30" grpId="1"/>
      <p:bldP spid="30" grpId="2"/>
      <p:bldP spid="31" grpId="0"/>
      <p:bldP spid="32" grpId="0" animBg="1"/>
      <p:bldP spid="32" grpId="1" animBg="1"/>
      <p:bldP spid="32" grpId="2" animBg="1"/>
      <p:bldP spid="32" grpId="3" animBg="1"/>
      <p:bldP spid="33" grpId="0" animBg="1"/>
      <p:bldP spid="34" grpId="0" animBg="1"/>
      <p:bldP spid="20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4562910" y="277885"/>
            <a:ext cx="7848284" cy="707878"/>
          </a:xfrm>
          <a:prstGeom prst="rect">
            <a:avLst/>
          </a:prstGeom>
          <a:noFill/>
        </p:spPr>
        <p:txBody>
          <a:bodyPr wrap="none" lIns="91431" tIns="45716" rIns="91431" bIns="45716" rtlCol="0">
            <a:spAutoFit/>
          </a:bodyPr>
          <a:lstStyle/>
          <a:p>
            <a:r>
              <a:rPr lang="ru-RU" sz="40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Задание из </a:t>
            </a:r>
            <a:r>
              <a:rPr lang="ru-RU" sz="40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учебника (стр. 87) </a:t>
            </a:r>
            <a:endParaRPr lang="ru-RU" sz="3200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533400" y="913924"/>
            <a:ext cx="1363980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 smtClean="0">
                <a:latin typeface="Arial" pitchFamily="34" charset="0"/>
                <a:cs typeface="Arial" pitchFamily="34" charset="0"/>
              </a:rPr>
              <a:t>     8</a:t>
            </a:r>
            <a:r>
              <a:rPr lang="ru-RU" sz="3600" b="1" dirty="0">
                <a:latin typeface="Arial" pitchFamily="34" charset="0"/>
                <a:cs typeface="Arial" pitchFamily="34" charset="0"/>
              </a:rPr>
              <a:t>. </a:t>
            </a:r>
            <a:r>
              <a:rPr lang="ru-RU" sz="3600" b="1" dirty="0" smtClean="0">
                <a:latin typeface="Arial" pitchFamily="34" charset="0"/>
                <a:cs typeface="Arial" pitchFamily="34" charset="0"/>
              </a:rPr>
              <a:t>Сформулируйте </a:t>
            </a:r>
            <a:r>
              <a:rPr lang="ru-RU" sz="3600" b="1" dirty="0">
                <a:latin typeface="Arial" pitchFamily="34" charset="0"/>
                <a:cs typeface="Arial" pitchFamily="34" charset="0"/>
              </a:rPr>
              <a:t>теоремы, обратные к приведенным</a:t>
            </a:r>
          </a:p>
          <a:p>
            <a:r>
              <a:rPr lang="ru-RU" sz="3600" b="1" dirty="0">
                <a:latin typeface="Arial" pitchFamily="34" charset="0"/>
                <a:cs typeface="Arial" pitchFamily="34" charset="0"/>
              </a:rPr>
              <a:t>ниже, и проверьте </a:t>
            </a:r>
            <a:r>
              <a:rPr lang="ru-RU" sz="3600" b="1" dirty="0" smtClean="0">
                <a:latin typeface="Arial" pitchFamily="34" charset="0"/>
                <a:cs typeface="Arial" pitchFamily="34" charset="0"/>
              </a:rPr>
              <a:t>правильность</a:t>
            </a:r>
            <a:r>
              <a:rPr lang="ru-RU" sz="3600" b="1" dirty="0">
                <a:latin typeface="Arial" pitchFamily="34" charset="0"/>
                <a:cs typeface="Arial" pitchFamily="34" charset="0"/>
              </a:rPr>
              <a:t>:</a:t>
            </a:r>
          </a:p>
          <a:p>
            <a:r>
              <a:rPr lang="ru-RU" sz="3600" b="1" dirty="0" smtClean="0">
                <a:latin typeface="Arial" pitchFamily="34" charset="0"/>
                <a:cs typeface="Arial" pitchFamily="34" charset="0"/>
              </a:rPr>
              <a:t>     2</a:t>
            </a:r>
            <a:r>
              <a:rPr lang="ru-RU" sz="3600" b="1" dirty="0">
                <a:latin typeface="Arial" pitchFamily="34" charset="0"/>
                <a:cs typeface="Arial" pitchFamily="34" charset="0"/>
              </a:rPr>
              <a:t>) </a:t>
            </a:r>
            <a:r>
              <a:rPr lang="ru-RU" sz="3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Две прямые, каждая из которых параллельна</a:t>
            </a:r>
          </a:p>
          <a:p>
            <a:r>
              <a:rPr lang="ru-RU" sz="3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третьей прямой, </a:t>
            </a:r>
            <a:r>
              <a:rPr lang="ru-RU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параллельны.</a:t>
            </a:r>
            <a:endParaRPr lang="uz-Latn-UZ" sz="36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6" name="Line 7"/>
          <p:cNvSpPr>
            <a:spLocks noChangeShapeType="1"/>
          </p:cNvSpPr>
          <p:nvPr/>
        </p:nvSpPr>
        <p:spPr bwMode="auto">
          <a:xfrm>
            <a:off x="15190787" y="8225396"/>
            <a:ext cx="3175" cy="15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23" name="Line 4"/>
          <p:cNvSpPr>
            <a:spLocks noChangeShapeType="1"/>
          </p:cNvSpPr>
          <p:nvPr/>
        </p:nvSpPr>
        <p:spPr bwMode="auto">
          <a:xfrm>
            <a:off x="5645280" y="8068468"/>
            <a:ext cx="3175" cy="15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25" name="Text Box 9"/>
          <p:cNvSpPr txBox="1">
            <a:spLocks noChangeArrowheads="1"/>
          </p:cNvSpPr>
          <p:nvPr/>
        </p:nvSpPr>
        <p:spPr bwMode="auto">
          <a:xfrm>
            <a:off x="749430" y="5906293"/>
            <a:ext cx="367408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3200" b="1" i="1">
                <a:latin typeface="Times New Roman" pitchFamily="18" charset="0"/>
              </a:rPr>
              <a:t>с</a:t>
            </a:r>
          </a:p>
        </p:txBody>
      </p:sp>
      <p:sp>
        <p:nvSpPr>
          <p:cNvPr id="27" name="Freeform 16"/>
          <p:cNvSpPr>
            <a:spLocks/>
          </p:cNvSpPr>
          <p:nvPr/>
        </p:nvSpPr>
        <p:spPr bwMode="auto">
          <a:xfrm>
            <a:off x="893893" y="3818730"/>
            <a:ext cx="4725987" cy="1652588"/>
          </a:xfrm>
          <a:custGeom>
            <a:avLst/>
            <a:gdLst/>
            <a:ahLst/>
            <a:cxnLst>
              <a:cxn ang="0">
                <a:pos x="0" y="1268"/>
              </a:cxn>
              <a:cxn ang="0">
                <a:pos x="3531" y="0"/>
              </a:cxn>
            </a:cxnLst>
            <a:rect l="0" t="0" r="r" b="b"/>
            <a:pathLst>
              <a:path w="3531" h="1268">
                <a:moveTo>
                  <a:pt x="0" y="1268"/>
                </a:moveTo>
                <a:lnTo>
                  <a:pt x="3531" y="0"/>
                </a:lnTo>
              </a:path>
            </a:pathLst>
          </a:custGeom>
          <a:noFill/>
          <a:ln w="57150">
            <a:solidFill>
              <a:srgbClr val="003366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0" name="Text Box 17"/>
          <p:cNvSpPr txBox="1">
            <a:spLocks noChangeArrowheads="1"/>
          </p:cNvSpPr>
          <p:nvPr/>
        </p:nvSpPr>
        <p:spPr bwMode="auto">
          <a:xfrm>
            <a:off x="820868" y="4898230"/>
            <a:ext cx="38985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3200" b="1" i="1">
                <a:latin typeface="Times New Roman" pitchFamily="18" charset="0"/>
              </a:rPr>
              <a:t>а</a:t>
            </a:r>
          </a:p>
        </p:txBody>
      </p:sp>
      <p:sp>
        <p:nvSpPr>
          <p:cNvPr id="31" name="Text Box 18"/>
          <p:cNvSpPr txBox="1">
            <a:spLocks noChangeArrowheads="1"/>
          </p:cNvSpPr>
          <p:nvPr/>
        </p:nvSpPr>
        <p:spPr bwMode="auto">
          <a:xfrm>
            <a:off x="893893" y="6555580"/>
            <a:ext cx="38985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200" b="1" i="1">
                <a:latin typeface="Times New Roman" pitchFamily="18" charset="0"/>
              </a:rPr>
              <a:t>b</a:t>
            </a:r>
            <a:endParaRPr lang="ru-RU" sz="3200" b="1" i="1">
              <a:latin typeface="Times New Roman" pitchFamily="18" charset="0"/>
            </a:endParaRPr>
          </a:p>
        </p:txBody>
      </p:sp>
      <p:sp>
        <p:nvSpPr>
          <p:cNvPr id="32" name="Freeform 20"/>
          <p:cNvSpPr>
            <a:spLocks/>
          </p:cNvSpPr>
          <p:nvPr/>
        </p:nvSpPr>
        <p:spPr bwMode="auto">
          <a:xfrm>
            <a:off x="893893" y="4826793"/>
            <a:ext cx="4725987" cy="1652587"/>
          </a:xfrm>
          <a:custGeom>
            <a:avLst/>
            <a:gdLst/>
            <a:ahLst/>
            <a:cxnLst>
              <a:cxn ang="0">
                <a:pos x="0" y="1268"/>
              </a:cxn>
              <a:cxn ang="0">
                <a:pos x="3531" y="0"/>
              </a:cxn>
            </a:cxnLst>
            <a:rect l="0" t="0" r="r" b="b"/>
            <a:pathLst>
              <a:path w="3531" h="1268">
                <a:moveTo>
                  <a:pt x="0" y="1268"/>
                </a:moveTo>
                <a:lnTo>
                  <a:pt x="3531" y="0"/>
                </a:lnTo>
              </a:path>
            </a:pathLst>
          </a:custGeom>
          <a:noFill/>
          <a:ln w="57150">
            <a:solidFill>
              <a:srgbClr val="9933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3" name="Freeform 22"/>
          <p:cNvSpPr>
            <a:spLocks/>
          </p:cNvSpPr>
          <p:nvPr/>
        </p:nvSpPr>
        <p:spPr bwMode="auto">
          <a:xfrm>
            <a:off x="1036768" y="5474493"/>
            <a:ext cx="4725987" cy="1652587"/>
          </a:xfrm>
          <a:custGeom>
            <a:avLst/>
            <a:gdLst/>
            <a:ahLst/>
            <a:cxnLst>
              <a:cxn ang="0">
                <a:pos x="0" y="1268"/>
              </a:cxn>
              <a:cxn ang="0">
                <a:pos x="3531" y="0"/>
              </a:cxn>
            </a:cxnLst>
            <a:rect l="0" t="0" r="r" b="b"/>
            <a:pathLst>
              <a:path w="3531" h="1268">
                <a:moveTo>
                  <a:pt x="0" y="1268"/>
                </a:moveTo>
                <a:lnTo>
                  <a:pt x="3531" y="0"/>
                </a:lnTo>
              </a:path>
            </a:pathLst>
          </a:custGeom>
          <a:noFill/>
          <a:ln w="57150">
            <a:solidFill>
              <a:srgbClr val="003366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4" name="Text Box 23"/>
          <p:cNvSpPr txBox="1">
            <a:spLocks noChangeArrowheads="1"/>
          </p:cNvSpPr>
          <p:nvPr/>
        </p:nvSpPr>
        <p:spPr bwMode="auto">
          <a:xfrm>
            <a:off x="3557718" y="6698455"/>
            <a:ext cx="1287532" cy="769441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4400" b="1" i="1" dirty="0">
                <a:latin typeface="Times New Roman" pitchFamily="18" charset="0"/>
              </a:rPr>
              <a:t>a</a:t>
            </a:r>
            <a:r>
              <a:rPr lang="en-US" sz="4400" b="1" dirty="0">
                <a:latin typeface="Times New Roman" pitchFamily="18" charset="0"/>
              </a:rPr>
              <a:t> </a:t>
            </a:r>
            <a:r>
              <a:rPr lang="en-US" sz="4400" b="1" dirty="0" smtClean="0">
                <a:latin typeface="Cambria Math"/>
                <a:ea typeface="Cambria Math"/>
                <a:cs typeface="Arial" charset="0"/>
              </a:rPr>
              <a:t>∥</a:t>
            </a:r>
            <a:r>
              <a:rPr lang="en-US" sz="4400" b="1" dirty="0" smtClean="0">
                <a:latin typeface="Times New Roman" pitchFamily="18" charset="0"/>
                <a:cs typeface="Arial" charset="0"/>
              </a:rPr>
              <a:t> </a:t>
            </a:r>
            <a:r>
              <a:rPr lang="en-US" sz="4400" b="1" i="1" dirty="0">
                <a:latin typeface="Times New Roman" pitchFamily="18" charset="0"/>
                <a:cs typeface="Arial" charset="0"/>
              </a:rPr>
              <a:t>b</a:t>
            </a:r>
          </a:p>
        </p:txBody>
      </p:sp>
      <p:sp>
        <p:nvSpPr>
          <p:cNvPr id="16" name="Прямоугольник 15"/>
          <p:cNvSpPr/>
          <p:nvPr/>
        </p:nvSpPr>
        <p:spPr>
          <a:xfrm>
            <a:off x="8052969" y="3950999"/>
            <a:ext cx="414376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b="1" dirty="0" smtClean="0">
                <a:latin typeface="Arial" pitchFamily="34" charset="0"/>
                <a:cs typeface="Arial" pitchFamily="34" charset="0"/>
              </a:rPr>
              <a:t>прямая  теорема </a:t>
            </a:r>
            <a:endParaRPr lang="uz-Latn-UZ" sz="3600" dirty="0"/>
          </a:p>
        </p:txBody>
      </p:sp>
    </p:spTree>
    <p:extLst>
      <p:ext uri="{BB962C8B-B14F-4D97-AF65-F5344CB8AC3E}">
        <p14:creationId xmlns:p14="http://schemas.microsoft.com/office/powerpoint/2010/main" val="41148539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4562910" y="277885"/>
            <a:ext cx="7848284" cy="707878"/>
          </a:xfrm>
          <a:prstGeom prst="rect">
            <a:avLst/>
          </a:prstGeom>
          <a:noFill/>
        </p:spPr>
        <p:txBody>
          <a:bodyPr wrap="none" lIns="91431" tIns="45716" rIns="91431" bIns="45716" rtlCol="0">
            <a:spAutoFit/>
          </a:bodyPr>
          <a:lstStyle/>
          <a:p>
            <a:r>
              <a:rPr lang="ru-RU" sz="40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Задание из </a:t>
            </a:r>
            <a:r>
              <a:rPr lang="ru-RU" sz="40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учебника (стр. 87) </a:t>
            </a:r>
            <a:endParaRPr lang="ru-RU" sz="3200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010400" y="6699561"/>
            <a:ext cx="3890873" cy="7232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Ответ:   верно</a:t>
            </a:r>
            <a:endParaRPr lang="uz-Latn-UZ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533400" y="913924"/>
            <a:ext cx="1363980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 smtClean="0">
                <a:latin typeface="Arial" pitchFamily="34" charset="0"/>
                <a:cs typeface="Arial" pitchFamily="34" charset="0"/>
              </a:rPr>
              <a:t>     8</a:t>
            </a:r>
            <a:r>
              <a:rPr lang="ru-RU" sz="3600" b="1" dirty="0">
                <a:latin typeface="Arial" pitchFamily="34" charset="0"/>
                <a:cs typeface="Arial" pitchFamily="34" charset="0"/>
              </a:rPr>
              <a:t>. </a:t>
            </a:r>
            <a:r>
              <a:rPr lang="ru-RU" sz="3600" b="1" dirty="0" smtClean="0">
                <a:latin typeface="Arial" pitchFamily="34" charset="0"/>
                <a:cs typeface="Arial" pitchFamily="34" charset="0"/>
              </a:rPr>
              <a:t>Сформулируйте </a:t>
            </a:r>
            <a:r>
              <a:rPr lang="ru-RU" sz="3600" b="1" dirty="0">
                <a:latin typeface="Arial" pitchFamily="34" charset="0"/>
                <a:cs typeface="Arial" pitchFamily="34" charset="0"/>
              </a:rPr>
              <a:t>теоремы, обратные к приведенным</a:t>
            </a:r>
          </a:p>
          <a:p>
            <a:r>
              <a:rPr lang="ru-RU" sz="3600" b="1" dirty="0">
                <a:latin typeface="Arial" pitchFamily="34" charset="0"/>
                <a:cs typeface="Arial" pitchFamily="34" charset="0"/>
              </a:rPr>
              <a:t>ниже, и проверьте </a:t>
            </a:r>
            <a:r>
              <a:rPr lang="ru-RU" sz="3600" b="1" dirty="0" smtClean="0">
                <a:latin typeface="Arial" pitchFamily="34" charset="0"/>
                <a:cs typeface="Arial" pitchFamily="34" charset="0"/>
              </a:rPr>
              <a:t>правильность</a:t>
            </a:r>
            <a:r>
              <a:rPr lang="ru-RU" sz="3600" b="1" dirty="0">
                <a:latin typeface="Arial" pitchFamily="34" charset="0"/>
                <a:cs typeface="Arial" pitchFamily="34" charset="0"/>
              </a:rPr>
              <a:t>:</a:t>
            </a:r>
          </a:p>
          <a:p>
            <a:r>
              <a:rPr lang="ru-RU" sz="3600" b="1" dirty="0" smtClean="0">
                <a:latin typeface="Arial" pitchFamily="34" charset="0"/>
                <a:cs typeface="Arial" pitchFamily="34" charset="0"/>
              </a:rPr>
              <a:t>     2</a:t>
            </a:r>
            <a:r>
              <a:rPr lang="ru-RU" sz="3600" b="1" dirty="0">
                <a:latin typeface="Arial" pitchFamily="34" charset="0"/>
                <a:cs typeface="Arial" pitchFamily="34" charset="0"/>
              </a:rPr>
              <a:t>) </a:t>
            </a:r>
            <a:r>
              <a:rPr lang="ru-RU" sz="3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Две прямые, каждая из которых параллельна</a:t>
            </a:r>
          </a:p>
          <a:p>
            <a:r>
              <a:rPr lang="ru-RU" sz="3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третьей прямой, </a:t>
            </a:r>
            <a:r>
              <a:rPr lang="ru-RU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параллельны.</a:t>
            </a:r>
            <a:endParaRPr lang="uz-Latn-UZ" sz="36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6477000" y="4242767"/>
            <a:ext cx="7824052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3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Если две </a:t>
            </a:r>
            <a:r>
              <a:rPr lang="ru-RU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параллельные  прямые параллельны</a:t>
            </a:r>
            <a:r>
              <a:rPr lang="ru-RU" sz="3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третьей прямой, то каждая из них будет параллельна третьей прямой</a:t>
            </a:r>
            <a:endParaRPr lang="ru-RU" sz="36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8052969" y="3304668"/>
            <a:ext cx="467211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b="1" dirty="0" smtClean="0">
                <a:latin typeface="Arial" pitchFamily="34" charset="0"/>
                <a:cs typeface="Arial" pitchFamily="34" charset="0"/>
              </a:rPr>
              <a:t>Обратная  теорема </a:t>
            </a:r>
            <a:endParaRPr lang="uz-Latn-UZ" sz="3600" dirty="0"/>
          </a:p>
        </p:txBody>
      </p:sp>
      <p:sp>
        <p:nvSpPr>
          <p:cNvPr id="26" name="Line 7"/>
          <p:cNvSpPr>
            <a:spLocks noChangeShapeType="1"/>
          </p:cNvSpPr>
          <p:nvPr/>
        </p:nvSpPr>
        <p:spPr bwMode="auto">
          <a:xfrm>
            <a:off x="15190787" y="8225396"/>
            <a:ext cx="3175" cy="15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23" name="Line 4"/>
          <p:cNvSpPr>
            <a:spLocks noChangeShapeType="1"/>
          </p:cNvSpPr>
          <p:nvPr/>
        </p:nvSpPr>
        <p:spPr bwMode="auto">
          <a:xfrm>
            <a:off x="5645280" y="8068468"/>
            <a:ext cx="3175" cy="15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25" name="Text Box 9"/>
          <p:cNvSpPr txBox="1">
            <a:spLocks noChangeArrowheads="1"/>
          </p:cNvSpPr>
          <p:nvPr/>
        </p:nvSpPr>
        <p:spPr bwMode="auto">
          <a:xfrm>
            <a:off x="584404" y="6896087"/>
            <a:ext cx="367408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3200" b="1" i="1">
                <a:latin typeface="Times New Roman" pitchFamily="18" charset="0"/>
              </a:rPr>
              <a:t>с</a:t>
            </a:r>
          </a:p>
        </p:txBody>
      </p:sp>
      <p:sp>
        <p:nvSpPr>
          <p:cNvPr id="27" name="Freeform 16"/>
          <p:cNvSpPr>
            <a:spLocks/>
          </p:cNvSpPr>
          <p:nvPr/>
        </p:nvSpPr>
        <p:spPr bwMode="auto">
          <a:xfrm>
            <a:off x="893893" y="3818730"/>
            <a:ext cx="4725987" cy="1652588"/>
          </a:xfrm>
          <a:custGeom>
            <a:avLst/>
            <a:gdLst/>
            <a:ahLst/>
            <a:cxnLst>
              <a:cxn ang="0">
                <a:pos x="0" y="1268"/>
              </a:cxn>
              <a:cxn ang="0">
                <a:pos x="3531" y="0"/>
              </a:cxn>
            </a:cxnLst>
            <a:rect l="0" t="0" r="r" b="b"/>
            <a:pathLst>
              <a:path w="3531" h="1268">
                <a:moveTo>
                  <a:pt x="0" y="1268"/>
                </a:moveTo>
                <a:lnTo>
                  <a:pt x="3531" y="0"/>
                </a:lnTo>
              </a:path>
            </a:pathLst>
          </a:custGeom>
          <a:noFill/>
          <a:ln w="57150">
            <a:solidFill>
              <a:srgbClr val="003366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0" name="Text Box 17"/>
          <p:cNvSpPr txBox="1">
            <a:spLocks noChangeArrowheads="1"/>
          </p:cNvSpPr>
          <p:nvPr/>
        </p:nvSpPr>
        <p:spPr bwMode="auto">
          <a:xfrm>
            <a:off x="820868" y="4898230"/>
            <a:ext cx="38985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3200" b="1" i="1">
                <a:latin typeface="Times New Roman" pitchFamily="18" charset="0"/>
              </a:rPr>
              <a:t>а</a:t>
            </a:r>
          </a:p>
        </p:txBody>
      </p:sp>
      <p:sp>
        <p:nvSpPr>
          <p:cNvPr id="31" name="Text Box 18"/>
          <p:cNvSpPr txBox="1">
            <a:spLocks noChangeArrowheads="1"/>
          </p:cNvSpPr>
          <p:nvPr/>
        </p:nvSpPr>
        <p:spPr bwMode="auto">
          <a:xfrm>
            <a:off x="728624" y="5766881"/>
            <a:ext cx="38985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200" b="1" i="1" dirty="0">
                <a:latin typeface="Times New Roman" pitchFamily="18" charset="0"/>
              </a:rPr>
              <a:t>b</a:t>
            </a:r>
            <a:endParaRPr lang="ru-RU" sz="3200" b="1" i="1" dirty="0">
              <a:latin typeface="Times New Roman" pitchFamily="18" charset="0"/>
            </a:endParaRPr>
          </a:p>
        </p:txBody>
      </p:sp>
      <p:sp>
        <p:nvSpPr>
          <p:cNvPr id="32" name="Freeform 20"/>
          <p:cNvSpPr>
            <a:spLocks/>
          </p:cNvSpPr>
          <p:nvPr/>
        </p:nvSpPr>
        <p:spPr bwMode="auto">
          <a:xfrm>
            <a:off x="1015793" y="5334000"/>
            <a:ext cx="4956679" cy="1749175"/>
          </a:xfrm>
          <a:custGeom>
            <a:avLst/>
            <a:gdLst/>
            <a:ahLst/>
            <a:cxnLst>
              <a:cxn ang="0">
                <a:pos x="0" y="1268"/>
              </a:cxn>
              <a:cxn ang="0">
                <a:pos x="3531" y="0"/>
              </a:cxn>
            </a:cxnLst>
            <a:rect l="0" t="0" r="r" b="b"/>
            <a:pathLst>
              <a:path w="3531" h="1268">
                <a:moveTo>
                  <a:pt x="0" y="1268"/>
                </a:moveTo>
                <a:lnTo>
                  <a:pt x="3531" y="0"/>
                </a:lnTo>
              </a:path>
            </a:pathLst>
          </a:custGeom>
          <a:noFill/>
          <a:ln w="57150">
            <a:solidFill>
              <a:srgbClr val="9933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3" name="Freeform 22"/>
          <p:cNvSpPr>
            <a:spLocks/>
          </p:cNvSpPr>
          <p:nvPr/>
        </p:nvSpPr>
        <p:spPr bwMode="auto">
          <a:xfrm>
            <a:off x="1088818" y="4699069"/>
            <a:ext cx="4725987" cy="1652587"/>
          </a:xfrm>
          <a:custGeom>
            <a:avLst/>
            <a:gdLst/>
            <a:ahLst/>
            <a:cxnLst>
              <a:cxn ang="0">
                <a:pos x="0" y="1268"/>
              </a:cxn>
              <a:cxn ang="0">
                <a:pos x="3531" y="0"/>
              </a:cxn>
            </a:cxnLst>
            <a:rect l="0" t="0" r="r" b="b"/>
            <a:pathLst>
              <a:path w="3531" h="1268">
                <a:moveTo>
                  <a:pt x="0" y="1268"/>
                </a:moveTo>
                <a:lnTo>
                  <a:pt x="3531" y="0"/>
                </a:lnTo>
              </a:path>
            </a:pathLst>
          </a:custGeom>
          <a:noFill/>
          <a:ln w="57150">
            <a:solidFill>
              <a:srgbClr val="003366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4" name="Text Box 23"/>
          <p:cNvSpPr txBox="1">
            <a:spLocks noChangeArrowheads="1"/>
          </p:cNvSpPr>
          <p:nvPr/>
        </p:nvSpPr>
        <p:spPr bwMode="auto">
          <a:xfrm>
            <a:off x="3557718" y="6698455"/>
            <a:ext cx="1287532" cy="769441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4400" b="1" i="1" dirty="0">
                <a:latin typeface="Times New Roman" pitchFamily="18" charset="0"/>
              </a:rPr>
              <a:t>a</a:t>
            </a:r>
            <a:r>
              <a:rPr lang="en-US" sz="4400" b="1" dirty="0">
                <a:latin typeface="Times New Roman" pitchFamily="18" charset="0"/>
              </a:rPr>
              <a:t> </a:t>
            </a:r>
            <a:r>
              <a:rPr lang="en-US" sz="4400" b="1" dirty="0" smtClean="0">
                <a:latin typeface="Cambria Math"/>
                <a:ea typeface="Cambria Math"/>
                <a:cs typeface="Arial" charset="0"/>
              </a:rPr>
              <a:t>∥</a:t>
            </a:r>
            <a:r>
              <a:rPr lang="en-US" sz="4400" b="1" dirty="0" smtClean="0">
                <a:latin typeface="Times New Roman" pitchFamily="18" charset="0"/>
                <a:cs typeface="Arial" charset="0"/>
              </a:rPr>
              <a:t> </a:t>
            </a:r>
            <a:r>
              <a:rPr lang="en-US" sz="4400" b="1" i="1" dirty="0">
                <a:latin typeface="Times New Roman" pitchFamily="18" charset="0"/>
                <a:cs typeface="Arial" charset="0"/>
              </a:rPr>
              <a:t>b</a:t>
            </a:r>
          </a:p>
        </p:txBody>
      </p:sp>
    </p:spTree>
    <p:extLst>
      <p:ext uri="{BB962C8B-B14F-4D97-AF65-F5344CB8AC3E}">
        <p14:creationId xmlns:p14="http://schemas.microsoft.com/office/powerpoint/2010/main" val="37878672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4562910" y="277885"/>
            <a:ext cx="7848284" cy="707878"/>
          </a:xfrm>
          <a:prstGeom prst="rect">
            <a:avLst/>
          </a:prstGeom>
          <a:noFill/>
        </p:spPr>
        <p:txBody>
          <a:bodyPr wrap="none" lIns="91431" tIns="45716" rIns="91431" bIns="45716" rtlCol="0">
            <a:spAutoFit/>
          </a:bodyPr>
          <a:lstStyle/>
          <a:p>
            <a:r>
              <a:rPr lang="ru-RU" sz="40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Задание из </a:t>
            </a:r>
            <a:r>
              <a:rPr lang="ru-RU" sz="40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учебника (стр. 87) </a:t>
            </a:r>
            <a:endParaRPr lang="ru-RU" sz="3200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867400" y="6370316"/>
            <a:ext cx="3745000" cy="7232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Ответ:  верно</a:t>
            </a:r>
            <a:endParaRPr lang="uz-Latn-UZ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533400" y="913924"/>
            <a:ext cx="1363980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 smtClean="0">
                <a:latin typeface="Arial" pitchFamily="34" charset="0"/>
                <a:cs typeface="Arial" pitchFamily="34" charset="0"/>
              </a:rPr>
              <a:t>     8</a:t>
            </a:r>
            <a:r>
              <a:rPr lang="ru-RU" sz="3600" b="1" dirty="0">
                <a:latin typeface="Arial" pitchFamily="34" charset="0"/>
                <a:cs typeface="Arial" pitchFamily="34" charset="0"/>
              </a:rPr>
              <a:t>. </a:t>
            </a:r>
            <a:r>
              <a:rPr lang="ru-RU" sz="3600" b="1" dirty="0" smtClean="0">
                <a:latin typeface="Arial" pitchFamily="34" charset="0"/>
                <a:cs typeface="Arial" pitchFamily="34" charset="0"/>
              </a:rPr>
              <a:t>Сформулируйте </a:t>
            </a:r>
            <a:r>
              <a:rPr lang="ru-RU" sz="3600" b="1" dirty="0">
                <a:latin typeface="Arial" pitchFamily="34" charset="0"/>
                <a:cs typeface="Arial" pitchFamily="34" charset="0"/>
              </a:rPr>
              <a:t>теоремы, обратные к приведенным</a:t>
            </a:r>
          </a:p>
          <a:p>
            <a:r>
              <a:rPr lang="ru-RU" sz="3600" b="1" dirty="0">
                <a:latin typeface="Arial" pitchFamily="34" charset="0"/>
                <a:cs typeface="Arial" pitchFamily="34" charset="0"/>
              </a:rPr>
              <a:t>ниже, и проверьте </a:t>
            </a:r>
            <a:r>
              <a:rPr lang="ru-RU" sz="3600" b="1" dirty="0" smtClean="0">
                <a:latin typeface="Arial" pitchFamily="34" charset="0"/>
                <a:cs typeface="Arial" pitchFamily="34" charset="0"/>
              </a:rPr>
              <a:t>правильность</a:t>
            </a:r>
            <a:r>
              <a:rPr lang="ru-RU" sz="3600" b="1" dirty="0">
                <a:latin typeface="Arial" pitchFamily="34" charset="0"/>
                <a:cs typeface="Arial" pitchFamily="34" charset="0"/>
              </a:rPr>
              <a:t>:</a:t>
            </a:r>
          </a:p>
          <a:p>
            <a:r>
              <a:rPr lang="ru-RU" sz="3600" b="1" dirty="0" smtClean="0">
                <a:latin typeface="Arial" pitchFamily="34" charset="0"/>
                <a:cs typeface="Arial" pitchFamily="34" charset="0"/>
              </a:rPr>
              <a:t>     3</a:t>
            </a:r>
            <a:r>
              <a:rPr lang="ru-RU" sz="3600" b="1" dirty="0">
                <a:latin typeface="Arial" pitchFamily="34" charset="0"/>
                <a:cs typeface="Arial" pitchFamily="34" charset="0"/>
              </a:rPr>
              <a:t>) </a:t>
            </a:r>
            <a:r>
              <a:rPr lang="ru-RU" sz="3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В </a:t>
            </a:r>
            <a:r>
              <a:rPr lang="ru-RU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равностороннем треугольнике все углы раны</a:t>
            </a:r>
            <a:endParaRPr lang="ru-RU" sz="36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7278529" y="3886200"/>
            <a:ext cx="6848669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У треугольника, все углы которого равны,  все стороны будут равны</a:t>
            </a:r>
            <a:endParaRPr lang="ru-RU" sz="36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8052969" y="2980615"/>
            <a:ext cx="467211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b="1" dirty="0" smtClean="0">
                <a:latin typeface="Arial" pitchFamily="34" charset="0"/>
                <a:cs typeface="Arial" pitchFamily="34" charset="0"/>
              </a:rPr>
              <a:t>Обратная  теорема </a:t>
            </a:r>
            <a:endParaRPr lang="uz-Latn-UZ" sz="3600" dirty="0"/>
          </a:p>
        </p:txBody>
      </p:sp>
      <p:sp>
        <p:nvSpPr>
          <p:cNvPr id="26" name="Line 7"/>
          <p:cNvSpPr>
            <a:spLocks noChangeShapeType="1"/>
          </p:cNvSpPr>
          <p:nvPr/>
        </p:nvSpPr>
        <p:spPr bwMode="auto">
          <a:xfrm>
            <a:off x="15190787" y="8225396"/>
            <a:ext cx="3175" cy="15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23" name="Line 4"/>
          <p:cNvSpPr>
            <a:spLocks noChangeShapeType="1"/>
          </p:cNvSpPr>
          <p:nvPr/>
        </p:nvSpPr>
        <p:spPr bwMode="auto">
          <a:xfrm>
            <a:off x="5645280" y="8068468"/>
            <a:ext cx="3175" cy="15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" name="Равнобедренный треугольник 2"/>
          <p:cNvSpPr/>
          <p:nvPr/>
        </p:nvSpPr>
        <p:spPr>
          <a:xfrm>
            <a:off x="951722" y="3303780"/>
            <a:ext cx="4181910" cy="3238537"/>
          </a:xfrm>
          <a:prstGeom prst="triangle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z-Latn-UZ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 flipH="1">
            <a:off x="3993464" y="4870292"/>
            <a:ext cx="213030" cy="260445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>
            <a:off x="3114980" y="6352680"/>
            <a:ext cx="0" cy="379274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/>
          <p:nvPr/>
        </p:nvCxnSpPr>
        <p:spPr>
          <a:xfrm>
            <a:off x="1882454" y="4866777"/>
            <a:ext cx="266654" cy="255002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Дуга 15"/>
          <p:cNvSpPr/>
          <p:nvPr/>
        </p:nvSpPr>
        <p:spPr>
          <a:xfrm rot="16009346">
            <a:off x="4360003" y="6044440"/>
            <a:ext cx="914400" cy="914400"/>
          </a:xfrm>
          <a:prstGeom prst="arc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uz-Latn-UZ"/>
          </a:p>
        </p:txBody>
      </p:sp>
      <p:sp>
        <p:nvSpPr>
          <p:cNvPr id="29" name="Дуга 28"/>
          <p:cNvSpPr/>
          <p:nvPr/>
        </p:nvSpPr>
        <p:spPr>
          <a:xfrm rot="7684891">
            <a:off x="2558642" y="3066797"/>
            <a:ext cx="914400" cy="914400"/>
          </a:xfrm>
          <a:prstGeom prst="arc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uz-Latn-UZ"/>
          </a:p>
        </p:txBody>
      </p:sp>
      <p:sp>
        <p:nvSpPr>
          <p:cNvPr id="35" name="Дуга 34"/>
          <p:cNvSpPr/>
          <p:nvPr/>
        </p:nvSpPr>
        <p:spPr>
          <a:xfrm>
            <a:off x="833535" y="6085117"/>
            <a:ext cx="914400" cy="914400"/>
          </a:xfrm>
          <a:prstGeom prst="arc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uz-Latn-UZ"/>
          </a:p>
        </p:txBody>
      </p:sp>
    </p:spTree>
    <p:extLst>
      <p:ext uri="{BB962C8B-B14F-4D97-AF65-F5344CB8AC3E}">
        <p14:creationId xmlns:p14="http://schemas.microsoft.com/office/powerpoint/2010/main" val="1008293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4" grpId="0"/>
      <p:bldP spid="18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1"/>
            <a:ext cx="14630399" cy="914400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pPr algn="ctr" defTabSz="2313116"/>
            <a:r>
              <a:rPr lang="ru-RU" sz="5000" spc="39" dirty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        </a:t>
            </a:r>
            <a:r>
              <a:rPr lang="ru-RU" sz="5400" b="1" spc="39" dirty="0" smtClean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ЗАДАНИЯ </a:t>
            </a:r>
            <a:r>
              <a:rPr lang="ru-RU" sz="5400" b="1" spc="39" dirty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ДЛЯ ЗАКРЕПЛЕНИЯ</a:t>
            </a:r>
            <a:endParaRPr sz="5000" b="1" dirty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AutoShape 4" descr="Математическая вертикаль», тестирование учителей — Abitu.net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z-Latn-UZ"/>
          </a:p>
        </p:txBody>
      </p:sp>
      <p:sp>
        <p:nvSpPr>
          <p:cNvPr id="3" name="AutoShape 4" descr="чтение векторные изображения, графика и иллюстрации - 123RF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z-Latn-UZ"/>
          </a:p>
        </p:txBody>
      </p:sp>
      <p:sp>
        <p:nvSpPr>
          <p:cNvPr id="8" name="AutoShape 6" descr="чтение векторные изображения, графика и иллюстрации - 123RF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z-Latn-UZ"/>
          </a:p>
        </p:txBody>
      </p:sp>
      <p:sp>
        <p:nvSpPr>
          <p:cNvPr id="9" name="AutoShape 8" descr="чтение векторные изображения, графика и иллюстрации - 123RF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z-Latn-UZ"/>
          </a:p>
        </p:txBody>
      </p:sp>
      <p:sp>
        <p:nvSpPr>
          <p:cNvPr id="12" name="TextBox 11"/>
          <p:cNvSpPr txBox="1"/>
          <p:nvPr/>
        </p:nvSpPr>
        <p:spPr>
          <a:xfrm>
            <a:off x="180457" y="1144538"/>
            <a:ext cx="13933649" cy="1055506"/>
          </a:xfrm>
          <a:prstGeom prst="rect">
            <a:avLst/>
          </a:prstGeom>
          <a:noFill/>
        </p:spPr>
        <p:txBody>
          <a:bodyPr wrap="square" lIns="39454" tIns="19729" rIns="39454" bIns="19729" rtlCol="0">
            <a:spAutoFit/>
          </a:bodyPr>
          <a:lstStyle/>
          <a:p>
            <a:r>
              <a:rPr lang="ru-RU" sz="6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4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1) Выполнить письменно задачи  № 1, 3 (стр.87). </a:t>
            </a:r>
            <a:endParaRPr lang="uz-Latn-UZ" sz="44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92087" y="2200044"/>
            <a:ext cx="14246223" cy="2409723"/>
          </a:xfrm>
          <a:prstGeom prst="rect">
            <a:avLst/>
          </a:prstGeom>
          <a:noFill/>
        </p:spPr>
        <p:txBody>
          <a:bodyPr wrap="square" lIns="39454" tIns="19729" rIns="39454" bIns="19729" rtlCol="0">
            <a:spAutoFit/>
          </a:bodyPr>
          <a:lstStyle/>
          <a:p>
            <a:r>
              <a:rPr lang="ru-RU" sz="6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44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ru-RU" sz="4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) Запишите предложение и составьте обратное утверждение к этому предложению. Выясните, всегда  ли верно это обратное утверждение</a:t>
            </a:r>
          </a:p>
        </p:txBody>
      </p:sp>
      <p:pic>
        <p:nvPicPr>
          <p:cNvPr id="6146" name="Picture 2" descr="Детский символ, содержащий геометрические фигуры | Премиум векторы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5938" r="64375"/>
          <a:stretch/>
        </p:blipFill>
        <p:spPr bwMode="auto">
          <a:xfrm>
            <a:off x="2971800" y="5169992"/>
            <a:ext cx="2124205" cy="28581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48" name="Picture 4" descr="Детский символ, содержащий геометрические фигуры | Премиум векторы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0064" t="12977" b="43532"/>
          <a:stretch/>
        </p:blipFill>
        <p:spPr bwMode="auto">
          <a:xfrm>
            <a:off x="9372600" y="4876800"/>
            <a:ext cx="2381252" cy="28210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601079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5334000" y="76200"/>
            <a:ext cx="4572000" cy="870919"/>
          </a:xfrm>
          <a:prstGeom prst="rect">
            <a:avLst/>
          </a:prstGeom>
        </p:spPr>
        <p:txBody>
          <a:bodyPr wrap="square" lIns="39534" tIns="19768" rIns="39534" bIns="19768">
            <a:spAutoFit/>
          </a:bodyPr>
          <a:lstStyle/>
          <a:p>
            <a:pPr lvl="0" algn="ctr"/>
            <a:r>
              <a:rPr lang="ru-RU" sz="5400" b="1" spc="39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План урока</a:t>
            </a:r>
            <a:endParaRPr lang="ru-RU" sz="54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2" name="Схема 1"/>
          <p:cNvGraphicFramePr/>
          <p:nvPr>
            <p:extLst>
              <p:ext uri="{D42A27DB-BD31-4B8C-83A1-F6EECF244321}">
                <p14:modId xmlns:p14="http://schemas.microsoft.com/office/powerpoint/2010/main" val="927917342"/>
              </p:ext>
            </p:extLst>
          </p:nvPr>
        </p:nvGraphicFramePr>
        <p:xfrm>
          <a:off x="1066800" y="1143000"/>
          <a:ext cx="12649200" cy="6502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5768233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666" name="Freeform 2"/>
          <p:cNvSpPr>
            <a:spLocks/>
          </p:cNvSpPr>
          <p:nvPr/>
        </p:nvSpPr>
        <p:spPr bwMode="auto">
          <a:xfrm rot="20439620">
            <a:off x="11892406" y="6177946"/>
            <a:ext cx="1267462" cy="476322"/>
          </a:xfrm>
          <a:custGeom>
            <a:avLst/>
            <a:gdLst>
              <a:gd name="T0" fmla="*/ 416 w 416"/>
              <a:gd name="T1" fmla="*/ 302 h 317"/>
              <a:gd name="T2" fmla="*/ 0 w 416"/>
              <a:gd name="T3" fmla="*/ 317 h 317"/>
              <a:gd name="T4" fmla="*/ 149 w 416"/>
              <a:gd name="T5" fmla="*/ 0 h 317"/>
              <a:gd name="T6" fmla="*/ 416 w 416"/>
              <a:gd name="T7" fmla="*/ 302 h 31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416" h="317">
                <a:moveTo>
                  <a:pt x="416" y="302"/>
                </a:moveTo>
                <a:lnTo>
                  <a:pt x="0" y="317"/>
                </a:lnTo>
                <a:lnTo>
                  <a:pt x="149" y="0"/>
                </a:lnTo>
                <a:lnTo>
                  <a:pt x="416" y="302"/>
                </a:lnTo>
                <a:close/>
              </a:path>
            </a:pathLst>
          </a:custGeom>
          <a:gradFill rotWithShape="1">
            <a:gsLst>
              <a:gs pos="0">
                <a:srgbClr val="0099FF"/>
              </a:gs>
              <a:gs pos="100000">
                <a:schemeClr val="bg1"/>
              </a:gs>
            </a:gsLst>
            <a:path path="rect">
              <a:fillToRect r="100000" b="100000"/>
            </a:path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 cap="flat" cmpd="sng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/>
          <a:lstStyle/>
          <a:p>
            <a:endParaRPr lang="uz-Latn-UZ" sz="5400" i="1">
              <a:latin typeface="+mj-lt"/>
            </a:endParaRPr>
          </a:p>
        </p:txBody>
      </p:sp>
      <p:sp>
        <p:nvSpPr>
          <p:cNvPr id="241667" name="Freeform 3"/>
          <p:cNvSpPr>
            <a:spLocks/>
          </p:cNvSpPr>
          <p:nvPr/>
        </p:nvSpPr>
        <p:spPr bwMode="auto">
          <a:xfrm>
            <a:off x="11788141" y="6448426"/>
            <a:ext cx="1056640" cy="603884"/>
          </a:xfrm>
          <a:custGeom>
            <a:avLst/>
            <a:gdLst>
              <a:gd name="T0" fmla="*/ 416 w 416"/>
              <a:gd name="T1" fmla="*/ 302 h 317"/>
              <a:gd name="T2" fmla="*/ 0 w 416"/>
              <a:gd name="T3" fmla="*/ 317 h 317"/>
              <a:gd name="T4" fmla="*/ 149 w 416"/>
              <a:gd name="T5" fmla="*/ 0 h 317"/>
              <a:gd name="T6" fmla="*/ 416 w 416"/>
              <a:gd name="T7" fmla="*/ 302 h 31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416" h="317">
                <a:moveTo>
                  <a:pt x="416" y="302"/>
                </a:moveTo>
                <a:lnTo>
                  <a:pt x="0" y="317"/>
                </a:lnTo>
                <a:lnTo>
                  <a:pt x="149" y="0"/>
                </a:lnTo>
                <a:lnTo>
                  <a:pt x="416" y="302"/>
                </a:lnTo>
                <a:close/>
              </a:path>
            </a:pathLst>
          </a:custGeom>
          <a:gradFill rotWithShape="1">
            <a:gsLst>
              <a:gs pos="0">
                <a:srgbClr val="0099FF"/>
              </a:gs>
              <a:gs pos="100000">
                <a:schemeClr val="bg1"/>
              </a:gs>
            </a:gsLst>
            <a:path path="rect">
              <a:fillToRect t="100000" r="100000"/>
            </a:path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 cap="flat" cmpd="sng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/>
          <a:lstStyle/>
          <a:p>
            <a:endParaRPr lang="uz-Latn-UZ" sz="5400" i="1">
              <a:latin typeface="+mj-lt"/>
            </a:endParaRPr>
          </a:p>
        </p:txBody>
      </p:sp>
      <p:sp>
        <p:nvSpPr>
          <p:cNvPr id="241668" name="Freeform 4"/>
          <p:cNvSpPr>
            <a:spLocks/>
          </p:cNvSpPr>
          <p:nvPr/>
        </p:nvSpPr>
        <p:spPr bwMode="auto">
          <a:xfrm>
            <a:off x="11788141" y="4200526"/>
            <a:ext cx="1056640" cy="603884"/>
          </a:xfrm>
          <a:custGeom>
            <a:avLst/>
            <a:gdLst>
              <a:gd name="T0" fmla="*/ 416 w 416"/>
              <a:gd name="T1" fmla="*/ 302 h 317"/>
              <a:gd name="T2" fmla="*/ 0 w 416"/>
              <a:gd name="T3" fmla="*/ 317 h 317"/>
              <a:gd name="T4" fmla="*/ 149 w 416"/>
              <a:gd name="T5" fmla="*/ 0 h 317"/>
              <a:gd name="T6" fmla="*/ 416 w 416"/>
              <a:gd name="T7" fmla="*/ 302 h 31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416" h="317">
                <a:moveTo>
                  <a:pt x="416" y="302"/>
                </a:moveTo>
                <a:lnTo>
                  <a:pt x="0" y="317"/>
                </a:lnTo>
                <a:lnTo>
                  <a:pt x="149" y="0"/>
                </a:lnTo>
                <a:lnTo>
                  <a:pt x="416" y="302"/>
                </a:lnTo>
                <a:close/>
              </a:path>
            </a:pathLst>
          </a:custGeom>
          <a:gradFill rotWithShape="1">
            <a:gsLst>
              <a:gs pos="0">
                <a:srgbClr val="0099FF"/>
              </a:gs>
              <a:gs pos="100000">
                <a:schemeClr val="bg1"/>
              </a:gs>
            </a:gsLst>
            <a:path path="rect">
              <a:fillToRect t="100000" r="100000"/>
            </a:path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 cap="flat" cmpd="sng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/>
          <a:lstStyle/>
          <a:p>
            <a:endParaRPr lang="uz-Latn-UZ" sz="5400" i="1">
              <a:latin typeface="+mj-lt"/>
            </a:endParaRPr>
          </a:p>
        </p:txBody>
      </p:sp>
      <p:sp>
        <p:nvSpPr>
          <p:cNvPr id="241669" name="Freeform 5"/>
          <p:cNvSpPr>
            <a:spLocks/>
          </p:cNvSpPr>
          <p:nvPr/>
        </p:nvSpPr>
        <p:spPr bwMode="auto">
          <a:xfrm>
            <a:off x="12019280" y="1922146"/>
            <a:ext cx="1056640" cy="603884"/>
          </a:xfrm>
          <a:custGeom>
            <a:avLst/>
            <a:gdLst>
              <a:gd name="T0" fmla="*/ 416 w 416"/>
              <a:gd name="T1" fmla="*/ 302 h 317"/>
              <a:gd name="T2" fmla="*/ 0 w 416"/>
              <a:gd name="T3" fmla="*/ 317 h 317"/>
              <a:gd name="T4" fmla="*/ 149 w 416"/>
              <a:gd name="T5" fmla="*/ 0 h 317"/>
              <a:gd name="T6" fmla="*/ 416 w 416"/>
              <a:gd name="T7" fmla="*/ 302 h 31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416" h="317">
                <a:moveTo>
                  <a:pt x="416" y="302"/>
                </a:moveTo>
                <a:lnTo>
                  <a:pt x="0" y="317"/>
                </a:lnTo>
                <a:lnTo>
                  <a:pt x="149" y="0"/>
                </a:lnTo>
                <a:lnTo>
                  <a:pt x="416" y="302"/>
                </a:lnTo>
                <a:close/>
              </a:path>
            </a:pathLst>
          </a:custGeom>
          <a:gradFill rotWithShape="1">
            <a:gsLst>
              <a:gs pos="0">
                <a:srgbClr val="0099FF"/>
              </a:gs>
              <a:gs pos="100000">
                <a:schemeClr val="bg1"/>
              </a:gs>
            </a:gsLst>
            <a:path path="rect">
              <a:fillToRect t="100000" r="100000"/>
            </a:path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 cap="flat" cmpd="sng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/>
          <a:lstStyle/>
          <a:p>
            <a:endParaRPr lang="uz-Latn-UZ" sz="5400" i="1">
              <a:latin typeface="+mj-lt"/>
            </a:endParaRPr>
          </a:p>
        </p:txBody>
      </p:sp>
      <p:sp>
        <p:nvSpPr>
          <p:cNvPr id="241670" name="Freeform 6"/>
          <p:cNvSpPr>
            <a:spLocks/>
          </p:cNvSpPr>
          <p:nvPr/>
        </p:nvSpPr>
        <p:spPr bwMode="auto">
          <a:xfrm>
            <a:off x="12268200" y="3423286"/>
            <a:ext cx="1056640" cy="603884"/>
          </a:xfrm>
          <a:custGeom>
            <a:avLst/>
            <a:gdLst>
              <a:gd name="T0" fmla="*/ 416 w 416"/>
              <a:gd name="T1" fmla="*/ 302 h 317"/>
              <a:gd name="T2" fmla="*/ 0 w 416"/>
              <a:gd name="T3" fmla="*/ 317 h 317"/>
              <a:gd name="T4" fmla="*/ 149 w 416"/>
              <a:gd name="T5" fmla="*/ 0 h 317"/>
              <a:gd name="T6" fmla="*/ 416 w 416"/>
              <a:gd name="T7" fmla="*/ 302 h 31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416" h="317">
                <a:moveTo>
                  <a:pt x="416" y="302"/>
                </a:moveTo>
                <a:lnTo>
                  <a:pt x="0" y="317"/>
                </a:lnTo>
                <a:lnTo>
                  <a:pt x="149" y="0"/>
                </a:lnTo>
                <a:lnTo>
                  <a:pt x="416" y="302"/>
                </a:lnTo>
                <a:close/>
              </a:path>
            </a:pathLst>
          </a:custGeom>
          <a:gradFill rotWithShape="1">
            <a:gsLst>
              <a:gs pos="0">
                <a:srgbClr val="0099FF"/>
              </a:gs>
              <a:gs pos="100000">
                <a:schemeClr val="bg1"/>
              </a:gs>
            </a:gsLst>
            <a:path path="rect">
              <a:fillToRect t="100000" r="100000"/>
            </a:path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 cap="flat" cmpd="sng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/>
          <a:lstStyle/>
          <a:p>
            <a:endParaRPr lang="uz-Latn-UZ" sz="5400" i="1">
              <a:latin typeface="+mj-lt"/>
            </a:endParaRPr>
          </a:p>
        </p:txBody>
      </p:sp>
      <p:sp>
        <p:nvSpPr>
          <p:cNvPr id="241671" name="Freeform 7"/>
          <p:cNvSpPr>
            <a:spLocks/>
          </p:cNvSpPr>
          <p:nvPr/>
        </p:nvSpPr>
        <p:spPr bwMode="auto">
          <a:xfrm>
            <a:off x="11577321" y="1748790"/>
            <a:ext cx="922021" cy="520066"/>
          </a:xfrm>
          <a:custGeom>
            <a:avLst/>
            <a:gdLst>
              <a:gd name="T0" fmla="*/ 0 w 227"/>
              <a:gd name="T1" fmla="*/ 0 h 182"/>
              <a:gd name="T2" fmla="*/ 227 w 227"/>
              <a:gd name="T3" fmla="*/ 0 h 182"/>
              <a:gd name="T4" fmla="*/ 136 w 227"/>
              <a:gd name="T5" fmla="*/ 182 h 182"/>
              <a:gd name="T6" fmla="*/ 0 w 227"/>
              <a:gd name="T7" fmla="*/ 0 h 18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27" h="182">
                <a:moveTo>
                  <a:pt x="0" y="0"/>
                </a:moveTo>
                <a:lnTo>
                  <a:pt x="227" y="0"/>
                </a:lnTo>
                <a:lnTo>
                  <a:pt x="136" y="182"/>
                </a:lnTo>
                <a:lnTo>
                  <a:pt x="0" y="0"/>
                </a:lnTo>
                <a:close/>
              </a:path>
            </a:pathLst>
          </a:custGeom>
          <a:gradFill rotWithShape="1">
            <a:gsLst>
              <a:gs pos="0">
                <a:srgbClr val="0099FF"/>
              </a:gs>
              <a:gs pos="100000">
                <a:schemeClr val="bg1"/>
              </a:gs>
            </a:gsLst>
            <a:path path="rect">
              <a:fillToRect l="100000" b="100000"/>
            </a:path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 cap="flat" cmpd="sng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/>
          <a:lstStyle/>
          <a:p>
            <a:endParaRPr lang="uz-Latn-UZ" sz="5400" i="1">
              <a:latin typeface="+mj-lt"/>
            </a:endParaRPr>
          </a:p>
        </p:txBody>
      </p:sp>
      <p:sp>
        <p:nvSpPr>
          <p:cNvPr id="241672" name="Rectangle 8"/>
          <p:cNvSpPr>
            <a:spLocks noChangeArrowheads="1"/>
          </p:cNvSpPr>
          <p:nvPr/>
        </p:nvSpPr>
        <p:spPr bwMode="auto">
          <a:xfrm>
            <a:off x="153618" y="3609162"/>
            <a:ext cx="10190479" cy="17938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30622" tIns="65311" rIns="130622" bIns="65311" anchor="ctr">
            <a:spAutoFit/>
          </a:bodyPr>
          <a:lstStyle/>
          <a:p>
            <a:pPr marL="653110" indent="-653110"/>
            <a:r>
              <a:rPr lang="ru-RU" sz="3600" b="1" dirty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      </a:t>
            </a:r>
            <a:r>
              <a:rPr lang="ru-RU" sz="3600" b="1" dirty="0" smtClean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   Если </a:t>
            </a:r>
            <a:r>
              <a:rPr lang="ru-RU" sz="3600" b="1" dirty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при пересечении двух прямых </a:t>
            </a:r>
          </a:p>
          <a:p>
            <a:pPr marL="653110" indent="-653110"/>
            <a:r>
              <a:rPr lang="ru-RU" sz="3600" b="1" dirty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      секущей </a:t>
            </a:r>
            <a:r>
              <a:rPr lang="ru-RU" sz="36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соответственные углы</a:t>
            </a:r>
            <a:r>
              <a:rPr lang="ru-RU" sz="3600" b="1" dirty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36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равны</a:t>
            </a:r>
            <a:r>
              <a:rPr lang="ru-RU" sz="3600" b="1" dirty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, </a:t>
            </a:r>
          </a:p>
          <a:p>
            <a:pPr marL="653110" indent="-653110"/>
            <a:r>
              <a:rPr lang="ru-RU" sz="3600" b="1" dirty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      то прямые параллельны.</a:t>
            </a:r>
          </a:p>
        </p:txBody>
      </p:sp>
      <p:sp>
        <p:nvSpPr>
          <p:cNvPr id="241673" name="Rectangle 9"/>
          <p:cNvSpPr>
            <a:spLocks noChangeArrowheads="1"/>
          </p:cNvSpPr>
          <p:nvPr/>
        </p:nvSpPr>
        <p:spPr bwMode="auto">
          <a:xfrm>
            <a:off x="287021" y="5690855"/>
            <a:ext cx="9923675" cy="17938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30622" tIns="65311" rIns="130622" bIns="65311" anchor="ctr">
            <a:spAutoFit/>
          </a:bodyPr>
          <a:lstStyle/>
          <a:p>
            <a:pPr marL="653110" indent="-653110"/>
            <a:r>
              <a:rPr lang="ru-RU" sz="3600" b="1" dirty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      </a:t>
            </a:r>
            <a:r>
              <a:rPr lang="ru-RU" sz="3600" b="1" dirty="0" smtClean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  Если </a:t>
            </a:r>
            <a:r>
              <a:rPr lang="ru-RU" sz="3600" b="1" dirty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при пересечении двух прямых секущей </a:t>
            </a:r>
            <a:r>
              <a:rPr lang="ru-RU" sz="36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сумма односторонних углов равна 180</a:t>
            </a:r>
            <a:r>
              <a:rPr lang="ru-RU" sz="3600" b="1" baseline="300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0</a:t>
            </a:r>
            <a:r>
              <a:rPr lang="ru-RU" sz="3600" b="1" dirty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, то прямые параллельны.</a:t>
            </a:r>
          </a:p>
        </p:txBody>
      </p:sp>
      <p:grpSp>
        <p:nvGrpSpPr>
          <p:cNvPr id="241674" name="Group 10"/>
          <p:cNvGrpSpPr>
            <a:grpSpLocks/>
          </p:cNvGrpSpPr>
          <p:nvPr/>
        </p:nvGrpSpPr>
        <p:grpSpPr bwMode="auto">
          <a:xfrm>
            <a:off x="11003281" y="1230630"/>
            <a:ext cx="2649221" cy="1727836"/>
            <a:chOff x="4377" y="164"/>
            <a:chExt cx="1270" cy="1043"/>
          </a:xfrm>
        </p:grpSpPr>
        <p:sp>
          <p:nvSpPr>
            <p:cNvPr id="241675" name="Line 11"/>
            <p:cNvSpPr>
              <a:spLocks noChangeShapeType="1"/>
            </p:cNvSpPr>
            <p:nvPr/>
          </p:nvSpPr>
          <p:spPr bwMode="auto">
            <a:xfrm>
              <a:off x="4377" y="482"/>
              <a:ext cx="1270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uz-Latn-UZ"/>
            </a:p>
          </p:txBody>
        </p:sp>
        <p:sp>
          <p:nvSpPr>
            <p:cNvPr id="241676" name="Line 12"/>
            <p:cNvSpPr>
              <a:spLocks noChangeShapeType="1"/>
            </p:cNvSpPr>
            <p:nvPr/>
          </p:nvSpPr>
          <p:spPr bwMode="auto">
            <a:xfrm>
              <a:off x="4377" y="935"/>
              <a:ext cx="1225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uz-Latn-UZ"/>
            </a:p>
          </p:txBody>
        </p:sp>
        <p:sp>
          <p:nvSpPr>
            <p:cNvPr id="241677" name="Line 13"/>
            <p:cNvSpPr>
              <a:spLocks noChangeShapeType="1"/>
            </p:cNvSpPr>
            <p:nvPr/>
          </p:nvSpPr>
          <p:spPr bwMode="auto">
            <a:xfrm flipH="1">
              <a:off x="4694" y="164"/>
              <a:ext cx="590" cy="1043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uz-Latn-UZ"/>
            </a:p>
          </p:txBody>
        </p:sp>
      </p:grpSp>
      <p:grpSp>
        <p:nvGrpSpPr>
          <p:cNvPr id="241678" name="Group 14"/>
          <p:cNvGrpSpPr>
            <a:grpSpLocks/>
          </p:cNvGrpSpPr>
          <p:nvPr/>
        </p:nvGrpSpPr>
        <p:grpSpPr bwMode="auto">
          <a:xfrm>
            <a:off x="10772141" y="3509010"/>
            <a:ext cx="2649219" cy="1727836"/>
            <a:chOff x="4377" y="164"/>
            <a:chExt cx="1270" cy="1043"/>
          </a:xfrm>
        </p:grpSpPr>
        <p:sp>
          <p:nvSpPr>
            <p:cNvPr id="241679" name="Line 15"/>
            <p:cNvSpPr>
              <a:spLocks noChangeShapeType="1"/>
            </p:cNvSpPr>
            <p:nvPr/>
          </p:nvSpPr>
          <p:spPr bwMode="auto">
            <a:xfrm>
              <a:off x="4377" y="482"/>
              <a:ext cx="1270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uz-Latn-UZ"/>
            </a:p>
          </p:txBody>
        </p:sp>
        <p:sp>
          <p:nvSpPr>
            <p:cNvPr id="241680" name="Line 16"/>
            <p:cNvSpPr>
              <a:spLocks noChangeShapeType="1"/>
            </p:cNvSpPr>
            <p:nvPr/>
          </p:nvSpPr>
          <p:spPr bwMode="auto">
            <a:xfrm>
              <a:off x="4377" y="935"/>
              <a:ext cx="1225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uz-Latn-UZ"/>
            </a:p>
          </p:txBody>
        </p:sp>
        <p:sp>
          <p:nvSpPr>
            <p:cNvPr id="241681" name="Line 17"/>
            <p:cNvSpPr>
              <a:spLocks noChangeShapeType="1"/>
            </p:cNvSpPr>
            <p:nvPr/>
          </p:nvSpPr>
          <p:spPr bwMode="auto">
            <a:xfrm flipH="1">
              <a:off x="4694" y="164"/>
              <a:ext cx="590" cy="1043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uz-Latn-UZ"/>
            </a:p>
          </p:txBody>
        </p:sp>
      </p:grpSp>
      <p:grpSp>
        <p:nvGrpSpPr>
          <p:cNvPr id="241682" name="Group 18"/>
          <p:cNvGrpSpPr>
            <a:grpSpLocks/>
          </p:cNvGrpSpPr>
          <p:nvPr/>
        </p:nvGrpSpPr>
        <p:grpSpPr bwMode="auto">
          <a:xfrm>
            <a:off x="10772141" y="5756910"/>
            <a:ext cx="2649219" cy="1727836"/>
            <a:chOff x="4377" y="164"/>
            <a:chExt cx="1270" cy="1043"/>
          </a:xfrm>
        </p:grpSpPr>
        <p:sp>
          <p:nvSpPr>
            <p:cNvPr id="241683" name="Line 19"/>
            <p:cNvSpPr>
              <a:spLocks noChangeShapeType="1"/>
            </p:cNvSpPr>
            <p:nvPr/>
          </p:nvSpPr>
          <p:spPr bwMode="auto">
            <a:xfrm>
              <a:off x="4377" y="482"/>
              <a:ext cx="1270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uz-Latn-UZ"/>
            </a:p>
          </p:txBody>
        </p:sp>
        <p:sp>
          <p:nvSpPr>
            <p:cNvPr id="241684" name="Line 20"/>
            <p:cNvSpPr>
              <a:spLocks noChangeShapeType="1"/>
            </p:cNvSpPr>
            <p:nvPr/>
          </p:nvSpPr>
          <p:spPr bwMode="auto">
            <a:xfrm>
              <a:off x="4377" y="935"/>
              <a:ext cx="1225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uz-Latn-UZ"/>
            </a:p>
          </p:txBody>
        </p:sp>
        <p:sp>
          <p:nvSpPr>
            <p:cNvPr id="241685" name="Line 21"/>
            <p:cNvSpPr>
              <a:spLocks noChangeShapeType="1"/>
            </p:cNvSpPr>
            <p:nvPr/>
          </p:nvSpPr>
          <p:spPr bwMode="auto">
            <a:xfrm flipH="1">
              <a:off x="4694" y="164"/>
              <a:ext cx="590" cy="1043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uz-Latn-UZ"/>
            </a:p>
          </p:txBody>
        </p:sp>
      </p:grpSp>
      <p:sp>
        <p:nvSpPr>
          <p:cNvPr id="241686" name="Text Box 22"/>
          <p:cNvSpPr txBox="1">
            <a:spLocks noChangeArrowheads="1"/>
          </p:cNvSpPr>
          <p:nvPr/>
        </p:nvSpPr>
        <p:spPr bwMode="auto">
          <a:xfrm>
            <a:off x="11922761" y="1609976"/>
            <a:ext cx="472186" cy="6243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/>
          <a:p>
            <a:r>
              <a:rPr lang="ru-RU" sz="3200" b="1" i="1">
                <a:solidFill>
                  <a:srgbClr val="FF0000"/>
                </a:solidFill>
                <a:latin typeface="+mj-lt"/>
              </a:rPr>
              <a:t>1</a:t>
            </a:r>
          </a:p>
        </p:txBody>
      </p:sp>
      <p:sp>
        <p:nvSpPr>
          <p:cNvPr id="241687" name="Text Box 23"/>
          <p:cNvSpPr txBox="1">
            <a:spLocks noChangeArrowheads="1"/>
          </p:cNvSpPr>
          <p:nvPr/>
        </p:nvSpPr>
        <p:spPr bwMode="auto">
          <a:xfrm>
            <a:off x="12184893" y="2039174"/>
            <a:ext cx="472186" cy="6243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/>
          <a:p>
            <a:r>
              <a:rPr lang="ru-RU" sz="3200" b="1" i="1">
                <a:solidFill>
                  <a:srgbClr val="FF0000"/>
                </a:solidFill>
                <a:latin typeface="+mj-lt"/>
              </a:rPr>
              <a:t>2</a:t>
            </a:r>
          </a:p>
        </p:txBody>
      </p:sp>
      <p:sp>
        <p:nvSpPr>
          <p:cNvPr id="241688" name="Text Box 24"/>
          <p:cNvSpPr txBox="1">
            <a:spLocks noChangeArrowheads="1"/>
          </p:cNvSpPr>
          <p:nvPr/>
        </p:nvSpPr>
        <p:spPr bwMode="auto">
          <a:xfrm>
            <a:off x="13421360" y="1403986"/>
            <a:ext cx="480201" cy="6243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/>
          <a:p>
            <a:r>
              <a:rPr lang="ru-RU" sz="3200" b="1" i="1">
                <a:solidFill>
                  <a:srgbClr val="FF0000"/>
                </a:solidFill>
                <a:latin typeface="+mj-lt"/>
              </a:rPr>
              <a:t>а</a:t>
            </a:r>
          </a:p>
        </p:txBody>
      </p:sp>
      <p:sp>
        <p:nvSpPr>
          <p:cNvPr id="241689" name="Text Box 25"/>
          <p:cNvSpPr txBox="1">
            <a:spLocks noChangeArrowheads="1"/>
          </p:cNvSpPr>
          <p:nvPr/>
        </p:nvSpPr>
        <p:spPr bwMode="auto">
          <a:xfrm>
            <a:off x="13307062" y="2181226"/>
            <a:ext cx="480201" cy="6243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/>
          <a:p>
            <a:r>
              <a:rPr lang="en-US" sz="3200" b="1" i="1">
                <a:solidFill>
                  <a:srgbClr val="FF0000"/>
                </a:solidFill>
                <a:latin typeface="+mj-lt"/>
              </a:rPr>
              <a:t>b</a:t>
            </a:r>
            <a:endParaRPr lang="ru-RU" sz="3200" b="1" i="1">
              <a:solidFill>
                <a:srgbClr val="FF0000"/>
              </a:solidFill>
              <a:latin typeface="+mj-lt"/>
            </a:endParaRPr>
          </a:p>
        </p:txBody>
      </p:sp>
      <p:sp>
        <p:nvSpPr>
          <p:cNvPr id="241690" name="Text Box 26"/>
          <p:cNvSpPr txBox="1">
            <a:spLocks noChangeArrowheads="1"/>
          </p:cNvSpPr>
          <p:nvPr/>
        </p:nvSpPr>
        <p:spPr bwMode="auto">
          <a:xfrm>
            <a:off x="12730480" y="918210"/>
            <a:ext cx="432111" cy="6243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/>
          <a:p>
            <a:r>
              <a:rPr lang="en-US" sz="3200" b="1" i="1">
                <a:solidFill>
                  <a:srgbClr val="0000FF"/>
                </a:solidFill>
                <a:latin typeface="+mj-lt"/>
              </a:rPr>
              <a:t>c</a:t>
            </a:r>
            <a:endParaRPr lang="ru-RU" sz="3200" b="1" i="1">
              <a:solidFill>
                <a:srgbClr val="0000FF"/>
              </a:solidFill>
              <a:latin typeface="+mj-lt"/>
            </a:endParaRPr>
          </a:p>
        </p:txBody>
      </p:sp>
      <p:sp>
        <p:nvSpPr>
          <p:cNvPr id="241691" name="Text Box 27"/>
          <p:cNvSpPr txBox="1">
            <a:spLocks noChangeArrowheads="1"/>
          </p:cNvSpPr>
          <p:nvPr/>
        </p:nvSpPr>
        <p:spPr bwMode="auto">
          <a:xfrm>
            <a:off x="12616181" y="3337560"/>
            <a:ext cx="432111" cy="6243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/>
          <a:p>
            <a:r>
              <a:rPr lang="en-US" sz="3200" b="1" i="1">
                <a:solidFill>
                  <a:srgbClr val="0000FF"/>
                </a:solidFill>
                <a:latin typeface="+mj-lt"/>
              </a:rPr>
              <a:t>c</a:t>
            </a:r>
            <a:endParaRPr lang="ru-RU" sz="3200" b="1" i="1">
              <a:solidFill>
                <a:srgbClr val="0000FF"/>
              </a:solidFill>
              <a:latin typeface="+mj-lt"/>
            </a:endParaRPr>
          </a:p>
        </p:txBody>
      </p:sp>
      <p:sp>
        <p:nvSpPr>
          <p:cNvPr id="241692" name="Text Box 28"/>
          <p:cNvSpPr txBox="1">
            <a:spLocks noChangeArrowheads="1"/>
          </p:cNvSpPr>
          <p:nvPr/>
        </p:nvSpPr>
        <p:spPr bwMode="auto">
          <a:xfrm>
            <a:off x="13190222" y="3682366"/>
            <a:ext cx="480201" cy="6243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/>
          <a:p>
            <a:r>
              <a:rPr lang="ru-RU" sz="3200" b="1" i="1">
                <a:solidFill>
                  <a:srgbClr val="FF0000"/>
                </a:solidFill>
                <a:latin typeface="+mj-lt"/>
              </a:rPr>
              <a:t>а</a:t>
            </a:r>
          </a:p>
        </p:txBody>
      </p:sp>
      <p:sp>
        <p:nvSpPr>
          <p:cNvPr id="241693" name="Text Box 29"/>
          <p:cNvSpPr txBox="1">
            <a:spLocks noChangeArrowheads="1"/>
          </p:cNvSpPr>
          <p:nvPr/>
        </p:nvSpPr>
        <p:spPr bwMode="auto">
          <a:xfrm>
            <a:off x="13075920" y="4459606"/>
            <a:ext cx="480201" cy="6243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/>
          <a:p>
            <a:r>
              <a:rPr lang="en-US" sz="3200" b="1" i="1">
                <a:solidFill>
                  <a:srgbClr val="FF0000"/>
                </a:solidFill>
                <a:latin typeface="+mj-lt"/>
              </a:rPr>
              <a:t>b</a:t>
            </a:r>
            <a:endParaRPr lang="ru-RU" sz="3200" b="1" i="1">
              <a:solidFill>
                <a:srgbClr val="FF0000"/>
              </a:solidFill>
              <a:latin typeface="+mj-lt"/>
            </a:endParaRPr>
          </a:p>
        </p:txBody>
      </p:sp>
      <p:sp>
        <p:nvSpPr>
          <p:cNvPr id="241694" name="Text Box 30"/>
          <p:cNvSpPr txBox="1">
            <a:spLocks noChangeArrowheads="1"/>
          </p:cNvSpPr>
          <p:nvPr/>
        </p:nvSpPr>
        <p:spPr bwMode="auto">
          <a:xfrm>
            <a:off x="12397046" y="3541182"/>
            <a:ext cx="472186" cy="6243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/>
          <a:p>
            <a:r>
              <a:rPr lang="ru-RU" sz="3200" b="1" i="1">
                <a:solidFill>
                  <a:srgbClr val="FF0000"/>
                </a:solidFill>
                <a:latin typeface="+mj-lt"/>
              </a:rPr>
              <a:t>1</a:t>
            </a:r>
          </a:p>
        </p:txBody>
      </p:sp>
      <p:sp>
        <p:nvSpPr>
          <p:cNvPr id="241695" name="Text Box 31"/>
          <p:cNvSpPr txBox="1">
            <a:spLocks noChangeArrowheads="1"/>
          </p:cNvSpPr>
          <p:nvPr/>
        </p:nvSpPr>
        <p:spPr bwMode="auto">
          <a:xfrm>
            <a:off x="11860657" y="4239917"/>
            <a:ext cx="472186" cy="6243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/>
          <a:p>
            <a:r>
              <a:rPr lang="ru-RU" sz="3200" b="1" i="1" dirty="0">
                <a:solidFill>
                  <a:srgbClr val="FF0000"/>
                </a:solidFill>
                <a:latin typeface="+mj-lt"/>
              </a:rPr>
              <a:t>2</a:t>
            </a:r>
          </a:p>
        </p:txBody>
      </p:sp>
      <p:sp>
        <p:nvSpPr>
          <p:cNvPr id="241696" name="Text Box 32"/>
          <p:cNvSpPr txBox="1">
            <a:spLocks noChangeArrowheads="1"/>
          </p:cNvSpPr>
          <p:nvPr/>
        </p:nvSpPr>
        <p:spPr bwMode="auto">
          <a:xfrm>
            <a:off x="12499341" y="5756910"/>
            <a:ext cx="432111" cy="6243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/>
          <a:p>
            <a:r>
              <a:rPr lang="en-US" sz="3200" b="1" i="1">
                <a:solidFill>
                  <a:srgbClr val="0000FF"/>
                </a:solidFill>
                <a:latin typeface="+mj-lt"/>
              </a:rPr>
              <a:t>c</a:t>
            </a:r>
            <a:endParaRPr lang="ru-RU" sz="3200" b="1" i="1">
              <a:solidFill>
                <a:srgbClr val="0000FF"/>
              </a:solidFill>
              <a:latin typeface="+mj-lt"/>
            </a:endParaRPr>
          </a:p>
        </p:txBody>
      </p:sp>
      <p:sp>
        <p:nvSpPr>
          <p:cNvPr id="241697" name="Text Box 33"/>
          <p:cNvSpPr txBox="1">
            <a:spLocks noChangeArrowheads="1"/>
          </p:cNvSpPr>
          <p:nvPr/>
        </p:nvSpPr>
        <p:spPr bwMode="auto">
          <a:xfrm>
            <a:off x="13307062" y="5930266"/>
            <a:ext cx="480201" cy="6243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/>
          <a:p>
            <a:r>
              <a:rPr lang="ru-RU" sz="3200" b="1" i="1">
                <a:solidFill>
                  <a:srgbClr val="FF0000"/>
                </a:solidFill>
                <a:latin typeface="+mj-lt"/>
              </a:rPr>
              <a:t>а</a:t>
            </a:r>
          </a:p>
        </p:txBody>
      </p:sp>
      <p:sp>
        <p:nvSpPr>
          <p:cNvPr id="241698" name="Text Box 34"/>
          <p:cNvSpPr txBox="1">
            <a:spLocks noChangeArrowheads="1"/>
          </p:cNvSpPr>
          <p:nvPr/>
        </p:nvSpPr>
        <p:spPr bwMode="auto">
          <a:xfrm>
            <a:off x="13075920" y="6707506"/>
            <a:ext cx="480201" cy="6243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/>
          <a:p>
            <a:r>
              <a:rPr lang="en-US" sz="3200" b="1" i="1">
                <a:solidFill>
                  <a:srgbClr val="FF0000"/>
                </a:solidFill>
                <a:latin typeface="+mj-lt"/>
              </a:rPr>
              <a:t>b</a:t>
            </a:r>
            <a:endParaRPr lang="ru-RU" sz="3200" b="1" i="1">
              <a:solidFill>
                <a:srgbClr val="FF0000"/>
              </a:solidFill>
              <a:latin typeface="+mj-lt"/>
            </a:endParaRPr>
          </a:p>
        </p:txBody>
      </p:sp>
      <p:sp>
        <p:nvSpPr>
          <p:cNvPr id="241699" name="Text Box 35"/>
          <p:cNvSpPr txBox="1">
            <a:spLocks noChangeArrowheads="1"/>
          </p:cNvSpPr>
          <p:nvPr/>
        </p:nvSpPr>
        <p:spPr bwMode="auto">
          <a:xfrm>
            <a:off x="12143995" y="6141335"/>
            <a:ext cx="472186" cy="6243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/>
          <a:p>
            <a:r>
              <a:rPr lang="ru-RU" sz="3200" b="1" i="1">
                <a:solidFill>
                  <a:srgbClr val="FF0000"/>
                </a:solidFill>
                <a:latin typeface="+mj-lt"/>
              </a:rPr>
              <a:t>1</a:t>
            </a:r>
          </a:p>
        </p:txBody>
      </p:sp>
      <p:sp>
        <p:nvSpPr>
          <p:cNvPr id="241700" name="Text Box 36"/>
          <p:cNvSpPr txBox="1">
            <a:spLocks noChangeArrowheads="1"/>
          </p:cNvSpPr>
          <p:nvPr/>
        </p:nvSpPr>
        <p:spPr bwMode="auto">
          <a:xfrm>
            <a:off x="11797248" y="6554606"/>
            <a:ext cx="446538" cy="5627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/>
          <a:p>
            <a:r>
              <a:rPr lang="ru-RU" sz="2800" b="1" i="1" dirty="0">
                <a:solidFill>
                  <a:srgbClr val="FF0000"/>
                </a:solidFill>
                <a:latin typeface="+mj-lt"/>
                <a:cs typeface="Arial" pitchFamily="34" charset="0"/>
              </a:rPr>
              <a:t>2</a:t>
            </a:r>
          </a:p>
        </p:txBody>
      </p:sp>
      <p:sp>
        <p:nvSpPr>
          <p:cNvPr id="241701" name="Rectangle 37"/>
          <p:cNvSpPr>
            <a:spLocks noChangeArrowheads="1"/>
          </p:cNvSpPr>
          <p:nvPr/>
        </p:nvSpPr>
        <p:spPr bwMode="auto">
          <a:xfrm>
            <a:off x="20216" y="1454398"/>
            <a:ext cx="10190480" cy="17938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30622" tIns="65311" rIns="130622" bIns="65311" anchor="ctr">
            <a:spAutoFit/>
          </a:bodyPr>
          <a:lstStyle/>
          <a:p>
            <a:pPr marL="653110" indent="-653110"/>
            <a:r>
              <a:rPr lang="ru-RU" sz="3600" b="1" dirty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      </a:t>
            </a:r>
            <a:r>
              <a:rPr lang="ru-RU" sz="3600" b="1" dirty="0" smtClean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   Если </a:t>
            </a:r>
            <a:r>
              <a:rPr lang="ru-RU" sz="3600" b="1" dirty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при пересечении двух прямых </a:t>
            </a:r>
          </a:p>
          <a:p>
            <a:pPr marL="653110" indent="-653110"/>
            <a:r>
              <a:rPr lang="ru-RU" sz="3600" b="1" dirty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      секущей </a:t>
            </a:r>
            <a:r>
              <a:rPr lang="ru-RU" sz="36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накрест лежащие углы равны</a:t>
            </a:r>
            <a:r>
              <a:rPr lang="ru-RU" sz="3600" b="1" dirty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, </a:t>
            </a:r>
          </a:p>
          <a:p>
            <a:pPr marL="653110" indent="-653110"/>
            <a:r>
              <a:rPr lang="ru-RU" sz="3600" b="1" dirty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      то прямые параллельны.</a:t>
            </a:r>
          </a:p>
        </p:txBody>
      </p:sp>
      <p:sp>
        <p:nvSpPr>
          <p:cNvPr id="241703" name="Rectangle 39"/>
          <p:cNvSpPr>
            <a:spLocks noChangeArrowheads="1"/>
          </p:cNvSpPr>
          <p:nvPr/>
        </p:nvSpPr>
        <p:spPr bwMode="auto">
          <a:xfrm>
            <a:off x="1323341" y="502872"/>
            <a:ext cx="9906000" cy="6858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30622" tIns="65311" rIns="130622" bIns="65311" anchor="ctr">
            <a:spAutoFit/>
          </a:bodyPr>
          <a:lstStyle/>
          <a:p>
            <a:pPr marL="653110" indent="-653110"/>
            <a:r>
              <a:rPr lang="ru-RU" sz="36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Признаки параллельности прямых</a:t>
            </a:r>
          </a:p>
        </p:txBody>
      </p:sp>
    </p:spTree>
    <p:extLst>
      <p:ext uri="{BB962C8B-B14F-4D97-AF65-F5344CB8AC3E}">
        <p14:creationId xmlns:p14="http://schemas.microsoft.com/office/powerpoint/2010/main" val="24060071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7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417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6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416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6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416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1672" grpId="0"/>
      <p:bldP spid="241673" grpId="0"/>
      <p:bldP spid="24170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28600" y="1371600"/>
            <a:ext cx="14173200" cy="5402571"/>
          </a:xfrm>
          <a:prstGeom prst="rect">
            <a:avLst/>
          </a:prstGeom>
          <a:noFill/>
        </p:spPr>
        <p:txBody>
          <a:bodyPr lIns="130622" tIns="65311" rIns="130622" bIns="65311">
            <a:spAutoFit/>
          </a:bodyPr>
          <a:lstStyle/>
          <a:p>
            <a:pPr algn="just">
              <a:defRPr/>
            </a:pPr>
            <a:r>
              <a:rPr lang="ru-RU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   1</a:t>
            </a:r>
            <a:r>
              <a:rPr lang="ru-RU" sz="32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) Вычеркнуть лишние слова в скобках:</a:t>
            </a:r>
          </a:p>
          <a:p>
            <a:pPr indent="257130" algn="just">
              <a:defRPr/>
            </a:pPr>
            <a:r>
              <a:rPr lang="ru-RU" sz="32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Аксиома – это (</a:t>
            </a:r>
            <a:r>
              <a:rPr lang="ru-RU" sz="3200" b="1" i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очевидные, принятые, исходные</a:t>
            </a:r>
            <a:r>
              <a:rPr lang="ru-RU" sz="32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) положения </a:t>
            </a:r>
            <a:r>
              <a:rPr lang="ru-RU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геометрии,</a:t>
            </a:r>
          </a:p>
          <a:p>
            <a:pPr indent="257130" algn="just">
              <a:defRPr/>
            </a:pPr>
            <a:r>
              <a:rPr lang="ru-RU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не требующие (</a:t>
            </a:r>
            <a:r>
              <a:rPr lang="ru-RU" sz="3200" b="1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объяснений, доказательств, обоснований</a:t>
            </a:r>
            <a:r>
              <a:rPr lang="ru-RU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).</a:t>
            </a:r>
          </a:p>
          <a:p>
            <a:pPr algn="just">
              <a:spcBef>
                <a:spcPts val="857"/>
              </a:spcBef>
              <a:spcAft>
                <a:spcPts val="857"/>
              </a:spcAft>
              <a:defRPr/>
            </a:pPr>
            <a:r>
              <a:rPr lang="ru-RU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   2</a:t>
            </a:r>
            <a:r>
              <a:rPr lang="ru-RU" sz="32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) Выбрать окончание формулировки аксиомы параллельных прямых:</a:t>
            </a:r>
          </a:p>
          <a:p>
            <a:pPr algn="just">
              <a:defRPr/>
            </a:pPr>
            <a:r>
              <a:rPr lang="ru-RU" sz="32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Через точку, не лежащую на данной прямой, </a:t>
            </a:r>
            <a:r>
              <a:rPr lang="ru-RU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проходит</a:t>
            </a:r>
            <a:endParaRPr lang="ru-RU" sz="32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indent="514260" algn="just">
              <a:defRPr/>
            </a:pPr>
            <a:r>
              <a:rPr lang="ru-RU" sz="32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а) только одна прямая, параллельная </a:t>
            </a:r>
            <a:r>
              <a:rPr lang="ru-RU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данной</a:t>
            </a:r>
            <a:endParaRPr lang="ru-RU" sz="32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indent="514260" algn="just">
              <a:defRPr/>
            </a:pPr>
            <a:r>
              <a:rPr lang="ru-RU" sz="32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б) всегда проходит прямая, параллельная </a:t>
            </a:r>
            <a:r>
              <a:rPr lang="ru-RU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данной</a:t>
            </a:r>
            <a:endParaRPr lang="ru-RU" sz="32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indent="514260" algn="just">
              <a:spcBef>
                <a:spcPts val="857"/>
              </a:spcBef>
              <a:spcAft>
                <a:spcPts val="857"/>
              </a:spcAft>
              <a:defRPr/>
            </a:pPr>
            <a:r>
              <a:rPr lang="ru-RU" sz="32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в) только одна прямая, не пересекающаяся с </a:t>
            </a:r>
            <a:r>
              <a:rPr lang="ru-RU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данной</a:t>
            </a:r>
            <a:endParaRPr lang="ru-RU" sz="32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Line 53"/>
          <p:cNvSpPr>
            <a:spLocks noChangeShapeType="1"/>
          </p:cNvSpPr>
          <p:nvPr/>
        </p:nvSpPr>
        <p:spPr bwMode="auto">
          <a:xfrm>
            <a:off x="4857750" y="2209800"/>
            <a:ext cx="16002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130622" tIns="65311" rIns="130622" bIns="65311"/>
          <a:lstStyle/>
          <a:p>
            <a:endParaRPr lang="uz-Latn-UZ"/>
          </a:p>
        </p:txBody>
      </p:sp>
      <p:sp>
        <p:nvSpPr>
          <p:cNvPr id="5" name="Line 53"/>
          <p:cNvSpPr>
            <a:spLocks noChangeShapeType="1"/>
          </p:cNvSpPr>
          <p:nvPr/>
        </p:nvSpPr>
        <p:spPr bwMode="auto">
          <a:xfrm>
            <a:off x="4495800" y="3200400"/>
            <a:ext cx="1714499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130622" tIns="65311" rIns="130622" bIns="65311"/>
          <a:lstStyle/>
          <a:p>
            <a:endParaRPr lang="uz-Latn-UZ"/>
          </a:p>
        </p:txBody>
      </p:sp>
      <p:sp>
        <p:nvSpPr>
          <p:cNvPr id="6" name="Line 53"/>
          <p:cNvSpPr>
            <a:spLocks noChangeShapeType="1"/>
          </p:cNvSpPr>
          <p:nvPr/>
        </p:nvSpPr>
        <p:spPr bwMode="auto">
          <a:xfrm>
            <a:off x="7391400" y="2209800"/>
            <a:ext cx="18288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130622" tIns="65311" rIns="130622" bIns="65311"/>
          <a:lstStyle/>
          <a:p>
            <a:endParaRPr lang="uz-Latn-UZ"/>
          </a:p>
        </p:txBody>
      </p:sp>
      <p:sp>
        <p:nvSpPr>
          <p:cNvPr id="7" name="Line 53"/>
          <p:cNvSpPr>
            <a:spLocks noChangeShapeType="1"/>
          </p:cNvSpPr>
          <p:nvPr/>
        </p:nvSpPr>
        <p:spPr bwMode="auto">
          <a:xfrm>
            <a:off x="10668000" y="3200400"/>
            <a:ext cx="2171701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130622" tIns="65311" rIns="130622" bIns="65311"/>
          <a:lstStyle/>
          <a:p>
            <a:endParaRPr lang="uz-Latn-UZ"/>
          </a:p>
        </p:txBody>
      </p:sp>
      <p:pic>
        <p:nvPicPr>
          <p:cNvPr id="8" name="Picture 62" descr="44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9149" y="4953000"/>
            <a:ext cx="685800" cy="514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Rectangle 39"/>
          <p:cNvSpPr>
            <a:spLocks noChangeArrowheads="1"/>
          </p:cNvSpPr>
          <p:nvPr/>
        </p:nvSpPr>
        <p:spPr bwMode="auto">
          <a:xfrm>
            <a:off x="2286000" y="98369"/>
            <a:ext cx="9906000" cy="8090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30622" tIns="65311" rIns="130622" bIns="65311" anchor="ctr">
            <a:spAutoFit/>
          </a:bodyPr>
          <a:lstStyle/>
          <a:p>
            <a:pPr marL="653110" indent="-653110" algn="ctr"/>
            <a:r>
              <a:rPr lang="ru-RU" sz="44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 Задание </a:t>
            </a:r>
            <a:endParaRPr lang="ru-RU" sz="44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11590146"/>
      </p:ext>
    </p:extLst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96918" y="886316"/>
            <a:ext cx="13487400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 smtClean="0">
                <a:latin typeface="Arial" pitchFamily="34" charset="0"/>
                <a:cs typeface="Arial" pitchFamily="34" charset="0"/>
              </a:rPr>
              <a:t>     Если </a:t>
            </a:r>
            <a:r>
              <a:rPr lang="ru-RU" sz="3200" b="1" dirty="0">
                <a:latin typeface="Arial" pitchFamily="34" charset="0"/>
                <a:cs typeface="Arial" pitchFamily="34" charset="0"/>
              </a:rPr>
              <a:t>поменять местами условие и заключение </a:t>
            </a:r>
            <a:r>
              <a:rPr lang="ru-RU" sz="3200" b="1" dirty="0" smtClean="0">
                <a:latin typeface="Arial" pitchFamily="34" charset="0"/>
                <a:cs typeface="Arial" pitchFamily="34" charset="0"/>
              </a:rPr>
              <a:t>теоремы</a:t>
            </a:r>
            <a:r>
              <a:rPr lang="ru-RU" sz="3200" b="1" dirty="0">
                <a:latin typeface="Arial" pitchFamily="34" charset="0"/>
                <a:cs typeface="Arial" pitchFamily="34" charset="0"/>
              </a:rPr>
              <a:t>, получится </a:t>
            </a:r>
            <a:r>
              <a:rPr lang="ru-RU" sz="3200" b="1" dirty="0" smtClean="0">
                <a:latin typeface="Arial" pitchFamily="34" charset="0"/>
                <a:cs typeface="Arial" pitchFamily="34" charset="0"/>
              </a:rPr>
              <a:t>новое предложение. Если  </a:t>
            </a:r>
            <a:r>
              <a:rPr lang="ru-RU" sz="3200" b="1" dirty="0">
                <a:latin typeface="Arial" pitchFamily="34" charset="0"/>
                <a:cs typeface="Arial" pitchFamily="34" charset="0"/>
              </a:rPr>
              <a:t>оно также будет правильным</a:t>
            </a:r>
            <a:r>
              <a:rPr lang="ru-RU" sz="3200" b="1" dirty="0" smtClean="0">
                <a:latin typeface="Arial" pitchFamily="34" charset="0"/>
                <a:cs typeface="Arial" pitchFamily="34" charset="0"/>
              </a:rPr>
              <a:t>, то оно </a:t>
            </a:r>
            <a:r>
              <a:rPr lang="ru-RU" sz="3200" b="1" dirty="0">
                <a:latin typeface="Arial" pitchFamily="34" charset="0"/>
                <a:cs typeface="Arial" pitchFamily="34" charset="0"/>
              </a:rPr>
              <a:t>называется </a:t>
            </a:r>
            <a:r>
              <a:rPr lang="ru-RU" sz="32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обратной теоремой </a:t>
            </a:r>
            <a:r>
              <a:rPr lang="ru-RU" sz="3200" b="1" dirty="0">
                <a:latin typeface="Arial" pitchFamily="34" charset="0"/>
                <a:cs typeface="Arial" pitchFamily="34" charset="0"/>
              </a:rPr>
              <a:t>по отношению к данной теореме.</a:t>
            </a:r>
            <a:endParaRPr lang="uz-Latn-UZ" sz="3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4572000" y="196796"/>
            <a:ext cx="5834995" cy="7232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0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ОБРАТНАЯ </a:t>
            </a:r>
            <a:r>
              <a:rPr lang="ru-RU" sz="40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ТЕОРЕМА</a:t>
            </a:r>
            <a:endParaRPr lang="uz-Latn-UZ" sz="40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03493" y="3153053"/>
            <a:ext cx="2073645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Прямая </a:t>
            </a:r>
          </a:p>
          <a:p>
            <a:r>
              <a:rPr lang="ru-RU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теорема</a:t>
            </a:r>
            <a:endParaRPr lang="uz-Latn-UZ" sz="36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753928" y="3348409"/>
            <a:ext cx="145424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latin typeface="Arial" pitchFamily="34" charset="0"/>
                <a:cs typeface="Arial" pitchFamily="34" charset="0"/>
              </a:rPr>
              <a:t>Если </a:t>
            </a:r>
            <a:endParaRPr lang="uz-Latn-UZ" sz="3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4303839" y="3153052"/>
            <a:ext cx="3962399" cy="120032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в</a:t>
            </a:r>
            <a:r>
              <a:rPr lang="ru-RU" sz="36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ерно утверждение А</a:t>
            </a:r>
            <a:endParaRPr lang="uz-Latn-UZ" sz="36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8341132" y="3175957"/>
            <a:ext cx="1690206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latin typeface="Arial" pitchFamily="34" charset="0"/>
                <a:cs typeface="Arial" pitchFamily="34" charset="0"/>
              </a:rPr>
              <a:t>то</a:t>
            </a:r>
          </a:p>
          <a:p>
            <a:r>
              <a:rPr lang="ru-RU" sz="3600" b="1" dirty="0" smtClean="0">
                <a:latin typeface="Arial" pitchFamily="34" charset="0"/>
                <a:cs typeface="Arial" pitchFamily="34" charset="0"/>
              </a:rPr>
              <a:t> верно</a:t>
            </a:r>
            <a:endParaRPr lang="uz-Latn-UZ" sz="3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10162841" y="3150132"/>
            <a:ext cx="3962399" cy="117803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утверждение </a:t>
            </a:r>
          </a:p>
          <a:p>
            <a:pPr algn="ctr"/>
            <a:r>
              <a:rPr lang="ru-RU" sz="36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В</a:t>
            </a:r>
            <a:endParaRPr lang="uz-Latn-UZ" sz="36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340315" y="4733180"/>
            <a:ext cx="4108048" cy="7232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000" b="1" dirty="0" smtClean="0">
                <a:latin typeface="Arial" pitchFamily="34" charset="0"/>
                <a:cs typeface="Arial" pitchFamily="34" charset="0"/>
              </a:rPr>
              <a:t>Коротко: А </a:t>
            </a:r>
            <a:r>
              <a:rPr lang="ru-RU" sz="4000" b="1" dirty="0" smtClean="0">
                <a:latin typeface="Arial" pitchFamily="34" charset="0"/>
                <a:ea typeface="Cambria Math"/>
                <a:cs typeface="Arial" pitchFamily="34" charset="0"/>
              </a:rPr>
              <a:t>⇒ </a:t>
            </a:r>
            <a:r>
              <a:rPr lang="ru-RU" sz="4000" b="1" dirty="0" smtClean="0">
                <a:latin typeface="Arial" pitchFamily="34" charset="0"/>
                <a:cs typeface="Arial" pitchFamily="34" charset="0"/>
              </a:rPr>
              <a:t>В</a:t>
            </a:r>
            <a:endParaRPr lang="uz-Latn-UZ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03494" y="5701970"/>
            <a:ext cx="2526654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Обратная </a:t>
            </a:r>
          </a:p>
          <a:p>
            <a:r>
              <a:rPr lang="ru-RU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теорема</a:t>
            </a:r>
            <a:endParaRPr lang="uz-Latn-UZ" sz="36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849596" y="6066833"/>
            <a:ext cx="145424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latin typeface="Arial" pitchFamily="34" charset="0"/>
                <a:cs typeface="Arial" pitchFamily="34" charset="0"/>
              </a:rPr>
              <a:t>Если </a:t>
            </a:r>
            <a:endParaRPr lang="uz-Latn-UZ" sz="3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4269628" y="5701970"/>
            <a:ext cx="3962399" cy="114548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в</a:t>
            </a:r>
            <a:r>
              <a:rPr lang="ru-RU" sz="36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ерно утверждение В</a:t>
            </a:r>
            <a:endParaRPr lang="uz-Latn-UZ" sz="36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8341133" y="5708190"/>
            <a:ext cx="1690206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latin typeface="Arial" pitchFamily="34" charset="0"/>
                <a:cs typeface="Arial" pitchFamily="34" charset="0"/>
              </a:rPr>
              <a:t>то</a:t>
            </a:r>
          </a:p>
          <a:p>
            <a:r>
              <a:rPr lang="ru-RU" sz="3600" b="1" dirty="0" smtClean="0">
                <a:latin typeface="Arial" pitchFamily="34" charset="0"/>
                <a:cs typeface="Arial" pitchFamily="34" charset="0"/>
              </a:rPr>
              <a:t> верно</a:t>
            </a:r>
            <a:endParaRPr lang="uz-Latn-UZ" sz="3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10187707" y="5770603"/>
            <a:ext cx="3962399" cy="113169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утверждение</a:t>
            </a:r>
          </a:p>
          <a:p>
            <a:pPr algn="ctr"/>
            <a:r>
              <a:rPr lang="ru-RU" sz="36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А</a:t>
            </a:r>
            <a:endParaRPr lang="uz-Latn-UZ" sz="36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1066800" y="7257976"/>
            <a:ext cx="401238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000" b="1" dirty="0" smtClean="0">
                <a:latin typeface="Arial" pitchFamily="34" charset="0"/>
                <a:cs typeface="Arial" pitchFamily="34" charset="0"/>
              </a:rPr>
              <a:t>Коротко: В </a:t>
            </a:r>
            <a:r>
              <a:rPr lang="ru-RU" sz="4000" b="1" dirty="0" smtClean="0">
                <a:latin typeface="Arial" pitchFamily="34" charset="0"/>
                <a:ea typeface="Cambria Math"/>
                <a:cs typeface="Arial" pitchFamily="34" charset="0"/>
              </a:rPr>
              <a:t>⇒ </a:t>
            </a:r>
            <a:r>
              <a:rPr lang="ru-RU" sz="4000" b="1" dirty="0">
                <a:latin typeface="Arial" pitchFamily="34" charset="0"/>
                <a:cs typeface="Arial" pitchFamily="34" charset="0"/>
              </a:rPr>
              <a:t>А</a:t>
            </a:r>
            <a:endParaRPr lang="uz-Latn-UZ" sz="4000" b="1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9" name="Прямая со стрелкой 18"/>
          <p:cNvCxnSpPr/>
          <p:nvPr/>
        </p:nvCxnSpPr>
        <p:spPr>
          <a:xfrm>
            <a:off x="8220828" y="4642022"/>
            <a:ext cx="1930815" cy="758842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 стрелкой 21"/>
          <p:cNvCxnSpPr/>
          <p:nvPr/>
        </p:nvCxnSpPr>
        <p:spPr>
          <a:xfrm flipH="1">
            <a:off x="8187857" y="4642022"/>
            <a:ext cx="1838816" cy="814433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021504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  <p:bldP spid="8" grpId="0"/>
      <p:bldP spid="9" grpId="0" animBg="1"/>
      <p:bldP spid="10" grpId="0"/>
      <p:bldP spid="11" grpId="0" animBg="1"/>
      <p:bldP spid="12" grpId="0"/>
      <p:bldP spid="13" grpId="0"/>
      <p:bldP spid="14" grpId="0"/>
      <p:bldP spid="15" grpId="0" animBg="1"/>
      <p:bldP spid="16" grpId="0"/>
      <p:bldP spid="17" grpId="0" animBg="1"/>
      <p:bldP spid="1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540860" y="164219"/>
            <a:ext cx="10336940" cy="809006"/>
          </a:xfrm>
          <a:prstGeom prst="rect">
            <a:avLst/>
          </a:prstGeom>
          <a:noFill/>
        </p:spPr>
        <p:txBody>
          <a:bodyPr wrap="square" lIns="130622" tIns="65311" rIns="130622" bIns="65311" rtlCol="0">
            <a:spAutoFit/>
          </a:bodyPr>
          <a:lstStyle/>
          <a:p>
            <a:pPr algn="ctr"/>
            <a:r>
              <a:rPr lang="ru-RU" sz="44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Теорема, обратная данной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1040555" y="2972457"/>
            <a:ext cx="12573000" cy="1363004"/>
          </a:xfrm>
          <a:prstGeom prst="rect">
            <a:avLst/>
          </a:prstGeom>
        </p:spPr>
        <p:txBody>
          <a:bodyPr wrap="square" lIns="130622" tIns="65311" rIns="130622" bIns="65311">
            <a:spAutoFit/>
          </a:bodyPr>
          <a:lstStyle/>
          <a:p>
            <a:pPr algn="just"/>
            <a:r>
              <a:rPr lang="ru-RU" sz="40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Теорема: </a:t>
            </a:r>
            <a:r>
              <a:rPr lang="ru-RU" sz="4000" b="1" dirty="0">
                <a:latin typeface="Arial" pitchFamily="34" charset="0"/>
                <a:cs typeface="Arial" pitchFamily="34" charset="0"/>
              </a:rPr>
              <a:t>Е</a:t>
            </a:r>
            <a:r>
              <a:rPr lang="ru-RU" sz="4000" b="1" dirty="0" smtClean="0">
                <a:latin typeface="Arial" pitchFamily="34" charset="0"/>
                <a:cs typeface="Arial" pitchFamily="34" charset="0"/>
              </a:rPr>
              <a:t>сли  треугольник равнобедренный, то  углы прилежащие к его основанию равны.</a:t>
            </a:r>
            <a:endParaRPr lang="ru-RU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1757500" y="5309726"/>
            <a:ext cx="11322094" cy="1363004"/>
          </a:xfrm>
          <a:prstGeom prst="rect">
            <a:avLst/>
          </a:prstGeom>
        </p:spPr>
        <p:txBody>
          <a:bodyPr wrap="square" lIns="130622" tIns="65311" rIns="130622" bIns="65311">
            <a:spAutoFit/>
          </a:bodyPr>
          <a:lstStyle/>
          <a:p>
            <a:pPr algn="just"/>
            <a:r>
              <a:rPr lang="ru-RU" sz="40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Теорема:   </a:t>
            </a:r>
            <a:r>
              <a:rPr lang="ru-RU" sz="4000" b="1" dirty="0" smtClean="0">
                <a:latin typeface="Arial" pitchFamily="34" charset="0"/>
                <a:cs typeface="Arial" pitchFamily="34" charset="0"/>
              </a:rPr>
              <a:t>Если два угла треугольника равны, то треугольник равнобедренный.</a:t>
            </a:r>
            <a:endParaRPr lang="ru-RU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Выгнутая влево стрелка 10"/>
          <p:cNvSpPr/>
          <p:nvPr/>
        </p:nvSpPr>
        <p:spPr>
          <a:xfrm flipH="1" flipV="1">
            <a:off x="13487400" y="3352797"/>
            <a:ext cx="803160" cy="3089745"/>
          </a:xfrm>
          <a:prstGeom prst="curvedRight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0622" tIns="65311" rIns="130622" bIns="65311" rtlCol="0" anchor="ctr"/>
          <a:lstStyle/>
          <a:p>
            <a:pPr algn="ctr"/>
            <a:endParaRPr lang="ru-RU" b="1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Выгнутая влево стрелка 16"/>
          <p:cNvSpPr/>
          <p:nvPr/>
        </p:nvSpPr>
        <p:spPr>
          <a:xfrm>
            <a:off x="528232" y="4190999"/>
            <a:ext cx="691200" cy="1676401"/>
          </a:xfrm>
          <a:prstGeom prst="curvedRight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0622" tIns="65311" rIns="130622" bIns="65311" rtlCol="0" anchor="ctr"/>
          <a:lstStyle/>
          <a:p>
            <a:pPr algn="ctr"/>
            <a:endParaRPr lang="ru-RU" b="1" dirty="0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Равнобедренный треугольник 19"/>
          <p:cNvSpPr/>
          <p:nvPr/>
        </p:nvSpPr>
        <p:spPr>
          <a:xfrm>
            <a:off x="346300" y="911950"/>
            <a:ext cx="2822400" cy="1728000"/>
          </a:xfrm>
          <a:prstGeom prst="triangle">
            <a:avLst/>
          </a:prstGeom>
          <a:gradFill flip="none" rotWithShape="1">
            <a:gsLst>
              <a:gs pos="0">
                <a:srgbClr val="FFC000">
                  <a:tint val="66000"/>
                  <a:satMod val="160000"/>
                </a:srgbClr>
              </a:gs>
              <a:gs pos="50000">
                <a:srgbClr val="FFC000">
                  <a:tint val="44500"/>
                  <a:satMod val="160000"/>
                </a:srgbClr>
              </a:gs>
              <a:gs pos="100000">
                <a:srgbClr val="FFC000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0622" tIns="65311" rIns="130622" bIns="65311" rtlCol="0" anchor="ctr"/>
          <a:lstStyle/>
          <a:p>
            <a:pPr algn="ctr"/>
            <a:endParaRPr lang="ru-RU" b="1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21" name="Прямая соединительная линия 20"/>
          <p:cNvCxnSpPr/>
          <p:nvPr/>
        </p:nvCxnSpPr>
        <p:spPr>
          <a:xfrm>
            <a:off x="955900" y="1643470"/>
            <a:ext cx="243840" cy="18288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/>
          <p:cNvCxnSpPr/>
          <p:nvPr/>
        </p:nvCxnSpPr>
        <p:spPr>
          <a:xfrm>
            <a:off x="833980" y="1734910"/>
            <a:ext cx="243840" cy="18288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/>
          <p:cNvCxnSpPr/>
          <p:nvPr/>
        </p:nvCxnSpPr>
        <p:spPr>
          <a:xfrm flipH="1">
            <a:off x="2297020" y="1643470"/>
            <a:ext cx="243840" cy="18288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единительная линия 23"/>
          <p:cNvCxnSpPr/>
          <p:nvPr/>
        </p:nvCxnSpPr>
        <p:spPr>
          <a:xfrm flipH="1">
            <a:off x="2418940" y="1734910"/>
            <a:ext cx="243840" cy="18288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Дуга 24"/>
          <p:cNvSpPr/>
          <p:nvPr/>
        </p:nvSpPr>
        <p:spPr>
          <a:xfrm rot="660000">
            <a:off x="96232" y="2247979"/>
            <a:ext cx="864000" cy="648000"/>
          </a:xfrm>
          <a:prstGeom prst="arc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130622" tIns="65311" rIns="130622" bIns="65311" rtlCol="0" anchor="ctr"/>
          <a:lstStyle/>
          <a:p>
            <a:pPr algn="ctr"/>
            <a:endParaRPr lang="ru-RU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26" name="Дуга 25"/>
          <p:cNvSpPr/>
          <p:nvPr/>
        </p:nvSpPr>
        <p:spPr>
          <a:xfrm rot="-660000" flipH="1">
            <a:off x="2493434" y="2247980"/>
            <a:ext cx="864000" cy="648000"/>
          </a:xfrm>
          <a:prstGeom prst="arc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130622" tIns="65311" rIns="130622" bIns="65311" rtlCol="0" anchor="ctr"/>
          <a:lstStyle/>
          <a:p>
            <a:pPr algn="ctr"/>
            <a:endParaRPr lang="ru-RU" b="1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388579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 animBg="1"/>
      <p:bldP spid="1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819400" y="164219"/>
            <a:ext cx="9448800" cy="809006"/>
          </a:xfrm>
          <a:prstGeom prst="rect">
            <a:avLst/>
          </a:prstGeom>
          <a:noFill/>
        </p:spPr>
        <p:txBody>
          <a:bodyPr wrap="square" lIns="130622" tIns="65311" rIns="130622" bIns="65311" rtlCol="0">
            <a:spAutoFit/>
          </a:bodyPr>
          <a:lstStyle/>
          <a:p>
            <a:pPr algn="ctr"/>
            <a:r>
              <a:rPr lang="ru-RU" sz="44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Теорема, обратная данной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299568" y="1081023"/>
            <a:ext cx="2227683" cy="1609225"/>
          </a:xfrm>
          <a:prstGeom prst="rect">
            <a:avLst/>
          </a:prstGeom>
        </p:spPr>
        <p:txBody>
          <a:bodyPr wrap="square" lIns="130622" tIns="65311" rIns="130622" bIns="65311">
            <a:spAutoFit/>
          </a:bodyPr>
          <a:lstStyle/>
          <a:p>
            <a:pPr algn="just"/>
            <a:r>
              <a:rPr lang="ru-RU" sz="32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Условие </a:t>
            </a:r>
            <a:endParaRPr lang="ru-RU" sz="3200" b="1" dirty="0" smtClean="0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ru-RU" sz="32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Теоремы</a:t>
            </a:r>
          </a:p>
          <a:p>
            <a:pPr algn="just"/>
            <a:r>
              <a:rPr lang="ru-RU" sz="32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32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(Дано</a:t>
            </a:r>
            <a:r>
              <a:rPr lang="ru-RU" sz="32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):</a:t>
            </a:r>
            <a:endParaRPr lang="ru-RU" sz="3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7174540" y="1081021"/>
            <a:ext cx="2809447" cy="1609225"/>
          </a:xfrm>
          <a:prstGeom prst="rect">
            <a:avLst/>
          </a:prstGeom>
        </p:spPr>
        <p:txBody>
          <a:bodyPr wrap="square" lIns="130622" tIns="65311" rIns="130622" bIns="65311">
            <a:spAutoFit/>
          </a:bodyPr>
          <a:lstStyle/>
          <a:p>
            <a:r>
              <a:rPr lang="ru-RU" sz="32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Заключение </a:t>
            </a:r>
            <a:endParaRPr lang="ru-RU" sz="3200" b="1" dirty="0" smtClean="0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sz="32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Теоремы</a:t>
            </a:r>
          </a:p>
          <a:p>
            <a:r>
              <a:rPr lang="ru-RU" sz="32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32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(Доказать</a:t>
            </a:r>
            <a:r>
              <a:rPr lang="ru-RU" sz="32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):</a:t>
            </a:r>
            <a:endParaRPr lang="ru-RU" sz="3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6195340" y="3547836"/>
            <a:ext cx="2886989" cy="1116783"/>
          </a:xfrm>
          <a:prstGeom prst="rect">
            <a:avLst/>
          </a:prstGeom>
        </p:spPr>
        <p:txBody>
          <a:bodyPr wrap="square" lIns="130622" tIns="65311" rIns="130622" bIns="65311">
            <a:spAutoFit/>
          </a:bodyPr>
          <a:lstStyle/>
          <a:p>
            <a:pPr algn="just"/>
            <a:r>
              <a:rPr lang="ru-RU" sz="32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Заключение</a:t>
            </a:r>
          </a:p>
          <a:p>
            <a:pPr algn="just"/>
            <a:r>
              <a:rPr lang="ru-RU" sz="32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32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теоремы: </a:t>
            </a:r>
            <a:endParaRPr lang="ru-RU" sz="3200" b="1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122245" y="3657600"/>
            <a:ext cx="2324766" cy="1116783"/>
          </a:xfrm>
          <a:prstGeom prst="rect">
            <a:avLst/>
          </a:prstGeom>
        </p:spPr>
        <p:txBody>
          <a:bodyPr wrap="square" lIns="130622" tIns="65311" rIns="130622" bIns="65311">
            <a:spAutoFit/>
          </a:bodyPr>
          <a:lstStyle/>
          <a:p>
            <a:r>
              <a:rPr lang="ru-RU" sz="32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Условие </a:t>
            </a:r>
            <a:endParaRPr lang="ru-RU" sz="3200" b="1" dirty="0" smtClean="0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sz="32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теоремы</a:t>
            </a:r>
            <a:r>
              <a:rPr lang="ru-RU" sz="32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: </a:t>
            </a:r>
            <a:endParaRPr lang="ru-RU" sz="3200" b="1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4827857" y="6125172"/>
            <a:ext cx="8412480" cy="1178338"/>
          </a:xfrm>
          <a:prstGeom prst="rect">
            <a:avLst/>
          </a:prstGeom>
        </p:spPr>
        <p:txBody>
          <a:bodyPr wrap="square" lIns="130622" tIns="65311" rIns="130622" bIns="65311">
            <a:spAutoFit/>
          </a:bodyPr>
          <a:lstStyle/>
          <a:p>
            <a:pPr algn="ctr"/>
            <a:r>
              <a:rPr lang="ru-RU" sz="3400" b="1" dirty="0">
                <a:latin typeface="Arial" pitchFamily="34" charset="0"/>
                <a:cs typeface="Arial" pitchFamily="34" charset="0"/>
              </a:rPr>
              <a:t>Если в треугольнике два угла </a:t>
            </a:r>
          </a:p>
          <a:p>
            <a:pPr algn="ctr"/>
            <a:r>
              <a:rPr lang="ru-RU" sz="3400" b="1" dirty="0">
                <a:latin typeface="Arial" pitchFamily="34" charset="0"/>
                <a:cs typeface="Arial" pitchFamily="34" charset="0"/>
              </a:rPr>
              <a:t>равны, то он - равнобедренный.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588847" y="5564978"/>
            <a:ext cx="5312678" cy="655118"/>
          </a:xfrm>
          <a:prstGeom prst="rect">
            <a:avLst/>
          </a:prstGeom>
          <a:noFill/>
        </p:spPr>
        <p:txBody>
          <a:bodyPr wrap="none" lIns="130622" tIns="65311" rIns="130622" bIns="65311" rtlCol="0">
            <a:spAutoFit/>
          </a:bodyPr>
          <a:lstStyle/>
          <a:p>
            <a:r>
              <a:rPr lang="ru-RU" sz="34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НОВОЕ УТВЕРЖДЕНИЕ</a:t>
            </a:r>
          </a:p>
        </p:txBody>
      </p:sp>
      <p:sp>
        <p:nvSpPr>
          <p:cNvPr id="14" name="Стрелка углом вверх 13"/>
          <p:cNvSpPr/>
          <p:nvPr/>
        </p:nvSpPr>
        <p:spPr>
          <a:xfrm rot="10800000">
            <a:off x="3048021" y="5676537"/>
            <a:ext cx="3340800" cy="432000"/>
          </a:xfrm>
          <a:prstGeom prst="bentUp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0622" tIns="65311" rIns="130622" bIns="65311" rtlCol="0" anchor="ctr"/>
          <a:lstStyle/>
          <a:p>
            <a:pPr algn="ctr"/>
            <a:endParaRPr lang="ru-RU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409885" y="6118040"/>
            <a:ext cx="2475939" cy="1178338"/>
          </a:xfrm>
          <a:prstGeom prst="rect">
            <a:avLst/>
          </a:prstGeom>
          <a:noFill/>
        </p:spPr>
        <p:txBody>
          <a:bodyPr wrap="none" lIns="130622" tIns="65311" rIns="130622" bIns="65311" rtlCol="0">
            <a:spAutoFit/>
          </a:bodyPr>
          <a:lstStyle/>
          <a:p>
            <a:pPr algn="ctr"/>
            <a:r>
              <a:rPr lang="ru-RU" sz="34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Обратная </a:t>
            </a:r>
          </a:p>
          <a:p>
            <a:pPr algn="ctr"/>
            <a:r>
              <a:rPr lang="ru-RU" sz="34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теорема</a:t>
            </a:r>
            <a:endParaRPr lang="ru-RU" sz="3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527251" y="1285470"/>
            <a:ext cx="4299233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>
                <a:latin typeface="Arial" pitchFamily="34" charset="0"/>
                <a:cs typeface="Arial" pitchFamily="34" charset="0"/>
              </a:rPr>
              <a:t>треугольник - равнобедренный</a:t>
            </a:r>
            <a:endParaRPr lang="uz-Latn-UZ" sz="3600" dirty="0"/>
          </a:p>
        </p:txBody>
      </p:sp>
      <p:sp>
        <p:nvSpPr>
          <p:cNvPr id="18" name="Прямоугольник 17"/>
          <p:cNvSpPr/>
          <p:nvPr/>
        </p:nvSpPr>
        <p:spPr>
          <a:xfrm>
            <a:off x="10684912" y="1248741"/>
            <a:ext cx="3119319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>
                <a:latin typeface="Arial" pitchFamily="34" charset="0"/>
                <a:cs typeface="Arial" pitchFamily="34" charset="0"/>
              </a:rPr>
              <a:t>углы </a:t>
            </a:r>
            <a:r>
              <a:rPr lang="ru-RU" sz="3600" b="1" dirty="0" smtClean="0">
                <a:latin typeface="Arial" pitchFamily="34" charset="0"/>
                <a:cs typeface="Arial" pitchFamily="34" charset="0"/>
              </a:rPr>
              <a:t>при</a:t>
            </a:r>
          </a:p>
          <a:p>
            <a:r>
              <a:rPr lang="ru-RU" sz="3600" b="1" dirty="0" smtClean="0">
                <a:latin typeface="Arial" pitchFamily="34" charset="0"/>
                <a:cs typeface="Arial" pitchFamily="34" charset="0"/>
              </a:rPr>
              <a:t> основании </a:t>
            </a:r>
          </a:p>
          <a:p>
            <a:r>
              <a:rPr lang="ru-RU" sz="3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3600" b="1" dirty="0">
                <a:latin typeface="Arial" pitchFamily="34" charset="0"/>
                <a:cs typeface="Arial" pitchFamily="34" charset="0"/>
              </a:rPr>
              <a:t>равны</a:t>
            </a:r>
            <a:endParaRPr lang="uz-Latn-UZ" sz="3600" dirty="0"/>
          </a:p>
        </p:txBody>
      </p:sp>
      <p:sp>
        <p:nvSpPr>
          <p:cNvPr id="27" name="Прямоугольник 26"/>
          <p:cNvSpPr/>
          <p:nvPr/>
        </p:nvSpPr>
        <p:spPr>
          <a:xfrm>
            <a:off x="3076021" y="3338828"/>
            <a:ext cx="3119319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>
                <a:latin typeface="Arial" pitchFamily="34" charset="0"/>
                <a:cs typeface="Arial" pitchFamily="34" charset="0"/>
              </a:rPr>
              <a:t>углы </a:t>
            </a:r>
            <a:r>
              <a:rPr lang="ru-RU" sz="3600" b="1" dirty="0" smtClean="0">
                <a:latin typeface="Arial" pitchFamily="34" charset="0"/>
                <a:cs typeface="Arial" pitchFamily="34" charset="0"/>
              </a:rPr>
              <a:t>при</a:t>
            </a:r>
          </a:p>
          <a:p>
            <a:r>
              <a:rPr lang="ru-RU" sz="3600" b="1" dirty="0" smtClean="0">
                <a:latin typeface="Arial" pitchFamily="34" charset="0"/>
                <a:cs typeface="Arial" pitchFamily="34" charset="0"/>
              </a:rPr>
              <a:t> основании </a:t>
            </a:r>
          </a:p>
          <a:p>
            <a:r>
              <a:rPr lang="ru-RU" sz="3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3600" b="1" dirty="0">
                <a:latin typeface="Arial" pitchFamily="34" charset="0"/>
                <a:cs typeface="Arial" pitchFamily="34" charset="0"/>
              </a:rPr>
              <a:t>равны</a:t>
            </a:r>
            <a:endParaRPr lang="uz-Latn-UZ" sz="3600" dirty="0"/>
          </a:p>
        </p:txBody>
      </p:sp>
      <p:sp>
        <p:nvSpPr>
          <p:cNvPr id="28" name="Прямоугольник 27"/>
          <p:cNvSpPr/>
          <p:nvPr/>
        </p:nvSpPr>
        <p:spPr>
          <a:xfrm>
            <a:off x="9494033" y="3574054"/>
            <a:ext cx="4299233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>
                <a:latin typeface="Arial" pitchFamily="34" charset="0"/>
                <a:cs typeface="Arial" pitchFamily="34" charset="0"/>
              </a:rPr>
              <a:t>треугольник - равнобедренный</a:t>
            </a:r>
            <a:endParaRPr lang="uz-Latn-UZ" sz="3600" dirty="0"/>
          </a:p>
        </p:txBody>
      </p:sp>
      <p:cxnSp>
        <p:nvCxnSpPr>
          <p:cNvPr id="29" name="Прямая со стрелкой 28"/>
          <p:cNvCxnSpPr/>
          <p:nvPr/>
        </p:nvCxnSpPr>
        <p:spPr>
          <a:xfrm flipH="1">
            <a:off x="5436814" y="2633436"/>
            <a:ext cx="4794016" cy="914400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 стрелкой 29"/>
          <p:cNvCxnSpPr/>
          <p:nvPr/>
        </p:nvCxnSpPr>
        <p:spPr>
          <a:xfrm>
            <a:off x="4999917" y="2545867"/>
            <a:ext cx="4984070" cy="1111733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371910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8" grpId="0"/>
      <p:bldP spid="9" grpId="0"/>
      <p:bldP spid="12" grpId="0"/>
      <p:bldP spid="13" grpId="0"/>
      <p:bldP spid="14" grpId="0" animBg="1"/>
      <p:bldP spid="15" grpId="0"/>
      <p:bldP spid="7" grpId="0"/>
      <p:bldP spid="18" grpId="0"/>
      <p:bldP spid="27" grpId="0"/>
      <p:bldP spid="2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92967" y="962892"/>
            <a:ext cx="1386840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 smtClean="0">
                <a:latin typeface="Arial" pitchFamily="34" charset="0"/>
                <a:cs typeface="Arial" pitchFamily="34" charset="0"/>
              </a:rPr>
              <a:t>      Однако </a:t>
            </a:r>
            <a:r>
              <a:rPr lang="ru-RU" sz="3600" b="1" dirty="0">
                <a:latin typeface="Arial" pitchFamily="34" charset="0"/>
                <a:cs typeface="Arial" pitchFamily="34" charset="0"/>
              </a:rPr>
              <a:t>надо заметить, что утверждение сформулированное как обратное </a:t>
            </a:r>
            <a:r>
              <a:rPr lang="ru-RU" sz="3600" b="1" dirty="0" smtClean="0">
                <a:latin typeface="Arial" pitchFamily="34" charset="0"/>
                <a:cs typeface="Arial" pitchFamily="34" charset="0"/>
              </a:rPr>
              <a:t>к прямой </a:t>
            </a:r>
            <a:r>
              <a:rPr lang="ru-RU" sz="3600" b="1" dirty="0">
                <a:latin typeface="Arial" pitchFamily="34" charset="0"/>
                <a:cs typeface="Arial" pitchFamily="34" charset="0"/>
              </a:rPr>
              <a:t>теореме, не всегда будет верно</a:t>
            </a:r>
            <a:r>
              <a:rPr lang="ru-RU" sz="3600" b="1" dirty="0" smtClean="0">
                <a:latin typeface="Arial" pitchFamily="34" charset="0"/>
                <a:cs typeface="Arial" pitchFamily="34" charset="0"/>
              </a:rPr>
              <a:t>.</a:t>
            </a:r>
            <a:endParaRPr lang="ru-RU" sz="3600" b="1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4" name="Прямая соединительная линия 3"/>
          <p:cNvCxnSpPr/>
          <p:nvPr/>
        </p:nvCxnSpPr>
        <p:spPr>
          <a:xfrm>
            <a:off x="2772747" y="6515100"/>
            <a:ext cx="2362200" cy="114300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Прямая соединительная линия 5"/>
          <p:cNvCxnSpPr/>
          <p:nvPr/>
        </p:nvCxnSpPr>
        <p:spPr>
          <a:xfrm flipV="1">
            <a:off x="2438400" y="6896100"/>
            <a:ext cx="2667000" cy="38100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Дуга 9"/>
          <p:cNvSpPr/>
          <p:nvPr/>
        </p:nvSpPr>
        <p:spPr>
          <a:xfrm rot="13851567">
            <a:off x="3496646" y="6629400"/>
            <a:ext cx="914400" cy="914400"/>
          </a:xfrm>
          <a:prstGeom prst="arc">
            <a:avLst>
              <a:gd name="adj1" fmla="val 18256946"/>
              <a:gd name="adj2" fmla="val 20420730"/>
            </a:avLst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uz-Latn-UZ"/>
          </a:p>
        </p:txBody>
      </p:sp>
      <p:sp>
        <p:nvSpPr>
          <p:cNvPr id="11" name="Дуга 10"/>
          <p:cNvSpPr/>
          <p:nvPr/>
        </p:nvSpPr>
        <p:spPr>
          <a:xfrm rot="4883353">
            <a:off x="3496647" y="6438900"/>
            <a:ext cx="914400" cy="914400"/>
          </a:xfrm>
          <a:prstGeom prst="arc">
            <a:avLst>
              <a:gd name="adj1" fmla="val 17670818"/>
              <a:gd name="adj2" fmla="val 19370202"/>
            </a:avLst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uz-Latn-UZ"/>
          </a:p>
        </p:txBody>
      </p:sp>
      <p:cxnSp>
        <p:nvCxnSpPr>
          <p:cNvPr id="13" name="Прямая соединительная линия 12"/>
          <p:cNvCxnSpPr/>
          <p:nvPr/>
        </p:nvCxnSpPr>
        <p:spPr>
          <a:xfrm flipH="1">
            <a:off x="7441163" y="5900485"/>
            <a:ext cx="1702837" cy="119711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 flipV="1">
            <a:off x="7467600" y="6862570"/>
            <a:ext cx="1981200" cy="19050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Дуга 19"/>
          <p:cNvSpPr/>
          <p:nvPr/>
        </p:nvSpPr>
        <p:spPr>
          <a:xfrm rot="4883353">
            <a:off x="7563905" y="6654035"/>
            <a:ext cx="479971" cy="607568"/>
          </a:xfrm>
          <a:prstGeom prst="arc">
            <a:avLst>
              <a:gd name="adj1" fmla="val 12719911"/>
              <a:gd name="adj2" fmla="val 18102209"/>
            </a:avLst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uz-Latn-UZ"/>
          </a:p>
        </p:txBody>
      </p:sp>
      <p:cxnSp>
        <p:nvCxnSpPr>
          <p:cNvPr id="21" name="Прямая соединительная линия 20"/>
          <p:cNvCxnSpPr/>
          <p:nvPr/>
        </p:nvCxnSpPr>
        <p:spPr>
          <a:xfrm flipH="1">
            <a:off x="9372600" y="6454515"/>
            <a:ext cx="1702837" cy="119711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/>
          <p:cNvCxnSpPr/>
          <p:nvPr/>
        </p:nvCxnSpPr>
        <p:spPr>
          <a:xfrm flipV="1">
            <a:off x="9399037" y="7416600"/>
            <a:ext cx="1981200" cy="19050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Дуга 22"/>
          <p:cNvSpPr/>
          <p:nvPr/>
        </p:nvSpPr>
        <p:spPr>
          <a:xfrm rot="4883353">
            <a:off x="9495342" y="7208065"/>
            <a:ext cx="479971" cy="607568"/>
          </a:xfrm>
          <a:prstGeom prst="arc">
            <a:avLst>
              <a:gd name="adj1" fmla="val 12719911"/>
              <a:gd name="adj2" fmla="val 18102209"/>
            </a:avLst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uz-Latn-UZ"/>
          </a:p>
        </p:txBody>
      </p:sp>
      <p:sp>
        <p:nvSpPr>
          <p:cNvPr id="24" name="TextBox 23"/>
          <p:cNvSpPr txBox="1"/>
          <p:nvPr/>
        </p:nvSpPr>
        <p:spPr>
          <a:xfrm>
            <a:off x="3771900" y="164218"/>
            <a:ext cx="7742124" cy="809006"/>
          </a:xfrm>
          <a:prstGeom prst="rect">
            <a:avLst/>
          </a:prstGeom>
          <a:noFill/>
        </p:spPr>
        <p:txBody>
          <a:bodyPr wrap="none" lIns="130622" tIns="65311" rIns="130622" bIns="65311" rtlCol="0">
            <a:spAutoFit/>
          </a:bodyPr>
          <a:lstStyle/>
          <a:p>
            <a:r>
              <a:rPr lang="ru-RU" sz="44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Теорема, обратная данной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632866" y="2895600"/>
            <a:ext cx="6021585" cy="64633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none">
            <a:spAutoFit/>
          </a:bodyPr>
          <a:lstStyle/>
          <a:p>
            <a:r>
              <a:rPr lang="ru-RU" sz="3600" b="1" dirty="0" smtClean="0">
                <a:latin typeface="Arial" pitchFamily="34" charset="0"/>
                <a:cs typeface="Arial" pitchFamily="34" charset="0"/>
              </a:rPr>
              <a:t>Если </a:t>
            </a:r>
            <a:r>
              <a:rPr lang="ru-RU" sz="3600" b="1" dirty="0">
                <a:latin typeface="Arial" pitchFamily="34" charset="0"/>
                <a:cs typeface="Arial" pitchFamily="34" charset="0"/>
              </a:rPr>
              <a:t>углы вертикальны, </a:t>
            </a:r>
            <a:endParaRPr lang="uz-Latn-UZ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6615285" y="2891897"/>
            <a:ext cx="3283591" cy="64633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none">
            <a:spAutoFit/>
          </a:bodyPr>
          <a:lstStyle/>
          <a:p>
            <a:r>
              <a:rPr lang="ru-RU" sz="3600" b="1" dirty="0">
                <a:latin typeface="Arial" pitchFamily="34" charset="0"/>
                <a:cs typeface="Arial" pitchFamily="34" charset="0"/>
              </a:rPr>
              <a:t>то они равны</a:t>
            </a:r>
            <a:endParaRPr lang="uz-Latn-UZ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675328" y="4267200"/>
            <a:ext cx="4459619" cy="64633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none">
            <a:spAutoFit/>
          </a:bodyPr>
          <a:lstStyle/>
          <a:p>
            <a:r>
              <a:rPr lang="ru-RU" sz="3600" b="1" dirty="0">
                <a:latin typeface="Arial" pitchFamily="34" charset="0"/>
                <a:cs typeface="Arial" pitchFamily="34" charset="0"/>
              </a:rPr>
              <a:t>Если углы равны, </a:t>
            </a:r>
            <a:endParaRPr lang="uz-Latn-UZ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5145833" y="4267199"/>
            <a:ext cx="5102038" cy="646331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none">
            <a:spAutoFit/>
          </a:bodyPr>
          <a:lstStyle/>
          <a:p>
            <a:r>
              <a:rPr lang="ru-RU" sz="3600" b="1" dirty="0">
                <a:latin typeface="Arial" pitchFamily="34" charset="0"/>
                <a:cs typeface="Arial" pitchFamily="34" charset="0"/>
              </a:rPr>
              <a:t>то они вертикальные</a:t>
            </a:r>
            <a:endParaRPr lang="uz-Latn-UZ" dirty="0"/>
          </a:p>
        </p:txBody>
      </p:sp>
      <p:sp>
        <p:nvSpPr>
          <p:cNvPr id="12" name="TextBox 11"/>
          <p:cNvSpPr txBox="1"/>
          <p:nvPr/>
        </p:nvSpPr>
        <p:spPr>
          <a:xfrm>
            <a:off x="10577804" y="4179522"/>
            <a:ext cx="222560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latin typeface="Arial" pitchFamily="34" charset="0"/>
                <a:cs typeface="Arial" pitchFamily="34" charset="0"/>
              </a:rPr>
              <a:t>не верно</a:t>
            </a:r>
            <a:endParaRPr lang="uz-Latn-UZ" sz="3600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056796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  <p:bldP spid="20" grpId="0" animBg="1"/>
      <p:bldP spid="23" grpId="0" animBg="1"/>
      <p:bldP spid="3" grpId="0" animBg="1"/>
      <p:bldP spid="5" grpId="0" animBg="1"/>
      <p:bldP spid="7" grpId="0" animBg="1"/>
      <p:bldP spid="8" grpId="0" animBg="1"/>
      <p:bldP spid="1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81000" y="1026435"/>
            <a:ext cx="1402080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 smtClean="0">
                <a:latin typeface="Arial" pitchFamily="34" charset="0"/>
                <a:cs typeface="Arial" pitchFamily="34" charset="0"/>
              </a:rPr>
              <a:t>     1. Составьте </a:t>
            </a:r>
            <a:r>
              <a:rPr lang="ru-RU" sz="3600" b="1" dirty="0">
                <a:latin typeface="Arial" pitchFamily="34" charset="0"/>
                <a:cs typeface="Arial" pitchFamily="34" charset="0"/>
              </a:rPr>
              <a:t>утверждение, обратное к предложению </a:t>
            </a:r>
            <a:endParaRPr lang="ru-RU" sz="3600" b="1" dirty="0" smtClean="0">
              <a:latin typeface="Arial" pitchFamily="34" charset="0"/>
              <a:cs typeface="Arial" pitchFamily="34" charset="0"/>
            </a:endParaRPr>
          </a:p>
          <a:p>
            <a:r>
              <a:rPr lang="ru-RU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“</a:t>
            </a:r>
            <a:r>
              <a:rPr lang="ru-RU" sz="3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Если </a:t>
            </a:r>
            <a:r>
              <a:rPr lang="ru-RU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идёт </a:t>
            </a:r>
            <a:r>
              <a:rPr lang="ru-RU" sz="3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дождь, то на </a:t>
            </a:r>
            <a:r>
              <a:rPr lang="ru-RU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небе тучи</a:t>
            </a:r>
            <a:r>
              <a:rPr lang="ru-RU" sz="3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". </a:t>
            </a:r>
            <a:endParaRPr lang="ru-RU" sz="3600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sz="3600" b="1" dirty="0" smtClean="0">
                <a:latin typeface="Arial" pitchFamily="34" charset="0"/>
                <a:cs typeface="Arial" pitchFamily="34" charset="0"/>
              </a:rPr>
              <a:t>Выясните</a:t>
            </a:r>
            <a:r>
              <a:rPr lang="ru-RU" sz="3600" b="1" dirty="0">
                <a:latin typeface="Arial" pitchFamily="34" charset="0"/>
                <a:cs typeface="Arial" pitchFamily="34" charset="0"/>
              </a:rPr>
              <a:t>, всегда ли верно это обратное утверждение.</a:t>
            </a:r>
            <a:endParaRPr lang="uz-Latn-UZ" sz="3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914400" y="4491686"/>
            <a:ext cx="12954000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4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“Если на небе </a:t>
            </a:r>
            <a:r>
              <a:rPr lang="ru-RU" sz="4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тучи, то идёт </a:t>
            </a:r>
            <a:r>
              <a:rPr lang="ru-RU" sz="44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дождь</a:t>
            </a:r>
            <a:r>
              <a:rPr lang="ru-RU" sz="4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". </a:t>
            </a:r>
            <a:endParaRPr lang="ru-RU" sz="44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971800" y="3310202"/>
            <a:ext cx="6414769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000" b="1" dirty="0" smtClean="0">
                <a:latin typeface="Arial" pitchFamily="34" charset="0"/>
                <a:cs typeface="Arial" pitchFamily="34" charset="0"/>
              </a:rPr>
              <a:t>Обратное  утверждение </a:t>
            </a:r>
            <a:endParaRPr lang="uz-Latn-UZ" sz="4000" dirty="0"/>
          </a:p>
        </p:txBody>
      </p:sp>
      <p:sp>
        <p:nvSpPr>
          <p:cNvPr id="6" name="TextBox 5"/>
          <p:cNvSpPr txBox="1"/>
          <p:nvPr/>
        </p:nvSpPr>
        <p:spPr>
          <a:xfrm>
            <a:off x="4562910" y="277885"/>
            <a:ext cx="7705617" cy="707878"/>
          </a:xfrm>
          <a:prstGeom prst="rect">
            <a:avLst/>
          </a:prstGeom>
          <a:noFill/>
        </p:spPr>
        <p:txBody>
          <a:bodyPr wrap="none" lIns="91431" tIns="45716" rIns="91431" bIns="45716" rtlCol="0">
            <a:spAutoFit/>
          </a:bodyPr>
          <a:lstStyle/>
          <a:p>
            <a:r>
              <a:rPr lang="ru-RU" sz="40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Задание из </a:t>
            </a:r>
            <a:r>
              <a:rPr lang="ru-RU" sz="40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учебника (стр.86) </a:t>
            </a:r>
            <a:endParaRPr lang="ru-RU" sz="3200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733800" y="5962962"/>
            <a:ext cx="6219010" cy="7232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Ответ: не всегда верно</a:t>
            </a:r>
            <a:endParaRPr lang="uz-Latn-UZ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557623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7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13238</TotalTime>
  <Words>750</Words>
  <Application>Microsoft Office PowerPoint</Application>
  <PresentationFormat>Произвольный</PresentationFormat>
  <Paragraphs>171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Office Theme</vt:lpstr>
      <vt:lpstr>    Геометрия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Презентация.cdr</dc:title>
  <dc:creator>Anvarullo</dc:creator>
  <cp:lastModifiedBy>dilyorbek</cp:lastModifiedBy>
  <cp:revision>922</cp:revision>
  <dcterms:created xsi:type="dcterms:W3CDTF">2020-04-09T07:32:19Z</dcterms:created>
  <dcterms:modified xsi:type="dcterms:W3CDTF">2021-02-19T16:23:18Z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2020-04-09T00:00:00Z</vt:filetime>
  </property>
  <property fmtid="{D5CDD505-2E9C-101B-9397-08002B2CF9AE}" pid="3" name="Creator">
    <vt:lpwstr>CorelDRAW 2019</vt:lpwstr>
  </property>
  <property fmtid="{D5CDD505-2E9C-101B-9397-08002B2CF9AE}" pid="4" name="LastSaved">
    <vt:filetime>2020-04-09T00:00:00Z</vt:filetime>
  </property>
</Properties>
</file>