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511" r:id="rId2"/>
    <p:sldId id="405" r:id="rId3"/>
    <p:sldId id="569" r:id="rId4"/>
    <p:sldId id="570" r:id="rId5"/>
    <p:sldId id="571" r:id="rId6"/>
    <p:sldId id="572" r:id="rId7"/>
    <p:sldId id="567" r:id="rId8"/>
    <p:sldId id="568" r:id="rId9"/>
    <p:sldId id="521" r:id="rId10"/>
    <p:sldId id="574" r:id="rId11"/>
    <p:sldId id="565" r:id="rId12"/>
    <p:sldId id="404" r:id="rId13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69"/>
            <p14:sldId id="570"/>
            <p14:sldId id="571"/>
            <p14:sldId id="572"/>
            <p14:sldId id="567"/>
            <p14:sldId id="568"/>
            <p14:sldId id="521"/>
            <p14:sldId id="574"/>
            <p14:sldId id="565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00A859"/>
    <a:srgbClr val="65F913"/>
    <a:srgbClr val="B1EB21"/>
    <a:srgbClr val="FF6B6B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0" d="100"/>
          <a:sy n="50" d="100"/>
        </p:scale>
        <p:origin x="-564" y="-144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1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C81C60BE-5A0B-4E7E-BAF3-700C3B9B49A8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2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9A3B9F0B-EDCE-4049-A696-AA4CFBE98E67}" type="parTrans" cxnId="{93DD9444-D3ED-408C-B865-3993BC04541D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3F8F50F1-DAA2-4DC8-BF4C-1676D7DC243F}" type="sibTrans" cxnId="{93DD9444-D3ED-408C-B865-3993BC04541D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ED07CFD5-0111-44A6-B318-54EA9627B96D}">
      <dgm:prSet phldrT="[Текст]"/>
      <dgm:spPr/>
      <dgm:t>
        <a:bodyPr/>
        <a:lstStyle/>
        <a:p>
          <a:r>
            <a:rPr lang="uz-Cyrl-UZ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Признаки параллельности  двух прямых 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3AB48EFE-90B8-4E35-A0E4-645499957AD4}" type="parTrans" cxnId="{9913632C-A224-42CC-A1D8-470E903EFE67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A35E661E-30CB-4D3C-9731-F6C09794DB5F}" type="sibTrans" cxnId="{9913632C-A224-42CC-A1D8-470E903EFE67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54FA53D5-8F0B-4FC9-8F4F-4DB9C81B5F35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3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02631010-B555-4535-8DC3-A93550D8931C}" type="parTrans" cxnId="{6C5F1A98-050E-46E7-9B72-D40E46124899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6A0DA078-EB3D-402B-889C-B9F55CDC47EC}" type="sibTrans" cxnId="{6C5F1A98-050E-46E7-9B72-D40E46124899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684FB6BC-781C-4EA8-8506-513245BDBE64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AEB5ECD2-81C6-485A-AAE9-F5CE3D4C1BE9}" type="parTrans" cxnId="{7AB10E0F-C29A-4195-81D0-80142C1B7546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D53B81D7-C4FC-4362-A65B-989A4C375510}" type="sibTrans" cxnId="{7AB10E0F-C29A-4195-81D0-80142C1B7546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65094082-467B-49E7-89C2-D6ACB5409929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4</a:t>
          </a:r>
          <a:endParaRPr lang="uz-Latn-UZ" b="1" dirty="0">
            <a:latin typeface="Arial" pitchFamily="34" charset="0"/>
            <a:cs typeface="Arial" pitchFamily="34" charset="0"/>
          </a:endParaRPr>
        </a:p>
      </dgm:t>
    </dgm:pt>
    <dgm:pt modelId="{F3D0BAC7-00A6-4D10-881E-9A59673FBA1C}" type="parTrans" cxnId="{7ADE17DC-D8DA-4552-8AE0-B5476055A6BA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3346BE42-9588-49A3-90D3-521C30F8EE84}" type="sibTrans" cxnId="{7ADE17DC-D8DA-4552-8AE0-B5476055A6BA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CFCD99BD-478D-4387-9337-D8605C420252}">
      <dgm:prSet/>
      <dgm:spPr/>
      <dgm:t>
        <a:bodyPr/>
        <a:lstStyle/>
        <a:p>
          <a:r>
            <a:rPr lang="ru-RU" b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b="1">
            <a:latin typeface="Arial" pitchFamily="34" charset="0"/>
            <a:cs typeface="Arial" pitchFamily="34" charset="0"/>
          </a:endParaRPr>
        </a:p>
      </dgm:t>
    </dgm:pt>
    <dgm:pt modelId="{7EB9C9A6-0CE7-4D8B-B005-D87A790E0302}" type="parTrans" cxnId="{875FAFCB-518B-4922-AFC7-55B80DBE3217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A345BDF6-CC89-40DA-8615-5E3ECEB07BA5}" type="sibTrans" cxnId="{875FAFCB-518B-4922-AFC7-55B80DBE3217}">
      <dgm:prSet/>
      <dgm:spPr/>
      <dgm:t>
        <a:bodyPr/>
        <a:lstStyle/>
        <a:p>
          <a:endParaRPr lang="uz-Latn-UZ" b="1">
            <a:latin typeface="Arial" pitchFamily="34" charset="0"/>
            <a:cs typeface="Arial" pitchFamily="34" charset="0"/>
          </a:endParaRPr>
        </a:p>
      </dgm:t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3DCE1454-28B0-43B4-9B43-B5CEFFB84EF0}" type="pres">
      <dgm:prSet presAssocID="{C81C60BE-5A0B-4E7E-BAF3-700C3B9B49A8}" presName="composite" presStyleCnt="0"/>
      <dgm:spPr/>
    </dgm:pt>
    <dgm:pt modelId="{9C959B8C-FEAE-42B3-AA3A-62C6BB8B62EE}" type="pres">
      <dgm:prSet presAssocID="{C81C60BE-5A0B-4E7E-BAF3-700C3B9B49A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C4D1B9EF-259F-4D76-BAF2-F353E9C92816}" type="pres">
      <dgm:prSet presAssocID="{C81C60BE-5A0B-4E7E-BAF3-700C3B9B49A8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2EF2386-8447-4C1D-8374-8F502567E982}" type="pres">
      <dgm:prSet presAssocID="{3F8F50F1-DAA2-4DC8-BF4C-1676D7DC243F}" presName="sp" presStyleCnt="0"/>
      <dgm:spPr/>
    </dgm:pt>
    <dgm:pt modelId="{84541234-632B-4A4D-B7BD-1574BF1C4A65}" type="pres">
      <dgm:prSet presAssocID="{54FA53D5-8F0B-4FC9-8F4F-4DB9C81B5F35}" presName="composite" presStyleCnt="0"/>
      <dgm:spPr/>
    </dgm:pt>
    <dgm:pt modelId="{1D0A228D-22E5-4569-937F-948A4141FDAD}" type="pres">
      <dgm:prSet presAssocID="{54FA53D5-8F0B-4FC9-8F4F-4DB9C81B5F35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90235-126D-4200-8116-BB121847E9F2}" type="pres">
      <dgm:prSet presAssocID="{54FA53D5-8F0B-4FC9-8F4F-4DB9C81B5F35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6BEDBA8-417B-4289-A423-2B9F6C3E11CE}" type="pres">
      <dgm:prSet presAssocID="{6A0DA078-EB3D-402B-889C-B9F55CDC47EC}" presName="sp" presStyleCnt="0"/>
      <dgm:spPr/>
    </dgm:pt>
    <dgm:pt modelId="{7F33E916-8DC5-4C60-AD60-1305ED2FEBE9}" type="pres">
      <dgm:prSet presAssocID="{65094082-467B-49E7-89C2-D6ACB5409929}" presName="composite" presStyleCnt="0"/>
      <dgm:spPr/>
    </dgm:pt>
    <dgm:pt modelId="{7A416641-818D-486B-A51E-B3E24B30AF10}" type="pres">
      <dgm:prSet presAssocID="{65094082-467B-49E7-89C2-D6ACB540992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F747D7A-E4E2-4BFD-8397-FF404626D8B4}" type="pres">
      <dgm:prSet presAssocID="{65094082-467B-49E7-89C2-D6ACB540992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7ADE17DC-D8DA-4552-8AE0-B5476055A6BA}" srcId="{F1250918-9470-4E6A-AF56-B81FFDA2175E}" destId="{65094082-467B-49E7-89C2-D6ACB5409929}" srcOrd="3" destOrd="0" parTransId="{F3D0BAC7-00A6-4D10-881E-9A59673FBA1C}" sibTransId="{3346BE42-9588-49A3-90D3-521C30F8EE84}"/>
    <dgm:cxn modelId="{6C5F1A98-050E-46E7-9B72-D40E46124899}" srcId="{F1250918-9470-4E6A-AF56-B81FFDA2175E}" destId="{54FA53D5-8F0B-4FC9-8F4F-4DB9C81B5F35}" srcOrd="2" destOrd="0" parTransId="{02631010-B555-4535-8DC3-A93550D8931C}" sibTransId="{6A0DA078-EB3D-402B-889C-B9F55CDC47EC}"/>
    <dgm:cxn modelId="{916C45B7-FDA9-40EE-89F6-0A1227E88EBD}" type="presOf" srcId="{CFCD99BD-478D-4387-9337-D8605C420252}" destId="{9F747D7A-E4E2-4BFD-8397-FF404626D8B4}" srcOrd="0" destOrd="0" presId="urn:microsoft.com/office/officeart/2005/8/layout/chevron2"/>
    <dgm:cxn modelId="{38110FA0-6290-4075-8E91-672DE717210C}" type="presOf" srcId="{54FA53D5-8F0B-4FC9-8F4F-4DB9C81B5F35}" destId="{1D0A228D-22E5-4569-937F-948A4141FDAD}" srcOrd="0" destOrd="0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875FAFCB-518B-4922-AFC7-55B80DBE3217}" srcId="{65094082-467B-49E7-89C2-D6ACB5409929}" destId="{CFCD99BD-478D-4387-9337-D8605C420252}" srcOrd="0" destOrd="0" parTransId="{7EB9C9A6-0CE7-4D8B-B005-D87A790E0302}" sibTransId="{A345BDF6-CC89-40DA-8615-5E3ECEB07BA5}"/>
    <dgm:cxn modelId="{FD3BEFDC-3B06-4765-94D3-849AAB367641}" type="presOf" srcId="{C81C60BE-5A0B-4E7E-BAF3-700C3B9B49A8}" destId="{9C959B8C-FEAE-42B3-AA3A-62C6BB8B62EE}" srcOrd="0" destOrd="0" presId="urn:microsoft.com/office/officeart/2005/8/layout/chevron2"/>
    <dgm:cxn modelId="{7AB10E0F-C29A-4195-81D0-80142C1B7546}" srcId="{54FA53D5-8F0B-4FC9-8F4F-4DB9C81B5F35}" destId="{684FB6BC-781C-4EA8-8506-513245BDBE64}" srcOrd="0" destOrd="0" parTransId="{AEB5ECD2-81C6-485A-AAE9-F5CE3D4C1BE9}" sibTransId="{D53B81D7-C4FC-4362-A65B-989A4C375510}"/>
    <dgm:cxn modelId="{2CC214F2-C301-4BF9-95CD-F33B6D1F12C3}" type="presOf" srcId="{ED07CFD5-0111-44A6-B318-54EA9627B96D}" destId="{C4D1B9EF-259F-4D76-BAF2-F353E9C92816}" srcOrd="0" destOrd="0" presId="urn:microsoft.com/office/officeart/2005/8/layout/chevron2"/>
    <dgm:cxn modelId="{9913632C-A224-42CC-A1D8-470E903EFE67}" srcId="{C81C60BE-5A0B-4E7E-BAF3-700C3B9B49A8}" destId="{ED07CFD5-0111-44A6-B318-54EA9627B96D}" srcOrd="0" destOrd="0" parTransId="{3AB48EFE-90B8-4E35-A0E4-645499957AD4}" sibTransId="{A35E661E-30CB-4D3C-9731-F6C09794DB5F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93DD9444-D3ED-408C-B865-3993BC04541D}" srcId="{F1250918-9470-4E6A-AF56-B81FFDA2175E}" destId="{C81C60BE-5A0B-4E7E-BAF3-700C3B9B49A8}" srcOrd="1" destOrd="0" parTransId="{9A3B9F0B-EDCE-4049-A696-AA4CFBE98E67}" sibTransId="{3F8F50F1-DAA2-4DC8-BF4C-1676D7DC243F}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7AC16613-7DF6-40C0-A267-140160825421}" type="presOf" srcId="{684FB6BC-781C-4EA8-8506-513245BDBE64}" destId="{9F790235-126D-4200-8116-BB121847E9F2}" srcOrd="0" destOrd="0" presId="urn:microsoft.com/office/officeart/2005/8/layout/chevron2"/>
    <dgm:cxn modelId="{13EFE2CD-4F67-4CED-BDC4-391FE0A54C31}" type="presOf" srcId="{65094082-467B-49E7-89C2-D6ACB5409929}" destId="{7A416641-818D-486B-A51E-B3E24B30AF10}" srcOrd="0" destOrd="0" presId="urn:microsoft.com/office/officeart/2005/8/layout/chevron2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3C43E9D8-3B05-4934-9B6F-A733F04A04CD}" type="presParOf" srcId="{24B8B773-6DE6-4A3B-B867-4188EC0BD937}" destId="{3DCE1454-28B0-43B4-9B43-B5CEFFB84EF0}" srcOrd="2" destOrd="0" presId="urn:microsoft.com/office/officeart/2005/8/layout/chevron2"/>
    <dgm:cxn modelId="{ED6D9FFF-8257-417D-98F1-9218EE739EDD}" type="presParOf" srcId="{3DCE1454-28B0-43B4-9B43-B5CEFFB84EF0}" destId="{9C959B8C-FEAE-42B3-AA3A-62C6BB8B62EE}" srcOrd="0" destOrd="0" presId="urn:microsoft.com/office/officeart/2005/8/layout/chevron2"/>
    <dgm:cxn modelId="{BF0671A2-F423-4660-9B20-0FDFBAD39B11}" type="presParOf" srcId="{3DCE1454-28B0-43B4-9B43-B5CEFFB84EF0}" destId="{C4D1B9EF-259F-4D76-BAF2-F353E9C92816}" srcOrd="1" destOrd="0" presId="urn:microsoft.com/office/officeart/2005/8/layout/chevron2"/>
    <dgm:cxn modelId="{4BEEE29A-4BAA-407B-B549-B703DB53D841}" type="presParOf" srcId="{24B8B773-6DE6-4A3B-B867-4188EC0BD937}" destId="{E2EF2386-8447-4C1D-8374-8F502567E982}" srcOrd="3" destOrd="0" presId="urn:microsoft.com/office/officeart/2005/8/layout/chevron2"/>
    <dgm:cxn modelId="{E2745AE4-8FB5-415C-95E6-00674DE20731}" type="presParOf" srcId="{24B8B773-6DE6-4A3B-B867-4188EC0BD937}" destId="{84541234-632B-4A4D-B7BD-1574BF1C4A65}" srcOrd="4" destOrd="0" presId="urn:microsoft.com/office/officeart/2005/8/layout/chevron2"/>
    <dgm:cxn modelId="{DE4435BA-46F6-43D7-B8D6-DF5852C02184}" type="presParOf" srcId="{84541234-632B-4A4D-B7BD-1574BF1C4A65}" destId="{1D0A228D-22E5-4569-937F-948A4141FDAD}" srcOrd="0" destOrd="0" presId="urn:microsoft.com/office/officeart/2005/8/layout/chevron2"/>
    <dgm:cxn modelId="{D0CEF8E7-DBEA-4911-B889-4CF7831E2CD7}" type="presParOf" srcId="{84541234-632B-4A4D-B7BD-1574BF1C4A65}" destId="{9F790235-126D-4200-8116-BB121847E9F2}" srcOrd="1" destOrd="0" presId="urn:microsoft.com/office/officeart/2005/8/layout/chevron2"/>
    <dgm:cxn modelId="{401D7DED-F714-4FC2-A4F6-FA1283DECADB}" type="presParOf" srcId="{24B8B773-6DE6-4A3B-B867-4188EC0BD937}" destId="{B6BEDBA8-417B-4289-A423-2B9F6C3E11CE}" srcOrd="5" destOrd="0" presId="urn:microsoft.com/office/officeart/2005/8/layout/chevron2"/>
    <dgm:cxn modelId="{87A21B05-9EC5-4911-9A10-FFF17F3BAE97}" type="presParOf" srcId="{24B8B773-6DE6-4A3B-B867-4188EC0BD937}" destId="{7F33E916-8DC5-4C60-AD60-1305ED2FEBE9}" srcOrd="6" destOrd="0" presId="urn:microsoft.com/office/officeart/2005/8/layout/chevron2"/>
    <dgm:cxn modelId="{E5C8EE14-FCE6-4CE1-B555-C3E70F5A1350}" type="presParOf" srcId="{7F33E916-8DC5-4C60-AD60-1305ED2FEBE9}" destId="{7A416641-818D-486B-A51E-B3E24B30AF10}" srcOrd="0" destOrd="0" presId="urn:microsoft.com/office/officeart/2005/8/layout/chevron2"/>
    <dgm:cxn modelId="{37014083-CDEF-4110-9F3F-D56E0EAFE111}" type="presParOf" srcId="{7F33E916-8DC5-4C60-AD60-1305ED2FEBE9}" destId="{9F747D7A-E4E2-4BFD-8397-FF404626D8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259556" y="263833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609908"/>
        <a:ext cx="1211262" cy="519112"/>
      </dsp:txXfrm>
    </dsp:sp>
    <dsp:sp modelId="{D71CF270-2BB8-41EF-9955-AA76A67E8F84}">
      <dsp:nvSpPr>
        <dsp:cNvPr id="0" name=""/>
        <dsp:cNvSpPr/>
      </dsp:nvSpPr>
      <dsp:spPr>
        <a:xfrm rot="5400000">
          <a:off x="6367859" y="-5152319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26035" rIns="26035" bIns="26035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1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59182"/>
        <a:ext cx="11383032" cy="1014933"/>
      </dsp:txXfrm>
    </dsp:sp>
    <dsp:sp modelId="{9C959B8C-FEAE-42B3-AA3A-62C6BB8B62EE}">
      <dsp:nvSpPr>
        <dsp:cNvPr id="0" name=""/>
        <dsp:cNvSpPr/>
      </dsp:nvSpPr>
      <dsp:spPr>
        <a:xfrm rot="5400000">
          <a:off x="-259556" y="1851657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2197732"/>
        <a:ext cx="1211262" cy="519112"/>
      </dsp:txXfrm>
    </dsp:sp>
    <dsp:sp modelId="{C4D1B9EF-259F-4D76-BAF2-F353E9C92816}">
      <dsp:nvSpPr>
        <dsp:cNvPr id="0" name=""/>
        <dsp:cNvSpPr/>
      </dsp:nvSpPr>
      <dsp:spPr>
        <a:xfrm rot="5400000">
          <a:off x="6367859" y="-3564496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26035" rIns="26035" bIns="26035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z-Cyrl-UZ" sz="41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Признаки параллельности  двух прямых </a:t>
          </a:r>
          <a:endParaRPr lang="uz-Latn-UZ" sz="41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1647005"/>
        <a:ext cx="11383032" cy="1014933"/>
      </dsp:txXfrm>
    </dsp:sp>
    <dsp:sp modelId="{1D0A228D-22E5-4569-937F-948A4141FDAD}">
      <dsp:nvSpPr>
        <dsp:cNvPr id="0" name=""/>
        <dsp:cNvSpPr/>
      </dsp:nvSpPr>
      <dsp:spPr>
        <a:xfrm rot="5400000">
          <a:off x="-259556" y="3439480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3785555"/>
        <a:ext cx="1211262" cy="519112"/>
      </dsp:txXfrm>
    </dsp:sp>
    <dsp:sp modelId="{9F790235-126D-4200-8116-BB121847E9F2}">
      <dsp:nvSpPr>
        <dsp:cNvPr id="0" name=""/>
        <dsp:cNvSpPr/>
      </dsp:nvSpPr>
      <dsp:spPr>
        <a:xfrm rot="5400000">
          <a:off x="6367859" y="-1976672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26035" rIns="26035" bIns="26035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1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211263" y="3234829"/>
        <a:ext cx="11383032" cy="1014933"/>
      </dsp:txXfrm>
    </dsp:sp>
    <dsp:sp modelId="{7A416641-818D-486B-A51E-B3E24B30AF10}">
      <dsp:nvSpPr>
        <dsp:cNvPr id="0" name=""/>
        <dsp:cNvSpPr/>
      </dsp:nvSpPr>
      <dsp:spPr>
        <a:xfrm rot="5400000">
          <a:off x="-259556" y="5027303"/>
          <a:ext cx="1730374" cy="12112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4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0" y="5373378"/>
        <a:ext cx="1211262" cy="519112"/>
      </dsp:txXfrm>
    </dsp:sp>
    <dsp:sp modelId="{9F747D7A-E4E2-4BFD-8397-FF404626D8B4}">
      <dsp:nvSpPr>
        <dsp:cNvPr id="0" name=""/>
        <dsp:cNvSpPr/>
      </dsp:nvSpPr>
      <dsp:spPr>
        <a:xfrm rot="5400000">
          <a:off x="6367859" y="-388849"/>
          <a:ext cx="1124743" cy="114379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26035" rIns="26035" bIns="26035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100" b="1" kern="120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100" b="1" kern="1200">
            <a:latin typeface="Arial" pitchFamily="34" charset="0"/>
            <a:cs typeface="Arial" pitchFamily="34" charset="0"/>
          </a:endParaRPr>
        </a:p>
      </dsp:txBody>
      <dsp:txXfrm rot="-5400000">
        <a:off x="1211263" y="4822652"/>
        <a:ext cx="11383032" cy="1014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731520" y="329566"/>
            <a:ext cx="13167360" cy="4078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31520" y="1920240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437120" y="1920240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731520" y="4726306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7120" y="4726306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520" y="7494270"/>
            <a:ext cx="34137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98720" y="7494270"/>
            <a:ext cx="46329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85120" y="7494270"/>
            <a:ext cx="3413760" cy="630942"/>
          </a:xfrm>
        </p:spPr>
        <p:txBody>
          <a:bodyPr/>
          <a:lstStyle>
            <a:lvl1pPr>
              <a:defRPr/>
            </a:lvl1pPr>
          </a:lstStyle>
          <a:p>
            <a:fld id="{F0311EC6-232F-4CE6-9DA4-572B0A847CB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25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4078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437120" y="1920240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7437120" y="4726306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731520" y="7494270"/>
            <a:ext cx="34137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998720" y="7494270"/>
            <a:ext cx="46329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0485120" y="7494270"/>
            <a:ext cx="3413760" cy="630942"/>
          </a:xfrm>
        </p:spPr>
        <p:txBody>
          <a:bodyPr/>
          <a:lstStyle>
            <a:lvl1pPr>
              <a:defRPr/>
            </a:lvl1pPr>
          </a:lstStyle>
          <a:p>
            <a:fld id="{60B1F39F-651B-4F1B-87FE-143027FA814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17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960736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60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1929383" y="1460336"/>
            <a:ext cx="1531745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362200" y="3554960"/>
            <a:ext cx="8009925" cy="3303040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2966">
              <a:spcBef>
                <a:spcPts val="257"/>
              </a:spcBef>
            </a:pPr>
            <a:r>
              <a:rPr lang="uz-Cyrl-UZ" sz="5400" b="1" dirty="0" smtClean="0">
                <a:solidFill>
                  <a:srgbClr val="002060"/>
                </a:solidFill>
                <a:latin typeface="Arial"/>
                <a:cs typeface="Arial"/>
              </a:rPr>
              <a:t>Признаки параллельности  двух прямых (продолжение) 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5800" y="3463727"/>
            <a:ext cx="3709800" cy="3470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86771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356004" y="3830966"/>
            <a:ext cx="5492264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668630" y="2590801"/>
            <a:ext cx="3903370" cy="426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455978" y="5280561"/>
            <a:ext cx="4710050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620315" y="4761793"/>
                <a:ext cx="98559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0315" y="4761793"/>
                <a:ext cx="985591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3560431" y="4007722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7114798" y="5280561"/>
                <a:ext cx="4434868" cy="11305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uz-Latn-UZ" sz="32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𝐱</m:t>
                          </m:r>
                          <m:r>
                            <a:rPr lang="uz-Latn-UZ" sz="32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+</m:t>
                          </m:r>
                          <m:r>
                            <a:rPr lang="uz-Latn-UZ" sz="32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𝟑𝟎</m:t>
                          </m:r>
                        </m:e>
                        <m:sup>
                          <m:r>
                            <a:rPr lang="ru-RU" sz="3200" b="1" i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  <m:r>
                        <a:rPr lang="uz-Latn-UZ" sz="3200" b="1" i="1" smtClean="0">
                          <a:solidFill>
                            <a:srgbClr val="00206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uz-Latn-UZ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uz-Latn-UZ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𝟏𝟖𝟎</m:t>
                          </m:r>
                        </m:e>
                        <m:sup>
                          <m:r>
                            <a:rPr lang="uz-Latn-UZ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200" b="1" i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 =</m:t>
                        </m:r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𝟏𝟓𝟎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4798" y="5280561"/>
                <a:ext cx="4434868" cy="1130566"/>
              </a:xfrm>
              <a:prstGeom prst="rect">
                <a:avLst/>
              </a:prstGeom>
              <a:blipFill rotWithShape="1">
                <a:blip r:embed="rId4"/>
                <a:stretch>
                  <a:fillRect l="-3434" b="-1397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232199" y="5280561"/>
            <a:ext cx="447558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221590" y="3048578"/>
            <a:ext cx="44704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Дуга 2"/>
          <p:cNvSpPr/>
          <p:nvPr/>
        </p:nvSpPr>
        <p:spPr>
          <a:xfrm rot="4214130">
            <a:off x="3354761" y="3627589"/>
            <a:ext cx="345334" cy="458836"/>
          </a:xfrm>
          <a:prstGeom prst="arc">
            <a:avLst>
              <a:gd name="adj1" fmla="val 16200000"/>
              <a:gd name="adj2" fmla="val 526716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9" name="Дуга 38"/>
          <p:cNvSpPr/>
          <p:nvPr/>
        </p:nvSpPr>
        <p:spPr>
          <a:xfrm rot="19848366">
            <a:off x="2373787" y="4872713"/>
            <a:ext cx="248363" cy="458836"/>
          </a:xfrm>
          <a:prstGeom prst="arc">
            <a:avLst>
              <a:gd name="adj1" fmla="val 16200000"/>
              <a:gd name="adj2" fmla="val 526716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" name="Прямоугольник 3"/>
          <p:cNvSpPr/>
          <p:nvPr/>
        </p:nvSpPr>
        <p:spPr>
          <a:xfrm>
            <a:off x="359640" y="812839"/>
            <a:ext cx="138276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Чему должен равняться угол х на рисунке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б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для</a:t>
            </a:r>
          </a:p>
          <a:p>
            <a:pPr lvl="0"/>
            <a:r>
              <a:rPr lang="ru-RU" sz="3600" b="1" dirty="0">
                <a:latin typeface="Arial" pitchFamily="34" charset="0"/>
                <a:cs typeface="Arial" pitchFamily="34" charset="0"/>
              </a:rPr>
              <a:t>которого прямые </a:t>
            </a:r>
            <a:r>
              <a:rPr lang="ru-RU" sz="4400" b="1" i="1" dirty="0">
                <a:latin typeface="+mj-lt"/>
                <a:cs typeface="Arial" pitchFamily="34" charset="0"/>
              </a:rPr>
              <a:t>а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и </a:t>
            </a:r>
            <a:r>
              <a:rPr lang="ru-RU" sz="4400" b="1" i="1" dirty="0">
                <a:latin typeface="+mj-lt"/>
                <a:cs typeface="Arial" pitchFamily="34" charset="0"/>
              </a:rPr>
              <a:t>b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будут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параллельны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?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102136" y="6858001"/>
                <a:ext cx="1977786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b="1" dirty="0" smtClean="0">
                    <a:latin typeface="Arial" pitchFamily="34" charset="0"/>
                    <a:cs typeface="Arial" pitchFamily="34" charset="0"/>
                  </a:rPr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</a:rPr>
                          <m:t>𝟏</m:t>
                        </m:r>
                        <m:r>
                          <a:rPr lang="uz-Latn-UZ" b="1" i="1" smtClean="0">
                            <a:latin typeface="Cambria Math"/>
                          </a:rPr>
                          <m:t>𝟓𝟎</m:t>
                        </m:r>
                      </m:e>
                      <m:sup>
                        <m:r>
                          <a:rPr lang="uz-Latn-UZ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136" y="6858001"/>
                <a:ext cx="1977786" cy="737510"/>
              </a:xfrm>
              <a:prstGeom prst="rect">
                <a:avLst/>
              </a:prstGeom>
              <a:blipFill rotWithShape="1">
                <a:blip r:embed="rId5"/>
                <a:stretch>
                  <a:fillRect l="-11420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6864325" y="2885838"/>
            <a:ext cx="6875728" cy="185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altLang="ru-RU" sz="2800" b="1" dirty="0" smtClean="0">
                <a:solidFill>
                  <a:srgbClr val="000066"/>
                </a:solidFill>
                <a:latin typeface="Arial" pitchFamily="34" charset="0"/>
              </a:rPr>
              <a:t>     Если при </a:t>
            </a:r>
            <a:r>
              <a:rPr lang="ru-RU" altLang="ru-RU" sz="2800" b="1" dirty="0">
                <a:solidFill>
                  <a:srgbClr val="000066"/>
                </a:solidFill>
                <a:latin typeface="Arial" pitchFamily="34" charset="0"/>
              </a:rPr>
              <a:t>пересечении двух прямых секущей сумма односторонних углов равна 180</a:t>
            </a:r>
            <a:r>
              <a:rPr lang="ru-RU" altLang="ru-RU" sz="2800" b="1" baseline="30000" dirty="0">
                <a:solidFill>
                  <a:srgbClr val="000066"/>
                </a:solidFill>
                <a:latin typeface="Arial" pitchFamily="34" charset="0"/>
              </a:rPr>
              <a:t>0</a:t>
            </a:r>
            <a:r>
              <a:rPr lang="ru-RU" altLang="ru-RU" sz="2800" b="1" dirty="0" smtClean="0">
                <a:solidFill>
                  <a:srgbClr val="000066"/>
                </a:solidFill>
                <a:latin typeface="Arial" pitchFamily="34" charset="0"/>
              </a:rPr>
              <a:t>, то прямые </a:t>
            </a:r>
            <a:r>
              <a:rPr lang="ru-RU" altLang="ru-RU" sz="2800" b="1" dirty="0">
                <a:solidFill>
                  <a:srgbClr val="000066"/>
                </a:solidFill>
                <a:latin typeface="Arial" pitchFamily="34" charset="0"/>
              </a:rPr>
              <a:t>параллельны.</a:t>
            </a:r>
          </a:p>
        </p:txBody>
      </p:sp>
    </p:spTree>
    <p:extLst>
      <p:ext uri="{BB962C8B-B14F-4D97-AF65-F5344CB8AC3E}">
        <p14:creationId xmlns:p14="http://schemas.microsoft.com/office/powerpoint/2010/main" val="18255547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2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86771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1673104" y="2866550"/>
            <a:ext cx="3645346" cy="259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583418" y="2866550"/>
            <a:ext cx="1089686" cy="217349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587889" y="5009833"/>
            <a:ext cx="352691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3650326" y="4188307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x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479130" y="3093503"/>
                <a:ext cx="1230850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𝟏𝟏</m:t>
                        </m:r>
                        <m:r>
                          <a:rPr lang="uz-Latn-UZ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𝟔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130" y="3093503"/>
                <a:ext cx="1230850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56788" y="4313421"/>
                <a:ext cx="98559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𝟔𝟒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788" y="4313421"/>
                <a:ext cx="985591" cy="5959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Дуга 2"/>
          <p:cNvSpPr/>
          <p:nvPr/>
        </p:nvSpPr>
        <p:spPr>
          <a:xfrm rot="13433219">
            <a:off x="3929487" y="4556651"/>
            <a:ext cx="370626" cy="555975"/>
          </a:xfrm>
          <a:prstGeom prst="arc">
            <a:avLst>
              <a:gd name="adj1" fmla="val 16200000"/>
              <a:gd name="adj2" fmla="val 526716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9" name="Дуга 38"/>
          <p:cNvSpPr/>
          <p:nvPr/>
        </p:nvSpPr>
        <p:spPr>
          <a:xfrm rot="4239447">
            <a:off x="1570990" y="2547709"/>
            <a:ext cx="573208" cy="663621"/>
          </a:xfrm>
          <a:prstGeom prst="arc">
            <a:avLst>
              <a:gd name="adj1" fmla="val 17826808"/>
              <a:gd name="adj2" fmla="val 3771973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6935152" y="1459170"/>
            <a:ext cx="289560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9640" y="812839"/>
            <a:ext cx="11603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5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Найдите неизвестный угол на рисунке </a:t>
            </a:r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 6.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Дуга 17"/>
          <p:cNvSpPr/>
          <p:nvPr/>
        </p:nvSpPr>
        <p:spPr>
          <a:xfrm rot="19848366">
            <a:off x="742327" y="4692985"/>
            <a:ext cx="260418" cy="368535"/>
          </a:xfrm>
          <a:prstGeom prst="arc">
            <a:avLst>
              <a:gd name="adj1" fmla="val 16200000"/>
              <a:gd name="adj2" fmla="val 526716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541711" y="5686376"/>
                <a:ext cx="3520451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C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+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∠D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1711" y="5686376"/>
                <a:ext cx="3520451" cy="658898"/>
              </a:xfrm>
              <a:prstGeom prst="rect">
                <a:avLst/>
              </a:prstGeom>
              <a:blipFill rotWithShape="1">
                <a:blip r:embed="rId5"/>
                <a:stretch>
                  <a:fillRect l="-5190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529270" y="6194465"/>
                <a:ext cx="7705699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D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</m:oMath>
                </a14:m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C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𝟔𝟒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𝟏𝟏</m:t>
                        </m:r>
                        <m:r>
                          <a:rPr lang="uz-Latn-UZ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</m:t>
                        </m:r>
                      </m:e>
                      <m:sup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9270" y="6194465"/>
                <a:ext cx="7705699" cy="658898"/>
              </a:xfrm>
              <a:prstGeom prst="rect">
                <a:avLst/>
              </a:prstGeom>
              <a:blipFill rotWithShape="1">
                <a:blip r:embed="rId6"/>
                <a:stretch>
                  <a:fillRect l="-2373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Line 6"/>
          <p:cNvSpPr>
            <a:spLocks noChangeShapeType="1"/>
          </p:cNvSpPr>
          <p:nvPr/>
        </p:nvSpPr>
        <p:spPr bwMode="auto">
          <a:xfrm flipH="1">
            <a:off x="4114799" y="2866550"/>
            <a:ext cx="1183140" cy="217349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3" name="Дуга 22"/>
          <p:cNvSpPr/>
          <p:nvPr/>
        </p:nvSpPr>
        <p:spPr>
          <a:xfrm rot="19848366" flipH="1">
            <a:off x="4945750" y="2849782"/>
            <a:ext cx="226336" cy="378931"/>
          </a:xfrm>
          <a:prstGeom prst="arc">
            <a:avLst>
              <a:gd name="adj1" fmla="val 16200000"/>
              <a:gd name="adj2" fmla="val 526716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031119" y="2961881"/>
                <a:ext cx="98559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𝟔𝟒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119" y="2961881"/>
                <a:ext cx="985591" cy="5959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031119" y="500456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5566" y="5101625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06620" y="236622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76413" y="2327485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C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187765" y="2057400"/>
            <a:ext cx="1906791" cy="3669526"/>
          </a:xfrm>
          <a:prstGeom prst="line">
            <a:avLst/>
          </a:pr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076085" y="2866550"/>
            <a:ext cx="4943715" cy="2594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54957" y="4983893"/>
            <a:ext cx="4943715" cy="2594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463004" y="2029519"/>
            <a:ext cx="746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BC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прямые,  АВ - секущая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461123" y="2495059"/>
                <a:ext cx="5048049" cy="15808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Cyrl-UZ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</a:t>
                </a:r>
                <a:r>
                  <a:rPr lang="uz-Cyrl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и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∠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 односторонние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𝟏𝟏𝟔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𝟔𝟒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Значит ВС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∥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uz-Latn-UZ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AD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lang="uz-Latn-UZ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1123" y="2495059"/>
                <a:ext cx="5048049" cy="1580817"/>
              </a:xfrm>
              <a:prstGeom prst="rect">
                <a:avLst/>
              </a:prstGeom>
              <a:blipFill rotWithShape="1">
                <a:blip r:embed="rId8"/>
                <a:stretch>
                  <a:fillRect l="-3140" t="-5000" r="-2053" b="-1153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Прямая соединительная линия 46"/>
          <p:cNvCxnSpPr/>
          <p:nvPr/>
        </p:nvCxnSpPr>
        <p:spPr>
          <a:xfrm flipH="1">
            <a:off x="3786281" y="1936400"/>
            <a:ext cx="2048502" cy="3790526"/>
          </a:xfrm>
          <a:prstGeom prst="line">
            <a:avLst/>
          </a:pr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463004" y="4012784"/>
            <a:ext cx="746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BC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прямые,  С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секущая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401425" y="4539971"/>
            <a:ext cx="5048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C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и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∠D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односторонние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474765" y="5040045"/>
            <a:ext cx="46977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Так как ВС ∥ </a:t>
            </a:r>
            <a:r>
              <a:rPr lang="uz-Latn-UZ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942379" y="7162800"/>
                <a:ext cx="3687804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Ответ: х</a:t>
                </a:r>
                <a:r>
                  <a:rPr lang="ru-RU" sz="3600" b="1" dirty="0">
                    <a:solidFill>
                      <a:srgbClr val="002060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=</m:t>
                        </m:r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𝟏𝟏</m:t>
                        </m:r>
                        <m:r>
                          <a:rPr lang="uz-Latn-UZ" sz="3600" b="1" i="1" dirty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</m:t>
                        </m:r>
                      </m:e>
                      <m:sup>
                        <m:r>
                          <a:rPr lang="ru-RU" sz="3600" b="1" i="1" dirty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379" y="7162800"/>
                <a:ext cx="3687804" cy="658898"/>
              </a:xfrm>
              <a:prstGeom prst="rect">
                <a:avLst/>
              </a:prstGeom>
              <a:blipFill rotWithShape="1">
                <a:blip r:embed="rId9"/>
                <a:stretch>
                  <a:fillRect l="-5124" t="-13889" b="-3240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07492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9" grpId="0"/>
      <p:bldP spid="20" grpId="0"/>
      <p:bldP spid="44" grpId="0"/>
      <p:bldP spid="46" grpId="0"/>
      <p:bldP spid="49" grpId="0"/>
      <p:bldP spid="50" grpId="0"/>
      <p:bldP spid="48" grpId="0"/>
      <p:bldP spid="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6781800" y="1600200"/>
            <a:ext cx="6705600" cy="3748551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письменно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№ 2, 6, 9 (стр.85). 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Школьник и домашнее задание, Совет психолога, уроки, памятка учащимся,  советы старшеклассника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3429000"/>
            <a:ext cx="5326602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777767166"/>
              </p:ext>
            </p:extLst>
          </p:nvPr>
        </p:nvGraphicFramePr>
        <p:xfrm>
          <a:off x="1066800" y="863600"/>
          <a:ext cx="126492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4"/>
          <p:cNvSpPr>
            <a:spLocks noChangeArrowheads="1"/>
          </p:cNvSpPr>
          <p:nvPr/>
        </p:nvSpPr>
        <p:spPr bwMode="auto">
          <a:xfrm>
            <a:off x="3512821" y="2040256"/>
            <a:ext cx="8412480" cy="3802380"/>
          </a:xfrm>
          <a:prstGeom prst="parallelogram">
            <a:avLst>
              <a:gd name="adj" fmla="val 4148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ru-RU"/>
          </a:p>
        </p:txBody>
      </p:sp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10655302" y="6015991"/>
            <a:ext cx="1153160" cy="1009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700" b="1" i="1">
                <a:solidFill>
                  <a:srgbClr val="CC3300"/>
                </a:solidFill>
              </a:rPr>
              <a:t>с</a:t>
            </a: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1785622" y="5065396"/>
            <a:ext cx="1153160" cy="1009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700" b="1" i="1">
                <a:solidFill>
                  <a:srgbClr val="CC3300"/>
                </a:solidFill>
              </a:rPr>
              <a:t>b</a:t>
            </a:r>
            <a:endParaRPr lang="ru-RU" sz="5700" b="1" i="1">
              <a:solidFill>
                <a:srgbClr val="CC3300"/>
              </a:solidFill>
            </a:endParaRPr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1785622" y="1247412"/>
            <a:ext cx="1153160" cy="1009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700" b="1" i="1" dirty="0">
                <a:solidFill>
                  <a:srgbClr val="CC3300"/>
                </a:solidFill>
              </a:rPr>
              <a:t>а</a:t>
            </a:r>
          </a:p>
        </p:txBody>
      </p:sp>
      <p:sp>
        <p:nvSpPr>
          <p:cNvPr id="16390" name="Line 9"/>
          <p:cNvSpPr>
            <a:spLocks noChangeShapeType="1"/>
          </p:cNvSpPr>
          <p:nvPr/>
        </p:nvSpPr>
        <p:spPr bwMode="auto">
          <a:xfrm>
            <a:off x="5588000" y="2040256"/>
            <a:ext cx="4147821" cy="380238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059" name="Freeform 11"/>
          <p:cNvSpPr>
            <a:spLocks/>
          </p:cNvSpPr>
          <p:nvPr/>
        </p:nvSpPr>
        <p:spPr bwMode="auto">
          <a:xfrm>
            <a:off x="5588000" y="2040256"/>
            <a:ext cx="2186941" cy="95059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8" y="499"/>
              </a:cxn>
              <a:cxn ang="0">
                <a:pos x="589" y="499"/>
              </a:cxn>
              <a:cxn ang="0">
                <a:pos x="861" y="273"/>
              </a:cxn>
              <a:cxn ang="0">
                <a:pos x="861" y="91"/>
              </a:cxn>
              <a:cxn ang="0">
                <a:pos x="635" y="0"/>
              </a:cxn>
              <a:cxn ang="0">
                <a:pos x="0" y="0"/>
              </a:cxn>
            </a:cxnLst>
            <a:rect l="0" t="0" r="r" b="b"/>
            <a:pathLst>
              <a:path w="861" h="499">
                <a:moveTo>
                  <a:pt x="0" y="0"/>
                </a:moveTo>
                <a:lnTo>
                  <a:pt x="408" y="499"/>
                </a:lnTo>
                <a:lnTo>
                  <a:pt x="589" y="499"/>
                </a:lnTo>
                <a:lnTo>
                  <a:pt x="861" y="273"/>
                </a:lnTo>
                <a:lnTo>
                  <a:pt x="861" y="91"/>
                </a:lnTo>
                <a:lnTo>
                  <a:pt x="635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009999">
                  <a:alpha val="0"/>
                </a:srgbClr>
              </a:gs>
              <a:gs pos="100000">
                <a:schemeClr val="accent1"/>
              </a:gs>
            </a:gsLst>
            <a:lin ang="18900000" scaled="1"/>
          </a:gradFill>
          <a:ln w="9525">
            <a:solidFill>
              <a:srgbClr val="000000">
                <a:alpha val="0"/>
              </a:srgbClr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pPr>
              <a:defRPr/>
            </a:pPr>
            <a:endParaRPr lang="ru-RU"/>
          </a:p>
        </p:txBody>
      </p:sp>
      <p:sp>
        <p:nvSpPr>
          <p:cNvPr id="2065" name="Freeform 17"/>
          <p:cNvSpPr>
            <a:spLocks/>
          </p:cNvSpPr>
          <p:nvPr/>
        </p:nvSpPr>
        <p:spPr bwMode="auto">
          <a:xfrm>
            <a:off x="5588000" y="2040256"/>
            <a:ext cx="1036320" cy="43243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1" y="227"/>
              </a:cxn>
              <a:cxn ang="0">
                <a:pos x="272" y="227"/>
              </a:cxn>
              <a:cxn ang="0">
                <a:pos x="408" y="136"/>
              </a:cxn>
              <a:cxn ang="0">
                <a:pos x="408" y="46"/>
              </a:cxn>
              <a:cxn ang="0">
                <a:pos x="362" y="0"/>
              </a:cxn>
              <a:cxn ang="0">
                <a:pos x="0" y="0"/>
              </a:cxn>
            </a:cxnLst>
            <a:rect l="0" t="0" r="r" b="b"/>
            <a:pathLst>
              <a:path w="408" h="227">
                <a:moveTo>
                  <a:pt x="0" y="0"/>
                </a:moveTo>
                <a:lnTo>
                  <a:pt x="181" y="227"/>
                </a:lnTo>
                <a:lnTo>
                  <a:pt x="272" y="227"/>
                </a:lnTo>
                <a:lnTo>
                  <a:pt x="408" y="136"/>
                </a:lnTo>
                <a:lnTo>
                  <a:pt x="408" y="46"/>
                </a:lnTo>
                <a:lnTo>
                  <a:pt x="362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BBE0E3">
                  <a:alpha val="50999"/>
                </a:srgbClr>
              </a:gs>
              <a:gs pos="50000">
                <a:srgbClr val="0099CC"/>
              </a:gs>
              <a:gs pos="100000">
                <a:srgbClr val="BBE0E3">
                  <a:alpha val="50999"/>
                </a:srgbClr>
              </a:gs>
            </a:gsLst>
            <a:lin ang="18900000" scaled="1"/>
          </a:gra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pPr>
              <a:defRPr/>
            </a:pPr>
            <a:endParaRPr lang="ru-RU"/>
          </a:p>
        </p:txBody>
      </p:sp>
      <p:sp>
        <p:nvSpPr>
          <p:cNvPr id="2066" name="Freeform 18"/>
          <p:cNvSpPr>
            <a:spLocks/>
          </p:cNvSpPr>
          <p:nvPr/>
        </p:nvSpPr>
        <p:spPr bwMode="auto">
          <a:xfrm flipH="1" flipV="1">
            <a:off x="8696960" y="5410200"/>
            <a:ext cx="1036320" cy="43243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1" y="227"/>
              </a:cxn>
              <a:cxn ang="0">
                <a:pos x="272" y="227"/>
              </a:cxn>
              <a:cxn ang="0">
                <a:pos x="408" y="136"/>
              </a:cxn>
              <a:cxn ang="0">
                <a:pos x="408" y="46"/>
              </a:cxn>
              <a:cxn ang="0">
                <a:pos x="362" y="0"/>
              </a:cxn>
              <a:cxn ang="0">
                <a:pos x="0" y="0"/>
              </a:cxn>
            </a:cxnLst>
            <a:rect l="0" t="0" r="r" b="b"/>
            <a:pathLst>
              <a:path w="408" h="227">
                <a:moveTo>
                  <a:pt x="0" y="0"/>
                </a:moveTo>
                <a:lnTo>
                  <a:pt x="181" y="227"/>
                </a:lnTo>
                <a:lnTo>
                  <a:pt x="272" y="227"/>
                </a:lnTo>
                <a:lnTo>
                  <a:pt x="408" y="136"/>
                </a:lnTo>
                <a:lnTo>
                  <a:pt x="408" y="46"/>
                </a:lnTo>
                <a:lnTo>
                  <a:pt x="362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BBE0E3">
                  <a:alpha val="53999"/>
                </a:srgbClr>
              </a:gs>
              <a:gs pos="50000">
                <a:srgbClr val="0099CC"/>
              </a:gs>
              <a:gs pos="100000">
                <a:srgbClr val="BBE0E3">
                  <a:alpha val="53999"/>
                </a:srgbClr>
              </a:gs>
            </a:gsLst>
            <a:lin ang="18900000" scaled="1"/>
          </a:gra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pPr>
              <a:defRPr/>
            </a:pPr>
            <a:endParaRPr lang="ru-RU"/>
          </a:p>
        </p:txBody>
      </p:sp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2254249" y="378015"/>
            <a:ext cx="8854441" cy="622936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1) Как называются эти углы?</a:t>
            </a:r>
          </a:p>
        </p:txBody>
      </p:sp>
      <p:sp>
        <p:nvSpPr>
          <p:cNvPr id="2068" name="WordArt 20"/>
          <p:cNvSpPr>
            <a:spLocks noChangeArrowheads="1" noChangeShapeType="1" noTextEdit="1"/>
          </p:cNvSpPr>
          <p:nvPr/>
        </p:nvSpPr>
        <p:spPr bwMode="auto">
          <a:xfrm>
            <a:off x="2057400" y="7036988"/>
            <a:ext cx="10858502" cy="600664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2) Для каких прямых и какой секущей?</a:t>
            </a:r>
          </a:p>
        </p:txBody>
      </p:sp>
      <p:sp>
        <p:nvSpPr>
          <p:cNvPr id="2070" name="Line 22"/>
          <p:cNvSpPr>
            <a:spLocks noChangeShapeType="1"/>
          </p:cNvSpPr>
          <p:nvPr/>
        </p:nvSpPr>
        <p:spPr bwMode="auto">
          <a:xfrm>
            <a:off x="1785621" y="2040256"/>
            <a:ext cx="1221232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1785621" y="5842636"/>
            <a:ext cx="1221232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6962961" y="-360045"/>
            <a:ext cx="1313352" cy="8578216"/>
            <a:chOff x="2741" y="-189"/>
            <a:chExt cx="515" cy="4503"/>
          </a:xfrm>
        </p:grpSpPr>
        <p:sp>
          <p:nvSpPr>
            <p:cNvPr id="16403" name="Line 24"/>
            <p:cNvSpPr>
              <a:spLocks noChangeShapeType="1"/>
            </p:cNvSpPr>
            <p:nvPr/>
          </p:nvSpPr>
          <p:spPr bwMode="auto">
            <a:xfrm rot="3070274" flipV="1">
              <a:off x="747" y="1805"/>
              <a:ext cx="4503" cy="515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4" name="Text Box 25"/>
            <p:cNvSpPr txBox="1">
              <a:spLocks noChangeArrowheads="1"/>
            </p:cNvSpPr>
            <p:nvPr/>
          </p:nvSpPr>
          <p:spPr bwMode="auto">
            <a:xfrm rot="2771647">
              <a:off x="2603" y="1765"/>
              <a:ext cx="86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900" i="1" dirty="0">
                  <a:solidFill>
                    <a:srgbClr val="FF3300"/>
                  </a:solidFill>
                </a:rPr>
                <a:t>секущая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538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3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  <p:bldP spid="2068" grpId="0" animBg="1"/>
      <p:bldP spid="2070" grpId="0" animBg="1"/>
      <p:bldP spid="20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3512821" y="2040256"/>
            <a:ext cx="8412480" cy="3802380"/>
          </a:xfrm>
          <a:prstGeom prst="parallelogram">
            <a:avLst>
              <a:gd name="adj" fmla="val 4148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pPr algn="ctr"/>
            <a:endParaRPr lang="ru-RU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153767" y="1359324"/>
            <a:ext cx="115316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/>
              <a:t>B</a:t>
            </a:r>
            <a:endParaRPr lang="ru-RU" sz="3600" b="1" dirty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1808462" y="1359324"/>
            <a:ext cx="115316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/>
              <a:t>C</a:t>
            </a:r>
            <a:endParaRPr lang="ru-RU" sz="3600" b="1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9504681" y="5930266"/>
            <a:ext cx="115316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D</a:t>
            </a:r>
            <a:endParaRPr lang="ru-RU" sz="3600" b="1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707641" y="5842636"/>
            <a:ext cx="115316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A</a:t>
            </a:r>
            <a:endParaRPr lang="ru-RU" sz="3600" b="1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>
            <a:off x="5588000" y="2040256"/>
            <a:ext cx="2186941" cy="95059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8" y="499"/>
              </a:cxn>
              <a:cxn ang="0">
                <a:pos x="589" y="499"/>
              </a:cxn>
              <a:cxn ang="0">
                <a:pos x="861" y="273"/>
              </a:cxn>
              <a:cxn ang="0">
                <a:pos x="861" y="91"/>
              </a:cxn>
              <a:cxn ang="0">
                <a:pos x="635" y="0"/>
              </a:cxn>
              <a:cxn ang="0">
                <a:pos x="0" y="0"/>
              </a:cxn>
            </a:cxnLst>
            <a:rect l="0" t="0" r="r" b="b"/>
            <a:pathLst>
              <a:path w="861" h="499">
                <a:moveTo>
                  <a:pt x="0" y="0"/>
                </a:moveTo>
                <a:lnTo>
                  <a:pt x="408" y="499"/>
                </a:lnTo>
                <a:lnTo>
                  <a:pt x="589" y="499"/>
                </a:lnTo>
                <a:lnTo>
                  <a:pt x="861" y="273"/>
                </a:lnTo>
                <a:lnTo>
                  <a:pt x="861" y="91"/>
                </a:lnTo>
                <a:lnTo>
                  <a:pt x="635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rgbClr val="009999">
                  <a:alpha val="0"/>
                </a:srgbClr>
              </a:gs>
              <a:gs pos="100000">
                <a:schemeClr val="accent1"/>
              </a:gs>
            </a:gsLst>
            <a:lin ang="18900000" scaled="1"/>
          </a:gradFill>
          <a:ln w="9525">
            <a:solidFill>
              <a:srgbClr val="000000">
                <a:alpha val="0"/>
              </a:srgbClr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pPr>
              <a:defRPr/>
            </a:pPr>
            <a:endParaRPr lang="ru-RU"/>
          </a:p>
        </p:txBody>
      </p:sp>
      <p:sp>
        <p:nvSpPr>
          <p:cNvPr id="4107" name="WordArt 11"/>
          <p:cNvSpPr>
            <a:spLocks noChangeArrowheads="1" noChangeShapeType="1" noTextEdit="1"/>
          </p:cNvSpPr>
          <p:nvPr/>
        </p:nvSpPr>
        <p:spPr bwMode="auto">
          <a:xfrm>
            <a:off x="1528043" y="317688"/>
            <a:ext cx="8874759" cy="622936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1) Как называются эти углы?</a:t>
            </a:r>
          </a:p>
        </p:txBody>
      </p:sp>
      <p:sp>
        <p:nvSpPr>
          <p:cNvPr id="4108" name="WordArt 12"/>
          <p:cNvSpPr>
            <a:spLocks noChangeArrowheads="1" noChangeShapeType="1" noTextEdit="1"/>
          </p:cNvSpPr>
          <p:nvPr/>
        </p:nvSpPr>
        <p:spPr bwMode="auto">
          <a:xfrm>
            <a:off x="1250147" y="7010400"/>
            <a:ext cx="10622281" cy="615316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ln w="127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2) Для каких прямых и какой секущей?</a:t>
            </a:r>
          </a:p>
        </p:txBody>
      </p:sp>
      <p:sp>
        <p:nvSpPr>
          <p:cNvPr id="4112" name="Freeform 16"/>
          <p:cNvSpPr>
            <a:spLocks/>
          </p:cNvSpPr>
          <p:nvPr/>
        </p:nvSpPr>
        <p:spPr bwMode="auto">
          <a:xfrm>
            <a:off x="4675043" y="2045219"/>
            <a:ext cx="1346793" cy="1078981"/>
          </a:xfrm>
          <a:custGeom>
            <a:avLst/>
            <a:gdLst/>
            <a:ahLst/>
            <a:cxnLst>
              <a:cxn ang="0">
                <a:pos x="182" y="0"/>
              </a:cxn>
              <a:cxn ang="0">
                <a:pos x="0" y="454"/>
              </a:cxn>
              <a:cxn ang="0">
                <a:pos x="136" y="499"/>
              </a:cxn>
              <a:cxn ang="0">
                <a:pos x="363" y="454"/>
              </a:cxn>
              <a:cxn ang="0">
                <a:pos x="544" y="318"/>
              </a:cxn>
              <a:cxn ang="0">
                <a:pos x="635" y="182"/>
              </a:cxn>
              <a:cxn ang="0">
                <a:pos x="635" y="0"/>
              </a:cxn>
              <a:cxn ang="0">
                <a:pos x="182" y="0"/>
              </a:cxn>
            </a:cxnLst>
            <a:rect l="0" t="0" r="r" b="b"/>
            <a:pathLst>
              <a:path w="635" h="499">
                <a:moveTo>
                  <a:pt x="182" y="0"/>
                </a:moveTo>
                <a:lnTo>
                  <a:pt x="0" y="454"/>
                </a:lnTo>
                <a:lnTo>
                  <a:pt x="136" y="499"/>
                </a:lnTo>
                <a:lnTo>
                  <a:pt x="363" y="454"/>
                </a:lnTo>
                <a:lnTo>
                  <a:pt x="544" y="318"/>
                </a:lnTo>
                <a:lnTo>
                  <a:pt x="635" y="182"/>
                </a:lnTo>
                <a:lnTo>
                  <a:pt x="635" y="0"/>
                </a:lnTo>
                <a:lnTo>
                  <a:pt x="182" y="0"/>
                </a:lnTo>
                <a:close/>
              </a:path>
            </a:pathLst>
          </a:custGeom>
          <a:gradFill rotWithShape="1">
            <a:gsLst>
              <a:gs pos="0">
                <a:srgbClr val="BBE0E3"/>
              </a:gs>
              <a:gs pos="50000">
                <a:srgbClr val="0099CC">
                  <a:alpha val="49001"/>
                </a:srgbClr>
              </a:gs>
              <a:gs pos="100000">
                <a:srgbClr val="BBE0E3"/>
              </a:gs>
            </a:gsLst>
            <a:lin ang="18900000" scaled="1"/>
          </a:gra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pPr>
              <a:defRPr/>
            </a:pPr>
            <a:endParaRPr lang="ru-RU"/>
          </a:p>
        </p:txBody>
      </p:sp>
      <p:sp>
        <p:nvSpPr>
          <p:cNvPr id="4114" name="Freeform 18"/>
          <p:cNvSpPr>
            <a:spLocks/>
          </p:cNvSpPr>
          <p:nvPr/>
        </p:nvSpPr>
        <p:spPr bwMode="auto">
          <a:xfrm>
            <a:off x="3528294" y="4936674"/>
            <a:ext cx="1440179" cy="914400"/>
          </a:xfrm>
          <a:custGeom>
            <a:avLst/>
            <a:gdLst/>
            <a:ahLst/>
            <a:cxnLst>
              <a:cxn ang="0">
                <a:pos x="0" y="405"/>
              </a:cxn>
              <a:cxn ang="0">
                <a:pos x="646" y="409"/>
              </a:cxn>
              <a:cxn ang="0">
                <a:pos x="726" y="245"/>
              </a:cxn>
              <a:cxn ang="0">
                <a:pos x="646" y="84"/>
              </a:cxn>
              <a:cxn ang="0">
                <a:pos x="484" y="1"/>
              </a:cxn>
              <a:cxn ang="0">
                <a:pos x="174" y="0"/>
              </a:cxn>
              <a:cxn ang="0">
                <a:pos x="0" y="405"/>
              </a:cxn>
            </a:cxnLst>
            <a:rect l="0" t="0" r="r" b="b"/>
            <a:pathLst>
              <a:path w="726" h="409">
                <a:moveTo>
                  <a:pt x="0" y="405"/>
                </a:moveTo>
                <a:lnTo>
                  <a:pt x="646" y="409"/>
                </a:lnTo>
                <a:lnTo>
                  <a:pt x="726" y="245"/>
                </a:lnTo>
                <a:lnTo>
                  <a:pt x="646" y="84"/>
                </a:lnTo>
                <a:lnTo>
                  <a:pt x="484" y="1"/>
                </a:lnTo>
                <a:lnTo>
                  <a:pt x="174" y="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FEA0F7">
                  <a:alpha val="52000"/>
                </a:srgbClr>
              </a:gs>
              <a:gs pos="50000">
                <a:srgbClr val="FF9966"/>
              </a:gs>
              <a:gs pos="100000">
                <a:srgbClr val="FEA0F7">
                  <a:alpha val="52000"/>
                </a:srgbClr>
              </a:gs>
            </a:gsLst>
            <a:lin ang="2700000" scaled="1"/>
          </a:gradFill>
          <a:ln w="9525">
            <a:solidFill>
              <a:srgbClr val="F3355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pPr>
              <a:defRPr/>
            </a:pPr>
            <a:endParaRPr lang="ru-RU"/>
          </a:p>
        </p:txBody>
      </p:sp>
      <p:sp>
        <p:nvSpPr>
          <p:cNvPr id="4111" name="Freeform 15"/>
          <p:cNvSpPr>
            <a:spLocks/>
          </p:cNvSpPr>
          <p:nvPr/>
        </p:nvSpPr>
        <p:spPr bwMode="auto">
          <a:xfrm>
            <a:off x="3124200" y="940624"/>
            <a:ext cx="2463800" cy="5917376"/>
          </a:xfrm>
          <a:custGeom>
            <a:avLst/>
            <a:gdLst>
              <a:gd name="T0" fmla="*/ 2147483647 w 1816"/>
              <a:gd name="T1" fmla="*/ 0 h 4452"/>
              <a:gd name="T2" fmla="*/ 2147483647 w 1816"/>
              <a:gd name="T3" fmla="*/ 2147483647 h 4452"/>
              <a:gd name="T4" fmla="*/ 0 w 1816"/>
              <a:gd name="T5" fmla="*/ 2147483647 h 4452"/>
              <a:gd name="T6" fmla="*/ 0 60000 65536"/>
              <a:gd name="T7" fmla="*/ 0 60000 65536"/>
              <a:gd name="T8" fmla="*/ 0 60000 65536"/>
              <a:gd name="T9" fmla="*/ 0 w 1816"/>
              <a:gd name="T10" fmla="*/ 0 h 4452"/>
              <a:gd name="T11" fmla="*/ 1816 w 1816"/>
              <a:gd name="T12" fmla="*/ 4452 h 44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6" h="4452">
                <a:moveTo>
                  <a:pt x="1816" y="0"/>
                </a:moveTo>
                <a:lnTo>
                  <a:pt x="685" y="2733"/>
                </a:lnTo>
                <a:lnTo>
                  <a:pt x="0" y="4452"/>
                </a:lnTo>
              </a:path>
            </a:pathLst>
          </a:cu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 rot="-3848787">
            <a:off x="3309959" y="3202489"/>
            <a:ext cx="1642110" cy="578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b="1" i="1" dirty="0">
                <a:solidFill>
                  <a:srgbClr val="FF3300"/>
                </a:solidFill>
              </a:rPr>
              <a:t>секущая</a:t>
            </a:r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1554480" y="5842636"/>
            <a:ext cx="1221232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1785621" y="2040256"/>
            <a:ext cx="1221232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97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3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animBg="1"/>
      <p:bldP spid="4108" grpId="0" animBg="1"/>
      <p:bldP spid="4111" grpId="0" animBg="1"/>
      <p:bldP spid="4115" grpId="0"/>
      <p:bldP spid="4110" grpId="0" animBg="1"/>
      <p:bldP spid="41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32462" y="7052311"/>
            <a:ext cx="4147819" cy="864870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4600" b="1">
                <a:latin typeface="Times New Roman" pitchFamily="18" charset="0"/>
              </a:rPr>
              <a:t>Вывод</a:t>
            </a:r>
          </a:p>
        </p:txBody>
      </p:sp>
      <p:graphicFrame>
        <p:nvGraphicFramePr>
          <p:cNvPr id="7204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315200" y="5886450"/>
          <a:ext cx="6220461" cy="775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Формула" r:id="rId3" imgW="1066680" imgH="177480" progId="Equation.3">
                  <p:embed/>
                </p:oleObj>
              </mc:Choice>
              <mc:Fallback>
                <p:oleObj name="Формула" r:id="rId3" imgW="10666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5886450"/>
                        <a:ext cx="6220461" cy="7753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1" y="1880236"/>
            <a:ext cx="4953000" cy="864870"/>
          </a:xfrm>
          <a:prstGeom prst="actionButtonBlank">
            <a:avLst/>
          </a:prstGeom>
          <a:gradFill rotWithShape="1">
            <a:gsLst>
              <a:gs pos="0">
                <a:srgbClr val="B2B2B2">
                  <a:gamma/>
                  <a:tint val="0"/>
                  <a:invGamma/>
                </a:srgb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4600" b="1" dirty="0">
                <a:latin typeface="Times New Roman" pitchFamily="18" charset="0"/>
              </a:rPr>
              <a:t>Подсказка </a:t>
            </a: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457201" y="2917278"/>
            <a:ext cx="4953000" cy="103632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400" b="1">
                <a:latin typeface="Times New Roman" pitchFamily="18" charset="0"/>
              </a:rPr>
              <a:t>Определите углы</a:t>
            </a:r>
            <a:endParaRPr lang="ru-RU"/>
          </a:p>
        </p:txBody>
      </p:sp>
      <p:grpSp>
        <p:nvGrpSpPr>
          <p:cNvPr id="7288" name="Group 120"/>
          <p:cNvGrpSpPr>
            <a:grpSpLocks/>
          </p:cNvGrpSpPr>
          <p:nvPr/>
        </p:nvGrpSpPr>
        <p:grpSpPr bwMode="auto">
          <a:xfrm>
            <a:off x="1440181" y="400051"/>
            <a:ext cx="12443459" cy="1383030"/>
            <a:chOff x="567" y="210"/>
            <a:chExt cx="4899" cy="726"/>
          </a:xfrm>
        </p:grpSpPr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567" y="210"/>
              <a:ext cx="4899" cy="726"/>
            </a:xfrm>
            <a:prstGeom prst="rect">
              <a:avLst/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600" b="1">
                  <a:latin typeface="Times New Roman" pitchFamily="18" charset="0"/>
                </a:rPr>
                <a:t>Дано: </a:t>
              </a:r>
            </a:p>
            <a:p>
              <a:r>
                <a:rPr lang="ru-RU" sz="4600" b="1">
                  <a:latin typeface="Times New Roman" pitchFamily="18" charset="0"/>
                </a:rPr>
                <a:t>Доказать:    </a:t>
              </a:r>
              <a:r>
                <a:rPr lang="ru-RU" sz="5100" b="1" i="1">
                  <a:latin typeface="Times New Roman" pitchFamily="18" charset="0"/>
                </a:rPr>
                <a:t>а</a:t>
              </a:r>
              <a:r>
                <a:rPr lang="ru-RU" sz="5100">
                  <a:latin typeface="Times New Roman" pitchFamily="18" charset="0"/>
                </a:rPr>
                <a:t> </a:t>
              </a:r>
              <a:r>
                <a:rPr lang="en-US" sz="5100"/>
                <a:t>ll</a:t>
              </a:r>
              <a:r>
                <a:rPr lang="ru-RU" sz="5100"/>
                <a:t> </a:t>
              </a:r>
              <a:r>
                <a:rPr lang="en-US" sz="5100" b="1" i="1">
                  <a:latin typeface="Times New Roman" pitchFamily="18" charset="0"/>
                </a:rPr>
                <a:t>b</a:t>
              </a:r>
            </a:p>
          </p:txBody>
        </p:sp>
        <p:graphicFrame>
          <p:nvGraphicFramePr>
            <p:cNvPr id="7199" name="Object 31"/>
            <p:cNvGraphicFramePr>
              <a:graphicFrameLocks noChangeAspect="1"/>
            </p:cNvGraphicFramePr>
            <p:nvPr/>
          </p:nvGraphicFramePr>
          <p:xfrm>
            <a:off x="1474" y="210"/>
            <a:ext cx="2209" cy="4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Формула" r:id="rId5" imgW="1180800" imgH="228600" progId="Equation.3">
                    <p:embed/>
                  </p:oleObj>
                </mc:Choice>
                <mc:Fallback>
                  <p:oleObj name="Формула" r:id="rId5" imgW="11808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" y="210"/>
                          <a:ext cx="2209" cy="42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263" name="Rectangle 95"/>
          <p:cNvSpPr>
            <a:spLocks noChangeArrowheads="1"/>
          </p:cNvSpPr>
          <p:nvPr/>
        </p:nvSpPr>
        <p:spPr bwMode="auto">
          <a:xfrm>
            <a:off x="457200" y="4213860"/>
            <a:ext cx="4953001" cy="1295400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Признак </a:t>
            </a:r>
          </a:p>
          <a:p>
            <a:pPr algn="ctr"/>
            <a:r>
              <a:rPr lang="ru-RU" sz="3200" b="1" dirty="0">
                <a:latin typeface="Times New Roman" pitchFamily="18" charset="0"/>
              </a:rPr>
              <a:t>параллельности</a:t>
            </a:r>
          </a:p>
          <a:p>
            <a:pPr algn="ctr"/>
            <a:r>
              <a:rPr lang="ru-RU" sz="3200" b="1" dirty="0">
                <a:latin typeface="Times New Roman" pitchFamily="18" charset="0"/>
              </a:rPr>
              <a:t>прямых</a:t>
            </a:r>
            <a:endParaRPr lang="ru-RU" sz="4000" dirty="0"/>
          </a:p>
        </p:txBody>
      </p:sp>
      <p:sp>
        <p:nvSpPr>
          <p:cNvPr id="7266" name="AutoShape 98"/>
          <p:cNvSpPr>
            <a:spLocks noChangeArrowheads="1"/>
          </p:cNvSpPr>
          <p:nvPr/>
        </p:nvSpPr>
        <p:spPr bwMode="auto">
          <a:xfrm>
            <a:off x="5011422" y="6707506"/>
            <a:ext cx="7835899" cy="1295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400" b="1">
                <a:latin typeface="Times New Roman" pitchFamily="18" charset="0"/>
              </a:rPr>
              <a:t>Накрест лежащие углы равны</a:t>
            </a:r>
          </a:p>
          <a:p>
            <a:pPr algn="ctr"/>
            <a:r>
              <a:rPr lang="ru-RU" sz="3400" b="1">
                <a:latin typeface="Times New Roman" pitchFamily="18" charset="0"/>
              </a:rPr>
              <a:t>- прямые параллельны</a:t>
            </a:r>
          </a:p>
        </p:txBody>
      </p:sp>
      <p:sp>
        <p:nvSpPr>
          <p:cNvPr id="25" name="Text Box 103"/>
          <p:cNvSpPr txBox="1">
            <a:spLocks noChangeArrowheads="1"/>
          </p:cNvSpPr>
          <p:nvPr/>
        </p:nvSpPr>
        <p:spPr bwMode="auto">
          <a:xfrm flipH="1">
            <a:off x="6416144" y="3658898"/>
            <a:ext cx="2042160" cy="76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endParaRPr lang="ru-RU"/>
          </a:p>
        </p:txBody>
      </p:sp>
      <p:sp>
        <p:nvSpPr>
          <p:cNvPr id="26" name="Text Box 105"/>
          <p:cNvSpPr txBox="1">
            <a:spLocks noChangeArrowheads="1"/>
          </p:cNvSpPr>
          <p:nvPr/>
        </p:nvSpPr>
        <p:spPr bwMode="auto">
          <a:xfrm>
            <a:off x="10101685" y="4091332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2</a:t>
            </a:r>
          </a:p>
        </p:txBody>
      </p:sp>
      <p:sp>
        <p:nvSpPr>
          <p:cNvPr id="27" name="Text Box 106"/>
          <p:cNvSpPr txBox="1">
            <a:spLocks noChangeArrowheads="1"/>
          </p:cNvSpPr>
          <p:nvPr/>
        </p:nvSpPr>
        <p:spPr bwMode="auto">
          <a:xfrm>
            <a:off x="9562359" y="2843307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1</a:t>
            </a:r>
          </a:p>
        </p:txBody>
      </p:sp>
      <p:sp>
        <p:nvSpPr>
          <p:cNvPr id="28" name="Text Box 108"/>
          <p:cNvSpPr txBox="1">
            <a:spLocks noChangeArrowheads="1"/>
          </p:cNvSpPr>
          <p:nvPr/>
        </p:nvSpPr>
        <p:spPr bwMode="auto">
          <a:xfrm>
            <a:off x="8260185" y="1845338"/>
            <a:ext cx="491422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29" name="Freeform 115"/>
          <p:cNvSpPr>
            <a:spLocks/>
          </p:cNvSpPr>
          <p:nvPr/>
        </p:nvSpPr>
        <p:spPr bwMode="auto">
          <a:xfrm>
            <a:off x="6185006" y="1873214"/>
            <a:ext cx="7561579" cy="1983106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0" name="Text Box 116"/>
          <p:cNvSpPr txBox="1">
            <a:spLocks noChangeArrowheads="1"/>
          </p:cNvSpPr>
          <p:nvPr/>
        </p:nvSpPr>
        <p:spPr bwMode="auto">
          <a:xfrm>
            <a:off x="6185005" y="3573172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31" name="Text Box 117"/>
          <p:cNvSpPr txBox="1">
            <a:spLocks noChangeArrowheads="1"/>
          </p:cNvSpPr>
          <p:nvPr/>
        </p:nvSpPr>
        <p:spPr bwMode="auto">
          <a:xfrm>
            <a:off x="6330842" y="509353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 dirty="0">
                <a:latin typeface="Times New Roman" pitchFamily="18" charset="0"/>
              </a:rPr>
              <a:t>b</a:t>
            </a:r>
            <a:endParaRPr lang="ru-RU" sz="4000" b="1" i="1" dirty="0">
              <a:latin typeface="Times New Roman" pitchFamily="18" charset="0"/>
            </a:endParaRPr>
          </a:p>
        </p:txBody>
      </p:sp>
      <p:sp>
        <p:nvSpPr>
          <p:cNvPr id="32" name="Freeform 118"/>
          <p:cNvSpPr>
            <a:spLocks/>
          </p:cNvSpPr>
          <p:nvPr/>
        </p:nvSpPr>
        <p:spPr bwMode="auto">
          <a:xfrm>
            <a:off x="6855669" y="3693110"/>
            <a:ext cx="7532583" cy="1983106"/>
          </a:xfrm>
          <a:custGeom>
            <a:avLst/>
            <a:gdLst/>
            <a:ahLst/>
            <a:cxnLst>
              <a:cxn ang="0">
                <a:pos x="0" y="1268"/>
              </a:cxn>
              <a:cxn ang="0">
                <a:pos x="3531" y="0"/>
              </a:cxn>
            </a:cxnLst>
            <a:rect l="0" t="0" r="r" b="b"/>
            <a:pathLst>
              <a:path w="3531" h="1268">
                <a:moveTo>
                  <a:pt x="0" y="1268"/>
                </a:moveTo>
                <a:lnTo>
                  <a:pt x="3531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3" name="Freeform 119"/>
          <p:cNvSpPr>
            <a:spLocks/>
          </p:cNvSpPr>
          <p:nvPr/>
        </p:nvSpPr>
        <p:spPr bwMode="auto">
          <a:xfrm>
            <a:off x="8153504" y="2247292"/>
            <a:ext cx="4267200" cy="332232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0" y="1744"/>
              </a:cxn>
            </a:cxnLst>
            <a:rect l="0" t="0" r="r" b="b"/>
            <a:pathLst>
              <a:path w="1680" h="1744">
                <a:moveTo>
                  <a:pt x="0" y="0"/>
                </a:moveTo>
                <a:lnTo>
                  <a:pt x="1680" y="1744"/>
                </a:lnTo>
              </a:path>
            </a:pathLst>
          </a:cu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99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0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</p:childTnLst>
        </p:cTn>
      </p:par>
    </p:tnLst>
    <p:bldLst>
      <p:bldP spid="7213" grpId="0" animBg="1"/>
      <p:bldP spid="7263" grpId="0" animBg="1"/>
      <p:bldP spid="72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0709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78333962"/>
              </p:ext>
            </p:extLst>
          </p:nvPr>
        </p:nvGraphicFramePr>
        <p:xfrm>
          <a:off x="5738350" y="6850039"/>
          <a:ext cx="6703061" cy="935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Формула" r:id="rId3" imgW="1091880" imgH="203040" progId="Equation.3">
                  <p:embed/>
                </p:oleObj>
              </mc:Choice>
              <mc:Fallback>
                <p:oleObj name="Формула" r:id="rId3" imgW="1091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350" y="6850039"/>
                        <a:ext cx="6703061" cy="935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0711" name="Rectangle 7"/>
          <p:cNvSpPr>
            <a:spLocks noChangeArrowheads="1"/>
          </p:cNvSpPr>
          <p:nvPr/>
        </p:nvSpPr>
        <p:spPr bwMode="auto">
          <a:xfrm>
            <a:off x="439029" y="1909175"/>
            <a:ext cx="5184139" cy="862966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глы 1 и 4 вертикальные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l-GR" sz="32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1=</a:t>
            </a:r>
            <a:r>
              <a:rPr lang="el-GR" sz="32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4</a:t>
            </a:r>
            <a:endParaRPr lang="el-GR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0720" name="Group 16"/>
          <p:cNvGrpSpPr>
            <a:grpSpLocks/>
          </p:cNvGrpSpPr>
          <p:nvPr/>
        </p:nvGrpSpPr>
        <p:grpSpPr bwMode="auto">
          <a:xfrm>
            <a:off x="1440181" y="335280"/>
            <a:ext cx="12443459" cy="1447800"/>
            <a:chOff x="567" y="176"/>
            <a:chExt cx="4899" cy="760"/>
          </a:xfrm>
        </p:grpSpPr>
        <p:sp>
          <p:nvSpPr>
            <p:cNvPr id="200721" name="Rectangle 17"/>
            <p:cNvSpPr>
              <a:spLocks noChangeArrowheads="1"/>
            </p:cNvSpPr>
            <p:nvPr/>
          </p:nvSpPr>
          <p:spPr bwMode="auto">
            <a:xfrm>
              <a:off x="567" y="210"/>
              <a:ext cx="4899" cy="726"/>
            </a:xfrm>
            <a:prstGeom prst="rect">
              <a:avLst/>
            </a:prstGeom>
            <a:gradFill rotWithShape="1">
              <a:gsLst>
                <a:gs pos="0">
                  <a:srgbClr val="C0C0C0">
                    <a:gamma/>
                    <a:tint val="0"/>
                    <a:invGamma/>
                  </a:srgbClr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4600" b="1" dirty="0">
                  <a:latin typeface="Arial" pitchFamily="34" charset="0"/>
                  <a:cs typeface="Arial" pitchFamily="34" charset="0"/>
                </a:rPr>
                <a:t>Дано: </a:t>
              </a:r>
            </a:p>
            <a:p>
              <a:r>
                <a:rPr lang="ru-RU" sz="4600" b="1" dirty="0">
                  <a:latin typeface="Arial" pitchFamily="34" charset="0"/>
                  <a:cs typeface="Arial" pitchFamily="34" charset="0"/>
                </a:rPr>
                <a:t>Какие из прямых параллельны?</a:t>
              </a:r>
              <a:endParaRPr lang="en-US" sz="5100" b="1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0722" name="Object 18"/>
            <p:cNvGraphicFramePr>
              <a:graphicFrameLocks noChangeAspect="1"/>
            </p:cNvGraphicFramePr>
            <p:nvPr/>
          </p:nvGraphicFramePr>
          <p:xfrm>
            <a:off x="1338" y="176"/>
            <a:ext cx="2948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5" name="Формула" r:id="rId5" imgW="1574640" imgH="228600" progId="Equation.3">
                    <p:embed/>
                  </p:oleObj>
                </mc:Choice>
                <mc:Fallback>
                  <p:oleObj name="Формула" r:id="rId5" imgW="157464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8" y="176"/>
                          <a:ext cx="2948" cy="4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0724" name="Rectangle 20"/>
          <p:cNvSpPr>
            <a:spLocks noChangeArrowheads="1"/>
          </p:cNvSpPr>
          <p:nvPr/>
        </p:nvSpPr>
        <p:spPr bwMode="auto">
          <a:xfrm>
            <a:off x="439030" y="5234666"/>
            <a:ext cx="5184139" cy="862964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Углы 3 и 6 смежные углы</a:t>
            </a:r>
          </a:p>
          <a:p>
            <a:pPr algn="ctr"/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0726" name="Rectangle 22"/>
          <p:cNvSpPr>
            <a:spLocks noChangeArrowheads="1"/>
          </p:cNvSpPr>
          <p:nvPr/>
        </p:nvSpPr>
        <p:spPr bwMode="auto">
          <a:xfrm>
            <a:off x="459270" y="2790012"/>
            <a:ext cx="5184139" cy="930228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endParaRPr lang="ru-RU" sz="32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Углы 2 и 5 вертикальные</a:t>
            </a:r>
          </a:p>
          <a:p>
            <a:pPr lvl="0" algn="ctr"/>
            <a:r>
              <a:rPr lang="el-GR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2=</a:t>
            </a:r>
            <a:r>
              <a:rPr lang="el-GR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ea typeface="Cambria Math"/>
                <a:cs typeface="Arial" pitchFamily="34" charset="0"/>
              </a:rPr>
              <a:t>5</a:t>
            </a:r>
            <a:endParaRPr lang="el-GR" sz="3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0728" name="Picture 24" descr="&amp;Kcy;&amp;acy;&amp;rcy;&amp;tcy;&amp;icy;&amp;ncy;&amp;kcy;&amp;acy; 9 &amp;icy;&amp;zcy; 1686"/>
          <p:cNvPicPr>
            <a:picLocks noChangeAspect="1" noChangeArrowheads="1"/>
          </p:cNvPicPr>
          <p:nvPr/>
        </p:nvPicPr>
        <p:blipFill>
          <a:blip r:embed="rId7"/>
          <a:srcRect l="7150" t="16449" r="9358" b="4637"/>
          <a:stretch>
            <a:fillRect/>
          </a:stretch>
        </p:blipFill>
        <p:spPr bwMode="auto">
          <a:xfrm>
            <a:off x="12039600" y="1"/>
            <a:ext cx="2590800" cy="1672590"/>
          </a:xfrm>
          <a:prstGeom prst="rect">
            <a:avLst/>
          </a:prstGeom>
          <a:noFill/>
        </p:spPr>
      </p:pic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6726800" y="4868592"/>
            <a:ext cx="491422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c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29" name="Freeform 11"/>
          <p:cNvSpPr>
            <a:spLocks/>
          </p:cNvSpPr>
          <p:nvPr/>
        </p:nvSpPr>
        <p:spPr bwMode="auto">
          <a:xfrm>
            <a:off x="6721719" y="3055032"/>
            <a:ext cx="7338061" cy="19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89" y="0"/>
              </a:cxn>
            </a:cxnLst>
            <a:rect l="0" t="0" r="r" b="b"/>
            <a:pathLst>
              <a:path w="2889" h="1">
                <a:moveTo>
                  <a:pt x="0" y="0"/>
                </a:moveTo>
                <a:lnTo>
                  <a:pt x="2889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12134461" y="6102588"/>
            <a:ext cx="57657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d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31" name="Freeform 13"/>
          <p:cNvSpPr>
            <a:spLocks/>
          </p:cNvSpPr>
          <p:nvPr/>
        </p:nvSpPr>
        <p:spPr bwMode="auto">
          <a:xfrm>
            <a:off x="6957941" y="4264708"/>
            <a:ext cx="7289800" cy="4000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70" y="21"/>
              </a:cxn>
            </a:cxnLst>
            <a:rect l="0" t="0" r="r" b="b"/>
            <a:pathLst>
              <a:path w="2870" h="21">
                <a:moveTo>
                  <a:pt x="0" y="0"/>
                </a:moveTo>
                <a:lnTo>
                  <a:pt x="2870" y="21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6726799" y="2534968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a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6914759" y="3698922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b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34" name="Freeform 19"/>
          <p:cNvSpPr>
            <a:spLocks/>
          </p:cNvSpPr>
          <p:nvPr/>
        </p:nvSpPr>
        <p:spPr bwMode="auto">
          <a:xfrm>
            <a:off x="9416661" y="2340658"/>
            <a:ext cx="2717800" cy="3918584"/>
          </a:xfrm>
          <a:custGeom>
            <a:avLst/>
            <a:gdLst/>
            <a:ahLst/>
            <a:cxnLst>
              <a:cxn ang="0">
                <a:pos x="1070" y="2057"/>
              </a:cxn>
              <a:cxn ang="0">
                <a:pos x="0" y="0"/>
              </a:cxn>
            </a:cxnLst>
            <a:rect l="0" t="0" r="r" b="b"/>
            <a:pathLst>
              <a:path w="1070" h="2057">
                <a:moveTo>
                  <a:pt x="1070" y="2057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5" name="Freeform 25"/>
          <p:cNvSpPr>
            <a:spLocks/>
          </p:cNvSpPr>
          <p:nvPr/>
        </p:nvSpPr>
        <p:spPr bwMode="auto">
          <a:xfrm>
            <a:off x="6612501" y="5474382"/>
            <a:ext cx="7289800" cy="4000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70" y="21"/>
              </a:cxn>
            </a:cxnLst>
            <a:rect l="0" t="0" r="r" b="b"/>
            <a:pathLst>
              <a:path w="2870" h="21">
                <a:moveTo>
                  <a:pt x="0" y="0"/>
                </a:moveTo>
                <a:lnTo>
                  <a:pt x="2870" y="21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6" name="Text Box 26"/>
          <p:cNvSpPr txBox="1">
            <a:spLocks noChangeArrowheads="1"/>
          </p:cNvSpPr>
          <p:nvPr/>
        </p:nvSpPr>
        <p:spPr bwMode="auto">
          <a:xfrm>
            <a:off x="9838300" y="2449242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1</a:t>
            </a:r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11779462" y="5355137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latin typeface="Times New Roman" pitchFamily="18" charset="0"/>
              </a:rPr>
              <a:t>3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9418257" y="3123873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</a:rPr>
              <a:t>4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39" name="Text Box 28"/>
          <p:cNvSpPr txBox="1">
            <a:spLocks noChangeArrowheads="1"/>
          </p:cNvSpPr>
          <p:nvPr/>
        </p:nvSpPr>
        <p:spPr bwMode="auto">
          <a:xfrm>
            <a:off x="10432456" y="4244258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Times New Roman" pitchFamily="18" charset="0"/>
              </a:rPr>
              <a:t>2</a:t>
            </a:r>
          </a:p>
        </p:txBody>
      </p:sp>
      <p:sp>
        <p:nvSpPr>
          <p:cNvPr id="40" name="Text Box 28"/>
          <p:cNvSpPr txBox="1">
            <a:spLocks noChangeArrowheads="1"/>
          </p:cNvSpPr>
          <p:nvPr/>
        </p:nvSpPr>
        <p:spPr bwMode="auto">
          <a:xfrm>
            <a:off x="10656274" y="3630677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latin typeface="Times New Roman" pitchFamily="18" charset="0"/>
              </a:rPr>
              <a:t>5</a:t>
            </a:r>
          </a:p>
        </p:txBody>
      </p:sp>
      <p:sp>
        <p:nvSpPr>
          <p:cNvPr id="41" name="Rectangle 22"/>
          <p:cNvSpPr>
            <a:spLocks noChangeArrowheads="1"/>
          </p:cNvSpPr>
          <p:nvPr/>
        </p:nvSpPr>
        <p:spPr bwMode="auto">
          <a:xfrm>
            <a:off x="439030" y="3720240"/>
            <a:ext cx="5184138" cy="1486345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Углы 4 и 5 </a:t>
            </a:r>
          </a:p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накрест лежащие </a:t>
            </a:r>
            <a:r>
              <a:rPr lang="el-GR" sz="28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2800" b="1" dirty="0">
                <a:latin typeface="Arial" pitchFamily="34" charset="0"/>
                <a:ea typeface="Cambria Math"/>
                <a:cs typeface="Arial" pitchFamily="34" charset="0"/>
              </a:rPr>
              <a:t>4</a:t>
            </a:r>
            <a:r>
              <a:rPr lang="ru-RU" sz="2800" b="1" dirty="0" smtClean="0"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el-GR" sz="28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2800" b="1" dirty="0" smtClean="0">
                <a:latin typeface="Arial" pitchFamily="34" charset="0"/>
                <a:ea typeface="Cambria Math"/>
                <a:cs typeface="Arial" pitchFamily="34" charset="0"/>
              </a:rPr>
              <a:t>5, </a:t>
            </a:r>
          </a:p>
          <a:p>
            <a:pPr lvl="0"/>
            <a:r>
              <a:rPr lang="ru-RU" sz="2800" b="1" dirty="0" smtClean="0">
                <a:latin typeface="Arial" pitchFamily="34" charset="0"/>
                <a:ea typeface="Cambria Math"/>
                <a:cs typeface="Arial" pitchFamily="34" charset="0"/>
              </a:rPr>
              <a:t>      значит,  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II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b</a:t>
            </a:r>
            <a:endParaRPr lang="el-GR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727790" y="5590499"/>
                <a:ext cx="3897798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Cyrl-UZ" sz="2800" b="1" dirty="0" smtClean="0">
                    <a:solidFill>
                      <a:schemeClr val="tx1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∠6</a:t>
                </a:r>
                <a:r>
                  <a:rPr lang="ru-RU" sz="2800" b="1" dirty="0" smtClean="0">
                    <a:solidFill>
                      <a:schemeClr val="tx1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ru-RU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𝟔𝟖</m:t>
                        </m:r>
                      </m:e>
                      <m:sup>
                        <m:r>
                          <a:rPr lang="ru-RU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28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𝟏𝟏𝟐</m:t>
                        </m:r>
                      </m:e>
                      <m:sup>
                        <m:r>
                          <a:rPr lang="ru-RU" sz="2800" b="1" i="1" dirty="0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Latn-UZ" sz="28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28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790" y="5590499"/>
                <a:ext cx="3897798" cy="532966"/>
              </a:xfrm>
              <a:prstGeom prst="rect">
                <a:avLst/>
              </a:prstGeom>
              <a:blipFill rotWithShape="1">
                <a:blip r:embed="rId8"/>
                <a:stretch>
                  <a:fillRect l="-3125" t="-10227" b="-2954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 Box 28"/>
          <p:cNvSpPr txBox="1">
            <a:spLocks noChangeArrowheads="1"/>
          </p:cNvSpPr>
          <p:nvPr/>
        </p:nvSpPr>
        <p:spPr bwMode="auto">
          <a:xfrm>
            <a:off x="11436688" y="4766937"/>
            <a:ext cx="520276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</a:rPr>
              <a:t>6</a:t>
            </a:r>
            <a:endParaRPr lang="ru-RU" sz="4000" b="1" dirty="0">
              <a:latin typeface="Times New Roman" pitchFamily="18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448771" y="6071451"/>
            <a:ext cx="5184138" cy="1486345"/>
          </a:xfrm>
          <a:prstGeom prst="rect">
            <a:avLst/>
          </a:prstGeom>
          <a:gradFill rotWithShape="1">
            <a:gsLst>
              <a:gs pos="0">
                <a:srgbClr val="99CCFF">
                  <a:gamma/>
                  <a:tint val="0"/>
                  <a:invGamma/>
                </a:srgbClr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Углы 2 и 6 </a:t>
            </a:r>
          </a:p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накрест лежащие </a:t>
            </a:r>
            <a:r>
              <a:rPr lang="el-GR" sz="28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2800" b="1" dirty="0" smtClean="0">
                <a:latin typeface="Arial" pitchFamily="34" charset="0"/>
                <a:ea typeface="Cambria Math"/>
                <a:cs typeface="Arial" pitchFamily="34" charset="0"/>
              </a:rPr>
              <a:t>2=</a:t>
            </a:r>
            <a:r>
              <a:rPr lang="el-GR" sz="28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2800" b="1" dirty="0">
                <a:latin typeface="Arial" pitchFamily="34" charset="0"/>
                <a:ea typeface="Cambria Math"/>
                <a:cs typeface="Arial" pitchFamily="34" charset="0"/>
              </a:rPr>
              <a:t>6</a:t>
            </a:r>
            <a:r>
              <a:rPr lang="ru-RU" sz="2800" b="1" dirty="0" smtClean="0">
                <a:latin typeface="Arial" pitchFamily="34" charset="0"/>
                <a:ea typeface="Cambria Math"/>
                <a:cs typeface="Arial" pitchFamily="34" charset="0"/>
              </a:rPr>
              <a:t>, </a:t>
            </a:r>
          </a:p>
          <a:p>
            <a:pPr lvl="0"/>
            <a:r>
              <a:rPr lang="ru-RU" sz="2800" b="1" dirty="0" smtClean="0">
                <a:latin typeface="Arial" pitchFamily="34" charset="0"/>
                <a:ea typeface="Cambria Math"/>
                <a:cs typeface="Arial" pitchFamily="34" charset="0"/>
              </a:rPr>
              <a:t>      значит,  </a:t>
            </a:r>
            <a:r>
              <a:rPr lang="uz-Latn-UZ" sz="3200" b="1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uz-Latn-UZ" sz="3200" b="1" i="1" dirty="0" smtClean="0">
                <a:latin typeface="Arial" pitchFamily="34" charset="0"/>
                <a:cs typeface="Arial" pitchFamily="34" charset="0"/>
              </a:rPr>
              <a:t>c</a:t>
            </a:r>
            <a:endParaRPr lang="el-GR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08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1" grpId="0" animBg="1"/>
      <p:bldP spid="200724" grpId="0" animBg="1"/>
      <p:bldP spid="200726" grpId="0" animBg="1"/>
      <p:bldP spid="38" grpId="0"/>
      <p:bldP spid="40" grpId="0"/>
      <p:bldP spid="41" grpId="0" animBg="1"/>
      <p:bldP spid="42" grpId="0"/>
      <p:bldP spid="43" grpId="0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1971040" y="3335656"/>
            <a:ext cx="1658621" cy="864870"/>
            <a:chOff x="776" y="1751"/>
            <a:chExt cx="653" cy="454"/>
          </a:xfrm>
        </p:grpSpPr>
        <p:sp>
          <p:nvSpPr>
            <p:cNvPr id="3112" name="Freeform 26"/>
            <p:cNvSpPr>
              <a:spLocks/>
            </p:cNvSpPr>
            <p:nvPr/>
          </p:nvSpPr>
          <p:spPr bwMode="auto">
            <a:xfrm rot="-10546437">
              <a:off x="776" y="1797"/>
              <a:ext cx="653" cy="408"/>
            </a:xfrm>
            <a:custGeom>
              <a:avLst/>
              <a:gdLst>
                <a:gd name="T0" fmla="*/ 0 w 653"/>
                <a:gd name="T1" fmla="*/ 390 h 408"/>
                <a:gd name="T2" fmla="*/ 245 w 653"/>
                <a:gd name="T3" fmla="*/ 0 h 408"/>
                <a:gd name="T4" fmla="*/ 562 w 653"/>
                <a:gd name="T5" fmla="*/ 91 h 408"/>
                <a:gd name="T6" fmla="*/ 608 w 653"/>
                <a:gd name="T7" fmla="*/ 272 h 408"/>
                <a:gd name="T8" fmla="*/ 653 w 653"/>
                <a:gd name="T9" fmla="*/ 408 h 408"/>
                <a:gd name="T10" fmla="*/ 0 w 653"/>
                <a:gd name="T11" fmla="*/ 390 h 4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3"/>
                <a:gd name="T19" fmla="*/ 0 h 408"/>
                <a:gd name="T20" fmla="*/ 653 w 653"/>
                <a:gd name="T21" fmla="*/ 408 h 40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3" h="408">
                  <a:moveTo>
                    <a:pt x="0" y="390"/>
                  </a:moveTo>
                  <a:lnTo>
                    <a:pt x="245" y="0"/>
                  </a:lnTo>
                  <a:lnTo>
                    <a:pt x="562" y="91"/>
                  </a:lnTo>
                  <a:lnTo>
                    <a:pt x="608" y="272"/>
                  </a:lnTo>
                  <a:lnTo>
                    <a:pt x="653" y="408"/>
                  </a:lnTo>
                  <a:lnTo>
                    <a:pt x="0" y="390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35547" name="Text Box 27"/>
            <p:cNvSpPr txBox="1">
              <a:spLocks noChangeArrowheads="1"/>
            </p:cNvSpPr>
            <p:nvPr/>
          </p:nvSpPr>
          <p:spPr bwMode="auto">
            <a:xfrm rot="212927">
              <a:off x="1066" y="1751"/>
              <a:ext cx="272" cy="380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3</a:t>
              </a:r>
            </a:p>
          </p:txBody>
        </p:sp>
      </p:grpSp>
      <p:sp>
        <p:nvSpPr>
          <p:cNvPr id="3083" name="Freeform 25"/>
          <p:cNvSpPr>
            <a:spLocks/>
          </p:cNvSpPr>
          <p:nvPr/>
        </p:nvSpPr>
        <p:spPr bwMode="auto">
          <a:xfrm>
            <a:off x="3698240" y="2731770"/>
            <a:ext cx="1658621" cy="777240"/>
          </a:xfrm>
          <a:custGeom>
            <a:avLst/>
            <a:gdLst>
              <a:gd name="T0" fmla="*/ 0 w 653"/>
              <a:gd name="T1" fmla="*/ 2147483647 h 408"/>
              <a:gd name="T2" fmla="*/ 2147483647 w 653"/>
              <a:gd name="T3" fmla="*/ 0 h 408"/>
              <a:gd name="T4" fmla="*/ 2147483647 w 653"/>
              <a:gd name="T5" fmla="*/ 2147483647 h 408"/>
              <a:gd name="T6" fmla="*/ 2147483647 w 653"/>
              <a:gd name="T7" fmla="*/ 2147483647 h 408"/>
              <a:gd name="T8" fmla="*/ 2147483647 w 653"/>
              <a:gd name="T9" fmla="*/ 2147483647 h 408"/>
              <a:gd name="T10" fmla="*/ 0 w 653"/>
              <a:gd name="T11" fmla="*/ 2147483647 h 4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53"/>
              <a:gd name="T19" fmla="*/ 0 h 408"/>
              <a:gd name="T20" fmla="*/ 653 w 653"/>
              <a:gd name="T21" fmla="*/ 408 h 40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53" h="408">
                <a:moveTo>
                  <a:pt x="0" y="390"/>
                </a:moveTo>
                <a:lnTo>
                  <a:pt x="245" y="0"/>
                </a:lnTo>
                <a:lnTo>
                  <a:pt x="562" y="91"/>
                </a:lnTo>
                <a:lnTo>
                  <a:pt x="608" y="272"/>
                </a:lnTo>
                <a:lnTo>
                  <a:pt x="653" y="408"/>
                </a:lnTo>
                <a:lnTo>
                  <a:pt x="0" y="390"/>
                </a:lnTo>
                <a:close/>
              </a:path>
            </a:pathLst>
          </a:custGeom>
          <a:gradFill rotWithShape="1">
            <a:gsLst>
              <a:gs pos="0">
                <a:srgbClr val="33CC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3084" name="Freeform 24"/>
          <p:cNvSpPr>
            <a:spLocks/>
          </p:cNvSpPr>
          <p:nvPr/>
        </p:nvSpPr>
        <p:spPr bwMode="auto">
          <a:xfrm>
            <a:off x="1899920" y="4806316"/>
            <a:ext cx="1658621" cy="777240"/>
          </a:xfrm>
          <a:custGeom>
            <a:avLst/>
            <a:gdLst>
              <a:gd name="T0" fmla="*/ 0 w 653"/>
              <a:gd name="T1" fmla="*/ 2147483647 h 408"/>
              <a:gd name="T2" fmla="*/ 2147483647 w 653"/>
              <a:gd name="T3" fmla="*/ 0 h 408"/>
              <a:gd name="T4" fmla="*/ 2147483647 w 653"/>
              <a:gd name="T5" fmla="*/ 2147483647 h 408"/>
              <a:gd name="T6" fmla="*/ 2147483647 w 653"/>
              <a:gd name="T7" fmla="*/ 2147483647 h 408"/>
              <a:gd name="T8" fmla="*/ 2147483647 w 653"/>
              <a:gd name="T9" fmla="*/ 2147483647 h 408"/>
              <a:gd name="T10" fmla="*/ 0 w 653"/>
              <a:gd name="T11" fmla="*/ 2147483647 h 4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53"/>
              <a:gd name="T19" fmla="*/ 0 h 408"/>
              <a:gd name="T20" fmla="*/ 653 w 653"/>
              <a:gd name="T21" fmla="*/ 408 h 40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53" h="408">
                <a:moveTo>
                  <a:pt x="0" y="390"/>
                </a:moveTo>
                <a:lnTo>
                  <a:pt x="245" y="0"/>
                </a:lnTo>
                <a:lnTo>
                  <a:pt x="562" y="91"/>
                </a:lnTo>
                <a:lnTo>
                  <a:pt x="608" y="272"/>
                </a:lnTo>
                <a:lnTo>
                  <a:pt x="653" y="408"/>
                </a:lnTo>
                <a:lnTo>
                  <a:pt x="0" y="390"/>
                </a:lnTo>
                <a:close/>
              </a:path>
            </a:pathLst>
          </a:custGeom>
          <a:gradFill rotWithShape="1">
            <a:gsLst>
              <a:gs pos="0">
                <a:srgbClr val="33CC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3085" name="Rectangle 2"/>
          <p:cNvSpPr>
            <a:spLocks noChangeArrowheads="1"/>
          </p:cNvSpPr>
          <p:nvPr/>
        </p:nvSpPr>
        <p:spPr bwMode="auto">
          <a:xfrm>
            <a:off x="518160" y="-39309"/>
            <a:ext cx="14112240" cy="17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</a:rPr>
              <a:t>Следствие1. </a:t>
            </a:r>
            <a:r>
              <a:rPr lang="ru-RU" altLang="ru-RU" sz="3600" b="1" dirty="0" smtClean="0">
                <a:solidFill>
                  <a:srgbClr val="000066"/>
                </a:solidFill>
                <a:latin typeface="Arial" pitchFamily="34" charset="0"/>
              </a:rPr>
              <a:t>Если при </a:t>
            </a:r>
            <a:r>
              <a:rPr lang="ru-RU" altLang="ru-RU" sz="3600" b="1" dirty="0">
                <a:solidFill>
                  <a:srgbClr val="000066"/>
                </a:solidFill>
                <a:latin typeface="Arial" pitchFamily="34" charset="0"/>
              </a:rPr>
              <a:t>пересечении двух прямых секущей соответственные углы равны,        </a:t>
            </a:r>
          </a:p>
          <a:p>
            <a:r>
              <a:rPr lang="ru-RU" altLang="ru-RU" sz="3600" b="1" dirty="0" smtClean="0">
                <a:solidFill>
                  <a:srgbClr val="000066"/>
                </a:solidFill>
                <a:latin typeface="Arial" pitchFamily="34" charset="0"/>
              </a:rPr>
              <a:t>то  </a:t>
            </a:r>
            <a:r>
              <a:rPr lang="ru-RU" altLang="ru-RU" sz="3600" b="1" dirty="0">
                <a:solidFill>
                  <a:srgbClr val="000066"/>
                </a:solidFill>
                <a:latin typeface="Arial" pitchFamily="34" charset="0"/>
              </a:rPr>
              <a:t>прямые параллельны.</a:t>
            </a:r>
          </a:p>
        </p:txBody>
      </p:sp>
      <p:sp>
        <p:nvSpPr>
          <p:cNvPr id="3086" name="Line 3"/>
          <p:cNvSpPr>
            <a:spLocks noChangeShapeType="1"/>
          </p:cNvSpPr>
          <p:nvPr/>
        </p:nvSpPr>
        <p:spPr bwMode="auto">
          <a:xfrm>
            <a:off x="403861" y="3339466"/>
            <a:ext cx="6103619" cy="25717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087" name="Line 4"/>
          <p:cNvSpPr>
            <a:spLocks noChangeShapeType="1"/>
          </p:cNvSpPr>
          <p:nvPr/>
        </p:nvSpPr>
        <p:spPr bwMode="auto">
          <a:xfrm>
            <a:off x="172721" y="5499736"/>
            <a:ext cx="6337301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088" name="Freeform 5"/>
          <p:cNvSpPr>
            <a:spLocks/>
          </p:cNvSpPr>
          <p:nvPr/>
        </p:nvSpPr>
        <p:spPr bwMode="auto">
          <a:xfrm>
            <a:off x="1376681" y="2042160"/>
            <a:ext cx="3581400" cy="4067176"/>
          </a:xfrm>
          <a:custGeom>
            <a:avLst/>
            <a:gdLst>
              <a:gd name="T0" fmla="*/ 0 w 1410"/>
              <a:gd name="T1" fmla="*/ 2147483647 h 2135"/>
              <a:gd name="T2" fmla="*/ 2147483647 w 1410"/>
              <a:gd name="T3" fmla="*/ 0 h 2135"/>
              <a:gd name="T4" fmla="*/ 0 60000 65536"/>
              <a:gd name="T5" fmla="*/ 0 60000 65536"/>
              <a:gd name="T6" fmla="*/ 0 w 1410"/>
              <a:gd name="T7" fmla="*/ 0 h 2135"/>
              <a:gd name="T8" fmla="*/ 1410 w 1410"/>
              <a:gd name="T9" fmla="*/ 2135 h 213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10" h="2135">
                <a:moveTo>
                  <a:pt x="0" y="2135"/>
                </a:moveTo>
                <a:lnTo>
                  <a:pt x="1410" y="0"/>
                </a:lnTo>
              </a:path>
            </a:pathLst>
          </a:custGeom>
          <a:noFill/>
          <a:ln w="5715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3089" name="Text Box 6"/>
          <p:cNvSpPr txBox="1">
            <a:spLocks noChangeArrowheads="1"/>
          </p:cNvSpPr>
          <p:nvPr/>
        </p:nvSpPr>
        <p:spPr bwMode="auto">
          <a:xfrm>
            <a:off x="5933440" y="5238750"/>
            <a:ext cx="44333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2800" b="1" i="1">
                <a:latin typeface="Times New Roman" pitchFamily="18" charset="0"/>
              </a:rPr>
              <a:t>b</a:t>
            </a:r>
            <a:endParaRPr lang="ru-RU" altLang="ru-RU" sz="2800" b="1" i="1">
              <a:latin typeface="Times New Roman" pitchFamily="18" charset="0"/>
            </a:endParaRPr>
          </a:p>
        </p:txBody>
      </p:sp>
      <p:sp>
        <p:nvSpPr>
          <p:cNvPr id="3090" name="Text Box 7"/>
          <p:cNvSpPr txBox="1">
            <a:spLocks noChangeArrowheads="1"/>
          </p:cNvSpPr>
          <p:nvPr/>
        </p:nvSpPr>
        <p:spPr bwMode="auto">
          <a:xfrm>
            <a:off x="5702301" y="3425190"/>
            <a:ext cx="44333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5528" name="Text Box 8"/>
          <p:cNvSpPr txBox="1">
            <a:spLocks noChangeArrowheads="1"/>
          </p:cNvSpPr>
          <p:nvPr/>
        </p:nvSpPr>
        <p:spPr bwMode="auto">
          <a:xfrm>
            <a:off x="6852391" y="2274390"/>
            <a:ext cx="7145551" cy="185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Дано: </a:t>
            </a: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соответственные углы  </a:t>
            </a:r>
            <a:r>
              <a:rPr lang="ru-RU" altLang="ru-RU" sz="28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1 =</a:t>
            </a:r>
            <a:r>
              <a:rPr lang="ru-RU" altLang="ru-RU" sz="28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 2 </a:t>
            </a:r>
            <a:endParaRPr lang="ru-RU" altLang="ru-RU" sz="28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800" b="1" i="1" dirty="0">
                <a:latin typeface="+mj-lt"/>
                <a:cs typeface="Arial" pitchFamily="34" charset="0"/>
              </a:rPr>
              <a:t>а, </a:t>
            </a:r>
            <a:r>
              <a:rPr lang="en-US" altLang="ru-RU" sz="2800" b="1" i="1" dirty="0" smtClean="0">
                <a:latin typeface="+mj-lt"/>
                <a:ea typeface="Batang" pitchFamily="18" charset="-127"/>
                <a:cs typeface="Arial" pitchFamily="34" charset="0"/>
              </a:rPr>
              <a:t>b</a:t>
            </a:r>
            <a:r>
              <a:rPr lang="ru-RU" altLang="ru-RU" sz="2800" b="1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-прямые</a:t>
            </a:r>
          </a:p>
          <a:p>
            <a:pPr eaLnBrk="1" hangingPunct="1"/>
            <a:r>
              <a:rPr lang="en-US" altLang="ru-RU" sz="2800" b="1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en-US" altLang="ru-RU" sz="2800" b="1" i="1" dirty="0" smtClean="0">
                <a:latin typeface="+mn-lt"/>
                <a:ea typeface="Batang" pitchFamily="18" charset="-127"/>
                <a:cs typeface="Arial" pitchFamily="34" charset="0"/>
              </a:rPr>
              <a:t> </a:t>
            </a:r>
            <a:r>
              <a:rPr lang="en-US" altLang="ru-RU" sz="2800" b="1" i="1" dirty="0">
                <a:latin typeface="+mn-lt"/>
                <a:ea typeface="Batang" pitchFamily="18" charset="-127"/>
                <a:cs typeface="Arial" pitchFamily="34" charset="0"/>
              </a:rPr>
              <a:t>c-</a:t>
            </a:r>
            <a:r>
              <a:rPr lang="ru-RU" altLang="ru-RU" sz="2800" b="1" i="1" dirty="0">
                <a:latin typeface="+mn-lt"/>
                <a:cs typeface="Arial" pitchFamily="34" charset="0"/>
              </a:rPr>
              <a:t> </a:t>
            </a: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секущая</a:t>
            </a:r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altLang="ru-RU" sz="28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alt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Доказать:</a:t>
            </a:r>
            <a:r>
              <a:rPr lang="ru-RU" altLang="ru-RU" sz="2800" b="1" i="1" dirty="0">
                <a:solidFill>
                  <a:srgbClr val="FF0000"/>
                </a:solidFill>
                <a:latin typeface="+mn-lt"/>
                <a:cs typeface="Arial" pitchFamily="34" charset="0"/>
              </a:rPr>
              <a:t> </a:t>
            </a:r>
            <a:r>
              <a:rPr lang="en-US" altLang="ru-RU" sz="2800" b="1" i="1" dirty="0" err="1">
                <a:latin typeface="+mn-lt"/>
                <a:cs typeface="Arial" pitchFamily="34" charset="0"/>
              </a:rPr>
              <a:t>a</a:t>
            </a:r>
            <a:r>
              <a:rPr lang="en-US" altLang="ru-RU" sz="2800" b="1" dirty="0" err="1">
                <a:latin typeface="+mn-lt"/>
                <a:cs typeface="Arial" pitchFamily="34" charset="0"/>
              </a:rPr>
              <a:t>II</a:t>
            </a:r>
            <a:r>
              <a:rPr lang="en-US" altLang="ru-RU" sz="2800" b="1" i="1" dirty="0" err="1">
                <a:latin typeface="+mn-lt"/>
                <a:ea typeface="Batang" pitchFamily="18" charset="-127"/>
                <a:cs typeface="Arial" pitchFamily="34" charset="0"/>
              </a:rPr>
              <a:t>b</a:t>
            </a: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235532" name="Text Box 12"/>
          <p:cNvSpPr txBox="1">
            <a:spLocks noChangeArrowheads="1"/>
          </p:cNvSpPr>
          <p:nvPr/>
        </p:nvSpPr>
        <p:spPr bwMode="auto">
          <a:xfrm>
            <a:off x="8677642" y="707048"/>
            <a:ext cx="4610099" cy="532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solidFill>
                  <a:srgbClr val="FF0000"/>
                </a:solidFill>
                <a:latin typeface="Times New Roman" pitchFamily="18" charset="0"/>
              </a:rPr>
              <a:t>Условие</a:t>
            </a:r>
            <a:r>
              <a:rPr lang="ru-RU" altLang="ru-RU" sz="2600" b="1" dirty="0"/>
              <a:t> </a:t>
            </a:r>
            <a:r>
              <a:rPr lang="ru-RU" altLang="ru-RU" sz="2600" b="1" dirty="0">
                <a:solidFill>
                  <a:srgbClr val="FF0000"/>
                </a:solidFill>
                <a:latin typeface="Times New Roman" pitchFamily="18" charset="0"/>
              </a:rPr>
              <a:t>теоремы</a:t>
            </a:r>
          </a:p>
        </p:txBody>
      </p:sp>
      <p:sp>
        <p:nvSpPr>
          <p:cNvPr id="235533" name="Text Box 13"/>
          <p:cNvSpPr txBox="1">
            <a:spLocks noChangeArrowheads="1"/>
          </p:cNvSpPr>
          <p:nvPr/>
        </p:nvSpPr>
        <p:spPr bwMode="auto">
          <a:xfrm>
            <a:off x="8748370" y="1239055"/>
            <a:ext cx="3477945" cy="532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solidFill>
                  <a:srgbClr val="FF0000"/>
                </a:solidFill>
                <a:latin typeface="Times New Roman" pitchFamily="18" charset="0"/>
              </a:rPr>
              <a:t>Заключение теоремы</a:t>
            </a:r>
          </a:p>
        </p:txBody>
      </p:sp>
      <p:sp>
        <p:nvSpPr>
          <p:cNvPr id="235540" name="Text Box 20"/>
          <p:cNvSpPr txBox="1">
            <a:spLocks noChangeArrowheads="1"/>
          </p:cNvSpPr>
          <p:nvPr/>
        </p:nvSpPr>
        <p:spPr bwMode="auto">
          <a:xfrm rot="260671">
            <a:off x="2014221" y="5044020"/>
            <a:ext cx="690880" cy="7628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alt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</a:t>
            </a:r>
          </a:p>
        </p:txBody>
      </p:sp>
      <p:sp>
        <p:nvSpPr>
          <p:cNvPr id="235541" name="Text Box 21"/>
          <p:cNvSpPr txBox="1">
            <a:spLocks noChangeArrowheads="1"/>
          </p:cNvSpPr>
          <p:nvPr/>
        </p:nvSpPr>
        <p:spPr bwMode="auto">
          <a:xfrm rot="212927">
            <a:off x="3858261" y="2883750"/>
            <a:ext cx="690880" cy="7628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alt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</a:p>
        </p:txBody>
      </p:sp>
      <p:sp>
        <p:nvSpPr>
          <p:cNvPr id="3099" name="Text Box 23"/>
          <p:cNvSpPr txBox="1">
            <a:spLocks noChangeArrowheads="1"/>
          </p:cNvSpPr>
          <p:nvPr/>
        </p:nvSpPr>
        <p:spPr bwMode="auto">
          <a:xfrm>
            <a:off x="4754849" y="2053286"/>
            <a:ext cx="452950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2800" b="1"/>
              <a:t>c</a:t>
            </a:r>
            <a:endParaRPr lang="ru-RU" altLang="ru-RU" sz="2800" b="1"/>
          </a:p>
        </p:txBody>
      </p:sp>
      <p:sp>
        <p:nvSpPr>
          <p:cNvPr id="3110" name="Text Box 9"/>
          <p:cNvSpPr txBox="1">
            <a:spLocks noChangeArrowheads="1"/>
          </p:cNvSpPr>
          <p:nvPr/>
        </p:nvSpPr>
        <p:spPr bwMode="auto">
          <a:xfrm>
            <a:off x="7142480" y="4775836"/>
            <a:ext cx="40589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altLang="ru-RU" sz="2800" b="1" dirty="0" smtClean="0">
                <a:solidFill>
                  <a:srgbClr val="000099"/>
                </a:solidFill>
                <a:latin typeface="Arial" pitchFamily="34" charset="0"/>
              </a:rPr>
              <a:t>1 =</a:t>
            </a:r>
            <a:r>
              <a:rPr lang="ru-RU" altLang="ru-RU" sz="2800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altLang="ru-RU" sz="2800" b="1" dirty="0" smtClean="0">
                <a:solidFill>
                  <a:srgbClr val="000099"/>
                </a:solidFill>
                <a:latin typeface="Arial" pitchFamily="34" charset="0"/>
              </a:rPr>
              <a:t>2 по условию </a:t>
            </a:r>
            <a:endParaRPr lang="ru-RU" altLang="ru-RU" sz="2800" b="1" dirty="0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235554" name="AutoShape 34"/>
          <p:cNvSpPr>
            <a:spLocks/>
          </p:cNvSpPr>
          <p:nvPr/>
        </p:nvSpPr>
        <p:spPr bwMode="auto">
          <a:xfrm>
            <a:off x="11028680" y="4728210"/>
            <a:ext cx="345440" cy="1381126"/>
          </a:xfrm>
          <a:prstGeom prst="rightBrace">
            <a:avLst>
              <a:gd name="adj1" fmla="val 44424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altLang="ru-RU"/>
          </a:p>
        </p:txBody>
      </p:sp>
      <p:sp>
        <p:nvSpPr>
          <p:cNvPr id="3109" name="Text Box 38"/>
          <p:cNvSpPr txBox="1">
            <a:spLocks noChangeArrowheads="1"/>
          </p:cNvSpPr>
          <p:nvPr/>
        </p:nvSpPr>
        <p:spPr bwMode="auto">
          <a:xfrm>
            <a:off x="11506200" y="5116132"/>
            <a:ext cx="1958340" cy="461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 smtClean="0">
                <a:latin typeface="Cambria Math"/>
                <a:ea typeface="Cambria Math"/>
              </a:rPr>
              <a:t>∠</a:t>
            </a:r>
            <a:r>
              <a:rPr lang="ru-RU" altLang="ru-RU" b="1" dirty="0" smtClean="0">
                <a:latin typeface="Arial" pitchFamily="34" charset="0"/>
              </a:rPr>
              <a:t>1 =</a:t>
            </a:r>
            <a:r>
              <a:rPr lang="ru-RU" altLang="ru-RU" b="1" dirty="0" smtClean="0">
                <a:latin typeface="Cambria Math"/>
                <a:ea typeface="Cambria Math"/>
              </a:rPr>
              <a:t>∠</a:t>
            </a:r>
            <a:r>
              <a:rPr lang="ru-RU" altLang="ru-RU" b="1" dirty="0" smtClean="0">
                <a:latin typeface="Arial" pitchFamily="34" charset="0"/>
              </a:rPr>
              <a:t>3 </a:t>
            </a:r>
            <a:endParaRPr lang="ru-RU" altLang="ru-RU" b="1" dirty="0">
              <a:latin typeface="Arial" pitchFamily="34" charset="0"/>
            </a:endParaRPr>
          </a:p>
        </p:txBody>
      </p:sp>
      <p:sp>
        <p:nvSpPr>
          <p:cNvPr id="3107" name="Text Box 39"/>
          <p:cNvSpPr txBox="1">
            <a:spLocks noChangeArrowheads="1"/>
          </p:cNvSpPr>
          <p:nvPr/>
        </p:nvSpPr>
        <p:spPr bwMode="auto">
          <a:xfrm>
            <a:off x="7142480" y="5300153"/>
            <a:ext cx="426212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altLang="ru-RU" sz="2800" b="1" dirty="0" smtClean="0">
                <a:solidFill>
                  <a:srgbClr val="000099"/>
                </a:solidFill>
                <a:latin typeface="Arial" pitchFamily="34" charset="0"/>
              </a:rPr>
              <a:t>2 =</a:t>
            </a:r>
            <a:r>
              <a:rPr lang="ru-RU" altLang="ru-RU" sz="2800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altLang="ru-RU" sz="2800" b="1" dirty="0" smtClean="0">
                <a:solidFill>
                  <a:srgbClr val="000099"/>
                </a:solidFill>
                <a:latin typeface="Arial" pitchFamily="34" charset="0"/>
              </a:rPr>
              <a:t>3</a:t>
            </a:r>
            <a:r>
              <a:rPr lang="ru-RU" altLang="ru-RU" sz="2800" b="1" dirty="0">
                <a:solidFill>
                  <a:srgbClr val="000099"/>
                </a:solidFill>
                <a:latin typeface="Arial" pitchFamily="34" charset="0"/>
              </a:rPr>
              <a:t>, </a:t>
            </a:r>
            <a:r>
              <a:rPr lang="ru-RU" altLang="ru-RU" sz="2800" b="1" dirty="0" smtClean="0">
                <a:solidFill>
                  <a:srgbClr val="000099"/>
                </a:solidFill>
                <a:latin typeface="Arial" pitchFamily="34" charset="0"/>
              </a:rPr>
              <a:t>так как </a:t>
            </a:r>
            <a:r>
              <a:rPr lang="ru-RU" altLang="ru-RU" sz="2800" b="1" dirty="0">
                <a:solidFill>
                  <a:srgbClr val="000099"/>
                </a:solidFill>
                <a:latin typeface="Arial" pitchFamily="34" charset="0"/>
              </a:rPr>
              <a:t>они         вертикальные</a:t>
            </a:r>
          </a:p>
        </p:txBody>
      </p:sp>
      <p:sp>
        <p:nvSpPr>
          <p:cNvPr id="235560" name="Text Box 40"/>
          <p:cNvSpPr txBox="1">
            <a:spLocks noChangeArrowheads="1"/>
          </p:cNvSpPr>
          <p:nvPr/>
        </p:nvSpPr>
        <p:spPr bwMode="auto">
          <a:xfrm>
            <a:off x="6738622" y="6275071"/>
            <a:ext cx="5529579" cy="993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>
                <a:solidFill>
                  <a:srgbClr val="000099"/>
                </a:solidFill>
                <a:latin typeface="Arial" pitchFamily="34" charset="0"/>
              </a:rPr>
              <a:t>Углы 1 и 3  </a:t>
            </a:r>
            <a:r>
              <a:rPr lang="ru-RU" altLang="ru-RU" b="1" dirty="0" smtClean="0">
                <a:solidFill>
                  <a:srgbClr val="000099"/>
                </a:solidFill>
                <a:latin typeface="Arial" pitchFamily="34" charset="0"/>
              </a:rPr>
              <a:t>накрест лежащие углы, </a:t>
            </a:r>
            <a:r>
              <a:rPr lang="ru-RU" altLang="ru-RU" b="1" dirty="0">
                <a:solidFill>
                  <a:srgbClr val="000099"/>
                </a:solidFill>
                <a:latin typeface="Arial" pitchFamily="34" charset="0"/>
              </a:rPr>
              <a:t>следовательно, </a:t>
            </a:r>
            <a:r>
              <a:rPr lang="en-US" altLang="ru-RU" sz="3200" b="1" i="1" dirty="0" err="1">
                <a:latin typeface="+mj-lt"/>
              </a:rPr>
              <a:t>a</a:t>
            </a:r>
            <a:r>
              <a:rPr lang="en-US" altLang="ru-RU" sz="3200" dirty="0" err="1">
                <a:latin typeface="+mj-lt"/>
              </a:rPr>
              <a:t>II</a:t>
            </a:r>
            <a:r>
              <a:rPr lang="en-US" altLang="ru-RU" sz="3200" b="1" i="1" dirty="0" err="1">
                <a:latin typeface="+mj-lt"/>
                <a:ea typeface="Batang" pitchFamily="18" charset="-127"/>
              </a:rPr>
              <a:t>b</a:t>
            </a:r>
            <a:r>
              <a:rPr lang="ru-RU" altLang="ru-RU" sz="3200" b="1" dirty="0">
                <a:latin typeface="Arial" pitchFamily="34" charset="0"/>
              </a:rPr>
              <a:t>.</a:t>
            </a:r>
          </a:p>
        </p:txBody>
      </p:sp>
      <p:sp>
        <p:nvSpPr>
          <p:cNvPr id="235563" name="Text Box 43"/>
          <p:cNvSpPr txBox="1">
            <a:spLocks noChangeArrowheads="1"/>
          </p:cNvSpPr>
          <p:nvPr/>
        </p:nvSpPr>
        <p:spPr bwMode="auto">
          <a:xfrm>
            <a:off x="6867942" y="4047900"/>
            <a:ext cx="3619401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FF0000"/>
                </a:solidFill>
                <a:latin typeface="Arial" pitchFamily="34" charset="0"/>
              </a:rPr>
              <a:t>Доказательство: </a:t>
            </a:r>
          </a:p>
        </p:txBody>
      </p:sp>
    </p:spTree>
    <p:extLst>
      <p:ext uri="{BB962C8B-B14F-4D97-AF65-F5344CB8AC3E}">
        <p14:creationId xmlns:p14="http://schemas.microsoft.com/office/powerpoint/2010/main" val="312920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5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5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55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355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5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355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3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3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3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2" grpId="0"/>
      <p:bldP spid="235533" grpId="0"/>
      <p:bldP spid="3110" grpId="0"/>
      <p:bldP spid="235554" grpId="0" animBg="1"/>
      <p:bldP spid="3109" grpId="0"/>
      <p:bldP spid="3107" grpId="0"/>
      <p:bldP spid="235560" grpId="0"/>
      <p:bldP spid="2355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1040" y="3335656"/>
            <a:ext cx="1658621" cy="864870"/>
            <a:chOff x="776" y="1751"/>
            <a:chExt cx="653" cy="454"/>
          </a:xfrm>
        </p:grpSpPr>
        <p:sp>
          <p:nvSpPr>
            <p:cNvPr id="4136" name="Freeform 3"/>
            <p:cNvSpPr>
              <a:spLocks/>
            </p:cNvSpPr>
            <p:nvPr/>
          </p:nvSpPr>
          <p:spPr bwMode="auto">
            <a:xfrm rot="-10546437">
              <a:off x="776" y="1797"/>
              <a:ext cx="653" cy="408"/>
            </a:xfrm>
            <a:custGeom>
              <a:avLst/>
              <a:gdLst>
                <a:gd name="T0" fmla="*/ 0 w 653"/>
                <a:gd name="T1" fmla="*/ 390 h 408"/>
                <a:gd name="T2" fmla="*/ 245 w 653"/>
                <a:gd name="T3" fmla="*/ 0 h 408"/>
                <a:gd name="T4" fmla="*/ 562 w 653"/>
                <a:gd name="T5" fmla="*/ 91 h 408"/>
                <a:gd name="T6" fmla="*/ 608 w 653"/>
                <a:gd name="T7" fmla="*/ 272 h 408"/>
                <a:gd name="T8" fmla="*/ 653 w 653"/>
                <a:gd name="T9" fmla="*/ 408 h 408"/>
                <a:gd name="T10" fmla="*/ 0 w 653"/>
                <a:gd name="T11" fmla="*/ 390 h 4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3"/>
                <a:gd name="T19" fmla="*/ 0 h 408"/>
                <a:gd name="T20" fmla="*/ 653 w 653"/>
                <a:gd name="T21" fmla="*/ 408 h 40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3" h="408">
                  <a:moveTo>
                    <a:pt x="0" y="390"/>
                  </a:moveTo>
                  <a:lnTo>
                    <a:pt x="245" y="0"/>
                  </a:lnTo>
                  <a:lnTo>
                    <a:pt x="562" y="91"/>
                  </a:lnTo>
                  <a:lnTo>
                    <a:pt x="608" y="272"/>
                  </a:lnTo>
                  <a:lnTo>
                    <a:pt x="653" y="408"/>
                  </a:lnTo>
                  <a:lnTo>
                    <a:pt x="0" y="390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239620" name="Text Box 4"/>
            <p:cNvSpPr txBox="1">
              <a:spLocks noChangeArrowheads="1"/>
            </p:cNvSpPr>
            <p:nvPr/>
          </p:nvSpPr>
          <p:spPr bwMode="auto">
            <a:xfrm rot="212927">
              <a:off x="1066" y="1751"/>
              <a:ext cx="272" cy="380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altLang="ru-RU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3</a:t>
              </a:r>
            </a:p>
          </p:txBody>
        </p:sp>
      </p:grpSp>
      <p:sp>
        <p:nvSpPr>
          <p:cNvPr id="4107" name="Freeform 5"/>
          <p:cNvSpPr>
            <a:spLocks/>
          </p:cNvSpPr>
          <p:nvPr/>
        </p:nvSpPr>
        <p:spPr bwMode="auto">
          <a:xfrm>
            <a:off x="2824481" y="3470910"/>
            <a:ext cx="2189480" cy="1129666"/>
          </a:xfrm>
          <a:custGeom>
            <a:avLst/>
            <a:gdLst>
              <a:gd name="T0" fmla="*/ 2147483647 w 862"/>
              <a:gd name="T1" fmla="*/ 0 h 593"/>
              <a:gd name="T2" fmla="*/ 2147483647 w 862"/>
              <a:gd name="T3" fmla="*/ 2147483647 h 593"/>
              <a:gd name="T4" fmla="*/ 2147483647 w 862"/>
              <a:gd name="T5" fmla="*/ 2147483647 h 593"/>
              <a:gd name="T6" fmla="*/ 2147483647 w 862"/>
              <a:gd name="T7" fmla="*/ 2147483647 h 593"/>
              <a:gd name="T8" fmla="*/ 2147483647 w 862"/>
              <a:gd name="T9" fmla="*/ 2147483647 h 593"/>
              <a:gd name="T10" fmla="*/ 0 w 862"/>
              <a:gd name="T11" fmla="*/ 2147483647 h 593"/>
              <a:gd name="T12" fmla="*/ 2147483647 w 862"/>
              <a:gd name="T13" fmla="*/ 0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62"/>
              <a:gd name="T22" fmla="*/ 0 h 593"/>
              <a:gd name="T23" fmla="*/ 862 w 862"/>
              <a:gd name="T24" fmla="*/ 593 h 59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62" h="593">
                <a:moveTo>
                  <a:pt x="345" y="0"/>
                </a:moveTo>
                <a:lnTo>
                  <a:pt x="803" y="47"/>
                </a:lnTo>
                <a:lnTo>
                  <a:pt x="862" y="371"/>
                </a:lnTo>
                <a:lnTo>
                  <a:pt x="720" y="493"/>
                </a:lnTo>
                <a:lnTo>
                  <a:pt x="618" y="593"/>
                </a:lnTo>
                <a:lnTo>
                  <a:pt x="0" y="522"/>
                </a:lnTo>
                <a:lnTo>
                  <a:pt x="345" y="0"/>
                </a:lnTo>
                <a:close/>
              </a:path>
            </a:pathLst>
          </a:custGeom>
          <a:gradFill rotWithShape="1">
            <a:gsLst>
              <a:gs pos="0">
                <a:srgbClr val="33CC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4108" name="Freeform 6"/>
          <p:cNvSpPr>
            <a:spLocks/>
          </p:cNvSpPr>
          <p:nvPr/>
        </p:nvSpPr>
        <p:spPr bwMode="auto">
          <a:xfrm>
            <a:off x="1899920" y="4806316"/>
            <a:ext cx="1658621" cy="777240"/>
          </a:xfrm>
          <a:custGeom>
            <a:avLst/>
            <a:gdLst>
              <a:gd name="T0" fmla="*/ 0 w 653"/>
              <a:gd name="T1" fmla="*/ 2147483647 h 408"/>
              <a:gd name="T2" fmla="*/ 2147483647 w 653"/>
              <a:gd name="T3" fmla="*/ 0 h 408"/>
              <a:gd name="T4" fmla="*/ 2147483647 w 653"/>
              <a:gd name="T5" fmla="*/ 2147483647 h 408"/>
              <a:gd name="T6" fmla="*/ 2147483647 w 653"/>
              <a:gd name="T7" fmla="*/ 2147483647 h 408"/>
              <a:gd name="T8" fmla="*/ 2147483647 w 653"/>
              <a:gd name="T9" fmla="*/ 2147483647 h 408"/>
              <a:gd name="T10" fmla="*/ 0 w 653"/>
              <a:gd name="T11" fmla="*/ 2147483647 h 4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53"/>
              <a:gd name="T19" fmla="*/ 0 h 408"/>
              <a:gd name="T20" fmla="*/ 653 w 653"/>
              <a:gd name="T21" fmla="*/ 408 h 40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53" h="408">
                <a:moveTo>
                  <a:pt x="0" y="390"/>
                </a:moveTo>
                <a:lnTo>
                  <a:pt x="245" y="0"/>
                </a:lnTo>
                <a:lnTo>
                  <a:pt x="562" y="91"/>
                </a:lnTo>
                <a:lnTo>
                  <a:pt x="608" y="272"/>
                </a:lnTo>
                <a:lnTo>
                  <a:pt x="653" y="408"/>
                </a:lnTo>
                <a:lnTo>
                  <a:pt x="0" y="390"/>
                </a:lnTo>
                <a:close/>
              </a:path>
            </a:pathLst>
          </a:custGeom>
          <a:gradFill rotWithShape="1">
            <a:gsLst>
              <a:gs pos="0">
                <a:srgbClr val="33CC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4109" name="Rectangle 7"/>
          <p:cNvSpPr>
            <a:spLocks noChangeArrowheads="1"/>
          </p:cNvSpPr>
          <p:nvPr/>
        </p:nvSpPr>
        <p:spPr bwMode="auto">
          <a:xfrm>
            <a:off x="401320" y="226696"/>
            <a:ext cx="14112240" cy="17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</a:rPr>
              <a:t>Следствие2. </a:t>
            </a:r>
            <a:r>
              <a:rPr lang="ru-RU" altLang="ru-RU" sz="3600" b="1" dirty="0" smtClean="0">
                <a:solidFill>
                  <a:srgbClr val="000066"/>
                </a:solidFill>
                <a:latin typeface="Arial" pitchFamily="34" charset="0"/>
              </a:rPr>
              <a:t>Если при </a:t>
            </a:r>
            <a:r>
              <a:rPr lang="ru-RU" altLang="ru-RU" sz="3600" b="1" dirty="0">
                <a:solidFill>
                  <a:srgbClr val="000066"/>
                </a:solidFill>
                <a:latin typeface="Arial" pitchFamily="34" charset="0"/>
              </a:rPr>
              <a:t>пересечении двух прямых секущей сумма односторонних углов равна 180</a:t>
            </a:r>
            <a:r>
              <a:rPr lang="ru-RU" altLang="ru-RU" sz="3600" b="1" baseline="30000" dirty="0">
                <a:solidFill>
                  <a:srgbClr val="000066"/>
                </a:solidFill>
                <a:latin typeface="Arial" pitchFamily="34" charset="0"/>
              </a:rPr>
              <a:t>0</a:t>
            </a:r>
            <a:r>
              <a:rPr lang="ru-RU" altLang="ru-RU" sz="3600" b="1" dirty="0">
                <a:solidFill>
                  <a:srgbClr val="000066"/>
                </a:solidFill>
                <a:latin typeface="Arial" pitchFamily="34" charset="0"/>
              </a:rPr>
              <a:t>,        </a:t>
            </a:r>
          </a:p>
          <a:p>
            <a:r>
              <a:rPr lang="ru-RU" altLang="ru-RU" sz="3600" b="1" dirty="0" smtClean="0">
                <a:solidFill>
                  <a:srgbClr val="000066"/>
                </a:solidFill>
                <a:latin typeface="Arial" pitchFamily="34" charset="0"/>
              </a:rPr>
              <a:t>то прямые </a:t>
            </a:r>
            <a:r>
              <a:rPr lang="ru-RU" altLang="ru-RU" sz="3600" b="1" dirty="0">
                <a:solidFill>
                  <a:srgbClr val="000066"/>
                </a:solidFill>
                <a:latin typeface="Arial" pitchFamily="34" charset="0"/>
              </a:rPr>
              <a:t>параллельны.</a:t>
            </a:r>
          </a:p>
        </p:txBody>
      </p:sp>
      <p:sp>
        <p:nvSpPr>
          <p:cNvPr id="4110" name="Line 8"/>
          <p:cNvSpPr>
            <a:spLocks noChangeShapeType="1"/>
          </p:cNvSpPr>
          <p:nvPr/>
        </p:nvSpPr>
        <p:spPr bwMode="auto">
          <a:xfrm>
            <a:off x="403861" y="3339466"/>
            <a:ext cx="6103619" cy="25717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4111" name="Line 9"/>
          <p:cNvSpPr>
            <a:spLocks noChangeShapeType="1"/>
          </p:cNvSpPr>
          <p:nvPr/>
        </p:nvSpPr>
        <p:spPr bwMode="auto">
          <a:xfrm>
            <a:off x="172721" y="5499736"/>
            <a:ext cx="6337301" cy="259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4112" name="Freeform 10"/>
          <p:cNvSpPr>
            <a:spLocks/>
          </p:cNvSpPr>
          <p:nvPr/>
        </p:nvSpPr>
        <p:spPr bwMode="auto">
          <a:xfrm>
            <a:off x="1376681" y="2042160"/>
            <a:ext cx="3581400" cy="4067176"/>
          </a:xfrm>
          <a:custGeom>
            <a:avLst/>
            <a:gdLst>
              <a:gd name="T0" fmla="*/ 0 w 1410"/>
              <a:gd name="T1" fmla="*/ 2147483647 h 2135"/>
              <a:gd name="T2" fmla="*/ 2147483647 w 1410"/>
              <a:gd name="T3" fmla="*/ 0 h 2135"/>
              <a:gd name="T4" fmla="*/ 0 60000 65536"/>
              <a:gd name="T5" fmla="*/ 0 60000 65536"/>
              <a:gd name="T6" fmla="*/ 0 w 1410"/>
              <a:gd name="T7" fmla="*/ 0 h 2135"/>
              <a:gd name="T8" fmla="*/ 1410 w 1410"/>
              <a:gd name="T9" fmla="*/ 2135 h 213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10" h="2135">
                <a:moveTo>
                  <a:pt x="0" y="2135"/>
                </a:moveTo>
                <a:lnTo>
                  <a:pt x="1410" y="0"/>
                </a:lnTo>
              </a:path>
            </a:pathLst>
          </a:custGeom>
          <a:noFill/>
          <a:ln w="5715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4113" name="Text Box 11"/>
          <p:cNvSpPr txBox="1">
            <a:spLocks noChangeArrowheads="1"/>
          </p:cNvSpPr>
          <p:nvPr/>
        </p:nvSpPr>
        <p:spPr bwMode="auto">
          <a:xfrm>
            <a:off x="5933440" y="5238750"/>
            <a:ext cx="44333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2800" b="1" i="1" dirty="0">
                <a:latin typeface="Times New Roman" pitchFamily="18" charset="0"/>
              </a:rPr>
              <a:t>b</a:t>
            </a:r>
            <a:endParaRPr lang="ru-RU" altLang="ru-RU" sz="2800" b="1" i="1" dirty="0">
              <a:latin typeface="Times New Roman" pitchFamily="18" charset="0"/>
            </a:endParaRPr>
          </a:p>
        </p:txBody>
      </p:sp>
      <p:sp>
        <p:nvSpPr>
          <p:cNvPr id="4114" name="Text Box 12"/>
          <p:cNvSpPr txBox="1">
            <a:spLocks noChangeArrowheads="1"/>
          </p:cNvSpPr>
          <p:nvPr/>
        </p:nvSpPr>
        <p:spPr bwMode="auto">
          <a:xfrm>
            <a:off x="5702301" y="3425190"/>
            <a:ext cx="44333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9629" name="Text Box 13"/>
          <p:cNvSpPr txBox="1">
            <a:spLocks noChangeArrowheads="1"/>
          </p:cNvSpPr>
          <p:nvPr/>
        </p:nvSpPr>
        <p:spPr bwMode="auto">
          <a:xfrm>
            <a:off x="6738622" y="2257606"/>
            <a:ext cx="8122613" cy="2655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FF0000"/>
                </a:solidFill>
                <a:latin typeface="Arial" pitchFamily="34" charset="0"/>
              </a:rPr>
              <a:t>Дано: </a:t>
            </a:r>
            <a:r>
              <a:rPr lang="ru-RU" altLang="ru-RU" sz="2800" b="1" dirty="0" smtClean="0">
                <a:latin typeface="Arial" pitchFamily="34" charset="0"/>
              </a:rPr>
              <a:t>односторонние углы  </a:t>
            </a:r>
            <a:r>
              <a:rPr lang="ru-RU" altLang="ru-RU" sz="2800" b="1" dirty="0" smtClean="0">
                <a:latin typeface="Cambria Math"/>
                <a:ea typeface="Cambria Math"/>
              </a:rPr>
              <a:t>∠</a:t>
            </a:r>
            <a:r>
              <a:rPr lang="ru-RU" altLang="ru-RU" sz="2800" b="1" dirty="0" smtClean="0">
                <a:latin typeface="Arial" pitchFamily="34" charset="0"/>
              </a:rPr>
              <a:t>1 </a:t>
            </a:r>
            <a:r>
              <a:rPr lang="ru-RU" altLang="ru-RU" sz="2800" b="1" dirty="0">
                <a:latin typeface="Arial" pitchFamily="34" charset="0"/>
              </a:rPr>
              <a:t>+ </a:t>
            </a:r>
            <a:r>
              <a:rPr lang="ru-RU" altLang="ru-RU" sz="2800" b="1" dirty="0" smtClean="0">
                <a:latin typeface="Cambria Math"/>
                <a:ea typeface="Cambria Math"/>
              </a:rPr>
              <a:t>∠</a:t>
            </a:r>
            <a:r>
              <a:rPr lang="ru-RU" altLang="ru-RU" sz="2800" b="1" dirty="0" smtClean="0">
                <a:latin typeface="Arial" pitchFamily="34" charset="0"/>
              </a:rPr>
              <a:t>2 </a:t>
            </a:r>
            <a:r>
              <a:rPr lang="ru-RU" altLang="ru-RU" sz="2800" b="1" dirty="0">
                <a:latin typeface="Arial" pitchFamily="34" charset="0"/>
              </a:rPr>
              <a:t>= </a:t>
            </a:r>
            <a:r>
              <a:rPr lang="ru-RU" altLang="ru-RU" sz="2800" b="1" dirty="0" smtClean="0">
                <a:latin typeface="Arial" pitchFamily="34" charset="0"/>
              </a:rPr>
              <a:t>180</a:t>
            </a:r>
            <a:r>
              <a:rPr lang="ru-RU" altLang="ru-RU" sz="2800" b="1" baseline="30000" dirty="0" smtClean="0">
                <a:latin typeface="Arial" pitchFamily="34" charset="0"/>
              </a:rPr>
              <a:t>0</a:t>
            </a:r>
            <a:r>
              <a:rPr lang="ru-RU" altLang="ru-RU" sz="2800" dirty="0" smtClean="0">
                <a:latin typeface="Arial" pitchFamily="34" charset="0"/>
              </a:rPr>
              <a:t> </a:t>
            </a:r>
            <a:endParaRPr lang="ru-RU" altLang="ru-RU" sz="2800" dirty="0">
              <a:latin typeface="Arial" pitchFamily="34" charset="0"/>
            </a:endParaRPr>
          </a:p>
          <a:p>
            <a:pPr eaLnBrk="1" hangingPunct="1"/>
            <a:r>
              <a:rPr lang="ru-RU" altLang="ru-RU" sz="3600" b="1" i="1" dirty="0" smtClean="0">
                <a:latin typeface="+mj-lt"/>
                <a:cs typeface="Arial" pitchFamily="34" charset="0"/>
              </a:rPr>
              <a:t>а</a:t>
            </a:r>
            <a:r>
              <a:rPr lang="ru-RU" altLang="ru-RU" sz="3600" b="1" i="1" dirty="0">
                <a:latin typeface="+mj-lt"/>
                <a:cs typeface="Arial" pitchFamily="34" charset="0"/>
              </a:rPr>
              <a:t>, </a:t>
            </a:r>
            <a:r>
              <a:rPr lang="en-US" altLang="ru-RU" sz="3600" b="1" i="1" dirty="0">
                <a:latin typeface="+mj-lt"/>
                <a:ea typeface="Batang" pitchFamily="18" charset="-127"/>
                <a:cs typeface="Arial" pitchFamily="34" charset="0"/>
              </a:rPr>
              <a:t>b</a:t>
            </a:r>
            <a:r>
              <a:rPr lang="ru-RU" altLang="ru-RU" sz="2800" b="1" dirty="0">
                <a:latin typeface="Arial" pitchFamily="34" charset="0"/>
                <a:ea typeface="Batang" pitchFamily="18" charset="-127"/>
                <a:cs typeface="Arial" pitchFamily="34" charset="0"/>
              </a:rPr>
              <a:t>-прямые</a:t>
            </a:r>
          </a:p>
          <a:p>
            <a:pPr eaLnBrk="1" hangingPunct="1"/>
            <a:r>
              <a:rPr lang="en-US" altLang="ru-RU" sz="3600" b="1" i="1" dirty="0" smtClean="0">
                <a:latin typeface="+mj-lt"/>
                <a:ea typeface="Batang" pitchFamily="18" charset="-127"/>
                <a:cs typeface="Arial" pitchFamily="34" charset="0"/>
              </a:rPr>
              <a:t>c-</a:t>
            </a:r>
            <a:r>
              <a:rPr lang="ru-RU" altLang="ru-RU" sz="3600" b="1" i="1" dirty="0" smtClean="0">
                <a:latin typeface="+mj-lt"/>
                <a:cs typeface="Arial" pitchFamily="34" charset="0"/>
              </a:rPr>
              <a:t> </a:t>
            </a:r>
            <a:r>
              <a:rPr lang="ru-RU" altLang="ru-RU" sz="2800" b="1" dirty="0">
                <a:latin typeface="Arial" pitchFamily="34" charset="0"/>
                <a:cs typeface="Arial" pitchFamily="34" charset="0"/>
              </a:rPr>
              <a:t>секущая.</a:t>
            </a:r>
            <a:endParaRPr lang="ru-RU" altLang="ru-RU" sz="2800" b="1" dirty="0">
              <a:latin typeface="Arial" pitchFamily="34" charset="0"/>
            </a:endParaRPr>
          </a:p>
          <a:p>
            <a:pPr eaLnBrk="1" hangingPunct="1"/>
            <a:r>
              <a:rPr lang="ru-RU" altLang="ru-RU" sz="2800" b="1" dirty="0">
                <a:solidFill>
                  <a:srgbClr val="FF0000"/>
                </a:solidFill>
                <a:latin typeface="Arial" pitchFamily="34" charset="0"/>
              </a:rPr>
              <a:t>Доказать: </a:t>
            </a:r>
            <a:r>
              <a:rPr lang="en-US" altLang="ru-RU" sz="3600" b="1" i="1" dirty="0" err="1">
                <a:latin typeface="+mn-lt"/>
              </a:rPr>
              <a:t>a</a:t>
            </a:r>
            <a:r>
              <a:rPr lang="en-US" altLang="ru-RU" sz="3600" dirty="0" err="1">
                <a:latin typeface="+mn-lt"/>
              </a:rPr>
              <a:t>II</a:t>
            </a:r>
            <a:r>
              <a:rPr lang="en-US" altLang="ru-RU" sz="3600" b="1" i="1" dirty="0" err="1">
                <a:latin typeface="+mn-lt"/>
                <a:ea typeface="Batang" pitchFamily="18" charset="-127"/>
              </a:rPr>
              <a:t>b</a:t>
            </a:r>
            <a:r>
              <a:rPr lang="ru-RU" altLang="ru-RU" sz="2800" b="1" dirty="0">
                <a:latin typeface="Arial" pitchFamily="34" charset="0"/>
              </a:rPr>
              <a:t>. </a:t>
            </a:r>
          </a:p>
          <a:p>
            <a:pPr eaLnBrk="1" hangingPunct="1"/>
            <a:endParaRPr lang="ru-RU" altLang="ru-RU" sz="2800" b="1" dirty="0">
              <a:latin typeface="Arial" pitchFamily="34" charset="0"/>
            </a:endParaRPr>
          </a:p>
        </p:txBody>
      </p:sp>
      <p:sp>
        <p:nvSpPr>
          <p:cNvPr id="239632" name="Text Box 16"/>
          <p:cNvSpPr txBox="1">
            <a:spLocks noChangeArrowheads="1"/>
          </p:cNvSpPr>
          <p:nvPr/>
        </p:nvSpPr>
        <p:spPr bwMode="auto">
          <a:xfrm>
            <a:off x="9951266" y="857637"/>
            <a:ext cx="3483246" cy="532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solidFill>
                  <a:srgbClr val="FF0000"/>
                </a:solidFill>
                <a:latin typeface="Times New Roman" pitchFamily="18" charset="0"/>
              </a:rPr>
              <a:t>Условие</a:t>
            </a:r>
            <a:r>
              <a:rPr lang="ru-RU" altLang="ru-RU" sz="2600" b="1" dirty="0"/>
              <a:t> </a:t>
            </a:r>
            <a:r>
              <a:rPr lang="ru-RU" altLang="ru-RU" sz="2600" b="1" dirty="0">
                <a:solidFill>
                  <a:srgbClr val="FF0000"/>
                </a:solidFill>
                <a:latin typeface="Times New Roman" pitchFamily="18" charset="0"/>
              </a:rPr>
              <a:t>теоремы</a:t>
            </a:r>
          </a:p>
        </p:txBody>
      </p:sp>
      <p:sp>
        <p:nvSpPr>
          <p:cNvPr id="239633" name="Text Box 17"/>
          <p:cNvSpPr txBox="1">
            <a:spLocks noChangeArrowheads="1"/>
          </p:cNvSpPr>
          <p:nvPr/>
        </p:nvSpPr>
        <p:spPr bwMode="auto">
          <a:xfrm>
            <a:off x="9724048" y="1546312"/>
            <a:ext cx="3477945" cy="532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600" b="1" dirty="0">
                <a:solidFill>
                  <a:srgbClr val="FF0000"/>
                </a:solidFill>
                <a:latin typeface="Times New Roman" pitchFamily="18" charset="0"/>
              </a:rPr>
              <a:t>Заключение теоремы</a:t>
            </a:r>
          </a:p>
        </p:txBody>
      </p:sp>
      <p:sp>
        <p:nvSpPr>
          <p:cNvPr id="239637" name="Text Box 21"/>
          <p:cNvSpPr txBox="1">
            <a:spLocks noChangeArrowheads="1"/>
          </p:cNvSpPr>
          <p:nvPr/>
        </p:nvSpPr>
        <p:spPr bwMode="auto">
          <a:xfrm rot="260671">
            <a:off x="2014221" y="5044020"/>
            <a:ext cx="690880" cy="7628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alt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</a:t>
            </a:r>
          </a:p>
        </p:txBody>
      </p:sp>
      <p:sp>
        <p:nvSpPr>
          <p:cNvPr id="239638" name="Text Box 22"/>
          <p:cNvSpPr txBox="1">
            <a:spLocks noChangeArrowheads="1"/>
          </p:cNvSpPr>
          <p:nvPr/>
        </p:nvSpPr>
        <p:spPr bwMode="auto">
          <a:xfrm rot="212927">
            <a:off x="3629661" y="3489540"/>
            <a:ext cx="690880" cy="7628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alt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</a:t>
            </a:r>
          </a:p>
        </p:txBody>
      </p:sp>
      <p:sp>
        <p:nvSpPr>
          <p:cNvPr id="4123" name="Text Box 23"/>
          <p:cNvSpPr txBox="1">
            <a:spLocks noChangeArrowheads="1"/>
          </p:cNvSpPr>
          <p:nvPr/>
        </p:nvSpPr>
        <p:spPr bwMode="auto">
          <a:xfrm>
            <a:off x="4731606" y="2042159"/>
            <a:ext cx="452950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ru-RU" sz="2800" b="1"/>
              <a:t>c</a:t>
            </a:r>
            <a:endParaRPr lang="ru-RU" altLang="ru-RU" sz="2800" b="1"/>
          </a:p>
        </p:txBody>
      </p:sp>
      <p:sp>
        <p:nvSpPr>
          <p:cNvPr id="4134" name="Text Box 25"/>
          <p:cNvSpPr txBox="1">
            <a:spLocks noChangeArrowheads="1"/>
          </p:cNvSpPr>
          <p:nvPr/>
        </p:nvSpPr>
        <p:spPr bwMode="auto">
          <a:xfrm>
            <a:off x="7116042" y="4775836"/>
            <a:ext cx="4461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altLang="ru-RU" b="1" dirty="0" smtClean="0">
                <a:solidFill>
                  <a:srgbClr val="000099"/>
                </a:solidFill>
                <a:latin typeface="Arial" pitchFamily="34" charset="0"/>
              </a:rPr>
              <a:t>1 </a:t>
            </a:r>
            <a:r>
              <a:rPr lang="ru-RU" altLang="ru-RU" b="1" dirty="0">
                <a:solidFill>
                  <a:srgbClr val="000099"/>
                </a:solidFill>
                <a:latin typeface="Arial" pitchFamily="34" charset="0"/>
              </a:rPr>
              <a:t>+ </a:t>
            </a:r>
            <a:r>
              <a:rPr lang="ru-RU" altLang="ru-RU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altLang="ru-RU" b="1" dirty="0" smtClean="0">
                <a:solidFill>
                  <a:srgbClr val="000099"/>
                </a:solidFill>
                <a:latin typeface="Arial" pitchFamily="34" charset="0"/>
              </a:rPr>
              <a:t>2=180</a:t>
            </a:r>
            <a:r>
              <a:rPr lang="ru-RU" altLang="ru-RU" b="1" baseline="30000" dirty="0" smtClean="0">
                <a:solidFill>
                  <a:srgbClr val="000099"/>
                </a:solidFill>
                <a:latin typeface="Arial" pitchFamily="34" charset="0"/>
              </a:rPr>
              <a:t>0  </a:t>
            </a:r>
            <a:r>
              <a:rPr lang="ru-RU" altLang="ru-RU" b="1" dirty="0" smtClean="0">
                <a:solidFill>
                  <a:srgbClr val="000099"/>
                </a:solidFill>
                <a:latin typeface="Arial" pitchFamily="34" charset="0"/>
              </a:rPr>
              <a:t> по условию</a:t>
            </a:r>
            <a:endParaRPr lang="ru-RU" altLang="ru-RU" b="1" dirty="0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239645" name="AutoShape 29"/>
          <p:cNvSpPr>
            <a:spLocks/>
          </p:cNvSpPr>
          <p:nvPr/>
        </p:nvSpPr>
        <p:spPr bwMode="auto">
          <a:xfrm>
            <a:off x="11463021" y="4663440"/>
            <a:ext cx="345440" cy="1381126"/>
          </a:xfrm>
          <a:prstGeom prst="rightBrace">
            <a:avLst>
              <a:gd name="adj1" fmla="val 44424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altLang="ru-RU"/>
          </a:p>
        </p:txBody>
      </p:sp>
      <p:sp>
        <p:nvSpPr>
          <p:cNvPr id="4131" name="Text Box 39"/>
          <p:cNvSpPr txBox="1">
            <a:spLocks noChangeArrowheads="1"/>
          </p:cNvSpPr>
          <p:nvPr/>
        </p:nvSpPr>
        <p:spPr bwMode="auto">
          <a:xfrm>
            <a:off x="7142479" y="5213986"/>
            <a:ext cx="4262120" cy="830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altLang="ru-RU" b="1" dirty="0" smtClean="0">
                <a:solidFill>
                  <a:srgbClr val="000099"/>
                </a:solidFill>
                <a:latin typeface="Arial" pitchFamily="34" charset="0"/>
              </a:rPr>
              <a:t>3 </a:t>
            </a:r>
            <a:r>
              <a:rPr lang="ru-RU" altLang="ru-RU" b="1" dirty="0">
                <a:solidFill>
                  <a:srgbClr val="000099"/>
                </a:solidFill>
                <a:latin typeface="Arial" pitchFamily="34" charset="0"/>
              </a:rPr>
              <a:t>+ </a:t>
            </a:r>
            <a:r>
              <a:rPr lang="ru-RU" altLang="ru-RU" b="1" dirty="0" smtClean="0">
                <a:solidFill>
                  <a:srgbClr val="000099"/>
                </a:solidFill>
                <a:latin typeface="Cambria Math"/>
                <a:ea typeface="Cambria Math"/>
              </a:rPr>
              <a:t>∠</a:t>
            </a:r>
            <a:r>
              <a:rPr lang="ru-RU" altLang="ru-RU" b="1" dirty="0" smtClean="0">
                <a:solidFill>
                  <a:srgbClr val="000099"/>
                </a:solidFill>
                <a:latin typeface="Arial" pitchFamily="34" charset="0"/>
              </a:rPr>
              <a:t>2=180</a:t>
            </a:r>
            <a:r>
              <a:rPr lang="ru-RU" altLang="ru-RU" b="1" baseline="30000" dirty="0" smtClean="0">
                <a:solidFill>
                  <a:srgbClr val="000099"/>
                </a:solidFill>
                <a:latin typeface="Arial" pitchFamily="34" charset="0"/>
              </a:rPr>
              <a:t>0</a:t>
            </a:r>
            <a:r>
              <a:rPr lang="ru-RU" altLang="ru-RU" b="1" dirty="0">
                <a:solidFill>
                  <a:srgbClr val="000099"/>
                </a:solidFill>
                <a:latin typeface="Arial" pitchFamily="34" charset="0"/>
              </a:rPr>
              <a:t>, </a:t>
            </a:r>
            <a:r>
              <a:rPr lang="ru-RU" altLang="ru-RU" b="1" dirty="0" smtClean="0">
                <a:solidFill>
                  <a:srgbClr val="000099"/>
                </a:solidFill>
                <a:latin typeface="Arial" pitchFamily="34" charset="0"/>
              </a:rPr>
              <a:t>так как </a:t>
            </a:r>
            <a:r>
              <a:rPr lang="ru-RU" altLang="ru-RU" b="1" dirty="0">
                <a:solidFill>
                  <a:srgbClr val="000099"/>
                </a:solidFill>
                <a:latin typeface="Arial" pitchFamily="34" charset="0"/>
              </a:rPr>
              <a:t>они смежные</a:t>
            </a:r>
          </a:p>
        </p:txBody>
      </p:sp>
      <p:sp>
        <p:nvSpPr>
          <p:cNvPr id="239657" name="Text Box 41"/>
          <p:cNvSpPr txBox="1">
            <a:spLocks noChangeArrowheads="1"/>
          </p:cNvSpPr>
          <p:nvPr/>
        </p:nvSpPr>
        <p:spPr bwMode="auto">
          <a:xfrm>
            <a:off x="6854188" y="4223886"/>
            <a:ext cx="4838701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solidFill>
                  <a:srgbClr val="FF0000"/>
                </a:solidFill>
                <a:latin typeface="Arial" pitchFamily="34" charset="0"/>
              </a:rPr>
              <a:t>Доказательство: </a:t>
            </a:r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11928205" y="5040601"/>
            <a:ext cx="1958340" cy="461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 smtClean="0">
                <a:latin typeface="Cambria Math"/>
                <a:ea typeface="Cambria Math"/>
              </a:rPr>
              <a:t>∠</a:t>
            </a:r>
            <a:r>
              <a:rPr lang="ru-RU" altLang="ru-RU" b="1" dirty="0" smtClean="0">
                <a:latin typeface="Arial" pitchFamily="34" charset="0"/>
              </a:rPr>
              <a:t>1 =</a:t>
            </a:r>
            <a:r>
              <a:rPr lang="ru-RU" altLang="ru-RU" b="1" dirty="0" smtClean="0">
                <a:latin typeface="Cambria Math"/>
                <a:ea typeface="Cambria Math"/>
              </a:rPr>
              <a:t>∠</a:t>
            </a:r>
            <a:r>
              <a:rPr lang="ru-RU" altLang="ru-RU" b="1" dirty="0" smtClean="0">
                <a:latin typeface="Arial" pitchFamily="34" charset="0"/>
              </a:rPr>
              <a:t>3 </a:t>
            </a:r>
            <a:endParaRPr lang="ru-RU" altLang="ru-RU" b="1" dirty="0">
              <a:latin typeface="Arial" pitchFamily="34" charset="0"/>
            </a:endParaRPr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>
            <a:off x="6738622" y="6275071"/>
            <a:ext cx="5529579" cy="993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altLang="ru-RU" b="1" dirty="0">
                <a:solidFill>
                  <a:srgbClr val="000099"/>
                </a:solidFill>
                <a:latin typeface="Arial" pitchFamily="34" charset="0"/>
              </a:rPr>
              <a:t>Углы 1 и 3  </a:t>
            </a:r>
            <a:r>
              <a:rPr lang="ru-RU" altLang="ru-RU" b="1" dirty="0" smtClean="0">
                <a:solidFill>
                  <a:srgbClr val="000099"/>
                </a:solidFill>
                <a:latin typeface="Arial" pitchFamily="34" charset="0"/>
              </a:rPr>
              <a:t>накрест лежащие углы, </a:t>
            </a:r>
            <a:r>
              <a:rPr lang="ru-RU" altLang="ru-RU" b="1" dirty="0">
                <a:solidFill>
                  <a:srgbClr val="000099"/>
                </a:solidFill>
                <a:latin typeface="Arial" pitchFamily="34" charset="0"/>
              </a:rPr>
              <a:t>следовательно, </a:t>
            </a:r>
            <a:r>
              <a:rPr lang="en-US" altLang="ru-RU" sz="3200" b="1" i="1" dirty="0" err="1">
                <a:latin typeface="+mj-lt"/>
              </a:rPr>
              <a:t>a</a:t>
            </a:r>
            <a:r>
              <a:rPr lang="en-US" altLang="ru-RU" sz="3200" dirty="0" err="1">
                <a:latin typeface="+mj-lt"/>
              </a:rPr>
              <a:t>II</a:t>
            </a:r>
            <a:r>
              <a:rPr lang="en-US" altLang="ru-RU" sz="3200" b="1" i="1" dirty="0" err="1">
                <a:latin typeface="+mj-lt"/>
                <a:ea typeface="Batang" pitchFamily="18" charset="-127"/>
              </a:rPr>
              <a:t>b</a:t>
            </a:r>
            <a:r>
              <a:rPr lang="ru-RU" altLang="ru-RU" sz="3200" b="1" dirty="0">
                <a:latin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051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9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9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9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39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9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39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3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3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32" grpId="0"/>
      <p:bldP spid="239633" grpId="0"/>
      <p:bldP spid="4134" grpId="0"/>
      <p:bldP spid="239645" grpId="0" animBg="1"/>
      <p:bldP spid="4131" grpId="0"/>
      <p:bldP spid="239657" grpId="0"/>
      <p:bldP spid="42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86771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356004" y="3830966"/>
            <a:ext cx="5492264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1416285" y="2790915"/>
            <a:ext cx="2510619" cy="480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668630" y="6004461"/>
            <a:ext cx="4710050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 lIns="130622" tIns="65311" rIns="130622" bIns="65311"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926904" y="2963108"/>
                <a:ext cx="98559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𝟓</m:t>
                        </m:r>
                        <m:r>
                          <a:rPr lang="uz-Latn-UZ" sz="3200" b="1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sz="3200" b="1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6904" y="2963108"/>
                <a:ext cx="985591" cy="5959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2856709" y="5216642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2709279" y="5205485"/>
                <a:ext cx="985591" cy="5959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32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𝟓</m:t>
                          </m:r>
                          <m:r>
                            <a:rPr lang="uz-Latn-UZ" sz="3200" b="1" i="0" smtClean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e>
                        <m:sup>
                          <m:r>
                            <a:rPr lang="ru-RU" sz="3200" b="1" i="0">
                              <a:solidFill>
                                <a:srgbClr val="00206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4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279" y="5205485"/>
                <a:ext cx="985591" cy="5959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232199" y="5280561"/>
            <a:ext cx="447558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uz-Latn-UZ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221590" y="3048578"/>
            <a:ext cx="44704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Дуга 2"/>
          <p:cNvSpPr/>
          <p:nvPr/>
        </p:nvSpPr>
        <p:spPr>
          <a:xfrm rot="19848366">
            <a:off x="3467528" y="3432474"/>
            <a:ext cx="473347" cy="458836"/>
          </a:xfrm>
          <a:prstGeom prst="arc">
            <a:avLst>
              <a:gd name="adj1" fmla="val 16200000"/>
              <a:gd name="adj2" fmla="val 526716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9" name="Дуга 38"/>
          <p:cNvSpPr/>
          <p:nvPr/>
        </p:nvSpPr>
        <p:spPr>
          <a:xfrm rot="19848366">
            <a:off x="2335345" y="5560805"/>
            <a:ext cx="473347" cy="458836"/>
          </a:xfrm>
          <a:prstGeom prst="arc">
            <a:avLst>
              <a:gd name="adj1" fmla="val 16200000"/>
              <a:gd name="adj2" fmla="val 526716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4" name="Прямоугольник 3"/>
          <p:cNvSpPr/>
          <p:nvPr/>
        </p:nvSpPr>
        <p:spPr>
          <a:xfrm>
            <a:off x="359640" y="812839"/>
            <a:ext cx="138276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3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Чему должен равняться угол х на рисунке 5а, для</a:t>
            </a:r>
          </a:p>
          <a:p>
            <a:pPr lvl="0"/>
            <a:r>
              <a:rPr lang="ru-RU" sz="3600" b="1" dirty="0">
                <a:latin typeface="Arial" pitchFamily="34" charset="0"/>
                <a:cs typeface="Arial" pitchFamily="34" charset="0"/>
              </a:rPr>
              <a:t>которого прямые </a:t>
            </a:r>
            <a:r>
              <a:rPr lang="ru-RU" sz="4400" b="1" i="1" dirty="0">
                <a:latin typeface="+mj-lt"/>
                <a:cs typeface="Arial" pitchFamily="34" charset="0"/>
              </a:rPr>
              <a:t>а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и </a:t>
            </a:r>
            <a:r>
              <a:rPr lang="ru-RU" sz="4400" b="1" i="1" dirty="0">
                <a:latin typeface="+mj-lt"/>
                <a:cs typeface="Arial" pitchFamily="34" charset="0"/>
              </a:rPr>
              <a:t>b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будут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параллельны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?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638592" y="5503451"/>
                <a:ext cx="1663597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b="1" dirty="0" smtClean="0">
                    <a:latin typeface="Arial" pitchFamily="34" charset="0"/>
                    <a:cs typeface="Arial" pitchFamily="34" charset="0"/>
                  </a:rPr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b="1" i="1" smtClean="0">
                            <a:latin typeface="Cambria Math"/>
                          </a:rPr>
                          <m:t>𝟓𝟎</m:t>
                        </m:r>
                      </m:e>
                      <m:sup>
                        <m:r>
                          <a:rPr lang="uz-Latn-UZ" b="1" i="1" smtClean="0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8592" y="5503451"/>
                <a:ext cx="1663597" cy="737510"/>
              </a:xfrm>
              <a:prstGeom prst="rect">
                <a:avLst/>
              </a:prstGeom>
              <a:blipFill rotWithShape="1">
                <a:blip r:embed="rId5"/>
                <a:stretch>
                  <a:fillRect l="-13187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6781800" y="2963108"/>
            <a:ext cx="6934200" cy="2101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altLang="ru-RU" sz="3200" b="1" dirty="0" smtClean="0">
                <a:solidFill>
                  <a:srgbClr val="000066"/>
                </a:solidFill>
                <a:latin typeface="Arial" pitchFamily="34" charset="0"/>
              </a:rPr>
              <a:t>   Если при </a:t>
            </a:r>
            <a:r>
              <a:rPr lang="ru-RU" altLang="ru-RU" sz="3200" b="1" dirty="0">
                <a:solidFill>
                  <a:srgbClr val="000066"/>
                </a:solidFill>
                <a:latin typeface="Arial" pitchFamily="34" charset="0"/>
              </a:rPr>
              <a:t>пересечении двух прямых </a:t>
            </a:r>
            <a:r>
              <a:rPr lang="ru-RU" altLang="ru-RU" sz="3200" b="1" dirty="0" smtClean="0">
                <a:solidFill>
                  <a:srgbClr val="000066"/>
                </a:solidFill>
                <a:latin typeface="Arial" pitchFamily="34" charset="0"/>
              </a:rPr>
              <a:t>секущей соответственные </a:t>
            </a:r>
            <a:r>
              <a:rPr lang="ru-RU" altLang="ru-RU" sz="3200" b="1" dirty="0">
                <a:solidFill>
                  <a:srgbClr val="000066"/>
                </a:solidFill>
                <a:latin typeface="Arial" pitchFamily="34" charset="0"/>
              </a:rPr>
              <a:t>углы равны</a:t>
            </a:r>
            <a:r>
              <a:rPr lang="ru-RU" altLang="ru-RU" sz="3200" b="1" dirty="0" smtClean="0">
                <a:solidFill>
                  <a:srgbClr val="000066"/>
                </a:solidFill>
                <a:latin typeface="Arial" pitchFamily="34" charset="0"/>
              </a:rPr>
              <a:t>, то прямые </a:t>
            </a:r>
            <a:r>
              <a:rPr lang="ru-RU" altLang="ru-RU" sz="3200" b="1" dirty="0">
                <a:solidFill>
                  <a:srgbClr val="000066"/>
                </a:solidFill>
                <a:latin typeface="Arial" pitchFamily="34" charset="0"/>
              </a:rPr>
              <a:t>параллельны.</a:t>
            </a:r>
          </a:p>
        </p:txBody>
      </p:sp>
    </p:spTree>
    <p:extLst>
      <p:ext uri="{BB962C8B-B14F-4D97-AF65-F5344CB8AC3E}">
        <p14:creationId xmlns:p14="http://schemas.microsoft.com/office/powerpoint/2010/main" val="29704437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2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12991</TotalTime>
  <Words>686</Words>
  <Application>Microsoft Office PowerPoint</Application>
  <PresentationFormat>Произвольный</PresentationFormat>
  <Paragraphs>159</Paragraphs>
  <Slides>12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Office Theme</vt:lpstr>
      <vt:lpstr>Формула</vt:lpstr>
      <vt:lpstr>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904</cp:revision>
  <dcterms:created xsi:type="dcterms:W3CDTF">2020-04-09T07:32:19Z</dcterms:created>
  <dcterms:modified xsi:type="dcterms:W3CDTF">2021-02-19T16:23:05Z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