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511" r:id="rId2"/>
    <p:sldId id="405" r:id="rId3"/>
    <p:sldId id="570" r:id="rId4"/>
    <p:sldId id="571" r:id="rId5"/>
    <p:sldId id="559" r:id="rId6"/>
    <p:sldId id="560" r:id="rId7"/>
    <p:sldId id="561" r:id="rId8"/>
    <p:sldId id="556" r:id="rId9"/>
    <p:sldId id="557" r:id="rId10"/>
    <p:sldId id="558" r:id="rId11"/>
    <p:sldId id="568" r:id="rId12"/>
    <p:sldId id="569" r:id="rId13"/>
    <p:sldId id="521" r:id="rId14"/>
    <p:sldId id="565" r:id="rId15"/>
    <p:sldId id="566" r:id="rId16"/>
    <p:sldId id="404" r:id="rId17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570"/>
            <p14:sldId id="571"/>
            <p14:sldId id="559"/>
            <p14:sldId id="560"/>
            <p14:sldId id="561"/>
            <p14:sldId id="556"/>
            <p14:sldId id="557"/>
            <p14:sldId id="558"/>
            <p14:sldId id="568"/>
            <p14:sldId id="569"/>
            <p14:sldId id="521"/>
            <p14:sldId id="565"/>
            <p14:sldId id="566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00A859"/>
    <a:srgbClr val="65F913"/>
    <a:srgbClr val="B1EB21"/>
    <a:srgbClr val="FF6B6B"/>
    <a:srgbClr val="FF99FF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786" autoAdjust="0"/>
  </p:normalViewPr>
  <p:slideViewPr>
    <p:cSldViewPr>
      <p:cViewPr>
        <p:scale>
          <a:sx n="45" d="100"/>
          <a:sy n="45" d="100"/>
        </p:scale>
        <p:origin x="-804" y="-282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50918-9470-4E6A-AF56-B81FFDA2175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67D4D7CD-D021-42AB-BB8A-E59F87B75627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1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F9D25094-0ADB-49CA-A22B-D1FF14F7FDE8}" type="parTrans" cxnId="{4972D014-AB7F-4D17-8BB7-AAE2DA9145CB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850CF8D5-1940-46C4-B854-0867FA221A80}" type="sibTrans" cxnId="{4972D014-AB7F-4D17-8BB7-AAE2DA9145CB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A946FB63-8E78-4E39-952A-F075BD0B2447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Повторение пройденного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5D91C24F-6603-4353-BB25-F542688C0870}" type="parTrans" cxnId="{0D6F2C54-C591-4C90-8A12-373E9427993D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6D1AC995-3640-47A8-BC41-D0BE512253AA}" type="sibTrans" cxnId="{0D6F2C54-C591-4C90-8A12-373E9427993D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C81C60BE-5A0B-4E7E-BAF3-700C3B9B49A8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2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9A3B9F0B-EDCE-4049-A696-AA4CFBE98E67}" type="parTrans" cxnId="{93DD9444-D3ED-408C-B865-3993BC04541D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3F8F50F1-DAA2-4DC8-BF4C-1676D7DC243F}" type="sibTrans" cxnId="{93DD9444-D3ED-408C-B865-3993BC04541D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ED07CFD5-0111-44A6-B318-54EA9627B96D}">
      <dgm:prSet phldrT="[Текст]"/>
      <dgm:spPr/>
      <dgm:t>
        <a:bodyPr/>
        <a:lstStyle/>
        <a:p>
          <a:r>
            <a:rPr lang="uz-Cyrl-UZ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Признаки параллельности  двух  прямых 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3AB48EFE-90B8-4E35-A0E4-645499957AD4}" type="parTrans" cxnId="{9913632C-A224-42CC-A1D8-470E903EFE67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A35E661E-30CB-4D3C-9731-F6C09794DB5F}" type="sibTrans" cxnId="{9913632C-A224-42CC-A1D8-470E903EFE67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54FA53D5-8F0B-4FC9-8F4F-4DB9C81B5F35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3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02631010-B555-4535-8DC3-A93550D8931C}" type="parTrans" cxnId="{6C5F1A98-050E-46E7-9B72-D40E46124899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6A0DA078-EB3D-402B-889C-B9F55CDC47EC}" type="sibTrans" cxnId="{6C5F1A98-050E-46E7-9B72-D40E46124899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684FB6BC-781C-4EA8-8506-513245BDBE64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AEB5ECD2-81C6-485A-AAE9-F5CE3D4C1BE9}" type="parTrans" cxnId="{7AB10E0F-C29A-4195-81D0-80142C1B7546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D53B81D7-C4FC-4362-A65B-989A4C375510}" type="sibTrans" cxnId="{7AB10E0F-C29A-4195-81D0-80142C1B7546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65094082-467B-49E7-89C2-D6ACB5409929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4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F3D0BAC7-00A6-4D10-881E-9A59673FBA1C}" type="parTrans" cxnId="{7ADE17DC-D8DA-4552-8AE0-B5476055A6BA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3346BE42-9588-49A3-90D3-521C30F8EE84}" type="sibTrans" cxnId="{7ADE17DC-D8DA-4552-8AE0-B5476055A6BA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CFCD99BD-478D-4387-9337-D8605C420252}">
      <dgm:prSet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Задания для закрепления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7EB9C9A6-0CE7-4D8B-B005-D87A790E0302}" type="parTrans" cxnId="{875FAFCB-518B-4922-AFC7-55B80DBE3217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A345BDF6-CC89-40DA-8615-5E3ECEB07BA5}" type="sibTrans" cxnId="{875FAFCB-518B-4922-AFC7-55B80DBE3217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24B8B773-6DE6-4A3B-B867-4188EC0BD937}" type="pres">
      <dgm:prSet presAssocID="{F1250918-9470-4E6A-AF56-B81FFDA217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z-Latn-UZ"/>
        </a:p>
      </dgm:t>
    </dgm:pt>
    <dgm:pt modelId="{665ECB6C-76DC-4F08-B97C-BA39763D5CD9}" type="pres">
      <dgm:prSet presAssocID="{67D4D7CD-D021-42AB-BB8A-E59F87B75627}" presName="composite" presStyleCnt="0"/>
      <dgm:spPr/>
    </dgm:pt>
    <dgm:pt modelId="{6BD1FEAD-F6F5-44E6-A6AA-2835AEEC64C5}" type="pres">
      <dgm:prSet presAssocID="{67D4D7CD-D021-42AB-BB8A-E59F87B7562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71CF270-2BB8-41EF-9955-AA76A67E8F84}" type="pres">
      <dgm:prSet presAssocID="{67D4D7CD-D021-42AB-BB8A-E59F87B75627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61755F6-6370-4EF7-9474-65D8E1766A87}" type="pres">
      <dgm:prSet presAssocID="{850CF8D5-1940-46C4-B854-0867FA221A80}" presName="sp" presStyleCnt="0"/>
      <dgm:spPr/>
    </dgm:pt>
    <dgm:pt modelId="{3DCE1454-28B0-43B4-9B43-B5CEFFB84EF0}" type="pres">
      <dgm:prSet presAssocID="{C81C60BE-5A0B-4E7E-BAF3-700C3B9B49A8}" presName="composite" presStyleCnt="0"/>
      <dgm:spPr/>
    </dgm:pt>
    <dgm:pt modelId="{9C959B8C-FEAE-42B3-AA3A-62C6BB8B62EE}" type="pres">
      <dgm:prSet presAssocID="{C81C60BE-5A0B-4E7E-BAF3-700C3B9B49A8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C4D1B9EF-259F-4D76-BAF2-F353E9C92816}" type="pres">
      <dgm:prSet presAssocID="{C81C60BE-5A0B-4E7E-BAF3-700C3B9B49A8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2EF2386-8447-4C1D-8374-8F502567E982}" type="pres">
      <dgm:prSet presAssocID="{3F8F50F1-DAA2-4DC8-BF4C-1676D7DC243F}" presName="sp" presStyleCnt="0"/>
      <dgm:spPr/>
    </dgm:pt>
    <dgm:pt modelId="{84541234-632B-4A4D-B7BD-1574BF1C4A65}" type="pres">
      <dgm:prSet presAssocID="{54FA53D5-8F0B-4FC9-8F4F-4DB9C81B5F35}" presName="composite" presStyleCnt="0"/>
      <dgm:spPr/>
    </dgm:pt>
    <dgm:pt modelId="{1D0A228D-22E5-4569-937F-948A4141FDAD}" type="pres">
      <dgm:prSet presAssocID="{54FA53D5-8F0B-4FC9-8F4F-4DB9C81B5F35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90235-126D-4200-8116-BB121847E9F2}" type="pres">
      <dgm:prSet presAssocID="{54FA53D5-8F0B-4FC9-8F4F-4DB9C81B5F35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B6BEDBA8-417B-4289-A423-2B9F6C3E11CE}" type="pres">
      <dgm:prSet presAssocID="{6A0DA078-EB3D-402B-889C-B9F55CDC47EC}" presName="sp" presStyleCnt="0"/>
      <dgm:spPr/>
    </dgm:pt>
    <dgm:pt modelId="{7F33E916-8DC5-4C60-AD60-1305ED2FEBE9}" type="pres">
      <dgm:prSet presAssocID="{65094082-467B-49E7-89C2-D6ACB5409929}" presName="composite" presStyleCnt="0"/>
      <dgm:spPr/>
    </dgm:pt>
    <dgm:pt modelId="{7A416641-818D-486B-A51E-B3E24B30AF10}" type="pres">
      <dgm:prSet presAssocID="{65094082-467B-49E7-89C2-D6ACB540992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47D7A-E4E2-4BFD-8397-FF404626D8B4}" type="pres">
      <dgm:prSet presAssocID="{65094082-467B-49E7-89C2-D6ACB5409929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</dgm:ptLst>
  <dgm:cxnLst>
    <dgm:cxn modelId="{7ADE17DC-D8DA-4552-8AE0-B5476055A6BA}" srcId="{F1250918-9470-4E6A-AF56-B81FFDA2175E}" destId="{65094082-467B-49E7-89C2-D6ACB5409929}" srcOrd="3" destOrd="0" parTransId="{F3D0BAC7-00A6-4D10-881E-9A59673FBA1C}" sibTransId="{3346BE42-9588-49A3-90D3-521C30F8EE84}"/>
    <dgm:cxn modelId="{6C5F1A98-050E-46E7-9B72-D40E46124899}" srcId="{F1250918-9470-4E6A-AF56-B81FFDA2175E}" destId="{54FA53D5-8F0B-4FC9-8F4F-4DB9C81B5F35}" srcOrd="2" destOrd="0" parTransId="{02631010-B555-4535-8DC3-A93550D8931C}" sibTransId="{6A0DA078-EB3D-402B-889C-B9F55CDC47EC}"/>
    <dgm:cxn modelId="{916C45B7-FDA9-40EE-89F6-0A1227E88EBD}" type="presOf" srcId="{CFCD99BD-478D-4387-9337-D8605C420252}" destId="{9F747D7A-E4E2-4BFD-8397-FF404626D8B4}" srcOrd="0" destOrd="0" presId="urn:microsoft.com/office/officeart/2005/8/layout/chevron2"/>
    <dgm:cxn modelId="{38110FA0-6290-4075-8E91-672DE717210C}" type="presOf" srcId="{54FA53D5-8F0B-4FC9-8F4F-4DB9C81B5F35}" destId="{1D0A228D-22E5-4569-937F-948A4141FDAD}" srcOrd="0" destOrd="0" presId="urn:microsoft.com/office/officeart/2005/8/layout/chevron2"/>
    <dgm:cxn modelId="{82C28EAA-E09D-4AF1-8ED4-DA3BF0257FE9}" type="presOf" srcId="{F1250918-9470-4E6A-AF56-B81FFDA2175E}" destId="{24B8B773-6DE6-4A3B-B867-4188EC0BD937}" srcOrd="0" destOrd="0" presId="urn:microsoft.com/office/officeart/2005/8/layout/chevron2"/>
    <dgm:cxn modelId="{875FAFCB-518B-4922-AFC7-55B80DBE3217}" srcId="{65094082-467B-49E7-89C2-D6ACB5409929}" destId="{CFCD99BD-478D-4387-9337-D8605C420252}" srcOrd="0" destOrd="0" parTransId="{7EB9C9A6-0CE7-4D8B-B005-D87A790E0302}" sibTransId="{A345BDF6-CC89-40DA-8615-5E3ECEB07BA5}"/>
    <dgm:cxn modelId="{FD3BEFDC-3B06-4765-94D3-849AAB367641}" type="presOf" srcId="{C81C60BE-5A0B-4E7E-BAF3-700C3B9B49A8}" destId="{9C959B8C-FEAE-42B3-AA3A-62C6BB8B62EE}" srcOrd="0" destOrd="0" presId="urn:microsoft.com/office/officeart/2005/8/layout/chevron2"/>
    <dgm:cxn modelId="{7AB10E0F-C29A-4195-81D0-80142C1B7546}" srcId="{54FA53D5-8F0B-4FC9-8F4F-4DB9C81B5F35}" destId="{684FB6BC-781C-4EA8-8506-513245BDBE64}" srcOrd="0" destOrd="0" parTransId="{AEB5ECD2-81C6-485A-AAE9-F5CE3D4C1BE9}" sibTransId="{D53B81D7-C4FC-4362-A65B-989A4C375510}"/>
    <dgm:cxn modelId="{2CC214F2-C301-4BF9-95CD-F33B6D1F12C3}" type="presOf" srcId="{ED07CFD5-0111-44A6-B318-54EA9627B96D}" destId="{C4D1B9EF-259F-4D76-BAF2-F353E9C92816}" srcOrd="0" destOrd="0" presId="urn:microsoft.com/office/officeart/2005/8/layout/chevron2"/>
    <dgm:cxn modelId="{9913632C-A224-42CC-A1D8-470E903EFE67}" srcId="{C81C60BE-5A0B-4E7E-BAF3-700C3B9B49A8}" destId="{ED07CFD5-0111-44A6-B318-54EA9627B96D}" srcOrd="0" destOrd="0" parTransId="{3AB48EFE-90B8-4E35-A0E4-645499957AD4}" sibTransId="{A35E661E-30CB-4D3C-9731-F6C09794DB5F}"/>
    <dgm:cxn modelId="{4972D014-AB7F-4D17-8BB7-AAE2DA9145CB}" srcId="{F1250918-9470-4E6A-AF56-B81FFDA2175E}" destId="{67D4D7CD-D021-42AB-BB8A-E59F87B75627}" srcOrd="0" destOrd="0" parTransId="{F9D25094-0ADB-49CA-A22B-D1FF14F7FDE8}" sibTransId="{850CF8D5-1940-46C4-B854-0867FA221A80}"/>
    <dgm:cxn modelId="{0D6F2C54-C591-4C90-8A12-373E9427993D}" srcId="{67D4D7CD-D021-42AB-BB8A-E59F87B75627}" destId="{A946FB63-8E78-4E39-952A-F075BD0B2447}" srcOrd="0" destOrd="0" parTransId="{5D91C24F-6603-4353-BB25-F542688C0870}" sibTransId="{6D1AC995-3640-47A8-BC41-D0BE512253AA}"/>
    <dgm:cxn modelId="{93DD9444-D3ED-408C-B865-3993BC04541D}" srcId="{F1250918-9470-4E6A-AF56-B81FFDA2175E}" destId="{C81C60BE-5A0B-4E7E-BAF3-700C3B9B49A8}" srcOrd="1" destOrd="0" parTransId="{9A3B9F0B-EDCE-4049-A696-AA4CFBE98E67}" sibTransId="{3F8F50F1-DAA2-4DC8-BF4C-1676D7DC243F}"/>
    <dgm:cxn modelId="{E4BEBCBE-9832-4938-9E76-2DFDE56DE9F5}" type="presOf" srcId="{A946FB63-8E78-4E39-952A-F075BD0B2447}" destId="{D71CF270-2BB8-41EF-9955-AA76A67E8F84}" srcOrd="0" destOrd="0" presId="urn:microsoft.com/office/officeart/2005/8/layout/chevron2"/>
    <dgm:cxn modelId="{8D4C7B4F-9502-4FE2-9319-88EA29C937D3}" type="presOf" srcId="{67D4D7CD-D021-42AB-BB8A-E59F87B75627}" destId="{6BD1FEAD-F6F5-44E6-A6AA-2835AEEC64C5}" srcOrd="0" destOrd="0" presId="urn:microsoft.com/office/officeart/2005/8/layout/chevron2"/>
    <dgm:cxn modelId="{13EFE2CD-4F67-4CED-BDC4-391FE0A54C31}" type="presOf" srcId="{65094082-467B-49E7-89C2-D6ACB5409929}" destId="{7A416641-818D-486B-A51E-B3E24B30AF10}" srcOrd="0" destOrd="0" presId="urn:microsoft.com/office/officeart/2005/8/layout/chevron2"/>
    <dgm:cxn modelId="{7AC16613-7DF6-40C0-A267-140160825421}" type="presOf" srcId="{684FB6BC-781C-4EA8-8506-513245BDBE64}" destId="{9F790235-126D-4200-8116-BB121847E9F2}" srcOrd="0" destOrd="0" presId="urn:microsoft.com/office/officeart/2005/8/layout/chevron2"/>
    <dgm:cxn modelId="{986BA3C5-2E34-464B-A7B0-4B81DFC0D04C}" type="presParOf" srcId="{24B8B773-6DE6-4A3B-B867-4188EC0BD937}" destId="{665ECB6C-76DC-4F08-B97C-BA39763D5CD9}" srcOrd="0" destOrd="0" presId="urn:microsoft.com/office/officeart/2005/8/layout/chevron2"/>
    <dgm:cxn modelId="{55B58A86-E285-4B59-8464-DAF7F2B25364}" type="presParOf" srcId="{665ECB6C-76DC-4F08-B97C-BA39763D5CD9}" destId="{6BD1FEAD-F6F5-44E6-A6AA-2835AEEC64C5}" srcOrd="0" destOrd="0" presId="urn:microsoft.com/office/officeart/2005/8/layout/chevron2"/>
    <dgm:cxn modelId="{BF8E448E-86DB-4ED9-A737-6D020F5299D5}" type="presParOf" srcId="{665ECB6C-76DC-4F08-B97C-BA39763D5CD9}" destId="{D71CF270-2BB8-41EF-9955-AA76A67E8F84}" srcOrd="1" destOrd="0" presId="urn:microsoft.com/office/officeart/2005/8/layout/chevron2"/>
    <dgm:cxn modelId="{D0C928D4-1BFB-4186-A661-059BC5CCEC8B}" type="presParOf" srcId="{24B8B773-6DE6-4A3B-B867-4188EC0BD937}" destId="{E61755F6-6370-4EF7-9474-65D8E1766A87}" srcOrd="1" destOrd="0" presId="urn:microsoft.com/office/officeart/2005/8/layout/chevron2"/>
    <dgm:cxn modelId="{3C43E9D8-3B05-4934-9B6F-A733F04A04CD}" type="presParOf" srcId="{24B8B773-6DE6-4A3B-B867-4188EC0BD937}" destId="{3DCE1454-28B0-43B4-9B43-B5CEFFB84EF0}" srcOrd="2" destOrd="0" presId="urn:microsoft.com/office/officeart/2005/8/layout/chevron2"/>
    <dgm:cxn modelId="{ED6D9FFF-8257-417D-98F1-9218EE739EDD}" type="presParOf" srcId="{3DCE1454-28B0-43B4-9B43-B5CEFFB84EF0}" destId="{9C959B8C-FEAE-42B3-AA3A-62C6BB8B62EE}" srcOrd="0" destOrd="0" presId="urn:microsoft.com/office/officeart/2005/8/layout/chevron2"/>
    <dgm:cxn modelId="{BF0671A2-F423-4660-9B20-0FDFBAD39B11}" type="presParOf" srcId="{3DCE1454-28B0-43B4-9B43-B5CEFFB84EF0}" destId="{C4D1B9EF-259F-4D76-BAF2-F353E9C92816}" srcOrd="1" destOrd="0" presId="urn:microsoft.com/office/officeart/2005/8/layout/chevron2"/>
    <dgm:cxn modelId="{4BEEE29A-4BAA-407B-B549-B703DB53D841}" type="presParOf" srcId="{24B8B773-6DE6-4A3B-B867-4188EC0BD937}" destId="{E2EF2386-8447-4C1D-8374-8F502567E982}" srcOrd="3" destOrd="0" presId="urn:microsoft.com/office/officeart/2005/8/layout/chevron2"/>
    <dgm:cxn modelId="{E2745AE4-8FB5-415C-95E6-00674DE20731}" type="presParOf" srcId="{24B8B773-6DE6-4A3B-B867-4188EC0BD937}" destId="{84541234-632B-4A4D-B7BD-1574BF1C4A65}" srcOrd="4" destOrd="0" presId="urn:microsoft.com/office/officeart/2005/8/layout/chevron2"/>
    <dgm:cxn modelId="{DE4435BA-46F6-43D7-B8D6-DF5852C02184}" type="presParOf" srcId="{84541234-632B-4A4D-B7BD-1574BF1C4A65}" destId="{1D0A228D-22E5-4569-937F-948A4141FDAD}" srcOrd="0" destOrd="0" presId="urn:microsoft.com/office/officeart/2005/8/layout/chevron2"/>
    <dgm:cxn modelId="{D0CEF8E7-DBEA-4911-B889-4CF7831E2CD7}" type="presParOf" srcId="{84541234-632B-4A4D-B7BD-1574BF1C4A65}" destId="{9F790235-126D-4200-8116-BB121847E9F2}" srcOrd="1" destOrd="0" presId="urn:microsoft.com/office/officeart/2005/8/layout/chevron2"/>
    <dgm:cxn modelId="{401D7DED-F714-4FC2-A4F6-FA1283DECADB}" type="presParOf" srcId="{24B8B773-6DE6-4A3B-B867-4188EC0BD937}" destId="{B6BEDBA8-417B-4289-A423-2B9F6C3E11CE}" srcOrd="5" destOrd="0" presId="urn:microsoft.com/office/officeart/2005/8/layout/chevron2"/>
    <dgm:cxn modelId="{87A21B05-9EC5-4911-9A10-FFF17F3BAE97}" type="presParOf" srcId="{24B8B773-6DE6-4A3B-B867-4188EC0BD937}" destId="{7F33E916-8DC5-4C60-AD60-1305ED2FEBE9}" srcOrd="6" destOrd="0" presId="urn:microsoft.com/office/officeart/2005/8/layout/chevron2"/>
    <dgm:cxn modelId="{E5C8EE14-FCE6-4CE1-B555-C3E70F5A1350}" type="presParOf" srcId="{7F33E916-8DC5-4C60-AD60-1305ED2FEBE9}" destId="{7A416641-818D-486B-A51E-B3E24B30AF10}" srcOrd="0" destOrd="0" presId="urn:microsoft.com/office/officeart/2005/8/layout/chevron2"/>
    <dgm:cxn modelId="{37014083-CDEF-4110-9F3F-D56E0EAFE111}" type="presParOf" srcId="{7F33E916-8DC5-4C60-AD60-1305ED2FEBE9}" destId="{9F747D7A-E4E2-4BFD-8397-FF404626D8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1FEAD-F6F5-44E6-A6AA-2835AEEC64C5}">
      <dsp:nvSpPr>
        <dsp:cNvPr id="0" name=""/>
        <dsp:cNvSpPr/>
      </dsp:nvSpPr>
      <dsp:spPr>
        <a:xfrm rot="5400000">
          <a:off x="-259556" y="263833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1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609908"/>
        <a:ext cx="1211262" cy="519112"/>
      </dsp:txXfrm>
    </dsp:sp>
    <dsp:sp modelId="{D71CF270-2BB8-41EF-9955-AA76A67E8F84}">
      <dsp:nvSpPr>
        <dsp:cNvPr id="0" name=""/>
        <dsp:cNvSpPr/>
      </dsp:nvSpPr>
      <dsp:spPr>
        <a:xfrm rot="5400000">
          <a:off x="5605859" y="-4390319"/>
          <a:ext cx="1124743" cy="9913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Повторение пройденного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59182"/>
        <a:ext cx="9859032" cy="1014933"/>
      </dsp:txXfrm>
    </dsp:sp>
    <dsp:sp modelId="{9C959B8C-FEAE-42B3-AA3A-62C6BB8B62EE}">
      <dsp:nvSpPr>
        <dsp:cNvPr id="0" name=""/>
        <dsp:cNvSpPr/>
      </dsp:nvSpPr>
      <dsp:spPr>
        <a:xfrm rot="5400000">
          <a:off x="-259556" y="1851657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2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2197732"/>
        <a:ext cx="1211262" cy="519112"/>
      </dsp:txXfrm>
    </dsp:sp>
    <dsp:sp modelId="{C4D1B9EF-259F-4D76-BAF2-F353E9C92816}">
      <dsp:nvSpPr>
        <dsp:cNvPr id="0" name=""/>
        <dsp:cNvSpPr/>
      </dsp:nvSpPr>
      <dsp:spPr>
        <a:xfrm rot="5400000">
          <a:off x="5605859" y="-2802496"/>
          <a:ext cx="1124743" cy="9913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z-Cyrl-UZ" sz="3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Признаки параллельности  двух  прямых 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1647005"/>
        <a:ext cx="9859032" cy="1014933"/>
      </dsp:txXfrm>
    </dsp:sp>
    <dsp:sp modelId="{1D0A228D-22E5-4569-937F-948A4141FDAD}">
      <dsp:nvSpPr>
        <dsp:cNvPr id="0" name=""/>
        <dsp:cNvSpPr/>
      </dsp:nvSpPr>
      <dsp:spPr>
        <a:xfrm rot="5400000">
          <a:off x="-259556" y="3439480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3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3785555"/>
        <a:ext cx="1211262" cy="519112"/>
      </dsp:txXfrm>
    </dsp:sp>
    <dsp:sp modelId="{9F790235-126D-4200-8116-BB121847E9F2}">
      <dsp:nvSpPr>
        <dsp:cNvPr id="0" name=""/>
        <dsp:cNvSpPr/>
      </dsp:nvSpPr>
      <dsp:spPr>
        <a:xfrm rot="5400000">
          <a:off x="5605859" y="-1214672"/>
          <a:ext cx="1124743" cy="9913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3234829"/>
        <a:ext cx="9859032" cy="1014933"/>
      </dsp:txXfrm>
    </dsp:sp>
    <dsp:sp modelId="{7A416641-818D-486B-A51E-B3E24B30AF10}">
      <dsp:nvSpPr>
        <dsp:cNvPr id="0" name=""/>
        <dsp:cNvSpPr/>
      </dsp:nvSpPr>
      <dsp:spPr>
        <a:xfrm rot="5400000">
          <a:off x="-259556" y="5027303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4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5373378"/>
        <a:ext cx="1211262" cy="519112"/>
      </dsp:txXfrm>
    </dsp:sp>
    <dsp:sp modelId="{9F747D7A-E4E2-4BFD-8397-FF404626D8B4}">
      <dsp:nvSpPr>
        <dsp:cNvPr id="0" name=""/>
        <dsp:cNvSpPr/>
      </dsp:nvSpPr>
      <dsp:spPr>
        <a:xfrm rot="5400000">
          <a:off x="5605859" y="373150"/>
          <a:ext cx="1124743" cy="9913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Задания для закрепления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4822652"/>
        <a:ext cx="9859032" cy="1014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ru-RU" dirty="0" smtClean="0"/>
              <a:t>для 7 класса»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ru-RU" dirty="0" smtClean="0"/>
              <a:t>для 7 класса»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ru-RU" dirty="0" smtClean="0"/>
              <a:t>для 7 класса»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80.png"/><Relationship Id="rId4" Type="http://schemas.openxmlformats.org/officeDocument/2006/relationships/image" Target="../media/image7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0.png"/><Relationship Id="rId7" Type="http://schemas.openxmlformats.org/officeDocument/2006/relationships/image" Target="../media/image14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20.png"/><Relationship Id="rId4" Type="http://schemas.openxmlformats.org/officeDocument/2006/relationships/image" Target="../media/image11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68403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4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4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15800" y="1447800"/>
            <a:ext cx="1312093" cy="520864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2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590800" y="3338028"/>
            <a:ext cx="7912414" cy="3672372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42966">
              <a:spcBef>
                <a:spcPts val="257"/>
              </a:spcBef>
            </a:pPr>
            <a:r>
              <a:rPr lang="uz-Cyrl-UZ" sz="6000" b="1" dirty="0" smtClean="0">
                <a:solidFill>
                  <a:srgbClr val="002060"/>
                </a:solidFill>
                <a:latin typeface="Arial"/>
                <a:cs typeface="Arial"/>
              </a:rPr>
              <a:t>Признаки параллельности  двух прямых 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3387527"/>
            <a:ext cx="3709800" cy="3470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Freeform 44"/>
          <p:cNvSpPr>
            <a:spLocks/>
          </p:cNvSpPr>
          <p:nvPr/>
        </p:nvSpPr>
        <p:spPr bwMode="auto">
          <a:xfrm>
            <a:off x="229869" y="118111"/>
            <a:ext cx="7373621" cy="4667250"/>
          </a:xfrm>
          <a:custGeom>
            <a:avLst/>
            <a:gdLst>
              <a:gd name="T0" fmla="*/ 0 w 2903"/>
              <a:gd name="T1" fmla="*/ 2147483647 h 2450"/>
              <a:gd name="T2" fmla="*/ 0 w 2903"/>
              <a:gd name="T3" fmla="*/ 0 h 2450"/>
              <a:gd name="T4" fmla="*/ 2147483647 w 2903"/>
              <a:gd name="T5" fmla="*/ 0 h 2450"/>
              <a:gd name="T6" fmla="*/ 2147483647 w 2903"/>
              <a:gd name="T7" fmla="*/ 2147483647 h 2450"/>
              <a:gd name="T8" fmla="*/ 0 w 2903"/>
              <a:gd name="T9" fmla="*/ 2147483647 h 2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03"/>
              <a:gd name="T16" fmla="*/ 0 h 2450"/>
              <a:gd name="T17" fmla="*/ 2903 w 2903"/>
              <a:gd name="T18" fmla="*/ 2450 h 24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03" h="2450">
                <a:moveTo>
                  <a:pt x="0" y="2450"/>
                </a:moveTo>
                <a:lnTo>
                  <a:pt x="0" y="0"/>
                </a:lnTo>
                <a:lnTo>
                  <a:pt x="2903" y="0"/>
                </a:lnTo>
                <a:lnTo>
                  <a:pt x="2903" y="2450"/>
                </a:lnTo>
                <a:lnTo>
                  <a:pt x="0" y="245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CC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229378" name="Text Box 2"/>
          <p:cNvSpPr txBox="1">
            <a:spLocks noChangeArrowheads="1"/>
          </p:cNvSpPr>
          <p:nvPr/>
        </p:nvSpPr>
        <p:spPr bwMode="auto">
          <a:xfrm rot="260671">
            <a:off x="3043562" y="2747483"/>
            <a:ext cx="69088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229379" name="Text Box 3"/>
          <p:cNvSpPr txBox="1">
            <a:spLocks noChangeArrowheads="1"/>
          </p:cNvSpPr>
          <p:nvPr/>
        </p:nvSpPr>
        <p:spPr bwMode="auto">
          <a:xfrm rot="260671">
            <a:off x="3167381" y="2162649"/>
            <a:ext cx="69088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9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29380" name="Text Box 4"/>
          <p:cNvSpPr txBox="1">
            <a:spLocks noChangeArrowheads="1"/>
          </p:cNvSpPr>
          <p:nvPr/>
        </p:nvSpPr>
        <p:spPr bwMode="auto">
          <a:xfrm>
            <a:off x="2936240" y="1781176"/>
            <a:ext cx="502643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229381" name="Text Box 5"/>
          <p:cNvSpPr txBox="1">
            <a:spLocks noChangeArrowheads="1"/>
          </p:cNvSpPr>
          <p:nvPr/>
        </p:nvSpPr>
        <p:spPr bwMode="auto">
          <a:xfrm rot="260671">
            <a:off x="3512821" y="1644489"/>
            <a:ext cx="69088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9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29382" name="AutoShape 6"/>
          <p:cNvSpPr>
            <a:spLocks noChangeArrowheads="1"/>
          </p:cNvSpPr>
          <p:nvPr/>
        </p:nvSpPr>
        <p:spPr bwMode="auto">
          <a:xfrm flipH="1">
            <a:off x="8237221" y="4547236"/>
            <a:ext cx="6106160" cy="3148964"/>
          </a:xfrm>
          <a:prstGeom prst="wedgeRectCallout">
            <a:avLst>
              <a:gd name="adj1" fmla="val 30074"/>
              <a:gd name="adj2" fmla="val -83843"/>
            </a:avLst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189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lIns="130622" tIns="65311" rIns="130622" bIns="65311"/>
          <a:lstStyle/>
          <a:p>
            <a:pPr algn="ctr">
              <a:defRPr/>
            </a:pPr>
            <a:r>
              <a:rPr lang="ru-RU" alt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Углы 5 и 6 равны, </a:t>
            </a:r>
          </a:p>
          <a:p>
            <a:pPr algn="ctr">
              <a:defRPr/>
            </a:pPr>
            <a:r>
              <a:rPr lang="ru-RU" alt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значит, угол 6 – </a:t>
            </a:r>
            <a:r>
              <a:rPr lang="ru-RU" alt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прямой. </a:t>
            </a:r>
            <a:r>
              <a:rPr lang="ru-RU" alt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Значит, прямые </a:t>
            </a:r>
            <a:r>
              <a:rPr lang="en-US" alt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ru-RU" alt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alt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alt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перпендикулярны к прямой </a:t>
            </a:r>
            <a:r>
              <a:rPr lang="uz-Latn-UZ" alt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CD</a:t>
            </a:r>
            <a:r>
              <a:rPr lang="ru-RU" alt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alt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поэтому они параллельны!</a:t>
            </a:r>
          </a:p>
        </p:txBody>
      </p:sp>
      <p:sp>
        <p:nvSpPr>
          <p:cNvPr id="229383" name="Text Box 7"/>
          <p:cNvSpPr txBox="1">
            <a:spLocks noChangeArrowheads="1"/>
          </p:cNvSpPr>
          <p:nvPr/>
        </p:nvSpPr>
        <p:spPr bwMode="auto">
          <a:xfrm rot="260671">
            <a:off x="3724297" y="1097752"/>
            <a:ext cx="69088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9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29384" name="Freeform 8"/>
          <p:cNvSpPr>
            <a:spLocks/>
          </p:cNvSpPr>
          <p:nvPr/>
        </p:nvSpPr>
        <p:spPr bwMode="auto">
          <a:xfrm>
            <a:off x="3535680" y="2213610"/>
            <a:ext cx="81280" cy="1082040"/>
          </a:xfrm>
          <a:custGeom>
            <a:avLst/>
            <a:gdLst>
              <a:gd name="T0" fmla="*/ 2147483647 w 32"/>
              <a:gd name="T1" fmla="*/ 0 h 568"/>
              <a:gd name="T2" fmla="*/ 0 w 32"/>
              <a:gd name="T3" fmla="*/ 2147483647 h 568"/>
              <a:gd name="T4" fmla="*/ 0 60000 65536"/>
              <a:gd name="T5" fmla="*/ 0 60000 65536"/>
              <a:gd name="T6" fmla="*/ 0 w 32"/>
              <a:gd name="T7" fmla="*/ 0 h 568"/>
              <a:gd name="T8" fmla="*/ 32 w 32"/>
              <a:gd name="T9" fmla="*/ 568 h 5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" h="568">
                <a:moveTo>
                  <a:pt x="32" y="0"/>
                </a:moveTo>
                <a:lnTo>
                  <a:pt x="0" y="56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none" w="lg" len="lg"/>
            <a:tailEnd type="oval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9385" name="Freeform 9"/>
          <p:cNvSpPr>
            <a:spLocks/>
          </p:cNvSpPr>
          <p:nvPr/>
        </p:nvSpPr>
        <p:spPr bwMode="auto">
          <a:xfrm>
            <a:off x="3616960" y="1131570"/>
            <a:ext cx="101600" cy="1097280"/>
          </a:xfrm>
          <a:custGeom>
            <a:avLst/>
            <a:gdLst>
              <a:gd name="T0" fmla="*/ 0 w 40"/>
              <a:gd name="T1" fmla="*/ 2147483647 h 576"/>
              <a:gd name="T2" fmla="*/ 2147483647 w 40"/>
              <a:gd name="T3" fmla="*/ 0 h 576"/>
              <a:gd name="T4" fmla="*/ 0 60000 65536"/>
              <a:gd name="T5" fmla="*/ 0 60000 65536"/>
              <a:gd name="T6" fmla="*/ 0 w 40"/>
              <a:gd name="T7" fmla="*/ 0 h 576"/>
              <a:gd name="T8" fmla="*/ 40 w 40"/>
              <a:gd name="T9" fmla="*/ 576 h 5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0" h="576">
                <a:moveTo>
                  <a:pt x="0" y="576"/>
                </a:moveTo>
                <a:lnTo>
                  <a:pt x="4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none" w="lg" len="lg"/>
            <a:tailEnd type="oval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Freeform 10"/>
          <p:cNvSpPr>
            <a:spLocks/>
          </p:cNvSpPr>
          <p:nvPr/>
        </p:nvSpPr>
        <p:spPr bwMode="auto">
          <a:xfrm>
            <a:off x="2052320" y="2823210"/>
            <a:ext cx="955040" cy="426720"/>
          </a:xfrm>
          <a:custGeom>
            <a:avLst/>
            <a:gdLst>
              <a:gd name="T0" fmla="*/ 2147483647 w 376"/>
              <a:gd name="T1" fmla="*/ 0 h 224"/>
              <a:gd name="T2" fmla="*/ 0 w 376"/>
              <a:gd name="T3" fmla="*/ 2147483647 h 224"/>
              <a:gd name="T4" fmla="*/ 2147483647 w 376"/>
              <a:gd name="T5" fmla="*/ 2147483647 h 224"/>
              <a:gd name="T6" fmla="*/ 2147483647 w 376"/>
              <a:gd name="T7" fmla="*/ 2147483647 h 224"/>
              <a:gd name="T8" fmla="*/ 2147483647 w 376"/>
              <a:gd name="T9" fmla="*/ 2147483647 h 2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6"/>
              <a:gd name="T16" fmla="*/ 0 h 224"/>
              <a:gd name="T17" fmla="*/ 376 w 376"/>
              <a:gd name="T18" fmla="*/ 224 h 2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6" h="224">
                <a:moveTo>
                  <a:pt x="224" y="0"/>
                </a:moveTo>
                <a:lnTo>
                  <a:pt x="0" y="208"/>
                </a:lnTo>
                <a:lnTo>
                  <a:pt x="49" y="211"/>
                </a:lnTo>
                <a:lnTo>
                  <a:pt x="360" y="224"/>
                </a:lnTo>
                <a:lnTo>
                  <a:pt x="376" y="40"/>
                </a:lnTo>
              </a:path>
            </a:pathLst>
          </a:custGeom>
          <a:gradFill rotWithShape="1">
            <a:gsLst>
              <a:gs pos="0">
                <a:srgbClr val="9933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63" name="Freeform 11"/>
          <p:cNvSpPr>
            <a:spLocks/>
          </p:cNvSpPr>
          <p:nvPr/>
        </p:nvSpPr>
        <p:spPr bwMode="auto">
          <a:xfrm>
            <a:off x="4368801" y="1154430"/>
            <a:ext cx="777240" cy="464820"/>
          </a:xfrm>
          <a:custGeom>
            <a:avLst/>
            <a:gdLst>
              <a:gd name="T0" fmla="*/ 0 w 306"/>
              <a:gd name="T1" fmla="*/ 0 h 244"/>
              <a:gd name="T2" fmla="*/ 2147483647 w 306"/>
              <a:gd name="T3" fmla="*/ 2147483647 h 244"/>
              <a:gd name="T4" fmla="*/ 2147483647 w 306"/>
              <a:gd name="T5" fmla="*/ 2147483647 h 244"/>
              <a:gd name="T6" fmla="*/ 2147483647 w 306"/>
              <a:gd name="T7" fmla="*/ 2147483647 h 244"/>
              <a:gd name="T8" fmla="*/ 2147483647 w 306"/>
              <a:gd name="T9" fmla="*/ 2147483647 h 244"/>
              <a:gd name="T10" fmla="*/ 2147483647 w 306"/>
              <a:gd name="T11" fmla="*/ 2147483647 h 244"/>
              <a:gd name="T12" fmla="*/ 0 w 306"/>
              <a:gd name="T13" fmla="*/ 0 h 2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6"/>
              <a:gd name="T22" fmla="*/ 0 h 244"/>
              <a:gd name="T23" fmla="*/ 306 w 306"/>
              <a:gd name="T24" fmla="*/ 244 h 2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6" h="244">
                <a:moveTo>
                  <a:pt x="0" y="0"/>
                </a:moveTo>
                <a:lnTo>
                  <a:pt x="306" y="29"/>
                </a:lnTo>
                <a:lnTo>
                  <a:pt x="40" y="244"/>
                </a:lnTo>
                <a:lnTo>
                  <a:pt x="8" y="124"/>
                </a:lnTo>
                <a:lnTo>
                  <a:pt x="16" y="68"/>
                </a:lnTo>
                <a:lnTo>
                  <a:pt x="8" y="36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9933FF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Text Box 12"/>
          <p:cNvSpPr txBox="1">
            <a:spLocks noChangeArrowheads="1"/>
          </p:cNvSpPr>
          <p:nvPr/>
        </p:nvSpPr>
        <p:spPr bwMode="auto">
          <a:xfrm rot="260671">
            <a:off x="2362200" y="2768439"/>
            <a:ext cx="69088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9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065" name="Text Box 13"/>
          <p:cNvSpPr txBox="1">
            <a:spLocks noChangeArrowheads="1"/>
          </p:cNvSpPr>
          <p:nvPr/>
        </p:nvSpPr>
        <p:spPr bwMode="auto">
          <a:xfrm rot="260671">
            <a:off x="4320542" y="1038699"/>
            <a:ext cx="57404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9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066" name="Freeform 14"/>
          <p:cNvSpPr>
            <a:spLocks/>
          </p:cNvSpPr>
          <p:nvPr/>
        </p:nvSpPr>
        <p:spPr bwMode="auto">
          <a:xfrm>
            <a:off x="2306320" y="3051810"/>
            <a:ext cx="121920" cy="198120"/>
          </a:xfrm>
          <a:custGeom>
            <a:avLst/>
            <a:gdLst>
              <a:gd name="T0" fmla="*/ 0 w 48"/>
              <a:gd name="T1" fmla="*/ 0 h 104"/>
              <a:gd name="T2" fmla="*/ 2147483647 w 48"/>
              <a:gd name="T3" fmla="*/ 2147483647 h 104"/>
              <a:gd name="T4" fmla="*/ 2147483647 w 48"/>
              <a:gd name="T5" fmla="*/ 2147483647 h 104"/>
              <a:gd name="T6" fmla="*/ 0 60000 65536"/>
              <a:gd name="T7" fmla="*/ 0 60000 65536"/>
              <a:gd name="T8" fmla="*/ 0 60000 65536"/>
              <a:gd name="T9" fmla="*/ 0 w 48"/>
              <a:gd name="T10" fmla="*/ 0 h 104"/>
              <a:gd name="T11" fmla="*/ 48 w 48"/>
              <a:gd name="T12" fmla="*/ 104 h 1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" h="104">
                <a:moveTo>
                  <a:pt x="0" y="0"/>
                </a:moveTo>
                <a:cubicBezTo>
                  <a:pt x="6" y="6"/>
                  <a:pt x="28" y="19"/>
                  <a:pt x="36" y="36"/>
                </a:cubicBezTo>
                <a:cubicBezTo>
                  <a:pt x="44" y="53"/>
                  <a:pt x="46" y="90"/>
                  <a:pt x="48" y="104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Line 15"/>
          <p:cNvSpPr>
            <a:spLocks noChangeShapeType="1"/>
          </p:cNvSpPr>
          <p:nvPr/>
        </p:nvSpPr>
        <p:spPr bwMode="auto">
          <a:xfrm>
            <a:off x="518160" y="1003936"/>
            <a:ext cx="6797040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068" name="Line 16"/>
          <p:cNvSpPr>
            <a:spLocks noChangeShapeType="1"/>
          </p:cNvSpPr>
          <p:nvPr/>
        </p:nvSpPr>
        <p:spPr bwMode="auto">
          <a:xfrm>
            <a:off x="401321" y="3164206"/>
            <a:ext cx="6337301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069" name="Freeform 17"/>
          <p:cNvSpPr>
            <a:spLocks/>
          </p:cNvSpPr>
          <p:nvPr/>
        </p:nvSpPr>
        <p:spPr bwMode="auto">
          <a:xfrm>
            <a:off x="1094742" y="400050"/>
            <a:ext cx="5298440" cy="3400426"/>
          </a:xfrm>
          <a:custGeom>
            <a:avLst/>
            <a:gdLst>
              <a:gd name="T0" fmla="*/ 0 w 1073"/>
              <a:gd name="T1" fmla="*/ 2147483647 h 1454"/>
              <a:gd name="T2" fmla="*/ 2147483647 w 1073"/>
              <a:gd name="T3" fmla="*/ 0 h 1454"/>
              <a:gd name="T4" fmla="*/ 0 60000 65536"/>
              <a:gd name="T5" fmla="*/ 0 60000 65536"/>
              <a:gd name="T6" fmla="*/ 0 w 1073"/>
              <a:gd name="T7" fmla="*/ 0 h 1454"/>
              <a:gd name="T8" fmla="*/ 1073 w 1073"/>
              <a:gd name="T9" fmla="*/ 1454 h 145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73" h="1454">
                <a:moveTo>
                  <a:pt x="0" y="1454"/>
                </a:moveTo>
                <a:lnTo>
                  <a:pt x="1073" y="0"/>
                </a:lnTo>
              </a:path>
            </a:pathLst>
          </a:custGeom>
          <a:noFill/>
          <a:ln w="5715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2070" name="Text Box 18"/>
          <p:cNvSpPr txBox="1">
            <a:spLocks noChangeArrowheads="1"/>
          </p:cNvSpPr>
          <p:nvPr/>
        </p:nvSpPr>
        <p:spPr bwMode="auto">
          <a:xfrm>
            <a:off x="5933440" y="2914650"/>
            <a:ext cx="545924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3600" b="1" i="1">
                <a:latin typeface="Arial" pitchFamily="34" charset="0"/>
                <a:cs typeface="Arial" pitchFamily="34" charset="0"/>
              </a:rPr>
              <a:t>b</a:t>
            </a:r>
            <a:endParaRPr lang="ru-RU" altLang="ru-RU" sz="3600" b="1" i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71" name="Text Box 19"/>
          <p:cNvSpPr txBox="1">
            <a:spLocks noChangeArrowheads="1"/>
          </p:cNvSpPr>
          <p:nvPr/>
        </p:nvSpPr>
        <p:spPr bwMode="auto">
          <a:xfrm>
            <a:off x="6624321" y="1183006"/>
            <a:ext cx="507452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600" b="1" i="1" dirty="0">
                <a:latin typeface="+mn-lt"/>
                <a:cs typeface="Arial" pitchFamily="34" charset="0"/>
              </a:rPr>
              <a:t>а</a:t>
            </a:r>
          </a:p>
        </p:txBody>
      </p:sp>
      <p:sp>
        <p:nvSpPr>
          <p:cNvPr id="2072" name="Text Box 20"/>
          <p:cNvSpPr txBox="1">
            <a:spLocks noChangeArrowheads="1"/>
          </p:cNvSpPr>
          <p:nvPr/>
        </p:nvSpPr>
        <p:spPr bwMode="auto">
          <a:xfrm>
            <a:off x="6393181" y="234316"/>
            <a:ext cx="520276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3600" b="1">
                <a:latin typeface="Arial" pitchFamily="34" charset="0"/>
                <a:cs typeface="Arial" pitchFamily="34" charset="0"/>
              </a:rPr>
              <a:t>c</a:t>
            </a:r>
            <a:endParaRPr lang="ru-RU" altLang="ru-RU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9397" name="Text Box 21"/>
          <p:cNvSpPr txBox="1">
            <a:spLocks noChangeArrowheads="1"/>
          </p:cNvSpPr>
          <p:nvPr/>
        </p:nvSpPr>
        <p:spPr bwMode="auto">
          <a:xfrm>
            <a:off x="7660641" y="234316"/>
            <a:ext cx="6560391" cy="333277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altLang="ru-RU" b="1" dirty="0">
                <a:solidFill>
                  <a:srgbClr val="CC0099"/>
                </a:solidFill>
                <a:latin typeface="Arial" pitchFamily="34" charset="0"/>
                <a:cs typeface="Arial" pitchFamily="34" charset="0"/>
              </a:rPr>
              <a:t>2 случай</a:t>
            </a:r>
          </a:p>
          <a:p>
            <a:pPr>
              <a:buFont typeface="Wingdings" pitchFamily="2" charset="2"/>
              <a:buNone/>
              <a:defRPr/>
            </a:pPr>
            <a:r>
              <a:rPr lang="ru-RU" altLang="ru-RU" b="1" dirty="0" smtClean="0">
                <a:latin typeface="Arial" pitchFamily="34" charset="0"/>
                <a:cs typeface="Arial" pitchFamily="34" charset="0"/>
              </a:rPr>
              <a:t>О </a:t>
            </a:r>
            <a:r>
              <a:rPr lang="ru-RU" altLang="ru-RU" b="1" dirty="0">
                <a:latin typeface="Arial" pitchFamily="34" charset="0"/>
                <a:cs typeface="Arial" pitchFamily="34" charset="0"/>
              </a:rPr>
              <a:t>– середина АВ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alt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uz-Latn-UZ" altLang="ru-RU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altLang="ru-RU" b="1" dirty="0" smtClean="0">
                <a:latin typeface="Cambria Math"/>
                <a:ea typeface="Cambria Math"/>
                <a:cs typeface="Arial" pitchFamily="34" charset="0"/>
              </a:rPr>
              <a:t>⊥</a:t>
            </a:r>
            <a:r>
              <a:rPr lang="en-US" altLang="ru-RU" sz="4400" b="1" i="1" dirty="0" smtClean="0">
                <a:cs typeface="Arial" pitchFamily="34" charset="0"/>
              </a:rPr>
              <a:t>a</a:t>
            </a:r>
            <a:endParaRPr lang="en-US" altLang="ru-RU" sz="4400" b="1" i="1" dirty="0">
              <a:cs typeface="Arial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altLang="ru-RU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uz-Latn-UZ" altLang="ru-RU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altLang="ru-RU" b="1" dirty="0" smtClean="0">
                <a:latin typeface="Arial" pitchFamily="34" charset="0"/>
                <a:cs typeface="Arial" pitchFamily="34" charset="0"/>
              </a:rPr>
              <a:t>=A</a:t>
            </a:r>
            <a:r>
              <a:rPr lang="uz-Latn-UZ" altLang="ru-RU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altLang="ru-RU" b="1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ru-RU" altLang="ru-RU" b="1" dirty="0" smtClean="0"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altLang="ru-RU" b="1" dirty="0" smtClean="0">
                <a:latin typeface="Arial" pitchFamily="34" charset="0"/>
                <a:cs typeface="Arial" pitchFamily="34" charset="0"/>
              </a:rPr>
              <a:t>АО</a:t>
            </a:r>
            <a:r>
              <a:rPr lang="uz-Latn-UZ" altLang="ru-RU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altLang="ru-RU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altLang="ru-RU" b="1" dirty="0" smtClean="0"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altLang="ru-RU" b="1" dirty="0" smtClean="0">
                <a:latin typeface="Arial" pitchFamily="34" charset="0"/>
                <a:cs typeface="Arial" pitchFamily="34" charset="0"/>
              </a:rPr>
              <a:t>ВО</a:t>
            </a:r>
            <a:r>
              <a:rPr lang="uz-Latn-UZ" altLang="ru-RU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alt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400" b="1" dirty="0" smtClean="0">
                <a:latin typeface="Arial" pitchFamily="34" charset="0"/>
                <a:cs typeface="Arial" pitchFamily="34" charset="0"/>
              </a:rPr>
              <a:t>(по признаку СУС</a:t>
            </a:r>
            <a:r>
              <a:rPr lang="ru-RU" altLang="ru-RU" sz="24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29400" name="Oval 24"/>
          <p:cNvSpPr>
            <a:spLocks noChangeArrowheads="1"/>
          </p:cNvSpPr>
          <p:nvPr/>
        </p:nvSpPr>
        <p:spPr bwMode="auto">
          <a:xfrm>
            <a:off x="3512822" y="2125980"/>
            <a:ext cx="228600" cy="173356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 alt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75" name="Text Box 25"/>
          <p:cNvSpPr txBox="1">
            <a:spLocks noChangeArrowheads="1"/>
          </p:cNvSpPr>
          <p:nvPr/>
        </p:nvSpPr>
        <p:spPr bwMode="auto">
          <a:xfrm>
            <a:off x="4780281" y="657226"/>
            <a:ext cx="486613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076" name="Text Box 26"/>
          <p:cNvSpPr txBox="1">
            <a:spLocks noChangeArrowheads="1"/>
          </p:cNvSpPr>
          <p:nvPr/>
        </p:nvSpPr>
        <p:spPr bwMode="auto">
          <a:xfrm>
            <a:off x="1785621" y="3164206"/>
            <a:ext cx="486613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936240" y="3164206"/>
            <a:ext cx="114301" cy="259080"/>
            <a:chOff x="975" y="3067"/>
            <a:chExt cx="45" cy="136"/>
          </a:xfrm>
        </p:grpSpPr>
        <p:sp>
          <p:nvSpPr>
            <p:cNvPr id="2090" name="Line 28"/>
            <p:cNvSpPr>
              <a:spLocks noChangeShapeType="1"/>
            </p:cNvSpPr>
            <p:nvPr/>
          </p:nvSpPr>
          <p:spPr bwMode="auto">
            <a:xfrm>
              <a:off x="975" y="3067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1" name="Line 29"/>
            <p:cNvSpPr>
              <a:spLocks noChangeShapeType="1"/>
            </p:cNvSpPr>
            <p:nvPr/>
          </p:nvSpPr>
          <p:spPr bwMode="auto">
            <a:xfrm>
              <a:off x="1020" y="3067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4203702" y="1003936"/>
            <a:ext cx="114299" cy="259080"/>
            <a:chOff x="975" y="3067"/>
            <a:chExt cx="45" cy="136"/>
          </a:xfrm>
        </p:grpSpPr>
        <p:sp>
          <p:nvSpPr>
            <p:cNvPr id="2088" name="Line 31"/>
            <p:cNvSpPr>
              <a:spLocks noChangeShapeType="1"/>
            </p:cNvSpPr>
            <p:nvPr/>
          </p:nvSpPr>
          <p:spPr bwMode="auto">
            <a:xfrm>
              <a:off x="975" y="3067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" name="Line 32"/>
            <p:cNvSpPr>
              <a:spLocks noChangeShapeType="1"/>
            </p:cNvSpPr>
            <p:nvPr/>
          </p:nvSpPr>
          <p:spPr bwMode="auto">
            <a:xfrm>
              <a:off x="1020" y="3067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9409" name="Line 33"/>
          <p:cNvSpPr>
            <a:spLocks noChangeShapeType="1"/>
          </p:cNvSpPr>
          <p:nvPr/>
        </p:nvSpPr>
        <p:spPr bwMode="auto">
          <a:xfrm>
            <a:off x="4203701" y="1695451"/>
            <a:ext cx="231139" cy="17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9410" name="Line 34"/>
          <p:cNvSpPr>
            <a:spLocks noChangeShapeType="1"/>
          </p:cNvSpPr>
          <p:nvPr/>
        </p:nvSpPr>
        <p:spPr bwMode="auto">
          <a:xfrm>
            <a:off x="2707641" y="2646046"/>
            <a:ext cx="231141" cy="17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9413" name="AutoShape 37"/>
          <p:cNvSpPr>
            <a:spLocks noChangeArrowheads="1"/>
          </p:cNvSpPr>
          <p:nvPr/>
        </p:nvSpPr>
        <p:spPr bwMode="auto">
          <a:xfrm>
            <a:off x="1225731" y="4547236"/>
            <a:ext cx="6106160" cy="3148964"/>
          </a:xfrm>
          <a:prstGeom prst="wedgeRectCallout">
            <a:avLst>
              <a:gd name="adj1" fmla="val 65861"/>
              <a:gd name="adj2" fmla="val -83166"/>
            </a:avLst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189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lIns="130622" tIns="65311" rIns="130622" bIns="65311"/>
          <a:lstStyle/>
          <a:p>
            <a:pPr algn="ctr">
              <a:defRPr/>
            </a:pPr>
            <a:r>
              <a:rPr lang="ru-RU" alt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Углы 3 и 4 равны, </a:t>
            </a:r>
          </a:p>
          <a:p>
            <a:pPr algn="ctr">
              <a:defRPr/>
            </a:pPr>
            <a:r>
              <a:rPr lang="ru-RU" alt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значит, </a:t>
            </a:r>
            <a:r>
              <a:rPr lang="ru-RU" alt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uz-Cyrl-UZ" alt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очка </a:t>
            </a:r>
            <a:r>
              <a:rPr lang="uz-Latn-UZ" alt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alt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лежит на продолжении луча </a:t>
            </a:r>
            <a:r>
              <a:rPr lang="ru-RU" alt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uz-Latn-UZ" alt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alt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ctr">
              <a:defRPr/>
            </a:pPr>
            <a:r>
              <a:rPr lang="ru-RU" alt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то есть </a:t>
            </a:r>
            <a:r>
              <a:rPr lang="ru-RU" alt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точки О, </a:t>
            </a:r>
            <a:r>
              <a:rPr lang="uz-Latn-UZ" alt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alt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uz-Latn-UZ" alt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alt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altLang="ru-RU" sz="36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alt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лежат </a:t>
            </a:r>
            <a:r>
              <a:rPr lang="ru-RU" alt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одной прямой!</a:t>
            </a:r>
          </a:p>
        </p:txBody>
      </p:sp>
      <p:sp>
        <p:nvSpPr>
          <p:cNvPr id="229414" name="Freeform 38"/>
          <p:cNvSpPr>
            <a:spLocks/>
          </p:cNvSpPr>
          <p:nvPr/>
        </p:nvSpPr>
        <p:spPr bwMode="auto">
          <a:xfrm>
            <a:off x="3332480" y="3093720"/>
            <a:ext cx="162560" cy="167640"/>
          </a:xfrm>
          <a:custGeom>
            <a:avLst/>
            <a:gdLst>
              <a:gd name="T0" fmla="*/ 0 w 64"/>
              <a:gd name="T1" fmla="*/ 2147483647 h 88"/>
              <a:gd name="T2" fmla="*/ 0 w 64"/>
              <a:gd name="T3" fmla="*/ 0 h 88"/>
              <a:gd name="T4" fmla="*/ 2147483647 w 64"/>
              <a:gd name="T5" fmla="*/ 0 h 88"/>
              <a:gd name="T6" fmla="*/ 0 60000 65536"/>
              <a:gd name="T7" fmla="*/ 0 60000 65536"/>
              <a:gd name="T8" fmla="*/ 0 60000 65536"/>
              <a:gd name="T9" fmla="*/ 0 w 64"/>
              <a:gd name="T10" fmla="*/ 0 h 88"/>
              <a:gd name="T11" fmla="*/ 64 w 64"/>
              <a:gd name="T12" fmla="*/ 88 h 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4" h="88">
                <a:moveTo>
                  <a:pt x="0" y="88"/>
                </a:moveTo>
                <a:lnTo>
                  <a:pt x="0" y="0"/>
                </a:lnTo>
                <a:lnTo>
                  <a:pt x="64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9415" name="Freeform 39"/>
          <p:cNvSpPr>
            <a:spLocks/>
          </p:cNvSpPr>
          <p:nvPr/>
        </p:nvSpPr>
        <p:spPr bwMode="auto">
          <a:xfrm>
            <a:off x="3677920" y="1143000"/>
            <a:ext cx="223520" cy="182880"/>
          </a:xfrm>
          <a:custGeom>
            <a:avLst/>
            <a:gdLst>
              <a:gd name="T0" fmla="*/ 2147483647 w 88"/>
              <a:gd name="T1" fmla="*/ 0 h 96"/>
              <a:gd name="T2" fmla="*/ 2147483647 w 88"/>
              <a:gd name="T3" fmla="*/ 2147483647 h 96"/>
              <a:gd name="T4" fmla="*/ 0 w 88"/>
              <a:gd name="T5" fmla="*/ 2147483647 h 96"/>
              <a:gd name="T6" fmla="*/ 0 60000 65536"/>
              <a:gd name="T7" fmla="*/ 0 60000 65536"/>
              <a:gd name="T8" fmla="*/ 0 60000 65536"/>
              <a:gd name="T9" fmla="*/ 0 w 88"/>
              <a:gd name="T10" fmla="*/ 0 h 96"/>
              <a:gd name="T11" fmla="*/ 88 w 88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8" h="96">
                <a:moveTo>
                  <a:pt x="88" y="0"/>
                </a:moveTo>
                <a:lnTo>
                  <a:pt x="88" y="96"/>
                </a:lnTo>
                <a:lnTo>
                  <a:pt x="0" y="96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9416" name="Freeform 40"/>
          <p:cNvSpPr>
            <a:spLocks/>
          </p:cNvSpPr>
          <p:nvPr/>
        </p:nvSpPr>
        <p:spPr bwMode="auto">
          <a:xfrm>
            <a:off x="3434080" y="274320"/>
            <a:ext cx="365760" cy="4099560"/>
          </a:xfrm>
          <a:custGeom>
            <a:avLst/>
            <a:gdLst>
              <a:gd name="T0" fmla="*/ 2147483647 w 144"/>
              <a:gd name="T1" fmla="*/ 0 h 2152"/>
              <a:gd name="T2" fmla="*/ 0 w 144"/>
              <a:gd name="T3" fmla="*/ 2147483647 h 2152"/>
              <a:gd name="T4" fmla="*/ 0 60000 65536"/>
              <a:gd name="T5" fmla="*/ 0 60000 65536"/>
              <a:gd name="T6" fmla="*/ 0 w 144"/>
              <a:gd name="T7" fmla="*/ 0 h 2152"/>
              <a:gd name="T8" fmla="*/ 144 w 144"/>
              <a:gd name="T9" fmla="*/ 2152 h 21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" h="2152">
                <a:moveTo>
                  <a:pt x="144" y="0"/>
                </a:moveTo>
                <a:lnTo>
                  <a:pt x="0" y="215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9417" name="Text Box 41"/>
          <p:cNvSpPr txBox="1">
            <a:spLocks noChangeArrowheads="1"/>
          </p:cNvSpPr>
          <p:nvPr/>
        </p:nvSpPr>
        <p:spPr bwMode="auto">
          <a:xfrm>
            <a:off x="3053080" y="3249930"/>
            <a:ext cx="486613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z-Latn-UZ" altLang="ru-RU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alt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9418" name="Text Box 42"/>
          <p:cNvSpPr txBox="1">
            <a:spLocks noChangeArrowheads="1"/>
          </p:cNvSpPr>
          <p:nvPr/>
        </p:nvSpPr>
        <p:spPr bwMode="auto">
          <a:xfrm>
            <a:off x="3287037" y="617491"/>
            <a:ext cx="486613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2087" name="Freeform 43"/>
          <p:cNvSpPr>
            <a:spLocks/>
          </p:cNvSpPr>
          <p:nvPr/>
        </p:nvSpPr>
        <p:spPr bwMode="auto">
          <a:xfrm>
            <a:off x="4683760" y="1158241"/>
            <a:ext cx="142240" cy="247650"/>
          </a:xfrm>
          <a:custGeom>
            <a:avLst/>
            <a:gdLst>
              <a:gd name="T0" fmla="*/ 2147483647 w 56"/>
              <a:gd name="T1" fmla="*/ 2147483647 h 130"/>
              <a:gd name="T2" fmla="*/ 2147483647 w 56"/>
              <a:gd name="T3" fmla="*/ 2147483647 h 130"/>
              <a:gd name="T4" fmla="*/ 2147483647 w 56"/>
              <a:gd name="T5" fmla="*/ 2147483647 h 130"/>
              <a:gd name="T6" fmla="*/ 0 w 56"/>
              <a:gd name="T7" fmla="*/ 0 h 130"/>
              <a:gd name="T8" fmla="*/ 0 60000 65536"/>
              <a:gd name="T9" fmla="*/ 0 60000 65536"/>
              <a:gd name="T10" fmla="*/ 0 60000 65536"/>
              <a:gd name="T11" fmla="*/ 0 60000 65536"/>
              <a:gd name="T12" fmla="*/ 0 w 56"/>
              <a:gd name="T13" fmla="*/ 0 h 130"/>
              <a:gd name="T14" fmla="*/ 56 w 56"/>
              <a:gd name="T15" fmla="*/ 130 h 13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" h="130">
                <a:moveTo>
                  <a:pt x="40" y="116"/>
                </a:moveTo>
                <a:cubicBezTo>
                  <a:pt x="42" y="117"/>
                  <a:pt x="56" y="130"/>
                  <a:pt x="52" y="124"/>
                </a:cubicBezTo>
                <a:cubicBezTo>
                  <a:pt x="48" y="118"/>
                  <a:pt x="25" y="103"/>
                  <a:pt x="16" y="82"/>
                </a:cubicBezTo>
                <a:cubicBezTo>
                  <a:pt x="7" y="61"/>
                  <a:pt x="3" y="17"/>
                  <a:pt x="0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91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9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2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29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229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22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94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293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22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2000"/>
                                        <p:tgtEl>
                                          <p:spTgt spid="229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2000"/>
                                        <p:tgtEl>
                                          <p:spTgt spid="2293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22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4" presetID="22" presetClass="entr" presetSubtype="4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22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68" presetID="35" presetClass="emph" presetSubtype="0" repeatCount="1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9" dur="500" fill="hold"/>
                                        <p:tgtEl>
                                          <p:spTgt spid="22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1000"/>
                                        <p:tgtEl>
                                          <p:spTgt spid="229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2000"/>
                                        <p:tgtEl>
                                          <p:spTgt spid="22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9" grpId="0"/>
      <p:bldP spid="229380" grpId="0"/>
      <p:bldP spid="229381" grpId="0"/>
      <p:bldP spid="229382" grpId="0" animBg="1"/>
      <p:bldP spid="229383" grpId="0"/>
      <p:bldP spid="229384" grpId="0" animBg="1"/>
      <p:bldP spid="229385" grpId="0" animBg="1"/>
      <p:bldP spid="229400" grpId="0" animBg="1"/>
      <p:bldP spid="229409" grpId="0" animBg="1"/>
      <p:bldP spid="229410" grpId="0" animBg="1"/>
      <p:bldP spid="229413" grpId="0" animBg="1"/>
      <p:bldP spid="229414" grpId="0" animBg="1"/>
      <p:bldP spid="229415" grpId="0" animBg="1"/>
      <p:bldP spid="229416" grpId="0" animBg="1"/>
      <p:bldP spid="229416" grpId="1" animBg="1"/>
      <p:bldP spid="229417" grpId="0"/>
      <p:bldP spid="2294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243701" y="2268855"/>
            <a:ext cx="3492500" cy="2836545"/>
            <a:chOff x="249" y="-161"/>
            <a:chExt cx="1375" cy="1489"/>
          </a:xfrm>
        </p:grpSpPr>
        <p:sp>
          <p:nvSpPr>
            <p:cNvPr id="3" name="Text Box 17"/>
            <p:cNvSpPr txBox="1">
              <a:spLocks noChangeArrowheads="1"/>
            </p:cNvSpPr>
            <p:nvPr/>
          </p:nvSpPr>
          <p:spPr bwMode="auto">
            <a:xfrm>
              <a:off x="1448" y="-161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ru-RU" b="1" i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" name="Freeform 18"/>
            <p:cNvSpPr>
              <a:spLocks/>
            </p:cNvSpPr>
            <p:nvPr/>
          </p:nvSpPr>
          <p:spPr bwMode="auto">
            <a:xfrm>
              <a:off x="280" y="254"/>
              <a:ext cx="1305" cy="2"/>
            </a:xfrm>
            <a:custGeom>
              <a:avLst/>
              <a:gdLst>
                <a:gd name="T0" fmla="*/ 0 w 1305"/>
                <a:gd name="T1" fmla="*/ 2 h 2"/>
                <a:gd name="T2" fmla="*/ 1305 w 1305"/>
                <a:gd name="T3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05" h="2">
                  <a:moveTo>
                    <a:pt x="0" y="2"/>
                  </a:moveTo>
                  <a:lnTo>
                    <a:pt x="1305" y="0"/>
                  </a:lnTo>
                </a:path>
              </a:pathLst>
            </a:custGeom>
            <a:noFill/>
            <a:ln w="57150" cap="flat" cmpd="sng">
              <a:solidFill>
                <a:srgbClr val="0000CC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5" name="Freeform 19"/>
            <p:cNvSpPr>
              <a:spLocks/>
            </p:cNvSpPr>
            <p:nvPr/>
          </p:nvSpPr>
          <p:spPr bwMode="auto">
            <a:xfrm>
              <a:off x="249" y="1117"/>
              <a:ext cx="1375" cy="3"/>
            </a:xfrm>
            <a:custGeom>
              <a:avLst/>
              <a:gdLst>
                <a:gd name="T0" fmla="*/ 0 w 1375"/>
                <a:gd name="T1" fmla="*/ 0 h 3"/>
                <a:gd name="T2" fmla="*/ 1375 w 1375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75" h="3">
                  <a:moveTo>
                    <a:pt x="0" y="0"/>
                  </a:moveTo>
                  <a:lnTo>
                    <a:pt x="1375" y="3"/>
                  </a:lnTo>
                </a:path>
              </a:pathLst>
            </a:custGeom>
            <a:noFill/>
            <a:ln w="57150" cap="flat" cmpd="sng">
              <a:solidFill>
                <a:srgbClr val="0000CC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6" name="Freeform 20"/>
            <p:cNvSpPr>
              <a:spLocks/>
            </p:cNvSpPr>
            <p:nvPr/>
          </p:nvSpPr>
          <p:spPr bwMode="auto">
            <a:xfrm>
              <a:off x="376" y="-40"/>
              <a:ext cx="900" cy="1368"/>
            </a:xfrm>
            <a:custGeom>
              <a:avLst/>
              <a:gdLst>
                <a:gd name="T0" fmla="*/ 0 w 744"/>
                <a:gd name="T1" fmla="*/ 848 h 848"/>
                <a:gd name="T2" fmla="*/ 744 w 744"/>
                <a:gd name="T3" fmla="*/ 0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44" h="848">
                  <a:moveTo>
                    <a:pt x="0" y="848"/>
                  </a:moveTo>
                  <a:lnTo>
                    <a:pt x="744" y="0"/>
                  </a:lnTo>
                </a:path>
              </a:pathLst>
            </a:custGeom>
            <a:noFill/>
            <a:ln w="57150" cap="flat" cmpd="sng">
              <a:solidFill>
                <a:srgbClr val="660033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7" name="Text Box 21"/>
            <p:cNvSpPr txBox="1">
              <a:spLocks noChangeArrowheads="1"/>
            </p:cNvSpPr>
            <p:nvPr/>
          </p:nvSpPr>
          <p:spPr bwMode="auto">
            <a:xfrm>
              <a:off x="1435" y="795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i="1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  <a:endParaRPr lang="ru-RU" b="1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Text Box 23"/>
            <p:cNvSpPr txBox="1">
              <a:spLocks noChangeArrowheads="1"/>
            </p:cNvSpPr>
            <p:nvPr/>
          </p:nvSpPr>
          <p:spPr bwMode="auto">
            <a:xfrm>
              <a:off x="852" y="221"/>
              <a:ext cx="171" cy="2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600" b="1" dirty="0">
                  <a:solidFill>
                    <a:srgbClr val="FF0000"/>
                  </a:solidFill>
                  <a:latin typeface="Times New Roman" pitchFamily="18" charset="0"/>
                </a:rPr>
                <a:t> 1</a:t>
              </a:r>
              <a:endParaRPr lang="ru-RU" sz="26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9" name="Text Box 54"/>
          <p:cNvSpPr txBox="1">
            <a:spLocks noChangeArrowheads="1"/>
          </p:cNvSpPr>
          <p:nvPr/>
        </p:nvSpPr>
        <p:spPr bwMode="auto">
          <a:xfrm>
            <a:off x="2138217" y="4202987"/>
            <a:ext cx="513864" cy="53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</a:rPr>
              <a:t> 2</a:t>
            </a:r>
            <a:endParaRPr lang="ru-RU" sz="2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3"/>
              <p:cNvSpPr txBox="1">
                <a:spLocks noChangeArrowheads="1"/>
              </p:cNvSpPr>
              <p:nvPr/>
            </p:nvSpPr>
            <p:spPr bwMode="auto">
              <a:xfrm>
                <a:off x="1243700" y="1206537"/>
                <a:ext cx="12548500" cy="6984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130622" tIns="65311" rIns="130622" bIns="65311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Дано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=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𝟑𝟒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3600" b="1" dirty="0">
                            <a:solidFill>
                              <a:srgbClr val="002060"/>
                            </a:solidFill>
                            <a:latin typeface="Arial" pitchFamily="34" charset="0"/>
                            <a:ea typeface="Cambria Math"/>
                            <a:cs typeface="Arial" pitchFamily="34" charset="0"/>
                          </a:rPr>
                          <m:t>∠</m:t>
                        </m:r>
                        <m:r>
                          <m:rPr>
                            <m:nor/>
                          </m:rPr>
                          <a:rPr lang="ru-RU" sz="3600" b="1" dirty="0" smtClean="0">
                            <a:solidFill>
                              <a:srgbClr val="002060"/>
                            </a:solidFill>
                            <a:latin typeface="Arial" pitchFamily="34" charset="0"/>
                            <a:ea typeface="Cambria Math"/>
                            <a:cs typeface="Arial" pitchFamily="34" charset="0"/>
                          </a:rPr>
                          <m:t>2</m:t>
                        </m:r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𝟑𝟒</m:t>
                        </m:r>
                      </m:e>
                      <m:sup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Покажите, что </a:t>
                </a:r>
                <a:r>
                  <a:rPr lang="en-US" sz="36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II</a:t>
                </a:r>
                <a:r>
                  <a:rPr lang="en-US" sz="36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ru-RU" sz="36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43700" y="1206537"/>
                <a:ext cx="12548500" cy="698463"/>
              </a:xfrm>
              <a:prstGeom prst="rect">
                <a:avLst/>
              </a:prstGeom>
              <a:blipFill>
                <a:blip r:embed="rId2"/>
                <a:stretch>
                  <a:fillRect l="-1166" t="-8696" b="-2869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1566281" y="161499"/>
            <a:ext cx="12378319" cy="809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44890" y="2133925"/>
            <a:ext cx="2351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942502" y="3414531"/>
                <a:ext cx="8243988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∠1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 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2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𝟑𝟒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накрест лежащие углы</a:t>
                </a:r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2502" y="3414531"/>
                <a:ext cx="8243988" cy="658898"/>
              </a:xfrm>
              <a:prstGeom prst="rect">
                <a:avLst/>
              </a:prstGeom>
              <a:blipFill rotWithShape="1">
                <a:blip r:embed="rId3"/>
                <a:stretch>
                  <a:fillRect l="-2293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5943600" y="4635324"/>
            <a:ext cx="73152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равны накрест лежащие углы, значит, </a:t>
            </a:r>
            <a:r>
              <a:rPr lang="en-US" sz="3600" b="1" i="1" dirty="0" err="1">
                <a:solidFill>
                  <a:srgbClr val="002060"/>
                </a:solidFill>
                <a:latin typeface="+mj-lt"/>
                <a:cs typeface="Arial" pitchFamily="34" charset="0"/>
              </a:rPr>
              <a:t>a</a:t>
            </a:r>
            <a:r>
              <a:rPr lang="en-US" sz="3600" b="1" dirty="0" err="1">
                <a:solidFill>
                  <a:srgbClr val="002060"/>
                </a:solidFill>
                <a:latin typeface="+mj-lt"/>
                <a:cs typeface="Arial" pitchFamily="34" charset="0"/>
              </a:rPr>
              <a:t>II</a:t>
            </a:r>
            <a:r>
              <a:rPr lang="en-US" sz="3600" b="1" i="1" dirty="0" err="1">
                <a:solidFill>
                  <a:srgbClr val="002060"/>
                </a:solidFill>
                <a:latin typeface="+mj-lt"/>
                <a:cs typeface="Arial" pitchFamily="34" charset="0"/>
              </a:rPr>
              <a:t>b</a:t>
            </a:r>
            <a:endParaRPr lang="ru-RU" sz="3600" b="1" i="1" dirty="0">
              <a:solidFill>
                <a:srgbClr val="00206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2296954" y="3084422"/>
            <a:ext cx="629920" cy="49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</a:rPr>
              <a:t>34</a:t>
            </a:r>
            <a:r>
              <a:rPr lang="en-US" sz="2600" b="1" baseline="30000" dirty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sz="2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2677531" y="4073429"/>
            <a:ext cx="629920" cy="49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</a:rPr>
              <a:t>34</a:t>
            </a:r>
            <a:r>
              <a:rPr lang="en-US" sz="2600" b="1" baseline="30000" dirty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sz="2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21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3"/>
              <p:cNvSpPr txBox="1">
                <a:spLocks noChangeArrowheads="1"/>
              </p:cNvSpPr>
              <p:nvPr/>
            </p:nvSpPr>
            <p:spPr bwMode="auto">
              <a:xfrm>
                <a:off x="229872" y="1040903"/>
                <a:ext cx="14171928" cy="6354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130622" tIns="65311" rIns="130622" bIns="65311">
                <a:spAutoFit/>
              </a:bodyPr>
              <a:lstStyle/>
              <a:p>
                <a:pPr algn="just"/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Дано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=</m:t>
                        </m:r>
                        <m:r>
                          <m:rPr>
                            <m:nor/>
                          </m:rPr>
                          <a:rPr lang="ru-RU" sz="3200" b="1" dirty="0">
                            <a:solidFill>
                              <a:srgbClr val="002060"/>
                            </a:solidFill>
                            <a:latin typeface="Arial" pitchFamily="34" charset="0"/>
                            <a:ea typeface="Cambria Math"/>
                            <a:cs typeface="Arial" pitchFamily="34" charset="0"/>
                          </a:rPr>
                          <m:t>∠2</m:t>
                        </m:r>
                        <m:r>
                          <a:rPr lang="uz-Latn-UZ" sz="32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</m:t>
                        </m:r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∠</m:t>
                        </m:r>
                        <m:r>
                          <a:rPr lang="uz-Latn-UZ" sz="32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uz-Latn-UZ" sz="32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=∠</m:t>
                        </m:r>
                        <m:r>
                          <a:rPr lang="uz-Latn-UZ" sz="32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</m:t>
                        </m:r>
                        <m:r>
                          <a:rPr lang="ru-RU" sz="32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r>
                          <a:rPr lang="ru-RU" sz="32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𝟒𝟓</m:t>
                        </m:r>
                      </m:e>
                      <m:sup>
                        <m:r>
                          <a:rPr lang="ru-RU" sz="32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0" dirty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.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Найдите параллельные прямые</a:t>
                </a:r>
                <a:endParaRPr lang="ru-RU" sz="3200" b="1" i="1" dirty="0">
                  <a:solidFill>
                    <a:srgbClr val="002060"/>
                  </a:solidFill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9872" y="1040903"/>
                <a:ext cx="14171928" cy="635497"/>
              </a:xfrm>
              <a:prstGeom prst="rect">
                <a:avLst/>
              </a:prstGeom>
              <a:blipFill>
                <a:blip r:embed="rId2"/>
                <a:stretch>
                  <a:fillRect l="-817" t="-9615" r="-688" b="-2596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623186" y="161499"/>
            <a:ext cx="13239961" cy="809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52572" y="1858715"/>
            <a:ext cx="2109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489311" y="2561267"/>
                <a:ext cx="7316298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3= ∠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4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𝟒𝟓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uz-Cyrl-UZ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накрест лежащие углы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9311" y="2561267"/>
                <a:ext cx="7316298" cy="595932"/>
              </a:xfrm>
              <a:prstGeom prst="rect">
                <a:avLst/>
              </a:prstGeom>
              <a:blipFill rotWithShape="1">
                <a:blip r:embed="rId3"/>
                <a:stretch>
                  <a:fillRect l="-2167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6800645" y="3119928"/>
            <a:ext cx="73152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равны накрест лежащие углы, значит, </a:t>
            </a:r>
            <a:r>
              <a:rPr lang="en-US" sz="3600" b="1" i="1" dirty="0" err="1" smtClean="0">
                <a:solidFill>
                  <a:srgbClr val="002060"/>
                </a:solidFill>
                <a:latin typeface="+mj-lt"/>
                <a:cs typeface="Arial" pitchFamily="34" charset="0"/>
              </a:rPr>
              <a:t>b</a:t>
            </a:r>
            <a:r>
              <a:rPr lang="en-US" sz="3600" b="1" dirty="0" err="1" smtClean="0">
                <a:solidFill>
                  <a:srgbClr val="002060"/>
                </a:solidFill>
                <a:latin typeface="+mj-lt"/>
                <a:cs typeface="Arial" pitchFamily="34" charset="0"/>
              </a:rPr>
              <a:t>II</a:t>
            </a:r>
            <a:r>
              <a:rPr lang="en-US" sz="3600" b="1" i="1" dirty="0" err="1" smtClean="0">
                <a:solidFill>
                  <a:srgbClr val="002060"/>
                </a:solidFill>
                <a:latin typeface="+mj-lt"/>
                <a:cs typeface="Arial" pitchFamily="34" charset="0"/>
              </a:rPr>
              <a:t>d</a:t>
            </a:r>
            <a:endParaRPr lang="ru-RU" sz="3600" b="1" i="1" dirty="0">
              <a:solidFill>
                <a:srgbClr val="00206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4596895" y="2195480"/>
            <a:ext cx="6639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4</a:t>
            </a:r>
            <a:r>
              <a:rPr lang="uz-Latn-UZ" sz="2800" b="1" dirty="0" smtClean="0">
                <a:solidFill>
                  <a:srgbClr val="000000"/>
                </a:solidFill>
                <a:latin typeface="Times New Roman" pitchFamily="18" charset="0"/>
              </a:rPr>
              <a:t>6</a:t>
            </a:r>
            <a:r>
              <a:rPr lang="en-US" sz="2800" b="1" baseline="30000" dirty="0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2287657" y="3929008"/>
            <a:ext cx="6639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z-Latn-UZ" sz="2800" b="1" dirty="0" smtClean="0">
                <a:solidFill>
                  <a:srgbClr val="000000"/>
                </a:solidFill>
                <a:latin typeface="Times New Roman" pitchFamily="18" charset="0"/>
              </a:rPr>
              <a:t>45</a:t>
            </a:r>
            <a:r>
              <a:rPr lang="en-US" sz="2800" b="1" baseline="30000" dirty="0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Line 4"/>
          <p:cNvSpPr>
            <a:spLocks noChangeShapeType="1"/>
          </p:cNvSpPr>
          <p:nvPr/>
        </p:nvSpPr>
        <p:spPr bwMode="auto">
          <a:xfrm>
            <a:off x="981638" y="2855835"/>
            <a:ext cx="5038162" cy="3397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18" name="Line 6"/>
          <p:cNvSpPr>
            <a:spLocks noChangeShapeType="1"/>
          </p:cNvSpPr>
          <p:nvPr/>
        </p:nvSpPr>
        <p:spPr bwMode="auto">
          <a:xfrm flipH="1">
            <a:off x="2041919" y="2016993"/>
            <a:ext cx="2510619" cy="480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>
            <a:off x="1070744" y="3949284"/>
            <a:ext cx="4710050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2501211" y="491232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2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51621" y="388095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11853" y="233601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1808105" y="5042438"/>
                <a:ext cx="88562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𝟒</m:t>
                        </m:r>
                        <m: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𝟔</m:t>
                        </m:r>
                      </m:e>
                      <m:sup>
                        <m: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28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8105" y="5042438"/>
                <a:ext cx="885627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951621" y="5856518"/>
                <a:ext cx="88562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𝟒𝟓</m:t>
                        </m:r>
                      </m:e>
                      <m:sup>
                        <m:r>
                          <a:rPr lang="ru-RU" sz="28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28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1621" y="5856518"/>
                <a:ext cx="885627" cy="5329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3477477" y="4363897"/>
                <a:ext cx="88562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uz-Latn-UZ" sz="2800" b="1" i="0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𝟒𝟔</m:t>
                          </m:r>
                        </m:e>
                        <m:sup>
                          <m:r>
                            <a:rPr lang="ru-RU" sz="2800" b="1" i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7477" y="4363897"/>
                <a:ext cx="885627" cy="53296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17"/>
          <p:cNvSpPr txBox="1">
            <a:spLocks noChangeArrowheads="1"/>
          </p:cNvSpPr>
          <p:nvPr/>
        </p:nvSpPr>
        <p:spPr bwMode="auto">
          <a:xfrm>
            <a:off x="623186" y="5752459"/>
            <a:ext cx="447558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z-Latn-UZ" b="1" i="1" dirty="0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718683" y="2274656"/>
            <a:ext cx="44704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942202" y="5027578"/>
            <a:ext cx="4710050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>
            <a:off x="981638" y="6360795"/>
            <a:ext cx="4710050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623186" y="4273686"/>
            <a:ext cx="418704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</a:rPr>
              <a:t>с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623445" y="3287188"/>
            <a:ext cx="447558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z-Latn-UZ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460192" y="588316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35249" y="2855836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5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04707" y="451921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6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546850" y="4151903"/>
                <a:ext cx="6920741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1 = ∠5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𝟒𝟔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(вертикальные</a:t>
                </a:r>
                <a:r>
                  <a:rPr lang="uz-Cyrl-UZ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углы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6850" y="4151903"/>
                <a:ext cx="6920741" cy="595932"/>
              </a:xfrm>
              <a:prstGeom prst="rect">
                <a:avLst/>
              </a:prstGeom>
              <a:blipFill rotWithShape="1">
                <a:blip r:embed="rId7"/>
                <a:stretch>
                  <a:fillRect l="-2291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2854414" y="2998556"/>
                <a:ext cx="88562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uz-Latn-UZ" sz="2800" b="1" i="0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𝟒𝟔</m:t>
                          </m:r>
                        </m:e>
                        <m:sup>
                          <m:r>
                            <a:rPr lang="ru-RU" sz="2800" b="1" i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4414" y="2998556"/>
                <a:ext cx="885627" cy="53296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619798" y="4839757"/>
                <a:ext cx="6920741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2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= ∠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6 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𝟒𝟔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(вертикальные</a:t>
                </a:r>
                <a:r>
                  <a:rPr lang="uz-Cyrl-UZ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углы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798" y="4839757"/>
                <a:ext cx="6920741" cy="595932"/>
              </a:xfrm>
              <a:prstGeom prst="rect">
                <a:avLst/>
              </a:prstGeom>
              <a:blipFill rotWithShape="1">
                <a:blip r:embed="rId9"/>
                <a:stretch>
                  <a:fillRect l="-2291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546850" y="5585199"/>
                <a:ext cx="7316298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5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 ∠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6 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</m:t>
                        </m:r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uz-Cyrl-UZ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накрест лежащие углы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6850" y="5585199"/>
                <a:ext cx="7316298" cy="595932"/>
              </a:xfrm>
              <a:prstGeom prst="rect">
                <a:avLst/>
              </a:prstGeom>
              <a:blipFill rotWithShape="1">
                <a:blip r:embed="rId10"/>
                <a:stretch>
                  <a:fillRect l="-2167" t="-11224" b="-3265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Прямоугольник 41"/>
          <p:cNvSpPr/>
          <p:nvPr/>
        </p:nvSpPr>
        <p:spPr>
          <a:xfrm>
            <a:off x="6861110" y="6186264"/>
            <a:ext cx="73152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равны накрест лежащие углы, значит, </a:t>
            </a:r>
            <a:r>
              <a:rPr lang="en-US" sz="3600" b="1" i="1" dirty="0" err="1" smtClean="0">
                <a:solidFill>
                  <a:srgbClr val="002060"/>
                </a:solidFill>
                <a:latin typeface="+mj-lt"/>
                <a:cs typeface="Arial" pitchFamily="34" charset="0"/>
              </a:rPr>
              <a:t>a</a:t>
            </a:r>
            <a:r>
              <a:rPr lang="en-US" sz="3600" b="1" dirty="0" err="1" smtClean="0">
                <a:solidFill>
                  <a:srgbClr val="002060"/>
                </a:solidFill>
                <a:latin typeface="+mj-lt"/>
                <a:cs typeface="Arial" pitchFamily="34" charset="0"/>
              </a:rPr>
              <a:t>II</a:t>
            </a:r>
            <a:r>
              <a:rPr lang="uz-Cyrl-UZ" sz="3600" b="1" i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с</a:t>
            </a:r>
            <a:endParaRPr lang="ru-RU" sz="3600" b="1" i="1" dirty="0">
              <a:solidFill>
                <a:srgbClr val="002060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846965" y="7086600"/>
            <a:ext cx="57235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  </a:t>
            </a:r>
            <a:r>
              <a:rPr lang="en-US" sz="4800" b="1" i="1" dirty="0" err="1" smtClean="0">
                <a:solidFill>
                  <a:srgbClr val="002060"/>
                </a:solidFill>
                <a:cs typeface="Arial" pitchFamily="34" charset="0"/>
              </a:rPr>
              <a:t>a</a:t>
            </a:r>
            <a:r>
              <a:rPr lang="en-US" sz="4800" b="1" dirty="0" err="1" smtClean="0">
                <a:solidFill>
                  <a:srgbClr val="002060"/>
                </a:solidFill>
                <a:cs typeface="Arial" pitchFamily="34" charset="0"/>
              </a:rPr>
              <a:t>II</a:t>
            </a:r>
            <a:r>
              <a:rPr lang="uz-Cyrl-UZ" sz="4800" b="1" i="1" dirty="0" smtClean="0">
                <a:solidFill>
                  <a:srgbClr val="002060"/>
                </a:solidFill>
                <a:cs typeface="Arial" pitchFamily="34" charset="0"/>
              </a:rPr>
              <a:t>с, </a:t>
            </a:r>
            <a:r>
              <a:rPr lang="en-US" sz="4800" b="1" i="1" dirty="0" err="1" smtClean="0">
                <a:solidFill>
                  <a:srgbClr val="002060"/>
                </a:solidFill>
                <a:cs typeface="Arial" pitchFamily="34" charset="0"/>
              </a:rPr>
              <a:t>b</a:t>
            </a:r>
            <a:r>
              <a:rPr lang="en-US" sz="4800" b="1" dirty="0" err="1" smtClean="0">
                <a:solidFill>
                  <a:srgbClr val="002060"/>
                </a:solidFill>
                <a:cs typeface="Arial" pitchFamily="34" charset="0"/>
              </a:rPr>
              <a:t>II</a:t>
            </a:r>
            <a:r>
              <a:rPr lang="en-US" sz="4800" b="1" i="1" dirty="0" err="1" smtClean="0">
                <a:solidFill>
                  <a:srgbClr val="002060"/>
                </a:solidFill>
                <a:cs typeface="Arial" pitchFamily="34" charset="0"/>
              </a:rPr>
              <a:t>d</a:t>
            </a:r>
            <a:endParaRPr lang="ru-RU" sz="4800" b="1" i="1" dirty="0">
              <a:solidFill>
                <a:srgbClr val="00206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81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23" grpId="0"/>
      <p:bldP spid="24" grpId="0"/>
      <p:bldP spid="2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4867710" y="104962"/>
            <a:ext cx="5656980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Line 4"/>
          <p:cNvSpPr>
            <a:spLocks noChangeShapeType="1"/>
          </p:cNvSpPr>
          <p:nvPr/>
        </p:nvSpPr>
        <p:spPr bwMode="auto">
          <a:xfrm>
            <a:off x="389303" y="2866550"/>
            <a:ext cx="5492264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1449584" y="1826499"/>
            <a:ext cx="2510619" cy="480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>
            <a:off x="701929" y="5040045"/>
            <a:ext cx="4710050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2504966" y="456419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2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64433" y="28080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564335" y="245843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960203" y="1998692"/>
                <a:ext cx="98559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𝟔</m:t>
                        </m:r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𝟓</m:t>
                        </m:r>
                      </m:e>
                      <m:sup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0203" y="1998692"/>
                <a:ext cx="985591" cy="5959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974612" y="4122559"/>
                <a:ext cx="98559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𝟔𝟓</m:t>
                        </m:r>
                      </m:e>
                      <m:sup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612" y="4122559"/>
                <a:ext cx="985591" cy="5959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2112523" y="3033316"/>
                <a:ext cx="98559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3200" b="1" i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𝟔</m:t>
                          </m:r>
                          <m:r>
                            <a:rPr lang="ru-RU" sz="3200" b="1" i="0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𝟓</m:t>
                          </m:r>
                        </m:e>
                        <m:sup>
                          <m:r>
                            <a:rPr lang="ru-RU" sz="3200" b="1" i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4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2523" y="3033316"/>
                <a:ext cx="985590" cy="5959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265498" y="4316145"/>
            <a:ext cx="447558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z-Latn-UZ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254889" y="2084162"/>
            <a:ext cx="44704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Дуга 2"/>
          <p:cNvSpPr/>
          <p:nvPr/>
        </p:nvSpPr>
        <p:spPr>
          <a:xfrm rot="19848366">
            <a:off x="3500827" y="2468058"/>
            <a:ext cx="473347" cy="458836"/>
          </a:xfrm>
          <a:prstGeom prst="arc">
            <a:avLst>
              <a:gd name="adj1" fmla="val 16200000"/>
              <a:gd name="adj2" fmla="val 526716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9" name="Дуга 38"/>
          <p:cNvSpPr/>
          <p:nvPr/>
        </p:nvSpPr>
        <p:spPr>
          <a:xfrm rot="19848366">
            <a:off x="2368644" y="4596389"/>
            <a:ext cx="473347" cy="458836"/>
          </a:xfrm>
          <a:prstGeom prst="arc">
            <a:avLst>
              <a:gd name="adj1" fmla="val 16200000"/>
              <a:gd name="adj2" fmla="val 526716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 Box 13"/>
              <p:cNvSpPr txBox="1">
                <a:spLocks noChangeArrowheads="1"/>
              </p:cNvSpPr>
              <p:nvPr/>
            </p:nvSpPr>
            <p:spPr bwMode="auto">
              <a:xfrm>
                <a:off x="6324600" y="2811938"/>
                <a:ext cx="7862686" cy="28039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130622" tIns="65311" rIns="130622" bIns="65311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Решение: </a:t>
                </a: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1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3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:r>
                  <a:rPr lang="ru-RU" sz="3600" b="1" dirty="0">
                    <a:solidFill>
                      <a:srgbClr val="002060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𝟔𝟓</m:t>
                        </m:r>
                      </m:e>
                      <m:sup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(</a:t>
                </a:r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вертикальн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ы</a:t>
                </a:r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е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)</a:t>
                </a:r>
                <a:endParaRPr lang="ru-RU" sz="3600" b="1" dirty="0" smtClean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3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∠2 =</a:t>
                </a:r>
                <a:r>
                  <a:rPr lang="ru-RU" sz="3600" b="1" dirty="0" smtClean="0">
                    <a:solidFill>
                      <a:srgbClr val="002060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𝟔𝟓</m:t>
                        </m:r>
                      </m:e>
                      <m:sup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равны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накрест лежащие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углы,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з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начит, </a:t>
                </a:r>
                <a:r>
                  <a:rPr lang="en-US" sz="3600" b="1" i="1" dirty="0" err="1" smtClean="0">
                    <a:solidFill>
                      <a:srgbClr val="002060"/>
                    </a:solidFill>
                    <a:latin typeface="+mj-lt"/>
                    <a:cs typeface="Arial" pitchFamily="34" charset="0"/>
                  </a:rPr>
                  <a:t>a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+mj-lt"/>
                    <a:cs typeface="Arial" pitchFamily="34" charset="0"/>
                  </a:rPr>
                  <a:t>II</a:t>
                </a:r>
                <a:r>
                  <a:rPr lang="en-US" sz="3600" b="1" i="1" dirty="0" err="1" smtClean="0">
                    <a:solidFill>
                      <a:srgbClr val="002060"/>
                    </a:solidFill>
                    <a:latin typeface="+mj-lt"/>
                    <a:cs typeface="Arial" pitchFamily="34" charset="0"/>
                  </a:rPr>
                  <a:t>b</a:t>
                </a:r>
                <a:endParaRPr lang="ru-RU" sz="3600" b="1" i="1" dirty="0" smtClean="0">
                  <a:solidFill>
                    <a:srgbClr val="002060"/>
                  </a:solidFill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2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24600" y="2811938"/>
                <a:ext cx="7862686" cy="2803911"/>
              </a:xfrm>
              <a:prstGeom prst="rect">
                <a:avLst/>
              </a:prstGeom>
              <a:blipFill rotWithShape="1">
                <a:blip r:embed="rId6"/>
                <a:stretch>
                  <a:fillRect l="-1939" t="-2174" b="-652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59640" y="812839"/>
            <a:ext cx="101650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5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Покажите, что </a:t>
            </a:r>
            <a:r>
              <a:rPr lang="en-US" sz="4000" b="1" i="1" dirty="0" err="1" smtClean="0">
                <a:cs typeface="Arial" pitchFamily="34" charset="0"/>
              </a:rPr>
              <a:t>a</a:t>
            </a:r>
            <a:r>
              <a:rPr lang="en-US" sz="4000" b="1" dirty="0" err="1" smtClean="0">
                <a:cs typeface="Arial" pitchFamily="34" charset="0"/>
              </a:rPr>
              <a:t>II</a:t>
            </a:r>
            <a:r>
              <a:rPr lang="en-US" sz="4000" b="1" i="1" dirty="0" err="1" smtClean="0">
                <a:cs typeface="Arial" pitchFamily="34" charset="0"/>
              </a:rPr>
              <a:t>b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</a:t>
            </a:r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исунке 5.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4437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1" grpId="0"/>
      <p:bldP spid="7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4867710" y="104962"/>
            <a:ext cx="5656980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Line 4"/>
          <p:cNvSpPr>
            <a:spLocks noChangeShapeType="1"/>
          </p:cNvSpPr>
          <p:nvPr/>
        </p:nvSpPr>
        <p:spPr bwMode="auto">
          <a:xfrm>
            <a:off x="389303" y="2866550"/>
            <a:ext cx="5492264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1449584" y="1826499"/>
            <a:ext cx="2510619" cy="480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>
            <a:off x="701929" y="5040045"/>
            <a:ext cx="4710050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2401931" y="452041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2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97846" y="449076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32742" y="272813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319846" y="3069672"/>
                <a:ext cx="123085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𝟏𝟏𝟎</m:t>
                        </m:r>
                      </m:e>
                      <m:sup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846" y="3069672"/>
                <a:ext cx="1230850" cy="5959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746831" y="4364645"/>
                <a:ext cx="98559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𝟕𝟎</m:t>
                        </m:r>
                      </m:e>
                      <m:sup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6831" y="4364645"/>
                <a:ext cx="985591" cy="5959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1052038" y="4081850"/>
                <a:ext cx="123085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3200" b="1" i="0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𝟏𝟏𝟎</m:t>
                          </m:r>
                        </m:e>
                        <m:sup>
                          <m:r>
                            <a:rPr lang="ru-RU" sz="3200" b="1" i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4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038" y="4081850"/>
                <a:ext cx="1230850" cy="5959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265498" y="4316145"/>
            <a:ext cx="447558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z-Latn-UZ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254889" y="2084162"/>
            <a:ext cx="44704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Дуга 2"/>
          <p:cNvSpPr/>
          <p:nvPr/>
        </p:nvSpPr>
        <p:spPr>
          <a:xfrm rot="4051956">
            <a:off x="3344424" y="2729117"/>
            <a:ext cx="339824" cy="505081"/>
          </a:xfrm>
          <a:prstGeom prst="arc">
            <a:avLst>
              <a:gd name="adj1" fmla="val 16200000"/>
              <a:gd name="adj2" fmla="val 526716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9" name="Дуга 38"/>
          <p:cNvSpPr/>
          <p:nvPr/>
        </p:nvSpPr>
        <p:spPr>
          <a:xfrm rot="19848366">
            <a:off x="2236978" y="4561267"/>
            <a:ext cx="573208" cy="663621"/>
          </a:xfrm>
          <a:prstGeom prst="arc">
            <a:avLst>
              <a:gd name="adj1" fmla="val 17826808"/>
              <a:gd name="adj2" fmla="val 3771973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2" name="Text Box 13"/>
          <p:cNvSpPr txBox="1">
            <a:spLocks noChangeArrowheads="1"/>
          </p:cNvSpPr>
          <p:nvPr/>
        </p:nvSpPr>
        <p:spPr bwMode="auto">
          <a:xfrm>
            <a:off x="7315200" y="1842067"/>
            <a:ext cx="289560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9640" y="812839"/>
            <a:ext cx="101650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6.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Покажите, что </a:t>
            </a:r>
            <a:r>
              <a:rPr lang="en-US" sz="4000" b="1" i="1" dirty="0" err="1" smtClean="0">
                <a:cs typeface="Arial" pitchFamily="34" charset="0"/>
              </a:rPr>
              <a:t>a</a:t>
            </a:r>
            <a:r>
              <a:rPr lang="en-US" sz="4000" b="1" dirty="0" err="1" smtClean="0">
                <a:cs typeface="Arial" pitchFamily="34" charset="0"/>
              </a:rPr>
              <a:t>II</a:t>
            </a:r>
            <a:r>
              <a:rPr lang="en-US" sz="4000" b="1" i="1" dirty="0" err="1" smtClean="0">
                <a:cs typeface="Arial" pitchFamily="34" charset="0"/>
              </a:rPr>
              <a:t>b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</a:t>
            </a:r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исунке 6.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Дуга 17"/>
          <p:cNvSpPr/>
          <p:nvPr/>
        </p:nvSpPr>
        <p:spPr>
          <a:xfrm rot="19848366">
            <a:off x="2393373" y="4717887"/>
            <a:ext cx="260418" cy="368535"/>
          </a:xfrm>
          <a:prstGeom prst="arc">
            <a:avLst>
              <a:gd name="adj1" fmla="val 16200000"/>
              <a:gd name="adj2" fmla="val 526716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330820" y="2732571"/>
                <a:ext cx="7028271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∠2 +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∠3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смежные углы</a:t>
                </a:r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0820" y="2732571"/>
                <a:ext cx="7028271" cy="658898"/>
              </a:xfrm>
              <a:prstGeom prst="rect">
                <a:avLst/>
              </a:prstGeom>
              <a:blipFill rotWithShape="1">
                <a:blip r:embed="rId6"/>
                <a:stretch>
                  <a:fillRect l="-2691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352591" y="3472835"/>
                <a:ext cx="7551811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∠3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2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𝟕𝟎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𝟏𝟏𝟎</m:t>
                        </m:r>
                      </m:e>
                      <m:sup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2591" y="3472835"/>
                <a:ext cx="7551811" cy="658898"/>
              </a:xfrm>
              <a:prstGeom prst="rect">
                <a:avLst/>
              </a:prstGeom>
              <a:blipFill rotWithShape="1">
                <a:blip r:embed="rId7"/>
                <a:stretch>
                  <a:fillRect l="-2421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245577" y="5867400"/>
                <a:ext cx="10551517" cy="12114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Cyrl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3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∠1 =</a:t>
                </a:r>
                <a:r>
                  <a:rPr lang="ru-RU" sz="3200" b="1" dirty="0">
                    <a:solidFill>
                      <a:srgbClr val="002060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𝟏𝟏𝟎</m:t>
                        </m:r>
                      </m:e>
                      <m:sup>
                        <m:r>
                          <a:rPr lang="ru-RU" sz="32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/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равны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накрест лежащие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углы, значит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4000" b="1" i="1" dirty="0" err="1">
                    <a:solidFill>
                      <a:srgbClr val="002060"/>
                    </a:solidFill>
                    <a:latin typeface="+mj-lt"/>
                    <a:cs typeface="Arial" pitchFamily="34" charset="0"/>
                  </a:rPr>
                  <a:t>a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+mj-lt"/>
                    <a:cs typeface="Arial" pitchFamily="34" charset="0"/>
                  </a:rPr>
                  <a:t>II</a:t>
                </a:r>
                <a:r>
                  <a:rPr lang="en-US" sz="4000" b="1" i="1" dirty="0" err="1">
                    <a:solidFill>
                      <a:srgbClr val="002060"/>
                    </a:solidFill>
                    <a:latin typeface="+mj-lt"/>
                    <a:cs typeface="Arial" pitchFamily="34" charset="0"/>
                  </a:rPr>
                  <a:t>b</a:t>
                </a:r>
                <a:endParaRPr lang="ru-RU" sz="4000" b="1" i="1" dirty="0">
                  <a:solidFill>
                    <a:srgbClr val="002060"/>
                  </a:solidFill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5577" y="5867400"/>
                <a:ext cx="10551517" cy="1211485"/>
              </a:xfrm>
              <a:prstGeom prst="rect">
                <a:avLst/>
              </a:prstGeom>
              <a:blipFill rotWithShape="1">
                <a:blip r:embed="rId8"/>
                <a:stretch>
                  <a:fillRect l="-1444" t="-6566" b="-2070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07492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1" grpId="0"/>
      <p:bldP spid="73" grpId="0"/>
      <p:bldP spid="19" grpId="0"/>
      <p:bldP spid="20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4867710" y="104962"/>
            <a:ext cx="5656980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Line 4"/>
          <p:cNvSpPr>
            <a:spLocks noChangeShapeType="1"/>
          </p:cNvSpPr>
          <p:nvPr/>
        </p:nvSpPr>
        <p:spPr bwMode="auto">
          <a:xfrm>
            <a:off x="389303" y="2866550"/>
            <a:ext cx="5492264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1449584" y="1826499"/>
            <a:ext cx="2510619" cy="480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>
            <a:off x="701929" y="5040045"/>
            <a:ext cx="4710050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3575161" y="234333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2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76515" y="286655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53056" y="234333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014727" y="2045364"/>
                <a:ext cx="123085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𝟏𝟑𝟐</m:t>
                        </m:r>
                      </m:e>
                      <m:sup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4727" y="2045364"/>
                <a:ext cx="1230850" cy="5959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01929" y="5181412"/>
                <a:ext cx="98559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𝟒𝟖</m:t>
                        </m:r>
                      </m:e>
                      <m:sup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29" y="5181412"/>
                <a:ext cx="985591" cy="5959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3344778" y="3206352"/>
                <a:ext cx="123085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3200" b="1" i="0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𝟏𝟑𝟐</m:t>
                          </m:r>
                        </m:e>
                        <m:sup>
                          <m:r>
                            <a:rPr lang="ru-RU" sz="3200" b="1" i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4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4778" y="3206352"/>
                <a:ext cx="1230850" cy="5959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265498" y="4316145"/>
            <a:ext cx="447558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z-Latn-UZ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254889" y="2084162"/>
            <a:ext cx="44704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" name="Text Box 13"/>
          <p:cNvSpPr txBox="1">
            <a:spLocks noChangeArrowheads="1"/>
          </p:cNvSpPr>
          <p:nvPr/>
        </p:nvSpPr>
        <p:spPr bwMode="auto">
          <a:xfrm>
            <a:off x="7315200" y="1842067"/>
            <a:ext cx="289560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59640" y="812839"/>
                <a:ext cx="13544762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     7. </a:t>
                </a:r>
                <a:r>
                  <a:rPr lang="ru-RU" sz="3200" b="1" dirty="0">
                    <a:latin typeface="Arial" pitchFamily="34" charset="0"/>
                    <a:cs typeface="Arial" pitchFamily="34" charset="0"/>
                  </a:rPr>
                  <a:t>Пусть на рисунке 1: </a:t>
                </a:r>
                <a:r>
                  <a:rPr lang="uz-Latn-UZ" sz="3200" b="1" dirty="0">
                    <a:latin typeface="Arial" pitchFamily="34" charset="0"/>
                    <a:cs typeface="Arial" pitchFamily="34" charset="0"/>
                  </a:rPr>
                  <a:t>a) </a:t>
                </a:r>
                <a:r>
                  <a:rPr lang="uz-Latn-UZ" sz="3200" b="1" dirty="0" smtClean="0"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200" b="1" dirty="0" smtClean="0">
                    <a:latin typeface="Arial" pitchFamily="34" charset="0"/>
                    <a:cs typeface="Arial" pitchFamily="34" charset="0"/>
                  </a:rPr>
                  <a:t>1=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  <a:cs typeface="Arial" pitchFamily="34" charset="0"/>
                          </a:rPr>
                          <m:t>𝟏𝟑𝟐</m:t>
                        </m:r>
                      </m:e>
                      <m:sup>
                        <m:r>
                          <a:rPr lang="ru-RU" sz="3200" b="1" i="1" smtClean="0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latin typeface="Cambria Math"/>
                        <a:cs typeface="Arial" pitchFamily="34" charset="0"/>
                      </a:rPr>
                      <m:t> ,   </m:t>
                    </m:r>
                    <m:sSup>
                      <m:sSupPr>
                        <m:ctrlPr>
                          <a:rPr lang="uz-Latn-UZ" sz="32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3200" b="1" i="0" smtClean="0"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uz-Latn-UZ" sz="3200" b="1" dirty="0">
                            <a:latin typeface="Cambria Math"/>
                            <a:ea typeface="Cambria Math"/>
                            <a:cs typeface="Arial" pitchFamily="34" charset="0"/>
                          </a:rPr>
                          <m:t>∠</m:t>
                        </m:r>
                        <m:r>
                          <a:rPr lang="ru-RU" sz="3200" b="1" i="1" dirty="0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𝟖</m:t>
                        </m:r>
                        <m:r>
                          <a:rPr lang="ru-RU" sz="3200" b="1" i="1" dirty="0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r>
                          <a:rPr lang="ru-RU" sz="3200" b="1" i="1" smtClean="0">
                            <a:latin typeface="Cambria Math"/>
                            <a:cs typeface="Arial" pitchFamily="34" charset="0"/>
                          </a:rPr>
                          <m:t>𝟒𝟖</m:t>
                        </m:r>
                      </m:e>
                      <m:sup>
                        <m:r>
                          <a:rPr lang="ru-RU" sz="3200" b="1" i="1" smtClean="0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. Будет ли </a:t>
                </a:r>
                <a:r>
                  <a:rPr lang="ru-RU" sz="3600" b="1" i="1" dirty="0" smtClean="0">
                    <a:latin typeface="+mj-lt"/>
                    <a:cs typeface="Arial" pitchFamily="34" charset="0"/>
                  </a:rPr>
                  <a:t>а</a:t>
                </a:r>
                <a:r>
                  <a:rPr lang="en-US" sz="3600" b="1" dirty="0" err="1" smtClean="0">
                    <a:latin typeface="+mj-lt"/>
                    <a:cs typeface="Arial" pitchFamily="34" charset="0"/>
                  </a:rPr>
                  <a:t>II</a:t>
                </a:r>
                <a:r>
                  <a:rPr lang="en-US" sz="3600" b="1" i="1" dirty="0" err="1" smtClean="0">
                    <a:latin typeface="+mj-lt"/>
                    <a:cs typeface="Arial" pitchFamily="34" charset="0"/>
                  </a:rPr>
                  <a:t>b</a:t>
                </a:r>
                <a:r>
                  <a:rPr lang="ru-RU" sz="3200" b="1" i="1" dirty="0" smtClean="0">
                    <a:latin typeface="+mj-lt"/>
                    <a:cs typeface="Arial" pitchFamily="34" charset="0"/>
                  </a:rPr>
                  <a:t> </a:t>
                </a:r>
                <a:r>
                  <a:rPr lang="ru-RU" sz="3200" b="1" dirty="0">
                    <a:latin typeface="Arial" pitchFamily="34" charset="0"/>
                    <a:cs typeface="Arial" pitchFamily="34" charset="0"/>
                  </a:rPr>
                  <a:t>?</a:t>
                </a:r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40" y="812839"/>
                <a:ext cx="13544762" cy="646331"/>
              </a:xfrm>
              <a:prstGeom prst="rect">
                <a:avLst/>
              </a:prstGeom>
              <a:blipFill>
                <a:blip r:embed="rId6"/>
                <a:stretch>
                  <a:fillRect t="-1603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301273" y="3591923"/>
                <a:ext cx="6996211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∠8 +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5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смежные углы</a:t>
                </a:r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273" y="3591923"/>
                <a:ext cx="6996211" cy="658898"/>
              </a:xfrm>
              <a:prstGeom prst="rect">
                <a:avLst/>
              </a:prstGeom>
              <a:blipFill rotWithShape="1">
                <a:blip r:embed="rId7"/>
                <a:stretch>
                  <a:fillRect l="-2703" t="-12037" r="-174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352591" y="4520411"/>
                <a:ext cx="7423571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∠5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8=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𝟒𝟖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𝟏𝟑𝟐</m:t>
                        </m:r>
                      </m:e>
                      <m:sup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2591" y="4520411"/>
                <a:ext cx="7423571" cy="658898"/>
              </a:xfrm>
              <a:prstGeom prst="rect">
                <a:avLst/>
              </a:prstGeom>
              <a:blipFill rotWithShape="1">
                <a:blip r:embed="rId8"/>
                <a:stretch>
                  <a:fillRect l="-2463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897414" y="6088490"/>
                <a:ext cx="10551517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Cyrl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3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∠5 =</a:t>
                </a:r>
                <a:r>
                  <a:rPr lang="ru-RU" sz="3600" b="1" dirty="0" smtClean="0">
                    <a:solidFill>
                      <a:srgbClr val="002060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dirty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dirty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𝟏𝟑𝟐</m:t>
                        </m:r>
                      </m:e>
                      <m:sup>
                        <m:r>
                          <a:rPr lang="ru-RU" sz="3200" b="1" i="1" dirty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3200" b="1" dirty="0" smtClean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pPr lvl="0"/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равны накрест лежащие углы, значит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4000" b="1" i="1" dirty="0" err="1">
                    <a:solidFill>
                      <a:srgbClr val="002060"/>
                    </a:solidFill>
                    <a:latin typeface="+mj-lt"/>
                    <a:cs typeface="Arial" pitchFamily="34" charset="0"/>
                  </a:rPr>
                  <a:t>a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+mj-lt"/>
                    <a:cs typeface="Arial" pitchFamily="34" charset="0"/>
                  </a:rPr>
                  <a:t>II</a:t>
                </a:r>
                <a:r>
                  <a:rPr lang="en-US" sz="4000" b="1" i="1" dirty="0" err="1">
                    <a:solidFill>
                      <a:srgbClr val="002060"/>
                    </a:solidFill>
                    <a:latin typeface="+mj-lt"/>
                    <a:cs typeface="Arial" pitchFamily="34" charset="0"/>
                  </a:rPr>
                  <a:t>b</a:t>
                </a:r>
                <a:endParaRPr lang="ru-RU" sz="4000" b="1" i="1" dirty="0">
                  <a:solidFill>
                    <a:srgbClr val="002060"/>
                  </a:solidFill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7414" y="6088490"/>
                <a:ext cx="10551517" cy="1261884"/>
              </a:xfrm>
              <a:prstGeom prst="rect">
                <a:avLst/>
              </a:prstGeom>
              <a:blipFill rotWithShape="1">
                <a:blip r:embed="rId9"/>
                <a:stretch>
                  <a:fillRect l="-1444" t="-3865" b="-1980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2773078" y="289451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96158" y="503942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87794" y="504363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2372" y="448405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81200" y="452041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uz-Latn-UZ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315269" y="2535395"/>
                <a:ext cx="7315200" cy="65889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vl="0"/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Cyrl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1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∠</a:t>
                </a:r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3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:r>
                  <a:rPr lang="ru-RU" sz="3600" b="1" dirty="0">
                    <a:solidFill>
                      <a:srgbClr val="002060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𝟏𝟑𝟐</m:t>
                        </m:r>
                      </m:e>
                      <m:sup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(</a:t>
                </a:r>
                <a:r>
                  <a:rPr lang="uz-Cyrl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вертикальн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ы</a:t>
                </a:r>
                <a:r>
                  <a:rPr lang="uz-Cyrl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е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)</a:t>
                </a:r>
                <a:endParaRPr lang="ru-RU" sz="32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269" y="2535395"/>
                <a:ext cx="7315200" cy="658898"/>
              </a:xfrm>
              <a:prstGeom prst="rect">
                <a:avLst/>
              </a:prstGeom>
              <a:blipFill rotWithShape="1">
                <a:blip r:embed="rId10"/>
                <a:stretch>
                  <a:fillRect l="-2583" t="-13889" b="-3240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120098" y="4123123"/>
                <a:ext cx="121001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dirty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3200" b="1" i="1" dirty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𝟏𝟑𝟐</m:t>
                          </m:r>
                        </m:e>
                        <m:sup>
                          <m:r>
                            <a:rPr lang="ru-RU" sz="3200" b="1" i="1" dirty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4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098" y="4123123"/>
                <a:ext cx="1210011" cy="5959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25965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73" grpId="0"/>
      <p:bldP spid="19" grpId="0"/>
      <p:bldP spid="20" grpId="0"/>
      <p:bldP spid="5" grpId="0"/>
      <p:bldP spid="2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6934200" y="1752600"/>
            <a:ext cx="6705600" cy="3748551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письменно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№ 4, 7(в) (стр.83). 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Школьник и домашнее задание, Совет психолога, уроки, памятка учащимся,  советы старшеклассника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3657600"/>
            <a:ext cx="5326602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948092528"/>
              </p:ext>
            </p:extLst>
          </p:nvPr>
        </p:nvGraphicFramePr>
        <p:xfrm>
          <a:off x="1066800" y="863600"/>
          <a:ext cx="11125200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1824253" y="350753"/>
            <a:ext cx="9759424" cy="1095376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Пары углов, образованные</a:t>
            </a:r>
          </a:p>
          <a:p>
            <a:pPr algn="ctr"/>
            <a:r>
              <a:rPr lang="ru-RU" sz="51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при пересечении </a:t>
            </a:r>
            <a:r>
              <a:rPr lang="ru-RU" sz="5100" b="1" kern="10" dirty="0" smtClean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прямых секущей</a:t>
            </a:r>
            <a:r>
              <a:rPr lang="ru-RU" sz="51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15718" name="Text Box 6"/>
          <p:cNvSpPr txBox="1">
            <a:spLocks noChangeArrowheads="1"/>
          </p:cNvSpPr>
          <p:nvPr/>
        </p:nvSpPr>
        <p:spPr bwMode="auto">
          <a:xfrm>
            <a:off x="7312949" y="233143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2</a:t>
            </a:r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6622069" y="259051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1</a:t>
            </a: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7084349" y="3022949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4</a:t>
            </a:r>
          </a:p>
        </p:txBody>
      </p:sp>
      <p:sp>
        <p:nvSpPr>
          <p:cNvPr id="115722" name="Text Box 10"/>
          <p:cNvSpPr txBox="1">
            <a:spLocks noChangeArrowheads="1"/>
          </p:cNvSpPr>
          <p:nvPr/>
        </p:nvSpPr>
        <p:spPr bwMode="auto">
          <a:xfrm>
            <a:off x="6162329" y="1468469"/>
            <a:ext cx="491422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115725" name="Line 13"/>
          <p:cNvSpPr>
            <a:spLocks noChangeShapeType="1"/>
          </p:cNvSpPr>
          <p:nvPr/>
        </p:nvSpPr>
        <p:spPr bwMode="auto">
          <a:xfrm>
            <a:off x="4512933" y="5617559"/>
            <a:ext cx="5080" cy="19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15733" name="Text Box 21"/>
          <p:cNvSpPr txBox="1">
            <a:spLocks noChangeArrowheads="1"/>
          </p:cNvSpPr>
          <p:nvPr/>
        </p:nvSpPr>
        <p:spPr bwMode="auto">
          <a:xfrm>
            <a:off x="9271288" y="397354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7</a:t>
            </a:r>
          </a:p>
        </p:txBody>
      </p:sp>
      <p:sp>
        <p:nvSpPr>
          <p:cNvPr id="115736" name="Text Box 24"/>
          <p:cNvSpPr txBox="1">
            <a:spLocks noChangeArrowheads="1"/>
          </p:cNvSpPr>
          <p:nvPr/>
        </p:nvSpPr>
        <p:spPr bwMode="auto">
          <a:xfrm>
            <a:off x="7889528" y="2763869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3</a:t>
            </a:r>
          </a:p>
        </p:txBody>
      </p:sp>
      <p:sp>
        <p:nvSpPr>
          <p:cNvPr id="115737" name="Text Box 25"/>
          <p:cNvSpPr txBox="1">
            <a:spLocks noChangeArrowheads="1"/>
          </p:cNvSpPr>
          <p:nvPr/>
        </p:nvSpPr>
        <p:spPr bwMode="auto">
          <a:xfrm>
            <a:off x="8580408" y="423262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8</a:t>
            </a:r>
          </a:p>
        </p:txBody>
      </p:sp>
      <p:sp>
        <p:nvSpPr>
          <p:cNvPr id="115738" name="Text Box 26"/>
          <p:cNvSpPr txBox="1">
            <a:spLocks noChangeArrowheads="1"/>
          </p:cNvSpPr>
          <p:nvPr/>
        </p:nvSpPr>
        <p:spPr bwMode="auto">
          <a:xfrm>
            <a:off x="8811549" y="3541109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6</a:t>
            </a:r>
          </a:p>
        </p:txBody>
      </p:sp>
      <p:sp>
        <p:nvSpPr>
          <p:cNvPr id="115739" name="Text Box 27"/>
          <p:cNvSpPr txBox="1">
            <a:spLocks noChangeArrowheads="1"/>
          </p:cNvSpPr>
          <p:nvPr/>
        </p:nvSpPr>
        <p:spPr bwMode="auto">
          <a:xfrm>
            <a:off x="8120669" y="371446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5</a:t>
            </a:r>
          </a:p>
        </p:txBody>
      </p:sp>
      <p:sp>
        <p:nvSpPr>
          <p:cNvPr id="115740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7365" y="5756910"/>
            <a:ext cx="6682741" cy="51816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4000" b="1">
                <a:latin typeface="Arial" pitchFamily="34" charset="0"/>
                <a:cs typeface="Arial" pitchFamily="34" charset="0"/>
              </a:rPr>
              <a:t>Накрест лежащие углы</a:t>
            </a:r>
          </a:p>
        </p:txBody>
      </p:sp>
      <p:sp>
        <p:nvSpPr>
          <p:cNvPr id="115741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7365" y="6362700"/>
            <a:ext cx="6682741" cy="51816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4000" b="1">
                <a:latin typeface="Arial" pitchFamily="34" charset="0"/>
                <a:cs typeface="Arial" pitchFamily="34" charset="0"/>
              </a:rPr>
              <a:t>Односторонние углы</a:t>
            </a:r>
          </a:p>
        </p:txBody>
      </p:sp>
      <p:sp>
        <p:nvSpPr>
          <p:cNvPr id="115742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7365" y="6966586"/>
            <a:ext cx="6682741" cy="51816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4000" b="1" dirty="0">
                <a:latin typeface="Arial" pitchFamily="34" charset="0"/>
                <a:cs typeface="Arial" pitchFamily="34" charset="0"/>
              </a:rPr>
              <a:t>Соответственные углы</a:t>
            </a:r>
          </a:p>
        </p:txBody>
      </p:sp>
      <p:sp>
        <p:nvSpPr>
          <p:cNvPr id="115745" name="Freeform 33"/>
          <p:cNvSpPr>
            <a:spLocks/>
          </p:cNvSpPr>
          <p:nvPr/>
        </p:nvSpPr>
        <p:spPr bwMode="auto">
          <a:xfrm>
            <a:off x="4203991" y="2215919"/>
            <a:ext cx="6383332" cy="1668089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115746" name="Text Box 34"/>
          <p:cNvSpPr txBox="1">
            <a:spLocks noChangeArrowheads="1"/>
          </p:cNvSpPr>
          <p:nvPr/>
        </p:nvSpPr>
        <p:spPr bwMode="auto">
          <a:xfrm>
            <a:off x="4087149" y="319630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115747" name="Text Box 35"/>
          <p:cNvSpPr txBox="1">
            <a:spLocks noChangeArrowheads="1"/>
          </p:cNvSpPr>
          <p:nvPr/>
        </p:nvSpPr>
        <p:spPr bwMode="auto">
          <a:xfrm>
            <a:off x="4504447" y="475078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 i="1">
                <a:latin typeface="Times New Roman" pitchFamily="18" charset="0"/>
              </a:rPr>
              <a:t>b</a:t>
            </a:r>
            <a:endParaRPr lang="ru-RU" sz="4000" b="1" i="1">
              <a:latin typeface="Times New Roman" pitchFamily="18" charset="0"/>
            </a:endParaRPr>
          </a:p>
        </p:txBody>
      </p:sp>
      <p:sp>
        <p:nvSpPr>
          <p:cNvPr id="115748" name="Freeform 36"/>
          <p:cNvSpPr>
            <a:spLocks/>
          </p:cNvSpPr>
          <p:nvPr/>
        </p:nvSpPr>
        <p:spPr bwMode="auto">
          <a:xfrm>
            <a:off x="5024723" y="3570027"/>
            <a:ext cx="6400800" cy="1622715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115749" name="Freeform 37"/>
          <p:cNvSpPr>
            <a:spLocks/>
          </p:cNvSpPr>
          <p:nvPr/>
        </p:nvSpPr>
        <p:spPr bwMode="auto">
          <a:xfrm>
            <a:off x="6055648" y="1870423"/>
            <a:ext cx="4267200" cy="332232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80" y="1744"/>
              </a:cxn>
            </a:cxnLst>
            <a:rect l="0" t="0" r="r" b="b"/>
            <a:pathLst>
              <a:path w="1680" h="1744">
                <a:moveTo>
                  <a:pt x="0" y="0"/>
                </a:moveTo>
                <a:lnTo>
                  <a:pt x="1680" y="1744"/>
                </a:lnTo>
              </a:path>
            </a:pathLst>
          </a:cu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05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5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5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8" grpId="0"/>
      <p:bldP spid="115720" grpId="0"/>
      <p:bldP spid="115721" grpId="0"/>
      <p:bldP spid="115733" grpId="0"/>
      <p:bldP spid="115736" grpId="0"/>
      <p:bldP spid="115737" grpId="0"/>
      <p:bldP spid="115738" grpId="0"/>
      <p:bldP spid="1157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WordArt 2"/>
          <p:cNvSpPr>
            <a:spLocks noChangeArrowheads="1" noChangeShapeType="1" noTextEdit="1"/>
          </p:cNvSpPr>
          <p:nvPr/>
        </p:nvSpPr>
        <p:spPr bwMode="auto">
          <a:xfrm>
            <a:off x="1824253" y="350753"/>
            <a:ext cx="9759424" cy="1095376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Пары углов, образованные</a:t>
            </a:r>
          </a:p>
          <a:p>
            <a:pPr algn="ctr"/>
            <a:r>
              <a:rPr lang="ru-RU" sz="51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при пересечении </a:t>
            </a:r>
            <a:r>
              <a:rPr lang="ru-RU" sz="5100" b="1" kern="10" dirty="0" smtClean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прямых секущей</a:t>
            </a:r>
            <a:r>
              <a:rPr lang="ru-RU" sz="51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15718" name="Text Box 6"/>
          <p:cNvSpPr txBox="1">
            <a:spLocks noChangeArrowheads="1"/>
          </p:cNvSpPr>
          <p:nvPr/>
        </p:nvSpPr>
        <p:spPr bwMode="auto">
          <a:xfrm>
            <a:off x="7312949" y="233143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2</a:t>
            </a:r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6622069" y="259051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1</a:t>
            </a: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7084349" y="3022949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4</a:t>
            </a:r>
          </a:p>
        </p:txBody>
      </p:sp>
      <p:sp>
        <p:nvSpPr>
          <p:cNvPr id="115722" name="Text Box 10"/>
          <p:cNvSpPr txBox="1">
            <a:spLocks noChangeArrowheads="1"/>
          </p:cNvSpPr>
          <p:nvPr/>
        </p:nvSpPr>
        <p:spPr bwMode="auto">
          <a:xfrm>
            <a:off x="6162329" y="1468469"/>
            <a:ext cx="491422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115725" name="Line 13"/>
          <p:cNvSpPr>
            <a:spLocks noChangeShapeType="1"/>
          </p:cNvSpPr>
          <p:nvPr/>
        </p:nvSpPr>
        <p:spPr bwMode="auto">
          <a:xfrm>
            <a:off x="4512933" y="5617559"/>
            <a:ext cx="5080" cy="19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15733" name="Text Box 21"/>
          <p:cNvSpPr txBox="1">
            <a:spLocks noChangeArrowheads="1"/>
          </p:cNvSpPr>
          <p:nvPr/>
        </p:nvSpPr>
        <p:spPr bwMode="auto">
          <a:xfrm>
            <a:off x="9271288" y="397354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7</a:t>
            </a:r>
          </a:p>
        </p:txBody>
      </p:sp>
      <p:sp>
        <p:nvSpPr>
          <p:cNvPr id="115736" name="Text Box 24"/>
          <p:cNvSpPr txBox="1">
            <a:spLocks noChangeArrowheads="1"/>
          </p:cNvSpPr>
          <p:nvPr/>
        </p:nvSpPr>
        <p:spPr bwMode="auto">
          <a:xfrm>
            <a:off x="7889528" y="2763869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3</a:t>
            </a:r>
          </a:p>
        </p:txBody>
      </p:sp>
      <p:sp>
        <p:nvSpPr>
          <p:cNvPr id="115737" name="Text Box 25"/>
          <p:cNvSpPr txBox="1">
            <a:spLocks noChangeArrowheads="1"/>
          </p:cNvSpPr>
          <p:nvPr/>
        </p:nvSpPr>
        <p:spPr bwMode="auto">
          <a:xfrm>
            <a:off x="8580408" y="423262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8</a:t>
            </a:r>
          </a:p>
        </p:txBody>
      </p:sp>
      <p:sp>
        <p:nvSpPr>
          <p:cNvPr id="115738" name="Text Box 26"/>
          <p:cNvSpPr txBox="1">
            <a:spLocks noChangeArrowheads="1"/>
          </p:cNvSpPr>
          <p:nvPr/>
        </p:nvSpPr>
        <p:spPr bwMode="auto">
          <a:xfrm>
            <a:off x="8811549" y="3541109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6</a:t>
            </a:r>
          </a:p>
        </p:txBody>
      </p:sp>
      <p:sp>
        <p:nvSpPr>
          <p:cNvPr id="115739" name="Text Box 27"/>
          <p:cNvSpPr txBox="1">
            <a:spLocks noChangeArrowheads="1"/>
          </p:cNvSpPr>
          <p:nvPr/>
        </p:nvSpPr>
        <p:spPr bwMode="auto">
          <a:xfrm>
            <a:off x="8120669" y="371446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5</a:t>
            </a:r>
          </a:p>
        </p:txBody>
      </p:sp>
      <p:sp>
        <p:nvSpPr>
          <p:cNvPr id="115740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7365" y="5756910"/>
            <a:ext cx="6682741" cy="51816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4000" b="1">
                <a:latin typeface="Arial" pitchFamily="34" charset="0"/>
                <a:cs typeface="Arial" pitchFamily="34" charset="0"/>
              </a:rPr>
              <a:t>Накрест лежащие углы</a:t>
            </a:r>
          </a:p>
        </p:txBody>
      </p:sp>
      <p:sp>
        <p:nvSpPr>
          <p:cNvPr id="115741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7365" y="6362700"/>
            <a:ext cx="6682741" cy="51816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4000" b="1">
                <a:latin typeface="Arial" pitchFamily="34" charset="0"/>
                <a:cs typeface="Arial" pitchFamily="34" charset="0"/>
              </a:rPr>
              <a:t>Односторонние углы</a:t>
            </a:r>
          </a:p>
        </p:txBody>
      </p:sp>
      <p:sp>
        <p:nvSpPr>
          <p:cNvPr id="115742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7365" y="6966586"/>
            <a:ext cx="6682741" cy="51816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4000" b="1" dirty="0">
                <a:latin typeface="Arial" pitchFamily="34" charset="0"/>
                <a:cs typeface="Arial" pitchFamily="34" charset="0"/>
              </a:rPr>
              <a:t>Соответственные углы</a:t>
            </a:r>
          </a:p>
        </p:txBody>
      </p:sp>
      <p:sp>
        <p:nvSpPr>
          <p:cNvPr id="115745" name="Freeform 33"/>
          <p:cNvSpPr>
            <a:spLocks/>
          </p:cNvSpPr>
          <p:nvPr/>
        </p:nvSpPr>
        <p:spPr bwMode="auto">
          <a:xfrm>
            <a:off x="4203991" y="2215919"/>
            <a:ext cx="6383332" cy="1668089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115746" name="Text Box 34"/>
          <p:cNvSpPr txBox="1">
            <a:spLocks noChangeArrowheads="1"/>
          </p:cNvSpPr>
          <p:nvPr/>
        </p:nvSpPr>
        <p:spPr bwMode="auto">
          <a:xfrm>
            <a:off x="4087149" y="319630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115747" name="Text Box 35"/>
          <p:cNvSpPr txBox="1">
            <a:spLocks noChangeArrowheads="1"/>
          </p:cNvSpPr>
          <p:nvPr/>
        </p:nvSpPr>
        <p:spPr bwMode="auto">
          <a:xfrm>
            <a:off x="4504447" y="475078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 i="1">
                <a:latin typeface="Times New Roman" pitchFamily="18" charset="0"/>
              </a:rPr>
              <a:t>b</a:t>
            </a:r>
            <a:endParaRPr lang="ru-RU" sz="4000" b="1" i="1">
              <a:latin typeface="Times New Roman" pitchFamily="18" charset="0"/>
            </a:endParaRPr>
          </a:p>
        </p:txBody>
      </p:sp>
      <p:sp>
        <p:nvSpPr>
          <p:cNvPr id="115748" name="Freeform 36"/>
          <p:cNvSpPr>
            <a:spLocks/>
          </p:cNvSpPr>
          <p:nvPr/>
        </p:nvSpPr>
        <p:spPr bwMode="auto">
          <a:xfrm>
            <a:off x="5024723" y="3570027"/>
            <a:ext cx="6400800" cy="1622715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115749" name="Freeform 37"/>
          <p:cNvSpPr>
            <a:spLocks/>
          </p:cNvSpPr>
          <p:nvPr/>
        </p:nvSpPr>
        <p:spPr bwMode="auto">
          <a:xfrm>
            <a:off x="6055648" y="1870423"/>
            <a:ext cx="4267200" cy="332232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80" y="1744"/>
              </a:cxn>
            </a:cxnLst>
            <a:rect l="0" t="0" r="r" b="b"/>
            <a:pathLst>
              <a:path w="1680" h="1744">
                <a:moveTo>
                  <a:pt x="0" y="0"/>
                </a:moveTo>
                <a:lnTo>
                  <a:pt x="1680" y="1744"/>
                </a:lnTo>
              </a:path>
            </a:pathLst>
          </a:cu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54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57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5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5" presetClass="exit" presetSubtype="0" fill="hold" grpId="3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15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5" presetClass="exit" presetSubtype="0" fill="hold" grpId="3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15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55" presetClass="exit" presetSubtype="0" fill="hold" grpId="3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15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5" presetClass="exit" presetSubtype="0" fill="hold" grpId="5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740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157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5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55" presetClass="exit" presetSubtype="0" fill="hold" grpId="4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5" presetClass="exit" presetSubtype="0" fill="hold" grpId="4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115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1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1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500"/>
                            </p:stCondLst>
                            <p:childTnLst>
                              <p:par>
                                <p:cTn id="95" presetID="55" presetClass="exit" presetSubtype="0" fill="hold" grpId="4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115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55" presetClass="exit" presetSubtype="0" fill="hold" grpId="4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1000"/>
                                        <p:tgtEl>
                                          <p:spTgt spid="115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741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157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15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55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55" presetClass="exit" presetSubtype="0" fill="hold" grpId="5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1000"/>
                                        <p:tgtEl>
                                          <p:spTgt spid="115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500"/>
                            </p:stCondLst>
                            <p:childTnLst>
                              <p:par>
                                <p:cTn id="130" presetID="53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15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500"/>
                            </p:stCondLst>
                            <p:childTnLst>
                              <p:par>
                                <p:cTn id="141" presetID="55" presetClass="exit" presetSubtype="0" fill="hold" grpId="3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5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1157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7000"/>
                            </p:stCondLst>
                            <p:childTnLst>
                              <p:par>
                                <p:cTn id="1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1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8000"/>
                            </p:stCondLst>
                            <p:childTnLst>
                              <p:par>
                                <p:cTn id="163" presetID="55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6" dur="10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55" presetClass="exit" presetSubtype="0" fill="hold" grpId="5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9" dur="1000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/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1" dur="1000"/>
                                        <p:tgtEl>
                                          <p:spTgt spid="115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4" presetID="53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11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1500"/>
                            </p:stCondLst>
                            <p:childTnLst>
                              <p:par>
                                <p:cTn id="185" presetID="55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/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8" dur="10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55" presetClass="exit" presetSubtype="0" fill="hold" grpId="5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" dur="1000"/>
                                        <p:tgtEl>
                                          <p:spTgt spid="115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742"/>
                  </p:tgtEl>
                </p:cond>
              </p:nextCondLst>
            </p:seq>
          </p:childTnLst>
        </p:cTn>
      </p:par>
    </p:tnLst>
    <p:bldLst>
      <p:bldP spid="115718" grpId="0"/>
      <p:bldP spid="115718" grpId="1"/>
      <p:bldP spid="115720" grpId="0"/>
      <p:bldP spid="115720" grpId="1"/>
      <p:bldP spid="115721" grpId="0"/>
      <p:bldP spid="115721" grpId="1"/>
      <p:bldP spid="115721" grpId="2"/>
      <p:bldP spid="115721" grpId="3"/>
      <p:bldP spid="115721" grpId="4"/>
      <p:bldP spid="115721" grpId="5"/>
      <p:bldP spid="115722" grpId="0"/>
      <p:bldP spid="115733" grpId="0"/>
      <p:bldP spid="115733" grpId="1"/>
      <p:bldP spid="115736" grpId="0"/>
      <p:bldP spid="115736" grpId="1"/>
      <p:bldP spid="115736" grpId="2"/>
      <p:bldP spid="115736" grpId="3"/>
      <p:bldP spid="115736" grpId="4"/>
      <p:bldP spid="115736" grpId="5"/>
      <p:bldP spid="115737" grpId="0"/>
      <p:bldP spid="115737" grpId="1"/>
      <p:bldP spid="115738" grpId="0"/>
      <p:bldP spid="115738" grpId="1"/>
      <p:bldP spid="115738" grpId="2"/>
      <p:bldP spid="115738" grpId="3"/>
      <p:bldP spid="115738" grpId="4"/>
      <p:bldP spid="115738" grpId="5"/>
      <p:bldP spid="115739" grpId="0"/>
      <p:bldP spid="115739" grpId="1"/>
      <p:bldP spid="115739" grpId="2"/>
      <p:bldP spid="115739" grpId="3"/>
      <p:bldP spid="115739" grpId="4"/>
      <p:bldP spid="115739" grpId="5"/>
      <p:bldP spid="1157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-179773">
            <a:off x="8556808" y="3148634"/>
            <a:ext cx="3802381" cy="1383030"/>
            <a:chOff x="1111" y="1796"/>
            <a:chExt cx="1337" cy="713"/>
          </a:xfrm>
        </p:grpSpPr>
        <p:sp>
          <p:nvSpPr>
            <p:cNvPr id="18472" name="Freeform 3"/>
            <p:cNvSpPr>
              <a:spLocks/>
            </p:cNvSpPr>
            <p:nvPr/>
          </p:nvSpPr>
          <p:spPr bwMode="auto">
            <a:xfrm>
              <a:off x="1781" y="1796"/>
              <a:ext cx="667" cy="394"/>
            </a:xfrm>
            <a:custGeom>
              <a:avLst/>
              <a:gdLst>
                <a:gd name="T0" fmla="*/ 485 w 667"/>
                <a:gd name="T1" fmla="*/ 356 h 394"/>
                <a:gd name="T2" fmla="*/ 667 w 667"/>
                <a:gd name="T3" fmla="*/ 0 h 394"/>
                <a:gd name="T4" fmla="*/ 235 w 667"/>
                <a:gd name="T5" fmla="*/ 46 h 394"/>
                <a:gd name="T6" fmla="*/ 190 w 667"/>
                <a:gd name="T7" fmla="*/ 46 h 394"/>
                <a:gd name="T8" fmla="*/ 0 w 667"/>
                <a:gd name="T9" fmla="*/ 394 h 394"/>
                <a:gd name="T10" fmla="*/ 485 w 667"/>
                <a:gd name="T11" fmla="*/ 356 h 3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7"/>
                <a:gd name="T19" fmla="*/ 0 h 394"/>
                <a:gd name="T20" fmla="*/ 667 w 667"/>
                <a:gd name="T21" fmla="*/ 394 h 3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7" h="394">
                  <a:moveTo>
                    <a:pt x="485" y="356"/>
                  </a:moveTo>
                  <a:lnTo>
                    <a:pt x="667" y="0"/>
                  </a:lnTo>
                  <a:lnTo>
                    <a:pt x="235" y="46"/>
                  </a:lnTo>
                  <a:lnTo>
                    <a:pt x="190" y="46"/>
                  </a:lnTo>
                  <a:lnTo>
                    <a:pt x="0" y="394"/>
                  </a:lnTo>
                  <a:lnTo>
                    <a:pt x="485" y="356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 w="12700">
              <a:noFill/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ru-RU" sz="6600" b="1" i="1">
                <a:latin typeface="+mj-lt"/>
                <a:cs typeface="Arial" pitchFamily="34" charset="0"/>
              </a:endParaRPr>
            </a:p>
          </p:txBody>
        </p:sp>
        <p:sp>
          <p:nvSpPr>
            <p:cNvPr id="18473" name="Freeform 4"/>
            <p:cNvSpPr>
              <a:spLocks/>
            </p:cNvSpPr>
            <p:nvPr/>
          </p:nvSpPr>
          <p:spPr bwMode="auto">
            <a:xfrm rot="-10589818">
              <a:off x="1111" y="2115"/>
              <a:ext cx="667" cy="394"/>
            </a:xfrm>
            <a:custGeom>
              <a:avLst/>
              <a:gdLst>
                <a:gd name="T0" fmla="*/ 485 w 667"/>
                <a:gd name="T1" fmla="*/ 356 h 394"/>
                <a:gd name="T2" fmla="*/ 667 w 667"/>
                <a:gd name="T3" fmla="*/ 0 h 394"/>
                <a:gd name="T4" fmla="*/ 235 w 667"/>
                <a:gd name="T5" fmla="*/ 46 h 394"/>
                <a:gd name="T6" fmla="*/ 190 w 667"/>
                <a:gd name="T7" fmla="*/ 46 h 394"/>
                <a:gd name="T8" fmla="*/ 0 w 667"/>
                <a:gd name="T9" fmla="*/ 394 h 394"/>
                <a:gd name="T10" fmla="*/ 485 w 667"/>
                <a:gd name="T11" fmla="*/ 356 h 3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7"/>
                <a:gd name="T19" fmla="*/ 0 h 394"/>
                <a:gd name="T20" fmla="*/ 667 w 667"/>
                <a:gd name="T21" fmla="*/ 394 h 3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7" h="394">
                  <a:moveTo>
                    <a:pt x="485" y="356"/>
                  </a:moveTo>
                  <a:lnTo>
                    <a:pt x="667" y="0"/>
                  </a:lnTo>
                  <a:lnTo>
                    <a:pt x="235" y="46"/>
                  </a:lnTo>
                  <a:lnTo>
                    <a:pt x="190" y="46"/>
                  </a:lnTo>
                  <a:lnTo>
                    <a:pt x="0" y="394"/>
                  </a:lnTo>
                  <a:lnTo>
                    <a:pt x="485" y="356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 w="12700">
              <a:noFill/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ru-RU" sz="6600" b="1" i="1">
                <a:latin typeface="+mj-lt"/>
                <a:cs typeface="Arial" pitchFamily="34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9796329" y="3245789"/>
            <a:ext cx="1315720" cy="1226820"/>
            <a:chOff x="1508" y="1849"/>
            <a:chExt cx="518" cy="644"/>
          </a:xfrm>
        </p:grpSpPr>
        <p:sp>
          <p:nvSpPr>
            <p:cNvPr id="18470" name="Freeform 6"/>
            <p:cNvSpPr>
              <a:spLocks/>
            </p:cNvSpPr>
            <p:nvPr/>
          </p:nvSpPr>
          <p:spPr bwMode="auto">
            <a:xfrm>
              <a:off x="1584" y="2145"/>
              <a:ext cx="442" cy="348"/>
            </a:xfrm>
            <a:custGeom>
              <a:avLst/>
              <a:gdLst>
                <a:gd name="T0" fmla="*/ 442 w 442"/>
                <a:gd name="T1" fmla="*/ 317 h 348"/>
                <a:gd name="T2" fmla="*/ 0 w 442"/>
                <a:gd name="T3" fmla="*/ 348 h 348"/>
                <a:gd name="T4" fmla="*/ 212 w 442"/>
                <a:gd name="T5" fmla="*/ 0 h 348"/>
                <a:gd name="T6" fmla="*/ 442 w 442"/>
                <a:gd name="T7" fmla="*/ 317 h 3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2"/>
                <a:gd name="T13" fmla="*/ 0 h 348"/>
                <a:gd name="T14" fmla="*/ 442 w 442"/>
                <a:gd name="T15" fmla="*/ 348 h 3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2" h="348">
                  <a:moveTo>
                    <a:pt x="442" y="317"/>
                  </a:moveTo>
                  <a:lnTo>
                    <a:pt x="0" y="348"/>
                  </a:lnTo>
                  <a:lnTo>
                    <a:pt x="212" y="0"/>
                  </a:lnTo>
                  <a:lnTo>
                    <a:pt x="442" y="317"/>
                  </a:lnTo>
                  <a:close/>
                </a:path>
              </a:pathLst>
            </a:custGeom>
            <a:gradFill rotWithShape="1">
              <a:gsLst>
                <a:gs pos="0">
                  <a:srgbClr val="0099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 w="12700">
              <a:noFill/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ru-RU" sz="6600" b="1">
                <a:latin typeface="+mj-lt"/>
                <a:cs typeface="Arial" pitchFamily="34" charset="0"/>
              </a:endParaRPr>
            </a:p>
          </p:txBody>
        </p:sp>
        <p:sp>
          <p:nvSpPr>
            <p:cNvPr id="18471" name="Freeform 7"/>
            <p:cNvSpPr>
              <a:spLocks/>
            </p:cNvSpPr>
            <p:nvPr/>
          </p:nvSpPr>
          <p:spPr bwMode="auto">
            <a:xfrm>
              <a:off x="1508" y="1849"/>
              <a:ext cx="440" cy="281"/>
            </a:xfrm>
            <a:custGeom>
              <a:avLst/>
              <a:gdLst>
                <a:gd name="T0" fmla="*/ 0 w 440"/>
                <a:gd name="T1" fmla="*/ 38 h 281"/>
                <a:gd name="T2" fmla="*/ 440 w 440"/>
                <a:gd name="T3" fmla="*/ 0 h 281"/>
                <a:gd name="T4" fmla="*/ 273 w 440"/>
                <a:gd name="T5" fmla="*/ 281 h 281"/>
                <a:gd name="T6" fmla="*/ 0 w 440"/>
                <a:gd name="T7" fmla="*/ 38 h 2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0"/>
                <a:gd name="T13" fmla="*/ 0 h 281"/>
                <a:gd name="T14" fmla="*/ 440 w 440"/>
                <a:gd name="T15" fmla="*/ 281 h 2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0" h="281">
                  <a:moveTo>
                    <a:pt x="0" y="38"/>
                  </a:moveTo>
                  <a:lnTo>
                    <a:pt x="440" y="0"/>
                  </a:lnTo>
                  <a:lnTo>
                    <a:pt x="273" y="281"/>
                  </a:lnTo>
                  <a:lnTo>
                    <a:pt x="0" y="38"/>
                  </a:lnTo>
                  <a:close/>
                </a:path>
              </a:pathLst>
            </a:custGeom>
            <a:gradFill rotWithShape="1">
              <a:gsLst>
                <a:gs pos="0">
                  <a:srgbClr val="0099FF"/>
                </a:gs>
                <a:gs pos="100000">
                  <a:schemeClr val="bg1"/>
                </a:gs>
              </a:gsLst>
              <a:path path="rect">
                <a:fillToRect l="100000" b="100000"/>
              </a:path>
            </a:gradFill>
            <a:ln w="12700">
              <a:noFill/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ru-RU" sz="6600" b="1">
                <a:latin typeface="+mj-lt"/>
                <a:cs typeface="Arial" pitchFamily="34" charset="0"/>
              </a:endParaRPr>
            </a:p>
          </p:txBody>
        </p:sp>
      </p:grpSp>
      <p:sp>
        <p:nvSpPr>
          <p:cNvPr id="18436" name="Text Box 8"/>
          <p:cNvSpPr txBox="1">
            <a:spLocks noChangeArrowheads="1"/>
          </p:cNvSpPr>
          <p:nvPr/>
        </p:nvSpPr>
        <p:spPr bwMode="auto">
          <a:xfrm>
            <a:off x="10860590" y="3146729"/>
            <a:ext cx="502920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FF0000"/>
                </a:solidFill>
                <a:latin typeface="+mj-lt"/>
                <a:cs typeface="Arial" pitchFamily="34" charset="0"/>
              </a:rPr>
              <a:t>3</a:t>
            </a:r>
          </a:p>
        </p:txBody>
      </p:sp>
      <p:sp>
        <p:nvSpPr>
          <p:cNvPr id="18437" name="Rectangle 9"/>
          <p:cNvSpPr>
            <a:spLocks noChangeArrowheads="1"/>
          </p:cNvSpPr>
          <p:nvPr/>
        </p:nvSpPr>
        <p:spPr bwMode="auto">
          <a:xfrm>
            <a:off x="1094741" y="557746"/>
            <a:ext cx="12557760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>
            <a:spAutoFit/>
          </a:bodyPr>
          <a:lstStyle/>
          <a:p>
            <a:pPr marL="653110" indent="-653110"/>
            <a:r>
              <a:rPr lang="ru-RU" alt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altLang="ru-RU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alt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пары накрест лежащих углов </a:t>
            </a:r>
          </a:p>
        </p:txBody>
      </p:sp>
      <p:sp>
        <p:nvSpPr>
          <p:cNvPr id="18438" name="Line 10"/>
          <p:cNvSpPr>
            <a:spLocks noChangeShapeType="1"/>
          </p:cNvSpPr>
          <p:nvPr/>
        </p:nvSpPr>
        <p:spPr bwMode="auto">
          <a:xfrm flipV="1">
            <a:off x="7634790" y="2992423"/>
            <a:ext cx="6080760" cy="501016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6600" b="1" i="1">
              <a:latin typeface="+mj-lt"/>
              <a:cs typeface="Arial" pitchFamily="34" charset="0"/>
            </a:endParaRPr>
          </a:p>
        </p:txBody>
      </p:sp>
      <p:sp>
        <p:nvSpPr>
          <p:cNvPr id="18439" name="Line 11"/>
          <p:cNvSpPr>
            <a:spLocks noChangeShapeType="1"/>
          </p:cNvSpPr>
          <p:nvPr/>
        </p:nvSpPr>
        <p:spPr bwMode="auto">
          <a:xfrm>
            <a:off x="7751630" y="4472609"/>
            <a:ext cx="575309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6600" b="1" i="1">
              <a:latin typeface="+mj-lt"/>
              <a:cs typeface="Arial" pitchFamily="34" charset="0"/>
            </a:endParaRPr>
          </a:p>
        </p:txBody>
      </p:sp>
      <p:sp>
        <p:nvSpPr>
          <p:cNvPr id="18440" name="Line 12"/>
          <p:cNvSpPr>
            <a:spLocks noChangeShapeType="1"/>
          </p:cNvSpPr>
          <p:nvPr/>
        </p:nvSpPr>
        <p:spPr bwMode="auto">
          <a:xfrm flipH="1">
            <a:off x="9077338" y="2135062"/>
            <a:ext cx="2771139" cy="340995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6600" b="1" i="1">
              <a:latin typeface="+mj-lt"/>
              <a:cs typeface="Arial" pitchFamily="34" charset="0"/>
            </a:endParaRPr>
          </a:p>
        </p:txBody>
      </p:sp>
      <p:sp>
        <p:nvSpPr>
          <p:cNvPr id="18441" name="Text Box 13"/>
          <p:cNvSpPr txBox="1">
            <a:spLocks noChangeArrowheads="1"/>
          </p:cNvSpPr>
          <p:nvPr/>
        </p:nvSpPr>
        <p:spPr bwMode="auto">
          <a:xfrm>
            <a:off x="12908416" y="2485521"/>
            <a:ext cx="534703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i="1" dirty="0">
                <a:solidFill>
                  <a:srgbClr val="FF0000"/>
                </a:solidFill>
                <a:latin typeface="+mj-lt"/>
                <a:cs typeface="Arial" pitchFamily="34" charset="0"/>
              </a:rPr>
              <a:t>а</a:t>
            </a:r>
          </a:p>
        </p:txBody>
      </p:sp>
      <p:sp>
        <p:nvSpPr>
          <p:cNvPr id="18442" name="Text Box 14"/>
          <p:cNvSpPr txBox="1">
            <a:spLocks noChangeArrowheads="1"/>
          </p:cNvSpPr>
          <p:nvPr/>
        </p:nvSpPr>
        <p:spPr bwMode="auto">
          <a:xfrm>
            <a:off x="12887510" y="3808410"/>
            <a:ext cx="534703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4000" b="1" i="1" dirty="0">
                <a:solidFill>
                  <a:srgbClr val="FF0000"/>
                </a:solidFill>
                <a:latin typeface="+mj-lt"/>
                <a:cs typeface="Arial" pitchFamily="34" charset="0"/>
              </a:rPr>
              <a:t>b</a:t>
            </a:r>
            <a:endParaRPr lang="ru-RU" altLang="ru-RU" sz="4000" b="1" i="1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8443" name="Text Box 15"/>
          <p:cNvSpPr txBox="1">
            <a:spLocks noChangeArrowheads="1"/>
          </p:cNvSpPr>
          <p:nvPr/>
        </p:nvSpPr>
        <p:spPr bwMode="auto">
          <a:xfrm>
            <a:off x="11610781" y="1577721"/>
            <a:ext cx="47539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4000" b="1" i="1">
                <a:solidFill>
                  <a:srgbClr val="0000FF"/>
                </a:solidFill>
                <a:latin typeface="+mj-lt"/>
                <a:cs typeface="Arial" pitchFamily="34" charset="0"/>
              </a:rPr>
              <a:t>c</a:t>
            </a:r>
            <a:endParaRPr lang="ru-RU" altLang="ru-RU" sz="4000" b="1" i="1">
              <a:solidFill>
                <a:srgbClr val="0000FF"/>
              </a:solidFill>
              <a:latin typeface="+mj-lt"/>
              <a:cs typeface="Arial" pitchFamily="34" charset="0"/>
            </a:endParaRPr>
          </a:p>
        </p:txBody>
      </p:sp>
      <p:sp>
        <p:nvSpPr>
          <p:cNvPr id="18444" name="Text Box 16"/>
          <p:cNvSpPr txBox="1">
            <a:spLocks noChangeArrowheads="1"/>
          </p:cNvSpPr>
          <p:nvPr/>
        </p:nvSpPr>
        <p:spPr bwMode="auto">
          <a:xfrm>
            <a:off x="10387978" y="2652608"/>
            <a:ext cx="52348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1</a:t>
            </a:r>
          </a:p>
        </p:txBody>
      </p:sp>
      <p:sp>
        <p:nvSpPr>
          <p:cNvPr id="18445" name="Text Box 17"/>
          <p:cNvSpPr txBox="1">
            <a:spLocks noChangeArrowheads="1"/>
          </p:cNvSpPr>
          <p:nvPr/>
        </p:nvSpPr>
        <p:spPr bwMode="auto">
          <a:xfrm>
            <a:off x="11131511" y="2618697"/>
            <a:ext cx="52348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FF0000"/>
                </a:solidFill>
                <a:latin typeface="+mj-lt"/>
                <a:cs typeface="Arial" pitchFamily="34" charset="0"/>
              </a:rPr>
              <a:t>2</a:t>
            </a:r>
          </a:p>
        </p:txBody>
      </p:sp>
      <p:sp>
        <p:nvSpPr>
          <p:cNvPr id="18446" name="Text Box 18"/>
          <p:cNvSpPr txBox="1">
            <a:spLocks noChangeArrowheads="1"/>
          </p:cNvSpPr>
          <p:nvPr/>
        </p:nvSpPr>
        <p:spPr bwMode="auto">
          <a:xfrm>
            <a:off x="10212810" y="3139715"/>
            <a:ext cx="52348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4</a:t>
            </a:r>
          </a:p>
        </p:txBody>
      </p:sp>
      <p:sp>
        <p:nvSpPr>
          <p:cNvPr id="18447" name="Text Box 19"/>
          <p:cNvSpPr txBox="1">
            <a:spLocks noChangeArrowheads="1"/>
          </p:cNvSpPr>
          <p:nvPr/>
        </p:nvSpPr>
        <p:spPr bwMode="auto">
          <a:xfrm>
            <a:off x="9534588" y="3835484"/>
            <a:ext cx="52348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5</a:t>
            </a:r>
          </a:p>
        </p:txBody>
      </p:sp>
      <p:sp>
        <p:nvSpPr>
          <p:cNvPr id="18448" name="Text Box 20"/>
          <p:cNvSpPr txBox="1">
            <a:spLocks noChangeArrowheads="1"/>
          </p:cNvSpPr>
          <p:nvPr/>
        </p:nvSpPr>
        <p:spPr bwMode="auto">
          <a:xfrm>
            <a:off x="10184935" y="3932853"/>
            <a:ext cx="52348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6</a:t>
            </a:r>
          </a:p>
        </p:txBody>
      </p:sp>
      <p:sp>
        <p:nvSpPr>
          <p:cNvPr id="18449" name="Text Box 21"/>
          <p:cNvSpPr txBox="1">
            <a:spLocks noChangeArrowheads="1"/>
          </p:cNvSpPr>
          <p:nvPr/>
        </p:nvSpPr>
        <p:spPr bwMode="auto">
          <a:xfrm>
            <a:off x="9689328" y="4539170"/>
            <a:ext cx="52348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7</a:t>
            </a:r>
          </a:p>
        </p:txBody>
      </p:sp>
      <p:sp>
        <p:nvSpPr>
          <p:cNvPr id="18450" name="Text Box 22"/>
          <p:cNvSpPr txBox="1">
            <a:spLocks noChangeArrowheads="1"/>
          </p:cNvSpPr>
          <p:nvPr/>
        </p:nvSpPr>
        <p:spPr bwMode="auto">
          <a:xfrm>
            <a:off x="9150623" y="4333663"/>
            <a:ext cx="52348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FF0000"/>
                </a:solidFill>
                <a:latin typeface="+mj-lt"/>
                <a:cs typeface="Arial" pitchFamily="34" charset="0"/>
              </a:rPr>
              <a:t>8</a:t>
            </a:r>
          </a:p>
        </p:txBody>
      </p:sp>
      <p:sp>
        <p:nvSpPr>
          <p:cNvPr id="236567" name="Text Box 23"/>
          <p:cNvSpPr txBox="1">
            <a:spLocks noChangeArrowheads="1"/>
          </p:cNvSpPr>
          <p:nvPr/>
        </p:nvSpPr>
        <p:spPr bwMode="auto">
          <a:xfrm>
            <a:off x="4508164" y="3424216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4 и ∠6</a:t>
            </a:r>
          </a:p>
        </p:txBody>
      </p:sp>
      <p:sp>
        <p:nvSpPr>
          <p:cNvPr id="236568" name="Text Box 24"/>
          <p:cNvSpPr txBox="1">
            <a:spLocks noChangeArrowheads="1"/>
          </p:cNvSpPr>
          <p:nvPr/>
        </p:nvSpPr>
        <p:spPr bwMode="auto">
          <a:xfrm>
            <a:off x="4508164" y="4546262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3 и ∠6</a:t>
            </a:r>
          </a:p>
        </p:txBody>
      </p:sp>
      <p:sp>
        <p:nvSpPr>
          <p:cNvPr id="236569" name="Text Box 25"/>
          <p:cNvSpPr txBox="1">
            <a:spLocks noChangeArrowheads="1"/>
          </p:cNvSpPr>
          <p:nvPr/>
        </p:nvSpPr>
        <p:spPr bwMode="auto">
          <a:xfrm>
            <a:off x="705786" y="2385992"/>
            <a:ext cx="144841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2 и ∠ 4</a:t>
            </a:r>
          </a:p>
        </p:txBody>
      </p:sp>
      <p:sp>
        <p:nvSpPr>
          <p:cNvPr id="236570" name="Text Box 26"/>
          <p:cNvSpPr txBox="1">
            <a:spLocks noChangeArrowheads="1"/>
          </p:cNvSpPr>
          <p:nvPr/>
        </p:nvSpPr>
        <p:spPr bwMode="auto">
          <a:xfrm>
            <a:off x="4508162" y="6151740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 dirty="0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 dirty="0">
                <a:latin typeface="Arial" pitchFamily="34" charset="0"/>
                <a:cs typeface="Arial" pitchFamily="34" charset="0"/>
              </a:rPr>
              <a:t>2 и ∠6</a:t>
            </a:r>
          </a:p>
        </p:txBody>
      </p:sp>
      <p:sp>
        <p:nvSpPr>
          <p:cNvPr id="236571" name="Text Box 27"/>
          <p:cNvSpPr txBox="1">
            <a:spLocks noChangeArrowheads="1"/>
          </p:cNvSpPr>
          <p:nvPr/>
        </p:nvSpPr>
        <p:spPr bwMode="auto">
          <a:xfrm>
            <a:off x="4393866" y="2385992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4 и ∠5</a:t>
            </a:r>
          </a:p>
        </p:txBody>
      </p:sp>
      <p:sp>
        <p:nvSpPr>
          <p:cNvPr id="236572" name="Text Box 28"/>
          <p:cNvSpPr txBox="1">
            <a:spLocks noChangeArrowheads="1"/>
          </p:cNvSpPr>
          <p:nvPr/>
        </p:nvSpPr>
        <p:spPr bwMode="auto">
          <a:xfrm>
            <a:off x="783629" y="3497618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1 и ∠3</a:t>
            </a:r>
          </a:p>
        </p:txBody>
      </p:sp>
      <p:sp>
        <p:nvSpPr>
          <p:cNvPr id="236573" name="Text Box 29"/>
          <p:cNvSpPr txBox="1">
            <a:spLocks noChangeArrowheads="1"/>
          </p:cNvSpPr>
          <p:nvPr/>
        </p:nvSpPr>
        <p:spPr bwMode="auto">
          <a:xfrm>
            <a:off x="728491" y="6198636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 dirty="0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 dirty="0">
                <a:latin typeface="Arial" pitchFamily="34" charset="0"/>
                <a:cs typeface="Arial" pitchFamily="34" charset="0"/>
              </a:rPr>
              <a:t>3 и ∠5</a:t>
            </a:r>
          </a:p>
        </p:txBody>
      </p:sp>
      <p:sp>
        <p:nvSpPr>
          <p:cNvPr id="236574" name="Text Box 30"/>
          <p:cNvSpPr txBox="1">
            <a:spLocks noChangeArrowheads="1"/>
          </p:cNvSpPr>
          <p:nvPr/>
        </p:nvSpPr>
        <p:spPr bwMode="auto">
          <a:xfrm>
            <a:off x="764968" y="4518892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5 и ∠7</a:t>
            </a:r>
          </a:p>
        </p:txBody>
      </p:sp>
      <p:sp>
        <p:nvSpPr>
          <p:cNvPr id="236575" name="Text Box 31"/>
          <p:cNvSpPr txBox="1">
            <a:spLocks noChangeArrowheads="1"/>
          </p:cNvSpPr>
          <p:nvPr/>
        </p:nvSpPr>
        <p:spPr bwMode="auto">
          <a:xfrm>
            <a:off x="790746" y="5286621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 dirty="0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 dirty="0">
                <a:latin typeface="Arial" pitchFamily="34" charset="0"/>
                <a:cs typeface="Arial" pitchFamily="34" charset="0"/>
              </a:rPr>
              <a:t>1 и ∠8</a:t>
            </a:r>
          </a:p>
        </p:txBody>
      </p:sp>
      <p:sp>
        <p:nvSpPr>
          <p:cNvPr id="236576" name="Text Box 32"/>
          <p:cNvSpPr txBox="1">
            <a:spLocks noChangeArrowheads="1"/>
          </p:cNvSpPr>
          <p:nvPr/>
        </p:nvSpPr>
        <p:spPr bwMode="auto">
          <a:xfrm>
            <a:off x="4482551" y="5286620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 dirty="0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 dirty="0">
                <a:latin typeface="Arial" pitchFamily="34" charset="0"/>
                <a:cs typeface="Arial" pitchFamily="34" charset="0"/>
              </a:rPr>
              <a:t>1 и ∠6</a:t>
            </a:r>
          </a:p>
        </p:txBody>
      </p:sp>
      <p:sp>
        <p:nvSpPr>
          <p:cNvPr id="236577" name="Text Box 33"/>
          <p:cNvSpPr txBox="1">
            <a:spLocks noChangeArrowheads="1"/>
          </p:cNvSpPr>
          <p:nvPr/>
        </p:nvSpPr>
        <p:spPr bwMode="auto">
          <a:xfrm>
            <a:off x="477186" y="1953556"/>
            <a:ext cx="2834820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Вертикальные углы</a:t>
            </a:r>
          </a:p>
        </p:txBody>
      </p:sp>
      <p:sp>
        <p:nvSpPr>
          <p:cNvPr id="236578" name="Text Box 34"/>
          <p:cNvSpPr txBox="1">
            <a:spLocks noChangeArrowheads="1"/>
          </p:cNvSpPr>
          <p:nvPr/>
        </p:nvSpPr>
        <p:spPr bwMode="auto">
          <a:xfrm>
            <a:off x="360346" y="3077506"/>
            <a:ext cx="2834820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Вертикальные углы</a:t>
            </a:r>
          </a:p>
        </p:txBody>
      </p:sp>
      <p:sp>
        <p:nvSpPr>
          <p:cNvPr id="236579" name="Text Box 35"/>
          <p:cNvSpPr txBox="1">
            <a:spLocks noChangeArrowheads="1"/>
          </p:cNvSpPr>
          <p:nvPr/>
        </p:nvSpPr>
        <p:spPr bwMode="auto">
          <a:xfrm>
            <a:off x="591484" y="4113826"/>
            <a:ext cx="2834820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Вертикальные углы</a:t>
            </a:r>
          </a:p>
        </p:txBody>
      </p:sp>
      <p:sp>
        <p:nvSpPr>
          <p:cNvPr id="236580" name="Text Box 36"/>
          <p:cNvSpPr txBox="1">
            <a:spLocks noChangeArrowheads="1"/>
          </p:cNvSpPr>
          <p:nvPr/>
        </p:nvSpPr>
        <p:spPr bwMode="auto">
          <a:xfrm>
            <a:off x="4279565" y="1953556"/>
            <a:ext cx="2972485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Односторонние углы</a:t>
            </a:r>
          </a:p>
        </p:txBody>
      </p:sp>
      <p:sp>
        <p:nvSpPr>
          <p:cNvPr id="236581" name="Text Box 37"/>
          <p:cNvSpPr txBox="1">
            <a:spLocks noChangeArrowheads="1"/>
          </p:cNvSpPr>
          <p:nvPr/>
        </p:nvSpPr>
        <p:spPr bwMode="auto">
          <a:xfrm>
            <a:off x="1037912" y="5865123"/>
            <a:ext cx="1262467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ВЕРНО!</a:t>
            </a:r>
          </a:p>
        </p:txBody>
      </p:sp>
      <p:sp>
        <p:nvSpPr>
          <p:cNvPr id="236582" name="Text Box 38"/>
          <p:cNvSpPr txBox="1">
            <a:spLocks noChangeArrowheads="1"/>
          </p:cNvSpPr>
          <p:nvPr/>
        </p:nvSpPr>
        <p:spPr bwMode="auto">
          <a:xfrm>
            <a:off x="4558657" y="3026333"/>
            <a:ext cx="1262467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ВЕРНО!</a:t>
            </a:r>
          </a:p>
        </p:txBody>
      </p:sp>
      <p:sp>
        <p:nvSpPr>
          <p:cNvPr id="236583" name="Text Box 39"/>
          <p:cNvSpPr txBox="1">
            <a:spLocks noChangeArrowheads="1"/>
          </p:cNvSpPr>
          <p:nvPr/>
        </p:nvSpPr>
        <p:spPr bwMode="auto">
          <a:xfrm>
            <a:off x="4210238" y="4105882"/>
            <a:ext cx="2972485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Односторонние углы</a:t>
            </a:r>
          </a:p>
        </p:txBody>
      </p:sp>
      <p:sp>
        <p:nvSpPr>
          <p:cNvPr id="236584" name="Text Box 40"/>
          <p:cNvSpPr txBox="1">
            <a:spLocks noChangeArrowheads="1"/>
          </p:cNvSpPr>
          <p:nvPr/>
        </p:nvSpPr>
        <p:spPr bwMode="auto">
          <a:xfrm>
            <a:off x="4132985" y="5787856"/>
            <a:ext cx="3231787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Соответственные углы</a:t>
            </a:r>
          </a:p>
        </p:txBody>
      </p:sp>
      <p:sp>
        <p:nvSpPr>
          <p:cNvPr id="41" name="AutoShape 5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31141" y="6985635"/>
            <a:ext cx="863600" cy="65913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055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65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6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6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365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fill="hold"/>
                                        <p:tgtEl>
                                          <p:spTgt spid="236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7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365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500" fill="hold"/>
                                        <p:tgtEl>
                                          <p:spTgt spid="2365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7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365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500" fill="hold"/>
                                        <p:tgtEl>
                                          <p:spTgt spid="2365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6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7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365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500" fill="hold"/>
                                        <p:tgtEl>
                                          <p:spTgt spid="2365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6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74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365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500" fill="hold"/>
                                        <p:tgtEl>
                                          <p:spTgt spid="2365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7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365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500" fill="hold"/>
                                        <p:tgtEl>
                                          <p:spTgt spid="2365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6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6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365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500" fill="hold"/>
                                        <p:tgtEl>
                                          <p:spTgt spid="2365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3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6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365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" dur="500" fill="hold"/>
                                        <p:tgtEl>
                                          <p:spTgt spid="2365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36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7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365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500" fill="hold"/>
                                        <p:tgtEl>
                                          <p:spTgt spid="2365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3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71"/>
                  </p:tgtEl>
                </p:cond>
              </p:nextCondLst>
            </p:seq>
          </p:childTnLst>
        </p:cTn>
      </p:par>
    </p:tnLst>
    <p:bldLst>
      <p:bldP spid="236567" grpId="0"/>
      <p:bldP spid="236568" grpId="0"/>
      <p:bldP spid="236569" grpId="0"/>
      <p:bldP spid="236570" grpId="0"/>
      <p:bldP spid="236571" grpId="0"/>
      <p:bldP spid="236572" grpId="0"/>
      <p:bldP spid="236573" grpId="0"/>
      <p:bldP spid="236574" grpId="0"/>
      <p:bldP spid="236575" grpId="0"/>
      <p:bldP spid="236576" grpId="0"/>
      <p:bldP spid="236577" grpId="0"/>
      <p:bldP spid="236578" grpId="0"/>
      <p:bldP spid="236579" grpId="0"/>
      <p:bldP spid="236580" grpId="0"/>
      <p:bldP spid="236581" grpId="0"/>
      <p:bldP spid="236582" grpId="0"/>
      <p:bldP spid="236583" grpId="0"/>
      <p:bldP spid="2365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123680" y="2918595"/>
            <a:ext cx="2298701" cy="1790700"/>
            <a:chOff x="1066" y="1849"/>
            <a:chExt cx="905" cy="940"/>
          </a:xfrm>
        </p:grpSpPr>
        <p:sp>
          <p:nvSpPr>
            <p:cNvPr id="19507" name="Freeform 3"/>
            <p:cNvSpPr>
              <a:spLocks/>
            </p:cNvSpPr>
            <p:nvPr/>
          </p:nvSpPr>
          <p:spPr bwMode="auto">
            <a:xfrm>
              <a:off x="1429" y="1849"/>
              <a:ext cx="542" cy="311"/>
            </a:xfrm>
            <a:custGeom>
              <a:avLst/>
              <a:gdLst>
                <a:gd name="T0" fmla="*/ 0 w 542"/>
                <a:gd name="T1" fmla="*/ 42 h 311"/>
                <a:gd name="T2" fmla="*/ 542 w 542"/>
                <a:gd name="T3" fmla="*/ 0 h 311"/>
                <a:gd name="T4" fmla="*/ 322 w 542"/>
                <a:gd name="T5" fmla="*/ 311 h 311"/>
                <a:gd name="T6" fmla="*/ 0 w 542"/>
                <a:gd name="T7" fmla="*/ 42 h 31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2"/>
                <a:gd name="T13" fmla="*/ 0 h 311"/>
                <a:gd name="T14" fmla="*/ 542 w 542"/>
                <a:gd name="T15" fmla="*/ 311 h 31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2" h="311">
                  <a:moveTo>
                    <a:pt x="0" y="42"/>
                  </a:moveTo>
                  <a:lnTo>
                    <a:pt x="542" y="0"/>
                  </a:lnTo>
                  <a:lnTo>
                    <a:pt x="322" y="311"/>
                  </a:lnTo>
                  <a:lnTo>
                    <a:pt x="0" y="42"/>
                  </a:lnTo>
                  <a:close/>
                </a:path>
              </a:pathLst>
            </a:custGeom>
            <a:gradFill rotWithShape="1">
              <a:gsLst>
                <a:gs pos="0">
                  <a:srgbClr val="00FF00"/>
                </a:gs>
                <a:gs pos="100000">
                  <a:schemeClr val="bg1"/>
                </a:gs>
              </a:gsLst>
              <a:path path="rect">
                <a:fillToRect l="100000" b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 sz="6600" i="1"/>
            </a:p>
          </p:txBody>
        </p:sp>
        <p:sp>
          <p:nvSpPr>
            <p:cNvPr id="19508" name="Freeform 4"/>
            <p:cNvSpPr>
              <a:spLocks/>
            </p:cNvSpPr>
            <p:nvPr/>
          </p:nvSpPr>
          <p:spPr bwMode="auto">
            <a:xfrm>
              <a:off x="1066" y="2501"/>
              <a:ext cx="488" cy="288"/>
            </a:xfrm>
            <a:custGeom>
              <a:avLst/>
              <a:gdLst>
                <a:gd name="T0" fmla="*/ 0 w 488"/>
                <a:gd name="T1" fmla="*/ 19 h 288"/>
                <a:gd name="T2" fmla="*/ 488 w 488"/>
                <a:gd name="T3" fmla="*/ 0 h 288"/>
                <a:gd name="T4" fmla="*/ 322 w 488"/>
                <a:gd name="T5" fmla="*/ 288 h 288"/>
                <a:gd name="T6" fmla="*/ 0 w 488"/>
                <a:gd name="T7" fmla="*/ 19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8"/>
                <a:gd name="T13" fmla="*/ 0 h 288"/>
                <a:gd name="T14" fmla="*/ 488 w 488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8" h="288">
                  <a:moveTo>
                    <a:pt x="0" y="19"/>
                  </a:moveTo>
                  <a:lnTo>
                    <a:pt x="488" y="0"/>
                  </a:lnTo>
                  <a:lnTo>
                    <a:pt x="322" y="288"/>
                  </a:lnTo>
                  <a:lnTo>
                    <a:pt x="0" y="19"/>
                  </a:lnTo>
                  <a:close/>
                </a:path>
              </a:pathLst>
            </a:custGeom>
            <a:gradFill rotWithShape="1">
              <a:gsLst>
                <a:gs pos="0">
                  <a:srgbClr val="00FF00"/>
                </a:gs>
                <a:gs pos="100000">
                  <a:schemeClr val="bg1"/>
                </a:gs>
              </a:gsLst>
              <a:path path="rect">
                <a:fillToRect l="100000" b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 sz="6600" i="1"/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9867849" y="2744319"/>
            <a:ext cx="2887979" cy="2080260"/>
            <a:chOff x="1349" y="1773"/>
            <a:chExt cx="1137" cy="1092"/>
          </a:xfrm>
        </p:grpSpPr>
        <p:sp>
          <p:nvSpPr>
            <p:cNvPr id="19505" name="Freeform 6"/>
            <p:cNvSpPr>
              <a:spLocks/>
            </p:cNvSpPr>
            <p:nvPr/>
          </p:nvSpPr>
          <p:spPr bwMode="auto">
            <a:xfrm>
              <a:off x="1349" y="2412"/>
              <a:ext cx="769" cy="453"/>
            </a:xfrm>
            <a:custGeom>
              <a:avLst/>
              <a:gdLst>
                <a:gd name="T0" fmla="*/ 585 w 769"/>
                <a:gd name="T1" fmla="*/ 372 h 453"/>
                <a:gd name="T2" fmla="*/ 769 w 769"/>
                <a:gd name="T3" fmla="*/ 0 h 453"/>
                <a:gd name="T4" fmla="*/ 289 w 769"/>
                <a:gd name="T5" fmla="*/ 73 h 453"/>
                <a:gd name="T6" fmla="*/ 239 w 769"/>
                <a:gd name="T7" fmla="*/ 75 h 453"/>
                <a:gd name="T8" fmla="*/ 0 w 769"/>
                <a:gd name="T9" fmla="*/ 453 h 453"/>
                <a:gd name="T10" fmla="*/ 585 w 769"/>
                <a:gd name="T11" fmla="*/ 372 h 4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69"/>
                <a:gd name="T19" fmla="*/ 0 h 453"/>
                <a:gd name="T20" fmla="*/ 769 w 769"/>
                <a:gd name="T21" fmla="*/ 453 h 45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69" h="453">
                  <a:moveTo>
                    <a:pt x="585" y="372"/>
                  </a:moveTo>
                  <a:lnTo>
                    <a:pt x="769" y="0"/>
                  </a:lnTo>
                  <a:lnTo>
                    <a:pt x="289" y="73"/>
                  </a:lnTo>
                  <a:lnTo>
                    <a:pt x="239" y="75"/>
                  </a:lnTo>
                  <a:lnTo>
                    <a:pt x="0" y="453"/>
                  </a:lnTo>
                  <a:lnTo>
                    <a:pt x="585" y="372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 sz="6600" i="1"/>
            </a:p>
          </p:txBody>
        </p:sp>
        <p:sp>
          <p:nvSpPr>
            <p:cNvPr id="19506" name="Freeform 7"/>
            <p:cNvSpPr>
              <a:spLocks/>
            </p:cNvSpPr>
            <p:nvPr/>
          </p:nvSpPr>
          <p:spPr bwMode="auto">
            <a:xfrm>
              <a:off x="1756" y="1773"/>
              <a:ext cx="730" cy="399"/>
            </a:xfrm>
            <a:custGeom>
              <a:avLst/>
              <a:gdLst>
                <a:gd name="T0" fmla="*/ 541 w 730"/>
                <a:gd name="T1" fmla="*/ 331 h 399"/>
                <a:gd name="T2" fmla="*/ 730 w 730"/>
                <a:gd name="T3" fmla="*/ 0 h 399"/>
                <a:gd name="T4" fmla="*/ 245 w 730"/>
                <a:gd name="T5" fmla="*/ 46 h 399"/>
                <a:gd name="T6" fmla="*/ 230 w 730"/>
                <a:gd name="T7" fmla="*/ 54 h 399"/>
                <a:gd name="T8" fmla="*/ 0 w 730"/>
                <a:gd name="T9" fmla="*/ 399 h 399"/>
                <a:gd name="T10" fmla="*/ 541 w 730"/>
                <a:gd name="T11" fmla="*/ 331 h 3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30"/>
                <a:gd name="T19" fmla="*/ 0 h 399"/>
                <a:gd name="T20" fmla="*/ 730 w 730"/>
                <a:gd name="T21" fmla="*/ 399 h 39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30" h="399">
                  <a:moveTo>
                    <a:pt x="541" y="331"/>
                  </a:moveTo>
                  <a:lnTo>
                    <a:pt x="730" y="0"/>
                  </a:lnTo>
                  <a:lnTo>
                    <a:pt x="245" y="46"/>
                  </a:lnTo>
                  <a:lnTo>
                    <a:pt x="230" y="54"/>
                  </a:lnTo>
                  <a:lnTo>
                    <a:pt x="0" y="399"/>
                  </a:lnTo>
                  <a:lnTo>
                    <a:pt x="541" y="331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 sz="6600" i="1"/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9004302" y="2215649"/>
            <a:ext cx="2938779" cy="1967866"/>
            <a:chOff x="1019" y="1480"/>
            <a:chExt cx="1157" cy="1033"/>
          </a:xfrm>
        </p:grpSpPr>
        <p:sp>
          <p:nvSpPr>
            <p:cNvPr id="19503" name="Freeform 9"/>
            <p:cNvSpPr>
              <a:spLocks/>
            </p:cNvSpPr>
            <p:nvPr/>
          </p:nvSpPr>
          <p:spPr bwMode="auto">
            <a:xfrm>
              <a:off x="1019" y="2119"/>
              <a:ext cx="750" cy="394"/>
            </a:xfrm>
            <a:custGeom>
              <a:avLst/>
              <a:gdLst>
                <a:gd name="T0" fmla="*/ 207 w 750"/>
                <a:gd name="T1" fmla="*/ 34 h 394"/>
                <a:gd name="T2" fmla="*/ 0 w 750"/>
                <a:gd name="T3" fmla="*/ 394 h 394"/>
                <a:gd name="T4" fmla="*/ 489 w 750"/>
                <a:gd name="T5" fmla="*/ 374 h 394"/>
                <a:gd name="T6" fmla="*/ 550 w 750"/>
                <a:gd name="T7" fmla="*/ 374 h 394"/>
                <a:gd name="T8" fmla="*/ 750 w 750"/>
                <a:gd name="T9" fmla="*/ 0 h 394"/>
                <a:gd name="T10" fmla="*/ 207 w 750"/>
                <a:gd name="T11" fmla="*/ 34 h 3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50"/>
                <a:gd name="T19" fmla="*/ 0 h 394"/>
                <a:gd name="T20" fmla="*/ 750 w 750"/>
                <a:gd name="T21" fmla="*/ 394 h 3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50" h="394">
                  <a:moveTo>
                    <a:pt x="207" y="34"/>
                  </a:moveTo>
                  <a:lnTo>
                    <a:pt x="0" y="394"/>
                  </a:lnTo>
                  <a:lnTo>
                    <a:pt x="489" y="374"/>
                  </a:lnTo>
                  <a:lnTo>
                    <a:pt x="550" y="374"/>
                  </a:lnTo>
                  <a:lnTo>
                    <a:pt x="750" y="0"/>
                  </a:lnTo>
                  <a:lnTo>
                    <a:pt x="207" y="34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 sz="6600" i="1"/>
            </a:p>
          </p:txBody>
        </p:sp>
        <p:sp>
          <p:nvSpPr>
            <p:cNvPr id="19504" name="Freeform 10"/>
            <p:cNvSpPr>
              <a:spLocks/>
            </p:cNvSpPr>
            <p:nvPr/>
          </p:nvSpPr>
          <p:spPr bwMode="auto">
            <a:xfrm rot="-10769591">
              <a:off x="1429" y="1480"/>
              <a:ext cx="747" cy="401"/>
            </a:xfrm>
            <a:custGeom>
              <a:avLst/>
              <a:gdLst>
                <a:gd name="T0" fmla="*/ 763 w 667"/>
                <a:gd name="T1" fmla="*/ 382 h 394"/>
                <a:gd name="T2" fmla="*/ 1049 w 667"/>
                <a:gd name="T3" fmla="*/ 0 h 394"/>
                <a:gd name="T4" fmla="*/ 370 w 667"/>
                <a:gd name="T5" fmla="*/ 50 h 394"/>
                <a:gd name="T6" fmla="*/ 300 w 667"/>
                <a:gd name="T7" fmla="*/ 50 h 394"/>
                <a:gd name="T8" fmla="*/ 0 w 667"/>
                <a:gd name="T9" fmla="*/ 422 h 394"/>
                <a:gd name="T10" fmla="*/ 763 w 667"/>
                <a:gd name="T11" fmla="*/ 382 h 3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7"/>
                <a:gd name="T19" fmla="*/ 0 h 394"/>
                <a:gd name="T20" fmla="*/ 667 w 667"/>
                <a:gd name="T21" fmla="*/ 394 h 3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7" h="394">
                  <a:moveTo>
                    <a:pt x="485" y="356"/>
                  </a:moveTo>
                  <a:lnTo>
                    <a:pt x="667" y="0"/>
                  </a:lnTo>
                  <a:lnTo>
                    <a:pt x="235" y="46"/>
                  </a:lnTo>
                  <a:lnTo>
                    <a:pt x="190" y="46"/>
                  </a:lnTo>
                  <a:lnTo>
                    <a:pt x="0" y="394"/>
                  </a:lnTo>
                  <a:lnTo>
                    <a:pt x="485" y="356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 sz="6600" i="1"/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10439400" y="2009909"/>
            <a:ext cx="2194560" cy="2135506"/>
            <a:chOff x="1584" y="1372"/>
            <a:chExt cx="864" cy="1121"/>
          </a:xfrm>
        </p:grpSpPr>
        <p:sp>
          <p:nvSpPr>
            <p:cNvPr id="19501" name="Freeform 12"/>
            <p:cNvSpPr>
              <a:spLocks/>
            </p:cNvSpPr>
            <p:nvPr/>
          </p:nvSpPr>
          <p:spPr bwMode="auto">
            <a:xfrm>
              <a:off x="1986" y="1372"/>
              <a:ext cx="462" cy="462"/>
            </a:xfrm>
            <a:custGeom>
              <a:avLst/>
              <a:gdLst>
                <a:gd name="T0" fmla="*/ 462 w 462"/>
                <a:gd name="T1" fmla="*/ 401 h 462"/>
                <a:gd name="T2" fmla="*/ 0 w 462"/>
                <a:gd name="T3" fmla="*/ 462 h 462"/>
                <a:gd name="T4" fmla="*/ 280 w 462"/>
                <a:gd name="T5" fmla="*/ 0 h 462"/>
                <a:gd name="T6" fmla="*/ 462 w 462"/>
                <a:gd name="T7" fmla="*/ 401 h 46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2"/>
                <a:gd name="T13" fmla="*/ 0 h 462"/>
                <a:gd name="T14" fmla="*/ 462 w 462"/>
                <a:gd name="T15" fmla="*/ 462 h 46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2" h="462">
                  <a:moveTo>
                    <a:pt x="462" y="401"/>
                  </a:moveTo>
                  <a:lnTo>
                    <a:pt x="0" y="462"/>
                  </a:lnTo>
                  <a:lnTo>
                    <a:pt x="280" y="0"/>
                  </a:lnTo>
                  <a:lnTo>
                    <a:pt x="462" y="401"/>
                  </a:lnTo>
                  <a:close/>
                </a:path>
              </a:pathLst>
            </a:custGeom>
            <a:gradFill rotWithShape="1">
              <a:gsLst>
                <a:gs pos="0">
                  <a:srgbClr val="0099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 sz="6600" i="1"/>
            </a:p>
          </p:txBody>
        </p:sp>
        <p:sp>
          <p:nvSpPr>
            <p:cNvPr id="19502" name="Freeform 13"/>
            <p:cNvSpPr>
              <a:spLocks/>
            </p:cNvSpPr>
            <p:nvPr/>
          </p:nvSpPr>
          <p:spPr bwMode="auto">
            <a:xfrm>
              <a:off x="1584" y="2145"/>
              <a:ext cx="442" cy="348"/>
            </a:xfrm>
            <a:custGeom>
              <a:avLst/>
              <a:gdLst>
                <a:gd name="T0" fmla="*/ 442 w 442"/>
                <a:gd name="T1" fmla="*/ 317 h 348"/>
                <a:gd name="T2" fmla="*/ 0 w 442"/>
                <a:gd name="T3" fmla="*/ 348 h 348"/>
                <a:gd name="T4" fmla="*/ 212 w 442"/>
                <a:gd name="T5" fmla="*/ 0 h 348"/>
                <a:gd name="T6" fmla="*/ 442 w 442"/>
                <a:gd name="T7" fmla="*/ 317 h 3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2"/>
                <a:gd name="T13" fmla="*/ 0 h 348"/>
                <a:gd name="T14" fmla="*/ 442 w 442"/>
                <a:gd name="T15" fmla="*/ 348 h 3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2" h="348">
                  <a:moveTo>
                    <a:pt x="442" y="317"/>
                  </a:moveTo>
                  <a:lnTo>
                    <a:pt x="0" y="348"/>
                  </a:lnTo>
                  <a:lnTo>
                    <a:pt x="212" y="0"/>
                  </a:lnTo>
                  <a:lnTo>
                    <a:pt x="442" y="317"/>
                  </a:lnTo>
                  <a:close/>
                </a:path>
              </a:pathLst>
            </a:custGeom>
            <a:gradFill rotWithShape="1">
              <a:gsLst>
                <a:gs pos="0">
                  <a:srgbClr val="0099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 sz="6600" i="1"/>
            </a:p>
          </p:txBody>
        </p:sp>
      </p:grpSp>
      <p:sp>
        <p:nvSpPr>
          <p:cNvPr id="19462" name="Text Box 14"/>
          <p:cNvSpPr txBox="1">
            <a:spLocks noChangeArrowheads="1"/>
          </p:cNvSpPr>
          <p:nvPr/>
        </p:nvSpPr>
        <p:spPr bwMode="auto">
          <a:xfrm>
            <a:off x="11310622" y="2750119"/>
            <a:ext cx="50292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FF0000"/>
                </a:solidFill>
                <a:latin typeface="+mn-lt"/>
              </a:rPr>
              <a:t>3</a:t>
            </a:r>
          </a:p>
        </p:txBody>
      </p:sp>
      <p:sp>
        <p:nvSpPr>
          <p:cNvPr id="19463" name="Rectangle 15"/>
          <p:cNvSpPr>
            <a:spLocks noChangeArrowheads="1"/>
          </p:cNvSpPr>
          <p:nvPr/>
        </p:nvSpPr>
        <p:spPr bwMode="auto">
          <a:xfrm>
            <a:off x="1094741" y="557746"/>
            <a:ext cx="12557760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>
            <a:spAutoFit/>
          </a:bodyPr>
          <a:lstStyle/>
          <a:p>
            <a:pPr marL="653110" indent="-653110"/>
            <a:r>
              <a:rPr lang="ru-RU" alt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altLang="ru-RU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alt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пары соответственных углов </a:t>
            </a:r>
          </a:p>
        </p:txBody>
      </p:sp>
      <p:sp>
        <p:nvSpPr>
          <p:cNvPr id="19464" name="Line 16"/>
          <p:cNvSpPr>
            <a:spLocks noChangeShapeType="1"/>
          </p:cNvSpPr>
          <p:nvPr/>
        </p:nvSpPr>
        <p:spPr bwMode="auto">
          <a:xfrm flipV="1">
            <a:off x="8084822" y="2665229"/>
            <a:ext cx="6080760" cy="501016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6600" i="1"/>
          </a:p>
        </p:txBody>
      </p:sp>
      <p:sp>
        <p:nvSpPr>
          <p:cNvPr id="19465" name="Line 17"/>
          <p:cNvSpPr>
            <a:spLocks noChangeShapeType="1"/>
          </p:cNvSpPr>
          <p:nvPr/>
        </p:nvSpPr>
        <p:spPr bwMode="auto">
          <a:xfrm>
            <a:off x="8201662" y="4145415"/>
            <a:ext cx="575309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6600" i="1"/>
          </a:p>
        </p:txBody>
      </p:sp>
      <p:sp>
        <p:nvSpPr>
          <p:cNvPr id="19466" name="Line 18"/>
          <p:cNvSpPr>
            <a:spLocks noChangeShapeType="1"/>
          </p:cNvSpPr>
          <p:nvPr/>
        </p:nvSpPr>
        <p:spPr bwMode="auto">
          <a:xfrm flipH="1">
            <a:off x="9715448" y="1595604"/>
            <a:ext cx="2771139" cy="340995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6600" i="1"/>
          </a:p>
        </p:txBody>
      </p:sp>
      <p:sp>
        <p:nvSpPr>
          <p:cNvPr id="19467" name="Text Box 19"/>
          <p:cNvSpPr txBox="1">
            <a:spLocks noChangeArrowheads="1"/>
          </p:cNvSpPr>
          <p:nvPr/>
        </p:nvSpPr>
        <p:spPr bwMode="auto">
          <a:xfrm>
            <a:off x="13304099" y="2057400"/>
            <a:ext cx="534703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i="1">
                <a:solidFill>
                  <a:srgbClr val="FF0000"/>
                </a:solidFill>
                <a:latin typeface="+mn-lt"/>
              </a:rPr>
              <a:t>а</a:t>
            </a:r>
          </a:p>
        </p:txBody>
      </p:sp>
      <p:sp>
        <p:nvSpPr>
          <p:cNvPr id="19468" name="Text Box 20"/>
          <p:cNvSpPr txBox="1">
            <a:spLocks noChangeArrowheads="1"/>
          </p:cNvSpPr>
          <p:nvPr/>
        </p:nvSpPr>
        <p:spPr bwMode="auto">
          <a:xfrm>
            <a:off x="13036748" y="3537684"/>
            <a:ext cx="534703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4000" b="1" i="1">
                <a:solidFill>
                  <a:srgbClr val="FF0000"/>
                </a:solidFill>
                <a:latin typeface="+mn-lt"/>
              </a:rPr>
              <a:t>b</a:t>
            </a:r>
            <a:endParaRPr lang="ru-RU" altLang="ru-RU" sz="4000" b="1" i="1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9469" name="Text Box 21"/>
          <p:cNvSpPr txBox="1">
            <a:spLocks noChangeArrowheads="1"/>
          </p:cNvSpPr>
          <p:nvPr/>
        </p:nvSpPr>
        <p:spPr bwMode="auto">
          <a:xfrm>
            <a:off x="12396264" y="1221878"/>
            <a:ext cx="47539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4000" b="1" i="1">
                <a:solidFill>
                  <a:srgbClr val="0000FF"/>
                </a:solidFill>
                <a:latin typeface="+mn-lt"/>
              </a:rPr>
              <a:t>c</a:t>
            </a:r>
            <a:endParaRPr lang="ru-RU" altLang="ru-RU" sz="4000" b="1" i="1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9470" name="Text Box 22"/>
          <p:cNvSpPr txBox="1">
            <a:spLocks noChangeArrowheads="1"/>
          </p:cNvSpPr>
          <p:nvPr/>
        </p:nvSpPr>
        <p:spPr bwMode="auto">
          <a:xfrm>
            <a:off x="10965182" y="2263622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FF0000"/>
                </a:solidFill>
                <a:latin typeface="+mn-lt"/>
              </a:rPr>
              <a:t>1</a:t>
            </a:r>
          </a:p>
        </p:txBody>
      </p:sp>
      <p:sp>
        <p:nvSpPr>
          <p:cNvPr id="19471" name="Text Box 23"/>
          <p:cNvSpPr txBox="1">
            <a:spLocks noChangeArrowheads="1"/>
          </p:cNvSpPr>
          <p:nvPr/>
        </p:nvSpPr>
        <p:spPr bwMode="auto">
          <a:xfrm>
            <a:off x="11656373" y="2276079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FF0000"/>
                </a:solidFill>
                <a:latin typeface="+mn-lt"/>
              </a:rPr>
              <a:t>2</a:t>
            </a:r>
          </a:p>
        </p:txBody>
      </p:sp>
      <p:sp>
        <p:nvSpPr>
          <p:cNvPr id="19472" name="Text Box 24"/>
          <p:cNvSpPr txBox="1">
            <a:spLocks noChangeArrowheads="1"/>
          </p:cNvSpPr>
          <p:nvPr/>
        </p:nvSpPr>
        <p:spPr bwMode="auto">
          <a:xfrm>
            <a:off x="10703095" y="2783732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FF0000"/>
                </a:solidFill>
                <a:latin typeface="+mn-lt"/>
              </a:rPr>
              <a:t>4</a:t>
            </a:r>
          </a:p>
        </p:txBody>
      </p:sp>
      <p:sp>
        <p:nvSpPr>
          <p:cNvPr id="19473" name="Text Box 25"/>
          <p:cNvSpPr txBox="1">
            <a:spLocks noChangeArrowheads="1"/>
          </p:cNvSpPr>
          <p:nvPr/>
        </p:nvSpPr>
        <p:spPr bwMode="auto">
          <a:xfrm>
            <a:off x="10005181" y="3559021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FF0000"/>
                </a:solidFill>
                <a:latin typeface="+mn-lt"/>
              </a:rPr>
              <a:t>5</a:t>
            </a:r>
          </a:p>
        </p:txBody>
      </p:sp>
      <p:sp>
        <p:nvSpPr>
          <p:cNvPr id="19474" name="Text Box 26"/>
          <p:cNvSpPr txBox="1">
            <a:spLocks noChangeArrowheads="1"/>
          </p:cNvSpPr>
          <p:nvPr/>
        </p:nvSpPr>
        <p:spPr bwMode="auto">
          <a:xfrm>
            <a:off x="10530601" y="3577375"/>
            <a:ext cx="594601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FF0000"/>
                </a:solidFill>
                <a:latin typeface="+mn-lt"/>
              </a:rPr>
              <a:t>6</a:t>
            </a:r>
          </a:p>
        </p:txBody>
      </p:sp>
      <p:sp>
        <p:nvSpPr>
          <p:cNvPr id="19475" name="Text Box 27"/>
          <p:cNvSpPr txBox="1">
            <a:spLocks noChangeArrowheads="1"/>
          </p:cNvSpPr>
          <p:nvPr/>
        </p:nvSpPr>
        <p:spPr bwMode="auto">
          <a:xfrm>
            <a:off x="10320021" y="3961844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FF0000"/>
                </a:solidFill>
                <a:latin typeface="+mn-lt"/>
              </a:rPr>
              <a:t>7</a:t>
            </a:r>
          </a:p>
        </p:txBody>
      </p:sp>
      <p:sp>
        <p:nvSpPr>
          <p:cNvPr id="19476" name="Text Box 28"/>
          <p:cNvSpPr txBox="1">
            <a:spLocks noChangeArrowheads="1"/>
          </p:cNvSpPr>
          <p:nvPr/>
        </p:nvSpPr>
        <p:spPr bwMode="auto">
          <a:xfrm>
            <a:off x="9743440" y="3961844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FF0000"/>
                </a:solidFill>
                <a:latin typeface="+mn-lt"/>
              </a:rPr>
              <a:t>8</a:t>
            </a:r>
          </a:p>
        </p:txBody>
      </p:sp>
      <p:sp>
        <p:nvSpPr>
          <p:cNvPr id="237597" name="Text Box 29"/>
          <p:cNvSpPr txBox="1">
            <a:spLocks noChangeArrowheads="1"/>
          </p:cNvSpPr>
          <p:nvPr/>
        </p:nvSpPr>
        <p:spPr bwMode="auto">
          <a:xfrm>
            <a:off x="4671727" y="3020282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3 и ∠7</a:t>
            </a:r>
          </a:p>
        </p:txBody>
      </p:sp>
      <p:sp>
        <p:nvSpPr>
          <p:cNvPr id="237598" name="Text Box 30"/>
          <p:cNvSpPr txBox="1">
            <a:spLocks noChangeArrowheads="1"/>
          </p:cNvSpPr>
          <p:nvPr/>
        </p:nvSpPr>
        <p:spPr bwMode="auto">
          <a:xfrm>
            <a:off x="4671727" y="4144232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3 и ∠6</a:t>
            </a:r>
          </a:p>
        </p:txBody>
      </p:sp>
      <p:sp>
        <p:nvSpPr>
          <p:cNvPr id="237599" name="Text Box 31"/>
          <p:cNvSpPr txBox="1">
            <a:spLocks noChangeArrowheads="1"/>
          </p:cNvSpPr>
          <p:nvPr/>
        </p:nvSpPr>
        <p:spPr bwMode="auto">
          <a:xfrm>
            <a:off x="1509684" y="2104678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2 и ∠4</a:t>
            </a:r>
          </a:p>
        </p:txBody>
      </p:sp>
      <p:sp>
        <p:nvSpPr>
          <p:cNvPr id="237600" name="Text Box 32"/>
          <p:cNvSpPr txBox="1">
            <a:spLocks noChangeArrowheads="1"/>
          </p:cNvSpPr>
          <p:nvPr/>
        </p:nvSpPr>
        <p:spPr bwMode="auto">
          <a:xfrm>
            <a:off x="4554887" y="5007198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7 и ∠6</a:t>
            </a:r>
          </a:p>
        </p:txBody>
      </p:sp>
      <p:sp>
        <p:nvSpPr>
          <p:cNvPr id="237601" name="Text Box 33"/>
          <p:cNvSpPr txBox="1">
            <a:spLocks noChangeArrowheads="1"/>
          </p:cNvSpPr>
          <p:nvPr/>
        </p:nvSpPr>
        <p:spPr bwMode="auto">
          <a:xfrm>
            <a:off x="4671727" y="1983962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4 и ∠5</a:t>
            </a:r>
          </a:p>
        </p:txBody>
      </p:sp>
      <p:sp>
        <p:nvSpPr>
          <p:cNvPr id="237602" name="Text Box 34"/>
          <p:cNvSpPr txBox="1">
            <a:spLocks noChangeArrowheads="1"/>
          </p:cNvSpPr>
          <p:nvPr/>
        </p:nvSpPr>
        <p:spPr bwMode="auto">
          <a:xfrm>
            <a:off x="1392844" y="2916204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1 и ∠3</a:t>
            </a:r>
          </a:p>
        </p:txBody>
      </p:sp>
      <p:sp>
        <p:nvSpPr>
          <p:cNvPr id="237603" name="Text Box 35"/>
          <p:cNvSpPr txBox="1">
            <a:spLocks noChangeArrowheads="1"/>
          </p:cNvSpPr>
          <p:nvPr/>
        </p:nvSpPr>
        <p:spPr bwMode="auto">
          <a:xfrm>
            <a:off x="1392844" y="6027068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2 и ∠6</a:t>
            </a:r>
          </a:p>
        </p:txBody>
      </p:sp>
      <p:sp>
        <p:nvSpPr>
          <p:cNvPr id="237604" name="Text Box 36"/>
          <p:cNvSpPr txBox="1">
            <a:spLocks noChangeArrowheads="1"/>
          </p:cNvSpPr>
          <p:nvPr/>
        </p:nvSpPr>
        <p:spPr bwMode="auto">
          <a:xfrm>
            <a:off x="1509684" y="4125878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5 и ∠7</a:t>
            </a:r>
          </a:p>
        </p:txBody>
      </p:sp>
      <p:sp>
        <p:nvSpPr>
          <p:cNvPr id="237605" name="Text Box 37"/>
          <p:cNvSpPr txBox="1">
            <a:spLocks noChangeArrowheads="1"/>
          </p:cNvSpPr>
          <p:nvPr/>
        </p:nvSpPr>
        <p:spPr bwMode="auto">
          <a:xfrm>
            <a:off x="1392844" y="4988844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1 и ∠8</a:t>
            </a:r>
          </a:p>
        </p:txBody>
      </p:sp>
      <p:sp>
        <p:nvSpPr>
          <p:cNvPr id="237606" name="Text Box 38"/>
          <p:cNvSpPr txBox="1">
            <a:spLocks noChangeArrowheads="1"/>
          </p:cNvSpPr>
          <p:nvPr/>
        </p:nvSpPr>
        <p:spPr bwMode="auto">
          <a:xfrm>
            <a:off x="4554887" y="6131148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1 и ∠5</a:t>
            </a:r>
          </a:p>
        </p:txBody>
      </p:sp>
      <p:sp>
        <p:nvSpPr>
          <p:cNvPr id="237607" name="Text Box 39"/>
          <p:cNvSpPr txBox="1">
            <a:spLocks noChangeArrowheads="1"/>
          </p:cNvSpPr>
          <p:nvPr/>
        </p:nvSpPr>
        <p:spPr bwMode="auto">
          <a:xfrm>
            <a:off x="1392844" y="7149114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4 и ∠8</a:t>
            </a:r>
          </a:p>
        </p:txBody>
      </p:sp>
      <p:sp>
        <p:nvSpPr>
          <p:cNvPr id="237608" name="Text Box 40"/>
          <p:cNvSpPr txBox="1">
            <a:spLocks noChangeArrowheads="1"/>
          </p:cNvSpPr>
          <p:nvPr/>
        </p:nvSpPr>
        <p:spPr bwMode="auto">
          <a:xfrm>
            <a:off x="4554887" y="7167468"/>
            <a:ext cx="136345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Arial" pitchFamily="34" charset="0"/>
                <a:ea typeface="Dotum" pitchFamily="34" charset="-127"/>
                <a:cs typeface="Arial" pitchFamily="34" charset="0"/>
              </a:rPr>
              <a:t>∠</a:t>
            </a:r>
            <a:r>
              <a:rPr lang="ru-RU" altLang="ru-RU" b="1">
                <a:latin typeface="Arial" pitchFamily="34" charset="0"/>
                <a:cs typeface="Arial" pitchFamily="34" charset="0"/>
              </a:rPr>
              <a:t>1 и ∠6</a:t>
            </a:r>
          </a:p>
        </p:txBody>
      </p:sp>
      <p:sp>
        <p:nvSpPr>
          <p:cNvPr id="237609" name="Text Box 41"/>
          <p:cNvSpPr txBox="1">
            <a:spLocks noChangeArrowheads="1"/>
          </p:cNvSpPr>
          <p:nvPr/>
        </p:nvSpPr>
        <p:spPr bwMode="auto">
          <a:xfrm>
            <a:off x="1278542" y="1757968"/>
            <a:ext cx="2834820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Вертикальные углы</a:t>
            </a:r>
          </a:p>
        </p:txBody>
      </p:sp>
      <p:sp>
        <p:nvSpPr>
          <p:cNvPr id="237610" name="Text Box 42"/>
          <p:cNvSpPr txBox="1">
            <a:spLocks noChangeArrowheads="1"/>
          </p:cNvSpPr>
          <p:nvPr/>
        </p:nvSpPr>
        <p:spPr bwMode="auto">
          <a:xfrm>
            <a:off x="1278542" y="2657124"/>
            <a:ext cx="2834820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Вертикальные углы</a:t>
            </a:r>
          </a:p>
        </p:txBody>
      </p:sp>
      <p:sp>
        <p:nvSpPr>
          <p:cNvPr id="237611" name="Text Box 43"/>
          <p:cNvSpPr txBox="1">
            <a:spLocks noChangeArrowheads="1"/>
          </p:cNvSpPr>
          <p:nvPr/>
        </p:nvSpPr>
        <p:spPr bwMode="auto">
          <a:xfrm>
            <a:off x="1344582" y="3866798"/>
            <a:ext cx="2834820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Вертикальные углы</a:t>
            </a:r>
          </a:p>
        </p:txBody>
      </p:sp>
      <p:sp>
        <p:nvSpPr>
          <p:cNvPr id="237612" name="Text Box 44"/>
          <p:cNvSpPr txBox="1">
            <a:spLocks noChangeArrowheads="1"/>
          </p:cNvSpPr>
          <p:nvPr/>
        </p:nvSpPr>
        <p:spPr bwMode="auto">
          <a:xfrm>
            <a:off x="1738284" y="5767988"/>
            <a:ext cx="1262467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ВЕРНО!</a:t>
            </a:r>
          </a:p>
        </p:txBody>
      </p:sp>
      <p:sp>
        <p:nvSpPr>
          <p:cNvPr id="237613" name="Text Box 45"/>
          <p:cNvSpPr txBox="1">
            <a:spLocks noChangeArrowheads="1"/>
          </p:cNvSpPr>
          <p:nvPr/>
        </p:nvSpPr>
        <p:spPr bwMode="auto">
          <a:xfrm>
            <a:off x="1623982" y="6804308"/>
            <a:ext cx="1262467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ВЕРНО!</a:t>
            </a:r>
          </a:p>
        </p:txBody>
      </p:sp>
      <p:sp>
        <p:nvSpPr>
          <p:cNvPr id="237614" name="Text Box 46"/>
          <p:cNvSpPr txBox="1">
            <a:spLocks noChangeArrowheads="1"/>
          </p:cNvSpPr>
          <p:nvPr/>
        </p:nvSpPr>
        <p:spPr bwMode="auto">
          <a:xfrm>
            <a:off x="4671728" y="1637252"/>
            <a:ext cx="2972485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Односторонние углы</a:t>
            </a:r>
          </a:p>
        </p:txBody>
      </p:sp>
      <p:sp>
        <p:nvSpPr>
          <p:cNvPr id="237615" name="Text Box 47"/>
          <p:cNvSpPr txBox="1">
            <a:spLocks noChangeArrowheads="1"/>
          </p:cNvSpPr>
          <p:nvPr/>
        </p:nvSpPr>
        <p:spPr bwMode="auto">
          <a:xfrm>
            <a:off x="5017167" y="2766918"/>
            <a:ext cx="1262467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ВЕРНО!</a:t>
            </a:r>
          </a:p>
        </p:txBody>
      </p:sp>
      <p:sp>
        <p:nvSpPr>
          <p:cNvPr id="237616" name="Text Box 48"/>
          <p:cNvSpPr txBox="1">
            <a:spLocks noChangeArrowheads="1"/>
          </p:cNvSpPr>
          <p:nvPr/>
        </p:nvSpPr>
        <p:spPr bwMode="auto">
          <a:xfrm>
            <a:off x="4440589" y="3885152"/>
            <a:ext cx="2972485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Односторонние углы</a:t>
            </a:r>
          </a:p>
        </p:txBody>
      </p:sp>
      <p:sp>
        <p:nvSpPr>
          <p:cNvPr id="237617" name="Text Box 49"/>
          <p:cNvSpPr txBox="1">
            <a:spLocks noChangeArrowheads="1"/>
          </p:cNvSpPr>
          <p:nvPr/>
        </p:nvSpPr>
        <p:spPr bwMode="auto">
          <a:xfrm>
            <a:off x="4671728" y="4748118"/>
            <a:ext cx="2174383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Смежные углы</a:t>
            </a:r>
          </a:p>
        </p:txBody>
      </p:sp>
      <p:sp>
        <p:nvSpPr>
          <p:cNvPr id="237618" name="Text Box 50"/>
          <p:cNvSpPr txBox="1">
            <a:spLocks noChangeArrowheads="1"/>
          </p:cNvSpPr>
          <p:nvPr/>
        </p:nvSpPr>
        <p:spPr bwMode="auto">
          <a:xfrm>
            <a:off x="4900327" y="5786342"/>
            <a:ext cx="1262467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ВЕРНО!</a:t>
            </a:r>
          </a:p>
        </p:txBody>
      </p:sp>
      <p:sp>
        <p:nvSpPr>
          <p:cNvPr id="19500" name="AutoShape 5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220" y="7315200"/>
            <a:ext cx="863600" cy="65913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816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75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375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7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59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376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fill="hold"/>
                                        <p:tgtEl>
                                          <p:spTgt spid="2376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7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60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376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376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7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60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376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500" fill="hold"/>
                                        <p:tgtEl>
                                          <p:spTgt spid="237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602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376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500" fill="hold"/>
                                        <p:tgtEl>
                                          <p:spTgt spid="2376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60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376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500" fill="hold"/>
                                        <p:tgtEl>
                                          <p:spTgt spid="2376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60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375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500" fill="hold"/>
                                        <p:tgtEl>
                                          <p:spTgt spid="2375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7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598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375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" dur="500" fill="hold"/>
                                        <p:tgtEl>
                                          <p:spTgt spid="237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7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59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376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500" fill="hold"/>
                                        <p:tgtEl>
                                          <p:spTgt spid="2376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7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60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376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4" dur="500" fill="hold"/>
                                        <p:tgtEl>
                                          <p:spTgt spid="2376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7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601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376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2000" fill="hold"/>
                                        <p:tgtEl>
                                          <p:spTgt spid="2376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37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607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2376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 nodeType="clickPar">
                      <p:stCondLst>
                        <p:cond delay="0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3" dur="500" fill="hold"/>
                                        <p:tgtEl>
                                          <p:spTgt spid="2376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608"/>
                  </p:tgtEl>
                </p:cond>
              </p:nextCondLst>
            </p:seq>
          </p:childTnLst>
        </p:cTn>
      </p:par>
    </p:tnLst>
    <p:bldLst>
      <p:bldP spid="237597" grpId="0"/>
      <p:bldP spid="237598" grpId="0"/>
      <p:bldP spid="237599" grpId="0"/>
      <p:bldP spid="237600" grpId="0"/>
      <p:bldP spid="237601" grpId="0"/>
      <p:bldP spid="237602" grpId="0"/>
      <p:bldP spid="237603" grpId="0"/>
      <p:bldP spid="237604" grpId="0"/>
      <p:bldP spid="237605" grpId="0"/>
      <p:bldP spid="237606" grpId="0"/>
      <p:bldP spid="237607" grpId="0"/>
      <p:bldP spid="237608" grpId="0"/>
      <p:bldP spid="237609" grpId="0"/>
      <p:bldP spid="237610" grpId="0"/>
      <p:bldP spid="237611" grpId="0"/>
      <p:bldP spid="237612" grpId="0"/>
      <p:bldP spid="237613" grpId="0"/>
      <p:bldP spid="237614" grpId="0"/>
      <p:bldP spid="237615" grpId="0"/>
      <p:bldP spid="237616" grpId="0"/>
      <p:bldP spid="237617" grpId="0"/>
      <p:bldP spid="2376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421125" y="2968268"/>
            <a:ext cx="2413000" cy="1226820"/>
            <a:chOff x="1023" y="1849"/>
            <a:chExt cx="925" cy="637"/>
          </a:xfrm>
        </p:grpSpPr>
        <p:sp>
          <p:nvSpPr>
            <p:cNvPr id="20515" name="Freeform 3"/>
            <p:cNvSpPr>
              <a:spLocks/>
            </p:cNvSpPr>
            <p:nvPr/>
          </p:nvSpPr>
          <p:spPr bwMode="auto">
            <a:xfrm>
              <a:off x="1023" y="2069"/>
              <a:ext cx="804" cy="417"/>
            </a:xfrm>
            <a:custGeom>
              <a:avLst/>
              <a:gdLst>
                <a:gd name="T0" fmla="*/ 203 w 804"/>
                <a:gd name="T1" fmla="*/ 169 h 417"/>
                <a:gd name="T2" fmla="*/ 0 w 804"/>
                <a:gd name="T3" fmla="*/ 417 h 417"/>
                <a:gd name="T4" fmla="*/ 553 w 804"/>
                <a:gd name="T5" fmla="*/ 409 h 417"/>
                <a:gd name="T6" fmla="*/ 600 w 804"/>
                <a:gd name="T7" fmla="*/ 393 h 417"/>
                <a:gd name="T8" fmla="*/ 804 w 804"/>
                <a:gd name="T9" fmla="*/ 0 h 417"/>
                <a:gd name="T10" fmla="*/ 203 w 804"/>
                <a:gd name="T11" fmla="*/ 169 h 4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04"/>
                <a:gd name="T19" fmla="*/ 0 h 417"/>
                <a:gd name="T20" fmla="*/ 804 w 804"/>
                <a:gd name="T21" fmla="*/ 417 h 4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04" h="417">
                  <a:moveTo>
                    <a:pt x="203" y="169"/>
                  </a:moveTo>
                  <a:lnTo>
                    <a:pt x="0" y="417"/>
                  </a:lnTo>
                  <a:lnTo>
                    <a:pt x="553" y="409"/>
                  </a:lnTo>
                  <a:lnTo>
                    <a:pt x="600" y="393"/>
                  </a:lnTo>
                  <a:lnTo>
                    <a:pt x="804" y="0"/>
                  </a:lnTo>
                  <a:lnTo>
                    <a:pt x="203" y="169"/>
                  </a:lnTo>
                  <a:close/>
                </a:path>
              </a:pathLst>
            </a:custGeom>
            <a:gradFill rotWithShape="1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 sz="6600" i="1"/>
            </a:p>
          </p:txBody>
        </p:sp>
        <p:sp>
          <p:nvSpPr>
            <p:cNvPr id="20516" name="Freeform 4"/>
            <p:cNvSpPr>
              <a:spLocks/>
            </p:cNvSpPr>
            <p:nvPr/>
          </p:nvSpPr>
          <p:spPr bwMode="auto">
            <a:xfrm>
              <a:off x="1387" y="1849"/>
              <a:ext cx="561" cy="288"/>
            </a:xfrm>
            <a:custGeom>
              <a:avLst/>
              <a:gdLst>
                <a:gd name="T0" fmla="*/ 402 w 561"/>
                <a:gd name="T1" fmla="*/ 288 h 288"/>
                <a:gd name="T2" fmla="*/ 0 w 561"/>
                <a:gd name="T3" fmla="*/ 46 h 288"/>
                <a:gd name="T4" fmla="*/ 561 w 561"/>
                <a:gd name="T5" fmla="*/ 0 h 288"/>
                <a:gd name="T6" fmla="*/ 402 w 561"/>
                <a:gd name="T7" fmla="*/ 288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61"/>
                <a:gd name="T13" fmla="*/ 0 h 288"/>
                <a:gd name="T14" fmla="*/ 561 w 561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61" h="288">
                  <a:moveTo>
                    <a:pt x="402" y="288"/>
                  </a:moveTo>
                  <a:lnTo>
                    <a:pt x="0" y="46"/>
                  </a:lnTo>
                  <a:lnTo>
                    <a:pt x="561" y="0"/>
                  </a:lnTo>
                  <a:lnTo>
                    <a:pt x="402" y="288"/>
                  </a:lnTo>
                  <a:close/>
                </a:path>
              </a:pathLst>
            </a:custGeom>
            <a:gradFill rotWithShape="1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rect">
                <a:fillToRect l="100000" b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 sz="6600" i="1"/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9846064" y="2836824"/>
            <a:ext cx="2291080" cy="1371600"/>
            <a:chOff x="1584" y="1773"/>
            <a:chExt cx="902" cy="720"/>
          </a:xfrm>
        </p:grpSpPr>
        <p:sp>
          <p:nvSpPr>
            <p:cNvPr id="20513" name="Freeform 6"/>
            <p:cNvSpPr>
              <a:spLocks/>
            </p:cNvSpPr>
            <p:nvPr/>
          </p:nvSpPr>
          <p:spPr bwMode="auto">
            <a:xfrm>
              <a:off x="1756" y="1773"/>
              <a:ext cx="730" cy="399"/>
            </a:xfrm>
            <a:custGeom>
              <a:avLst/>
              <a:gdLst>
                <a:gd name="T0" fmla="*/ 541 w 730"/>
                <a:gd name="T1" fmla="*/ 331 h 399"/>
                <a:gd name="T2" fmla="*/ 730 w 730"/>
                <a:gd name="T3" fmla="*/ 0 h 399"/>
                <a:gd name="T4" fmla="*/ 245 w 730"/>
                <a:gd name="T5" fmla="*/ 46 h 399"/>
                <a:gd name="T6" fmla="*/ 230 w 730"/>
                <a:gd name="T7" fmla="*/ 54 h 399"/>
                <a:gd name="T8" fmla="*/ 0 w 730"/>
                <a:gd name="T9" fmla="*/ 399 h 399"/>
                <a:gd name="T10" fmla="*/ 541 w 730"/>
                <a:gd name="T11" fmla="*/ 331 h 3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30"/>
                <a:gd name="T19" fmla="*/ 0 h 399"/>
                <a:gd name="T20" fmla="*/ 730 w 730"/>
                <a:gd name="T21" fmla="*/ 399 h 39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30" h="399">
                  <a:moveTo>
                    <a:pt x="541" y="331"/>
                  </a:moveTo>
                  <a:lnTo>
                    <a:pt x="730" y="0"/>
                  </a:lnTo>
                  <a:lnTo>
                    <a:pt x="245" y="46"/>
                  </a:lnTo>
                  <a:lnTo>
                    <a:pt x="230" y="54"/>
                  </a:lnTo>
                  <a:lnTo>
                    <a:pt x="0" y="399"/>
                  </a:lnTo>
                  <a:lnTo>
                    <a:pt x="541" y="331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 sz="6600" i="1"/>
            </a:p>
          </p:txBody>
        </p:sp>
        <p:sp>
          <p:nvSpPr>
            <p:cNvPr id="20514" name="Freeform 7"/>
            <p:cNvSpPr>
              <a:spLocks/>
            </p:cNvSpPr>
            <p:nvPr/>
          </p:nvSpPr>
          <p:spPr bwMode="auto">
            <a:xfrm>
              <a:off x="1584" y="2145"/>
              <a:ext cx="442" cy="348"/>
            </a:xfrm>
            <a:custGeom>
              <a:avLst/>
              <a:gdLst>
                <a:gd name="T0" fmla="*/ 442 w 442"/>
                <a:gd name="T1" fmla="*/ 317 h 348"/>
                <a:gd name="T2" fmla="*/ 0 w 442"/>
                <a:gd name="T3" fmla="*/ 348 h 348"/>
                <a:gd name="T4" fmla="*/ 212 w 442"/>
                <a:gd name="T5" fmla="*/ 0 h 348"/>
                <a:gd name="T6" fmla="*/ 442 w 442"/>
                <a:gd name="T7" fmla="*/ 317 h 3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2"/>
                <a:gd name="T13" fmla="*/ 0 h 348"/>
                <a:gd name="T14" fmla="*/ 442 w 442"/>
                <a:gd name="T15" fmla="*/ 348 h 3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2" h="348">
                  <a:moveTo>
                    <a:pt x="442" y="317"/>
                  </a:moveTo>
                  <a:lnTo>
                    <a:pt x="0" y="348"/>
                  </a:lnTo>
                  <a:lnTo>
                    <a:pt x="212" y="0"/>
                  </a:lnTo>
                  <a:lnTo>
                    <a:pt x="442" y="317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 sz="6600" i="1"/>
            </a:p>
          </p:txBody>
        </p:sp>
      </p:grpSp>
      <p:sp>
        <p:nvSpPr>
          <p:cNvPr id="20484" name="Text Box 8"/>
          <p:cNvSpPr txBox="1">
            <a:spLocks noChangeArrowheads="1"/>
          </p:cNvSpPr>
          <p:nvPr/>
        </p:nvSpPr>
        <p:spPr bwMode="auto">
          <a:xfrm>
            <a:off x="10667428" y="2799856"/>
            <a:ext cx="50292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FF0000"/>
                </a:solidFill>
                <a:latin typeface="+mn-lt"/>
              </a:rPr>
              <a:t>3</a:t>
            </a:r>
          </a:p>
        </p:txBody>
      </p:sp>
      <p:sp>
        <p:nvSpPr>
          <p:cNvPr id="20485" name="Rectangle 9"/>
          <p:cNvSpPr>
            <a:spLocks noChangeArrowheads="1"/>
          </p:cNvSpPr>
          <p:nvPr/>
        </p:nvSpPr>
        <p:spPr bwMode="auto">
          <a:xfrm>
            <a:off x="1094741" y="557746"/>
            <a:ext cx="12557760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>
            <a:spAutoFit/>
          </a:bodyPr>
          <a:lstStyle/>
          <a:p>
            <a:pPr marL="653110" indent="-653110"/>
            <a:r>
              <a:rPr lang="ru-RU" alt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altLang="ru-RU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alt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пары односторонних </a:t>
            </a:r>
            <a:r>
              <a:rPr lang="ru-RU" altLang="ru-RU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углов</a:t>
            </a:r>
            <a:endParaRPr lang="ru-RU" altLang="ru-RU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6" name="Line 10"/>
          <p:cNvSpPr>
            <a:spLocks noChangeShapeType="1"/>
          </p:cNvSpPr>
          <p:nvPr/>
        </p:nvSpPr>
        <p:spPr bwMode="auto">
          <a:xfrm flipV="1">
            <a:off x="7491485" y="2728238"/>
            <a:ext cx="6080760" cy="501016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6600" i="1"/>
          </a:p>
        </p:txBody>
      </p:sp>
      <p:sp>
        <p:nvSpPr>
          <p:cNvPr id="20487" name="Line 11"/>
          <p:cNvSpPr>
            <a:spLocks noChangeShapeType="1"/>
          </p:cNvSpPr>
          <p:nvPr/>
        </p:nvSpPr>
        <p:spPr bwMode="auto">
          <a:xfrm>
            <a:off x="7608325" y="4208424"/>
            <a:ext cx="575309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6600" i="1"/>
          </a:p>
        </p:txBody>
      </p:sp>
      <p:sp>
        <p:nvSpPr>
          <p:cNvPr id="20488" name="Line 12"/>
          <p:cNvSpPr>
            <a:spLocks noChangeShapeType="1"/>
          </p:cNvSpPr>
          <p:nvPr/>
        </p:nvSpPr>
        <p:spPr bwMode="auto">
          <a:xfrm flipH="1">
            <a:off x="9096764" y="1688109"/>
            <a:ext cx="2771139" cy="340995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6600" i="1"/>
          </a:p>
        </p:txBody>
      </p:sp>
      <p:sp>
        <p:nvSpPr>
          <p:cNvPr id="20489" name="Text Box 13"/>
          <p:cNvSpPr txBox="1">
            <a:spLocks noChangeArrowheads="1"/>
          </p:cNvSpPr>
          <p:nvPr/>
        </p:nvSpPr>
        <p:spPr bwMode="auto">
          <a:xfrm>
            <a:off x="13011556" y="2095415"/>
            <a:ext cx="534703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i="1">
                <a:solidFill>
                  <a:srgbClr val="FF0000"/>
                </a:solidFill>
                <a:latin typeface="+mn-lt"/>
              </a:rPr>
              <a:t>а</a:t>
            </a:r>
          </a:p>
        </p:txBody>
      </p:sp>
      <p:sp>
        <p:nvSpPr>
          <p:cNvPr id="20490" name="Text Box 14"/>
          <p:cNvSpPr txBox="1">
            <a:spLocks noChangeArrowheads="1"/>
          </p:cNvSpPr>
          <p:nvPr/>
        </p:nvSpPr>
        <p:spPr bwMode="auto">
          <a:xfrm>
            <a:off x="12943371" y="3627707"/>
            <a:ext cx="534703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4000" b="1" i="1" dirty="0">
                <a:solidFill>
                  <a:srgbClr val="FF0000"/>
                </a:solidFill>
                <a:latin typeface="+mn-lt"/>
              </a:rPr>
              <a:t>b</a:t>
            </a:r>
            <a:endParaRPr lang="ru-RU" altLang="ru-RU" sz="400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491" name="Text Box 15"/>
          <p:cNvSpPr txBox="1">
            <a:spLocks noChangeArrowheads="1"/>
          </p:cNvSpPr>
          <p:nvPr/>
        </p:nvSpPr>
        <p:spPr bwMode="auto">
          <a:xfrm>
            <a:off x="11837929" y="1400928"/>
            <a:ext cx="47539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4000" b="1" i="1">
                <a:solidFill>
                  <a:srgbClr val="0000FF"/>
                </a:solidFill>
                <a:latin typeface="+mn-lt"/>
              </a:rPr>
              <a:t>c</a:t>
            </a:r>
            <a:endParaRPr lang="ru-RU" altLang="ru-RU" sz="4000" b="1" i="1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0492" name="Text Box 16"/>
          <p:cNvSpPr txBox="1">
            <a:spLocks noChangeArrowheads="1"/>
          </p:cNvSpPr>
          <p:nvPr/>
        </p:nvSpPr>
        <p:spPr bwMode="auto">
          <a:xfrm>
            <a:off x="10343270" y="2358977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FF0000"/>
                </a:solidFill>
                <a:latin typeface="+mn-lt"/>
              </a:rPr>
              <a:t>1</a:t>
            </a:r>
          </a:p>
        </p:txBody>
      </p:sp>
      <p:sp>
        <p:nvSpPr>
          <p:cNvPr id="20493" name="Text Box 17"/>
          <p:cNvSpPr txBox="1">
            <a:spLocks noChangeArrowheads="1"/>
          </p:cNvSpPr>
          <p:nvPr/>
        </p:nvSpPr>
        <p:spPr bwMode="auto">
          <a:xfrm>
            <a:off x="11010978" y="2354512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FF0000"/>
                </a:solidFill>
                <a:latin typeface="+mn-lt"/>
              </a:rPr>
              <a:t>2</a:t>
            </a:r>
          </a:p>
        </p:txBody>
      </p:sp>
      <p:sp>
        <p:nvSpPr>
          <p:cNvPr id="20494" name="Text Box 18"/>
          <p:cNvSpPr txBox="1">
            <a:spLocks noChangeArrowheads="1"/>
          </p:cNvSpPr>
          <p:nvPr/>
        </p:nvSpPr>
        <p:spPr bwMode="auto">
          <a:xfrm>
            <a:off x="10114670" y="2762837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FF0000"/>
                </a:solidFill>
                <a:latin typeface="+mn-lt"/>
              </a:rPr>
              <a:t>4</a:t>
            </a:r>
          </a:p>
        </p:txBody>
      </p:sp>
      <p:sp>
        <p:nvSpPr>
          <p:cNvPr id="20495" name="Text Box 19"/>
          <p:cNvSpPr txBox="1">
            <a:spLocks noChangeArrowheads="1"/>
          </p:cNvSpPr>
          <p:nvPr/>
        </p:nvSpPr>
        <p:spPr bwMode="auto">
          <a:xfrm>
            <a:off x="9423790" y="3627707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FF0000"/>
                </a:solidFill>
                <a:latin typeface="+mn-lt"/>
              </a:rPr>
              <a:t>5</a:t>
            </a:r>
          </a:p>
        </p:txBody>
      </p:sp>
      <p:sp>
        <p:nvSpPr>
          <p:cNvPr id="20496" name="Text Box 20"/>
          <p:cNvSpPr txBox="1">
            <a:spLocks noChangeArrowheads="1"/>
          </p:cNvSpPr>
          <p:nvPr/>
        </p:nvSpPr>
        <p:spPr bwMode="auto">
          <a:xfrm>
            <a:off x="9883529" y="3627707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>
                <a:solidFill>
                  <a:srgbClr val="FF0000"/>
                </a:solidFill>
                <a:latin typeface="+mn-lt"/>
              </a:rPr>
              <a:t>6</a:t>
            </a:r>
          </a:p>
        </p:txBody>
      </p:sp>
      <p:sp>
        <p:nvSpPr>
          <p:cNvPr id="20497" name="Text Box 21"/>
          <p:cNvSpPr txBox="1">
            <a:spLocks noChangeArrowheads="1"/>
          </p:cNvSpPr>
          <p:nvPr/>
        </p:nvSpPr>
        <p:spPr bwMode="auto">
          <a:xfrm>
            <a:off x="9685531" y="4082660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FF0000"/>
                </a:solidFill>
                <a:latin typeface="+mn-lt"/>
              </a:rPr>
              <a:t>7</a:t>
            </a:r>
          </a:p>
        </p:txBody>
      </p:sp>
      <p:sp>
        <p:nvSpPr>
          <p:cNvPr id="20498" name="Text Box 22"/>
          <p:cNvSpPr txBox="1">
            <a:spLocks noChangeArrowheads="1"/>
          </p:cNvSpPr>
          <p:nvPr/>
        </p:nvSpPr>
        <p:spPr bwMode="auto">
          <a:xfrm>
            <a:off x="9118562" y="4031018"/>
            <a:ext cx="52348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FF0000"/>
                </a:solidFill>
                <a:latin typeface="+mn-lt"/>
              </a:rPr>
              <a:t>8</a:t>
            </a:r>
          </a:p>
        </p:txBody>
      </p:sp>
      <p:sp>
        <p:nvSpPr>
          <p:cNvPr id="238615" name="Text Box 23"/>
          <p:cNvSpPr txBox="1">
            <a:spLocks noChangeArrowheads="1"/>
          </p:cNvSpPr>
          <p:nvPr/>
        </p:nvSpPr>
        <p:spPr bwMode="auto">
          <a:xfrm>
            <a:off x="4953000" y="2528180"/>
            <a:ext cx="159268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Dotum" pitchFamily="34" charset="-127"/>
                <a:ea typeface="Dotum" pitchFamily="34" charset="-127"/>
              </a:rPr>
              <a:t>∠</a:t>
            </a:r>
            <a:r>
              <a:rPr lang="ru-RU" altLang="ru-RU" b="1">
                <a:latin typeface="Arial" charset="0"/>
              </a:rPr>
              <a:t>3 и </a:t>
            </a:r>
            <a:r>
              <a:rPr lang="ru-RU" altLang="ru-RU" b="1">
                <a:latin typeface="Dotum" pitchFamily="34" charset="-127"/>
              </a:rPr>
              <a:t>∠</a:t>
            </a:r>
            <a:r>
              <a:rPr lang="ru-RU" altLang="ru-RU" b="1"/>
              <a:t>7</a:t>
            </a:r>
          </a:p>
        </p:txBody>
      </p:sp>
      <p:sp>
        <p:nvSpPr>
          <p:cNvPr id="238616" name="Text Box 24"/>
          <p:cNvSpPr txBox="1">
            <a:spLocks noChangeArrowheads="1"/>
          </p:cNvSpPr>
          <p:nvPr/>
        </p:nvSpPr>
        <p:spPr bwMode="auto">
          <a:xfrm>
            <a:off x="4953000" y="3219696"/>
            <a:ext cx="159268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Dotum" pitchFamily="34" charset="-127"/>
                <a:ea typeface="Dotum" pitchFamily="34" charset="-127"/>
              </a:rPr>
              <a:t>∠</a:t>
            </a:r>
            <a:r>
              <a:rPr lang="ru-RU" altLang="ru-RU" b="1">
                <a:latin typeface="Arial" charset="0"/>
              </a:rPr>
              <a:t>5 и </a:t>
            </a:r>
            <a:r>
              <a:rPr lang="ru-RU" altLang="ru-RU" b="1">
                <a:latin typeface="Dotum" pitchFamily="34" charset="-127"/>
              </a:rPr>
              <a:t>∠</a:t>
            </a:r>
            <a:r>
              <a:rPr lang="ru-RU" altLang="ru-RU" b="1"/>
              <a:t>6</a:t>
            </a:r>
          </a:p>
        </p:txBody>
      </p:sp>
      <p:sp>
        <p:nvSpPr>
          <p:cNvPr id="238617" name="Text Box 25"/>
          <p:cNvSpPr txBox="1">
            <a:spLocks noChangeArrowheads="1"/>
          </p:cNvSpPr>
          <p:nvPr/>
        </p:nvSpPr>
        <p:spPr bwMode="auto">
          <a:xfrm>
            <a:off x="1376909" y="1647150"/>
            <a:ext cx="159268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Dotum" pitchFamily="34" charset="-127"/>
                <a:ea typeface="Dotum" pitchFamily="34" charset="-127"/>
              </a:rPr>
              <a:t>∠</a:t>
            </a:r>
            <a:r>
              <a:rPr lang="ru-RU" altLang="ru-RU" b="1">
                <a:latin typeface="Arial" charset="0"/>
              </a:rPr>
              <a:t>2 и </a:t>
            </a:r>
            <a:r>
              <a:rPr lang="ru-RU" altLang="ru-RU" b="1">
                <a:latin typeface="Dotum" pitchFamily="34" charset="-127"/>
              </a:rPr>
              <a:t>∠</a:t>
            </a:r>
            <a:r>
              <a:rPr lang="ru-RU" altLang="ru-RU" b="1"/>
              <a:t>4</a:t>
            </a:r>
          </a:p>
        </p:txBody>
      </p:sp>
      <p:sp>
        <p:nvSpPr>
          <p:cNvPr id="238618" name="Text Box 26"/>
          <p:cNvSpPr txBox="1">
            <a:spLocks noChangeArrowheads="1"/>
          </p:cNvSpPr>
          <p:nvPr/>
        </p:nvSpPr>
        <p:spPr bwMode="auto">
          <a:xfrm>
            <a:off x="4953000" y="4082660"/>
            <a:ext cx="159268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Dotum" pitchFamily="34" charset="-127"/>
                <a:ea typeface="Dotum" pitchFamily="34" charset="-127"/>
              </a:rPr>
              <a:t>∠</a:t>
            </a:r>
            <a:r>
              <a:rPr lang="ru-RU" altLang="ru-RU" b="1">
                <a:latin typeface="Arial" charset="0"/>
              </a:rPr>
              <a:t>7 и </a:t>
            </a:r>
            <a:r>
              <a:rPr lang="ru-RU" altLang="ru-RU" b="1">
                <a:latin typeface="Dotum" pitchFamily="34" charset="-127"/>
              </a:rPr>
              <a:t>∠</a:t>
            </a:r>
            <a:r>
              <a:rPr lang="ru-RU" altLang="ru-RU" b="1"/>
              <a:t>6</a:t>
            </a:r>
          </a:p>
        </p:txBody>
      </p:sp>
      <p:sp>
        <p:nvSpPr>
          <p:cNvPr id="238619" name="Text Box 27"/>
          <p:cNvSpPr txBox="1">
            <a:spLocks noChangeArrowheads="1"/>
          </p:cNvSpPr>
          <p:nvPr/>
        </p:nvSpPr>
        <p:spPr bwMode="auto">
          <a:xfrm>
            <a:off x="4953000" y="1663310"/>
            <a:ext cx="159268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Dotum" pitchFamily="34" charset="-127"/>
                <a:ea typeface="Dotum" pitchFamily="34" charset="-127"/>
              </a:rPr>
              <a:t>∠</a:t>
            </a:r>
            <a:r>
              <a:rPr lang="ru-RU" altLang="ru-RU" b="1">
                <a:latin typeface="Arial" charset="0"/>
              </a:rPr>
              <a:t>3 и </a:t>
            </a:r>
            <a:r>
              <a:rPr lang="ru-RU" altLang="ru-RU" b="1">
                <a:latin typeface="Dotum" pitchFamily="34" charset="-127"/>
              </a:rPr>
              <a:t>∠</a:t>
            </a:r>
            <a:r>
              <a:rPr lang="ru-RU" altLang="ru-RU" b="1"/>
              <a:t>5</a:t>
            </a:r>
          </a:p>
        </p:txBody>
      </p:sp>
      <p:sp>
        <p:nvSpPr>
          <p:cNvPr id="238620" name="Text Box 28"/>
          <p:cNvSpPr txBox="1">
            <a:spLocks noChangeArrowheads="1"/>
          </p:cNvSpPr>
          <p:nvPr/>
        </p:nvSpPr>
        <p:spPr bwMode="auto">
          <a:xfrm>
            <a:off x="1376909" y="2424390"/>
            <a:ext cx="159268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Dotum" pitchFamily="34" charset="-127"/>
                <a:ea typeface="Dotum" pitchFamily="34" charset="-127"/>
              </a:rPr>
              <a:t>∠</a:t>
            </a:r>
            <a:r>
              <a:rPr lang="ru-RU" altLang="ru-RU" b="1">
                <a:latin typeface="Arial" charset="0"/>
              </a:rPr>
              <a:t>1 и </a:t>
            </a:r>
            <a:r>
              <a:rPr lang="ru-RU" altLang="ru-RU" b="1">
                <a:latin typeface="Dotum" pitchFamily="34" charset="-127"/>
              </a:rPr>
              <a:t>∠</a:t>
            </a:r>
            <a:r>
              <a:rPr lang="ru-RU" altLang="ru-RU" b="1"/>
              <a:t>3</a:t>
            </a:r>
          </a:p>
        </p:txBody>
      </p:sp>
      <p:sp>
        <p:nvSpPr>
          <p:cNvPr id="238621" name="Text Box 29"/>
          <p:cNvSpPr txBox="1">
            <a:spLocks noChangeArrowheads="1"/>
          </p:cNvSpPr>
          <p:nvPr/>
        </p:nvSpPr>
        <p:spPr bwMode="auto">
          <a:xfrm>
            <a:off x="1480161" y="4998116"/>
            <a:ext cx="159268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Dotum" pitchFamily="34" charset="-127"/>
                <a:ea typeface="Dotum" pitchFamily="34" charset="-127"/>
              </a:rPr>
              <a:t>∠</a:t>
            </a:r>
            <a:r>
              <a:rPr lang="ru-RU" altLang="ru-RU" b="1">
                <a:latin typeface="Arial" charset="0"/>
              </a:rPr>
              <a:t>2 и </a:t>
            </a:r>
            <a:r>
              <a:rPr lang="ru-RU" altLang="ru-RU" b="1">
                <a:latin typeface="Dotum" pitchFamily="34" charset="-127"/>
              </a:rPr>
              <a:t>∠</a:t>
            </a:r>
            <a:r>
              <a:rPr lang="ru-RU" altLang="ru-RU" b="1"/>
              <a:t>6</a:t>
            </a:r>
          </a:p>
        </p:txBody>
      </p:sp>
      <p:sp>
        <p:nvSpPr>
          <p:cNvPr id="238622" name="Text Box 30"/>
          <p:cNvSpPr txBox="1">
            <a:spLocks noChangeArrowheads="1"/>
          </p:cNvSpPr>
          <p:nvPr/>
        </p:nvSpPr>
        <p:spPr bwMode="auto">
          <a:xfrm>
            <a:off x="1392665" y="3203536"/>
            <a:ext cx="159268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Dotum" pitchFamily="34" charset="-127"/>
                <a:ea typeface="Dotum" pitchFamily="34" charset="-127"/>
              </a:rPr>
              <a:t>∠</a:t>
            </a:r>
            <a:r>
              <a:rPr lang="ru-RU" altLang="ru-RU" b="1">
                <a:latin typeface="Arial" charset="0"/>
              </a:rPr>
              <a:t>5 и </a:t>
            </a:r>
            <a:r>
              <a:rPr lang="ru-RU" altLang="ru-RU" b="1">
                <a:latin typeface="Dotum" pitchFamily="34" charset="-127"/>
              </a:rPr>
              <a:t>∠</a:t>
            </a:r>
            <a:r>
              <a:rPr lang="ru-RU" altLang="ru-RU" b="1"/>
              <a:t>7</a:t>
            </a:r>
          </a:p>
        </p:txBody>
      </p:sp>
      <p:sp>
        <p:nvSpPr>
          <p:cNvPr id="238623" name="Text Box 31"/>
          <p:cNvSpPr txBox="1">
            <a:spLocks noChangeArrowheads="1"/>
          </p:cNvSpPr>
          <p:nvPr/>
        </p:nvSpPr>
        <p:spPr bwMode="auto">
          <a:xfrm>
            <a:off x="1408421" y="4124543"/>
            <a:ext cx="159268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Dotum" pitchFamily="34" charset="-127"/>
                <a:ea typeface="Dotum" pitchFamily="34" charset="-127"/>
              </a:rPr>
              <a:t>∠</a:t>
            </a:r>
            <a:r>
              <a:rPr lang="ru-RU" altLang="ru-RU" b="1">
                <a:latin typeface="Arial" charset="0"/>
              </a:rPr>
              <a:t>1 и </a:t>
            </a:r>
            <a:r>
              <a:rPr lang="ru-RU" altLang="ru-RU" b="1">
                <a:latin typeface="Dotum" pitchFamily="34" charset="-127"/>
              </a:rPr>
              <a:t>∠</a:t>
            </a:r>
            <a:r>
              <a:rPr lang="ru-RU" altLang="ru-RU" b="1"/>
              <a:t>8</a:t>
            </a:r>
          </a:p>
        </p:txBody>
      </p:sp>
      <p:sp>
        <p:nvSpPr>
          <p:cNvPr id="238624" name="Text Box 32"/>
          <p:cNvSpPr txBox="1">
            <a:spLocks noChangeArrowheads="1"/>
          </p:cNvSpPr>
          <p:nvPr/>
        </p:nvSpPr>
        <p:spPr bwMode="auto">
          <a:xfrm>
            <a:off x="4953000" y="4947530"/>
            <a:ext cx="159268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Dotum" pitchFamily="34" charset="-127"/>
                <a:ea typeface="Dotum" pitchFamily="34" charset="-127"/>
              </a:rPr>
              <a:t>∠</a:t>
            </a:r>
            <a:r>
              <a:rPr lang="ru-RU" altLang="ru-RU" b="1">
                <a:latin typeface="Arial" charset="0"/>
              </a:rPr>
              <a:t>4 и </a:t>
            </a:r>
            <a:r>
              <a:rPr lang="ru-RU" altLang="ru-RU" b="1">
                <a:latin typeface="Dotum" pitchFamily="34" charset="-127"/>
              </a:rPr>
              <a:t>∠</a:t>
            </a:r>
            <a:r>
              <a:rPr lang="ru-RU" altLang="ru-RU" b="1"/>
              <a:t>5</a:t>
            </a:r>
          </a:p>
        </p:txBody>
      </p:sp>
      <p:sp>
        <p:nvSpPr>
          <p:cNvPr id="238625" name="Text Box 33"/>
          <p:cNvSpPr txBox="1">
            <a:spLocks noChangeArrowheads="1"/>
          </p:cNvSpPr>
          <p:nvPr/>
        </p:nvSpPr>
        <p:spPr bwMode="auto">
          <a:xfrm>
            <a:off x="1485805" y="5881966"/>
            <a:ext cx="159268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Dotum" pitchFamily="34" charset="-127"/>
                <a:ea typeface="Dotum" pitchFamily="34" charset="-127"/>
              </a:rPr>
              <a:t>∠</a:t>
            </a:r>
            <a:r>
              <a:rPr lang="ru-RU" altLang="ru-RU" b="1">
                <a:latin typeface="Arial" charset="0"/>
              </a:rPr>
              <a:t>3 и </a:t>
            </a:r>
            <a:r>
              <a:rPr lang="ru-RU" altLang="ru-RU" b="1">
                <a:latin typeface="Dotum" pitchFamily="34" charset="-127"/>
              </a:rPr>
              <a:t>∠</a:t>
            </a:r>
            <a:r>
              <a:rPr lang="ru-RU" altLang="ru-RU" b="1"/>
              <a:t>6</a:t>
            </a:r>
          </a:p>
        </p:txBody>
      </p:sp>
      <p:sp>
        <p:nvSpPr>
          <p:cNvPr id="238626" name="Text Box 34"/>
          <p:cNvSpPr txBox="1">
            <a:spLocks noChangeArrowheads="1"/>
          </p:cNvSpPr>
          <p:nvPr/>
        </p:nvSpPr>
        <p:spPr bwMode="auto">
          <a:xfrm>
            <a:off x="4953000" y="5724770"/>
            <a:ext cx="1592685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Dotum" pitchFamily="34" charset="-127"/>
                <a:ea typeface="Dotum" pitchFamily="34" charset="-127"/>
              </a:rPr>
              <a:t>∠</a:t>
            </a:r>
            <a:r>
              <a:rPr lang="ru-RU" altLang="ru-RU" b="1">
                <a:latin typeface="Arial" charset="0"/>
              </a:rPr>
              <a:t>1 и </a:t>
            </a:r>
            <a:r>
              <a:rPr lang="ru-RU" altLang="ru-RU" b="1">
                <a:latin typeface="Dotum" pitchFamily="34" charset="-127"/>
              </a:rPr>
              <a:t>∠</a:t>
            </a:r>
            <a:r>
              <a:rPr lang="ru-RU" altLang="ru-RU" b="1"/>
              <a:t>6</a:t>
            </a:r>
          </a:p>
        </p:txBody>
      </p:sp>
      <p:sp>
        <p:nvSpPr>
          <p:cNvPr id="20512" name="AutoShape 3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36636" y="7127518"/>
            <a:ext cx="863600" cy="65913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endParaRPr lang="ru-RU" altLang="ru-RU"/>
          </a:p>
        </p:txBody>
      </p:sp>
      <p:sp>
        <p:nvSpPr>
          <p:cNvPr id="37" name="Text Box 48"/>
          <p:cNvSpPr txBox="1">
            <a:spLocks noChangeArrowheads="1"/>
          </p:cNvSpPr>
          <p:nvPr/>
        </p:nvSpPr>
        <p:spPr bwMode="auto">
          <a:xfrm>
            <a:off x="4393360" y="4610981"/>
            <a:ext cx="2972485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Односторонние углы</a:t>
            </a:r>
          </a:p>
        </p:txBody>
      </p:sp>
      <p:sp>
        <p:nvSpPr>
          <p:cNvPr id="38" name="Text Box 48"/>
          <p:cNvSpPr txBox="1">
            <a:spLocks noChangeArrowheads="1"/>
          </p:cNvSpPr>
          <p:nvPr/>
        </p:nvSpPr>
        <p:spPr bwMode="auto">
          <a:xfrm>
            <a:off x="995571" y="5535710"/>
            <a:ext cx="2972485" cy="43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Односторонние углы</a:t>
            </a:r>
          </a:p>
        </p:txBody>
      </p:sp>
    </p:spTree>
    <p:extLst>
      <p:ext uri="{BB962C8B-B14F-4D97-AF65-F5344CB8AC3E}">
        <p14:creationId xmlns:p14="http://schemas.microsoft.com/office/powerpoint/2010/main" val="2103804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86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500" fill="hold"/>
                                        <p:tgtEl>
                                          <p:spTgt spid="2386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6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386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500" fill="hold"/>
                                        <p:tgtEl>
                                          <p:spTgt spid="2386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6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86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2386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62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38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500" fill="hold"/>
                                        <p:tgtEl>
                                          <p:spTgt spid="2386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62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386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500" fill="hold"/>
                                        <p:tgtEl>
                                          <p:spTgt spid="2386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62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386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500" fill="hold"/>
                                        <p:tgtEl>
                                          <p:spTgt spid="2386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623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386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500" fill="hold"/>
                                        <p:tgtEl>
                                          <p:spTgt spid="2386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6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386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500" fill="hold"/>
                                        <p:tgtEl>
                                          <p:spTgt spid="2386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61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238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500" fill="hold"/>
                                        <p:tgtEl>
                                          <p:spTgt spid="2386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618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386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500" fill="hold"/>
                                        <p:tgtEl>
                                          <p:spTgt spid="2386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61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386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500" fill="hold"/>
                                        <p:tgtEl>
                                          <p:spTgt spid="2386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62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386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 nodeType="clickPar">
                      <p:stCondLst>
                        <p:cond delay="0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7" dur="500" fill="hold"/>
                                        <p:tgtEl>
                                          <p:spTgt spid="2386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626"/>
                  </p:tgtEl>
                </p:cond>
              </p:nextCondLst>
            </p:seq>
          </p:childTnLst>
        </p:cTn>
      </p:par>
    </p:tnLst>
    <p:bldLst>
      <p:bldP spid="238615" grpId="0"/>
      <p:bldP spid="238616" grpId="0"/>
      <p:bldP spid="238617" grpId="0"/>
      <p:bldP spid="238618" grpId="0"/>
      <p:bldP spid="238619" grpId="0"/>
      <p:bldP spid="238620" grpId="0"/>
      <p:bldP spid="238621" grpId="0"/>
      <p:bldP spid="238622" grpId="0"/>
      <p:bldP spid="238624" grpId="0"/>
      <p:bldP spid="238625" grpId="0"/>
      <p:bldP spid="238626" grpId="0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ChangeArrowheads="1"/>
          </p:cNvSpPr>
          <p:nvPr/>
        </p:nvSpPr>
        <p:spPr bwMode="auto">
          <a:xfrm>
            <a:off x="1323342" y="2040256"/>
            <a:ext cx="11983720" cy="216322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30622" tIns="65311" rIns="130622" bIns="65311">
            <a:spAutoFit/>
          </a:bodyPr>
          <a:lstStyle/>
          <a:p>
            <a:pPr algn="ctr">
              <a:defRPr/>
            </a:pPr>
            <a:r>
              <a:rPr lang="ru-RU" alt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Теорема. </a:t>
            </a:r>
            <a:r>
              <a:rPr lang="ru-RU" alt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</a:t>
            </a:r>
            <a:r>
              <a:rPr lang="ru-RU" alt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пересечении двух прямых секущей накрест лежащие углы равны, то прямые параллельны.</a:t>
            </a:r>
          </a:p>
        </p:txBody>
      </p:sp>
      <p:sp>
        <p:nvSpPr>
          <p:cNvPr id="221187" name="Freeform 3"/>
          <p:cNvSpPr>
            <a:spLocks/>
          </p:cNvSpPr>
          <p:nvPr/>
        </p:nvSpPr>
        <p:spPr bwMode="auto">
          <a:xfrm rot="10800000">
            <a:off x="3396966" y="5766028"/>
            <a:ext cx="2303781" cy="1036320"/>
          </a:xfrm>
          <a:custGeom>
            <a:avLst/>
            <a:gdLst>
              <a:gd name="T0" fmla="*/ 0 w 907"/>
              <a:gd name="T1" fmla="*/ 0 h 544"/>
              <a:gd name="T2" fmla="*/ 2147483647 w 907"/>
              <a:gd name="T3" fmla="*/ 0 h 544"/>
              <a:gd name="T4" fmla="*/ 2147483647 w 907"/>
              <a:gd name="T5" fmla="*/ 2147483647 h 544"/>
              <a:gd name="T6" fmla="*/ 2147483647 w 907"/>
              <a:gd name="T7" fmla="*/ 2147483647 h 544"/>
              <a:gd name="T8" fmla="*/ 0 w 907"/>
              <a:gd name="T9" fmla="*/ 2147483647 h 544"/>
              <a:gd name="T10" fmla="*/ 0 w 907"/>
              <a:gd name="T11" fmla="*/ 2147483647 h 544"/>
              <a:gd name="T12" fmla="*/ 0 w 907"/>
              <a:gd name="T13" fmla="*/ 0 h 5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7"/>
              <a:gd name="T22" fmla="*/ 0 h 544"/>
              <a:gd name="T23" fmla="*/ 907 w 907"/>
              <a:gd name="T24" fmla="*/ 544 h 5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7" h="544">
                <a:moveTo>
                  <a:pt x="0" y="0"/>
                </a:moveTo>
                <a:lnTo>
                  <a:pt x="907" y="0"/>
                </a:lnTo>
                <a:lnTo>
                  <a:pt x="317" y="544"/>
                </a:lnTo>
                <a:lnTo>
                  <a:pt x="91" y="408"/>
                </a:lnTo>
                <a:lnTo>
                  <a:pt x="0" y="272"/>
                </a:lnTo>
                <a:lnTo>
                  <a:pt x="0" y="9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FFFF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 w="12700">
            <a:noFill/>
            <a:round/>
            <a:headEnd type="none" w="sm" len="sm"/>
            <a:tailEnd type="none" w="sm" len="sm"/>
          </a:ln>
          <a:extLst/>
        </p:spPr>
        <p:txBody>
          <a:bodyPr wrap="none" lIns="130622" tIns="65311" rIns="130622" bIns="65311"/>
          <a:lstStyle/>
          <a:p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221188" name="Freeform 4"/>
          <p:cNvSpPr>
            <a:spLocks/>
          </p:cNvSpPr>
          <p:nvPr/>
        </p:nvSpPr>
        <p:spPr bwMode="auto">
          <a:xfrm>
            <a:off x="3282666" y="5333592"/>
            <a:ext cx="2303779" cy="1036320"/>
          </a:xfrm>
          <a:custGeom>
            <a:avLst/>
            <a:gdLst>
              <a:gd name="T0" fmla="*/ 0 w 907"/>
              <a:gd name="T1" fmla="*/ 0 h 544"/>
              <a:gd name="T2" fmla="*/ 2147483647 w 907"/>
              <a:gd name="T3" fmla="*/ 0 h 544"/>
              <a:gd name="T4" fmla="*/ 2147483647 w 907"/>
              <a:gd name="T5" fmla="*/ 2147483647 h 544"/>
              <a:gd name="T6" fmla="*/ 2147483647 w 907"/>
              <a:gd name="T7" fmla="*/ 2147483647 h 544"/>
              <a:gd name="T8" fmla="*/ 0 w 907"/>
              <a:gd name="T9" fmla="*/ 2147483647 h 544"/>
              <a:gd name="T10" fmla="*/ 0 w 907"/>
              <a:gd name="T11" fmla="*/ 2147483647 h 544"/>
              <a:gd name="T12" fmla="*/ 0 w 907"/>
              <a:gd name="T13" fmla="*/ 0 h 5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7"/>
              <a:gd name="T22" fmla="*/ 0 h 544"/>
              <a:gd name="T23" fmla="*/ 907 w 907"/>
              <a:gd name="T24" fmla="*/ 544 h 5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7" h="544">
                <a:moveTo>
                  <a:pt x="0" y="0"/>
                </a:moveTo>
                <a:lnTo>
                  <a:pt x="907" y="0"/>
                </a:lnTo>
                <a:lnTo>
                  <a:pt x="317" y="544"/>
                </a:lnTo>
                <a:lnTo>
                  <a:pt x="91" y="408"/>
                </a:lnTo>
                <a:lnTo>
                  <a:pt x="0" y="272"/>
                </a:lnTo>
                <a:lnTo>
                  <a:pt x="0" y="9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FFFF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 w="12700">
            <a:noFill/>
            <a:round/>
            <a:headEnd type="none" w="sm" len="sm"/>
            <a:tailEnd type="none" w="sm" len="sm"/>
          </a:ln>
          <a:extLst/>
        </p:spPr>
        <p:txBody>
          <a:bodyPr wrap="none" lIns="130622" tIns="65311" rIns="130622" bIns="65311"/>
          <a:lstStyle/>
          <a:p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2360645" y="5333592"/>
            <a:ext cx="5875021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246347" y="6802348"/>
            <a:ext cx="587501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V="1">
            <a:off x="2360645" y="4209643"/>
            <a:ext cx="5069840" cy="319659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4412680" y="5281611"/>
            <a:ext cx="797596" cy="5627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46</a:t>
            </a:r>
            <a:r>
              <a:rPr lang="ru-RU" altLang="ru-RU" sz="2800" b="1" baseline="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altLang="ru-RU" sz="2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3730923" y="6369912"/>
            <a:ext cx="797596" cy="5627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46</a:t>
            </a:r>
            <a:r>
              <a:rPr lang="ru-RU" altLang="ru-RU" sz="2800" b="1" baseline="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altLang="ru-RU" sz="2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1194" name="Text Box 10"/>
          <p:cNvSpPr txBox="1">
            <a:spLocks noChangeArrowheads="1"/>
          </p:cNvSpPr>
          <p:nvPr/>
        </p:nvSpPr>
        <p:spPr bwMode="auto">
          <a:xfrm>
            <a:off x="7702682" y="4615497"/>
            <a:ext cx="627677" cy="916728"/>
          </a:xfrm>
          <a:prstGeom prst="rect">
            <a:avLst/>
          </a:prstGeom>
          <a:noFill/>
          <a:ln w="57150">
            <a:noFill/>
          </a:ln>
          <a:effectLst/>
          <a:ex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en-US" altLang="ru-RU" sz="5100" b="1" i="1">
                <a:solidFill>
                  <a:srgbClr val="FF0000"/>
                </a:solidFill>
                <a:cs typeface="Arial" pitchFamily="34" charset="0"/>
              </a:rPr>
              <a:t>a</a:t>
            </a:r>
            <a:endParaRPr lang="ru-RU" altLang="ru-RU" sz="5100" b="1" i="1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21195" name="Text Box 11"/>
          <p:cNvSpPr txBox="1">
            <a:spLocks noChangeArrowheads="1"/>
          </p:cNvSpPr>
          <p:nvPr/>
        </p:nvSpPr>
        <p:spPr bwMode="auto">
          <a:xfrm>
            <a:off x="7661626" y="5962768"/>
            <a:ext cx="608441" cy="916728"/>
          </a:xfrm>
          <a:prstGeom prst="rect">
            <a:avLst/>
          </a:prstGeom>
          <a:noFill/>
          <a:ln w="57150">
            <a:noFill/>
          </a:ln>
          <a:effectLst/>
          <a:ex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en-US" altLang="ru-RU" sz="5100" b="1" i="1">
                <a:solidFill>
                  <a:srgbClr val="FF0000"/>
                </a:solidFill>
                <a:cs typeface="Arial" pitchFamily="34" charset="0"/>
              </a:rPr>
              <a:t>b</a:t>
            </a:r>
            <a:endParaRPr lang="ru-RU" altLang="ru-RU" sz="5100" b="1" i="1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21196" name="Text Box 12"/>
          <p:cNvSpPr txBox="1">
            <a:spLocks noChangeArrowheads="1"/>
          </p:cNvSpPr>
          <p:nvPr/>
        </p:nvSpPr>
        <p:spPr bwMode="auto">
          <a:xfrm>
            <a:off x="10655301" y="5324476"/>
            <a:ext cx="1283305" cy="91672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en-US" altLang="ru-RU" sz="5100" b="1" i="1">
                <a:solidFill>
                  <a:srgbClr val="FF0000"/>
                </a:solidFill>
                <a:cs typeface="Arial" pitchFamily="34" charset="0"/>
              </a:rPr>
              <a:t>a</a:t>
            </a:r>
            <a:r>
              <a:rPr lang="en-US" altLang="ru-RU" sz="5100">
                <a:solidFill>
                  <a:srgbClr val="FF0000"/>
                </a:solidFill>
                <a:cs typeface="Arial" pitchFamily="34" charset="0"/>
              </a:rPr>
              <a:t>II</a:t>
            </a:r>
            <a:r>
              <a:rPr lang="en-US" altLang="ru-RU" sz="5100" b="1" i="1">
                <a:solidFill>
                  <a:srgbClr val="FF0000"/>
                </a:solidFill>
                <a:cs typeface="Arial" pitchFamily="34" charset="0"/>
              </a:rPr>
              <a:t>b</a:t>
            </a:r>
            <a:endParaRPr lang="ru-RU" altLang="ru-RU" sz="5100" b="1" i="1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21197" name="Text Box 13"/>
          <p:cNvSpPr txBox="1">
            <a:spLocks noChangeArrowheads="1"/>
          </p:cNvSpPr>
          <p:nvPr/>
        </p:nvSpPr>
        <p:spPr bwMode="auto">
          <a:xfrm>
            <a:off x="6163026" y="4123918"/>
            <a:ext cx="533100" cy="916728"/>
          </a:xfrm>
          <a:prstGeom prst="rect">
            <a:avLst/>
          </a:prstGeom>
          <a:noFill/>
          <a:ln w="57150">
            <a:noFill/>
          </a:ln>
          <a:effectLst/>
          <a:ex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en-US" altLang="ru-RU" sz="5100" b="1" i="1">
                <a:solidFill>
                  <a:srgbClr val="FF0000"/>
                </a:solidFill>
                <a:cs typeface="Arial" pitchFamily="34" charset="0"/>
              </a:rPr>
              <a:t>c</a:t>
            </a:r>
            <a:endParaRPr lang="ru-RU" altLang="ru-RU" sz="5100" b="1" i="1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2014221" y="659130"/>
            <a:ext cx="10485120" cy="1393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ru-RU" alt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ПРИЗНАКИ ПАРАЛЛЕЛЬНОСТИ </a:t>
            </a:r>
            <a:r>
              <a:rPr lang="ru-RU" alt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ПРЯМЫХ</a:t>
            </a:r>
            <a:endParaRPr lang="ru-RU" altLang="ru-RU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22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500" fill="hold"/>
                                        <p:tgtEl>
                                          <p:spTgt spid="22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7" grpId="0" animBg="1"/>
      <p:bldP spid="2211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401320" y="226696"/>
            <a:ext cx="14112240" cy="2024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altLang="ru-RU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Если при </a:t>
            </a:r>
            <a:r>
              <a:rPr lang="ru-RU" alt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пересечении двух прямых секущей </a:t>
            </a:r>
            <a:r>
              <a:rPr lang="ru-RU" altLang="ru-RU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      накрест лежащие </a:t>
            </a:r>
            <a:r>
              <a:rPr lang="ru-RU" alt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углы равны,        </a:t>
            </a:r>
            <a:endParaRPr lang="ru-RU" altLang="ru-RU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то прямые </a:t>
            </a:r>
            <a:r>
              <a:rPr lang="ru-RU" altLang="ru-RU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параллельны.</a:t>
            </a:r>
          </a:p>
        </p:txBody>
      </p:sp>
      <p:sp>
        <p:nvSpPr>
          <p:cNvPr id="1029" name="Line 3"/>
          <p:cNvSpPr>
            <a:spLocks noChangeShapeType="1"/>
          </p:cNvSpPr>
          <p:nvPr/>
        </p:nvSpPr>
        <p:spPr bwMode="auto">
          <a:xfrm>
            <a:off x="403861" y="3339466"/>
            <a:ext cx="6103619" cy="25717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 i="1">
              <a:cs typeface="Arial" pitchFamily="34" charset="0"/>
            </a:endParaRPr>
          </a:p>
        </p:txBody>
      </p:sp>
      <p:sp>
        <p:nvSpPr>
          <p:cNvPr id="1030" name="Line 4"/>
          <p:cNvSpPr>
            <a:spLocks noChangeShapeType="1"/>
          </p:cNvSpPr>
          <p:nvPr/>
        </p:nvSpPr>
        <p:spPr bwMode="auto">
          <a:xfrm>
            <a:off x="172721" y="5499736"/>
            <a:ext cx="6337301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 i="1">
              <a:cs typeface="Arial" pitchFamily="34" charset="0"/>
            </a:endParaRPr>
          </a:p>
        </p:txBody>
      </p:sp>
      <p:sp>
        <p:nvSpPr>
          <p:cNvPr id="1031" name="Freeform 5"/>
          <p:cNvSpPr>
            <a:spLocks/>
          </p:cNvSpPr>
          <p:nvPr/>
        </p:nvSpPr>
        <p:spPr bwMode="auto">
          <a:xfrm>
            <a:off x="3398520" y="2821306"/>
            <a:ext cx="345440" cy="4059554"/>
          </a:xfrm>
          <a:custGeom>
            <a:avLst/>
            <a:gdLst>
              <a:gd name="T0" fmla="*/ 0 w 1073"/>
              <a:gd name="T1" fmla="*/ 2147483647 h 1454"/>
              <a:gd name="T2" fmla="*/ 2147483647 w 1073"/>
              <a:gd name="T3" fmla="*/ 0 h 1454"/>
              <a:gd name="T4" fmla="*/ 0 60000 65536"/>
              <a:gd name="T5" fmla="*/ 0 60000 65536"/>
              <a:gd name="T6" fmla="*/ 0 w 1073"/>
              <a:gd name="T7" fmla="*/ 0 h 1454"/>
              <a:gd name="T8" fmla="*/ 1073 w 1073"/>
              <a:gd name="T9" fmla="*/ 1454 h 145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73" h="1454">
                <a:moveTo>
                  <a:pt x="0" y="1454"/>
                </a:moveTo>
                <a:lnTo>
                  <a:pt x="1073" y="0"/>
                </a:lnTo>
              </a:path>
            </a:pathLst>
          </a:custGeom>
          <a:noFill/>
          <a:ln w="5715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 i="1">
              <a:cs typeface="Arial" pitchFamily="34" charset="0"/>
            </a:endParaRPr>
          </a:p>
        </p:txBody>
      </p:sp>
      <p:sp>
        <p:nvSpPr>
          <p:cNvPr id="1032" name="Text Box 6"/>
          <p:cNvSpPr txBox="1">
            <a:spLocks noChangeArrowheads="1"/>
          </p:cNvSpPr>
          <p:nvPr/>
        </p:nvSpPr>
        <p:spPr bwMode="auto">
          <a:xfrm>
            <a:off x="5819141" y="5250180"/>
            <a:ext cx="48020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3200" b="1" i="1">
                <a:latin typeface="+mn-lt"/>
                <a:cs typeface="Arial" pitchFamily="34" charset="0"/>
              </a:rPr>
              <a:t>b</a:t>
            </a:r>
            <a:endParaRPr lang="ru-RU" altLang="ru-RU" sz="3200" b="1" i="1">
              <a:latin typeface="+mn-lt"/>
              <a:cs typeface="Arial" pitchFamily="34" charset="0"/>
            </a:endParaRPr>
          </a:p>
        </p:txBody>
      </p:sp>
      <p:sp>
        <p:nvSpPr>
          <p:cNvPr id="1033" name="Text Box 7"/>
          <p:cNvSpPr txBox="1">
            <a:spLocks noChangeArrowheads="1"/>
          </p:cNvSpPr>
          <p:nvPr/>
        </p:nvSpPr>
        <p:spPr bwMode="auto">
          <a:xfrm>
            <a:off x="5702301" y="3425190"/>
            <a:ext cx="48020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200" b="1" i="1">
                <a:latin typeface="+mn-lt"/>
                <a:cs typeface="Arial" pitchFamily="34" charset="0"/>
              </a:rPr>
              <a:t>а</a:t>
            </a: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7200902" y="2154507"/>
            <a:ext cx="6913501" cy="2655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Дано:</a:t>
            </a:r>
            <a:r>
              <a:rPr lang="ru-RU" alt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накрест лежащие углы </a:t>
            </a:r>
            <a:r>
              <a:rPr lang="ru-RU" altLang="ru-RU" sz="28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altLang="ru-RU" sz="2800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28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2 </a:t>
            </a:r>
            <a:endParaRPr lang="ru-RU" altLang="ru-RU" sz="28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altLang="ru-RU" sz="3600" b="1" i="1" dirty="0" smtClean="0">
                <a:latin typeface="+mn-lt"/>
                <a:cs typeface="Arial" pitchFamily="34" charset="0"/>
              </a:rPr>
              <a:t> </a:t>
            </a:r>
            <a:r>
              <a:rPr lang="ru-RU" altLang="ru-RU" sz="3600" b="1" i="1" dirty="0">
                <a:latin typeface="+mn-lt"/>
                <a:cs typeface="Arial" pitchFamily="34" charset="0"/>
              </a:rPr>
              <a:t>а, </a:t>
            </a:r>
            <a:r>
              <a:rPr lang="en-US" altLang="ru-RU" sz="3600" b="1" i="1" dirty="0" smtClean="0">
                <a:latin typeface="+mn-lt"/>
                <a:ea typeface="Batang" pitchFamily="18" charset="-127"/>
                <a:cs typeface="Arial" pitchFamily="34" charset="0"/>
              </a:rPr>
              <a:t>b</a:t>
            </a:r>
            <a:r>
              <a:rPr lang="ru-RU" altLang="ru-RU" sz="2800" b="1" i="1" dirty="0" smtClean="0">
                <a:latin typeface="+mn-lt"/>
                <a:ea typeface="Batang" pitchFamily="18" charset="-127"/>
                <a:cs typeface="Arial" pitchFamily="34" charset="0"/>
              </a:rPr>
              <a:t>-</a:t>
            </a:r>
            <a:r>
              <a:rPr lang="ru-RU" altLang="ru-RU" sz="2800" b="1" dirty="0" smtClean="0">
                <a:latin typeface="Arial" pitchFamily="34" charset="0"/>
                <a:ea typeface="Batang" pitchFamily="18" charset="-127"/>
                <a:cs typeface="Arial" pitchFamily="34" charset="0"/>
              </a:rPr>
              <a:t>прямые</a:t>
            </a:r>
            <a:r>
              <a:rPr lang="en-US" altLang="ru-RU" sz="2800" b="1" i="1" dirty="0" smtClean="0">
                <a:latin typeface="+mn-lt"/>
                <a:ea typeface="Batang" pitchFamily="18" charset="-127"/>
                <a:cs typeface="Arial" pitchFamily="34" charset="0"/>
              </a:rPr>
              <a:t> </a:t>
            </a:r>
            <a:endParaRPr lang="ru-RU" altLang="ru-RU" sz="2800" b="1" i="1" dirty="0" smtClean="0">
              <a:latin typeface="+mn-lt"/>
              <a:ea typeface="Batang" pitchFamily="18" charset="-127"/>
              <a:cs typeface="Arial" pitchFamily="34" charset="0"/>
            </a:endParaRPr>
          </a:p>
          <a:p>
            <a:pPr eaLnBrk="1" hangingPunct="1"/>
            <a:r>
              <a:rPr lang="en-US" altLang="ru-RU" sz="2800" b="1" i="1" dirty="0" smtClean="0">
                <a:latin typeface="+mn-lt"/>
                <a:ea typeface="Batang" pitchFamily="18" charset="-127"/>
                <a:cs typeface="Arial" pitchFamily="34" charset="0"/>
              </a:rPr>
              <a:t> </a:t>
            </a:r>
            <a:r>
              <a:rPr lang="en-US" altLang="ru-RU" sz="3600" b="1" i="1" dirty="0">
                <a:latin typeface="+mn-lt"/>
                <a:ea typeface="Batang" pitchFamily="18" charset="-127"/>
                <a:cs typeface="Arial" pitchFamily="34" charset="0"/>
              </a:rPr>
              <a:t>c</a:t>
            </a:r>
            <a:r>
              <a:rPr lang="en-US" altLang="ru-RU" sz="2800" b="1" i="1" dirty="0">
                <a:latin typeface="+mn-lt"/>
                <a:ea typeface="Batang" pitchFamily="18" charset="-127"/>
                <a:cs typeface="Arial" pitchFamily="34" charset="0"/>
              </a:rPr>
              <a:t>-</a:t>
            </a:r>
            <a:r>
              <a:rPr lang="ru-RU" alt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секущая</a:t>
            </a:r>
            <a:endParaRPr lang="ru-RU" altLang="ru-RU" sz="28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alt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Доказать: </a:t>
            </a:r>
            <a:r>
              <a:rPr lang="en-US" altLang="ru-RU" sz="3600" b="1" i="1" dirty="0" err="1">
                <a:latin typeface="+mn-lt"/>
                <a:cs typeface="Arial" pitchFamily="34" charset="0"/>
              </a:rPr>
              <a:t>a</a:t>
            </a:r>
            <a:r>
              <a:rPr lang="en-US" altLang="ru-RU" sz="3600" b="1" dirty="0" err="1">
                <a:latin typeface="+mn-lt"/>
                <a:cs typeface="Arial" pitchFamily="34" charset="0"/>
              </a:rPr>
              <a:t>II</a:t>
            </a:r>
            <a:r>
              <a:rPr lang="en-US" altLang="ru-RU" sz="3600" b="1" i="1" dirty="0" err="1">
                <a:latin typeface="+mn-lt"/>
                <a:ea typeface="Batang" pitchFamily="18" charset="-127"/>
                <a:cs typeface="Arial" pitchFamily="34" charset="0"/>
              </a:rPr>
              <a:t>b</a:t>
            </a:r>
            <a:r>
              <a:rPr lang="ru-RU" altLang="ru-RU" sz="2800" b="1" i="1" dirty="0">
                <a:latin typeface="+mn-lt"/>
                <a:cs typeface="Arial" pitchFamily="34" charset="0"/>
              </a:rPr>
              <a:t>. </a:t>
            </a:r>
          </a:p>
          <a:p>
            <a:pPr eaLnBrk="1" hangingPunct="1"/>
            <a:endParaRPr lang="ru-RU" alt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8361" name="Text Box 9"/>
          <p:cNvSpPr txBox="1">
            <a:spLocks noChangeArrowheads="1"/>
          </p:cNvSpPr>
          <p:nvPr/>
        </p:nvSpPr>
        <p:spPr bwMode="auto">
          <a:xfrm>
            <a:off x="6738622" y="4165301"/>
            <a:ext cx="7950200" cy="3455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alt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Доказательство: </a:t>
            </a:r>
            <a:r>
              <a:rPr lang="ru-RU" altLang="ru-RU" sz="3600" b="1" dirty="0">
                <a:solidFill>
                  <a:srgbClr val="CC0099"/>
                </a:solidFill>
                <a:latin typeface="Arial" pitchFamily="34" charset="0"/>
                <a:cs typeface="Arial" pitchFamily="34" charset="0"/>
              </a:rPr>
              <a:t>1 случай</a:t>
            </a:r>
          </a:p>
          <a:p>
            <a:pPr>
              <a:defRPr/>
            </a:pPr>
            <a:r>
              <a:rPr lang="ru-RU" alt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Если углы 1 и 2 прямые,</a:t>
            </a:r>
          </a:p>
          <a:p>
            <a:pPr>
              <a:defRPr/>
            </a:pPr>
            <a:r>
              <a:rPr lang="ru-RU" alt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то прямые</a:t>
            </a:r>
            <a:r>
              <a:rPr lang="ru-RU" alt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i="1" dirty="0">
                <a:solidFill>
                  <a:srgbClr val="FF0000"/>
                </a:solidFill>
                <a:cs typeface="Arial" pitchFamily="34" charset="0"/>
              </a:rPr>
              <a:t>а</a:t>
            </a:r>
            <a:r>
              <a:rPr lang="ru-RU" alt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alt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600" b="1" i="1" dirty="0">
                <a:solidFill>
                  <a:srgbClr val="FF0000"/>
                </a:solidFill>
                <a:cs typeface="Arial" pitchFamily="34" charset="0"/>
              </a:rPr>
              <a:t>b </a:t>
            </a:r>
            <a:r>
              <a:rPr lang="ru-RU" alt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перпендикулярны</a:t>
            </a:r>
          </a:p>
          <a:p>
            <a:pPr>
              <a:defRPr/>
            </a:pPr>
            <a:r>
              <a:rPr lang="ru-RU" alt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 прямой АВ, следовательно, </a:t>
            </a:r>
            <a:r>
              <a:rPr lang="en-US" altLang="ru-RU" sz="3600" b="1" i="1" dirty="0" err="1" smtClean="0">
                <a:cs typeface="Arial" pitchFamily="34" charset="0"/>
              </a:rPr>
              <a:t>a</a:t>
            </a:r>
            <a:r>
              <a:rPr lang="en-US" altLang="ru-RU" sz="3600" b="1" dirty="0" err="1" smtClean="0">
                <a:cs typeface="Arial" pitchFamily="34" charset="0"/>
              </a:rPr>
              <a:t>II</a:t>
            </a:r>
            <a:r>
              <a:rPr lang="en-US" altLang="ru-RU" sz="3600" b="1" i="1" dirty="0" err="1" smtClean="0">
                <a:ea typeface="Batang" pitchFamily="18" charset="-127"/>
                <a:cs typeface="Arial" pitchFamily="34" charset="0"/>
              </a:rPr>
              <a:t>b</a:t>
            </a:r>
            <a:r>
              <a:rPr lang="ru-RU" altLang="ru-RU" sz="3600" b="1" i="1" dirty="0" smtClean="0">
                <a:cs typeface="Arial" pitchFamily="34" charset="0"/>
              </a:rPr>
              <a:t>.</a:t>
            </a:r>
            <a:endParaRPr lang="ru-RU" altLang="ru-RU" sz="3600" b="1" i="1" dirty="0">
              <a:cs typeface="Arial" pitchFamily="34" charset="0"/>
            </a:endParaRP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8774996" y="977239"/>
            <a:ext cx="4610099" cy="532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Условие</a:t>
            </a:r>
            <a:r>
              <a:rPr lang="ru-RU" altLang="ru-RU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теоремы</a:t>
            </a:r>
          </a:p>
        </p:txBody>
      </p:sp>
      <p:sp>
        <p:nvSpPr>
          <p:cNvPr id="228365" name="Text Box 13"/>
          <p:cNvSpPr txBox="1">
            <a:spLocks noChangeArrowheads="1"/>
          </p:cNvSpPr>
          <p:nvPr/>
        </p:nvSpPr>
        <p:spPr bwMode="auto">
          <a:xfrm>
            <a:off x="8812318" y="1473079"/>
            <a:ext cx="3849457" cy="532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Заключение теоремы</a:t>
            </a:r>
          </a:p>
        </p:txBody>
      </p:sp>
      <p:sp>
        <p:nvSpPr>
          <p:cNvPr id="1041" name="Text Box 18"/>
          <p:cNvSpPr txBox="1">
            <a:spLocks noChangeArrowheads="1"/>
          </p:cNvSpPr>
          <p:nvPr/>
        </p:nvSpPr>
        <p:spPr bwMode="auto">
          <a:xfrm>
            <a:off x="3629661" y="2992756"/>
            <a:ext cx="51226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200" b="1">
                <a:latin typeface="+mn-lt"/>
                <a:cs typeface="Arial" pitchFamily="34" charset="0"/>
              </a:rPr>
              <a:t>А</a:t>
            </a:r>
          </a:p>
        </p:txBody>
      </p:sp>
      <p:sp>
        <p:nvSpPr>
          <p:cNvPr id="1042" name="Freeform 19"/>
          <p:cNvSpPr>
            <a:spLocks/>
          </p:cNvSpPr>
          <p:nvPr/>
        </p:nvSpPr>
        <p:spPr bwMode="auto">
          <a:xfrm>
            <a:off x="3380741" y="3482340"/>
            <a:ext cx="284480" cy="213360"/>
          </a:xfrm>
          <a:custGeom>
            <a:avLst/>
            <a:gdLst>
              <a:gd name="T0" fmla="*/ 0 w 112"/>
              <a:gd name="T1" fmla="*/ 0 h 112"/>
              <a:gd name="T2" fmla="*/ 0 w 112"/>
              <a:gd name="T3" fmla="*/ 2147483647 h 112"/>
              <a:gd name="T4" fmla="*/ 2147483647 w 112"/>
              <a:gd name="T5" fmla="*/ 2147483647 h 112"/>
              <a:gd name="T6" fmla="*/ 0 60000 65536"/>
              <a:gd name="T7" fmla="*/ 0 60000 65536"/>
              <a:gd name="T8" fmla="*/ 0 60000 65536"/>
              <a:gd name="T9" fmla="*/ 0 w 112"/>
              <a:gd name="T10" fmla="*/ 0 h 112"/>
              <a:gd name="T11" fmla="*/ 112 w 112"/>
              <a:gd name="T12" fmla="*/ 112 h 1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112">
                <a:moveTo>
                  <a:pt x="0" y="0"/>
                </a:moveTo>
                <a:lnTo>
                  <a:pt x="0" y="104"/>
                </a:lnTo>
                <a:lnTo>
                  <a:pt x="112" y="112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 i="1">
              <a:cs typeface="Arial" pitchFamily="34" charset="0"/>
            </a:endParaRPr>
          </a:p>
        </p:txBody>
      </p:sp>
      <p:sp>
        <p:nvSpPr>
          <p:cNvPr id="1043" name="Freeform 20"/>
          <p:cNvSpPr>
            <a:spLocks/>
          </p:cNvSpPr>
          <p:nvPr/>
        </p:nvSpPr>
        <p:spPr bwMode="auto">
          <a:xfrm flipH="1" flipV="1">
            <a:off x="3515360" y="5457826"/>
            <a:ext cx="284480" cy="213360"/>
          </a:xfrm>
          <a:custGeom>
            <a:avLst/>
            <a:gdLst>
              <a:gd name="T0" fmla="*/ 0 w 112"/>
              <a:gd name="T1" fmla="*/ 0 h 112"/>
              <a:gd name="T2" fmla="*/ 0 w 112"/>
              <a:gd name="T3" fmla="*/ 2147483647 h 112"/>
              <a:gd name="T4" fmla="*/ 2147483647 w 112"/>
              <a:gd name="T5" fmla="*/ 2147483647 h 112"/>
              <a:gd name="T6" fmla="*/ 0 60000 65536"/>
              <a:gd name="T7" fmla="*/ 0 60000 65536"/>
              <a:gd name="T8" fmla="*/ 0 60000 65536"/>
              <a:gd name="T9" fmla="*/ 0 w 112"/>
              <a:gd name="T10" fmla="*/ 0 h 112"/>
              <a:gd name="T11" fmla="*/ 112 w 112"/>
              <a:gd name="T12" fmla="*/ 112 h 1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112">
                <a:moveTo>
                  <a:pt x="0" y="0"/>
                </a:moveTo>
                <a:lnTo>
                  <a:pt x="0" y="104"/>
                </a:lnTo>
                <a:lnTo>
                  <a:pt x="112" y="112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 i="1">
              <a:cs typeface="Arial" pitchFamily="34" charset="0"/>
            </a:endParaRPr>
          </a:p>
        </p:txBody>
      </p:sp>
      <p:sp>
        <p:nvSpPr>
          <p:cNvPr id="1044" name="Text Box 21"/>
          <p:cNvSpPr txBox="1">
            <a:spLocks noChangeArrowheads="1"/>
          </p:cNvSpPr>
          <p:nvPr/>
        </p:nvSpPr>
        <p:spPr bwMode="auto">
          <a:xfrm rot="260671">
            <a:off x="2881280" y="3506191"/>
            <a:ext cx="518930" cy="5012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solidFill>
                  <a:srgbClr val="FF0000"/>
                </a:solidFill>
                <a:latin typeface="+mn-lt"/>
                <a:cs typeface="Arial" pitchFamily="34" charset="0"/>
              </a:rPr>
              <a:t>1</a:t>
            </a:r>
          </a:p>
        </p:txBody>
      </p:sp>
      <p:sp>
        <p:nvSpPr>
          <p:cNvPr id="1045" name="Text Box 22"/>
          <p:cNvSpPr txBox="1">
            <a:spLocks noChangeArrowheads="1"/>
          </p:cNvSpPr>
          <p:nvPr/>
        </p:nvSpPr>
        <p:spPr bwMode="auto">
          <a:xfrm rot="260671">
            <a:off x="3629661" y="5091005"/>
            <a:ext cx="690880" cy="5012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>
                <a:solidFill>
                  <a:srgbClr val="FF0000"/>
                </a:solidFill>
                <a:latin typeface="+mn-lt"/>
                <a:cs typeface="Arial" pitchFamily="34" charset="0"/>
              </a:rPr>
              <a:t>2</a:t>
            </a:r>
          </a:p>
        </p:txBody>
      </p:sp>
      <p:sp>
        <p:nvSpPr>
          <p:cNvPr id="1046" name="Text Box 23"/>
          <p:cNvSpPr txBox="1">
            <a:spLocks noChangeArrowheads="1"/>
          </p:cNvSpPr>
          <p:nvPr/>
        </p:nvSpPr>
        <p:spPr bwMode="auto">
          <a:xfrm>
            <a:off x="2938781" y="5499736"/>
            <a:ext cx="494628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200" b="1">
                <a:latin typeface="+mn-lt"/>
                <a:cs typeface="Arial" pitchFamily="34" charset="0"/>
              </a:rPr>
              <a:t>В</a:t>
            </a:r>
          </a:p>
        </p:txBody>
      </p:sp>
      <p:sp>
        <p:nvSpPr>
          <p:cNvPr id="1047" name="Text Box 24"/>
          <p:cNvSpPr txBox="1">
            <a:spLocks noChangeArrowheads="1"/>
          </p:cNvSpPr>
          <p:nvPr/>
        </p:nvSpPr>
        <p:spPr bwMode="auto">
          <a:xfrm>
            <a:off x="3281680" y="2560320"/>
            <a:ext cx="43211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3200" b="1" i="1">
                <a:latin typeface="+mn-lt"/>
                <a:cs typeface="Arial" pitchFamily="34" charset="0"/>
              </a:rPr>
              <a:t>c</a:t>
            </a:r>
            <a:endParaRPr lang="ru-RU" altLang="ru-RU" sz="3200" b="1" i="1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654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8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8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8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0"/>
                                        <p:tgtEl>
                                          <p:spTgt spid="228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2283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3000"/>
                                        <p:tgtEl>
                                          <p:spTgt spid="2283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8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8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28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2283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28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61" grpId="0"/>
      <p:bldP spid="228364" grpId="0"/>
      <p:bldP spid="22836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12939</TotalTime>
  <Words>1104</Words>
  <Application>Microsoft Office PowerPoint</Application>
  <PresentationFormat>Произвольный</PresentationFormat>
  <Paragraphs>286</Paragraphs>
  <Slides>16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898</cp:revision>
  <dcterms:created xsi:type="dcterms:W3CDTF">2020-04-09T07:32:19Z</dcterms:created>
  <dcterms:modified xsi:type="dcterms:W3CDTF">2021-02-19T16:22:50Z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