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511" r:id="rId2"/>
    <p:sldId id="405" r:id="rId3"/>
    <p:sldId id="541" r:id="rId4"/>
    <p:sldId id="542" r:id="rId5"/>
    <p:sldId id="544" r:id="rId6"/>
    <p:sldId id="545" r:id="rId7"/>
    <p:sldId id="546" r:id="rId8"/>
    <p:sldId id="547" r:id="rId9"/>
    <p:sldId id="548" r:id="rId10"/>
    <p:sldId id="549" r:id="rId11"/>
    <p:sldId id="550" r:id="rId12"/>
    <p:sldId id="551" r:id="rId13"/>
    <p:sldId id="552" r:id="rId14"/>
    <p:sldId id="553" r:id="rId15"/>
    <p:sldId id="554" r:id="rId16"/>
    <p:sldId id="555" r:id="rId17"/>
    <p:sldId id="521" r:id="rId18"/>
    <p:sldId id="404" r:id="rId19"/>
  </p:sldIdLst>
  <p:sldSz cx="14630400" cy="8229600"/>
  <p:notesSz cx="5765800" cy="3244850"/>
  <p:defaultTextStyle>
    <a:defPPr>
      <a:defRPr lang="ru-RU"/>
    </a:defPPr>
    <a:lvl1pPr marL="0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67082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134152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201231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268308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335389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402464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469542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536619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11"/>
            <p14:sldId id="405"/>
            <p14:sldId id="541"/>
            <p14:sldId id="542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21"/>
          </p14:sldIdLst>
        </p14:section>
        <p14:section name="Раздел без заголовка" id="{67AF348A-95E5-4FA6-B08C-FB3DF7B22B4F}">
          <p14:sldIdLst>
            <p14:sldId id="4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5826">
          <p15:clr>
            <a:srgbClr val="A4A3A4"/>
          </p15:clr>
        </p15:guide>
        <p15:guide id="4" pos="13119">
          <p15:clr>
            <a:srgbClr val="A4A3A4"/>
          </p15:clr>
        </p15:guide>
        <p15:guide id="5" orient="horz" pos="1330">
          <p15:clr>
            <a:srgbClr val="A4A3A4"/>
          </p15:clr>
        </p15:guide>
        <p15:guide id="6" orient="horz" pos="7304">
          <p15:clr>
            <a:srgbClr val="A4A3A4"/>
          </p15:clr>
        </p15:guide>
        <p15:guide id="7" pos="902">
          <p15:clr>
            <a:srgbClr val="A4A3A4"/>
          </p15:clr>
        </p15:guide>
        <p15:guide id="8" pos="5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00A859"/>
    <a:srgbClr val="65F913"/>
    <a:srgbClr val="B1EB21"/>
    <a:srgbClr val="FF6B6B"/>
    <a:srgbClr val="FF99FF"/>
    <a:srgbClr val="CCFFFF"/>
    <a:srgbClr val="E29AD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8" autoAdjust="0"/>
    <p:restoredTop sz="94786" autoAdjust="0"/>
  </p:normalViewPr>
  <p:slideViewPr>
    <p:cSldViewPr>
      <p:cViewPr>
        <p:scale>
          <a:sx n="50" d="100"/>
          <a:sy n="50" d="100"/>
        </p:scale>
        <p:origin x="-564" y="-144"/>
      </p:cViewPr>
      <p:guideLst>
        <p:guide orient="horz" pos="2880"/>
        <p:guide orient="horz" pos="15826"/>
        <p:guide orient="horz" pos="1330"/>
        <p:guide orient="horz" pos="7304"/>
        <p:guide pos="2160"/>
        <p:guide pos="13119"/>
        <p:guide pos="902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67082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34152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01231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268308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335389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402464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469542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536619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smtClean="0"/>
              <a:t>для 7 класса»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2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4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4" y="180473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4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0" y="1828019"/>
            <a:ext cx="46292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8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38" y="2679033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4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90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62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8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90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24" indent="-168224">
              <a:buFont typeface="Arial" panose="020B0604020202020204" pitchFamily="34" charset="0"/>
              <a:buChar char="•"/>
              <a:defRPr sz="1700"/>
            </a:lvl2pPr>
            <a:lvl3pPr marL="336456" indent="-168224">
              <a:defRPr sz="1700"/>
            </a:lvl3pPr>
            <a:lvl4pPr marL="588792" indent="-252340">
              <a:defRPr sz="1700"/>
            </a:lvl4pPr>
            <a:lvl5pPr marL="841134" indent="-252340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62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24" indent="-168224">
              <a:buFont typeface="Arial" panose="020B0604020202020204" pitchFamily="34" charset="0"/>
              <a:buChar char="•"/>
              <a:defRPr sz="1700"/>
            </a:lvl2pPr>
            <a:lvl3pPr marL="336456" indent="-168224">
              <a:defRPr sz="1700"/>
            </a:lvl3pPr>
            <a:lvl4pPr marL="588792" indent="-252340">
              <a:defRPr sz="1700"/>
            </a:lvl4pPr>
            <a:lvl5pPr marL="841134" indent="-252340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8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24" indent="-168224">
              <a:buFont typeface="Arial" panose="020B0604020202020204" pitchFamily="34" charset="0"/>
              <a:buChar char="•"/>
              <a:defRPr sz="1700"/>
            </a:lvl2pPr>
            <a:lvl3pPr marL="336456" indent="-168224">
              <a:defRPr sz="1700"/>
            </a:lvl3pPr>
            <a:lvl4pPr marL="588792" indent="-252340">
              <a:defRPr sz="1700"/>
            </a:lvl4pPr>
            <a:lvl5pPr marL="841134" indent="-252340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63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1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7570-2D35-4B7C-80E8-037A66D7749D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BA08-83AF-4095-A07B-4F4B65DB9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13167360" cy="1446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20" y="4726306"/>
            <a:ext cx="13167360" cy="1446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34FB7-05A9-4D40-88CE-629877167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1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2"/>
            <a:ext cx="4088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7"/>
            <a:ext cx="4681728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67082">
        <a:defRPr>
          <a:latin typeface="+mn-lt"/>
          <a:ea typeface="+mn-ea"/>
          <a:cs typeface="+mn-cs"/>
        </a:defRPr>
      </a:lvl2pPr>
      <a:lvl3pPr marL="2134152">
        <a:defRPr>
          <a:latin typeface="+mn-lt"/>
          <a:ea typeface="+mn-ea"/>
          <a:cs typeface="+mn-cs"/>
        </a:defRPr>
      </a:lvl3pPr>
      <a:lvl4pPr marL="3201231">
        <a:defRPr>
          <a:latin typeface="+mn-lt"/>
          <a:ea typeface="+mn-ea"/>
          <a:cs typeface="+mn-cs"/>
        </a:defRPr>
      </a:lvl4pPr>
      <a:lvl5pPr marL="4268308">
        <a:defRPr>
          <a:latin typeface="+mn-lt"/>
          <a:ea typeface="+mn-ea"/>
          <a:cs typeface="+mn-cs"/>
        </a:defRPr>
      </a:lvl5pPr>
      <a:lvl6pPr marL="5335389">
        <a:defRPr>
          <a:latin typeface="+mn-lt"/>
          <a:ea typeface="+mn-ea"/>
          <a:cs typeface="+mn-cs"/>
        </a:defRPr>
      </a:lvl6pPr>
      <a:lvl7pPr marL="6402464">
        <a:defRPr>
          <a:latin typeface="+mn-lt"/>
          <a:ea typeface="+mn-ea"/>
          <a:cs typeface="+mn-cs"/>
        </a:defRPr>
      </a:lvl7pPr>
      <a:lvl8pPr marL="7469542">
        <a:defRPr>
          <a:latin typeface="+mn-lt"/>
          <a:ea typeface="+mn-ea"/>
          <a:cs typeface="+mn-cs"/>
        </a:defRPr>
      </a:lvl8pPr>
      <a:lvl9pPr marL="85366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67082">
        <a:defRPr>
          <a:latin typeface="+mn-lt"/>
          <a:ea typeface="+mn-ea"/>
          <a:cs typeface="+mn-cs"/>
        </a:defRPr>
      </a:lvl2pPr>
      <a:lvl3pPr marL="2134152">
        <a:defRPr>
          <a:latin typeface="+mn-lt"/>
          <a:ea typeface="+mn-ea"/>
          <a:cs typeface="+mn-cs"/>
        </a:defRPr>
      </a:lvl3pPr>
      <a:lvl4pPr marL="3201231">
        <a:defRPr>
          <a:latin typeface="+mn-lt"/>
          <a:ea typeface="+mn-ea"/>
          <a:cs typeface="+mn-cs"/>
        </a:defRPr>
      </a:lvl4pPr>
      <a:lvl5pPr marL="4268308">
        <a:defRPr>
          <a:latin typeface="+mn-lt"/>
          <a:ea typeface="+mn-ea"/>
          <a:cs typeface="+mn-cs"/>
        </a:defRPr>
      </a:lvl5pPr>
      <a:lvl6pPr marL="5335389">
        <a:defRPr>
          <a:latin typeface="+mn-lt"/>
          <a:ea typeface="+mn-ea"/>
          <a:cs typeface="+mn-cs"/>
        </a:defRPr>
      </a:lvl6pPr>
      <a:lvl7pPr marL="6402464">
        <a:defRPr>
          <a:latin typeface="+mn-lt"/>
          <a:ea typeface="+mn-ea"/>
          <a:cs typeface="+mn-cs"/>
        </a:defRPr>
      </a:lvl7pPr>
      <a:lvl8pPr marL="7469542">
        <a:defRPr>
          <a:latin typeface="+mn-lt"/>
          <a:ea typeface="+mn-ea"/>
          <a:cs typeface="+mn-cs"/>
        </a:defRPr>
      </a:lvl8pPr>
      <a:lvl9pPr marL="853661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8" y="3905"/>
            <a:ext cx="14610538" cy="2589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5675" y="607714"/>
            <a:ext cx="7997539" cy="1265513"/>
          </a:xfrm>
          <a:prstGeom prst="rect">
            <a:avLst/>
          </a:prstGeom>
        </p:spPr>
        <p:txBody>
          <a:bodyPr vert="horz" wrap="square" lIns="0" tIns="34074" rIns="0" bIns="0" rtlCol="0" anchor="ctr">
            <a:spAutoFit/>
          </a:bodyPr>
          <a:lstStyle/>
          <a:p>
            <a:pPr marL="29633" algn="ctr">
              <a:spcBef>
                <a:spcPts val="267"/>
              </a:spcBef>
            </a:pPr>
            <a:r>
              <a:rPr lang="ru-RU" sz="8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Геометрия</a:t>
            </a:r>
            <a:endParaRPr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83" y="578531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83" y="578531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2"/>
            <a:ext cx="439718" cy="822237"/>
          </a:xfrm>
          <a:prstGeom prst="rect">
            <a:avLst/>
          </a:prstGeom>
        </p:spPr>
        <p:txBody>
          <a:bodyPr vert="horz" wrap="square" lIns="0" tIns="37045" rIns="0" bIns="0" rtlCol="0">
            <a:spAutoFit/>
          </a:bodyPr>
          <a:lstStyle/>
          <a:p>
            <a:pPr>
              <a:spcBef>
                <a:spcPts val="293"/>
              </a:spcBef>
            </a:pPr>
            <a:r>
              <a:rPr lang="uz-Latn-UZ" sz="5100" b="1" spc="23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1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2149035" y="1374492"/>
            <a:ext cx="1312093" cy="490087"/>
          </a:xfrm>
          <a:prstGeom prst="rect">
            <a:avLst/>
          </a:prstGeom>
        </p:spPr>
        <p:txBody>
          <a:bodyPr vert="horz" wrap="square" lIns="0" tIns="28147" rIns="0" bIns="0" rtlCol="0">
            <a:spAutoFit/>
          </a:bodyPr>
          <a:lstStyle/>
          <a:p>
            <a:pPr>
              <a:spcBef>
                <a:spcPts val="223"/>
              </a:spcBef>
            </a:pPr>
            <a:r>
              <a:rPr lang="ru-RU" sz="30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000" b="1" dirty="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335AFAA3-FF4F-462D-A908-93D09B272E70}"/>
              </a:ext>
            </a:extLst>
          </p:cNvPr>
          <p:cNvSpPr/>
          <p:nvPr/>
        </p:nvSpPr>
        <p:spPr>
          <a:xfrm>
            <a:off x="830940" y="610666"/>
            <a:ext cx="924280" cy="1274156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435"/>
            <a:endParaRPr sz="4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113142" y="3173309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113142" y="5325731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590800" y="3200400"/>
            <a:ext cx="7239000" cy="4134037"/>
          </a:xfrm>
          <a:prstGeom prst="rect">
            <a:avLst/>
          </a:prstGeom>
        </p:spPr>
        <p:txBody>
          <a:bodyPr vert="horz" wrap="square" lIns="0" tIns="32596" rIns="0" bIns="0" rtlCol="0">
            <a:spAutoFit/>
          </a:bodyPr>
          <a:lstStyle/>
          <a:p>
            <a:pPr marL="42966">
              <a:spcBef>
                <a:spcPts val="257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</a:p>
          <a:p>
            <a:pPr marL="42966">
              <a:spcBef>
                <a:spcPts val="257"/>
              </a:spcBef>
            </a:pPr>
            <a:r>
              <a:rPr lang="uz-Cyrl-UZ" sz="5400" b="1" dirty="0" smtClean="0">
                <a:solidFill>
                  <a:srgbClr val="002060"/>
                </a:solidFill>
                <a:latin typeface="Arial"/>
                <a:cs typeface="Arial"/>
              </a:rPr>
              <a:t>Углы, образованные при пересечении двух прямых </a:t>
            </a:r>
          </a:p>
          <a:p>
            <a:pPr marL="42966">
              <a:spcBef>
                <a:spcPts val="257"/>
              </a:spcBef>
            </a:pPr>
            <a:r>
              <a:rPr lang="uz-Cyrl-UZ" sz="5400" b="1" dirty="0" smtClean="0">
                <a:solidFill>
                  <a:srgbClr val="002060"/>
                </a:solidFill>
                <a:latin typeface="Arial"/>
                <a:cs typeface="Arial"/>
              </a:rPr>
              <a:t>и секущей</a:t>
            </a:r>
            <a:endParaRPr lang="ru-RU" sz="54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" name="AutoShape 4" descr="Презентация урока математики по теме: &quot; Замкнутая ломаная и многоуголь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TextBox 2"/>
          <p:cNvSpPr txBox="1"/>
          <p:nvPr/>
        </p:nvSpPr>
        <p:spPr>
          <a:xfrm>
            <a:off x="9448800" y="3067362"/>
            <a:ext cx="754757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z-Latn-U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35" y="3440083"/>
            <a:ext cx="3709800" cy="347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24234" y="7280304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410200" y="282053"/>
            <a:ext cx="4100358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Закончите фразу: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40053" y="5772150"/>
            <a:ext cx="6057901" cy="1714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840053" y="5943600"/>
            <a:ext cx="6057901" cy="1371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83254" y="5732144"/>
            <a:ext cx="505849" cy="65511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3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83254" y="6972300"/>
            <a:ext cx="505849" cy="65511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3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Дуга 11"/>
          <p:cNvSpPr/>
          <p:nvPr/>
        </p:nvSpPr>
        <p:spPr>
          <a:xfrm rot="17079787">
            <a:off x="4624724" y="6041177"/>
            <a:ext cx="484139" cy="1164409"/>
          </a:xfrm>
          <a:prstGeom prst="arc">
            <a:avLst>
              <a:gd name="adj1" fmla="val 16529120"/>
              <a:gd name="adj2" fmla="val 3289672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Дуга 12"/>
          <p:cNvSpPr/>
          <p:nvPr/>
        </p:nvSpPr>
        <p:spPr>
          <a:xfrm rot="16940320" flipH="1">
            <a:off x="4345599" y="5831316"/>
            <a:ext cx="889334" cy="1257299"/>
          </a:xfrm>
          <a:prstGeom prst="arc">
            <a:avLst>
              <a:gd name="adj1" fmla="val 19156011"/>
              <a:gd name="adj2" fmla="val 4146204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3142057" y="910680"/>
            <a:ext cx="7710577" cy="431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pPr marL="653110" indent="-653110">
              <a:lnSpc>
                <a:spcPct val="150000"/>
              </a:lnSpc>
              <a:buFontTx/>
              <a:buAutoNum type="arabicParenR"/>
            </a:pPr>
            <a:r>
              <a:rPr lang="ru-RU" sz="3400" b="1" dirty="0">
                <a:latin typeface="Arial" pitchFamily="34" charset="0"/>
                <a:cs typeface="Arial" pitchFamily="34" charset="0"/>
              </a:rPr>
              <a:t>Угол </a:t>
            </a:r>
            <a:r>
              <a:rPr lang="ru-RU" sz="3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 и угол </a:t>
            </a:r>
            <a:r>
              <a:rPr lang="ru-RU" sz="3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____________,</a:t>
            </a:r>
          </a:p>
          <a:p>
            <a:pPr marL="653110" indent="-653110"/>
            <a:endParaRPr lang="ru-RU" sz="3400" b="1" dirty="0" smtClean="0">
              <a:latin typeface="Arial" pitchFamily="34" charset="0"/>
              <a:cs typeface="Arial" pitchFamily="34" charset="0"/>
            </a:endParaRPr>
          </a:p>
          <a:p>
            <a:pPr marL="653110" indent="-653110"/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поэтому __________.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  <a:p>
            <a:pPr marL="653110" indent="-653110"/>
            <a:endParaRPr lang="ru-RU" sz="3400" b="1" dirty="0">
              <a:latin typeface="Arial" pitchFamily="34" charset="0"/>
              <a:cs typeface="Arial" pitchFamily="34" charset="0"/>
            </a:endParaRPr>
          </a:p>
          <a:p>
            <a:pPr marL="653110" indent="-653110">
              <a:lnSpc>
                <a:spcPct val="150000"/>
              </a:lnSpc>
            </a:pPr>
            <a:r>
              <a:rPr lang="ru-RU" sz="34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Угол </a:t>
            </a:r>
            <a:r>
              <a:rPr lang="ru-RU" sz="3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 и угол </a:t>
            </a:r>
            <a:r>
              <a:rPr lang="ru-RU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___________,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  <a:p>
            <a:pPr marL="653110" indent="-653110"/>
            <a:endParaRPr lang="ru-RU" sz="3400" b="1" dirty="0" smtClean="0">
              <a:latin typeface="Arial" pitchFamily="34" charset="0"/>
              <a:cs typeface="Arial" pitchFamily="34" charset="0"/>
            </a:endParaRPr>
          </a:p>
          <a:p>
            <a:pPr marL="653110" indent="-653110"/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поэтому _____________  .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26254" y="6372224"/>
            <a:ext cx="505849" cy="65511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3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5258894" y="6570345"/>
            <a:ext cx="160021" cy="201930"/>
          </a:xfrm>
          <a:custGeom>
            <a:avLst/>
            <a:gdLst>
              <a:gd name="connsiteX0" fmla="*/ 0 w 99957"/>
              <a:gd name="connsiteY0" fmla="*/ 0 h 168812"/>
              <a:gd name="connsiteX1" fmla="*/ 42203 w 99957"/>
              <a:gd name="connsiteY1" fmla="*/ 28136 h 168812"/>
              <a:gd name="connsiteX2" fmla="*/ 70338 w 99957"/>
              <a:gd name="connsiteY2" fmla="*/ 70339 h 168812"/>
              <a:gd name="connsiteX3" fmla="*/ 98474 w 99957"/>
              <a:gd name="connsiteY3" fmla="*/ 168812 h 1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57" h="168812">
                <a:moveTo>
                  <a:pt x="0" y="0"/>
                </a:moveTo>
                <a:cubicBezTo>
                  <a:pt x="14068" y="9379"/>
                  <a:pt x="30248" y="16181"/>
                  <a:pt x="42203" y="28136"/>
                </a:cubicBezTo>
                <a:cubicBezTo>
                  <a:pt x="54158" y="40091"/>
                  <a:pt x="63471" y="54889"/>
                  <a:pt x="70338" y="70339"/>
                </a:cubicBezTo>
                <a:cubicBezTo>
                  <a:pt x="99957" y="136981"/>
                  <a:pt x="98474" y="128600"/>
                  <a:pt x="98474" y="16881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439234" y="6518910"/>
            <a:ext cx="170179" cy="287654"/>
          </a:xfrm>
          <a:custGeom>
            <a:avLst/>
            <a:gdLst>
              <a:gd name="connsiteX0" fmla="*/ 0 w 107371"/>
              <a:gd name="connsiteY0" fmla="*/ 0 h 239151"/>
              <a:gd name="connsiteX1" fmla="*/ 70339 w 107371"/>
              <a:gd name="connsiteY1" fmla="*/ 70339 h 239151"/>
              <a:gd name="connsiteX2" fmla="*/ 98474 w 107371"/>
              <a:gd name="connsiteY2" fmla="*/ 239151 h 23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71" h="239151">
                <a:moveTo>
                  <a:pt x="0" y="0"/>
                </a:moveTo>
                <a:cubicBezTo>
                  <a:pt x="23446" y="23446"/>
                  <a:pt x="59854" y="38882"/>
                  <a:pt x="70339" y="70339"/>
                </a:cubicBezTo>
                <a:cubicBezTo>
                  <a:pt x="107371" y="181437"/>
                  <a:pt x="98474" y="125088"/>
                  <a:pt x="98474" y="23915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38161" y="1063248"/>
            <a:ext cx="3390933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3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вертикальные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63511" y="2210726"/>
            <a:ext cx="161192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3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=    2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5354675" y="2409697"/>
            <a:ext cx="342899" cy="257176"/>
            <a:chOff x="7786710" y="3714752"/>
            <a:chExt cx="285752" cy="285752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7750726" y="3750736"/>
              <a:ext cx="285752" cy="21378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786710" y="4000504"/>
              <a:ext cx="2857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6461069" y="2409697"/>
            <a:ext cx="342901" cy="257176"/>
            <a:chOff x="7786710" y="3714752"/>
            <a:chExt cx="285752" cy="285752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750726" y="3750736"/>
              <a:ext cx="285752" cy="21378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786710" y="4000504"/>
              <a:ext cx="2857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8"/>
          <p:cNvGrpSpPr>
            <a:grpSpLocks/>
          </p:cNvGrpSpPr>
          <p:nvPr/>
        </p:nvGrpSpPr>
        <p:grpSpPr bwMode="auto">
          <a:xfrm>
            <a:off x="5269584" y="4745701"/>
            <a:ext cx="342901" cy="257176"/>
            <a:chOff x="7786710" y="3714752"/>
            <a:chExt cx="285752" cy="28575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7750726" y="3750736"/>
              <a:ext cx="285752" cy="21378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786710" y="4000504"/>
              <a:ext cx="2857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264546" y="3404901"/>
            <a:ext cx="2250558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смежные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567743" y="4546730"/>
            <a:ext cx="3011342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3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 +    </a:t>
            </a:r>
            <a:r>
              <a:rPr lang="ru-RU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 = 180°</a:t>
            </a:r>
          </a:p>
        </p:txBody>
      </p:sp>
      <p:grpSp>
        <p:nvGrpSpPr>
          <p:cNvPr id="6" name="Группа 33"/>
          <p:cNvGrpSpPr>
            <a:grpSpLocks/>
          </p:cNvGrpSpPr>
          <p:nvPr/>
        </p:nvGrpSpPr>
        <p:grpSpPr bwMode="auto">
          <a:xfrm>
            <a:off x="6417888" y="4745702"/>
            <a:ext cx="342901" cy="257176"/>
            <a:chOff x="7786710" y="3714752"/>
            <a:chExt cx="285752" cy="285752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7750726" y="3750736"/>
              <a:ext cx="285752" cy="2137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7786710" y="4000504"/>
              <a:ext cx="2857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70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8" grpId="0"/>
      <p:bldP spid="19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2" y="5143501"/>
            <a:ext cx="3764280" cy="229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428626"/>
            <a:ext cx="3429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D:\Документы\tani5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286250"/>
            <a:ext cx="4572000" cy="35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6172200" y="171451"/>
            <a:ext cx="263860" cy="10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endParaRPr lang="ru-RU" sz="2900" b="1" i="1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900" b="1" i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1371581"/>
            <a:ext cx="9715542" cy="2624888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Углы, образованные при пересечении двух прямых и секущей</a:t>
            </a:r>
          </a:p>
        </p:txBody>
      </p:sp>
    </p:spTree>
    <p:extLst>
      <p:ext uri="{BB962C8B-B14F-4D97-AF65-F5344CB8AC3E}">
        <p14:creationId xmlns:p14="http://schemas.microsoft.com/office/powerpoint/2010/main" val="33256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5100" dirty="0" smtClean="0">
                <a:solidFill>
                  <a:srgbClr val="008000"/>
                </a:solidFill>
              </a:rPr>
              <a:t>     Углы</a:t>
            </a:r>
            <a:r>
              <a:rPr lang="ru-RU" sz="5100" dirty="0">
                <a:solidFill>
                  <a:srgbClr val="008000"/>
                </a:solidFill>
              </a:rPr>
              <a:t>, образованные при пересечении двух прямых и секущей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485859" y="5120640"/>
            <a:ext cx="11315779" cy="2560320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en-US" sz="4000" b="1" i="1" dirty="0">
                <a:solidFill>
                  <a:srgbClr val="002060"/>
                </a:solidFill>
              </a:rPr>
              <a:t>c</a:t>
            </a:r>
            <a:r>
              <a:rPr lang="en-US" sz="4000" b="1" dirty="0">
                <a:solidFill>
                  <a:srgbClr val="002060"/>
                </a:solidFill>
              </a:rPr>
              <a:t> - </a:t>
            </a:r>
            <a:r>
              <a:rPr lang="ru-RU" sz="4000" b="1" dirty="0">
                <a:solidFill>
                  <a:srgbClr val="002060"/>
                </a:solidFill>
              </a:rPr>
              <a:t>секущая по отношению к прямым </a:t>
            </a:r>
            <a:r>
              <a:rPr lang="ru-RU" sz="4000" b="1" i="1" dirty="0">
                <a:solidFill>
                  <a:srgbClr val="002060"/>
                </a:solidFill>
                <a:latin typeface="+mn-lt"/>
              </a:rPr>
              <a:t>а</a:t>
            </a:r>
            <a:r>
              <a:rPr lang="ru-RU" sz="4000" b="1" dirty="0">
                <a:solidFill>
                  <a:srgbClr val="002060"/>
                </a:solidFill>
              </a:rPr>
              <a:t> и </a:t>
            </a:r>
            <a:r>
              <a:rPr lang="en-US" sz="4000" b="1" i="1" dirty="0">
                <a:solidFill>
                  <a:srgbClr val="002060"/>
                </a:solidFill>
                <a:latin typeface="+mn-lt"/>
              </a:rPr>
              <a:t>b</a:t>
            </a:r>
          </a:p>
          <a:p>
            <a:pPr eaLnBrk="1" hangingPunct="1">
              <a:buFontTx/>
              <a:buNone/>
            </a:pPr>
            <a:r>
              <a:rPr lang="ru-RU" sz="4000" b="1" dirty="0">
                <a:solidFill>
                  <a:srgbClr val="0000FF"/>
                </a:solidFill>
              </a:rPr>
              <a:t>Накрест лежащие углы:</a:t>
            </a:r>
            <a:r>
              <a:rPr lang="ru-RU" sz="4000" b="1" dirty="0"/>
              <a:t> </a:t>
            </a:r>
            <a:r>
              <a:rPr lang="ru-RU" sz="4000" b="1" dirty="0">
                <a:solidFill>
                  <a:srgbClr val="002060"/>
                </a:solidFill>
              </a:rPr>
              <a:t>3 и 5, 4 и </a:t>
            </a:r>
            <a:r>
              <a:rPr lang="ru-RU" sz="4000" b="1" dirty="0" smtClean="0">
                <a:solidFill>
                  <a:srgbClr val="002060"/>
                </a:solidFill>
              </a:rPr>
              <a:t>6</a:t>
            </a:r>
            <a:endParaRPr lang="ru-RU" sz="4000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ru-RU" sz="4000" b="1" dirty="0">
                <a:solidFill>
                  <a:srgbClr val="0000FF"/>
                </a:solidFill>
              </a:rPr>
              <a:t>Односторонние углы:</a:t>
            </a:r>
            <a:r>
              <a:rPr lang="ru-RU" sz="4000" b="1" dirty="0"/>
              <a:t> </a:t>
            </a:r>
            <a:r>
              <a:rPr lang="ru-RU" sz="4000" b="1" dirty="0">
                <a:solidFill>
                  <a:srgbClr val="002060"/>
                </a:solidFill>
              </a:rPr>
              <a:t>4 и 5, 3 и </a:t>
            </a:r>
            <a:r>
              <a:rPr lang="ru-RU" sz="4000" b="1" dirty="0" smtClean="0">
                <a:solidFill>
                  <a:srgbClr val="002060"/>
                </a:solidFill>
              </a:rPr>
              <a:t>6</a:t>
            </a:r>
            <a:endParaRPr lang="ru-RU" sz="4000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ru-RU" sz="4000" b="1" dirty="0">
                <a:solidFill>
                  <a:srgbClr val="0000FF"/>
                </a:solidFill>
              </a:rPr>
              <a:t>Соответственные углы:</a:t>
            </a:r>
            <a:r>
              <a:rPr lang="ru-RU" sz="4000" b="1" dirty="0"/>
              <a:t> </a:t>
            </a:r>
            <a:r>
              <a:rPr lang="ru-RU" sz="4000" b="1" dirty="0">
                <a:solidFill>
                  <a:srgbClr val="002060"/>
                </a:solidFill>
              </a:rPr>
              <a:t>1 и 5, 2 и 6, 4 и 8, 3 и </a:t>
            </a:r>
            <a:r>
              <a:rPr lang="ru-RU" sz="4000" b="1" dirty="0" smtClean="0">
                <a:solidFill>
                  <a:srgbClr val="002060"/>
                </a:solidFill>
              </a:rPr>
              <a:t>7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0485120" y="2011680"/>
            <a:ext cx="731520" cy="76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FF"/>
                </a:solidFill>
              </a:rPr>
              <a:t>а</a:t>
            </a: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10485120" y="4023360"/>
            <a:ext cx="853440" cy="76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00FF"/>
                </a:solidFill>
              </a:rPr>
              <a:t>b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4754880" y="4297680"/>
            <a:ext cx="731520" cy="76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c</a:t>
            </a:r>
            <a:endParaRPr lang="ru-RU" b="1" dirty="0">
              <a:solidFill>
                <a:srgbClr val="0000FF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48000" y="1832610"/>
            <a:ext cx="7437120" cy="2739390"/>
            <a:chOff x="1200" y="962"/>
            <a:chExt cx="2928" cy="143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00" y="1008"/>
              <a:ext cx="2928" cy="1392"/>
              <a:chOff x="1200" y="1008"/>
              <a:chExt cx="2928" cy="1392"/>
            </a:xfrm>
          </p:grpSpPr>
          <p:sp>
            <p:nvSpPr>
              <p:cNvPr id="12305" name="Line 6"/>
              <p:cNvSpPr>
                <a:spLocks noChangeShapeType="1"/>
              </p:cNvSpPr>
              <p:nvPr/>
            </p:nvSpPr>
            <p:spPr bwMode="auto">
              <a:xfrm flipV="1">
                <a:off x="1200" y="1152"/>
                <a:ext cx="2832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6" name="Line 7"/>
              <p:cNvSpPr>
                <a:spLocks noChangeShapeType="1"/>
              </p:cNvSpPr>
              <p:nvPr/>
            </p:nvSpPr>
            <p:spPr bwMode="auto">
              <a:xfrm>
                <a:off x="1248" y="1920"/>
                <a:ext cx="2880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7" name="Line 8"/>
              <p:cNvSpPr>
                <a:spLocks noChangeShapeType="1"/>
              </p:cNvSpPr>
              <p:nvPr/>
            </p:nvSpPr>
            <p:spPr bwMode="auto">
              <a:xfrm flipH="1">
                <a:off x="2016" y="1008"/>
                <a:ext cx="720" cy="13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297" name="Text Box 13"/>
            <p:cNvSpPr txBox="1">
              <a:spLocks noChangeArrowheads="1"/>
            </p:cNvSpPr>
            <p:nvPr/>
          </p:nvSpPr>
          <p:spPr bwMode="auto">
            <a:xfrm>
              <a:off x="2400" y="996"/>
              <a:ext cx="192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1</a:t>
              </a:r>
              <a:endParaRPr lang="ru-RU" b="1" dirty="0"/>
            </a:p>
          </p:txBody>
        </p:sp>
        <p:sp>
          <p:nvSpPr>
            <p:cNvPr id="12298" name="Text Box 14"/>
            <p:cNvSpPr txBox="1">
              <a:spLocks noChangeArrowheads="1"/>
            </p:cNvSpPr>
            <p:nvPr/>
          </p:nvSpPr>
          <p:spPr bwMode="auto">
            <a:xfrm>
              <a:off x="2736" y="962"/>
              <a:ext cx="192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2</a:t>
              </a:r>
              <a:endParaRPr lang="ru-RU" b="1" dirty="0"/>
            </a:p>
          </p:txBody>
        </p:sp>
        <p:sp>
          <p:nvSpPr>
            <p:cNvPr id="12299" name="Text Box 15"/>
            <p:cNvSpPr txBox="1">
              <a:spLocks noChangeArrowheads="1"/>
            </p:cNvSpPr>
            <p:nvPr/>
          </p:nvSpPr>
          <p:spPr bwMode="auto">
            <a:xfrm>
              <a:off x="2592" y="1296"/>
              <a:ext cx="24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3</a:t>
              </a:r>
              <a:endParaRPr lang="ru-RU" b="1"/>
            </a:p>
          </p:txBody>
        </p:sp>
        <p:sp>
          <p:nvSpPr>
            <p:cNvPr id="12300" name="Text Box 16"/>
            <p:cNvSpPr txBox="1">
              <a:spLocks noChangeArrowheads="1"/>
            </p:cNvSpPr>
            <p:nvPr/>
          </p:nvSpPr>
          <p:spPr bwMode="auto">
            <a:xfrm>
              <a:off x="2304" y="1296"/>
              <a:ext cx="24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4</a:t>
              </a:r>
              <a:endParaRPr lang="ru-RU" b="1"/>
            </a:p>
          </p:txBody>
        </p:sp>
        <p:sp>
          <p:nvSpPr>
            <p:cNvPr id="12301" name="Text Box 17"/>
            <p:cNvSpPr txBox="1">
              <a:spLocks noChangeArrowheads="1"/>
            </p:cNvSpPr>
            <p:nvPr/>
          </p:nvSpPr>
          <p:spPr bwMode="auto">
            <a:xfrm>
              <a:off x="2086" y="1698"/>
              <a:ext cx="24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5</a:t>
              </a:r>
              <a:endParaRPr lang="ru-RU" b="1" dirty="0"/>
            </a:p>
          </p:txBody>
        </p:sp>
        <p:sp>
          <p:nvSpPr>
            <p:cNvPr id="12302" name="Text Box 18"/>
            <p:cNvSpPr txBox="1">
              <a:spLocks noChangeArrowheads="1"/>
            </p:cNvSpPr>
            <p:nvPr/>
          </p:nvSpPr>
          <p:spPr bwMode="auto">
            <a:xfrm>
              <a:off x="2352" y="1730"/>
              <a:ext cx="24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6</a:t>
              </a:r>
              <a:endParaRPr lang="ru-RU" b="1" dirty="0"/>
            </a:p>
          </p:txBody>
        </p:sp>
        <p:sp>
          <p:nvSpPr>
            <p:cNvPr id="12303" name="Text Box 19"/>
            <p:cNvSpPr txBox="1">
              <a:spLocks noChangeArrowheads="1"/>
            </p:cNvSpPr>
            <p:nvPr/>
          </p:nvSpPr>
          <p:spPr bwMode="auto">
            <a:xfrm>
              <a:off x="2160" y="2016"/>
              <a:ext cx="192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7</a:t>
              </a:r>
              <a:endParaRPr lang="ru-RU" b="1"/>
            </a:p>
          </p:txBody>
        </p:sp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>
              <a:off x="1920" y="2016"/>
              <a:ext cx="24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8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410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2936240" y="520862"/>
            <a:ext cx="8915400" cy="60007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1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51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Как называются эти углы?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3084182" y="3078480"/>
            <a:ext cx="11506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8202" name="Freeform 10" descr="Букет"/>
          <p:cNvSpPr>
            <a:spLocks/>
          </p:cNvSpPr>
          <p:nvPr/>
        </p:nvSpPr>
        <p:spPr bwMode="auto">
          <a:xfrm>
            <a:off x="7315200" y="3855720"/>
            <a:ext cx="1727200" cy="862966"/>
          </a:xfrm>
          <a:custGeom>
            <a:avLst/>
            <a:gdLst>
              <a:gd name="T0" fmla="*/ 2147483647 w 680"/>
              <a:gd name="T1" fmla="*/ 0 h 453"/>
              <a:gd name="T2" fmla="*/ 2147483647 w 680"/>
              <a:gd name="T3" fmla="*/ 0 h 453"/>
              <a:gd name="T4" fmla="*/ 2147483647 w 680"/>
              <a:gd name="T5" fmla="*/ 2147483647 h 453"/>
              <a:gd name="T6" fmla="*/ 0 w 680"/>
              <a:gd name="T7" fmla="*/ 2147483647 h 453"/>
              <a:gd name="T8" fmla="*/ 2147483647 w 680"/>
              <a:gd name="T9" fmla="*/ 2147483647 h 453"/>
              <a:gd name="T10" fmla="*/ 2147483647 w 680"/>
              <a:gd name="T11" fmla="*/ 2147483647 h 453"/>
              <a:gd name="T12" fmla="*/ 2147483647 w 680"/>
              <a:gd name="T13" fmla="*/ 2147483647 h 453"/>
              <a:gd name="T14" fmla="*/ 2147483647 w 680"/>
              <a:gd name="T15" fmla="*/ 0 h 4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80"/>
              <a:gd name="T25" fmla="*/ 0 h 453"/>
              <a:gd name="T26" fmla="*/ 680 w 680"/>
              <a:gd name="T27" fmla="*/ 453 h 4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80" h="453">
                <a:moveTo>
                  <a:pt x="680" y="0"/>
                </a:moveTo>
                <a:lnTo>
                  <a:pt x="136" y="0"/>
                </a:lnTo>
                <a:lnTo>
                  <a:pt x="45" y="136"/>
                </a:lnTo>
                <a:lnTo>
                  <a:pt x="0" y="272"/>
                </a:lnTo>
                <a:lnTo>
                  <a:pt x="91" y="408"/>
                </a:lnTo>
                <a:lnTo>
                  <a:pt x="227" y="453"/>
                </a:lnTo>
                <a:lnTo>
                  <a:pt x="318" y="453"/>
                </a:lnTo>
                <a:lnTo>
                  <a:pt x="68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8203" name="Freeform 11" descr="Букет"/>
          <p:cNvSpPr>
            <a:spLocks/>
          </p:cNvSpPr>
          <p:nvPr/>
        </p:nvSpPr>
        <p:spPr bwMode="auto">
          <a:xfrm>
            <a:off x="5356861" y="6880860"/>
            <a:ext cx="1727200" cy="952500"/>
          </a:xfrm>
          <a:custGeom>
            <a:avLst/>
            <a:gdLst>
              <a:gd name="T0" fmla="*/ 2147483647 w 680"/>
              <a:gd name="T1" fmla="*/ 0 h 500"/>
              <a:gd name="T2" fmla="*/ 2147483647 w 680"/>
              <a:gd name="T3" fmla="*/ 2147483647 h 500"/>
              <a:gd name="T4" fmla="*/ 2147483647 w 680"/>
              <a:gd name="T5" fmla="*/ 2147483647 h 500"/>
              <a:gd name="T6" fmla="*/ 2147483647 w 680"/>
              <a:gd name="T7" fmla="*/ 2147483647 h 500"/>
              <a:gd name="T8" fmla="*/ 2147483647 w 680"/>
              <a:gd name="T9" fmla="*/ 2147483647 h 500"/>
              <a:gd name="T10" fmla="*/ 2147483647 w 680"/>
              <a:gd name="T11" fmla="*/ 2147483647 h 500"/>
              <a:gd name="T12" fmla="*/ 2147483647 w 680"/>
              <a:gd name="T13" fmla="*/ 2147483647 h 500"/>
              <a:gd name="T14" fmla="*/ 0 w 680"/>
              <a:gd name="T15" fmla="*/ 2147483647 h 500"/>
              <a:gd name="T16" fmla="*/ 2147483647 w 680"/>
              <a:gd name="T17" fmla="*/ 0 h 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0"/>
              <a:gd name="T28" fmla="*/ 0 h 500"/>
              <a:gd name="T29" fmla="*/ 680 w 680"/>
              <a:gd name="T30" fmla="*/ 500 h 5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0" h="500">
                <a:moveTo>
                  <a:pt x="204" y="0"/>
                </a:moveTo>
                <a:lnTo>
                  <a:pt x="635" y="1"/>
                </a:lnTo>
                <a:lnTo>
                  <a:pt x="680" y="182"/>
                </a:lnTo>
                <a:lnTo>
                  <a:pt x="635" y="364"/>
                </a:lnTo>
                <a:lnTo>
                  <a:pt x="408" y="500"/>
                </a:lnTo>
                <a:lnTo>
                  <a:pt x="181" y="500"/>
                </a:lnTo>
                <a:lnTo>
                  <a:pt x="91" y="409"/>
                </a:lnTo>
                <a:lnTo>
                  <a:pt x="0" y="273"/>
                </a:lnTo>
                <a:lnTo>
                  <a:pt x="204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2936240" y="6186710"/>
            <a:ext cx="11506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uz-Latn-UZ" sz="4000" b="1" i="1" dirty="0" smtClean="0">
                <a:solidFill>
                  <a:srgbClr val="002060"/>
                </a:solidFill>
              </a:rPr>
              <a:t>b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9159240" y="2067872"/>
            <a:ext cx="11506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solidFill>
                  <a:srgbClr val="002060"/>
                </a:solidFill>
              </a:rPr>
              <a:t>с</a:t>
            </a:r>
          </a:p>
        </p:txBody>
      </p:sp>
      <p:sp>
        <p:nvSpPr>
          <p:cNvPr id="8208" name="Freeform 16" descr="Розовая тисненая бумага"/>
          <p:cNvSpPr>
            <a:spLocks/>
          </p:cNvSpPr>
          <p:nvPr/>
        </p:nvSpPr>
        <p:spPr bwMode="auto">
          <a:xfrm>
            <a:off x="5933441" y="5928360"/>
            <a:ext cx="1958341" cy="950596"/>
          </a:xfrm>
          <a:custGeom>
            <a:avLst/>
            <a:gdLst>
              <a:gd name="T0" fmla="*/ 0 w 771"/>
              <a:gd name="T1" fmla="*/ 2147483647 h 499"/>
              <a:gd name="T2" fmla="*/ 2147483647 w 771"/>
              <a:gd name="T3" fmla="*/ 0 h 499"/>
              <a:gd name="T4" fmla="*/ 2147483647 w 771"/>
              <a:gd name="T5" fmla="*/ 2147483647 h 499"/>
              <a:gd name="T6" fmla="*/ 2147483647 w 771"/>
              <a:gd name="T7" fmla="*/ 2147483647 h 499"/>
              <a:gd name="T8" fmla="*/ 2147483647 w 771"/>
              <a:gd name="T9" fmla="*/ 2147483647 h 499"/>
              <a:gd name="T10" fmla="*/ 0 w 771"/>
              <a:gd name="T11" fmla="*/ 2147483647 h 4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71"/>
              <a:gd name="T19" fmla="*/ 0 h 499"/>
              <a:gd name="T20" fmla="*/ 771 w 771"/>
              <a:gd name="T21" fmla="*/ 499 h 4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71" h="499">
                <a:moveTo>
                  <a:pt x="0" y="499"/>
                </a:moveTo>
                <a:lnTo>
                  <a:pt x="363" y="0"/>
                </a:lnTo>
                <a:lnTo>
                  <a:pt x="589" y="91"/>
                </a:lnTo>
                <a:lnTo>
                  <a:pt x="771" y="318"/>
                </a:lnTo>
                <a:lnTo>
                  <a:pt x="771" y="499"/>
                </a:lnTo>
                <a:lnTo>
                  <a:pt x="0" y="499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8212" name="Freeform 20" descr="Водяные капли"/>
          <p:cNvSpPr>
            <a:spLocks/>
          </p:cNvSpPr>
          <p:nvPr/>
        </p:nvSpPr>
        <p:spPr bwMode="auto">
          <a:xfrm>
            <a:off x="9029702" y="2990851"/>
            <a:ext cx="1973579" cy="864870"/>
          </a:xfrm>
          <a:custGeom>
            <a:avLst/>
            <a:gdLst>
              <a:gd name="T0" fmla="*/ 0 w 777"/>
              <a:gd name="T1" fmla="*/ 2147483647 h 454"/>
              <a:gd name="T2" fmla="*/ 2147483647 w 777"/>
              <a:gd name="T3" fmla="*/ 0 h 454"/>
              <a:gd name="T4" fmla="*/ 2147483647 w 777"/>
              <a:gd name="T5" fmla="*/ 2147483647 h 454"/>
              <a:gd name="T6" fmla="*/ 2147483647 w 777"/>
              <a:gd name="T7" fmla="*/ 2147483647 h 454"/>
              <a:gd name="T8" fmla="*/ 2147483647 w 777"/>
              <a:gd name="T9" fmla="*/ 2147483647 h 454"/>
              <a:gd name="T10" fmla="*/ 0 w 777"/>
              <a:gd name="T11" fmla="*/ 2147483647 h 4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77"/>
              <a:gd name="T19" fmla="*/ 0 h 454"/>
              <a:gd name="T20" fmla="*/ 777 w 777"/>
              <a:gd name="T21" fmla="*/ 454 h 4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77" h="454">
                <a:moveTo>
                  <a:pt x="0" y="446"/>
                </a:moveTo>
                <a:lnTo>
                  <a:pt x="368" y="0"/>
                </a:lnTo>
                <a:lnTo>
                  <a:pt x="595" y="83"/>
                </a:lnTo>
                <a:lnTo>
                  <a:pt x="777" y="289"/>
                </a:lnTo>
                <a:lnTo>
                  <a:pt x="777" y="454"/>
                </a:lnTo>
                <a:lnTo>
                  <a:pt x="0" y="446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8214" name="Freeform 22" descr="Газетная бумага"/>
          <p:cNvSpPr>
            <a:spLocks/>
          </p:cNvSpPr>
          <p:nvPr/>
        </p:nvSpPr>
        <p:spPr bwMode="auto">
          <a:xfrm>
            <a:off x="4203701" y="6880860"/>
            <a:ext cx="1727200" cy="862966"/>
          </a:xfrm>
          <a:custGeom>
            <a:avLst/>
            <a:gdLst>
              <a:gd name="T0" fmla="*/ 2147483647 w 680"/>
              <a:gd name="T1" fmla="*/ 0 h 453"/>
              <a:gd name="T2" fmla="*/ 2147483647 w 680"/>
              <a:gd name="T3" fmla="*/ 0 h 453"/>
              <a:gd name="T4" fmla="*/ 2147483647 w 680"/>
              <a:gd name="T5" fmla="*/ 2147483647 h 453"/>
              <a:gd name="T6" fmla="*/ 0 w 680"/>
              <a:gd name="T7" fmla="*/ 2147483647 h 453"/>
              <a:gd name="T8" fmla="*/ 2147483647 w 680"/>
              <a:gd name="T9" fmla="*/ 2147483647 h 453"/>
              <a:gd name="T10" fmla="*/ 2147483647 w 680"/>
              <a:gd name="T11" fmla="*/ 2147483647 h 453"/>
              <a:gd name="T12" fmla="*/ 2147483647 w 680"/>
              <a:gd name="T13" fmla="*/ 2147483647 h 453"/>
              <a:gd name="T14" fmla="*/ 2147483647 w 680"/>
              <a:gd name="T15" fmla="*/ 0 h 4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80"/>
              <a:gd name="T25" fmla="*/ 0 h 453"/>
              <a:gd name="T26" fmla="*/ 680 w 680"/>
              <a:gd name="T27" fmla="*/ 453 h 4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80" h="453">
                <a:moveTo>
                  <a:pt x="680" y="0"/>
                </a:moveTo>
                <a:lnTo>
                  <a:pt x="136" y="0"/>
                </a:lnTo>
                <a:lnTo>
                  <a:pt x="45" y="136"/>
                </a:lnTo>
                <a:lnTo>
                  <a:pt x="0" y="272"/>
                </a:lnTo>
                <a:lnTo>
                  <a:pt x="91" y="408"/>
                </a:lnTo>
                <a:lnTo>
                  <a:pt x="227" y="453"/>
                </a:lnTo>
                <a:lnTo>
                  <a:pt x="318" y="453"/>
                </a:lnTo>
                <a:lnTo>
                  <a:pt x="680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8215" name="Freeform 23" descr="Пергамент"/>
          <p:cNvSpPr>
            <a:spLocks/>
          </p:cNvSpPr>
          <p:nvPr/>
        </p:nvSpPr>
        <p:spPr bwMode="auto">
          <a:xfrm>
            <a:off x="4665981" y="5930266"/>
            <a:ext cx="1734819" cy="950594"/>
          </a:xfrm>
          <a:custGeom>
            <a:avLst/>
            <a:gdLst>
              <a:gd name="T0" fmla="*/ 2147483647 w 683"/>
              <a:gd name="T1" fmla="*/ 2147483647 h 499"/>
              <a:gd name="T2" fmla="*/ 2147483647 w 683"/>
              <a:gd name="T3" fmla="*/ 2147483647 h 499"/>
              <a:gd name="T4" fmla="*/ 0 w 683"/>
              <a:gd name="T5" fmla="*/ 2147483647 h 499"/>
              <a:gd name="T6" fmla="*/ 2147483647 w 683"/>
              <a:gd name="T7" fmla="*/ 2147483647 h 499"/>
              <a:gd name="T8" fmla="*/ 2147483647 w 683"/>
              <a:gd name="T9" fmla="*/ 0 h 499"/>
              <a:gd name="T10" fmla="*/ 2147483647 w 683"/>
              <a:gd name="T11" fmla="*/ 0 h 499"/>
              <a:gd name="T12" fmla="*/ 2147483647 w 683"/>
              <a:gd name="T13" fmla="*/ 2147483647 h 499"/>
              <a:gd name="T14" fmla="*/ 2147483647 w 683"/>
              <a:gd name="T15" fmla="*/ 2147483647 h 499"/>
              <a:gd name="T16" fmla="*/ 2147483647 w 683"/>
              <a:gd name="T17" fmla="*/ 2147483647 h 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3"/>
              <a:gd name="T28" fmla="*/ 0 h 499"/>
              <a:gd name="T29" fmla="*/ 683 w 683"/>
              <a:gd name="T30" fmla="*/ 499 h 4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3" h="499">
                <a:moveTo>
                  <a:pt x="482" y="499"/>
                </a:moveTo>
                <a:lnTo>
                  <a:pt x="45" y="499"/>
                </a:lnTo>
                <a:lnTo>
                  <a:pt x="0" y="318"/>
                </a:lnTo>
                <a:lnTo>
                  <a:pt x="45" y="136"/>
                </a:lnTo>
                <a:lnTo>
                  <a:pt x="272" y="0"/>
                </a:lnTo>
                <a:lnTo>
                  <a:pt x="499" y="0"/>
                </a:lnTo>
                <a:lnTo>
                  <a:pt x="589" y="91"/>
                </a:lnTo>
                <a:lnTo>
                  <a:pt x="683" y="244"/>
                </a:lnTo>
                <a:lnTo>
                  <a:pt x="482" y="499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15373" name="Line 4"/>
          <p:cNvSpPr>
            <a:spLocks noChangeShapeType="1"/>
          </p:cNvSpPr>
          <p:nvPr/>
        </p:nvSpPr>
        <p:spPr bwMode="auto">
          <a:xfrm>
            <a:off x="3053080" y="3855720"/>
            <a:ext cx="9908541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15374" name="Line 6"/>
          <p:cNvSpPr>
            <a:spLocks noChangeShapeType="1"/>
          </p:cNvSpPr>
          <p:nvPr/>
        </p:nvSpPr>
        <p:spPr bwMode="auto">
          <a:xfrm flipH="1">
            <a:off x="4549141" y="2299336"/>
            <a:ext cx="6106160" cy="587692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15375" name="Line 5"/>
          <p:cNvSpPr>
            <a:spLocks noChangeShapeType="1"/>
          </p:cNvSpPr>
          <p:nvPr/>
        </p:nvSpPr>
        <p:spPr bwMode="auto">
          <a:xfrm>
            <a:off x="2936240" y="6878956"/>
            <a:ext cx="9908541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53837" y="1499034"/>
            <a:ext cx="3729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односторонние</a:t>
            </a:r>
            <a:endParaRPr lang="uz-Latn-UZ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9045" y="1600154"/>
            <a:ext cx="4016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накрестлежа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щ</a:t>
            </a:r>
            <a:r>
              <a:rPr lang="uz-Cyrl-U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ие</a:t>
            </a:r>
            <a:endParaRPr lang="uz-Latn-UZ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331" y="1810509"/>
            <a:ext cx="419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соответственные</a:t>
            </a:r>
            <a:endParaRPr lang="uz-Latn-UZ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6686" y="1863311"/>
            <a:ext cx="3498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вертикальные</a:t>
            </a:r>
            <a:endParaRPr lang="uz-Latn-UZ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757" y="2111766"/>
            <a:ext cx="419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соответственные</a:t>
            </a:r>
            <a:endParaRPr lang="uz-Latn-UZ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8357" y="1819957"/>
            <a:ext cx="228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смежные</a:t>
            </a:r>
            <a:endParaRPr lang="uz-Latn-UZ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2" grpId="1" animBg="1"/>
      <p:bldP spid="8202" grpId="2" animBg="1"/>
      <p:bldP spid="8203" grpId="0" animBg="1"/>
      <p:bldP spid="8208" grpId="0" animBg="1"/>
      <p:bldP spid="8208" grpId="1" animBg="1"/>
      <p:bldP spid="8212" grpId="0" animBg="1"/>
      <p:bldP spid="8212" grpId="1" animBg="1"/>
      <p:bldP spid="8214" grpId="0" animBg="1"/>
      <p:bldP spid="8214" grpId="1" animBg="1"/>
      <p:bldP spid="8215" grpId="0" animBg="1"/>
      <p:bldP spid="2" grpId="0"/>
      <p:bldP spid="2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09600"/>
            <a:ext cx="14097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Свойство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при пересечении двух прямых секущей два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накрест лежащих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угла одной пары равны, то накрест лежащие углы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второй пары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также равны.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4668" y="3816069"/>
            <a:ext cx="11506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8372" y="5757972"/>
            <a:ext cx="11506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uz-Latn-UZ" sz="4000" b="1" i="1" dirty="0" smtClean="0">
                <a:solidFill>
                  <a:srgbClr val="002060"/>
                </a:solidFill>
              </a:rPr>
              <a:t>b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159904" y="3324415"/>
            <a:ext cx="11506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solidFill>
                  <a:srgbClr val="002060"/>
                </a:solidFill>
              </a:rPr>
              <a:t>с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242951" y="4600462"/>
            <a:ext cx="5492264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510542" y="3480798"/>
            <a:ext cx="4442459" cy="429006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88373" y="6450218"/>
            <a:ext cx="4764628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834954" y="3315320"/>
            <a:ext cx="11368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=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45286" y="3314313"/>
            <a:ext cx="73930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∠4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46471" y="3315320"/>
            <a:ext cx="11368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=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0606" y="3314314"/>
            <a:ext cx="13885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ru-RU" sz="3600" b="1" dirty="0" smtClean="0"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⇒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3912" y="585909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2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3937" y="460046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5979" y="580853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2309" y="460046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40887" y="4234478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Cambria Math"/>
                <a:cs typeface="Arial" pitchFamily="34" charset="0"/>
              </a:rPr>
              <a:t>Доказательство. </a:t>
            </a:r>
            <a:endParaRPr lang="ru-RU" sz="3200" b="1" dirty="0" smtClean="0">
              <a:solidFill>
                <a:srgbClr val="C00000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180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 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⇒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180° - 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l-PL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= 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180° 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⇒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180° 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l-PL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</a:p>
          <a:p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180°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1=</a:t>
            </a:r>
            <a:r>
              <a:rPr lang="uz-Latn-U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uz-Latn-U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°-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uz-Latn-UZ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⇒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= 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uz-Latn-UZ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Свойство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доказано.</a:t>
            </a:r>
            <a:endParaRPr lang="uz-Latn-UZ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0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09600"/>
            <a:ext cx="140970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Свойство 2.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Если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соответственные углы равны, то сумма односторонних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углов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равна 180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°.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4668" y="3816069"/>
            <a:ext cx="11506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8372" y="5757972"/>
            <a:ext cx="11506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uz-Latn-UZ" sz="4000" b="1" i="1" dirty="0" smtClean="0">
                <a:solidFill>
                  <a:srgbClr val="002060"/>
                </a:solidFill>
              </a:rPr>
              <a:t>b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159904" y="3324415"/>
            <a:ext cx="11506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solidFill>
                  <a:srgbClr val="002060"/>
                </a:solidFill>
              </a:rPr>
              <a:t>с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242951" y="4600462"/>
            <a:ext cx="5492264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510542" y="3480798"/>
            <a:ext cx="4442459" cy="429006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88373" y="6450218"/>
            <a:ext cx="4764628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14567" y="6117516"/>
            <a:ext cx="11368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=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424899" y="5624278"/>
                <a:ext cx="2056910" cy="65889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∠2=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899" y="5624278"/>
                <a:ext cx="2056910" cy="658898"/>
              </a:xfrm>
              <a:prstGeom prst="rect">
                <a:avLst/>
              </a:prstGeom>
              <a:blipFill rotWithShape="1">
                <a:blip r:embed="rId2"/>
                <a:stretch>
                  <a:fillRect l="-8902" t="-12037" b="-3425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426084" y="5637851"/>
            <a:ext cx="11368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0219" y="6116510"/>
            <a:ext cx="13885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ru-RU" sz="3600" b="1" dirty="0" smtClean="0"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⇒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3912" y="585909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2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3937" y="460046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3021" y="585909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3177" y="406875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5742" y="456352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457556" y="6422003"/>
                <a:ext cx="2056910" cy="65889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∠5=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556" y="6422003"/>
                <a:ext cx="2056910" cy="658898"/>
              </a:xfrm>
              <a:prstGeom prst="rect">
                <a:avLst/>
              </a:prstGeom>
              <a:blipFill rotWithShape="1">
                <a:blip r:embed="rId3"/>
                <a:stretch>
                  <a:fillRect l="-8876" t="-11927" b="-3302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458741" y="6435576"/>
            <a:ext cx="11368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89523" y="3096077"/>
            <a:ext cx="6903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pl-P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соответственные</a:t>
            </a:r>
            <a:r>
              <a:rPr lang="pl-P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sz="4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689523" y="3717923"/>
            <a:ext cx="6382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pl-PL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pl-P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односторонние</a:t>
            </a:r>
            <a:r>
              <a:rPr lang="pl-P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sz="4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6356" y="4361144"/>
            <a:ext cx="6382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l-P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pl-P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односторонние</a:t>
            </a:r>
            <a:r>
              <a:rPr lang="pl-PL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sz="4000" dirty="0"/>
          </a:p>
        </p:txBody>
      </p:sp>
    </p:spTree>
    <p:extLst>
      <p:ext uri="{BB962C8B-B14F-4D97-AF65-F5344CB8AC3E}">
        <p14:creationId xmlns:p14="http://schemas.microsoft.com/office/powerpoint/2010/main" val="28405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  <p:bldP spid="4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140970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Свойство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Если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накрест лежащие углы равны, то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соответственные углы также равны.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4668" y="3816069"/>
            <a:ext cx="11506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8372" y="5757972"/>
            <a:ext cx="11506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uz-Latn-UZ" sz="4000" b="1" i="1" dirty="0" smtClean="0">
                <a:solidFill>
                  <a:srgbClr val="002060"/>
                </a:solidFill>
              </a:rPr>
              <a:t>b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562167" y="2960870"/>
            <a:ext cx="11506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solidFill>
                  <a:srgbClr val="002060"/>
                </a:solidFill>
              </a:rPr>
              <a:t>с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242951" y="4600462"/>
            <a:ext cx="5492264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510542" y="3480798"/>
            <a:ext cx="4442459" cy="429006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88373" y="6450218"/>
            <a:ext cx="4764628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246213" y="5972116"/>
            <a:ext cx="11368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=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87465" y="6324121"/>
            <a:ext cx="15584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∠1=∠6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80005" y="4812877"/>
            <a:ext cx="16866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∠3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1865" y="5971110"/>
            <a:ext cx="99578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0308" y="585909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2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407186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7454" y="464016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0642" y="460046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8556" y="650486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84806" y="7123334"/>
            <a:ext cx="15584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∠7=∠8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87465" y="5571708"/>
            <a:ext cx="16866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∠5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3111" y="2275006"/>
            <a:ext cx="551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накрест лежащие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592366" y="2213759"/>
            <a:ext cx="5548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pl-P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соответственные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61436" y="2798534"/>
            <a:ext cx="5548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соответственные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928052" y="5385029"/>
            <a:ext cx="751953" cy="471965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197650" y="5972116"/>
            <a:ext cx="1325695" cy="15602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197650" y="6451303"/>
            <a:ext cx="1325695" cy="195983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967017" y="6644880"/>
            <a:ext cx="917789" cy="47845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592367" y="3334596"/>
            <a:ext cx="5548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соответственные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56487" y="3891692"/>
            <a:ext cx="5548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соответственные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7983" y="580388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39094" y="39938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5380" y="64502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  <p:bldP spid="4" grpId="0"/>
      <p:bldP spid="29" grpId="0"/>
      <p:bldP spid="30" grpId="0"/>
      <p:bldP spid="39" grpId="0"/>
      <p:bldP spid="40" grpId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867710" y="104962"/>
            <a:ext cx="5656980" cy="70787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учебника 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34347" y="657019"/>
                <a:ext cx="13792200" cy="1337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  3. Пусть на </a:t>
                </a:r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рисунке 4 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000" b="1" dirty="0" smtClean="0">
                    <a:latin typeface="Cambria Math"/>
                    <a:ea typeface="Cambria Math"/>
                    <a:cs typeface="Arial" pitchFamily="34" charset="0"/>
                  </a:rPr>
                  <a:t>∠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2=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и </a:t>
                </a:r>
                <a:r>
                  <a:rPr lang="ru-RU" sz="4000" b="1" dirty="0" smtClean="0">
                    <a:latin typeface="Cambria Math"/>
                    <a:ea typeface="Cambria Math"/>
                    <a:cs typeface="Arial" pitchFamily="34" charset="0"/>
                  </a:rPr>
                  <a:t>∠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ru-RU" sz="4000" b="1" i="1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  <a:cs typeface="Arial" pitchFamily="34" charset="0"/>
                          </a:rPr>
                          <m:t>𝟗𝟓</m:t>
                        </m:r>
                      </m:e>
                      <m:sup>
                        <m:r>
                          <a:rPr lang="ru-RU" sz="40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, найдите </a:t>
                </a:r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остальные 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углы</a:t>
                </a:r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47" y="657019"/>
                <a:ext cx="13792200" cy="1337354"/>
              </a:xfrm>
              <a:prstGeom prst="rect">
                <a:avLst/>
              </a:prstGeom>
              <a:blipFill rotWithShape="1">
                <a:blip r:embed="rId3"/>
                <a:stretch>
                  <a:fillRect l="-1592" t="-7306" b="-1872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804014" y="3908216"/>
            <a:ext cx="5492264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2089043" y="2514600"/>
            <a:ext cx="2510619" cy="480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666919" y="5508996"/>
            <a:ext cx="4710050" cy="646331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68013" y="1934968"/>
                <a:ext cx="3029932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∠3=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013" y="1934968"/>
                <a:ext cx="3029932" cy="658898"/>
              </a:xfrm>
              <a:prstGeom prst="rect">
                <a:avLst/>
              </a:prstGeom>
              <a:blipFill rotWithShape="1">
                <a:blip r:embed="rId4"/>
                <a:stretch>
                  <a:fillRect l="-6237" t="-11927" b="-3302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073615" y="331638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2</a:t>
            </a:r>
            <a:endParaRPr lang="uz-Latn-UZ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50613" y="38145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uz-Latn-UZ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66860" y="38703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uz-Latn-UZ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16691" y="33117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uz-Latn-UZ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30192" y="52473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uz-Latn-UZ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37671" y="57061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uz-Latn-UZ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13147" y="58695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uz-Latn-UZ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6983" y="532352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uz-Latn-UZ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374914" y="3040358"/>
                <a:ext cx="985591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2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914" y="3040358"/>
                <a:ext cx="985591" cy="595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44430" y="6167498"/>
                <a:ext cx="985591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2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𝟗𝟓</m:t>
                        </m:r>
                      </m:e>
                      <m:sup>
                        <m: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2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430" y="6167498"/>
                <a:ext cx="985591" cy="5959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377105" y="3162547"/>
                <a:ext cx="7208768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-∠2=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𝟏𝟐𝟎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105" y="3162547"/>
                <a:ext cx="7208768" cy="658898"/>
              </a:xfrm>
              <a:prstGeom prst="rect">
                <a:avLst/>
              </a:prstGeom>
              <a:blipFill rotWithShape="1">
                <a:blip r:embed="rId7"/>
                <a:stretch>
                  <a:fillRect l="-2536" t="-12037" b="-3425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868013" y="3821445"/>
                <a:ext cx="3265574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=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∠4=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013" y="3821445"/>
                <a:ext cx="3265574" cy="658898"/>
              </a:xfrm>
              <a:prstGeom prst="rect">
                <a:avLst/>
              </a:prstGeom>
              <a:blipFill rotWithShape="1">
                <a:blip r:embed="rId8"/>
                <a:stretch>
                  <a:fillRect l="-5794" t="-12037" b="-3425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981489" y="3802548"/>
            <a:ext cx="3400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(вертикальные)</a:t>
            </a:r>
            <a:endParaRPr lang="uz-Latn-UZ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18460" y="1978439"/>
            <a:ext cx="3400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(вертикальные)</a:t>
            </a:r>
            <a:endParaRPr lang="uz-Latn-UZ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853774" y="4471292"/>
                <a:ext cx="2989857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 =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∠7=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𝟗𝟓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774" y="4471292"/>
                <a:ext cx="2989857" cy="658898"/>
              </a:xfrm>
              <a:prstGeom prst="rect">
                <a:avLst/>
              </a:prstGeom>
              <a:blipFill rotWithShape="1">
                <a:blip r:embed="rId9"/>
                <a:stretch>
                  <a:fillRect l="-6110" t="-11927" b="-3302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9718460" y="4461446"/>
            <a:ext cx="3400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(вертикальные)</a:t>
            </a:r>
            <a:endParaRPr lang="uz-Latn-UZ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514963" y="5724206"/>
                <a:ext cx="6933052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-∠5=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𝟗𝟓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𝟖𝟓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963" y="5724206"/>
                <a:ext cx="6933052" cy="658898"/>
              </a:xfrm>
              <a:prstGeom prst="rect">
                <a:avLst/>
              </a:prstGeom>
              <a:blipFill rotWithShape="1">
                <a:blip r:embed="rId10"/>
                <a:stretch>
                  <a:fillRect l="-2726" t="-12037" b="-3425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005871" y="6302753"/>
                <a:ext cx="2989857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∠8=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𝟖𝟓</m:t>
                        </m:r>
                      </m:e>
                      <m:sup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871" y="6302753"/>
                <a:ext cx="2989857" cy="658898"/>
              </a:xfrm>
              <a:prstGeom prst="rect">
                <a:avLst/>
              </a:prstGeom>
              <a:blipFill rotWithShape="1">
                <a:blip r:embed="rId11"/>
                <a:stretch>
                  <a:fillRect l="-6110" t="-12037" b="-3425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9981488" y="6302753"/>
            <a:ext cx="3400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(вертикальные)</a:t>
            </a:r>
            <a:endParaRPr lang="uz-Latn-UZ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8013" y="2556805"/>
            <a:ext cx="5557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pl-PL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(смежные)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939782" y="5117991"/>
            <a:ext cx="5557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pl-PL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(смежные)</a:t>
            </a: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9391" y="7261777"/>
                <a:ext cx="12976057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36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 Ответ: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∠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=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∠3=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36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=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∠4=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𝟏𝟐𝟎</m:t>
                        </m:r>
                      </m:e>
                      <m:sup>
                        <m: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 =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∠7=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𝟗𝟓</m:t>
                        </m:r>
                      </m:e>
                      <m:sup>
                        <m: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∠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 =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∠8=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𝟖𝟓</m:t>
                        </m:r>
                      </m:e>
                      <m:sup>
                        <m:r>
                          <a:rPr lang="ru-RU" sz="32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91" y="7261777"/>
                <a:ext cx="12976057" cy="658898"/>
              </a:xfrm>
              <a:prstGeom prst="rect">
                <a:avLst/>
              </a:prstGeom>
              <a:blipFill>
                <a:blip r:embed="rId12"/>
                <a:stretch>
                  <a:fillRect t="-13889" b="-32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502111" y="5861295"/>
                <a:ext cx="86799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𝟖𝟓</m:t>
                          </m:r>
                        </m:e>
                        <m:sup>
                          <m: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11" y="5861295"/>
                <a:ext cx="867995" cy="53296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3339904" y="5260589"/>
                <a:ext cx="86799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𝟖𝟓</m:t>
                          </m:r>
                        </m:e>
                        <m:sup>
                          <m: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04" y="5260589"/>
                <a:ext cx="867995" cy="53296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2722713" y="2885911"/>
                <a:ext cx="1082796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𝟏𝟐</m:t>
                          </m:r>
                          <m: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713" y="2885911"/>
                <a:ext cx="1082796" cy="53296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3930021" y="4250005"/>
                <a:ext cx="1082796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𝟏𝟐</m:t>
                          </m:r>
                          <m: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021" y="4250005"/>
                <a:ext cx="1082796" cy="53296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2394562" y="3983575"/>
                <a:ext cx="867994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𝟔𝟎</m:t>
                          </m:r>
                        </m:e>
                        <m:sup>
                          <m: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562" y="3983575"/>
                <a:ext cx="867994" cy="53296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1903673" y="4935914"/>
                <a:ext cx="86799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𝟗𝟓</m:t>
                          </m:r>
                        </m:e>
                        <m:sup>
                          <m:r>
                            <a:rPr lang="ru-RU" sz="2800" b="1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673" y="4935914"/>
                <a:ext cx="867995" cy="53296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446151" y="1377856"/>
            <a:ext cx="2109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uz-Latn-UZ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43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" grpId="0"/>
      <p:bldP spid="9" grpId="0"/>
      <p:bldP spid="50" grpId="0"/>
      <p:bldP spid="60" grpId="0"/>
      <p:bldP spid="10" grpId="0"/>
      <p:bldP spid="61" grpId="0"/>
      <p:bldP spid="62" grpId="0"/>
      <p:bldP spid="63" grpId="0"/>
      <p:bldP spid="64" grpId="0"/>
      <p:bldP spid="65" grpId="0"/>
      <p:bldP spid="66" grpId="0"/>
      <p:bldP spid="12" grpId="0"/>
      <p:bldP spid="67" grpId="0"/>
      <p:bldP spid="13" grpId="0"/>
      <p:bldP spid="14" grpId="0"/>
      <p:bldP spid="68" grpId="0"/>
      <p:bldP spid="69" grpId="0"/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4630399" cy="9144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2313116"/>
            <a:r>
              <a:rPr lang="ru-RU" sz="5000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5400" b="1" spc="39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sz="5400" b="1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ДЛЯ ЗАКРЕПЛЕНИЯ</a:t>
            </a:r>
            <a:endParaRPr sz="5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 descr="Математическая вертикаль», тестирование учителей — Abit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чтение векторные изображения, графика и иллюстрации - 123R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8" name="AutoShape 6" descr="чтение векторные изображения, графика и иллюстрации - 123R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9" name="AutoShape 8" descr="чтение векторные изображения, графика и иллюстрации - 123R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12" name="TextBox 11"/>
          <p:cNvSpPr txBox="1"/>
          <p:nvPr/>
        </p:nvSpPr>
        <p:spPr>
          <a:xfrm>
            <a:off x="6400800" y="2042649"/>
            <a:ext cx="6705600" cy="3748551"/>
          </a:xfrm>
          <a:prstGeom prst="rect">
            <a:avLst/>
          </a:prstGeom>
          <a:noFill/>
        </p:spPr>
        <p:txBody>
          <a:bodyPr wrap="square" lIns="39454" tIns="19729" rIns="39454" bIns="19729" rtlCol="0">
            <a:spAutoFit/>
          </a:bodyPr>
          <a:lstStyle/>
          <a:p>
            <a:pPr algn="ctr"/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письменно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№ 2, 4, 9 (стр.81). </a:t>
            </a:r>
            <a:endParaRPr lang="uz-Latn-UZ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Девочка делает домашнее задание на столе | Бесплатно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5"/>
          <a:stretch/>
        </p:blipFill>
        <p:spPr bwMode="auto">
          <a:xfrm>
            <a:off x="1219200" y="1905000"/>
            <a:ext cx="3730624" cy="48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0" y="76200"/>
            <a:ext cx="4572000" cy="870919"/>
          </a:xfrm>
          <a:prstGeom prst="rect">
            <a:avLst/>
          </a:prstGeom>
        </p:spPr>
        <p:txBody>
          <a:bodyPr wrap="square" lIns="39534" tIns="19768" rIns="39534" bIns="19768">
            <a:spAutoFit/>
          </a:bodyPr>
          <a:lstStyle/>
          <a:p>
            <a:pPr lvl="0" algn="ctr"/>
            <a:r>
              <a:rPr lang="ru-RU" sz="5400" b="1" spc="3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819400" y="1169893"/>
            <a:ext cx="4401671" cy="304800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пройденного</a:t>
            </a:r>
            <a:endParaRPr lang="uz-Latn-UZ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z-Latn-UZ" dirty="0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7225553" y="838200"/>
            <a:ext cx="5499847" cy="4141696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Углы, образованные при пересечении двух прямых</a:t>
            </a:r>
          </a:p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и секущей</a:t>
            </a:r>
            <a:endParaRPr lang="uz-Latn-UZ" dirty="0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1981200" y="3567952"/>
            <a:ext cx="5257800" cy="304800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</a:t>
            </a:r>
            <a:endParaRPr lang="uz-Latn-UZ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7236759" y="4277123"/>
            <a:ext cx="4473388" cy="304800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Задания для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закрепления</a:t>
            </a:r>
            <a:endParaRPr lang="uz-Latn-UZ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Exercis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41" y="3941446"/>
            <a:ext cx="4569459" cy="47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0653" name="Group 13"/>
          <p:cNvGrpSpPr>
            <a:grpSpLocks/>
          </p:cNvGrpSpPr>
          <p:nvPr/>
        </p:nvGrpSpPr>
        <p:grpSpPr bwMode="auto">
          <a:xfrm>
            <a:off x="11747501" y="1"/>
            <a:ext cx="721360" cy="4720590"/>
            <a:chOff x="4625" y="243"/>
            <a:chExt cx="284" cy="2000"/>
          </a:xfrm>
        </p:grpSpPr>
        <p:sp>
          <p:nvSpPr>
            <p:cNvPr id="240645" name="Freeform 5"/>
            <p:cNvSpPr>
              <a:spLocks/>
            </p:cNvSpPr>
            <p:nvPr/>
          </p:nvSpPr>
          <p:spPr bwMode="auto">
            <a:xfrm>
              <a:off x="4625" y="259"/>
              <a:ext cx="12" cy="1984"/>
            </a:xfrm>
            <a:custGeom>
              <a:avLst/>
              <a:gdLst>
                <a:gd name="T0" fmla="*/ 0 w 12"/>
                <a:gd name="T1" fmla="*/ 0 h 1984"/>
                <a:gd name="T2" fmla="*/ 12 w 12"/>
                <a:gd name="T3" fmla="*/ 1984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984">
                  <a:moveTo>
                    <a:pt x="0" y="0"/>
                  </a:moveTo>
                  <a:lnTo>
                    <a:pt x="12" y="198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240646" name="Freeform 6"/>
            <p:cNvSpPr>
              <a:spLocks/>
            </p:cNvSpPr>
            <p:nvPr/>
          </p:nvSpPr>
          <p:spPr bwMode="auto">
            <a:xfrm>
              <a:off x="4889" y="243"/>
              <a:ext cx="20" cy="2000"/>
            </a:xfrm>
            <a:custGeom>
              <a:avLst/>
              <a:gdLst>
                <a:gd name="T0" fmla="*/ 0 w 20"/>
                <a:gd name="T1" fmla="*/ 0 h 2000"/>
                <a:gd name="T2" fmla="*/ 20 w 20"/>
                <a:gd name="T3" fmla="*/ 200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000">
                  <a:moveTo>
                    <a:pt x="0" y="0"/>
                  </a:moveTo>
                  <a:lnTo>
                    <a:pt x="20" y="20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  <p:sp>
        <p:nvSpPr>
          <p:cNvPr id="240652" name="AutoShape 12"/>
          <p:cNvSpPr>
            <a:spLocks noChangeArrowheads="1"/>
          </p:cNvSpPr>
          <p:nvPr/>
        </p:nvSpPr>
        <p:spPr bwMode="auto">
          <a:xfrm>
            <a:off x="690880" y="487680"/>
            <a:ext cx="10053320" cy="3453766"/>
          </a:xfrm>
          <a:prstGeom prst="wedgeRoundRectCallout">
            <a:avLst>
              <a:gd name="adj1" fmla="val 33468"/>
              <a:gd name="adj2" fmla="val 77657"/>
              <a:gd name="adj3" fmla="val 16667"/>
            </a:avLst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Определение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  <a:p>
            <a:r>
              <a:rPr lang="ru-RU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    Две </a:t>
            </a:r>
            <a:r>
              <a:rPr lang="ru-RU" b="1" dirty="0">
                <a:solidFill>
                  <a:srgbClr val="0033CC"/>
                </a:solidFill>
                <a:latin typeface="Arial" charset="0"/>
                <a:cs typeface="Arial" charset="0"/>
              </a:rPr>
              <a:t>прямые на плоскости </a:t>
            </a:r>
          </a:p>
          <a:p>
            <a:r>
              <a:rPr lang="ru-RU" b="1" dirty="0">
                <a:solidFill>
                  <a:srgbClr val="0033CC"/>
                </a:solidFill>
                <a:latin typeface="Arial" charset="0"/>
                <a:cs typeface="Arial" charset="0"/>
              </a:rPr>
              <a:t>называются параллельными, </a:t>
            </a:r>
          </a:p>
          <a:p>
            <a:r>
              <a:rPr lang="ru-RU" b="1" dirty="0">
                <a:solidFill>
                  <a:srgbClr val="0033CC"/>
                </a:solidFill>
                <a:latin typeface="Arial" charset="0"/>
                <a:cs typeface="Arial" charset="0"/>
              </a:rPr>
              <a:t>если они не пересекаются.</a:t>
            </a:r>
          </a:p>
          <a:p>
            <a:pPr algn="ctr"/>
            <a:endParaRPr lang="ru-RU" dirty="0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240651" name="Picture 11" descr="Рисунок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81" y="4677185"/>
            <a:ext cx="5082539" cy="31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5011421" y="911794"/>
            <a:ext cx="9618979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 anchor="ctr">
            <a:spAutoFit/>
          </a:bodyPr>
          <a:lstStyle/>
          <a:p>
            <a:pPr marL="653110" indent="-653110"/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Через 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точку, не лежащую на данной</a:t>
            </a:r>
          </a:p>
          <a:p>
            <a:pPr marL="653110" indent="-653110"/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прямой, проходит только одна прямая, параллельная данной.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5471160" y="3241674"/>
            <a:ext cx="9159240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 anchor="ctr">
            <a:spAutoFit/>
          </a:bodyPr>
          <a:lstStyle/>
          <a:p>
            <a:pPr marL="653110" indent="-653110"/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Если 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прямая пересекает одну из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двух</a:t>
            </a:r>
          </a:p>
          <a:p>
            <a:pPr marL="653110" indent="-653110"/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параллельных прямых, то она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пересекает</a:t>
            </a:r>
          </a:p>
          <a:p>
            <a:pPr marL="653110" indent="-653110"/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 другую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 flipV="1">
            <a:off x="401320" y="1954531"/>
            <a:ext cx="5184141" cy="216027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401321" y="158068"/>
            <a:ext cx="12781280" cy="68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 anchor="ctr">
            <a:spAutoFit/>
          </a:bodyPr>
          <a:lstStyle/>
          <a:p>
            <a:pPr marL="653110" indent="-653110"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Аксиома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параллельности и теоремы. 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454" name="Line 6"/>
          <p:cNvSpPr>
            <a:spLocks noChangeShapeType="1"/>
          </p:cNvSpPr>
          <p:nvPr/>
        </p:nvSpPr>
        <p:spPr bwMode="auto">
          <a:xfrm flipV="1">
            <a:off x="518160" y="2992756"/>
            <a:ext cx="5184141" cy="2160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2455" name="Oval 7"/>
          <p:cNvSpPr>
            <a:spLocks noChangeArrowheads="1"/>
          </p:cNvSpPr>
          <p:nvPr/>
        </p:nvSpPr>
        <p:spPr bwMode="auto">
          <a:xfrm>
            <a:off x="4780281" y="2215516"/>
            <a:ext cx="116840" cy="85724"/>
          </a:xfrm>
          <a:prstGeom prst="ellipse">
            <a:avLst/>
          </a:prstGeom>
          <a:solidFill>
            <a:srgbClr val="660033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uz-Latn-UZ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2456" name="Group 8"/>
          <p:cNvGrpSpPr>
            <a:grpSpLocks/>
          </p:cNvGrpSpPr>
          <p:nvPr/>
        </p:nvGrpSpPr>
        <p:grpSpPr bwMode="auto">
          <a:xfrm rot="48601" flipH="1">
            <a:off x="2936241" y="744856"/>
            <a:ext cx="2110741" cy="1339214"/>
            <a:chOff x="519" y="587"/>
            <a:chExt cx="951" cy="1168"/>
          </a:xfrm>
        </p:grpSpPr>
        <p:sp>
          <p:nvSpPr>
            <p:cNvPr id="232457" name="Freeform 9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>
                <a:gd name="T0" fmla="*/ 864 w 951"/>
                <a:gd name="T1" fmla="*/ 0 h 1168"/>
                <a:gd name="T2" fmla="*/ 951 w 951"/>
                <a:gd name="T3" fmla="*/ 84 h 1168"/>
                <a:gd name="T4" fmla="*/ 209 w 951"/>
                <a:gd name="T5" fmla="*/ 1009 h 1168"/>
                <a:gd name="T6" fmla="*/ 0 w 951"/>
                <a:gd name="T7" fmla="*/ 1168 h 1168"/>
                <a:gd name="T8" fmla="*/ 118 w 951"/>
                <a:gd name="T9" fmla="*/ 935 h 1168"/>
                <a:gd name="T10" fmla="*/ 864 w 951"/>
                <a:gd name="T11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58" name="Freeform 10"/>
            <p:cNvSpPr>
              <a:spLocks/>
            </p:cNvSpPr>
            <p:nvPr/>
          </p:nvSpPr>
          <p:spPr bwMode="auto">
            <a:xfrm>
              <a:off x="524" y="1500"/>
              <a:ext cx="220" cy="248"/>
            </a:xfrm>
            <a:custGeom>
              <a:avLst/>
              <a:gdLst>
                <a:gd name="T0" fmla="*/ 0 w 220"/>
                <a:gd name="T1" fmla="*/ 248 h 248"/>
                <a:gd name="T2" fmla="*/ 220 w 220"/>
                <a:gd name="T3" fmla="*/ 84 h 248"/>
                <a:gd name="T4" fmla="*/ 128 w 220"/>
                <a:gd name="T5" fmla="*/ 0 h 248"/>
                <a:gd name="T6" fmla="*/ 0 w 220"/>
                <a:gd name="T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59" name="Freeform 11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>
                <a:gd name="T0" fmla="*/ 96 w 96"/>
                <a:gd name="T1" fmla="*/ 39 h 104"/>
                <a:gd name="T2" fmla="*/ 56 w 96"/>
                <a:gd name="T3" fmla="*/ 0 h 104"/>
                <a:gd name="T4" fmla="*/ 0 w 96"/>
                <a:gd name="T5" fmla="*/ 104 h 104"/>
                <a:gd name="T6" fmla="*/ 96 w 96"/>
                <a:gd name="T7" fmla="*/ 3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60" name="Freeform 12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>
                <a:gd name="T0" fmla="*/ 736 w 736"/>
                <a:gd name="T1" fmla="*/ 0 h 912"/>
                <a:gd name="T2" fmla="*/ 0 w 736"/>
                <a:gd name="T3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61" name="Freeform 13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>
                <a:gd name="T0" fmla="*/ 736 w 736"/>
                <a:gd name="T1" fmla="*/ 0 h 908"/>
                <a:gd name="T2" fmla="*/ 0 w 736"/>
                <a:gd name="T3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3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5125720" y="2990850"/>
            <a:ext cx="491422" cy="62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3200" b="1" i="1" dirty="0">
                <a:cs typeface="Arial" pitchFamily="34" charset="0"/>
              </a:rPr>
              <a:t>а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4655821" y="2127886"/>
            <a:ext cx="560351" cy="62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3200" b="1">
                <a:latin typeface="Arial" pitchFamily="34" charset="0"/>
                <a:cs typeface="Arial" pitchFamily="34" charset="0"/>
              </a:rPr>
              <a:t>А</a:t>
            </a:r>
          </a:p>
        </p:txBody>
      </p:sp>
      <p:grpSp>
        <p:nvGrpSpPr>
          <p:cNvPr id="232464" name="Group 16"/>
          <p:cNvGrpSpPr>
            <a:grpSpLocks/>
          </p:cNvGrpSpPr>
          <p:nvPr/>
        </p:nvGrpSpPr>
        <p:grpSpPr bwMode="auto">
          <a:xfrm rot="-48601">
            <a:off x="2092961" y="918210"/>
            <a:ext cx="2110741" cy="1339216"/>
            <a:chOff x="519" y="587"/>
            <a:chExt cx="951" cy="1168"/>
          </a:xfrm>
        </p:grpSpPr>
        <p:sp>
          <p:nvSpPr>
            <p:cNvPr id="232465" name="Freeform 17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>
                <a:gd name="T0" fmla="*/ 864 w 951"/>
                <a:gd name="T1" fmla="*/ 0 h 1168"/>
                <a:gd name="T2" fmla="*/ 951 w 951"/>
                <a:gd name="T3" fmla="*/ 84 h 1168"/>
                <a:gd name="T4" fmla="*/ 209 w 951"/>
                <a:gd name="T5" fmla="*/ 1009 h 1168"/>
                <a:gd name="T6" fmla="*/ 0 w 951"/>
                <a:gd name="T7" fmla="*/ 1168 h 1168"/>
                <a:gd name="T8" fmla="*/ 118 w 951"/>
                <a:gd name="T9" fmla="*/ 935 h 1168"/>
                <a:gd name="T10" fmla="*/ 864 w 951"/>
                <a:gd name="T11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66" name="Freeform 18"/>
            <p:cNvSpPr>
              <a:spLocks/>
            </p:cNvSpPr>
            <p:nvPr/>
          </p:nvSpPr>
          <p:spPr bwMode="auto">
            <a:xfrm>
              <a:off x="524" y="1500"/>
              <a:ext cx="220" cy="248"/>
            </a:xfrm>
            <a:custGeom>
              <a:avLst/>
              <a:gdLst>
                <a:gd name="T0" fmla="*/ 0 w 220"/>
                <a:gd name="T1" fmla="*/ 248 h 248"/>
                <a:gd name="T2" fmla="*/ 220 w 220"/>
                <a:gd name="T3" fmla="*/ 84 h 248"/>
                <a:gd name="T4" fmla="*/ 128 w 220"/>
                <a:gd name="T5" fmla="*/ 0 h 248"/>
                <a:gd name="T6" fmla="*/ 0 w 220"/>
                <a:gd name="T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67" name="Freeform 19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>
                <a:gd name="T0" fmla="*/ 96 w 96"/>
                <a:gd name="T1" fmla="*/ 39 h 104"/>
                <a:gd name="T2" fmla="*/ 56 w 96"/>
                <a:gd name="T3" fmla="*/ 0 h 104"/>
                <a:gd name="T4" fmla="*/ 0 w 96"/>
                <a:gd name="T5" fmla="*/ 104 h 104"/>
                <a:gd name="T6" fmla="*/ 96 w 96"/>
                <a:gd name="T7" fmla="*/ 3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68" name="Freeform 20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>
                <a:gd name="T0" fmla="*/ 736 w 736"/>
                <a:gd name="T1" fmla="*/ 0 h 912"/>
                <a:gd name="T2" fmla="*/ 0 w 736"/>
                <a:gd name="T3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69" name="Freeform 21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>
                <a:gd name="T0" fmla="*/ 736 w 736"/>
                <a:gd name="T1" fmla="*/ 0 h 908"/>
                <a:gd name="T2" fmla="*/ 0 w 736"/>
                <a:gd name="T3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3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2470" name="Line 22"/>
          <p:cNvSpPr>
            <a:spLocks noChangeShapeType="1"/>
          </p:cNvSpPr>
          <p:nvPr/>
        </p:nvSpPr>
        <p:spPr bwMode="auto">
          <a:xfrm>
            <a:off x="2131061" y="2301240"/>
            <a:ext cx="231139" cy="31108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5471161" y="5697630"/>
            <a:ext cx="9159240" cy="111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 anchor="ctr">
            <a:spAutoFit/>
          </a:bodyPr>
          <a:lstStyle/>
          <a:p>
            <a:pPr marL="653110" indent="-653110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две прямые параллельны</a:t>
            </a:r>
            <a:r>
              <a:rPr lang="en-US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третьей</a:t>
            </a:r>
          </a:p>
          <a:p>
            <a:pPr marL="653110" indent="-653110"/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прямой, то они параллельны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2472" name="Group 24"/>
          <p:cNvGrpSpPr>
            <a:grpSpLocks/>
          </p:cNvGrpSpPr>
          <p:nvPr/>
        </p:nvGrpSpPr>
        <p:grpSpPr bwMode="auto">
          <a:xfrm>
            <a:off x="401321" y="5497830"/>
            <a:ext cx="5186680" cy="2571751"/>
            <a:chOff x="158" y="2886"/>
            <a:chExt cx="2042" cy="1350"/>
          </a:xfrm>
        </p:grpSpPr>
        <p:sp>
          <p:nvSpPr>
            <p:cNvPr id="232473" name="Line 25"/>
            <p:cNvSpPr>
              <a:spLocks noChangeShapeType="1"/>
            </p:cNvSpPr>
            <p:nvPr/>
          </p:nvSpPr>
          <p:spPr bwMode="auto">
            <a:xfrm>
              <a:off x="204" y="4065"/>
              <a:ext cx="1905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74" name="Line 26"/>
            <p:cNvSpPr>
              <a:spLocks noChangeShapeType="1"/>
            </p:cNvSpPr>
            <p:nvPr/>
          </p:nvSpPr>
          <p:spPr bwMode="auto">
            <a:xfrm>
              <a:off x="158" y="3702"/>
              <a:ext cx="1905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75" name="Line 27"/>
            <p:cNvSpPr>
              <a:spLocks noChangeShapeType="1"/>
            </p:cNvSpPr>
            <p:nvPr/>
          </p:nvSpPr>
          <p:spPr bwMode="auto">
            <a:xfrm>
              <a:off x="295" y="3022"/>
              <a:ext cx="1905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476" name="Text Box 28"/>
            <p:cNvSpPr txBox="1">
              <a:spLocks noChangeArrowheads="1"/>
            </p:cNvSpPr>
            <p:nvPr/>
          </p:nvSpPr>
          <p:spPr bwMode="auto">
            <a:xfrm>
              <a:off x="1927" y="3566"/>
              <a:ext cx="16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i="1">
                  <a:solidFill>
                    <a:srgbClr val="FF0000"/>
                  </a:solidFill>
                  <a:cs typeface="Arial" pitchFamily="34" charset="0"/>
                </a:rPr>
                <a:t>а</a:t>
              </a:r>
            </a:p>
          </p:txBody>
        </p:sp>
        <p:sp>
          <p:nvSpPr>
            <p:cNvPr id="232477" name="Text Box 29"/>
            <p:cNvSpPr txBox="1">
              <a:spLocks noChangeArrowheads="1"/>
            </p:cNvSpPr>
            <p:nvPr/>
          </p:nvSpPr>
          <p:spPr bwMode="auto">
            <a:xfrm>
              <a:off x="1927" y="3929"/>
              <a:ext cx="158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i="1">
                  <a:solidFill>
                    <a:srgbClr val="FF0000"/>
                  </a:solidFill>
                  <a:cs typeface="Arial" pitchFamily="34" charset="0"/>
                </a:rPr>
                <a:t>b</a:t>
              </a:r>
              <a:endParaRPr lang="ru-RU" sz="3200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32478" name="Text Box 30"/>
            <p:cNvSpPr txBox="1">
              <a:spLocks noChangeArrowheads="1"/>
            </p:cNvSpPr>
            <p:nvPr/>
          </p:nvSpPr>
          <p:spPr bwMode="auto">
            <a:xfrm>
              <a:off x="1927" y="2886"/>
              <a:ext cx="16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с</a:t>
              </a:r>
            </a:p>
          </p:txBody>
        </p:sp>
      </p:grpSp>
      <p:sp>
        <p:nvSpPr>
          <p:cNvPr id="232479" name="Text Box 31"/>
          <p:cNvSpPr txBox="1">
            <a:spLocks noChangeArrowheads="1"/>
          </p:cNvSpPr>
          <p:nvPr/>
        </p:nvSpPr>
        <p:spPr bwMode="auto">
          <a:xfrm>
            <a:off x="1668782" y="2213610"/>
            <a:ext cx="491422" cy="62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480" name="Text Box 32"/>
          <p:cNvSpPr txBox="1">
            <a:spLocks noChangeArrowheads="1"/>
          </p:cNvSpPr>
          <p:nvPr/>
        </p:nvSpPr>
        <p:spPr bwMode="auto">
          <a:xfrm>
            <a:off x="4957296" y="1522096"/>
            <a:ext cx="483407" cy="62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3200" b="1" i="1" dirty="0">
                <a:cs typeface="Arial" pitchFamily="34" charset="0"/>
              </a:rPr>
              <a:t>b</a:t>
            </a:r>
            <a:endParaRPr lang="ru-RU" sz="3200" b="1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2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27274 0.2129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10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3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1719 0.359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1798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1" grpId="0" build="allAtOnce"/>
      <p:bldP spid="232452" grpId="0" animBg="1"/>
      <p:bldP spid="232470" grpId="0" animBg="1"/>
      <p:bldP spid="232471" grpId="0" build="allAtOnce"/>
      <p:bldP spid="232479" grpId="0"/>
      <p:bldP spid="2324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120" y="380999"/>
            <a:ext cx="12435840" cy="1447801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008000"/>
                </a:solidFill>
              </a:rPr>
              <a:t>Выберите рисунки с пересекающимися </a:t>
            </a:r>
            <a:r>
              <a:rPr lang="ru-RU" sz="4400" dirty="0" smtClean="0">
                <a:solidFill>
                  <a:srgbClr val="008000"/>
                </a:solidFill>
              </a:rPr>
              <a:t>прямыми</a:t>
            </a:r>
            <a:endParaRPr lang="ru-RU" sz="4400" dirty="0">
              <a:solidFill>
                <a:srgbClr val="008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24566" y="2103120"/>
            <a:ext cx="6461760" cy="2278381"/>
            <a:chOff x="192" y="1104"/>
            <a:chExt cx="2544" cy="119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36" y="1248"/>
              <a:ext cx="2400" cy="720"/>
              <a:chOff x="336" y="1248"/>
              <a:chExt cx="2400" cy="720"/>
            </a:xfrm>
          </p:grpSpPr>
          <p:sp>
            <p:nvSpPr>
              <p:cNvPr id="4118" name="Line 4"/>
              <p:cNvSpPr>
                <a:spLocks noChangeShapeType="1"/>
              </p:cNvSpPr>
              <p:nvPr/>
            </p:nvSpPr>
            <p:spPr bwMode="auto">
              <a:xfrm flipV="1">
                <a:off x="336" y="1248"/>
                <a:ext cx="2400" cy="72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9" name="Line 5"/>
              <p:cNvSpPr>
                <a:spLocks noChangeShapeType="1"/>
              </p:cNvSpPr>
              <p:nvPr/>
            </p:nvSpPr>
            <p:spPr bwMode="auto">
              <a:xfrm>
                <a:off x="384" y="1344"/>
                <a:ext cx="2016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6" name="Text Box 7"/>
            <p:cNvSpPr txBox="1">
              <a:spLocks noChangeArrowheads="1"/>
            </p:cNvSpPr>
            <p:nvPr/>
          </p:nvSpPr>
          <p:spPr bwMode="auto">
            <a:xfrm>
              <a:off x="240" y="1104"/>
              <a:ext cx="288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i="1" dirty="0">
                  <a:solidFill>
                    <a:srgbClr val="002060"/>
                  </a:solidFill>
                </a:rPr>
                <a:t>а</a:t>
              </a:r>
            </a:p>
          </p:txBody>
        </p:sp>
        <p:sp>
          <p:nvSpPr>
            <p:cNvPr id="4117" name="Text Box 8"/>
            <p:cNvSpPr txBox="1">
              <a:spLocks noChangeArrowheads="1"/>
            </p:cNvSpPr>
            <p:nvPr/>
          </p:nvSpPr>
          <p:spPr bwMode="auto">
            <a:xfrm>
              <a:off x="192" y="1920"/>
              <a:ext cx="336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002060"/>
                  </a:solidFill>
                </a:rPr>
                <a:t>b</a:t>
              </a:r>
              <a:endParaRPr lang="ru-RU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559040" y="2194560"/>
            <a:ext cx="5730240" cy="2461261"/>
            <a:chOff x="2976" y="1152"/>
            <a:chExt cx="2256" cy="1292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264" y="1152"/>
              <a:ext cx="1968" cy="912"/>
              <a:chOff x="3264" y="1152"/>
              <a:chExt cx="1968" cy="912"/>
            </a:xfrm>
          </p:grpSpPr>
          <p:sp>
            <p:nvSpPr>
              <p:cNvPr id="4113" name="Line 10"/>
              <p:cNvSpPr>
                <a:spLocks noChangeShapeType="1"/>
              </p:cNvSpPr>
              <p:nvPr/>
            </p:nvSpPr>
            <p:spPr bwMode="auto">
              <a:xfrm flipV="1">
                <a:off x="3264" y="1152"/>
                <a:ext cx="1776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4" name="Line 11"/>
              <p:cNvSpPr>
                <a:spLocks noChangeShapeType="1"/>
              </p:cNvSpPr>
              <p:nvPr/>
            </p:nvSpPr>
            <p:spPr bwMode="auto">
              <a:xfrm flipV="1">
                <a:off x="3456" y="1920"/>
                <a:ext cx="1776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2976" y="1824"/>
              <a:ext cx="240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>
                  <a:solidFill>
                    <a:srgbClr val="002060"/>
                  </a:solidFill>
                </a:rPr>
                <a:t>a</a:t>
              </a:r>
              <a:endParaRPr lang="ru-RU" b="1" i="1" dirty="0">
                <a:solidFill>
                  <a:srgbClr val="002060"/>
                </a:solidFill>
              </a:endParaRPr>
            </a:p>
          </p:txBody>
        </p:sp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3360" y="2064"/>
              <a:ext cx="19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002060"/>
                  </a:solidFill>
                </a:rPr>
                <a:t>b</a:t>
              </a:r>
              <a:endParaRPr lang="ru-RU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389120" y="5303520"/>
            <a:ext cx="6827520" cy="2552701"/>
            <a:chOff x="1728" y="2784"/>
            <a:chExt cx="2688" cy="1340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728" y="2784"/>
              <a:ext cx="2304" cy="1008"/>
              <a:chOff x="1728" y="2784"/>
              <a:chExt cx="2304" cy="1008"/>
            </a:xfrm>
          </p:grpSpPr>
          <p:sp>
            <p:nvSpPr>
              <p:cNvPr id="4108" name="Line 16"/>
              <p:cNvSpPr>
                <a:spLocks noChangeShapeType="1"/>
              </p:cNvSpPr>
              <p:nvPr/>
            </p:nvSpPr>
            <p:spPr bwMode="auto">
              <a:xfrm>
                <a:off x="1728" y="2784"/>
                <a:ext cx="2208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Line 17"/>
              <p:cNvSpPr>
                <a:spLocks noChangeShapeType="1"/>
              </p:cNvSpPr>
              <p:nvPr/>
            </p:nvSpPr>
            <p:spPr bwMode="auto">
              <a:xfrm>
                <a:off x="1824" y="3216"/>
                <a:ext cx="2208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6" name="Text Box 19"/>
            <p:cNvSpPr txBox="1">
              <a:spLocks noChangeArrowheads="1"/>
            </p:cNvSpPr>
            <p:nvPr/>
          </p:nvSpPr>
          <p:spPr bwMode="auto">
            <a:xfrm>
              <a:off x="3984" y="3216"/>
              <a:ext cx="288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002060"/>
                  </a:solidFill>
                </a:rPr>
                <a:t>a</a:t>
              </a:r>
              <a:endParaRPr lang="ru-RU" b="1" i="1">
                <a:solidFill>
                  <a:srgbClr val="002060"/>
                </a:solidFill>
              </a:endParaRPr>
            </a:p>
          </p:txBody>
        </p:sp>
        <p:sp>
          <p:nvSpPr>
            <p:cNvPr id="4107" name="Text Box 20"/>
            <p:cNvSpPr txBox="1">
              <a:spLocks noChangeArrowheads="1"/>
            </p:cNvSpPr>
            <p:nvPr/>
          </p:nvSpPr>
          <p:spPr bwMode="auto">
            <a:xfrm>
              <a:off x="4080" y="3744"/>
              <a:ext cx="336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>
                  <a:solidFill>
                    <a:srgbClr val="002060"/>
                  </a:solidFill>
                </a:rPr>
                <a:t>b</a:t>
              </a:r>
              <a:endParaRPr lang="ru-RU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102" name="Text Box 22"/>
          <p:cNvSpPr txBox="1">
            <a:spLocks noChangeArrowheads="1"/>
          </p:cNvSpPr>
          <p:nvPr/>
        </p:nvSpPr>
        <p:spPr bwMode="auto">
          <a:xfrm>
            <a:off x="2804160" y="3749041"/>
            <a:ext cx="1463040" cy="57817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>
                <a:solidFill>
                  <a:srgbClr val="FF0000"/>
                </a:solidFill>
              </a:rPr>
              <a:t>А</a:t>
            </a:r>
            <a:r>
              <a:rPr lang="en-US" sz="2900" b="1">
                <a:solidFill>
                  <a:srgbClr val="FF0000"/>
                </a:solidFill>
              </a:rPr>
              <a:t>)</a:t>
            </a:r>
            <a:endParaRPr lang="ru-RU" sz="2900" b="1">
              <a:solidFill>
                <a:srgbClr val="FF0000"/>
              </a:solidFill>
            </a:endParaRPr>
          </a:p>
        </p:txBody>
      </p:sp>
      <p:sp>
        <p:nvSpPr>
          <p:cNvPr id="4103" name="Text Box 23"/>
          <p:cNvSpPr txBox="1">
            <a:spLocks noChangeArrowheads="1"/>
          </p:cNvSpPr>
          <p:nvPr/>
        </p:nvSpPr>
        <p:spPr bwMode="auto">
          <a:xfrm>
            <a:off x="9997440" y="4114801"/>
            <a:ext cx="1463040" cy="57817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>
                <a:solidFill>
                  <a:srgbClr val="FF0000"/>
                </a:solidFill>
              </a:rPr>
              <a:t>Б)</a:t>
            </a:r>
          </a:p>
        </p:txBody>
      </p:sp>
      <p:sp>
        <p:nvSpPr>
          <p:cNvPr id="4104" name="Text Box 24"/>
          <p:cNvSpPr txBox="1">
            <a:spLocks noChangeArrowheads="1"/>
          </p:cNvSpPr>
          <p:nvPr/>
        </p:nvSpPr>
        <p:spPr bwMode="auto">
          <a:xfrm>
            <a:off x="5730240" y="6949441"/>
            <a:ext cx="1706880" cy="57817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>
                <a:solidFill>
                  <a:srgbClr val="FF0000"/>
                </a:solidFill>
              </a:rPr>
              <a:t>С)</a:t>
            </a:r>
          </a:p>
        </p:txBody>
      </p:sp>
      <p:pic>
        <p:nvPicPr>
          <p:cNvPr id="28" name="Picture 2" descr="Значок вектора галочки — Векторное изображение © avector #2181212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" b="94882" l="56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3226" r="23464" b="24485"/>
          <a:stretch/>
        </p:blipFill>
        <p:spPr bwMode="auto">
          <a:xfrm>
            <a:off x="2735948" y="1207506"/>
            <a:ext cx="1071255" cy="12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Значок вектора галочки — Векторное изображение © avector #2181212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" b="94882" l="56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3226" r="23464" b="24485"/>
          <a:stretch/>
        </p:blipFill>
        <p:spPr bwMode="auto">
          <a:xfrm>
            <a:off x="13106400" y="1735323"/>
            <a:ext cx="1071255" cy="12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258" y="514325"/>
            <a:ext cx="12344486" cy="149735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400" dirty="0" smtClean="0">
                <a:solidFill>
                  <a:srgbClr val="008000"/>
                </a:solidFill>
              </a:rPr>
              <a:t>Укажите </a:t>
            </a:r>
            <a:r>
              <a:rPr lang="ru-RU" sz="4400" dirty="0">
                <a:solidFill>
                  <a:srgbClr val="008000"/>
                </a:solidFill>
              </a:rPr>
              <a:t>номера рисунков, на которых изображены параллельные прямые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831146">
            <a:off x="8204918" y="2184663"/>
            <a:ext cx="5120640" cy="2411731"/>
            <a:chOff x="1728" y="2784"/>
            <a:chExt cx="2688" cy="126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28" y="2784"/>
              <a:ext cx="2304" cy="1008"/>
              <a:chOff x="1728" y="2784"/>
              <a:chExt cx="2304" cy="1008"/>
            </a:xfrm>
          </p:grpSpPr>
          <p:sp>
            <p:nvSpPr>
              <p:cNvPr id="7200" name="Line 6"/>
              <p:cNvSpPr>
                <a:spLocks noChangeShapeType="1"/>
              </p:cNvSpPr>
              <p:nvPr/>
            </p:nvSpPr>
            <p:spPr bwMode="auto">
              <a:xfrm>
                <a:off x="1728" y="2784"/>
                <a:ext cx="2208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Line 7"/>
              <p:cNvSpPr>
                <a:spLocks noChangeShapeType="1"/>
              </p:cNvSpPr>
              <p:nvPr/>
            </p:nvSpPr>
            <p:spPr bwMode="auto">
              <a:xfrm>
                <a:off x="1824" y="3216"/>
                <a:ext cx="2208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98" name="Text Box 8"/>
            <p:cNvSpPr txBox="1">
              <a:spLocks noChangeArrowheads="1"/>
            </p:cNvSpPr>
            <p:nvPr/>
          </p:nvSpPr>
          <p:spPr bwMode="auto">
            <a:xfrm>
              <a:off x="3984" y="3142"/>
              <a:ext cx="288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002060"/>
                  </a:solidFill>
                </a:rPr>
                <a:t>a</a:t>
              </a:r>
              <a:endParaRPr lang="ru-RU" b="1" i="1">
                <a:solidFill>
                  <a:srgbClr val="002060"/>
                </a:solidFill>
              </a:endParaRPr>
            </a:p>
          </p:txBody>
        </p:sp>
        <p:sp>
          <p:nvSpPr>
            <p:cNvPr id="7199" name="Text Box 9"/>
            <p:cNvSpPr txBox="1">
              <a:spLocks noChangeArrowheads="1"/>
            </p:cNvSpPr>
            <p:nvPr/>
          </p:nvSpPr>
          <p:spPr bwMode="auto">
            <a:xfrm>
              <a:off x="4080" y="3670"/>
              <a:ext cx="336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002060"/>
                  </a:solidFill>
                </a:rPr>
                <a:t>b</a:t>
              </a:r>
              <a:endParaRPr lang="ru-RU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797123">
            <a:off x="837024" y="1918328"/>
            <a:ext cx="5730240" cy="2320291"/>
            <a:chOff x="2976" y="1152"/>
            <a:chExt cx="2256" cy="1218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264" y="1152"/>
              <a:ext cx="1968" cy="912"/>
              <a:chOff x="3264" y="1152"/>
              <a:chExt cx="1968" cy="912"/>
            </a:xfrm>
          </p:grpSpPr>
          <p:sp>
            <p:nvSpPr>
              <p:cNvPr id="7195" name="Line 12"/>
              <p:cNvSpPr>
                <a:spLocks noChangeShapeType="1"/>
              </p:cNvSpPr>
              <p:nvPr/>
            </p:nvSpPr>
            <p:spPr bwMode="auto">
              <a:xfrm flipV="1">
                <a:off x="3264" y="1152"/>
                <a:ext cx="1776" cy="76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Line 13"/>
              <p:cNvSpPr>
                <a:spLocks noChangeShapeType="1"/>
              </p:cNvSpPr>
              <p:nvPr/>
            </p:nvSpPr>
            <p:spPr bwMode="auto">
              <a:xfrm flipV="1">
                <a:off x="3456" y="1920"/>
                <a:ext cx="1776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93" name="Text Box 14"/>
            <p:cNvSpPr txBox="1">
              <a:spLocks noChangeArrowheads="1"/>
            </p:cNvSpPr>
            <p:nvPr/>
          </p:nvSpPr>
          <p:spPr bwMode="auto">
            <a:xfrm>
              <a:off x="2976" y="1750"/>
              <a:ext cx="240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>
                  <a:solidFill>
                    <a:srgbClr val="002060"/>
                  </a:solidFill>
                </a:rPr>
                <a:t>a</a:t>
              </a:r>
              <a:endParaRPr lang="ru-RU" b="1" i="1" dirty="0">
                <a:solidFill>
                  <a:srgbClr val="002060"/>
                </a:solidFill>
              </a:endParaRPr>
            </a:p>
          </p:txBody>
        </p:sp>
        <p:sp>
          <p:nvSpPr>
            <p:cNvPr id="7194" name="Text Box 15"/>
            <p:cNvSpPr txBox="1">
              <a:spLocks noChangeArrowheads="1"/>
            </p:cNvSpPr>
            <p:nvPr/>
          </p:nvSpPr>
          <p:spPr bwMode="auto">
            <a:xfrm>
              <a:off x="3360" y="1990"/>
              <a:ext cx="19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>
                  <a:solidFill>
                    <a:srgbClr val="002060"/>
                  </a:solidFill>
                </a:rPr>
                <a:t>b</a:t>
              </a:r>
              <a:endParaRPr lang="ru-RU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655820" y="4937760"/>
            <a:ext cx="6827520" cy="2867026"/>
            <a:chOff x="1833" y="2592"/>
            <a:chExt cx="2688" cy="1505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1833" y="2592"/>
              <a:ext cx="2688" cy="1505"/>
              <a:chOff x="1833" y="2592"/>
              <a:chExt cx="2688" cy="1505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1833" y="2592"/>
                <a:ext cx="2688" cy="1505"/>
                <a:chOff x="1833" y="2592"/>
                <a:chExt cx="2688" cy="1505"/>
              </a:xfrm>
            </p:grpSpPr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833" y="2784"/>
                  <a:ext cx="2688" cy="1313"/>
                  <a:chOff x="1833" y="2784"/>
                  <a:chExt cx="2688" cy="1313"/>
                </a:xfrm>
              </p:grpSpPr>
              <p:grpSp>
                <p:nvGrpSpPr>
                  <p:cNvPr id="10" name="Group 16"/>
                  <p:cNvGrpSpPr>
                    <a:grpSpLocks/>
                  </p:cNvGrpSpPr>
                  <p:nvPr/>
                </p:nvGrpSpPr>
                <p:grpSpPr bwMode="auto">
                  <a:xfrm rot="-801593">
                    <a:off x="1833" y="2831"/>
                    <a:ext cx="2688" cy="1266"/>
                    <a:chOff x="1728" y="2784"/>
                    <a:chExt cx="2688" cy="1266"/>
                  </a:xfrm>
                </p:grpSpPr>
                <p:grpSp>
                  <p:nvGrpSpPr>
                    <p:cNvPr id="11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784"/>
                      <a:ext cx="2304" cy="1008"/>
                      <a:chOff x="1728" y="2784"/>
                      <a:chExt cx="2304" cy="1008"/>
                    </a:xfrm>
                  </p:grpSpPr>
                  <p:sp>
                    <p:nvSpPr>
                      <p:cNvPr id="7190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28" y="2784"/>
                        <a:ext cx="2208" cy="576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9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3216"/>
                        <a:ext cx="2208" cy="576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7188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84" y="3142"/>
                      <a:ext cx="288" cy="380"/>
                    </a:xfrm>
                    <a:prstGeom prst="rect">
                      <a:avLst/>
                    </a:prstGeom>
                    <a:noFill/>
                    <a:ln w="57150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b="1" i="1">
                          <a:solidFill>
                            <a:srgbClr val="002060"/>
                          </a:solidFill>
                        </a:rPr>
                        <a:t>a</a:t>
                      </a:r>
                      <a:endParaRPr lang="ru-RU" b="1" i="1">
                        <a:solidFill>
                          <a:srgbClr val="002060"/>
                        </a:solidFill>
                      </a:endParaRPr>
                    </a:p>
                  </p:txBody>
                </p:sp>
                <p:sp>
                  <p:nvSpPr>
                    <p:cNvPr id="718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80" y="3670"/>
                      <a:ext cx="336" cy="380"/>
                    </a:xfrm>
                    <a:prstGeom prst="rect">
                      <a:avLst/>
                    </a:prstGeom>
                    <a:noFill/>
                    <a:ln w="57150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b="1" i="1">
                          <a:solidFill>
                            <a:srgbClr val="002060"/>
                          </a:solidFill>
                        </a:rPr>
                        <a:t>b</a:t>
                      </a:r>
                      <a:endParaRPr lang="ru-RU" b="1" i="1">
                        <a:solidFill>
                          <a:srgbClr val="002060"/>
                        </a:solidFill>
                      </a:endParaRPr>
                    </a:p>
                  </p:txBody>
                </p:sp>
              </p:grpSp>
              <p:sp>
                <p:nvSpPr>
                  <p:cNvPr id="718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784"/>
                    <a:ext cx="0" cy="120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18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28" y="2592"/>
                  <a:ext cx="240" cy="380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b="1" i="1" dirty="0">
                      <a:solidFill>
                        <a:srgbClr val="002060"/>
                      </a:solidFill>
                    </a:rPr>
                    <a:t>с</a:t>
                  </a:r>
                </a:p>
              </p:txBody>
            </p:sp>
          </p:grpSp>
          <p:sp>
            <p:nvSpPr>
              <p:cNvPr id="7181" name="Line 27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Line 28"/>
              <p:cNvSpPr>
                <a:spLocks noChangeShapeType="1"/>
              </p:cNvSpPr>
              <p:nvPr/>
            </p:nvSpPr>
            <p:spPr bwMode="auto">
              <a:xfrm>
                <a:off x="3024" y="3456"/>
                <a:ext cx="0" cy="13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78" name="Line 30"/>
            <p:cNvSpPr>
              <a:spLocks noChangeShapeType="1"/>
            </p:cNvSpPr>
            <p:nvPr/>
          </p:nvSpPr>
          <p:spPr bwMode="auto">
            <a:xfrm>
              <a:off x="3024" y="3168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Line 31"/>
            <p:cNvSpPr>
              <a:spLocks noChangeShapeType="1"/>
            </p:cNvSpPr>
            <p:nvPr/>
          </p:nvSpPr>
          <p:spPr bwMode="auto">
            <a:xfrm flipH="1">
              <a:off x="2928" y="3312"/>
              <a:ext cx="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4" name="Text Box 33"/>
          <p:cNvSpPr txBox="1">
            <a:spLocks noChangeArrowheads="1"/>
          </p:cNvSpPr>
          <p:nvPr/>
        </p:nvSpPr>
        <p:spPr bwMode="auto">
          <a:xfrm>
            <a:off x="9631680" y="4206240"/>
            <a:ext cx="1341120" cy="76284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А)</a:t>
            </a:r>
          </a:p>
        </p:txBody>
      </p:sp>
      <p:sp>
        <p:nvSpPr>
          <p:cNvPr id="7175" name="Text Box 35"/>
          <p:cNvSpPr txBox="1">
            <a:spLocks noChangeArrowheads="1"/>
          </p:cNvSpPr>
          <p:nvPr/>
        </p:nvSpPr>
        <p:spPr bwMode="auto">
          <a:xfrm>
            <a:off x="3169920" y="4023360"/>
            <a:ext cx="1706880" cy="76284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Б)</a:t>
            </a:r>
          </a:p>
        </p:txBody>
      </p:sp>
      <p:sp>
        <p:nvSpPr>
          <p:cNvPr id="7176" name="Text Box 36"/>
          <p:cNvSpPr txBox="1">
            <a:spLocks noChangeArrowheads="1"/>
          </p:cNvSpPr>
          <p:nvPr/>
        </p:nvSpPr>
        <p:spPr bwMode="auto">
          <a:xfrm>
            <a:off x="8534400" y="7132320"/>
            <a:ext cx="1219200" cy="76284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</a:rPr>
              <a:t>В)</a:t>
            </a:r>
          </a:p>
        </p:txBody>
      </p:sp>
      <p:pic>
        <p:nvPicPr>
          <p:cNvPr id="39" name="Picture 2" descr="Значок вектора галочки — Векторное изображение © avector #2181212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" b="94882" l="56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3226" r="23464" b="24485"/>
          <a:stretch/>
        </p:blipFill>
        <p:spPr bwMode="auto">
          <a:xfrm>
            <a:off x="13047593" y="1405103"/>
            <a:ext cx="1071255" cy="12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Значок вектора галочки — Векторное изображение © avector #2181212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" b="94882" l="56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3226" r="23464" b="24485"/>
          <a:stretch/>
        </p:blipFill>
        <p:spPr bwMode="auto">
          <a:xfrm>
            <a:off x="11592946" y="5428298"/>
            <a:ext cx="1071255" cy="12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12435840" cy="20208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400" dirty="0" smtClean="0">
                <a:solidFill>
                  <a:srgbClr val="008000"/>
                </a:solidFill>
              </a:rPr>
              <a:t>Укажите правильную </a:t>
            </a:r>
            <a:r>
              <a:rPr lang="ru-RU" sz="4400" dirty="0">
                <a:solidFill>
                  <a:srgbClr val="008000"/>
                </a:solidFill>
              </a:rPr>
              <a:t>концовку определения: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5904" y="1905000"/>
            <a:ext cx="13376296" cy="4724400"/>
          </a:xfrm>
          <a:prstGeom prst="rect">
            <a:avLst/>
          </a:prstGeom>
        </p:spPr>
        <p:txBody>
          <a:bodyPr lIns="130622" tIns="65311" rIns="130622" bIns="65311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Две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прямые на плоскости называются параллельными…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если они находятся на постоянном расстоянии друг от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если они не пересекаются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если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они обе перпендикулярны к третьей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прямой</a:t>
            </a:r>
          </a:p>
        </p:txBody>
      </p:sp>
      <p:pic>
        <p:nvPicPr>
          <p:cNvPr id="4" name="Picture 2" descr="Значок вектора галочки — Векторное изображение © avector #2181212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" b="94882" l="56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3226" r="23464" b="24485"/>
          <a:stretch/>
        </p:blipFill>
        <p:spPr bwMode="auto">
          <a:xfrm>
            <a:off x="12649201" y="5029200"/>
            <a:ext cx="114413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Значок вектора галочки — Векторное изображение © avector #21812121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3226" r="23464" b="24485"/>
          <a:stretch/>
        </p:blipFill>
        <p:spPr bwMode="auto">
          <a:xfrm>
            <a:off x="8001000" y="4114800"/>
            <a:ext cx="114413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8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358" y="362136"/>
            <a:ext cx="12435840" cy="153995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400" dirty="0" smtClean="0">
                <a:solidFill>
                  <a:srgbClr val="008000"/>
                </a:solidFill>
              </a:rPr>
              <a:t> </a:t>
            </a:r>
            <a:r>
              <a:rPr lang="ru-RU" sz="4400" dirty="0">
                <a:solidFill>
                  <a:srgbClr val="008000"/>
                </a:solidFill>
              </a:rPr>
              <a:t>Укажите рисунки, на которых приведены параллельные отрезки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028656" y="3192780"/>
            <a:ext cx="4627880" cy="2472690"/>
            <a:chOff x="387" y="903"/>
            <a:chExt cx="1822" cy="1298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87" y="903"/>
              <a:ext cx="1822" cy="1262"/>
              <a:chOff x="387" y="903"/>
              <a:chExt cx="1822" cy="1262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87" y="1011"/>
                <a:ext cx="1822" cy="1154"/>
                <a:chOff x="387" y="1011"/>
                <a:chExt cx="1822" cy="1154"/>
              </a:xfrm>
            </p:grpSpPr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 rot="-1831146">
                  <a:off x="387" y="1011"/>
                  <a:ext cx="1822" cy="1154"/>
                  <a:chOff x="1728" y="2784"/>
                  <a:chExt cx="2685" cy="1302"/>
                </a:xfrm>
              </p:grpSpPr>
              <p:grpSp>
                <p:nvGrpSpPr>
                  <p:cNvPr id="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728" y="2784"/>
                    <a:ext cx="2304" cy="1008"/>
                    <a:chOff x="1728" y="2784"/>
                    <a:chExt cx="2304" cy="1008"/>
                  </a:xfrm>
                </p:grpSpPr>
                <p:sp>
                  <p:nvSpPr>
                    <p:cNvPr id="8259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784"/>
                      <a:ext cx="2208" cy="57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60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3216"/>
                      <a:ext cx="2208" cy="57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25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83" y="3130"/>
                    <a:ext cx="287" cy="428"/>
                  </a:xfrm>
                  <a:prstGeom prst="rect">
                    <a:avLst/>
                  </a:prstGeom>
                  <a:noFill/>
                  <a:ln w="57150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 i="1" dirty="0">
                        <a:solidFill>
                          <a:srgbClr val="002060"/>
                        </a:solidFill>
                      </a:rPr>
                      <a:t>a</a:t>
                    </a:r>
                    <a:endParaRPr lang="ru-RU" b="1" i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8258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77" y="3658"/>
                    <a:ext cx="336" cy="428"/>
                  </a:xfrm>
                  <a:prstGeom prst="rect">
                    <a:avLst/>
                  </a:prstGeom>
                  <a:noFill/>
                  <a:ln w="57150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 i="1">
                        <a:solidFill>
                          <a:srgbClr val="002060"/>
                        </a:solidFill>
                      </a:rPr>
                      <a:t>b</a:t>
                    </a:r>
                    <a:endParaRPr lang="ru-RU" b="1" i="1">
                      <a:solidFill>
                        <a:srgbClr val="002060"/>
                      </a:solidFill>
                    </a:endParaRPr>
                  </a:p>
                </p:txBody>
              </p:sp>
            </p:grpSp>
            <p:sp>
              <p:nvSpPr>
                <p:cNvPr id="8252" name="Line 12"/>
                <p:cNvSpPr>
                  <a:spLocks noChangeShapeType="1"/>
                </p:cNvSpPr>
                <p:nvPr/>
              </p:nvSpPr>
              <p:spPr bwMode="auto">
                <a:xfrm>
                  <a:off x="696" y="1484"/>
                  <a:ext cx="48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3" name="Line 13"/>
                <p:cNvSpPr>
                  <a:spLocks noChangeShapeType="1"/>
                </p:cNvSpPr>
                <p:nvPr/>
              </p:nvSpPr>
              <p:spPr bwMode="auto">
                <a:xfrm>
                  <a:off x="1380" y="1206"/>
                  <a:ext cx="48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4" name="Line 14"/>
                <p:cNvSpPr>
                  <a:spLocks noChangeShapeType="1"/>
                </p:cNvSpPr>
                <p:nvPr/>
              </p:nvSpPr>
              <p:spPr bwMode="auto">
                <a:xfrm>
                  <a:off x="960" y="1728"/>
                  <a:ext cx="38" cy="14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5" name="Line 15"/>
                <p:cNvSpPr>
                  <a:spLocks noChangeShapeType="1"/>
                </p:cNvSpPr>
                <p:nvPr/>
              </p:nvSpPr>
              <p:spPr bwMode="auto">
                <a:xfrm>
                  <a:off x="1516" y="1536"/>
                  <a:ext cx="48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249" name="Text Box 17"/>
              <p:cNvSpPr txBox="1">
                <a:spLocks noChangeArrowheads="1"/>
              </p:cNvSpPr>
              <p:nvPr/>
            </p:nvSpPr>
            <p:spPr bwMode="auto">
              <a:xfrm>
                <a:off x="456" y="1168"/>
                <a:ext cx="240" cy="38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F0000"/>
                    </a:solidFill>
                  </a:rPr>
                  <a:t>А</a:t>
                </a:r>
              </a:p>
            </p:txBody>
          </p:sp>
          <p:sp>
            <p:nvSpPr>
              <p:cNvPr id="8250" name="Text Box 18"/>
              <p:cNvSpPr txBox="1">
                <a:spLocks noChangeArrowheads="1"/>
              </p:cNvSpPr>
              <p:nvPr/>
            </p:nvSpPr>
            <p:spPr bwMode="auto">
              <a:xfrm>
                <a:off x="1180" y="903"/>
                <a:ext cx="336" cy="38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dirty="0">
                    <a:solidFill>
                      <a:srgbClr val="FF0000"/>
                    </a:solidFill>
                  </a:rPr>
                  <a:t>В</a:t>
                </a:r>
              </a:p>
            </p:txBody>
          </p:sp>
        </p:grpSp>
        <p:sp>
          <p:nvSpPr>
            <p:cNvPr id="8246" name="Text Box 20"/>
            <p:cNvSpPr txBox="1">
              <a:spLocks noChangeArrowheads="1"/>
            </p:cNvSpPr>
            <p:nvPr/>
          </p:nvSpPr>
          <p:spPr bwMode="auto">
            <a:xfrm>
              <a:off x="979" y="1821"/>
              <a:ext cx="288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rgbClr val="FF0000"/>
                  </a:solidFill>
                </a:rPr>
                <a:t>С</a:t>
              </a:r>
            </a:p>
          </p:txBody>
        </p:sp>
        <p:sp>
          <p:nvSpPr>
            <p:cNvPr id="8247" name="Text Box 21"/>
            <p:cNvSpPr txBox="1">
              <a:spLocks noChangeArrowheads="1"/>
            </p:cNvSpPr>
            <p:nvPr/>
          </p:nvSpPr>
          <p:spPr bwMode="auto">
            <a:xfrm>
              <a:off x="1564" y="1584"/>
              <a:ext cx="240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D</a:t>
              </a:r>
              <a:endParaRPr lang="ru-RU" b="1">
                <a:solidFill>
                  <a:srgbClr val="FF0000"/>
                </a:solidFill>
              </a:endParaRPr>
            </a:p>
          </p:txBody>
        </p:sp>
      </p:grpSp>
      <p:sp>
        <p:nvSpPr>
          <p:cNvPr id="8196" name="Text Box 23"/>
          <p:cNvSpPr txBox="1">
            <a:spLocks noChangeArrowheads="1"/>
          </p:cNvSpPr>
          <p:nvPr/>
        </p:nvSpPr>
        <p:spPr bwMode="auto">
          <a:xfrm>
            <a:off x="1074330" y="5452783"/>
            <a:ext cx="1600211" cy="68589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2060"/>
                </a:solidFill>
              </a:rPr>
              <a:t>a</a:t>
            </a:r>
            <a:r>
              <a:rPr lang="en-US" sz="3600" b="1" i="1" dirty="0" err="1">
                <a:solidFill>
                  <a:srgbClr val="002060"/>
                </a:solidFill>
                <a:cs typeface="Arial" charset="0"/>
              </a:rPr>
              <a:t>║b</a:t>
            </a:r>
            <a:endParaRPr lang="en-US" sz="3600" b="1" i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7071360" y="1554480"/>
            <a:ext cx="5608320" cy="2461261"/>
            <a:chOff x="2784" y="816"/>
            <a:chExt cx="2208" cy="1292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2880" y="1056"/>
              <a:ext cx="1920" cy="672"/>
              <a:chOff x="2880" y="1056"/>
              <a:chExt cx="1920" cy="672"/>
            </a:xfrm>
          </p:grpSpPr>
          <p:sp>
            <p:nvSpPr>
              <p:cNvPr id="8243" name="Line 24"/>
              <p:cNvSpPr>
                <a:spLocks noChangeShapeType="1"/>
              </p:cNvSpPr>
              <p:nvPr/>
            </p:nvSpPr>
            <p:spPr bwMode="auto">
              <a:xfrm flipV="1">
                <a:off x="2880" y="1056"/>
                <a:ext cx="1824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4" name="Line 25"/>
              <p:cNvSpPr>
                <a:spLocks noChangeShapeType="1"/>
              </p:cNvSpPr>
              <p:nvPr/>
            </p:nvSpPr>
            <p:spPr bwMode="auto">
              <a:xfrm flipV="1">
                <a:off x="2976" y="1392"/>
                <a:ext cx="1824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39" name="Text Box 27"/>
            <p:cNvSpPr txBox="1">
              <a:spLocks noChangeArrowheads="1"/>
            </p:cNvSpPr>
            <p:nvPr/>
          </p:nvSpPr>
          <p:spPr bwMode="auto">
            <a:xfrm>
              <a:off x="2784" y="1104"/>
              <a:ext cx="43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A</a:t>
              </a:r>
              <a:endParaRPr lang="ru-RU" b="1">
                <a:solidFill>
                  <a:srgbClr val="FF0000"/>
                </a:solidFill>
              </a:endParaRPr>
            </a:p>
          </p:txBody>
        </p:sp>
        <p:sp>
          <p:nvSpPr>
            <p:cNvPr id="8240" name="Text Box 28"/>
            <p:cNvSpPr txBox="1">
              <a:spLocks noChangeArrowheads="1"/>
            </p:cNvSpPr>
            <p:nvPr/>
          </p:nvSpPr>
          <p:spPr bwMode="auto">
            <a:xfrm>
              <a:off x="4368" y="816"/>
              <a:ext cx="288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B</a:t>
              </a:r>
              <a:endParaRPr lang="ru-RU" b="1">
                <a:solidFill>
                  <a:srgbClr val="FF0000"/>
                </a:solidFill>
              </a:endParaRPr>
            </a:p>
          </p:txBody>
        </p:sp>
        <p:sp>
          <p:nvSpPr>
            <p:cNvPr id="8241" name="Text Box 29"/>
            <p:cNvSpPr txBox="1">
              <a:spLocks noChangeArrowheads="1"/>
            </p:cNvSpPr>
            <p:nvPr/>
          </p:nvSpPr>
          <p:spPr bwMode="auto">
            <a:xfrm>
              <a:off x="2880" y="1728"/>
              <a:ext cx="336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C</a:t>
              </a:r>
              <a:endParaRPr lang="ru-RU" b="1">
                <a:solidFill>
                  <a:srgbClr val="FF0000"/>
                </a:solidFill>
              </a:endParaRPr>
            </a:p>
          </p:txBody>
        </p:sp>
        <p:sp>
          <p:nvSpPr>
            <p:cNvPr id="8242" name="Text Box 30"/>
            <p:cNvSpPr txBox="1">
              <a:spLocks noChangeArrowheads="1"/>
            </p:cNvSpPr>
            <p:nvPr/>
          </p:nvSpPr>
          <p:spPr bwMode="auto">
            <a:xfrm>
              <a:off x="4608" y="1440"/>
              <a:ext cx="384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D</a:t>
              </a:r>
              <a:endParaRPr lang="ru-RU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22"/>
          <p:cNvGrpSpPr>
            <a:grpSpLocks/>
          </p:cNvGrpSpPr>
          <p:nvPr/>
        </p:nvGrpSpPr>
        <p:grpSpPr bwMode="auto">
          <a:xfrm>
            <a:off x="8290560" y="4754880"/>
            <a:ext cx="5608320" cy="2552701"/>
            <a:chOff x="3264" y="2496"/>
            <a:chExt cx="2208" cy="1340"/>
          </a:xfrm>
        </p:grpSpPr>
        <p:grpSp>
          <p:nvGrpSpPr>
            <p:cNvPr id="18" name="Group 121"/>
            <p:cNvGrpSpPr>
              <a:grpSpLocks/>
            </p:cNvGrpSpPr>
            <p:nvPr/>
          </p:nvGrpSpPr>
          <p:grpSpPr bwMode="auto">
            <a:xfrm>
              <a:off x="3264" y="2496"/>
              <a:ext cx="2208" cy="1340"/>
              <a:chOff x="3264" y="2496"/>
              <a:chExt cx="2208" cy="1340"/>
            </a:xfrm>
          </p:grpSpPr>
          <p:sp>
            <p:nvSpPr>
              <p:cNvPr id="8209" name="Line 106"/>
              <p:cNvSpPr>
                <a:spLocks noChangeShapeType="1"/>
              </p:cNvSpPr>
              <p:nvPr/>
            </p:nvSpPr>
            <p:spPr bwMode="auto">
              <a:xfrm flipV="1">
                <a:off x="3360" y="2736"/>
                <a:ext cx="1824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0" name="Line 107"/>
              <p:cNvSpPr>
                <a:spLocks noChangeShapeType="1"/>
              </p:cNvSpPr>
              <p:nvPr/>
            </p:nvSpPr>
            <p:spPr bwMode="auto">
              <a:xfrm flipV="1">
                <a:off x="3456" y="3408"/>
                <a:ext cx="18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" name="Text Box 108"/>
              <p:cNvSpPr txBox="1">
                <a:spLocks noChangeArrowheads="1"/>
              </p:cNvSpPr>
              <p:nvPr/>
            </p:nvSpPr>
            <p:spPr bwMode="auto">
              <a:xfrm>
                <a:off x="3264" y="2784"/>
                <a:ext cx="432" cy="38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A</a:t>
                </a:r>
                <a:endParaRPr lang="ru-RU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" name="Text Box 109"/>
              <p:cNvSpPr txBox="1">
                <a:spLocks noChangeArrowheads="1"/>
              </p:cNvSpPr>
              <p:nvPr/>
            </p:nvSpPr>
            <p:spPr bwMode="auto">
              <a:xfrm>
                <a:off x="4848" y="2496"/>
                <a:ext cx="288" cy="38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B</a:t>
                </a:r>
                <a:endParaRPr lang="ru-RU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" name="Text Box 110"/>
              <p:cNvSpPr txBox="1">
                <a:spLocks noChangeArrowheads="1"/>
              </p:cNvSpPr>
              <p:nvPr/>
            </p:nvSpPr>
            <p:spPr bwMode="auto">
              <a:xfrm>
                <a:off x="3360" y="3408"/>
                <a:ext cx="336" cy="38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C</a:t>
                </a:r>
                <a:endParaRPr lang="ru-RU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214" name="Text Box 111"/>
              <p:cNvSpPr txBox="1">
                <a:spLocks noChangeArrowheads="1"/>
              </p:cNvSpPr>
              <p:nvPr/>
            </p:nvSpPr>
            <p:spPr bwMode="auto">
              <a:xfrm>
                <a:off x="5088" y="3456"/>
                <a:ext cx="384" cy="38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D</a:t>
                </a:r>
                <a:endParaRPr lang="ru-RU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205" name="Line 112"/>
            <p:cNvSpPr>
              <a:spLocks noChangeShapeType="1"/>
            </p:cNvSpPr>
            <p:nvPr/>
          </p:nvSpPr>
          <p:spPr bwMode="auto">
            <a:xfrm>
              <a:off x="3360" y="302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Line 113"/>
            <p:cNvSpPr>
              <a:spLocks noChangeShapeType="1"/>
            </p:cNvSpPr>
            <p:nvPr/>
          </p:nvSpPr>
          <p:spPr bwMode="auto">
            <a:xfrm>
              <a:off x="5184" y="2688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114"/>
            <p:cNvSpPr>
              <a:spLocks noChangeShapeType="1"/>
            </p:cNvSpPr>
            <p:nvPr/>
          </p:nvSpPr>
          <p:spPr bwMode="auto">
            <a:xfrm>
              <a:off x="3456" y="3360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15"/>
            <p:cNvSpPr>
              <a:spLocks noChangeShapeType="1"/>
            </p:cNvSpPr>
            <p:nvPr/>
          </p:nvSpPr>
          <p:spPr bwMode="auto">
            <a:xfrm>
              <a:off x="5280" y="3360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0" name="Text Box 123"/>
          <p:cNvSpPr txBox="1">
            <a:spLocks noChangeArrowheads="1"/>
          </p:cNvSpPr>
          <p:nvPr/>
        </p:nvSpPr>
        <p:spPr bwMode="auto">
          <a:xfrm>
            <a:off x="3337514" y="5361343"/>
            <a:ext cx="1584960" cy="57817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>
                <a:solidFill>
                  <a:srgbClr val="008000"/>
                </a:solidFill>
              </a:rPr>
              <a:t>A)</a:t>
            </a:r>
            <a:endParaRPr lang="ru-RU" sz="2900" b="1">
              <a:solidFill>
                <a:srgbClr val="008000"/>
              </a:solidFill>
            </a:endParaRPr>
          </a:p>
        </p:txBody>
      </p:sp>
      <p:sp>
        <p:nvSpPr>
          <p:cNvPr id="8201" name="Text Box 124"/>
          <p:cNvSpPr txBox="1">
            <a:spLocks noChangeArrowheads="1"/>
          </p:cNvSpPr>
          <p:nvPr/>
        </p:nvSpPr>
        <p:spPr bwMode="auto">
          <a:xfrm>
            <a:off x="8778240" y="3657601"/>
            <a:ext cx="853440" cy="57817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>
                <a:solidFill>
                  <a:srgbClr val="008000"/>
                </a:solidFill>
              </a:rPr>
              <a:t>Б)</a:t>
            </a:r>
          </a:p>
        </p:txBody>
      </p:sp>
      <p:sp>
        <p:nvSpPr>
          <p:cNvPr id="8202" name="Text Box 125"/>
          <p:cNvSpPr txBox="1">
            <a:spLocks noChangeArrowheads="1"/>
          </p:cNvSpPr>
          <p:nvPr/>
        </p:nvSpPr>
        <p:spPr bwMode="auto">
          <a:xfrm>
            <a:off x="7376160" y="6294594"/>
            <a:ext cx="914400" cy="57817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 dirty="0">
                <a:solidFill>
                  <a:srgbClr val="008000"/>
                </a:solidFill>
              </a:rPr>
              <a:t>В)</a:t>
            </a:r>
          </a:p>
        </p:txBody>
      </p:sp>
      <p:pic>
        <p:nvPicPr>
          <p:cNvPr id="69" name="Picture 2" descr="Значок вектора галочки — Векторное изображение © avector #2181212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" b="94882" l="56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3226" r="23464" b="24485"/>
          <a:stretch/>
        </p:blipFill>
        <p:spPr bwMode="auto">
          <a:xfrm>
            <a:off x="1605961" y="1832138"/>
            <a:ext cx="1071255" cy="12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0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897" y="310360"/>
            <a:ext cx="12435840" cy="16142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400" dirty="0" smtClean="0">
                <a:solidFill>
                  <a:srgbClr val="008000"/>
                </a:solidFill>
              </a:rPr>
              <a:t> </a:t>
            </a:r>
            <a:r>
              <a:rPr lang="ru-RU" sz="4400" dirty="0">
                <a:solidFill>
                  <a:srgbClr val="008000"/>
                </a:solidFill>
              </a:rPr>
              <a:t>Укажите рисунки, на которых приведены параллельные лучи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7559040" y="2120266"/>
            <a:ext cx="5608320" cy="2552699"/>
            <a:chOff x="2976" y="1104"/>
            <a:chExt cx="2208" cy="1340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976" y="1104"/>
              <a:ext cx="2208" cy="1340"/>
              <a:chOff x="3264" y="2496"/>
              <a:chExt cx="2208" cy="1340"/>
            </a:xfrm>
          </p:grpSpPr>
          <p:sp>
            <p:nvSpPr>
              <p:cNvPr id="10281" name="Line 25"/>
              <p:cNvSpPr>
                <a:spLocks noChangeShapeType="1"/>
              </p:cNvSpPr>
              <p:nvPr/>
            </p:nvSpPr>
            <p:spPr bwMode="auto">
              <a:xfrm flipV="1">
                <a:off x="3360" y="2736"/>
                <a:ext cx="1824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2" name="Line 26"/>
              <p:cNvSpPr>
                <a:spLocks noChangeShapeType="1"/>
              </p:cNvSpPr>
              <p:nvPr/>
            </p:nvSpPr>
            <p:spPr bwMode="auto">
              <a:xfrm flipV="1">
                <a:off x="3456" y="3408"/>
                <a:ext cx="18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3" name="Text Box 27"/>
              <p:cNvSpPr txBox="1">
                <a:spLocks noChangeArrowheads="1"/>
              </p:cNvSpPr>
              <p:nvPr/>
            </p:nvSpPr>
            <p:spPr bwMode="auto">
              <a:xfrm>
                <a:off x="3264" y="2784"/>
                <a:ext cx="432" cy="38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A</a:t>
                </a:r>
                <a:endParaRPr lang="ru-RU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284" name="Text Box 28"/>
              <p:cNvSpPr txBox="1">
                <a:spLocks noChangeArrowheads="1"/>
              </p:cNvSpPr>
              <p:nvPr/>
            </p:nvSpPr>
            <p:spPr bwMode="auto">
              <a:xfrm>
                <a:off x="4848" y="2496"/>
                <a:ext cx="288" cy="38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B</a:t>
                </a:r>
                <a:endParaRPr lang="ru-RU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285" name="Text Box 29"/>
              <p:cNvSpPr txBox="1">
                <a:spLocks noChangeArrowheads="1"/>
              </p:cNvSpPr>
              <p:nvPr/>
            </p:nvSpPr>
            <p:spPr bwMode="auto">
              <a:xfrm>
                <a:off x="3360" y="3408"/>
                <a:ext cx="336" cy="38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86" name="Text Box 30"/>
              <p:cNvSpPr txBox="1">
                <a:spLocks noChangeArrowheads="1"/>
              </p:cNvSpPr>
              <p:nvPr/>
            </p:nvSpPr>
            <p:spPr bwMode="auto">
              <a:xfrm>
                <a:off x="5088" y="3456"/>
                <a:ext cx="384" cy="38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D</a:t>
                </a:r>
                <a:endParaRPr lang="ru-RU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279" name="Line 31"/>
            <p:cNvSpPr>
              <a:spLocks noChangeShapeType="1"/>
            </p:cNvSpPr>
            <p:nvPr/>
          </p:nvSpPr>
          <p:spPr bwMode="auto">
            <a:xfrm>
              <a:off x="3216" y="158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Line 33"/>
            <p:cNvSpPr>
              <a:spLocks noChangeShapeType="1"/>
            </p:cNvSpPr>
            <p:nvPr/>
          </p:nvSpPr>
          <p:spPr bwMode="auto">
            <a:xfrm>
              <a:off x="3312" y="1968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3108962" y="4939925"/>
            <a:ext cx="5382260" cy="2461259"/>
            <a:chOff x="713" y="2448"/>
            <a:chExt cx="2119" cy="1292"/>
          </a:xfrm>
        </p:grpSpPr>
        <p:sp>
          <p:nvSpPr>
            <p:cNvPr id="10270" name="Line 38"/>
            <p:cNvSpPr>
              <a:spLocks noChangeShapeType="1"/>
            </p:cNvSpPr>
            <p:nvPr/>
          </p:nvSpPr>
          <p:spPr bwMode="auto">
            <a:xfrm flipV="1">
              <a:off x="768" y="2688"/>
              <a:ext cx="1824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Line 39"/>
            <p:cNvSpPr>
              <a:spLocks noChangeShapeType="1"/>
            </p:cNvSpPr>
            <p:nvPr/>
          </p:nvSpPr>
          <p:spPr bwMode="auto">
            <a:xfrm flipV="1">
              <a:off x="864" y="3072"/>
              <a:ext cx="1776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Text Box 40"/>
            <p:cNvSpPr txBox="1">
              <a:spLocks noChangeArrowheads="1"/>
            </p:cNvSpPr>
            <p:nvPr/>
          </p:nvSpPr>
          <p:spPr bwMode="auto">
            <a:xfrm>
              <a:off x="713" y="2565"/>
              <a:ext cx="43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A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0273" name="Text Box 41"/>
            <p:cNvSpPr txBox="1">
              <a:spLocks noChangeArrowheads="1"/>
            </p:cNvSpPr>
            <p:nvPr/>
          </p:nvSpPr>
          <p:spPr bwMode="auto">
            <a:xfrm>
              <a:off x="2256" y="2448"/>
              <a:ext cx="288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B</a:t>
              </a:r>
              <a:endParaRPr lang="ru-RU" b="1">
                <a:solidFill>
                  <a:srgbClr val="FF0000"/>
                </a:solidFill>
              </a:endParaRPr>
            </a:p>
          </p:txBody>
        </p:sp>
        <p:sp>
          <p:nvSpPr>
            <p:cNvPr id="10274" name="Text Box 42"/>
            <p:cNvSpPr txBox="1">
              <a:spLocks noChangeArrowheads="1"/>
            </p:cNvSpPr>
            <p:nvPr/>
          </p:nvSpPr>
          <p:spPr bwMode="auto">
            <a:xfrm>
              <a:off x="1089" y="3360"/>
              <a:ext cx="336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C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0275" name="Text Box 43"/>
            <p:cNvSpPr txBox="1">
              <a:spLocks noChangeArrowheads="1"/>
            </p:cNvSpPr>
            <p:nvPr/>
          </p:nvSpPr>
          <p:spPr bwMode="auto">
            <a:xfrm>
              <a:off x="2448" y="3168"/>
              <a:ext cx="384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D</a:t>
              </a:r>
              <a:endParaRPr lang="ru-RU" b="1">
                <a:solidFill>
                  <a:srgbClr val="FF0000"/>
                </a:solidFill>
              </a:endParaRPr>
            </a:p>
          </p:txBody>
        </p:sp>
        <p:sp>
          <p:nvSpPr>
            <p:cNvPr id="10276" name="Line 44"/>
            <p:cNvSpPr>
              <a:spLocks noChangeShapeType="1"/>
            </p:cNvSpPr>
            <p:nvPr/>
          </p:nvSpPr>
          <p:spPr bwMode="auto">
            <a:xfrm>
              <a:off x="912" y="2928"/>
              <a:ext cx="17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Line 45"/>
            <p:cNvSpPr>
              <a:spLocks noChangeShapeType="1"/>
            </p:cNvSpPr>
            <p:nvPr/>
          </p:nvSpPr>
          <p:spPr bwMode="auto">
            <a:xfrm flipV="1">
              <a:off x="1008" y="3358"/>
              <a:ext cx="0" cy="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8" name="Text Box 73"/>
          <p:cNvSpPr txBox="1">
            <a:spLocks noChangeArrowheads="1"/>
          </p:cNvSpPr>
          <p:nvPr/>
        </p:nvSpPr>
        <p:spPr bwMode="auto">
          <a:xfrm>
            <a:off x="3291840" y="3931921"/>
            <a:ext cx="1584960" cy="57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>
                <a:solidFill>
                  <a:srgbClr val="008000"/>
                </a:solidFill>
              </a:rPr>
              <a:t>A)</a:t>
            </a:r>
            <a:endParaRPr lang="ru-RU" sz="2900" b="1">
              <a:solidFill>
                <a:srgbClr val="008000"/>
              </a:solidFill>
            </a:endParaRPr>
          </a:p>
        </p:txBody>
      </p:sp>
      <p:sp>
        <p:nvSpPr>
          <p:cNvPr id="10249" name="Text Box 74"/>
          <p:cNvSpPr txBox="1">
            <a:spLocks noChangeArrowheads="1"/>
          </p:cNvSpPr>
          <p:nvPr/>
        </p:nvSpPr>
        <p:spPr bwMode="auto">
          <a:xfrm>
            <a:off x="8778240" y="4206241"/>
            <a:ext cx="2072640" cy="57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>
                <a:solidFill>
                  <a:srgbClr val="008000"/>
                </a:solidFill>
              </a:rPr>
              <a:t>Б)</a:t>
            </a:r>
          </a:p>
        </p:txBody>
      </p:sp>
      <p:sp>
        <p:nvSpPr>
          <p:cNvPr id="10250" name="Text Box 75"/>
          <p:cNvSpPr txBox="1">
            <a:spLocks noChangeArrowheads="1"/>
          </p:cNvSpPr>
          <p:nvPr/>
        </p:nvSpPr>
        <p:spPr bwMode="auto">
          <a:xfrm>
            <a:off x="5335826" y="7173053"/>
            <a:ext cx="1137922" cy="57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>
                <a:solidFill>
                  <a:srgbClr val="008000"/>
                </a:solidFill>
              </a:rPr>
              <a:t>В)</a:t>
            </a:r>
          </a:p>
        </p:txBody>
      </p:sp>
      <p:grpSp>
        <p:nvGrpSpPr>
          <p:cNvPr id="59" name="Group 22"/>
          <p:cNvGrpSpPr>
            <a:grpSpLocks/>
          </p:cNvGrpSpPr>
          <p:nvPr/>
        </p:nvGrpSpPr>
        <p:grpSpPr bwMode="auto">
          <a:xfrm>
            <a:off x="1135382" y="1915758"/>
            <a:ext cx="4627880" cy="2472690"/>
            <a:chOff x="387" y="903"/>
            <a:chExt cx="1822" cy="1298"/>
          </a:xfrm>
        </p:grpSpPr>
        <p:grpSp>
          <p:nvGrpSpPr>
            <p:cNvPr id="60" name="Group 19"/>
            <p:cNvGrpSpPr>
              <a:grpSpLocks/>
            </p:cNvGrpSpPr>
            <p:nvPr/>
          </p:nvGrpSpPr>
          <p:grpSpPr bwMode="auto">
            <a:xfrm>
              <a:off x="387" y="903"/>
              <a:ext cx="1822" cy="1262"/>
              <a:chOff x="387" y="903"/>
              <a:chExt cx="1822" cy="1262"/>
            </a:xfrm>
          </p:grpSpPr>
          <p:grpSp>
            <p:nvGrpSpPr>
              <p:cNvPr id="63" name="Group 16"/>
              <p:cNvGrpSpPr>
                <a:grpSpLocks/>
              </p:cNvGrpSpPr>
              <p:nvPr/>
            </p:nvGrpSpPr>
            <p:grpSpPr bwMode="auto">
              <a:xfrm>
                <a:off x="387" y="1011"/>
                <a:ext cx="1822" cy="1154"/>
                <a:chOff x="387" y="1011"/>
                <a:chExt cx="1822" cy="1154"/>
              </a:xfrm>
            </p:grpSpPr>
            <p:grpSp>
              <p:nvGrpSpPr>
                <p:cNvPr id="66" name="Group 4"/>
                <p:cNvGrpSpPr>
                  <a:grpSpLocks/>
                </p:cNvGrpSpPr>
                <p:nvPr/>
              </p:nvGrpSpPr>
              <p:grpSpPr bwMode="auto">
                <a:xfrm rot="-1831146">
                  <a:off x="387" y="1011"/>
                  <a:ext cx="1822" cy="1154"/>
                  <a:chOff x="1728" y="2784"/>
                  <a:chExt cx="2685" cy="1302"/>
                </a:xfrm>
              </p:grpSpPr>
              <p:grpSp>
                <p:nvGrpSpPr>
                  <p:cNvPr id="7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728" y="2784"/>
                    <a:ext cx="2304" cy="1008"/>
                    <a:chOff x="1728" y="2784"/>
                    <a:chExt cx="2304" cy="1008"/>
                  </a:xfrm>
                </p:grpSpPr>
                <p:sp>
                  <p:nvSpPr>
                    <p:cNvPr id="74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784"/>
                      <a:ext cx="2208" cy="57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3216"/>
                      <a:ext cx="2208" cy="57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83" y="3130"/>
                    <a:ext cx="287" cy="428"/>
                  </a:xfrm>
                  <a:prstGeom prst="rect">
                    <a:avLst/>
                  </a:prstGeom>
                  <a:noFill/>
                  <a:ln w="57150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 i="1" dirty="0">
                        <a:solidFill>
                          <a:srgbClr val="002060"/>
                        </a:solidFill>
                      </a:rPr>
                      <a:t>a</a:t>
                    </a:r>
                    <a:endParaRPr lang="ru-RU" b="1" i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7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77" y="3658"/>
                    <a:ext cx="336" cy="428"/>
                  </a:xfrm>
                  <a:prstGeom prst="rect">
                    <a:avLst/>
                  </a:prstGeom>
                  <a:noFill/>
                  <a:ln w="57150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 i="1" dirty="0">
                        <a:solidFill>
                          <a:srgbClr val="002060"/>
                        </a:solidFill>
                      </a:rPr>
                      <a:t>b</a:t>
                    </a:r>
                    <a:endParaRPr lang="ru-RU" b="1" i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  <p:sp>
              <p:nvSpPr>
                <p:cNvPr id="67" name="Line 12"/>
                <p:cNvSpPr>
                  <a:spLocks noChangeShapeType="1"/>
                </p:cNvSpPr>
                <p:nvPr/>
              </p:nvSpPr>
              <p:spPr bwMode="auto">
                <a:xfrm>
                  <a:off x="696" y="1484"/>
                  <a:ext cx="48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" name="Line 13"/>
                <p:cNvSpPr>
                  <a:spLocks noChangeShapeType="1"/>
                </p:cNvSpPr>
                <p:nvPr/>
              </p:nvSpPr>
              <p:spPr bwMode="auto">
                <a:xfrm>
                  <a:off x="1380" y="1206"/>
                  <a:ext cx="48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Line 14"/>
                <p:cNvSpPr>
                  <a:spLocks noChangeShapeType="1"/>
                </p:cNvSpPr>
                <p:nvPr/>
              </p:nvSpPr>
              <p:spPr bwMode="auto">
                <a:xfrm>
                  <a:off x="960" y="1728"/>
                  <a:ext cx="38" cy="14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" name="Line 15"/>
                <p:cNvSpPr>
                  <a:spLocks noChangeShapeType="1"/>
                </p:cNvSpPr>
                <p:nvPr/>
              </p:nvSpPr>
              <p:spPr bwMode="auto">
                <a:xfrm>
                  <a:off x="1516" y="1536"/>
                  <a:ext cx="48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4" name="Text Box 17"/>
              <p:cNvSpPr txBox="1">
                <a:spLocks noChangeArrowheads="1"/>
              </p:cNvSpPr>
              <p:nvPr/>
            </p:nvSpPr>
            <p:spPr bwMode="auto">
              <a:xfrm>
                <a:off x="456" y="1168"/>
                <a:ext cx="240" cy="38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FF0000"/>
                    </a:solidFill>
                  </a:rPr>
                  <a:t>А</a:t>
                </a:r>
              </a:p>
            </p:txBody>
          </p:sp>
          <p:sp>
            <p:nvSpPr>
              <p:cNvPr id="65" name="Text Box 18"/>
              <p:cNvSpPr txBox="1">
                <a:spLocks noChangeArrowheads="1"/>
              </p:cNvSpPr>
              <p:nvPr/>
            </p:nvSpPr>
            <p:spPr bwMode="auto">
              <a:xfrm>
                <a:off x="1180" y="903"/>
                <a:ext cx="336" cy="38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dirty="0">
                    <a:solidFill>
                      <a:srgbClr val="FF0000"/>
                    </a:solidFill>
                  </a:rPr>
                  <a:t>В</a:t>
                </a:r>
              </a:p>
            </p:txBody>
          </p:sp>
        </p:grpSp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979" y="1821"/>
              <a:ext cx="288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rgbClr val="FF0000"/>
                  </a:solidFill>
                </a:rPr>
                <a:t>С</a:t>
              </a:r>
            </a:p>
          </p:txBody>
        </p:sp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>
              <a:off x="1564" y="1584"/>
              <a:ext cx="240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D</a:t>
              </a:r>
              <a:endParaRPr lang="ru-RU" b="1">
                <a:solidFill>
                  <a:srgbClr val="FF0000"/>
                </a:solidFill>
              </a:endParaRPr>
            </a:p>
          </p:txBody>
        </p:sp>
      </p:grp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1181056" y="4175761"/>
            <a:ext cx="1600211" cy="68589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2060"/>
                </a:solidFill>
              </a:rPr>
              <a:t>a</a:t>
            </a:r>
            <a:r>
              <a:rPr lang="en-US" sz="3600" b="1" i="1" dirty="0" err="1">
                <a:solidFill>
                  <a:srgbClr val="002060"/>
                </a:solidFill>
                <a:cs typeface="Arial" charset="0"/>
              </a:rPr>
              <a:t>║b</a:t>
            </a:r>
            <a:endParaRPr lang="en-US" sz="3600" b="1" i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1242056" y="7138303"/>
            <a:ext cx="1600211" cy="68589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2060"/>
                </a:solidFill>
              </a:rPr>
              <a:t>a</a:t>
            </a:r>
            <a:r>
              <a:rPr lang="en-US" sz="3600" b="1" i="1" dirty="0" err="1">
                <a:solidFill>
                  <a:srgbClr val="002060"/>
                </a:solidFill>
                <a:cs typeface="Arial" charset="0"/>
              </a:rPr>
              <a:t>║b</a:t>
            </a:r>
            <a:endParaRPr lang="en-US" sz="3600" b="1" i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9" name="Line 44"/>
          <p:cNvSpPr>
            <a:spLocks noChangeShapeType="1"/>
          </p:cNvSpPr>
          <p:nvPr/>
        </p:nvSpPr>
        <p:spPr bwMode="auto">
          <a:xfrm>
            <a:off x="4386582" y="6430323"/>
            <a:ext cx="43180" cy="27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590802" y="5366633"/>
            <a:ext cx="5534255" cy="76201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215140" y="6019925"/>
            <a:ext cx="6705600" cy="82079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23"/>
          <p:cNvSpPr txBox="1">
            <a:spLocks noChangeArrowheads="1"/>
          </p:cNvSpPr>
          <p:nvPr/>
        </p:nvSpPr>
        <p:spPr bwMode="auto">
          <a:xfrm>
            <a:off x="7393942" y="4870080"/>
            <a:ext cx="2130114" cy="151689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</a:rPr>
              <a:t>a</a:t>
            </a:r>
            <a:endParaRPr lang="ru-RU" sz="3600" b="1" i="1" dirty="0" err="1" smtClean="0">
              <a:solidFill>
                <a:srgbClr val="00206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            </a:t>
            </a: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b</a:t>
            </a:r>
            <a:endParaRPr lang="en-US" sz="3600" b="1" i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1" name="Picture 2" descr="Значок вектора галочки — Векторное изображение © avector #2181212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" b="94882" l="56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3226" r="23464" b="24485"/>
          <a:stretch/>
        </p:blipFill>
        <p:spPr bwMode="auto">
          <a:xfrm>
            <a:off x="8477536" y="6431362"/>
            <a:ext cx="1100977" cy="13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12589</TotalTime>
  <Words>948</Words>
  <Application>Microsoft Office PowerPoint</Application>
  <PresentationFormat>Произвольный</PresentationFormat>
  <Paragraphs>245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   Геометрия</vt:lpstr>
      <vt:lpstr>Презентация PowerPoint</vt:lpstr>
      <vt:lpstr>Презентация PowerPoint</vt:lpstr>
      <vt:lpstr>Презентация PowerPoint</vt:lpstr>
      <vt:lpstr>Выберите рисунки с пересекающимися прямыми</vt:lpstr>
      <vt:lpstr>Укажите номера рисунков, на которых изображены параллельные прямые</vt:lpstr>
      <vt:lpstr>Укажите правильную концовку определения:</vt:lpstr>
      <vt:lpstr> Укажите рисунки, на которых приведены параллельные отрезки</vt:lpstr>
      <vt:lpstr> Укажите рисунки, на которых приведены параллельные лучи</vt:lpstr>
      <vt:lpstr>Презентация PowerPoint</vt:lpstr>
      <vt:lpstr>Презентация PowerPoint</vt:lpstr>
      <vt:lpstr>     Углы, образованные при пересечении двух прямых и секущей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873</cp:revision>
  <dcterms:created xsi:type="dcterms:W3CDTF">2020-04-09T07:32:19Z</dcterms:created>
  <dcterms:modified xsi:type="dcterms:W3CDTF">2021-02-19T16:22:36Z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