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511" r:id="rId2"/>
    <p:sldId id="405" r:id="rId3"/>
    <p:sldId id="541" r:id="rId4"/>
    <p:sldId id="542" r:id="rId5"/>
    <p:sldId id="544" r:id="rId6"/>
    <p:sldId id="545" r:id="rId7"/>
    <p:sldId id="546" r:id="rId8"/>
    <p:sldId id="547" r:id="rId9"/>
    <p:sldId id="548" r:id="rId10"/>
    <p:sldId id="549" r:id="rId11"/>
    <p:sldId id="550" r:id="rId12"/>
    <p:sldId id="551" r:id="rId13"/>
    <p:sldId id="552" r:id="rId14"/>
    <p:sldId id="553" r:id="rId15"/>
    <p:sldId id="554" r:id="rId16"/>
    <p:sldId id="555" r:id="rId17"/>
    <p:sldId id="521" r:id="rId18"/>
    <p:sldId id="404" r:id="rId19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11"/>
            <p14:sldId id="405"/>
            <p14:sldId id="541"/>
            <p14:sldId id="542"/>
            <p14:sldId id="544"/>
            <p14:sldId id="545"/>
            <p14:sldId id="546"/>
            <p14:sldId id="547"/>
            <p14:sldId id="548"/>
            <p14:sldId id="549"/>
            <p14:sldId id="550"/>
            <p14:sldId id="551"/>
            <p14:sldId id="552"/>
            <p14:sldId id="553"/>
            <p14:sldId id="554"/>
            <p14:sldId id="555"/>
            <p14:sldId id="521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A5E"/>
    <a:srgbClr val="00A859"/>
    <a:srgbClr val="65F913"/>
    <a:srgbClr val="B1EB21"/>
    <a:srgbClr val="FF6B6B"/>
    <a:srgbClr val="FF99FF"/>
    <a:srgbClr val="CCFFFF"/>
    <a:srgbClr val="E29AD3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48" autoAdjust="0"/>
    <p:restoredTop sz="94786" autoAdjust="0"/>
  </p:normalViewPr>
  <p:slideViewPr>
    <p:cSldViewPr>
      <p:cViewPr>
        <p:scale>
          <a:sx n="50" d="100"/>
          <a:sy n="50" d="100"/>
        </p:scale>
        <p:origin x="-564" y="-144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r>
              <a:rPr lang="ru-RU" dirty="0" smtClean="0"/>
              <a:t>для 7 класса»</a:t>
            </a:r>
          </a:p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67570-2D35-4B7C-80E8-037A66D7749D}" type="datetimeFigureOut">
              <a:rPr lang="ru-RU"/>
              <a:pPr>
                <a:defRPr/>
              </a:pPr>
              <a:t>19.02.2021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3BA08-83AF-4095-A07B-4F4B65DB9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97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verTx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329566"/>
            <a:ext cx="1316736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31520" y="1920240"/>
            <a:ext cx="13167360" cy="14465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1520" y="4726306"/>
            <a:ext cx="13167360" cy="14465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E34FB7-05A9-4D40-88CE-6298771671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3917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0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2149035" y="1374492"/>
            <a:ext cx="1312093" cy="490087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>
              <a:spcBef>
                <a:spcPts val="223"/>
              </a:spcBef>
            </a:pPr>
            <a:r>
              <a:rPr lang="ru-RU" sz="30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0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113142" y="317330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113142" y="5325731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590800" y="3200400"/>
            <a:ext cx="7239000" cy="4134037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marL="42966">
              <a:spcBef>
                <a:spcPts val="257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42966">
              <a:spcBef>
                <a:spcPts val="257"/>
              </a:spcBef>
            </a:pPr>
            <a:r>
              <a:rPr lang="uz-Cyrl-UZ" sz="5400" b="1" dirty="0" smtClean="0">
                <a:solidFill>
                  <a:srgbClr val="002060"/>
                </a:solidFill>
                <a:latin typeface="Arial"/>
                <a:cs typeface="Arial"/>
              </a:rPr>
              <a:t>Углы, образованные при пересечении двух прямых </a:t>
            </a:r>
          </a:p>
          <a:p>
            <a:pPr marL="42966">
              <a:spcBef>
                <a:spcPts val="257"/>
              </a:spcBef>
            </a:pPr>
            <a:r>
              <a:rPr lang="uz-Cyrl-UZ" sz="5400" b="1" dirty="0" smtClean="0">
                <a:solidFill>
                  <a:srgbClr val="002060"/>
                </a:solidFill>
                <a:latin typeface="Arial"/>
                <a:cs typeface="Arial"/>
              </a:rPr>
              <a:t>и секущей</a:t>
            </a:r>
            <a:endParaRPr lang="ru-RU" sz="54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TextBox 2"/>
          <p:cNvSpPr txBox="1"/>
          <p:nvPr/>
        </p:nvSpPr>
        <p:spPr>
          <a:xfrm>
            <a:off x="9448800" y="3067362"/>
            <a:ext cx="754757" cy="7232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4135" y="3440083"/>
            <a:ext cx="3709800" cy="3470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024234" y="7280304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Box 4"/>
          <p:cNvSpPr txBox="1">
            <a:spLocks noChangeArrowheads="1"/>
          </p:cNvSpPr>
          <p:nvPr/>
        </p:nvSpPr>
        <p:spPr bwMode="auto">
          <a:xfrm>
            <a:off x="5410200" y="282053"/>
            <a:ext cx="4100358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22" tIns="65311" rIns="130622" bIns="65311">
            <a:spAutoFit/>
          </a:bodyPr>
          <a:lstStyle/>
          <a:p>
            <a:r>
              <a:rPr lang="ru-RU" sz="3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Закончите фразу: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840053" y="5772150"/>
            <a:ext cx="6057901" cy="17145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1840053" y="5943600"/>
            <a:ext cx="6057901" cy="1371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583254" y="5732144"/>
            <a:ext cx="505849" cy="655118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 lIns="130622" tIns="65311" rIns="130622" bIns="65311">
            <a:spAutoFit/>
          </a:bodyPr>
          <a:lstStyle/>
          <a:p>
            <a:r>
              <a:rPr lang="ru-RU" sz="3400" b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583254" y="6972300"/>
            <a:ext cx="505849" cy="655118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 lIns="130622" tIns="65311" rIns="130622" bIns="65311">
            <a:spAutoFit/>
          </a:bodyPr>
          <a:lstStyle/>
          <a:p>
            <a:r>
              <a:rPr lang="ru-RU" sz="3400" b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12" name="Дуга 11"/>
          <p:cNvSpPr/>
          <p:nvPr/>
        </p:nvSpPr>
        <p:spPr>
          <a:xfrm rot="17079787">
            <a:off x="4624724" y="6041177"/>
            <a:ext cx="484139" cy="1164409"/>
          </a:xfrm>
          <a:prstGeom prst="arc">
            <a:avLst>
              <a:gd name="adj1" fmla="val 16529120"/>
              <a:gd name="adj2" fmla="val 3289672"/>
            </a:avLst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Дуга 12"/>
          <p:cNvSpPr/>
          <p:nvPr/>
        </p:nvSpPr>
        <p:spPr>
          <a:xfrm rot="16940320" flipH="1">
            <a:off x="4345599" y="5831316"/>
            <a:ext cx="889334" cy="1257299"/>
          </a:xfrm>
          <a:prstGeom prst="arc">
            <a:avLst>
              <a:gd name="adj1" fmla="val 19156011"/>
              <a:gd name="adj2" fmla="val 4146204"/>
            </a:avLst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7178" name="TextBox 13"/>
          <p:cNvSpPr txBox="1">
            <a:spLocks noChangeArrowheads="1"/>
          </p:cNvSpPr>
          <p:nvPr/>
        </p:nvSpPr>
        <p:spPr bwMode="auto">
          <a:xfrm>
            <a:off x="3142057" y="910680"/>
            <a:ext cx="7710577" cy="4317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22" tIns="65311" rIns="130622" bIns="65311">
            <a:spAutoFit/>
          </a:bodyPr>
          <a:lstStyle/>
          <a:p>
            <a:pPr marL="653110" indent="-653110">
              <a:lnSpc>
                <a:spcPct val="150000"/>
              </a:lnSpc>
              <a:buFontTx/>
              <a:buAutoNum type="arabicParenR"/>
            </a:pPr>
            <a:r>
              <a:rPr lang="ru-RU" sz="3400" b="1" dirty="0">
                <a:latin typeface="Arial" pitchFamily="34" charset="0"/>
                <a:cs typeface="Arial" pitchFamily="34" charset="0"/>
              </a:rPr>
              <a:t>Угол </a:t>
            </a:r>
            <a:r>
              <a:rPr lang="ru-RU" sz="3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400" b="1" dirty="0">
                <a:latin typeface="Arial" pitchFamily="34" charset="0"/>
                <a:cs typeface="Arial" pitchFamily="34" charset="0"/>
              </a:rPr>
              <a:t> и угол </a:t>
            </a:r>
            <a:r>
              <a:rPr lang="ru-RU" sz="3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400" b="1" dirty="0">
                <a:latin typeface="Arial" pitchFamily="34" charset="0"/>
                <a:cs typeface="Arial" pitchFamily="34" charset="0"/>
              </a:rPr>
              <a:t>____________,</a:t>
            </a:r>
          </a:p>
          <a:p>
            <a:pPr marL="653110" indent="-653110"/>
            <a:endParaRPr lang="ru-RU" sz="3400" b="1" dirty="0" smtClean="0">
              <a:latin typeface="Arial" pitchFamily="34" charset="0"/>
              <a:cs typeface="Arial" pitchFamily="34" charset="0"/>
            </a:endParaRPr>
          </a:p>
          <a:p>
            <a:pPr marL="653110" indent="-653110"/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поэтому __________.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  <a:p>
            <a:pPr marL="653110" indent="-653110"/>
            <a:endParaRPr lang="ru-RU" sz="3400" b="1" dirty="0">
              <a:latin typeface="Arial" pitchFamily="34" charset="0"/>
              <a:cs typeface="Arial" pitchFamily="34" charset="0"/>
            </a:endParaRPr>
          </a:p>
          <a:p>
            <a:pPr marL="653110" indent="-653110">
              <a:lnSpc>
                <a:spcPct val="150000"/>
              </a:lnSpc>
            </a:pPr>
            <a:r>
              <a:rPr lang="ru-RU" sz="3400" b="1" dirty="0">
                <a:latin typeface="Arial" pitchFamily="34" charset="0"/>
                <a:cs typeface="Arial" pitchFamily="34" charset="0"/>
              </a:rPr>
              <a:t>2) 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Угол </a:t>
            </a:r>
            <a:r>
              <a:rPr lang="ru-RU" sz="3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400" b="1" dirty="0">
                <a:latin typeface="Arial" pitchFamily="34" charset="0"/>
                <a:cs typeface="Arial" pitchFamily="34" charset="0"/>
              </a:rPr>
              <a:t> и угол </a:t>
            </a:r>
            <a:r>
              <a:rPr lang="ru-RU" sz="3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3400" b="1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___________,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  <a:p>
            <a:pPr marL="653110" indent="-653110"/>
            <a:endParaRPr lang="ru-RU" sz="3400" b="1" dirty="0" smtClean="0">
              <a:latin typeface="Arial" pitchFamily="34" charset="0"/>
              <a:cs typeface="Arial" pitchFamily="34" charset="0"/>
            </a:endParaRPr>
          </a:p>
          <a:p>
            <a:pPr marL="653110" indent="-653110"/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поэтому _____________  .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5726254" y="6372224"/>
            <a:ext cx="505849" cy="655118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 lIns="130622" tIns="65311" rIns="130622" bIns="65311">
            <a:spAutoFit/>
          </a:bodyPr>
          <a:lstStyle/>
          <a:p>
            <a:r>
              <a:rPr lang="ru-RU" sz="34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16" name="Полилиния 15"/>
          <p:cNvSpPr/>
          <p:nvPr/>
        </p:nvSpPr>
        <p:spPr>
          <a:xfrm>
            <a:off x="5258894" y="6570345"/>
            <a:ext cx="160021" cy="201930"/>
          </a:xfrm>
          <a:custGeom>
            <a:avLst/>
            <a:gdLst>
              <a:gd name="connsiteX0" fmla="*/ 0 w 99957"/>
              <a:gd name="connsiteY0" fmla="*/ 0 h 168812"/>
              <a:gd name="connsiteX1" fmla="*/ 42203 w 99957"/>
              <a:gd name="connsiteY1" fmla="*/ 28136 h 168812"/>
              <a:gd name="connsiteX2" fmla="*/ 70338 w 99957"/>
              <a:gd name="connsiteY2" fmla="*/ 70339 h 168812"/>
              <a:gd name="connsiteX3" fmla="*/ 98474 w 99957"/>
              <a:gd name="connsiteY3" fmla="*/ 168812 h 168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957" h="168812">
                <a:moveTo>
                  <a:pt x="0" y="0"/>
                </a:moveTo>
                <a:cubicBezTo>
                  <a:pt x="14068" y="9379"/>
                  <a:pt x="30248" y="16181"/>
                  <a:pt x="42203" y="28136"/>
                </a:cubicBezTo>
                <a:cubicBezTo>
                  <a:pt x="54158" y="40091"/>
                  <a:pt x="63471" y="54889"/>
                  <a:pt x="70338" y="70339"/>
                </a:cubicBezTo>
                <a:cubicBezTo>
                  <a:pt x="99957" y="136981"/>
                  <a:pt x="98474" y="128600"/>
                  <a:pt x="98474" y="168812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олилиния 16"/>
          <p:cNvSpPr/>
          <p:nvPr/>
        </p:nvSpPr>
        <p:spPr>
          <a:xfrm>
            <a:off x="5439234" y="6518910"/>
            <a:ext cx="170179" cy="287654"/>
          </a:xfrm>
          <a:custGeom>
            <a:avLst/>
            <a:gdLst>
              <a:gd name="connsiteX0" fmla="*/ 0 w 107371"/>
              <a:gd name="connsiteY0" fmla="*/ 0 h 239151"/>
              <a:gd name="connsiteX1" fmla="*/ 70339 w 107371"/>
              <a:gd name="connsiteY1" fmla="*/ 70339 h 239151"/>
              <a:gd name="connsiteX2" fmla="*/ 98474 w 107371"/>
              <a:gd name="connsiteY2" fmla="*/ 239151 h 239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7371" h="239151">
                <a:moveTo>
                  <a:pt x="0" y="0"/>
                </a:moveTo>
                <a:cubicBezTo>
                  <a:pt x="23446" y="23446"/>
                  <a:pt x="59854" y="38882"/>
                  <a:pt x="70339" y="70339"/>
                </a:cubicBezTo>
                <a:cubicBezTo>
                  <a:pt x="107371" y="181437"/>
                  <a:pt x="98474" y="125088"/>
                  <a:pt x="98474" y="239151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7338161" y="1063248"/>
            <a:ext cx="3390933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22" tIns="65311" rIns="130622" bIns="65311">
            <a:spAutoFit/>
          </a:bodyPr>
          <a:lstStyle/>
          <a:p>
            <a:r>
              <a:rPr lang="ru-RU" sz="3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вертикальные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5663511" y="2210726"/>
            <a:ext cx="1611921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22" tIns="65311" rIns="130622" bIns="65311">
            <a:spAutoFit/>
          </a:bodyPr>
          <a:lstStyle/>
          <a:p>
            <a:r>
              <a:rPr lang="ru-RU" sz="3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 =    2</a:t>
            </a:r>
          </a:p>
        </p:txBody>
      </p:sp>
      <p:grpSp>
        <p:nvGrpSpPr>
          <p:cNvPr id="2" name="Группа 24"/>
          <p:cNvGrpSpPr>
            <a:grpSpLocks/>
          </p:cNvGrpSpPr>
          <p:nvPr/>
        </p:nvGrpSpPr>
        <p:grpSpPr bwMode="auto">
          <a:xfrm>
            <a:off x="5354675" y="2409697"/>
            <a:ext cx="342899" cy="257176"/>
            <a:chOff x="7786710" y="3714752"/>
            <a:chExt cx="285752" cy="285752"/>
          </a:xfrm>
        </p:grpSpPr>
        <p:cxnSp>
          <p:nvCxnSpPr>
            <p:cNvPr id="21" name="Прямая соединительная линия 20"/>
            <p:cNvCxnSpPr/>
            <p:nvPr/>
          </p:nvCxnSpPr>
          <p:spPr>
            <a:xfrm rot="5400000">
              <a:off x="7750726" y="3750736"/>
              <a:ext cx="285752" cy="213785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>
            <a:xfrm>
              <a:off x="7786710" y="4000504"/>
              <a:ext cx="285752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25"/>
          <p:cNvGrpSpPr>
            <a:grpSpLocks/>
          </p:cNvGrpSpPr>
          <p:nvPr/>
        </p:nvGrpSpPr>
        <p:grpSpPr bwMode="auto">
          <a:xfrm>
            <a:off x="6461069" y="2409697"/>
            <a:ext cx="342901" cy="257176"/>
            <a:chOff x="7786710" y="3714752"/>
            <a:chExt cx="285752" cy="285752"/>
          </a:xfrm>
        </p:grpSpPr>
        <p:cxnSp>
          <p:nvCxnSpPr>
            <p:cNvPr id="27" name="Прямая соединительная линия 26"/>
            <p:cNvCxnSpPr/>
            <p:nvPr/>
          </p:nvCxnSpPr>
          <p:spPr>
            <a:xfrm rot="5400000">
              <a:off x="7750726" y="3750736"/>
              <a:ext cx="285752" cy="213785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/>
            <p:cNvCxnSpPr/>
            <p:nvPr/>
          </p:nvCxnSpPr>
          <p:spPr>
            <a:xfrm>
              <a:off x="7786710" y="4000504"/>
              <a:ext cx="285752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28"/>
          <p:cNvGrpSpPr>
            <a:grpSpLocks/>
          </p:cNvGrpSpPr>
          <p:nvPr/>
        </p:nvGrpSpPr>
        <p:grpSpPr bwMode="auto">
          <a:xfrm>
            <a:off x="5269584" y="4745701"/>
            <a:ext cx="342901" cy="257176"/>
            <a:chOff x="7786710" y="3714752"/>
            <a:chExt cx="285752" cy="285752"/>
          </a:xfrm>
        </p:grpSpPr>
        <p:cxnSp>
          <p:nvCxnSpPr>
            <p:cNvPr id="30" name="Прямая соединительная линия 29"/>
            <p:cNvCxnSpPr/>
            <p:nvPr/>
          </p:nvCxnSpPr>
          <p:spPr>
            <a:xfrm rot="5400000">
              <a:off x="7750726" y="3750736"/>
              <a:ext cx="285752" cy="213785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>
              <a:off x="7786710" y="4000504"/>
              <a:ext cx="285752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7264546" y="3404901"/>
            <a:ext cx="2250558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22" tIns="65311" rIns="130622" bIns="65311">
            <a:spAutoFit/>
          </a:bodyPr>
          <a:lstStyle/>
          <a:p>
            <a:r>
              <a:rPr lang="ru-RU" sz="3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смежные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5567743" y="4546730"/>
            <a:ext cx="3011342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22" tIns="65311" rIns="130622" bIns="65311">
            <a:spAutoFit/>
          </a:bodyPr>
          <a:lstStyle/>
          <a:p>
            <a:r>
              <a:rPr lang="ru-RU" sz="3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400" b="1" dirty="0">
                <a:latin typeface="Arial" pitchFamily="34" charset="0"/>
                <a:cs typeface="Arial" pitchFamily="34" charset="0"/>
              </a:rPr>
              <a:t> +    </a:t>
            </a:r>
            <a:r>
              <a:rPr lang="ru-RU" sz="3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3400" b="1" dirty="0">
                <a:latin typeface="Arial" pitchFamily="34" charset="0"/>
                <a:cs typeface="Arial" pitchFamily="34" charset="0"/>
              </a:rPr>
              <a:t> = 180°</a:t>
            </a:r>
          </a:p>
        </p:txBody>
      </p:sp>
      <p:grpSp>
        <p:nvGrpSpPr>
          <p:cNvPr id="6" name="Группа 33"/>
          <p:cNvGrpSpPr>
            <a:grpSpLocks/>
          </p:cNvGrpSpPr>
          <p:nvPr/>
        </p:nvGrpSpPr>
        <p:grpSpPr bwMode="auto">
          <a:xfrm>
            <a:off x="6417888" y="4745702"/>
            <a:ext cx="342901" cy="257176"/>
            <a:chOff x="7786710" y="3714752"/>
            <a:chExt cx="285752" cy="285752"/>
          </a:xfrm>
        </p:grpSpPr>
        <p:cxnSp>
          <p:nvCxnSpPr>
            <p:cNvPr id="35" name="Прямая соединительная линия 34"/>
            <p:cNvCxnSpPr/>
            <p:nvPr/>
          </p:nvCxnSpPr>
          <p:spPr>
            <a:xfrm rot="5400000">
              <a:off x="7750726" y="3750736"/>
              <a:ext cx="285752" cy="21378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>
              <a:off x="7786710" y="4000504"/>
              <a:ext cx="285752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77028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5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1" grpId="1"/>
      <p:bldP spid="18" grpId="0"/>
      <p:bldP spid="19" grpId="0"/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2" y="5143501"/>
            <a:ext cx="3764280" cy="229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1" y="428626"/>
            <a:ext cx="34290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4" descr="D:\Документы\tani50[1]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3000" y="4286250"/>
            <a:ext cx="4572000" cy="3514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TextBox 5"/>
          <p:cNvSpPr txBox="1">
            <a:spLocks noChangeArrowheads="1"/>
          </p:cNvSpPr>
          <p:nvPr/>
        </p:nvSpPr>
        <p:spPr bwMode="auto">
          <a:xfrm>
            <a:off x="6172200" y="171451"/>
            <a:ext cx="263860" cy="102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22" tIns="65311" rIns="130622" bIns="65311">
            <a:spAutoFit/>
          </a:bodyPr>
          <a:lstStyle/>
          <a:p>
            <a:endParaRPr lang="ru-RU" sz="2900" b="1" i="1">
              <a:solidFill>
                <a:srgbClr val="002060"/>
              </a:solidFill>
              <a:latin typeface="Georgia" pitchFamily="18" charset="0"/>
            </a:endParaRPr>
          </a:p>
          <a:p>
            <a:endParaRPr lang="ru-RU" sz="2900" b="1" i="1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57600" y="1371581"/>
            <a:ext cx="9715542" cy="2624888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/>
          <a:p>
            <a:pPr algn="ctr"/>
            <a:r>
              <a:rPr lang="ru-RU" sz="5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Углы, образованные при пересечении двух прямых и секущей</a:t>
            </a:r>
          </a:p>
        </p:txBody>
      </p:sp>
    </p:spTree>
    <p:extLst>
      <p:ext uri="{BB962C8B-B14F-4D97-AF65-F5344CB8AC3E}">
        <p14:creationId xmlns:p14="http://schemas.microsoft.com/office/powerpoint/2010/main" val="332566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5100" dirty="0" smtClean="0">
                <a:solidFill>
                  <a:srgbClr val="008000"/>
                </a:solidFill>
              </a:rPr>
              <a:t>     Углы</a:t>
            </a:r>
            <a:r>
              <a:rPr lang="ru-RU" sz="5100" dirty="0">
                <a:solidFill>
                  <a:srgbClr val="008000"/>
                </a:solidFill>
              </a:rPr>
              <a:t>, образованные при пересечении двух прямых и секущей</a:t>
            </a:r>
          </a:p>
        </p:txBody>
      </p:sp>
      <p:sp>
        <p:nvSpPr>
          <p:cNvPr id="12291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1485859" y="5120640"/>
            <a:ext cx="11315779" cy="2560320"/>
          </a:xfrm>
        </p:spPr>
        <p:txBody>
          <a:bodyPr>
            <a:normAutofit fontScale="92500"/>
          </a:bodyPr>
          <a:lstStyle/>
          <a:p>
            <a:pPr algn="ctr" eaLnBrk="1" hangingPunct="1">
              <a:buFontTx/>
              <a:buNone/>
            </a:pPr>
            <a:r>
              <a:rPr lang="en-US" sz="4000" b="1" i="1" dirty="0">
                <a:solidFill>
                  <a:srgbClr val="002060"/>
                </a:solidFill>
              </a:rPr>
              <a:t>c</a:t>
            </a:r>
            <a:r>
              <a:rPr lang="en-US" sz="4000" b="1" dirty="0">
                <a:solidFill>
                  <a:srgbClr val="002060"/>
                </a:solidFill>
              </a:rPr>
              <a:t> - </a:t>
            </a:r>
            <a:r>
              <a:rPr lang="ru-RU" sz="4000" b="1" dirty="0">
                <a:solidFill>
                  <a:srgbClr val="002060"/>
                </a:solidFill>
              </a:rPr>
              <a:t>секущая по отношению к прямым </a:t>
            </a:r>
            <a:r>
              <a:rPr lang="ru-RU" sz="4000" b="1" i="1" dirty="0">
                <a:solidFill>
                  <a:srgbClr val="002060"/>
                </a:solidFill>
                <a:latin typeface="+mn-lt"/>
              </a:rPr>
              <a:t>а</a:t>
            </a:r>
            <a:r>
              <a:rPr lang="ru-RU" sz="4000" b="1" dirty="0">
                <a:solidFill>
                  <a:srgbClr val="002060"/>
                </a:solidFill>
              </a:rPr>
              <a:t> и </a:t>
            </a:r>
            <a:r>
              <a:rPr lang="en-US" sz="4000" b="1" i="1" dirty="0">
                <a:solidFill>
                  <a:srgbClr val="002060"/>
                </a:solidFill>
                <a:latin typeface="+mn-lt"/>
              </a:rPr>
              <a:t>b</a:t>
            </a:r>
          </a:p>
          <a:p>
            <a:pPr eaLnBrk="1" hangingPunct="1">
              <a:buFontTx/>
              <a:buNone/>
            </a:pPr>
            <a:r>
              <a:rPr lang="ru-RU" sz="4000" b="1" dirty="0">
                <a:solidFill>
                  <a:srgbClr val="0000FF"/>
                </a:solidFill>
              </a:rPr>
              <a:t>Накрест лежащие углы:</a:t>
            </a:r>
            <a:r>
              <a:rPr lang="ru-RU" sz="4000" b="1" dirty="0"/>
              <a:t> </a:t>
            </a:r>
            <a:r>
              <a:rPr lang="ru-RU" sz="4000" b="1" dirty="0">
                <a:solidFill>
                  <a:srgbClr val="002060"/>
                </a:solidFill>
              </a:rPr>
              <a:t>3 и 5, 4 и </a:t>
            </a:r>
            <a:r>
              <a:rPr lang="ru-RU" sz="4000" b="1" dirty="0" smtClean="0">
                <a:solidFill>
                  <a:srgbClr val="002060"/>
                </a:solidFill>
              </a:rPr>
              <a:t>6</a:t>
            </a:r>
            <a:endParaRPr lang="ru-RU" sz="4000" b="1" dirty="0">
              <a:solidFill>
                <a:srgbClr val="002060"/>
              </a:solidFill>
            </a:endParaRPr>
          </a:p>
          <a:p>
            <a:pPr eaLnBrk="1" hangingPunct="1">
              <a:buFontTx/>
              <a:buNone/>
            </a:pPr>
            <a:r>
              <a:rPr lang="ru-RU" sz="4000" b="1" dirty="0">
                <a:solidFill>
                  <a:srgbClr val="0000FF"/>
                </a:solidFill>
              </a:rPr>
              <a:t>Односторонние углы:</a:t>
            </a:r>
            <a:r>
              <a:rPr lang="ru-RU" sz="4000" b="1" dirty="0"/>
              <a:t> </a:t>
            </a:r>
            <a:r>
              <a:rPr lang="ru-RU" sz="4000" b="1" dirty="0">
                <a:solidFill>
                  <a:srgbClr val="002060"/>
                </a:solidFill>
              </a:rPr>
              <a:t>4 и 5, 3 и </a:t>
            </a:r>
            <a:r>
              <a:rPr lang="ru-RU" sz="4000" b="1" dirty="0" smtClean="0">
                <a:solidFill>
                  <a:srgbClr val="002060"/>
                </a:solidFill>
              </a:rPr>
              <a:t>6</a:t>
            </a:r>
            <a:endParaRPr lang="ru-RU" sz="4000" b="1" dirty="0">
              <a:solidFill>
                <a:srgbClr val="002060"/>
              </a:solidFill>
            </a:endParaRPr>
          </a:p>
          <a:p>
            <a:pPr eaLnBrk="1" hangingPunct="1">
              <a:buFontTx/>
              <a:buNone/>
            </a:pPr>
            <a:r>
              <a:rPr lang="ru-RU" sz="4000" b="1" dirty="0">
                <a:solidFill>
                  <a:srgbClr val="0000FF"/>
                </a:solidFill>
              </a:rPr>
              <a:t>Соответственные углы:</a:t>
            </a:r>
            <a:r>
              <a:rPr lang="ru-RU" sz="4000" b="1" dirty="0"/>
              <a:t> </a:t>
            </a:r>
            <a:r>
              <a:rPr lang="ru-RU" sz="4000" b="1" dirty="0">
                <a:solidFill>
                  <a:srgbClr val="002060"/>
                </a:solidFill>
              </a:rPr>
              <a:t>1 и 5, 2 и 6, 4 и 8, 3 и </a:t>
            </a:r>
            <a:r>
              <a:rPr lang="ru-RU" sz="4000" b="1" dirty="0" smtClean="0">
                <a:solidFill>
                  <a:srgbClr val="002060"/>
                </a:solidFill>
              </a:rPr>
              <a:t>7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12292" name="Text Box 10"/>
          <p:cNvSpPr txBox="1">
            <a:spLocks noChangeArrowheads="1"/>
          </p:cNvSpPr>
          <p:nvPr/>
        </p:nvSpPr>
        <p:spPr bwMode="auto">
          <a:xfrm>
            <a:off x="10485120" y="2011680"/>
            <a:ext cx="731520" cy="762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i="1">
                <a:solidFill>
                  <a:srgbClr val="0000FF"/>
                </a:solidFill>
              </a:rPr>
              <a:t>а</a:t>
            </a:r>
          </a:p>
        </p:txBody>
      </p:sp>
      <p:sp>
        <p:nvSpPr>
          <p:cNvPr id="12293" name="Text Box 11"/>
          <p:cNvSpPr txBox="1">
            <a:spLocks noChangeArrowheads="1"/>
          </p:cNvSpPr>
          <p:nvPr/>
        </p:nvSpPr>
        <p:spPr bwMode="auto">
          <a:xfrm>
            <a:off x="10485120" y="4023360"/>
            <a:ext cx="853440" cy="762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 dirty="0">
                <a:solidFill>
                  <a:srgbClr val="0000FF"/>
                </a:solidFill>
              </a:rPr>
              <a:t>b</a:t>
            </a:r>
            <a:endParaRPr lang="ru-RU" b="1" i="1" dirty="0">
              <a:solidFill>
                <a:srgbClr val="0000FF"/>
              </a:solidFill>
            </a:endParaRPr>
          </a:p>
        </p:txBody>
      </p:sp>
      <p:sp>
        <p:nvSpPr>
          <p:cNvPr id="12294" name="Text Box 12"/>
          <p:cNvSpPr txBox="1">
            <a:spLocks noChangeArrowheads="1"/>
          </p:cNvSpPr>
          <p:nvPr/>
        </p:nvSpPr>
        <p:spPr bwMode="auto">
          <a:xfrm>
            <a:off x="4754880" y="4297680"/>
            <a:ext cx="731520" cy="762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0000FF"/>
                </a:solidFill>
              </a:rPr>
              <a:t>c</a:t>
            </a:r>
            <a:endParaRPr lang="ru-RU" b="1" dirty="0">
              <a:solidFill>
                <a:srgbClr val="0000FF"/>
              </a:solidFill>
            </a:endParaRP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3048000" y="1832610"/>
            <a:ext cx="7437120" cy="2739390"/>
            <a:chOff x="1200" y="962"/>
            <a:chExt cx="2928" cy="1438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200" y="1008"/>
              <a:ext cx="2928" cy="1392"/>
              <a:chOff x="1200" y="1008"/>
              <a:chExt cx="2928" cy="1392"/>
            </a:xfrm>
          </p:grpSpPr>
          <p:sp>
            <p:nvSpPr>
              <p:cNvPr id="12305" name="Line 6"/>
              <p:cNvSpPr>
                <a:spLocks noChangeShapeType="1"/>
              </p:cNvSpPr>
              <p:nvPr/>
            </p:nvSpPr>
            <p:spPr bwMode="auto">
              <a:xfrm flipV="1">
                <a:off x="1200" y="1152"/>
                <a:ext cx="2832" cy="28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06" name="Line 7"/>
              <p:cNvSpPr>
                <a:spLocks noChangeShapeType="1"/>
              </p:cNvSpPr>
              <p:nvPr/>
            </p:nvSpPr>
            <p:spPr bwMode="auto">
              <a:xfrm>
                <a:off x="1248" y="1920"/>
                <a:ext cx="2880" cy="33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07" name="Line 8"/>
              <p:cNvSpPr>
                <a:spLocks noChangeShapeType="1"/>
              </p:cNvSpPr>
              <p:nvPr/>
            </p:nvSpPr>
            <p:spPr bwMode="auto">
              <a:xfrm flipH="1">
                <a:off x="2016" y="1008"/>
                <a:ext cx="720" cy="1392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2297" name="Text Box 13"/>
            <p:cNvSpPr txBox="1">
              <a:spLocks noChangeArrowheads="1"/>
            </p:cNvSpPr>
            <p:nvPr/>
          </p:nvSpPr>
          <p:spPr bwMode="auto">
            <a:xfrm>
              <a:off x="2400" y="996"/>
              <a:ext cx="192" cy="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dirty="0"/>
                <a:t>1</a:t>
              </a:r>
              <a:endParaRPr lang="ru-RU" b="1" dirty="0"/>
            </a:p>
          </p:txBody>
        </p:sp>
        <p:sp>
          <p:nvSpPr>
            <p:cNvPr id="12298" name="Text Box 14"/>
            <p:cNvSpPr txBox="1">
              <a:spLocks noChangeArrowheads="1"/>
            </p:cNvSpPr>
            <p:nvPr/>
          </p:nvSpPr>
          <p:spPr bwMode="auto">
            <a:xfrm>
              <a:off x="2736" y="962"/>
              <a:ext cx="192" cy="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dirty="0"/>
                <a:t>2</a:t>
              </a:r>
              <a:endParaRPr lang="ru-RU" b="1" dirty="0"/>
            </a:p>
          </p:txBody>
        </p:sp>
        <p:sp>
          <p:nvSpPr>
            <p:cNvPr id="12299" name="Text Box 15"/>
            <p:cNvSpPr txBox="1">
              <a:spLocks noChangeArrowheads="1"/>
            </p:cNvSpPr>
            <p:nvPr/>
          </p:nvSpPr>
          <p:spPr bwMode="auto">
            <a:xfrm>
              <a:off x="2592" y="1296"/>
              <a:ext cx="240" cy="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/>
                <a:t>3</a:t>
              </a:r>
              <a:endParaRPr lang="ru-RU" b="1"/>
            </a:p>
          </p:txBody>
        </p:sp>
        <p:sp>
          <p:nvSpPr>
            <p:cNvPr id="12300" name="Text Box 16"/>
            <p:cNvSpPr txBox="1">
              <a:spLocks noChangeArrowheads="1"/>
            </p:cNvSpPr>
            <p:nvPr/>
          </p:nvSpPr>
          <p:spPr bwMode="auto">
            <a:xfrm>
              <a:off x="2304" y="1296"/>
              <a:ext cx="240" cy="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/>
                <a:t>4</a:t>
              </a:r>
              <a:endParaRPr lang="ru-RU" b="1"/>
            </a:p>
          </p:txBody>
        </p:sp>
        <p:sp>
          <p:nvSpPr>
            <p:cNvPr id="12301" name="Text Box 17"/>
            <p:cNvSpPr txBox="1">
              <a:spLocks noChangeArrowheads="1"/>
            </p:cNvSpPr>
            <p:nvPr/>
          </p:nvSpPr>
          <p:spPr bwMode="auto">
            <a:xfrm>
              <a:off x="2086" y="1698"/>
              <a:ext cx="240" cy="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dirty="0"/>
                <a:t>5</a:t>
              </a:r>
              <a:endParaRPr lang="ru-RU" b="1" dirty="0"/>
            </a:p>
          </p:txBody>
        </p:sp>
        <p:sp>
          <p:nvSpPr>
            <p:cNvPr id="12302" name="Text Box 18"/>
            <p:cNvSpPr txBox="1">
              <a:spLocks noChangeArrowheads="1"/>
            </p:cNvSpPr>
            <p:nvPr/>
          </p:nvSpPr>
          <p:spPr bwMode="auto">
            <a:xfrm>
              <a:off x="2352" y="1730"/>
              <a:ext cx="240" cy="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dirty="0"/>
                <a:t>6</a:t>
              </a:r>
              <a:endParaRPr lang="ru-RU" b="1" dirty="0"/>
            </a:p>
          </p:txBody>
        </p:sp>
        <p:sp>
          <p:nvSpPr>
            <p:cNvPr id="12303" name="Text Box 19"/>
            <p:cNvSpPr txBox="1">
              <a:spLocks noChangeArrowheads="1"/>
            </p:cNvSpPr>
            <p:nvPr/>
          </p:nvSpPr>
          <p:spPr bwMode="auto">
            <a:xfrm>
              <a:off x="2160" y="2016"/>
              <a:ext cx="192" cy="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/>
                <a:t>7</a:t>
              </a:r>
              <a:endParaRPr lang="ru-RU" b="1"/>
            </a:p>
          </p:txBody>
        </p:sp>
        <p:sp>
          <p:nvSpPr>
            <p:cNvPr id="12304" name="Text Box 20"/>
            <p:cNvSpPr txBox="1">
              <a:spLocks noChangeArrowheads="1"/>
            </p:cNvSpPr>
            <p:nvPr/>
          </p:nvSpPr>
          <p:spPr bwMode="auto">
            <a:xfrm>
              <a:off x="1920" y="2016"/>
              <a:ext cx="240" cy="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dirty="0"/>
                <a:t>8</a:t>
              </a:r>
              <a:endParaRPr lang="ru-RU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241005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/>
      <p:bldP spid="12293" grpId="0"/>
      <p:bldP spid="1229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4" name="WordArt 12"/>
          <p:cNvSpPr>
            <a:spLocks noChangeArrowheads="1" noChangeShapeType="1" noTextEdit="1"/>
          </p:cNvSpPr>
          <p:nvPr/>
        </p:nvSpPr>
        <p:spPr bwMode="auto">
          <a:xfrm>
            <a:off x="2936240" y="520862"/>
            <a:ext cx="8915400" cy="600076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100" b="1" kern="10" dirty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5100" b="1" kern="10" dirty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Arial"/>
                <a:cs typeface="Arial"/>
              </a:rPr>
              <a:t>Как называются эти углы?</a:t>
            </a:r>
          </a:p>
        </p:txBody>
      </p:sp>
      <p:sp>
        <p:nvSpPr>
          <p:cNvPr id="15363" name="Text Box 8"/>
          <p:cNvSpPr txBox="1">
            <a:spLocks noChangeArrowheads="1"/>
          </p:cNvSpPr>
          <p:nvPr/>
        </p:nvSpPr>
        <p:spPr bwMode="auto">
          <a:xfrm>
            <a:off x="3084182" y="3078480"/>
            <a:ext cx="1150621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i="1" dirty="0">
                <a:solidFill>
                  <a:srgbClr val="002060"/>
                </a:solidFill>
              </a:rPr>
              <a:t>а</a:t>
            </a:r>
          </a:p>
        </p:txBody>
      </p:sp>
      <p:sp>
        <p:nvSpPr>
          <p:cNvPr id="8202" name="Freeform 10" descr="Букет"/>
          <p:cNvSpPr>
            <a:spLocks/>
          </p:cNvSpPr>
          <p:nvPr/>
        </p:nvSpPr>
        <p:spPr bwMode="auto">
          <a:xfrm>
            <a:off x="7315200" y="3855720"/>
            <a:ext cx="1727200" cy="862966"/>
          </a:xfrm>
          <a:custGeom>
            <a:avLst/>
            <a:gdLst>
              <a:gd name="T0" fmla="*/ 2147483647 w 680"/>
              <a:gd name="T1" fmla="*/ 0 h 453"/>
              <a:gd name="T2" fmla="*/ 2147483647 w 680"/>
              <a:gd name="T3" fmla="*/ 0 h 453"/>
              <a:gd name="T4" fmla="*/ 2147483647 w 680"/>
              <a:gd name="T5" fmla="*/ 2147483647 h 453"/>
              <a:gd name="T6" fmla="*/ 0 w 680"/>
              <a:gd name="T7" fmla="*/ 2147483647 h 453"/>
              <a:gd name="T8" fmla="*/ 2147483647 w 680"/>
              <a:gd name="T9" fmla="*/ 2147483647 h 453"/>
              <a:gd name="T10" fmla="*/ 2147483647 w 680"/>
              <a:gd name="T11" fmla="*/ 2147483647 h 453"/>
              <a:gd name="T12" fmla="*/ 2147483647 w 680"/>
              <a:gd name="T13" fmla="*/ 2147483647 h 453"/>
              <a:gd name="T14" fmla="*/ 2147483647 w 680"/>
              <a:gd name="T15" fmla="*/ 0 h 45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680"/>
              <a:gd name="T25" fmla="*/ 0 h 453"/>
              <a:gd name="T26" fmla="*/ 680 w 680"/>
              <a:gd name="T27" fmla="*/ 453 h 45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680" h="453">
                <a:moveTo>
                  <a:pt x="680" y="0"/>
                </a:moveTo>
                <a:lnTo>
                  <a:pt x="136" y="0"/>
                </a:lnTo>
                <a:lnTo>
                  <a:pt x="45" y="136"/>
                </a:lnTo>
                <a:lnTo>
                  <a:pt x="0" y="272"/>
                </a:lnTo>
                <a:lnTo>
                  <a:pt x="91" y="408"/>
                </a:lnTo>
                <a:lnTo>
                  <a:pt x="227" y="453"/>
                </a:lnTo>
                <a:lnTo>
                  <a:pt x="318" y="453"/>
                </a:lnTo>
                <a:lnTo>
                  <a:pt x="680" y="0"/>
                </a:lnTo>
                <a:close/>
              </a:path>
            </a:pathLst>
          </a:custGeom>
          <a:blipFill dpi="0" rotWithShape="0">
            <a:blip r:embed="rId2"/>
            <a:srcRect/>
            <a:tile tx="0" ty="0" sx="100000" sy="100000" flip="none" algn="tl"/>
          </a:blipFill>
          <a:ln w="9525">
            <a:solidFill>
              <a:schemeClr val="tx2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8203" name="Freeform 11" descr="Букет"/>
          <p:cNvSpPr>
            <a:spLocks/>
          </p:cNvSpPr>
          <p:nvPr/>
        </p:nvSpPr>
        <p:spPr bwMode="auto">
          <a:xfrm>
            <a:off x="5356861" y="6880860"/>
            <a:ext cx="1727200" cy="952500"/>
          </a:xfrm>
          <a:custGeom>
            <a:avLst/>
            <a:gdLst>
              <a:gd name="T0" fmla="*/ 2147483647 w 680"/>
              <a:gd name="T1" fmla="*/ 0 h 500"/>
              <a:gd name="T2" fmla="*/ 2147483647 w 680"/>
              <a:gd name="T3" fmla="*/ 2147483647 h 500"/>
              <a:gd name="T4" fmla="*/ 2147483647 w 680"/>
              <a:gd name="T5" fmla="*/ 2147483647 h 500"/>
              <a:gd name="T6" fmla="*/ 2147483647 w 680"/>
              <a:gd name="T7" fmla="*/ 2147483647 h 500"/>
              <a:gd name="T8" fmla="*/ 2147483647 w 680"/>
              <a:gd name="T9" fmla="*/ 2147483647 h 500"/>
              <a:gd name="T10" fmla="*/ 2147483647 w 680"/>
              <a:gd name="T11" fmla="*/ 2147483647 h 500"/>
              <a:gd name="T12" fmla="*/ 2147483647 w 680"/>
              <a:gd name="T13" fmla="*/ 2147483647 h 500"/>
              <a:gd name="T14" fmla="*/ 0 w 680"/>
              <a:gd name="T15" fmla="*/ 2147483647 h 500"/>
              <a:gd name="T16" fmla="*/ 2147483647 w 680"/>
              <a:gd name="T17" fmla="*/ 0 h 50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80"/>
              <a:gd name="T28" fmla="*/ 0 h 500"/>
              <a:gd name="T29" fmla="*/ 680 w 680"/>
              <a:gd name="T30" fmla="*/ 500 h 50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80" h="500">
                <a:moveTo>
                  <a:pt x="204" y="0"/>
                </a:moveTo>
                <a:lnTo>
                  <a:pt x="635" y="1"/>
                </a:lnTo>
                <a:lnTo>
                  <a:pt x="680" y="182"/>
                </a:lnTo>
                <a:lnTo>
                  <a:pt x="635" y="364"/>
                </a:lnTo>
                <a:lnTo>
                  <a:pt x="408" y="500"/>
                </a:lnTo>
                <a:lnTo>
                  <a:pt x="181" y="500"/>
                </a:lnTo>
                <a:lnTo>
                  <a:pt x="91" y="409"/>
                </a:lnTo>
                <a:lnTo>
                  <a:pt x="0" y="273"/>
                </a:lnTo>
                <a:lnTo>
                  <a:pt x="204" y="0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2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15366" name="Text Box 9"/>
          <p:cNvSpPr txBox="1">
            <a:spLocks noChangeArrowheads="1"/>
          </p:cNvSpPr>
          <p:nvPr/>
        </p:nvSpPr>
        <p:spPr bwMode="auto">
          <a:xfrm>
            <a:off x="2936240" y="6186710"/>
            <a:ext cx="1150621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uz-Latn-UZ" sz="4000" b="1" i="1" dirty="0" smtClean="0">
                <a:solidFill>
                  <a:srgbClr val="002060"/>
                </a:solidFill>
              </a:rPr>
              <a:t>b</a:t>
            </a:r>
            <a:endParaRPr lang="ru-RU" sz="4000" b="1" i="1" dirty="0">
              <a:solidFill>
                <a:srgbClr val="002060"/>
              </a:solidFill>
            </a:endParaRPr>
          </a:p>
        </p:txBody>
      </p:sp>
      <p:sp>
        <p:nvSpPr>
          <p:cNvPr id="15367" name="Text Box 14"/>
          <p:cNvSpPr txBox="1">
            <a:spLocks noChangeArrowheads="1"/>
          </p:cNvSpPr>
          <p:nvPr/>
        </p:nvSpPr>
        <p:spPr bwMode="auto">
          <a:xfrm>
            <a:off x="9159240" y="2067872"/>
            <a:ext cx="1150621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i="1" dirty="0">
                <a:solidFill>
                  <a:srgbClr val="002060"/>
                </a:solidFill>
              </a:rPr>
              <a:t>с</a:t>
            </a:r>
          </a:p>
        </p:txBody>
      </p:sp>
      <p:sp>
        <p:nvSpPr>
          <p:cNvPr id="8208" name="Freeform 16" descr="Розовая тисненая бумага"/>
          <p:cNvSpPr>
            <a:spLocks/>
          </p:cNvSpPr>
          <p:nvPr/>
        </p:nvSpPr>
        <p:spPr bwMode="auto">
          <a:xfrm>
            <a:off x="5933441" y="5928360"/>
            <a:ext cx="1958341" cy="950596"/>
          </a:xfrm>
          <a:custGeom>
            <a:avLst/>
            <a:gdLst>
              <a:gd name="T0" fmla="*/ 0 w 771"/>
              <a:gd name="T1" fmla="*/ 2147483647 h 499"/>
              <a:gd name="T2" fmla="*/ 2147483647 w 771"/>
              <a:gd name="T3" fmla="*/ 0 h 499"/>
              <a:gd name="T4" fmla="*/ 2147483647 w 771"/>
              <a:gd name="T5" fmla="*/ 2147483647 h 499"/>
              <a:gd name="T6" fmla="*/ 2147483647 w 771"/>
              <a:gd name="T7" fmla="*/ 2147483647 h 499"/>
              <a:gd name="T8" fmla="*/ 2147483647 w 771"/>
              <a:gd name="T9" fmla="*/ 2147483647 h 499"/>
              <a:gd name="T10" fmla="*/ 0 w 771"/>
              <a:gd name="T11" fmla="*/ 2147483647 h 49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771"/>
              <a:gd name="T19" fmla="*/ 0 h 499"/>
              <a:gd name="T20" fmla="*/ 771 w 771"/>
              <a:gd name="T21" fmla="*/ 499 h 49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771" h="499">
                <a:moveTo>
                  <a:pt x="0" y="499"/>
                </a:moveTo>
                <a:lnTo>
                  <a:pt x="363" y="0"/>
                </a:lnTo>
                <a:lnTo>
                  <a:pt x="589" y="91"/>
                </a:lnTo>
                <a:lnTo>
                  <a:pt x="771" y="318"/>
                </a:lnTo>
                <a:lnTo>
                  <a:pt x="771" y="499"/>
                </a:lnTo>
                <a:lnTo>
                  <a:pt x="0" y="499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chemeClr val="tx2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8212" name="Freeform 20" descr="Водяные капли"/>
          <p:cNvSpPr>
            <a:spLocks/>
          </p:cNvSpPr>
          <p:nvPr/>
        </p:nvSpPr>
        <p:spPr bwMode="auto">
          <a:xfrm>
            <a:off x="9029702" y="2990851"/>
            <a:ext cx="1973579" cy="864870"/>
          </a:xfrm>
          <a:custGeom>
            <a:avLst/>
            <a:gdLst>
              <a:gd name="T0" fmla="*/ 0 w 777"/>
              <a:gd name="T1" fmla="*/ 2147483647 h 454"/>
              <a:gd name="T2" fmla="*/ 2147483647 w 777"/>
              <a:gd name="T3" fmla="*/ 0 h 454"/>
              <a:gd name="T4" fmla="*/ 2147483647 w 777"/>
              <a:gd name="T5" fmla="*/ 2147483647 h 454"/>
              <a:gd name="T6" fmla="*/ 2147483647 w 777"/>
              <a:gd name="T7" fmla="*/ 2147483647 h 454"/>
              <a:gd name="T8" fmla="*/ 2147483647 w 777"/>
              <a:gd name="T9" fmla="*/ 2147483647 h 454"/>
              <a:gd name="T10" fmla="*/ 0 w 777"/>
              <a:gd name="T11" fmla="*/ 2147483647 h 45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777"/>
              <a:gd name="T19" fmla="*/ 0 h 454"/>
              <a:gd name="T20" fmla="*/ 777 w 777"/>
              <a:gd name="T21" fmla="*/ 454 h 45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777" h="454">
                <a:moveTo>
                  <a:pt x="0" y="446"/>
                </a:moveTo>
                <a:lnTo>
                  <a:pt x="368" y="0"/>
                </a:lnTo>
                <a:lnTo>
                  <a:pt x="595" y="83"/>
                </a:lnTo>
                <a:lnTo>
                  <a:pt x="777" y="289"/>
                </a:lnTo>
                <a:lnTo>
                  <a:pt x="777" y="454"/>
                </a:lnTo>
                <a:lnTo>
                  <a:pt x="0" y="446"/>
                </a:lnTo>
                <a:close/>
              </a:path>
            </a:pathLst>
          </a:custGeom>
          <a:blipFill dpi="0" rotWithShape="1">
            <a:blip r:embed="rId4"/>
            <a:srcRect/>
            <a:tile tx="0" ty="0" sx="100000" sy="100000" flip="none" algn="tl"/>
          </a:blipFill>
          <a:ln w="9525">
            <a:solidFill>
              <a:schemeClr val="tx2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8214" name="Freeform 22" descr="Газетная бумага"/>
          <p:cNvSpPr>
            <a:spLocks/>
          </p:cNvSpPr>
          <p:nvPr/>
        </p:nvSpPr>
        <p:spPr bwMode="auto">
          <a:xfrm>
            <a:off x="4203701" y="6880860"/>
            <a:ext cx="1727200" cy="862966"/>
          </a:xfrm>
          <a:custGeom>
            <a:avLst/>
            <a:gdLst>
              <a:gd name="T0" fmla="*/ 2147483647 w 680"/>
              <a:gd name="T1" fmla="*/ 0 h 453"/>
              <a:gd name="T2" fmla="*/ 2147483647 w 680"/>
              <a:gd name="T3" fmla="*/ 0 h 453"/>
              <a:gd name="T4" fmla="*/ 2147483647 w 680"/>
              <a:gd name="T5" fmla="*/ 2147483647 h 453"/>
              <a:gd name="T6" fmla="*/ 0 w 680"/>
              <a:gd name="T7" fmla="*/ 2147483647 h 453"/>
              <a:gd name="T8" fmla="*/ 2147483647 w 680"/>
              <a:gd name="T9" fmla="*/ 2147483647 h 453"/>
              <a:gd name="T10" fmla="*/ 2147483647 w 680"/>
              <a:gd name="T11" fmla="*/ 2147483647 h 453"/>
              <a:gd name="T12" fmla="*/ 2147483647 w 680"/>
              <a:gd name="T13" fmla="*/ 2147483647 h 453"/>
              <a:gd name="T14" fmla="*/ 2147483647 w 680"/>
              <a:gd name="T15" fmla="*/ 0 h 45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680"/>
              <a:gd name="T25" fmla="*/ 0 h 453"/>
              <a:gd name="T26" fmla="*/ 680 w 680"/>
              <a:gd name="T27" fmla="*/ 453 h 45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680" h="453">
                <a:moveTo>
                  <a:pt x="680" y="0"/>
                </a:moveTo>
                <a:lnTo>
                  <a:pt x="136" y="0"/>
                </a:lnTo>
                <a:lnTo>
                  <a:pt x="45" y="136"/>
                </a:lnTo>
                <a:lnTo>
                  <a:pt x="0" y="272"/>
                </a:lnTo>
                <a:lnTo>
                  <a:pt x="91" y="408"/>
                </a:lnTo>
                <a:lnTo>
                  <a:pt x="227" y="453"/>
                </a:lnTo>
                <a:lnTo>
                  <a:pt x="318" y="453"/>
                </a:lnTo>
                <a:lnTo>
                  <a:pt x="680" y="0"/>
                </a:lnTo>
                <a:close/>
              </a:path>
            </a:pathLst>
          </a:custGeom>
          <a:blipFill dpi="0" rotWithShape="1">
            <a:blip r:embed="rId5"/>
            <a:srcRect/>
            <a:tile tx="0" ty="0" sx="100000" sy="100000" flip="none" algn="tl"/>
          </a:blipFill>
          <a:ln w="9525">
            <a:solidFill>
              <a:schemeClr val="tx2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8215" name="Freeform 23" descr="Пергамент"/>
          <p:cNvSpPr>
            <a:spLocks/>
          </p:cNvSpPr>
          <p:nvPr/>
        </p:nvSpPr>
        <p:spPr bwMode="auto">
          <a:xfrm>
            <a:off x="4665981" y="5930266"/>
            <a:ext cx="1734819" cy="950594"/>
          </a:xfrm>
          <a:custGeom>
            <a:avLst/>
            <a:gdLst>
              <a:gd name="T0" fmla="*/ 2147483647 w 683"/>
              <a:gd name="T1" fmla="*/ 2147483647 h 499"/>
              <a:gd name="T2" fmla="*/ 2147483647 w 683"/>
              <a:gd name="T3" fmla="*/ 2147483647 h 499"/>
              <a:gd name="T4" fmla="*/ 0 w 683"/>
              <a:gd name="T5" fmla="*/ 2147483647 h 499"/>
              <a:gd name="T6" fmla="*/ 2147483647 w 683"/>
              <a:gd name="T7" fmla="*/ 2147483647 h 499"/>
              <a:gd name="T8" fmla="*/ 2147483647 w 683"/>
              <a:gd name="T9" fmla="*/ 0 h 499"/>
              <a:gd name="T10" fmla="*/ 2147483647 w 683"/>
              <a:gd name="T11" fmla="*/ 0 h 499"/>
              <a:gd name="T12" fmla="*/ 2147483647 w 683"/>
              <a:gd name="T13" fmla="*/ 2147483647 h 499"/>
              <a:gd name="T14" fmla="*/ 2147483647 w 683"/>
              <a:gd name="T15" fmla="*/ 2147483647 h 499"/>
              <a:gd name="T16" fmla="*/ 2147483647 w 683"/>
              <a:gd name="T17" fmla="*/ 2147483647 h 49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683"/>
              <a:gd name="T28" fmla="*/ 0 h 499"/>
              <a:gd name="T29" fmla="*/ 683 w 683"/>
              <a:gd name="T30" fmla="*/ 499 h 49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683" h="499">
                <a:moveTo>
                  <a:pt x="482" y="499"/>
                </a:moveTo>
                <a:lnTo>
                  <a:pt x="45" y="499"/>
                </a:lnTo>
                <a:lnTo>
                  <a:pt x="0" y="318"/>
                </a:lnTo>
                <a:lnTo>
                  <a:pt x="45" y="136"/>
                </a:lnTo>
                <a:lnTo>
                  <a:pt x="272" y="0"/>
                </a:lnTo>
                <a:lnTo>
                  <a:pt x="499" y="0"/>
                </a:lnTo>
                <a:lnTo>
                  <a:pt x="589" y="91"/>
                </a:lnTo>
                <a:lnTo>
                  <a:pt x="683" y="244"/>
                </a:lnTo>
                <a:lnTo>
                  <a:pt x="482" y="499"/>
                </a:lnTo>
                <a:close/>
              </a:path>
            </a:pathLst>
          </a:custGeom>
          <a:blipFill dpi="0" rotWithShape="1">
            <a:blip r:embed="rId6"/>
            <a:srcRect/>
            <a:tile tx="0" ty="0" sx="100000" sy="100000" flip="none" algn="tl"/>
          </a:blipFill>
          <a:ln w="9525">
            <a:solidFill>
              <a:schemeClr val="tx2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15373" name="Line 4"/>
          <p:cNvSpPr>
            <a:spLocks noChangeShapeType="1"/>
          </p:cNvSpPr>
          <p:nvPr/>
        </p:nvSpPr>
        <p:spPr bwMode="auto">
          <a:xfrm>
            <a:off x="3053080" y="3855720"/>
            <a:ext cx="9908541" cy="0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15374" name="Line 6"/>
          <p:cNvSpPr>
            <a:spLocks noChangeShapeType="1"/>
          </p:cNvSpPr>
          <p:nvPr/>
        </p:nvSpPr>
        <p:spPr bwMode="auto">
          <a:xfrm flipH="1">
            <a:off x="4549141" y="2299336"/>
            <a:ext cx="6106160" cy="5876924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15375" name="Line 5"/>
          <p:cNvSpPr>
            <a:spLocks noChangeShapeType="1"/>
          </p:cNvSpPr>
          <p:nvPr/>
        </p:nvSpPr>
        <p:spPr bwMode="auto">
          <a:xfrm>
            <a:off x="2936240" y="6878956"/>
            <a:ext cx="9908541" cy="0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053837" y="1499034"/>
            <a:ext cx="37298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односторонние</a:t>
            </a:r>
            <a:endParaRPr lang="uz-Latn-UZ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49045" y="1600154"/>
            <a:ext cx="40163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накрестлежа</a:t>
            </a:r>
            <a:r>
              <a:rPr 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щ</a:t>
            </a:r>
            <a:r>
              <a:rPr lang="uz-Cyrl-UZ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ие</a:t>
            </a:r>
            <a:endParaRPr lang="uz-Latn-UZ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5331" y="1810509"/>
            <a:ext cx="41931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соответственные</a:t>
            </a:r>
            <a:endParaRPr lang="uz-Latn-UZ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66686" y="1863311"/>
            <a:ext cx="34987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вертикальные</a:t>
            </a:r>
            <a:endParaRPr lang="uz-Latn-UZ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91757" y="2111766"/>
            <a:ext cx="41931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соответственные</a:t>
            </a:r>
            <a:endParaRPr lang="uz-Latn-UZ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48357" y="1819957"/>
            <a:ext cx="22897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смежные</a:t>
            </a:r>
            <a:endParaRPr lang="uz-Latn-UZ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301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2" grpId="0" animBg="1"/>
      <p:bldP spid="8202" grpId="1" animBg="1"/>
      <p:bldP spid="8202" grpId="2" animBg="1"/>
      <p:bldP spid="8203" grpId="0" animBg="1"/>
      <p:bldP spid="8208" grpId="0" animBg="1"/>
      <p:bldP spid="8208" grpId="1" animBg="1"/>
      <p:bldP spid="8212" grpId="0" animBg="1"/>
      <p:bldP spid="8212" grpId="1" animBg="1"/>
      <p:bldP spid="8214" grpId="0" animBg="1"/>
      <p:bldP spid="8214" grpId="1" animBg="1"/>
      <p:bldP spid="8215" grpId="0" animBg="1"/>
      <p:bldP spid="2" grpId="0"/>
      <p:bldP spid="2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609600"/>
            <a:ext cx="1409700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Свойство </a:t>
            </a:r>
            <a:r>
              <a:rPr lang="ru-RU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b="1" i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Если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при пересечении двух прямых секущей два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накрест лежащих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угла одной пары равны, то накрест лежащие углы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второй пары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также равны.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-4668" y="3816069"/>
            <a:ext cx="1150621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i="1" dirty="0">
                <a:solidFill>
                  <a:srgbClr val="002060"/>
                </a:solidFill>
              </a:rPr>
              <a:t>а</a:t>
            </a: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188372" y="5757972"/>
            <a:ext cx="1150621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uz-Latn-UZ" sz="4000" b="1" i="1" dirty="0" smtClean="0">
                <a:solidFill>
                  <a:srgbClr val="002060"/>
                </a:solidFill>
              </a:rPr>
              <a:t>b</a:t>
            </a:r>
            <a:endParaRPr lang="ru-RU" sz="4000" b="1" i="1" dirty="0">
              <a:solidFill>
                <a:srgbClr val="002060"/>
              </a:solidFill>
            </a:endParaRPr>
          </a:p>
        </p:txBody>
      </p: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5159904" y="3324415"/>
            <a:ext cx="1150621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i="1" dirty="0">
                <a:solidFill>
                  <a:srgbClr val="002060"/>
                </a:solidFill>
              </a:rPr>
              <a:t>с</a:t>
            </a:r>
          </a:p>
        </p:txBody>
      </p:sp>
      <p:sp>
        <p:nvSpPr>
          <p:cNvPr id="12" name="Line 4"/>
          <p:cNvSpPr>
            <a:spLocks noChangeShapeType="1"/>
          </p:cNvSpPr>
          <p:nvPr/>
        </p:nvSpPr>
        <p:spPr bwMode="auto">
          <a:xfrm>
            <a:off x="242951" y="4600462"/>
            <a:ext cx="5492264" cy="0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13" name="Line 6"/>
          <p:cNvSpPr>
            <a:spLocks noChangeShapeType="1"/>
          </p:cNvSpPr>
          <p:nvPr/>
        </p:nvSpPr>
        <p:spPr bwMode="auto">
          <a:xfrm flipH="1">
            <a:off x="510542" y="3480798"/>
            <a:ext cx="4442459" cy="429006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14" name="Line 5"/>
          <p:cNvSpPr>
            <a:spLocks noChangeShapeType="1"/>
          </p:cNvSpPr>
          <p:nvPr/>
        </p:nvSpPr>
        <p:spPr bwMode="auto">
          <a:xfrm>
            <a:off x="188373" y="6450218"/>
            <a:ext cx="4764628" cy="0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7834954" y="3315320"/>
            <a:ext cx="113685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=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145286" y="3314313"/>
            <a:ext cx="739305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∠4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146471" y="3315320"/>
            <a:ext cx="113685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=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790606" y="3314314"/>
            <a:ext cx="138852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 </a:t>
            </a:r>
            <a:r>
              <a:rPr lang="ru-RU" sz="3600" b="1" dirty="0" smtClean="0"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⇒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93912" y="5859092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2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653937" y="4600462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25979" y="5808531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852309" y="4600462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240887" y="4234478"/>
            <a:ext cx="7620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Arial" pitchFamily="34" charset="0"/>
                <a:ea typeface="Cambria Math"/>
                <a:cs typeface="Arial" pitchFamily="34" charset="0"/>
              </a:rPr>
              <a:t>Доказательство. </a:t>
            </a:r>
            <a:endParaRPr lang="ru-RU" sz="3200" b="1" dirty="0" smtClean="0">
              <a:solidFill>
                <a:srgbClr val="C00000"/>
              </a:solidFill>
              <a:latin typeface="Arial" pitchFamily="34" charset="0"/>
              <a:ea typeface="Cambria Math"/>
              <a:cs typeface="Arial" pitchFamily="34" charset="0"/>
            </a:endParaRPr>
          </a:p>
          <a:p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pl-PL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pl-PL" sz="3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 </a:t>
            </a:r>
            <a:r>
              <a:rPr lang="pl-PL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180</a:t>
            </a:r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 </a:t>
            </a:r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⇒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 </a:t>
            </a:r>
            <a:r>
              <a:rPr lang="pl-PL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180° - </a:t>
            </a:r>
            <a:r>
              <a:rPr lang="pl-PL" sz="3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pl-PL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pl-PL" sz="3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= </a:t>
            </a:r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180° </a:t>
            </a:r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⇒</a:t>
            </a:r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3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pl-PL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180° </a:t>
            </a:r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pl-PL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pl-PL" sz="3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</a:t>
            </a:r>
          </a:p>
          <a:p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180°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pl-PL" sz="3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1=</a:t>
            </a:r>
            <a:r>
              <a:rPr lang="uz-Latn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180</a:t>
            </a:r>
            <a:r>
              <a:rPr lang="uz-Latn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°-</a:t>
            </a:r>
            <a:r>
              <a:rPr lang="pl-PL" sz="3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uz-Latn-UZ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pl-PL" sz="3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pl-PL" sz="3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⇒</a:t>
            </a:r>
            <a:r>
              <a:rPr lang="pl-PL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3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= </a:t>
            </a:r>
            <a:r>
              <a:rPr lang="pl-PL" sz="3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uz-Latn-UZ" sz="32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Свойство </a:t>
            </a: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доказано.</a:t>
            </a:r>
            <a:endParaRPr lang="uz-Latn-UZ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30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/>
      <p:bldP spid="22" grpId="0"/>
      <p:bldP spid="23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609600"/>
            <a:ext cx="14097000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Свойство 2.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   Если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соответственные углы равны, то сумма односторонних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углов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равна 180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°.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-4668" y="3816069"/>
            <a:ext cx="1150621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i="1" dirty="0">
                <a:solidFill>
                  <a:srgbClr val="002060"/>
                </a:solidFill>
              </a:rPr>
              <a:t>а</a:t>
            </a: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188372" y="5757972"/>
            <a:ext cx="1150621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uz-Latn-UZ" sz="4000" b="1" i="1" dirty="0" smtClean="0">
                <a:solidFill>
                  <a:srgbClr val="002060"/>
                </a:solidFill>
              </a:rPr>
              <a:t>b</a:t>
            </a:r>
            <a:endParaRPr lang="ru-RU" sz="4000" b="1" i="1" dirty="0">
              <a:solidFill>
                <a:srgbClr val="002060"/>
              </a:solidFill>
            </a:endParaRPr>
          </a:p>
        </p:txBody>
      </p: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5159904" y="3324415"/>
            <a:ext cx="1150621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i="1" dirty="0">
                <a:solidFill>
                  <a:srgbClr val="002060"/>
                </a:solidFill>
              </a:rPr>
              <a:t>с</a:t>
            </a:r>
          </a:p>
        </p:txBody>
      </p:sp>
      <p:sp>
        <p:nvSpPr>
          <p:cNvPr id="12" name="Line 4"/>
          <p:cNvSpPr>
            <a:spLocks noChangeShapeType="1"/>
          </p:cNvSpPr>
          <p:nvPr/>
        </p:nvSpPr>
        <p:spPr bwMode="auto">
          <a:xfrm>
            <a:off x="242951" y="4600462"/>
            <a:ext cx="5492264" cy="0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13" name="Line 6"/>
          <p:cNvSpPr>
            <a:spLocks noChangeShapeType="1"/>
          </p:cNvSpPr>
          <p:nvPr/>
        </p:nvSpPr>
        <p:spPr bwMode="auto">
          <a:xfrm flipH="1">
            <a:off x="510542" y="3480798"/>
            <a:ext cx="4442459" cy="429006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14" name="Line 5"/>
          <p:cNvSpPr>
            <a:spLocks noChangeShapeType="1"/>
          </p:cNvSpPr>
          <p:nvPr/>
        </p:nvSpPr>
        <p:spPr bwMode="auto">
          <a:xfrm>
            <a:off x="188373" y="6450218"/>
            <a:ext cx="4764628" cy="0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114567" y="6117516"/>
            <a:ext cx="113685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=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9424899" y="5624278"/>
                <a:ext cx="2056910" cy="658898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∠2=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4899" y="5624278"/>
                <a:ext cx="2056910" cy="658898"/>
              </a:xfrm>
              <a:prstGeom prst="rect">
                <a:avLst/>
              </a:prstGeom>
              <a:blipFill rotWithShape="1">
                <a:blip r:embed="rId2"/>
                <a:stretch>
                  <a:fillRect l="-8902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8426084" y="5637851"/>
            <a:ext cx="113685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+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70219" y="6116510"/>
            <a:ext cx="138852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 </a:t>
            </a:r>
            <a:r>
              <a:rPr lang="ru-RU" sz="3600" b="1" dirty="0" smtClean="0"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⇒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93912" y="5859092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2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653937" y="4600462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93021" y="5859091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63177" y="4068756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775742" y="4563520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9457556" y="6422003"/>
                <a:ext cx="2056910" cy="658898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∠5=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7556" y="6422003"/>
                <a:ext cx="2056910" cy="658898"/>
              </a:xfrm>
              <a:prstGeom prst="rect">
                <a:avLst/>
              </a:prstGeom>
              <a:blipFill rotWithShape="1">
                <a:blip r:embed="rId3"/>
                <a:stretch>
                  <a:fillRect l="-8876" t="-11927" b="-3302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8458741" y="6435576"/>
            <a:ext cx="113685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+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89523" y="3096077"/>
            <a:ext cx="69032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pl-PL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</a:t>
            </a:r>
            <a:r>
              <a:rPr lang="pl-PL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соответственные</a:t>
            </a:r>
            <a:r>
              <a:rPr lang="pl-PL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z-Latn-UZ" sz="40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6689523" y="3717923"/>
            <a:ext cx="63825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40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pl-PL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</a:t>
            </a:r>
            <a:r>
              <a:rPr lang="pl-PL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односторонние</a:t>
            </a:r>
            <a:r>
              <a:rPr lang="pl-PL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z-Latn-UZ" sz="40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6666356" y="4361144"/>
            <a:ext cx="63825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pl-PL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</a:t>
            </a:r>
            <a:r>
              <a:rPr lang="pl-PL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 односторонние</a:t>
            </a:r>
            <a:r>
              <a:rPr lang="pl-PL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z-Latn-UZ" sz="4000" dirty="0"/>
          </a:p>
        </p:txBody>
      </p:sp>
    </p:spTree>
    <p:extLst>
      <p:ext uri="{BB962C8B-B14F-4D97-AF65-F5344CB8AC3E}">
        <p14:creationId xmlns:p14="http://schemas.microsoft.com/office/powerpoint/2010/main" val="2840539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/>
      <p:bldP spid="22" grpId="0"/>
      <p:bldP spid="23" grpId="0"/>
      <p:bldP spid="24" grpId="0"/>
      <p:bldP spid="25" grpId="0"/>
      <p:bldP spid="26" grpId="0" animBg="1"/>
      <p:bldP spid="28" grpId="0" animBg="1"/>
      <p:bldP spid="4" grpId="0"/>
      <p:bldP spid="29" grpId="0"/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228600"/>
            <a:ext cx="14097000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Свойство </a:t>
            </a:r>
            <a:r>
              <a:rPr lang="ru-RU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   Если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накрест лежащие углы равны, то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соответственные углы также равны.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-4668" y="3816069"/>
            <a:ext cx="1150621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i="1" dirty="0">
                <a:solidFill>
                  <a:srgbClr val="002060"/>
                </a:solidFill>
              </a:rPr>
              <a:t>а</a:t>
            </a: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188372" y="5757972"/>
            <a:ext cx="1150621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uz-Latn-UZ" sz="4000" b="1" i="1" dirty="0" smtClean="0">
                <a:solidFill>
                  <a:srgbClr val="002060"/>
                </a:solidFill>
              </a:rPr>
              <a:t>b</a:t>
            </a:r>
            <a:endParaRPr lang="ru-RU" sz="4000" b="1" i="1" dirty="0">
              <a:solidFill>
                <a:srgbClr val="002060"/>
              </a:solidFill>
            </a:endParaRPr>
          </a:p>
        </p:txBody>
      </p: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562167" y="2960870"/>
            <a:ext cx="1150621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i="1" dirty="0">
                <a:solidFill>
                  <a:srgbClr val="002060"/>
                </a:solidFill>
              </a:rPr>
              <a:t>с</a:t>
            </a:r>
          </a:p>
        </p:txBody>
      </p:sp>
      <p:sp>
        <p:nvSpPr>
          <p:cNvPr id="12" name="Line 4"/>
          <p:cNvSpPr>
            <a:spLocks noChangeShapeType="1"/>
          </p:cNvSpPr>
          <p:nvPr/>
        </p:nvSpPr>
        <p:spPr bwMode="auto">
          <a:xfrm>
            <a:off x="242951" y="4600462"/>
            <a:ext cx="5492264" cy="0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13" name="Line 6"/>
          <p:cNvSpPr>
            <a:spLocks noChangeShapeType="1"/>
          </p:cNvSpPr>
          <p:nvPr/>
        </p:nvSpPr>
        <p:spPr bwMode="auto">
          <a:xfrm flipH="1">
            <a:off x="510542" y="3480798"/>
            <a:ext cx="4442459" cy="429006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14" name="Line 5"/>
          <p:cNvSpPr>
            <a:spLocks noChangeShapeType="1"/>
          </p:cNvSpPr>
          <p:nvPr/>
        </p:nvSpPr>
        <p:spPr bwMode="auto">
          <a:xfrm>
            <a:off x="188373" y="6450218"/>
            <a:ext cx="4764628" cy="0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5246213" y="5972116"/>
            <a:ext cx="113685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=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587465" y="6324121"/>
            <a:ext cx="155844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∠1=∠6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80005" y="4812877"/>
            <a:ext cx="168668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∠3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01865" y="5971110"/>
            <a:ext cx="995785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 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40308" y="5859092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2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38600" y="4071866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597454" y="4640163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860642" y="4600462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748556" y="6504866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884806" y="7123334"/>
            <a:ext cx="155844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∠7=∠8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587465" y="5571708"/>
            <a:ext cx="168668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∠5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03111" y="2275006"/>
            <a:ext cx="55131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</a:t>
            </a:r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накрест лежащие</a:t>
            </a:r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z-Latn-UZ" sz="32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6592366" y="2213759"/>
            <a:ext cx="55486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pl-PL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</a:t>
            </a:r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соответственные</a:t>
            </a:r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z-Latn-UZ" sz="32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6561436" y="2798534"/>
            <a:ext cx="55486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</a:t>
            </a:r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 соответственные</a:t>
            </a:r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z-Latn-UZ" sz="3200" dirty="0"/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6928052" y="5385029"/>
            <a:ext cx="751953" cy="471965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7197650" y="5972116"/>
            <a:ext cx="1325695" cy="156024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7197650" y="6451303"/>
            <a:ext cx="1325695" cy="195983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6967017" y="6644880"/>
            <a:ext cx="917789" cy="478454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6592367" y="3334596"/>
            <a:ext cx="55486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</a:t>
            </a:r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соответственные</a:t>
            </a:r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z-Latn-UZ" sz="32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6656487" y="3891692"/>
            <a:ext cx="55486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</a:t>
            </a:r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соответственные</a:t>
            </a:r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z-Latn-UZ" sz="3200" dirty="0"/>
          </a:p>
        </p:txBody>
      </p:sp>
      <p:sp>
        <p:nvSpPr>
          <p:cNvPr id="41" name="TextBox 40"/>
          <p:cNvSpPr txBox="1"/>
          <p:nvPr/>
        </p:nvSpPr>
        <p:spPr>
          <a:xfrm>
            <a:off x="1527983" y="5803887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439094" y="3993832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925380" y="6450218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9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/>
      <p:bldP spid="22" grpId="0"/>
      <p:bldP spid="23" grpId="0"/>
      <p:bldP spid="24" grpId="0"/>
      <p:bldP spid="25" grpId="0"/>
      <p:bldP spid="26" grpId="0" animBg="1"/>
      <p:bldP spid="28" grpId="0" animBg="1"/>
      <p:bldP spid="4" grpId="0"/>
      <p:bldP spid="29" grpId="0"/>
      <p:bldP spid="30" grpId="0"/>
      <p:bldP spid="39" grpId="0"/>
      <p:bldP spid="40" grpId="0"/>
      <p:bldP spid="41" grpId="0"/>
      <p:bldP spid="42" grpId="0"/>
      <p:bldP spid="4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4867710" y="104962"/>
            <a:ext cx="5656980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34347" y="657019"/>
                <a:ext cx="13792200" cy="13373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   3. Пусть на </a:t>
                </a:r>
                <a:r>
                  <a:rPr lang="ru-RU" sz="4000" b="1" dirty="0">
                    <a:latin typeface="Arial" pitchFamily="34" charset="0"/>
                    <a:cs typeface="Arial" pitchFamily="34" charset="0"/>
                  </a:rPr>
                  <a:t>рисунке 4 </a:t>
                </a:r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000" b="1" dirty="0" smtClean="0">
                    <a:latin typeface="Cambria Math"/>
                    <a:ea typeface="Cambria Math"/>
                    <a:cs typeface="Arial" pitchFamily="34" charset="0"/>
                  </a:rPr>
                  <a:t>∠</a:t>
                </a:r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2=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000" b="1" i="1">
                            <a:latin typeface="Cambria Math"/>
                            <a:cs typeface="Arial" pitchFamily="34" charset="0"/>
                          </a:rPr>
                          <m:t>𝟔𝟎</m:t>
                        </m:r>
                      </m:e>
                      <m:sup>
                        <m:r>
                          <a:rPr lang="ru-RU" sz="4000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000" b="1" dirty="0">
                    <a:latin typeface="Arial" pitchFamily="34" charset="0"/>
                    <a:cs typeface="Arial" pitchFamily="34" charset="0"/>
                  </a:rPr>
                  <a:t>и </a:t>
                </a:r>
                <a:r>
                  <a:rPr lang="ru-RU" sz="4000" b="1" dirty="0" smtClean="0">
                    <a:latin typeface="Cambria Math"/>
                    <a:ea typeface="Cambria Math"/>
                    <a:cs typeface="Arial" pitchFamily="34" charset="0"/>
                  </a:rPr>
                  <a:t>∠</a:t>
                </a:r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7</a:t>
                </a:r>
                <a:r>
                  <a:rPr lang="ru-RU" sz="4000" b="1" i="1" dirty="0" smtClean="0"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latin typeface="Cambria Math"/>
                            <a:cs typeface="Arial" pitchFamily="34" charset="0"/>
                          </a:rPr>
                          <m:t>𝟗𝟓</m:t>
                        </m:r>
                      </m:e>
                      <m:sup>
                        <m:r>
                          <a:rPr lang="ru-RU" sz="4000" b="1" i="1" smtClean="0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, найдите </a:t>
                </a:r>
                <a:r>
                  <a:rPr lang="ru-RU" sz="4000" b="1" dirty="0">
                    <a:latin typeface="Arial" pitchFamily="34" charset="0"/>
                    <a:cs typeface="Arial" pitchFamily="34" charset="0"/>
                  </a:rPr>
                  <a:t>остальные </a:t>
                </a:r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углы</a:t>
                </a:r>
                <a:r>
                  <a:rPr lang="ru-RU" sz="4000" b="1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uz-Latn-UZ" sz="4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347" y="657019"/>
                <a:ext cx="13792200" cy="1337354"/>
              </a:xfrm>
              <a:prstGeom prst="rect">
                <a:avLst/>
              </a:prstGeom>
              <a:blipFill rotWithShape="1">
                <a:blip r:embed="rId3"/>
                <a:stretch>
                  <a:fillRect l="-1592" t="-7306" b="-1872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Line 4"/>
          <p:cNvSpPr>
            <a:spLocks noChangeShapeType="1"/>
          </p:cNvSpPr>
          <p:nvPr/>
        </p:nvSpPr>
        <p:spPr bwMode="auto">
          <a:xfrm>
            <a:off x="804014" y="3908216"/>
            <a:ext cx="5492264" cy="0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31" name="Line 6"/>
          <p:cNvSpPr>
            <a:spLocks noChangeShapeType="1"/>
          </p:cNvSpPr>
          <p:nvPr/>
        </p:nvSpPr>
        <p:spPr bwMode="auto">
          <a:xfrm flipH="1">
            <a:off x="2089043" y="2514600"/>
            <a:ext cx="2510619" cy="4800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32" name="Line 5"/>
          <p:cNvSpPr>
            <a:spLocks noChangeShapeType="1"/>
          </p:cNvSpPr>
          <p:nvPr/>
        </p:nvSpPr>
        <p:spPr bwMode="auto">
          <a:xfrm>
            <a:off x="666919" y="5508996"/>
            <a:ext cx="4710050" cy="646331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868013" y="1934968"/>
                <a:ext cx="3029932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=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∠3=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𝟔𝟎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8013" y="1934968"/>
                <a:ext cx="3029932" cy="658898"/>
              </a:xfrm>
              <a:prstGeom prst="rect">
                <a:avLst/>
              </a:prstGeom>
              <a:blipFill rotWithShape="1">
                <a:blip r:embed="rId4"/>
                <a:stretch>
                  <a:fillRect l="-6237" t="-11927" b="-3302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/>
          <p:cNvSpPr txBox="1"/>
          <p:nvPr/>
        </p:nvSpPr>
        <p:spPr>
          <a:xfrm>
            <a:off x="4073615" y="3316389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2</a:t>
            </a:r>
            <a:endParaRPr lang="uz-Latn-UZ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250613" y="3814569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uz-Latn-UZ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766860" y="3870387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uz-Latn-UZ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516691" y="3311714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uz-Latn-UZ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530192" y="5247386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uz-Latn-UZ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337671" y="5706173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uz-Latn-UZ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813147" y="5869568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uz-Latn-UZ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046983" y="5323525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uz-Latn-UZ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374914" y="3040358"/>
                <a:ext cx="985591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𝟔𝟎</m:t>
                        </m:r>
                      </m:e>
                      <m:sup>
                        <m:r>
                          <a:rPr lang="ru-RU" sz="32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2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4914" y="3040358"/>
                <a:ext cx="985591" cy="5959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944430" y="6167498"/>
                <a:ext cx="985591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𝟗𝟓</m:t>
                        </m:r>
                      </m:e>
                      <m:sup>
                        <m:r>
                          <a:rPr lang="ru-RU" sz="32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2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4430" y="6167498"/>
                <a:ext cx="985591" cy="5959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6377105" y="3162547"/>
                <a:ext cx="7208768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-∠2=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𝟔𝟎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=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𝟏𝟐𝟎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7105" y="3162547"/>
                <a:ext cx="7208768" cy="658898"/>
              </a:xfrm>
              <a:prstGeom prst="rect">
                <a:avLst/>
              </a:prstGeom>
              <a:blipFill rotWithShape="1">
                <a:blip r:embed="rId7"/>
                <a:stretch>
                  <a:fillRect l="-2536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6868013" y="3821445"/>
                <a:ext cx="3265574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 =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∠4=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𝟏𝟐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8013" y="3821445"/>
                <a:ext cx="3265574" cy="658898"/>
              </a:xfrm>
              <a:prstGeom prst="rect">
                <a:avLst/>
              </a:prstGeom>
              <a:blipFill rotWithShape="1">
                <a:blip r:embed="rId8"/>
                <a:stretch>
                  <a:fillRect l="-5794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9981489" y="3802548"/>
            <a:ext cx="34007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(вертикальные)</a:t>
            </a:r>
            <a:endParaRPr lang="uz-Latn-UZ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9718460" y="1978439"/>
            <a:ext cx="34007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(вертикальные)</a:t>
            </a:r>
            <a:endParaRPr lang="uz-Latn-UZ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6853774" y="4471292"/>
                <a:ext cx="2989857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5 =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∠7=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𝟗𝟓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3774" y="4471292"/>
                <a:ext cx="2989857" cy="658898"/>
              </a:xfrm>
              <a:prstGeom prst="rect">
                <a:avLst/>
              </a:prstGeom>
              <a:blipFill rotWithShape="1">
                <a:blip r:embed="rId9"/>
                <a:stretch>
                  <a:fillRect l="-6110" t="-11927" b="-3302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TextBox 62"/>
          <p:cNvSpPr txBox="1"/>
          <p:nvPr/>
        </p:nvSpPr>
        <p:spPr>
          <a:xfrm>
            <a:off x="9718460" y="4461446"/>
            <a:ext cx="34007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(вертикальные)</a:t>
            </a:r>
            <a:endParaRPr lang="uz-Latn-UZ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6514963" y="5724206"/>
                <a:ext cx="6933052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6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-∠5=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𝟗𝟓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=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𝟖𝟓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4963" y="5724206"/>
                <a:ext cx="6933052" cy="658898"/>
              </a:xfrm>
              <a:prstGeom prst="rect">
                <a:avLst/>
              </a:prstGeom>
              <a:blipFill rotWithShape="1">
                <a:blip r:embed="rId10"/>
                <a:stretch>
                  <a:fillRect l="-2726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7005871" y="6302753"/>
                <a:ext cx="2989857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6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=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∠8=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𝟖𝟓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5871" y="6302753"/>
                <a:ext cx="2989857" cy="658898"/>
              </a:xfrm>
              <a:prstGeom prst="rect">
                <a:avLst/>
              </a:prstGeom>
              <a:blipFill rotWithShape="1">
                <a:blip r:embed="rId11"/>
                <a:stretch>
                  <a:fillRect l="-6110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TextBox 65"/>
          <p:cNvSpPr txBox="1"/>
          <p:nvPr/>
        </p:nvSpPr>
        <p:spPr>
          <a:xfrm>
            <a:off x="9981488" y="6302753"/>
            <a:ext cx="34007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(вертикальные)</a:t>
            </a:r>
            <a:endParaRPr lang="uz-Latn-UZ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68013" y="2556805"/>
            <a:ext cx="55573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pl-PL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pl-PL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pl-PL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pl-PL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180</a:t>
            </a:r>
            <a:r>
              <a:rPr lang="pl-PL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(смежные)</a:t>
            </a:r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pl-PL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6939782" y="5117991"/>
            <a:ext cx="55573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pl-PL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pl-PL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pl-PL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180</a:t>
            </a:r>
            <a:r>
              <a:rPr lang="pl-PL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(смежные)</a:t>
            </a:r>
            <a:r>
              <a:rPr lang="pl-PL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pl-PL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69391" y="7261777"/>
                <a:ext cx="12976057" cy="6588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ru-RU" sz="36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  Ответ: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∠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2 =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∠3=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𝟔𝟎</m:t>
                        </m:r>
                      </m:e>
                      <m:sup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ru-RU" sz="36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 =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∠4=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𝟏𝟐𝟎</m:t>
                        </m:r>
                      </m:e>
                      <m:sup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5 =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∠7=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𝟗𝟓</m:t>
                        </m:r>
                      </m:e>
                      <m:sup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∠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6 =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∠8=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𝟖𝟓</m:t>
                        </m:r>
                      </m:e>
                      <m:sup>
                        <m:r>
                          <a:rPr lang="ru-RU" sz="32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391" y="7261777"/>
                <a:ext cx="12976057" cy="658898"/>
              </a:xfrm>
              <a:prstGeom prst="rect">
                <a:avLst/>
              </a:prstGeom>
              <a:blipFill>
                <a:blip r:embed="rId12"/>
                <a:stretch>
                  <a:fillRect t="-13889" b="-324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502111" y="5861295"/>
                <a:ext cx="867995" cy="5329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solidFill>
                                <a:srgbClr val="C0000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2800" b="1" i="1" smtClean="0">
                              <a:solidFill>
                                <a:srgbClr val="C00000"/>
                              </a:solidFill>
                              <a:latin typeface="Cambria Math"/>
                              <a:cs typeface="Arial" pitchFamily="34" charset="0"/>
                            </a:rPr>
                            <m:t>𝟖𝟓</m:t>
                          </m:r>
                        </m:e>
                        <m:sup>
                          <m:r>
                            <a:rPr lang="ru-RU" sz="2800" b="1" i="1">
                              <a:solidFill>
                                <a:srgbClr val="C0000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2111" y="5861295"/>
                <a:ext cx="867995" cy="532966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Прямоугольник 67"/>
              <p:cNvSpPr/>
              <p:nvPr/>
            </p:nvSpPr>
            <p:spPr>
              <a:xfrm>
                <a:off x="3339904" y="5260589"/>
                <a:ext cx="867995" cy="5329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solidFill>
                                <a:srgbClr val="C0000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2800" b="1" i="1" smtClean="0">
                              <a:solidFill>
                                <a:srgbClr val="C00000"/>
                              </a:solidFill>
                              <a:latin typeface="Cambria Math"/>
                              <a:cs typeface="Arial" pitchFamily="34" charset="0"/>
                            </a:rPr>
                            <m:t>𝟖𝟓</m:t>
                          </m:r>
                        </m:e>
                        <m:sup>
                          <m:r>
                            <a:rPr lang="ru-RU" sz="2800" b="1" i="1">
                              <a:solidFill>
                                <a:srgbClr val="C0000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8" name="Прямоугольник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9904" y="5260589"/>
                <a:ext cx="867995" cy="532966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Прямоугольник 68"/>
              <p:cNvSpPr/>
              <p:nvPr/>
            </p:nvSpPr>
            <p:spPr>
              <a:xfrm>
                <a:off x="2722713" y="2885911"/>
                <a:ext cx="1082796" cy="5329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solidFill>
                                <a:srgbClr val="C0000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2800" b="1" i="1" smtClean="0">
                              <a:solidFill>
                                <a:srgbClr val="C00000"/>
                              </a:solidFill>
                              <a:latin typeface="Cambria Math"/>
                              <a:cs typeface="Arial" pitchFamily="34" charset="0"/>
                            </a:rPr>
                            <m:t>𝟏𝟐</m:t>
                          </m:r>
                          <m:r>
                            <a:rPr lang="ru-RU" sz="2800" b="1" i="1">
                              <a:solidFill>
                                <a:srgbClr val="C0000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e>
                        <m:sup>
                          <m:r>
                            <a:rPr lang="ru-RU" sz="2800" b="1" i="1">
                              <a:solidFill>
                                <a:srgbClr val="C0000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9" name="Прямоугольник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2713" y="2885911"/>
                <a:ext cx="1082796" cy="532966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Прямоугольник 71"/>
              <p:cNvSpPr/>
              <p:nvPr/>
            </p:nvSpPr>
            <p:spPr>
              <a:xfrm>
                <a:off x="3930021" y="4250005"/>
                <a:ext cx="1082796" cy="5329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solidFill>
                                <a:srgbClr val="C0000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2800" b="1" i="1" smtClean="0">
                              <a:solidFill>
                                <a:srgbClr val="C00000"/>
                              </a:solidFill>
                              <a:latin typeface="Cambria Math"/>
                              <a:cs typeface="Arial" pitchFamily="34" charset="0"/>
                            </a:rPr>
                            <m:t>𝟏𝟐</m:t>
                          </m:r>
                          <m:r>
                            <a:rPr lang="ru-RU" sz="2800" b="1" i="1">
                              <a:solidFill>
                                <a:srgbClr val="C0000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e>
                        <m:sup>
                          <m:r>
                            <a:rPr lang="ru-RU" sz="2800" b="1" i="1">
                              <a:solidFill>
                                <a:srgbClr val="C0000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2" name="Прямоугольник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0021" y="4250005"/>
                <a:ext cx="1082796" cy="532966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Прямоугольник 72"/>
              <p:cNvSpPr/>
              <p:nvPr/>
            </p:nvSpPr>
            <p:spPr>
              <a:xfrm>
                <a:off x="2394562" y="3983575"/>
                <a:ext cx="867994" cy="5329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solidFill>
                                <a:srgbClr val="C0000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2800" b="1" i="1">
                              <a:solidFill>
                                <a:srgbClr val="C00000"/>
                              </a:solidFill>
                              <a:latin typeface="Cambria Math"/>
                              <a:cs typeface="Arial" pitchFamily="34" charset="0"/>
                            </a:rPr>
                            <m:t>𝟔𝟎</m:t>
                          </m:r>
                        </m:e>
                        <m:sup>
                          <m:r>
                            <a:rPr lang="ru-RU" sz="2800" b="1" i="1">
                              <a:solidFill>
                                <a:srgbClr val="C0000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3" name="Прямоугольник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562" y="3983575"/>
                <a:ext cx="867994" cy="532966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Прямоугольник 73"/>
              <p:cNvSpPr/>
              <p:nvPr/>
            </p:nvSpPr>
            <p:spPr>
              <a:xfrm>
                <a:off x="1903673" y="4935914"/>
                <a:ext cx="867995" cy="5329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solidFill>
                                <a:srgbClr val="C0000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2800" b="1" i="1" smtClean="0">
                              <a:solidFill>
                                <a:srgbClr val="C00000"/>
                              </a:solidFill>
                              <a:latin typeface="Cambria Math"/>
                              <a:cs typeface="Arial" pitchFamily="34" charset="0"/>
                            </a:rPr>
                            <m:t>𝟗𝟓</m:t>
                          </m:r>
                        </m:e>
                        <m:sup>
                          <m:r>
                            <a:rPr lang="ru-RU" sz="2800" b="1" i="1">
                              <a:solidFill>
                                <a:srgbClr val="C0000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4" name="Прямоугольник 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3673" y="4935914"/>
                <a:ext cx="867995" cy="532966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7446151" y="1377856"/>
            <a:ext cx="21092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uz-Latn-UZ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4437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6" grpId="0"/>
      <p:bldP spid="9" grpId="0"/>
      <p:bldP spid="50" grpId="0"/>
      <p:bldP spid="60" grpId="0"/>
      <p:bldP spid="10" grpId="0"/>
      <p:bldP spid="61" grpId="0"/>
      <p:bldP spid="62" grpId="0"/>
      <p:bldP spid="63" grpId="0"/>
      <p:bldP spid="64" grpId="0"/>
      <p:bldP spid="65" grpId="0"/>
      <p:bldP spid="66" grpId="0"/>
      <p:bldP spid="12" grpId="0"/>
      <p:bldP spid="67" grpId="0"/>
      <p:bldP spid="13" grpId="0"/>
      <p:bldP spid="14" grpId="0"/>
      <p:bldP spid="68" grpId="0"/>
      <p:bldP spid="69" grpId="0"/>
      <p:bldP spid="72" grpId="0"/>
      <p:bldP spid="73" grpId="0"/>
      <p:bldP spid="7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4630399" cy="9144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4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54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6400800" y="2042649"/>
            <a:ext cx="6705600" cy="3748551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</a:t>
            </a: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письменно</a:t>
            </a: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задачи</a:t>
            </a: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№ 2, 4, 9 (стр.81). </a:t>
            </a:r>
            <a:endParaRPr lang="uz-Latn-UZ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Девочка делает домашнее задание на столе | Бесплатно вектор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785"/>
          <a:stretch/>
        </p:blipFill>
        <p:spPr bwMode="auto">
          <a:xfrm>
            <a:off x="1219200" y="1905000"/>
            <a:ext cx="3730624" cy="4821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34000" y="76200"/>
            <a:ext cx="4572000" cy="870919"/>
          </a:xfrm>
          <a:prstGeom prst="rect">
            <a:avLst/>
          </a:prstGeom>
        </p:spPr>
        <p:txBody>
          <a:bodyPr wrap="square" lIns="39534" tIns="19768" rIns="39534" bIns="19768">
            <a:spAutoFit/>
          </a:bodyPr>
          <a:lstStyle/>
          <a:p>
            <a:pPr lvl="0" algn="ctr"/>
            <a:r>
              <a:rPr lang="ru-RU" sz="5400" b="1" spc="39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2819400" y="1169893"/>
            <a:ext cx="4401671" cy="3048000"/>
          </a:xfrm>
          <a:prstGeom prst="flowChartPunchedTap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Повторение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пройденного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dirty="0"/>
          </a:p>
        </p:txBody>
      </p:sp>
      <p:sp>
        <p:nvSpPr>
          <p:cNvPr id="15" name="Блок-схема: перфолента 14"/>
          <p:cNvSpPr/>
          <p:nvPr/>
        </p:nvSpPr>
        <p:spPr>
          <a:xfrm>
            <a:off x="7225553" y="838200"/>
            <a:ext cx="5499847" cy="4141696"/>
          </a:xfrm>
          <a:prstGeom prst="flowChartPunchedTap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Углы, образованные при пересечении двух прямых</a:t>
            </a:r>
          </a:p>
          <a:p>
            <a:pPr lvl="0"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и секущей</a:t>
            </a:r>
            <a:endParaRPr lang="uz-Latn-UZ" dirty="0"/>
          </a:p>
        </p:txBody>
      </p:sp>
      <p:sp>
        <p:nvSpPr>
          <p:cNvPr id="16" name="Блок-схема: перфолента 15"/>
          <p:cNvSpPr/>
          <p:nvPr/>
        </p:nvSpPr>
        <p:spPr>
          <a:xfrm>
            <a:off x="1981200" y="3567952"/>
            <a:ext cx="5257800" cy="3048000"/>
          </a:xfrm>
          <a:prstGeom prst="flowChartPunchedTap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Блок-схема: перфолента 17"/>
          <p:cNvSpPr/>
          <p:nvPr/>
        </p:nvSpPr>
        <p:spPr>
          <a:xfrm>
            <a:off x="7236759" y="4277123"/>
            <a:ext cx="4473388" cy="3048000"/>
          </a:xfrm>
          <a:prstGeom prst="flowChartPunchedTap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Задания для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закрепления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644" name="Picture 4" descr="Exercises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0941" y="3941446"/>
            <a:ext cx="4569459" cy="4733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0653" name="Group 13"/>
          <p:cNvGrpSpPr>
            <a:grpSpLocks/>
          </p:cNvGrpSpPr>
          <p:nvPr/>
        </p:nvGrpSpPr>
        <p:grpSpPr bwMode="auto">
          <a:xfrm>
            <a:off x="11747501" y="1"/>
            <a:ext cx="721360" cy="4720590"/>
            <a:chOff x="4625" y="243"/>
            <a:chExt cx="284" cy="2000"/>
          </a:xfrm>
        </p:grpSpPr>
        <p:sp>
          <p:nvSpPr>
            <p:cNvPr id="240645" name="Freeform 5"/>
            <p:cNvSpPr>
              <a:spLocks/>
            </p:cNvSpPr>
            <p:nvPr/>
          </p:nvSpPr>
          <p:spPr bwMode="auto">
            <a:xfrm>
              <a:off x="4625" y="259"/>
              <a:ext cx="12" cy="1984"/>
            </a:xfrm>
            <a:custGeom>
              <a:avLst/>
              <a:gdLst>
                <a:gd name="T0" fmla="*/ 0 w 12"/>
                <a:gd name="T1" fmla="*/ 0 h 1984"/>
                <a:gd name="T2" fmla="*/ 12 w 12"/>
                <a:gd name="T3" fmla="*/ 1984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" h="1984">
                  <a:moveTo>
                    <a:pt x="0" y="0"/>
                  </a:moveTo>
                  <a:lnTo>
                    <a:pt x="12" y="1984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40646" name="Freeform 6"/>
            <p:cNvSpPr>
              <a:spLocks/>
            </p:cNvSpPr>
            <p:nvPr/>
          </p:nvSpPr>
          <p:spPr bwMode="auto">
            <a:xfrm>
              <a:off x="4889" y="243"/>
              <a:ext cx="20" cy="2000"/>
            </a:xfrm>
            <a:custGeom>
              <a:avLst/>
              <a:gdLst>
                <a:gd name="T0" fmla="*/ 0 w 20"/>
                <a:gd name="T1" fmla="*/ 0 h 2000"/>
                <a:gd name="T2" fmla="*/ 20 w 20"/>
                <a:gd name="T3" fmla="*/ 2000 h 2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2000">
                  <a:moveTo>
                    <a:pt x="0" y="0"/>
                  </a:moveTo>
                  <a:lnTo>
                    <a:pt x="20" y="200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240652" name="AutoShape 12"/>
          <p:cNvSpPr>
            <a:spLocks noChangeArrowheads="1"/>
          </p:cNvSpPr>
          <p:nvPr/>
        </p:nvSpPr>
        <p:spPr bwMode="auto">
          <a:xfrm>
            <a:off x="690880" y="487680"/>
            <a:ext cx="10053320" cy="3453766"/>
          </a:xfrm>
          <a:prstGeom prst="wedgeRoundRectCallout">
            <a:avLst>
              <a:gd name="adj1" fmla="val 33468"/>
              <a:gd name="adj2" fmla="val 77657"/>
              <a:gd name="adj3" fmla="val 16667"/>
            </a:avLst>
          </a:prstGeom>
          <a:gradFill rotWithShape="1">
            <a:gsLst>
              <a:gs pos="0">
                <a:srgbClr val="66FFFF"/>
              </a:gs>
              <a:gs pos="50000">
                <a:schemeClr val="bg1"/>
              </a:gs>
              <a:gs pos="100000">
                <a:srgbClr val="66FFFF"/>
              </a:gs>
            </a:gsLst>
            <a:lin ang="18900000" scaled="1"/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r>
              <a:rPr lang="ru-RU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    Определение</a:t>
            </a:r>
            <a:r>
              <a:rPr lang="ru-RU" b="1" dirty="0">
                <a:solidFill>
                  <a:srgbClr val="FF0000"/>
                </a:solidFill>
                <a:latin typeface="Arial" charset="0"/>
                <a:cs typeface="Arial" charset="0"/>
              </a:rPr>
              <a:t>.</a:t>
            </a:r>
          </a:p>
          <a:p>
            <a:r>
              <a:rPr lang="ru-RU" b="1" dirty="0" smtClean="0">
                <a:solidFill>
                  <a:srgbClr val="0033CC"/>
                </a:solidFill>
                <a:latin typeface="Arial" charset="0"/>
                <a:cs typeface="Arial" charset="0"/>
              </a:rPr>
              <a:t>     Две </a:t>
            </a:r>
            <a:r>
              <a:rPr lang="ru-RU" b="1" dirty="0">
                <a:solidFill>
                  <a:srgbClr val="0033CC"/>
                </a:solidFill>
                <a:latin typeface="Arial" charset="0"/>
                <a:cs typeface="Arial" charset="0"/>
              </a:rPr>
              <a:t>прямые на плоскости </a:t>
            </a:r>
          </a:p>
          <a:p>
            <a:r>
              <a:rPr lang="ru-RU" b="1" dirty="0">
                <a:solidFill>
                  <a:srgbClr val="0033CC"/>
                </a:solidFill>
                <a:latin typeface="Arial" charset="0"/>
                <a:cs typeface="Arial" charset="0"/>
              </a:rPr>
              <a:t>называются параллельными, </a:t>
            </a:r>
          </a:p>
          <a:p>
            <a:r>
              <a:rPr lang="ru-RU" b="1" dirty="0">
                <a:solidFill>
                  <a:srgbClr val="0033CC"/>
                </a:solidFill>
                <a:latin typeface="Arial" charset="0"/>
                <a:cs typeface="Arial" charset="0"/>
              </a:rPr>
              <a:t>если они не пересекаются.</a:t>
            </a:r>
          </a:p>
          <a:p>
            <a:pPr algn="ctr"/>
            <a:endParaRPr lang="ru-RU" dirty="0">
              <a:solidFill>
                <a:srgbClr val="0033CC"/>
              </a:solidFill>
              <a:cs typeface="Arial" charset="0"/>
            </a:endParaRPr>
          </a:p>
        </p:txBody>
      </p:sp>
      <p:pic>
        <p:nvPicPr>
          <p:cNvPr id="240651" name="Picture 11" descr="Рисунок1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4581" y="4677185"/>
            <a:ext cx="5082539" cy="31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1829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ChangeArrowheads="1"/>
          </p:cNvSpPr>
          <p:nvPr/>
        </p:nvSpPr>
        <p:spPr bwMode="auto">
          <a:xfrm>
            <a:off x="5011421" y="911794"/>
            <a:ext cx="9618979" cy="160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 anchor="ctr">
            <a:spAutoFit/>
          </a:bodyPr>
          <a:lstStyle/>
          <a:p>
            <a:pPr marL="653110" indent="-653110"/>
            <a:r>
              <a:rPr lang="ru-RU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32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Через </a:t>
            </a:r>
            <a:r>
              <a:rPr lang="ru-RU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точку, не лежащую на данной</a:t>
            </a:r>
          </a:p>
          <a:p>
            <a:pPr marL="653110" indent="-653110"/>
            <a:r>
              <a:rPr lang="ru-RU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  прямой, проходит только одна прямая, параллельная данной.</a:t>
            </a:r>
          </a:p>
        </p:txBody>
      </p:sp>
      <p:sp>
        <p:nvSpPr>
          <p:cNvPr id="232451" name="Rectangle 3"/>
          <p:cNvSpPr>
            <a:spLocks noChangeArrowheads="1"/>
          </p:cNvSpPr>
          <p:nvPr/>
        </p:nvSpPr>
        <p:spPr bwMode="auto">
          <a:xfrm>
            <a:off x="5471160" y="3241674"/>
            <a:ext cx="9159240" cy="160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 anchor="ctr">
            <a:spAutoFit/>
          </a:bodyPr>
          <a:lstStyle/>
          <a:p>
            <a:pPr marL="653110" indent="-653110"/>
            <a:r>
              <a:rPr lang="ru-RU" sz="32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    Если </a:t>
            </a:r>
            <a:r>
              <a:rPr lang="ru-RU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прямая пересекает одну из </a:t>
            </a:r>
            <a:r>
              <a:rPr lang="ru-RU" sz="32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двух</a:t>
            </a:r>
          </a:p>
          <a:p>
            <a:pPr marL="653110" indent="-653110"/>
            <a:r>
              <a:rPr lang="ru-RU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параллельных прямых, то она </a:t>
            </a:r>
            <a:r>
              <a:rPr lang="ru-RU" sz="32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пересекает</a:t>
            </a:r>
          </a:p>
          <a:p>
            <a:pPr marL="653110" indent="-653110"/>
            <a:r>
              <a:rPr lang="ru-RU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и другую</a:t>
            </a:r>
            <a:r>
              <a:rPr lang="ru-RU" sz="32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2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2452" name="Line 4"/>
          <p:cNvSpPr>
            <a:spLocks noChangeShapeType="1"/>
          </p:cNvSpPr>
          <p:nvPr/>
        </p:nvSpPr>
        <p:spPr bwMode="auto">
          <a:xfrm flipV="1">
            <a:off x="401320" y="1954531"/>
            <a:ext cx="5184141" cy="2160270"/>
          </a:xfrm>
          <a:prstGeom prst="line">
            <a:avLst/>
          </a:prstGeom>
          <a:noFill/>
          <a:ln w="28575">
            <a:solidFill>
              <a:srgbClr val="660033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sz="32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32453" name="Rectangle 5"/>
          <p:cNvSpPr>
            <a:spLocks noChangeArrowheads="1"/>
          </p:cNvSpPr>
          <p:nvPr/>
        </p:nvSpPr>
        <p:spPr bwMode="auto">
          <a:xfrm>
            <a:off x="401321" y="158068"/>
            <a:ext cx="12781280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 anchor="ctr">
            <a:spAutoFit/>
          </a:bodyPr>
          <a:lstStyle/>
          <a:p>
            <a:pPr marL="653110" indent="-653110" algn="ctr"/>
            <a:r>
              <a:rPr 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Аксиома </a:t>
            </a: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параллельности и теоремы. 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2454" name="Line 6"/>
          <p:cNvSpPr>
            <a:spLocks noChangeShapeType="1"/>
          </p:cNvSpPr>
          <p:nvPr/>
        </p:nvSpPr>
        <p:spPr bwMode="auto">
          <a:xfrm flipV="1">
            <a:off x="518160" y="2992756"/>
            <a:ext cx="5184141" cy="216027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sz="32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32455" name="Oval 7"/>
          <p:cNvSpPr>
            <a:spLocks noChangeArrowheads="1"/>
          </p:cNvSpPr>
          <p:nvPr/>
        </p:nvSpPr>
        <p:spPr bwMode="auto">
          <a:xfrm>
            <a:off x="4780281" y="2215516"/>
            <a:ext cx="116840" cy="85724"/>
          </a:xfrm>
          <a:prstGeom prst="ellipse">
            <a:avLst/>
          </a:prstGeom>
          <a:solidFill>
            <a:srgbClr val="660033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 sz="3200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2456" name="Group 8"/>
          <p:cNvGrpSpPr>
            <a:grpSpLocks/>
          </p:cNvGrpSpPr>
          <p:nvPr/>
        </p:nvGrpSpPr>
        <p:grpSpPr bwMode="auto">
          <a:xfrm rot="48601" flipH="1">
            <a:off x="2936241" y="744856"/>
            <a:ext cx="2110741" cy="1339214"/>
            <a:chOff x="519" y="587"/>
            <a:chExt cx="951" cy="1168"/>
          </a:xfrm>
        </p:grpSpPr>
        <p:sp>
          <p:nvSpPr>
            <p:cNvPr id="232457" name="Freeform 9"/>
            <p:cNvSpPr>
              <a:spLocks/>
            </p:cNvSpPr>
            <p:nvPr/>
          </p:nvSpPr>
          <p:spPr bwMode="auto">
            <a:xfrm>
              <a:off x="519" y="587"/>
              <a:ext cx="951" cy="1168"/>
            </a:xfrm>
            <a:custGeom>
              <a:avLst/>
              <a:gdLst>
                <a:gd name="T0" fmla="*/ 864 w 951"/>
                <a:gd name="T1" fmla="*/ 0 h 1168"/>
                <a:gd name="T2" fmla="*/ 951 w 951"/>
                <a:gd name="T3" fmla="*/ 84 h 1168"/>
                <a:gd name="T4" fmla="*/ 209 w 951"/>
                <a:gd name="T5" fmla="*/ 1009 h 1168"/>
                <a:gd name="T6" fmla="*/ 0 w 951"/>
                <a:gd name="T7" fmla="*/ 1168 h 1168"/>
                <a:gd name="T8" fmla="*/ 118 w 951"/>
                <a:gd name="T9" fmla="*/ 935 h 1168"/>
                <a:gd name="T10" fmla="*/ 864 w 951"/>
                <a:gd name="T11" fmla="*/ 0 h 1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51" h="1168">
                  <a:moveTo>
                    <a:pt x="864" y="0"/>
                  </a:moveTo>
                  <a:lnTo>
                    <a:pt x="951" y="84"/>
                  </a:lnTo>
                  <a:lnTo>
                    <a:pt x="209" y="1009"/>
                  </a:lnTo>
                  <a:lnTo>
                    <a:pt x="0" y="1168"/>
                  </a:lnTo>
                  <a:lnTo>
                    <a:pt x="118" y="935"/>
                  </a:lnTo>
                  <a:lnTo>
                    <a:pt x="864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sz="32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2458" name="Freeform 10"/>
            <p:cNvSpPr>
              <a:spLocks/>
            </p:cNvSpPr>
            <p:nvPr/>
          </p:nvSpPr>
          <p:spPr bwMode="auto">
            <a:xfrm>
              <a:off x="524" y="1500"/>
              <a:ext cx="220" cy="248"/>
            </a:xfrm>
            <a:custGeom>
              <a:avLst/>
              <a:gdLst>
                <a:gd name="T0" fmla="*/ 0 w 220"/>
                <a:gd name="T1" fmla="*/ 248 h 248"/>
                <a:gd name="T2" fmla="*/ 220 w 220"/>
                <a:gd name="T3" fmla="*/ 84 h 248"/>
                <a:gd name="T4" fmla="*/ 128 w 220"/>
                <a:gd name="T5" fmla="*/ 0 h 248"/>
                <a:gd name="T6" fmla="*/ 0 w 220"/>
                <a:gd name="T7" fmla="*/ 248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0" h="248">
                  <a:moveTo>
                    <a:pt x="0" y="248"/>
                  </a:moveTo>
                  <a:lnTo>
                    <a:pt x="220" y="84"/>
                  </a:lnTo>
                  <a:lnTo>
                    <a:pt x="128" y="0"/>
                  </a:lnTo>
                  <a:lnTo>
                    <a:pt x="0" y="24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sz="32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2459" name="Freeform 11"/>
            <p:cNvSpPr>
              <a:spLocks/>
            </p:cNvSpPr>
            <p:nvPr/>
          </p:nvSpPr>
          <p:spPr bwMode="auto">
            <a:xfrm>
              <a:off x="524" y="1640"/>
              <a:ext cx="96" cy="104"/>
            </a:xfrm>
            <a:custGeom>
              <a:avLst/>
              <a:gdLst>
                <a:gd name="T0" fmla="*/ 96 w 96"/>
                <a:gd name="T1" fmla="*/ 39 h 104"/>
                <a:gd name="T2" fmla="*/ 56 w 96"/>
                <a:gd name="T3" fmla="*/ 0 h 104"/>
                <a:gd name="T4" fmla="*/ 0 w 96"/>
                <a:gd name="T5" fmla="*/ 104 h 104"/>
                <a:gd name="T6" fmla="*/ 96 w 96"/>
                <a:gd name="T7" fmla="*/ 39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6" h="104">
                  <a:moveTo>
                    <a:pt x="96" y="39"/>
                  </a:moveTo>
                  <a:lnTo>
                    <a:pt x="56" y="0"/>
                  </a:lnTo>
                  <a:lnTo>
                    <a:pt x="0" y="104"/>
                  </a:lnTo>
                  <a:lnTo>
                    <a:pt x="96" y="39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sz="32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2460" name="Freeform 12"/>
            <p:cNvSpPr>
              <a:spLocks/>
            </p:cNvSpPr>
            <p:nvPr/>
          </p:nvSpPr>
          <p:spPr bwMode="auto">
            <a:xfrm>
              <a:off x="676" y="612"/>
              <a:ext cx="736" cy="912"/>
            </a:xfrm>
            <a:custGeom>
              <a:avLst/>
              <a:gdLst>
                <a:gd name="T0" fmla="*/ 736 w 736"/>
                <a:gd name="T1" fmla="*/ 0 h 912"/>
                <a:gd name="T2" fmla="*/ 0 w 736"/>
                <a:gd name="T3" fmla="*/ 912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36" h="912">
                  <a:moveTo>
                    <a:pt x="736" y="0"/>
                  </a:moveTo>
                  <a:lnTo>
                    <a:pt x="0" y="91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sz="32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2461" name="Freeform 13"/>
            <p:cNvSpPr>
              <a:spLocks/>
            </p:cNvSpPr>
            <p:nvPr/>
          </p:nvSpPr>
          <p:spPr bwMode="auto">
            <a:xfrm>
              <a:off x="704" y="644"/>
              <a:ext cx="736" cy="908"/>
            </a:xfrm>
            <a:custGeom>
              <a:avLst/>
              <a:gdLst>
                <a:gd name="T0" fmla="*/ 736 w 736"/>
                <a:gd name="T1" fmla="*/ 0 h 908"/>
                <a:gd name="T2" fmla="*/ 0 w 736"/>
                <a:gd name="T3" fmla="*/ 908 h 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36" h="908">
                  <a:moveTo>
                    <a:pt x="736" y="0"/>
                  </a:moveTo>
                  <a:lnTo>
                    <a:pt x="0" y="90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sz="3200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2462" name="Text Box 14"/>
          <p:cNvSpPr txBox="1">
            <a:spLocks noChangeArrowheads="1"/>
          </p:cNvSpPr>
          <p:nvPr/>
        </p:nvSpPr>
        <p:spPr bwMode="auto">
          <a:xfrm>
            <a:off x="5125720" y="2990850"/>
            <a:ext cx="491422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200" b="1" i="1" dirty="0">
                <a:cs typeface="Arial" pitchFamily="34" charset="0"/>
              </a:rPr>
              <a:t>а</a:t>
            </a:r>
          </a:p>
        </p:txBody>
      </p:sp>
      <p:sp>
        <p:nvSpPr>
          <p:cNvPr id="232463" name="Text Box 15"/>
          <p:cNvSpPr txBox="1">
            <a:spLocks noChangeArrowheads="1"/>
          </p:cNvSpPr>
          <p:nvPr/>
        </p:nvSpPr>
        <p:spPr bwMode="auto">
          <a:xfrm>
            <a:off x="4655821" y="2127886"/>
            <a:ext cx="560351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200" b="1">
                <a:latin typeface="Arial" pitchFamily="34" charset="0"/>
                <a:cs typeface="Arial" pitchFamily="34" charset="0"/>
              </a:rPr>
              <a:t>А</a:t>
            </a:r>
          </a:p>
        </p:txBody>
      </p:sp>
      <p:grpSp>
        <p:nvGrpSpPr>
          <p:cNvPr id="232464" name="Group 16"/>
          <p:cNvGrpSpPr>
            <a:grpSpLocks/>
          </p:cNvGrpSpPr>
          <p:nvPr/>
        </p:nvGrpSpPr>
        <p:grpSpPr bwMode="auto">
          <a:xfrm rot="-48601">
            <a:off x="2092961" y="918210"/>
            <a:ext cx="2110741" cy="1339216"/>
            <a:chOff x="519" y="587"/>
            <a:chExt cx="951" cy="1168"/>
          </a:xfrm>
        </p:grpSpPr>
        <p:sp>
          <p:nvSpPr>
            <p:cNvPr id="232465" name="Freeform 17"/>
            <p:cNvSpPr>
              <a:spLocks/>
            </p:cNvSpPr>
            <p:nvPr/>
          </p:nvSpPr>
          <p:spPr bwMode="auto">
            <a:xfrm>
              <a:off x="519" y="587"/>
              <a:ext cx="951" cy="1168"/>
            </a:xfrm>
            <a:custGeom>
              <a:avLst/>
              <a:gdLst>
                <a:gd name="T0" fmla="*/ 864 w 951"/>
                <a:gd name="T1" fmla="*/ 0 h 1168"/>
                <a:gd name="T2" fmla="*/ 951 w 951"/>
                <a:gd name="T3" fmla="*/ 84 h 1168"/>
                <a:gd name="T4" fmla="*/ 209 w 951"/>
                <a:gd name="T5" fmla="*/ 1009 h 1168"/>
                <a:gd name="T6" fmla="*/ 0 w 951"/>
                <a:gd name="T7" fmla="*/ 1168 h 1168"/>
                <a:gd name="T8" fmla="*/ 118 w 951"/>
                <a:gd name="T9" fmla="*/ 935 h 1168"/>
                <a:gd name="T10" fmla="*/ 864 w 951"/>
                <a:gd name="T11" fmla="*/ 0 h 1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51" h="1168">
                  <a:moveTo>
                    <a:pt x="864" y="0"/>
                  </a:moveTo>
                  <a:lnTo>
                    <a:pt x="951" y="84"/>
                  </a:lnTo>
                  <a:lnTo>
                    <a:pt x="209" y="1009"/>
                  </a:lnTo>
                  <a:lnTo>
                    <a:pt x="0" y="1168"/>
                  </a:lnTo>
                  <a:lnTo>
                    <a:pt x="118" y="935"/>
                  </a:lnTo>
                  <a:lnTo>
                    <a:pt x="864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sz="32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2466" name="Freeform 18"/>
            <p:cNvSpPr>
              <a:spLocks/>
            </p:cNvSpPr>
            <p:nvPr/>
          </p:nvSpPr>
          <p:spPr bwMode="auto">
            <a:xfrm>
              <a:off x="524" y="1500"/>
              <a:ext cx="220" cy="248"/>
            </a:xfrm>
            <a:custGeom>
              <a:avLst/>
              <a:gdLst>
                <a:gd name="T0" fmla="*/ 0 w 220"/>
                <a:gd name="T1" fmla="*/ 248 h 248"/>
                <a:gd name="T2" fmla="*/ 220 w 220"/>
                <a:gd name="T3" fmla="*/ 84 h 248"/>
                <a:gd name="T4" fmla="*/ 128 w 220"/>
                <a:gd name="T5" fmla="*/ 0 h 248"/>
                <a:gd name="T6" fmla="*/ 0 w 220"/>
                <a:gd name="T7" fmla="*/ 248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0" h="248">
                  <a:moveTo>
                    <a:pt x="0" y="248"/>
                  </a:moveTo>
                  <a:lnTo>
                    <a:pt x="220" y="84"/>
                  </a:lnTo>
                  <a:lnTo>
                    <a:pt x="128" y="0"/>
                  </a:lnTo>
                  <a:lnTo>
                    <a:pt x="0" y="24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sz="32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2467" name="Freeform 19"/>
            <p:cNvSpPr>
              <a:spLocks/>
            </p:cNvSpPr>
            <p:nvPr/>
          </p:nvSpPr>
          <p:spPr bwMode="auto">
            <a:xfrm>
              <a:off x="524" y="1640"/>
              <a:ext cx="96" cy="104"/>
            </a:xfrm>
            <a:custGeom>
              <a:avLst/>
              <a:gdLst>
                <a:gd name="T0" fmla="*/ 96 w 96"/>
                <a:gd name="T1" fmla="*/ 39 h 104"/>
                <a:gd name="T2" fmla="*/ 56 w 96"/>
                <a:gd name="T3" fmla="*/ 0 h 104"/>
                <a:gd name="T4" fmla="*/ 0 w 96"/>
                <a:gd name="T5" fmla="*/ 104 h 104"/>
                <a:gd name="T6" fmla="*/ 96 w 96"/>
                <a:gd name="T7" fmla="*/ 39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6" h="104">
                  <a:moveTo>
                    <a:pt x="96" y="39"/>
                  </a:moveTo>
                  <a:lnTo>
                    <a:pt x="56" y="0"/>
                  </a:lnTo>
                  <a:lnTo>
                    <a:pt x="0" y="104"/>
                  </a:lnTo>
                  <a:lnTo>
                    <a:pt x="96" y="39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sz="32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2468" name="Freeform 20"/>
            <p:cNvSpPr>
              <a:spLocks/>
            </p:cNvSpPr>
            <p:nvPr/>
          </p:nvSpPr>
          <p:spPr bwMode="auto">
            <a:xfrm>
              <a:off x="676" y="612"/>
              <a:ext cx="736" cy="912"/>
            </a:xfrm>
            <a:custGeom>
              <a:avLst/>
              <a:gdLst>
                <a:gd name="T0" fmla="*/ 736 w 736"/>
                <a:gd name="T1" fmla="*/ 0 h 912"/>
                <a:gd name="T2" fmla="*/ 0 w 736"/>
                <a:gd name="T3" fmla="*/ 912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36" h="912">
                  <a:moveTo>
                    <a:pt x="736" y="0"/>
                  </a:moveTo>
                  <a:lnTo>
                    <a:pt x="0" y="91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sz="32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2469" name="Freeform 21"/>
            <p:cNvSpPr>
              <a:spLocks/>
            </p:cNvSpPr>
            <p:nvPr/>
          </p:nvSpPr>
          <p:spPr bwMode="auto">
            <a:xfrm>
              <a:off x="704" y="644"/>
              <a:ext cx="736" cy="908"/>
            </a:xfrm>
            <a:custGeom>
              <a:avLst/>
              <a:gdLst>
                <a:gd name="T0" fmla="*/ 736 w 736"/>
                <a:gd name="T1" fmla="*/ 0 h 908"/>
                <a:gd name="T2" fmla="*/ 0 w 736"/>
                <a:gd name="T3" fmla="*/ 908 h 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36" h="908">
                  <a:moveTo>
                    <a:pt x="736" y="0"/>
                  </a:moveTo>
                  <a:lnTo>
                    <a:pt x="0" y="90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sz="3200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2470" name="Line 22"/>
          <p:cNvSpPr>
            <a:spLocks noChangeShapeType="1"/>
          </p:cNvSpPr>
          <p:nvPr/>
        </p:nvSpPr>
        <p:spPr bwMode="auto">
          <a:xfrm>
            <a:off x="2131061" y="2301240"/>
            <a:ext cx="231139" cy="311086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sz="32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32471" name="Rectangle 23"/>
          <p:cNvSpPr>
            <a:spLocks noChangeArrowheads="1"/>
          </p:cNvSpPr>
          <p:nvPr/>
        </p:nvSpPr>
        <p:spPr bwMode="auto">
          <a:xfrm>
            <a:off x="5471161" y="5697630"/>
            <a:ext cx="9159240" cy="1116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 anchor="ctr">
            <a:spAutoFit/>
          </a:bodyPr>
          <a:lstStyle/>
          <a:p>
            <a:pPr marL="653110" indent="-653110"/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32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Если </a:t>
            </a:r>
            <a:r>
              <a:rPr lang="ru-RU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две прямые параллельны</a:t>
            </a:r>
            <a:r>
              <a:rPr lang="en-US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третьей</a:t>
            </a:r>
          </a:p>
          <a:p>
            <a:pPr marL="653110" indent="-653110"/>
            <a:r>
              <a:rPr lang="ru-RU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2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прямой, то они параллельны</a:t>
            </a:r>
            <a:r>
              <a:rPr lang="ru-RU" sz="32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2472" name="Group 24"/>
          <p:cNvGrpSpPr>
            <a:grpSpLocks/>
          </p:cNvGrpSpPr>
          <p:nvPr/>
        </p:nvGrpSpPr>
        <p:grpSpPr bwMode="auto">
          <a:xfrm>
            <a:off x="401321" y="5497830"/>
            <a:ext cx="5186680" cy="2571751"/>
            <a:chOff x="158" y="2886"/>
            <a:chExt cx="2042" cy="1350"/>
          </a:xfrm>
        </p:grpSpPr>
        <p:sp>
          <p:nvSpPr>
            <p:cNvPr id="232473" name="Line 25"/>
            <p:cNvSpPr>
              <a:spLocks noChangeShapeType="1"/>
            </p:cNvSpPr>
            <p:nvPr/>
          </p:nvSpPr>
          <p:spPr bwMode="auto">
            <a:xfrm>
              <a:off x="204" y="4065"/>
              <a:ext cx="1905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sz="32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2474" name="Line 26"/>
            <p:cNvSpPr>
              <a:spLocks noChangeShapeType="1"/>
            </p:cNvSpPr>
            <p:nvPr/>
          </p:nvSpPr>
          <p:spPr bwMode="auto">
            <a:xfrm>
              <a:off x="158" y="3702"/>
              <a:ext cx="1905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sz="32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2475" name="Line 27"/>
            <p:cNvSpPr>
              <a:spLocks noChangeShapeType="1"/>
            </p:cNvSpPr>
            <p:nvPr/>
          </p:nvSpPr>
          <p:spPr bwMode="auto">
            <a:xfrm>
              <a:off x="295" y="3022"/>
              <a:ext cx="1905" cy="13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sz="32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2476" name="Text Box 28"/>
            <p:cNvSpPr txBox="1">
              <a:spLocks noChangeArrowheads="1"/>
            </p:cNvSpPr>
            <p:nvPr/>
          </p:nvSpPr>
          <p:spPr bwMode="auto">
            <a:xfrm>
              <a:off x="1927" y="3566"/>
              <a:ext cx="162" cy="3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3200" b="1" i="1">
                  <a:solidFill>
                    <a:srgbClr val="FF0000"/>
                  </a:solidFill>
                  <a:cs typeface="Arial" pitchFamily="34" charset="0"/>
                </a:rPr>
                <a:t>а</a:t>
              </a:r>
            </a:p>
          </p:txBody>
        </p:sp>
        <p:sp>
          <p:nvSpPr>
            <p:cNvPr id="232477" name="Text Box 29"/>
            <p:cNvSpPr txBox="1">
              <a:spLocks noChangeArrowheads="1"/>
            </p:cNvSpPr>
            <p:nvPr/>
          </p:nvSpPr>
          <p:spPr bwMode="auto">
            <a:xfrm>
              <a:off x="1927" y="3929"/>
              <a:ext cx="158" cy="3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 b="1" i="1">
                  <a:solidFill>
                    <a:srgbClr val="FF0000"/>
                  </a:solidFill>
                  <a:cs typeface="Arial" pitchFamily="34" charset="0"/>
                </a:rPr>
                <a:t>b</a:t>
              </a:r>
              <a:endParaRPr lang="ru-RU" sz="3200" b="1" i="1">
                <a:solidFill>
                  <a:srgbClr val="FF0000"/>
                </a:solidFill>
                <a:cs typeface="Arial" pitchFamily="34" charset="0"/>
              </a:endParaRPr>
            </a:p>
          </p:txBody>
        </p:sp>
        <p:sp>
          <p:nvSpPr>
            <p:cNvPr id="232478" name="Text Box 30"/>
            <p:cNvSpPr txBox="1">
              <a:spLocks noChangeArrowheads="1"/>
            </p:cNvSpPr>
            <p:nvPr/>
          </p:nvSpPr>
          <p:spPr bwMode="auto">
            <a:xfrm>
              <a:off x="1927" y="2886"/>
              <a:ext cx="162" cy="3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3200" b="1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с</a:t>
              </a:r>
            </a:p>
          </p:txBody>
        </p:sp>
      </p:grpSp>
      <p:sp>
        <p:nvSpPr>
          <p:cNvPr id="232479" name="Text Box 31"/>
          <p:cNvSpPr txBox="1">
            <a:spLocks noChangeArrowheads="1"/>
          </p:cNvSpPr>
          <p:nvPr/>
        </p:nvSpPr>
        <p:spPr bwMode="auto">
          <a:xfrm>
            <a:off x="1668782" y="2213610"/>
            <a:ext cx="491422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sz="3200" b="1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2480" name="Text Box 32"/>
          <p:cNvSpPr txBox="1">
            <a:spLocks noChangeArrowheads="1"/>
          </p:cNvSpPr>
          <p:nvPr/>
        </p:nvSpPr>
        <p:spPr bwMode="auto">
          <a:xfrm>
            <a:off x="4957296" y="1522096"/>
            <a:ext cx="483407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3200" b="1" i="1" dirty="0">
                <a:cs typeface="Arial" pitchFamily="34" charset="0"/>
              </a:rPr>
              <a:t>b</a:t>
            </a:r>
            <a:endParaRPr lang="ru-RU" sz="3200" b="1" i="1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82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85185E-6 L -0.27274 0.21296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324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46" y="1064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3000"/>
                                        <p:tgtEl>
                                          <p:spTgt spid="232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2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324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2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2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2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96296E-6 L 0.01719 0.3597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324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1" y="17986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232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2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2324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2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2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2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2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2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2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324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2450" grpId="0"/>
      <p:bldP spid="232451" grpId="0" build="allAtOnce"/>
      <p:bldP spid="232452" grpId="0" animBg="1"/>
      <p:bldP spid="232470" grpId="0" animBg="1"/>
      <p:bldP spid="232471" grpId="0" build="allAtOnce"/>
      <p:bldP spid="232479" grpId="0"/>
      <p:bldP spid="23248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341120" y="380999"/>
            <a:ext cx="12435840" cy="1447801"/>
          </a:xfrm>
        </p:spPr>
        <p:txBody>
          <a:bodyPr>
            <a:normAutofit/>
          </a:bodyPr>
          <a:lstStyle/>
          <a:p>
            <a:pPr algn="ctr"/>
            <a:r>
              <a:rPr lang="ru-RU" sz="4400" dirty="0">
                <a:solidFill>
                  <a:srgbClr val="008000"/>
                </a:solidFill>
              </a:rPr>
              <a:t>Выберите рисунки с пересекающимися </a:t>
            </a:r>
            <a:r>
              <a:rPr lang="ru-RU" sz="4400" dirty="0" smtClean="0">
                <a:solidFill>
                  <a:srgbClr val="008000"/>
                </a:solidFill>
              </a:rPr>
              <a:t>прямыми</a:t>
            </a:r>
            <a:endParaRPr lang="ru-RU" sz="4400" dirty="0">
              <a:solidFill>
                <a:srgbClr val="008000"/>
              </a:solidFill>
            </a:endParaRP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524566" y="2103120"/>
            <a:ext cx="6461760" cy="2278381"/>
            <a:chOff x="192" y="1104"/>
            <a:chExt cx="2544" cy="1196"/>
          </a:xfrm>
        </p:grpSpPr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336" y="1248"/>
              <a:ext cx="2400" cy="720"/>
              <a:chOff x="336" y="1248"/>
              <a:chExt cx="2400" cy="720"/>
            </a:xfrm>
          </p:grpSpPr>
          <p:sp>
            <p:nvSpPr>
              <p:cNvPr id="4118" name="Line 4"/>
              <p:cNvSpPr>
                <a:spLocks noChangeShapeType="1"/>
              </p:cNvSpPr>
              <p:nvPr/>
            </p:nvSpPr>
            <p:spPr bwMode="auto">
              <a:xfrm flipV="1">
                <a:off x="336" y="1248"/>
                <a:ext cx="2400" cy="72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19" name="Line 5"/>
              <p:cNvSpPr>
                <a:spLocks noChangeShapeType="1"/>
              </p:cNvSpPr>
              <p:nvPr/>
            </p:nvSpPr>
            <p:spPr bwMode="auto">
              <a:xfrm>
                <a:off x="384" y="1344"/>
                <a:ext cx="2016" cy="52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116" name="Text Box 7"/>
            <p:cNvSpPr txBox="1">
              <a:spLocks noChangeArrowheads="1"/>
            </p:cNvSpPr>
            <p:nvPr/>
          </p:nvSpPr>
          <p:spPr bwMode="auto">
            <a:xfrm>
              <a:off x="240" y="1104"/>
              <a:ext cx="288" cy="380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i="1" dirty="0">
                  <a:solidFill>
                    <a:srgbClr val="002060"/>
                  </a:solidFill>
                </a:rPr>
                <a:t>а</a:t>
              </a:r>
            </a:p>
          </p:txBody>
        </p:sp>
        <p:sp>
          <p:nvSpPr>
            <p:cNvPr id="4117" name="Text Box 8"/>
            <p:cNvSpPr txBox="1">
              <a:spLocks noChangeArrowheads="1"/>
            </p:cNvSpPr>
            <p:nvPr/>
          </p:nvSpPr>
          <p:spPr bwMode="auto">
            <a:xfrm>
              <a:off x="192" y="1920"/>
              <a:ext cx="336" cy="380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i="1">
                  <a:solidFill>
                    <a:srgbClr val="002060"/>
                  </a:solidFill>
                </a:rPr>
                <a:t>b</a:t>
              </a:r>
              <a:endParaRPr lang="ru-RU" b="1" i="1">
                <a:solidFill>
                  <a:srgbClr val="002060"/>
                </a:solidFill>
              </a:endParaRPr>
            </a:p>
          </p:txBody>
        </p: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7559040" y="2194560"/>
            <a:ext cx="5730240" cy="2461261"/>
            <a:chOff x="2976" y="1152"/>
            <a:chExt cx="2256" cy="1292"/>
          </a:xfrm>
        </p:grpSpPr>
        <p:grpSp>
          <p:nvGrpSpPr>
            <p:cNvPr id="5" name="Group 12"/>
            <p:cNvGrpSpPr>
              <a:grpSpLocks/>
            </p:cNvGrpSpPr>
            <p:nvPr/>
          </p:nvGrpSpPr>
          <p:grpSpPr bwMode="auto">
            <a:xfrm>
              <a:off x="3264" y="1152"/>
              <a:ext cx="1968" cy="912"/>
              <a:chOff x="3264" y="1152"/>
              <a:chExt cx="1968" cy="912"/>
            </a:xfrm>
          </p:grpSpPr>
          <p:sp>
            <p:nvSpPr>
              <p:cNvPr id="4113" name="Line 10"/>
              <p:cNvSpPr>
                <a:spLocks noChangeShapeType="1"/>
              </p:cNvSpPr>
              <p:nvPr/>
            </p:nvSpPr>
            <p:spPr bwMode="auto">
              <a:xfrm flipV="1">
                <a:off x="3264" y="1152"/>
                <a:ext cx="1776" cy="76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14" name="Line 11"/>
              <p:cNvSpPr>
                <a:spLocks noChangeShapeType="1"/>
              </p:cNvSpPr>
              <p:nvPr/>
            </p:nvSpPr>
            <p:spPr bwMode="auto">
              <a:xfrm flipV="1">
                <a:off x="3456" y="1920"/>
                <a:ext cx="1776" cy="144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111" name="Text Box 13"/>
            <p:cNvSpPr txBox="1">
              <a:spLocks noChangeArrowheads="1"/>
            </p:cNvSpPr>
            <p:nvPr/>
          </p:nvSpPr>
          <p:spPr bwMode="auto">
            <a:xfrm>
              <a:off x="2976" y="1824"/>
              <a:ext cx="240" cy="380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i="1" dirty="0">
                  <a:solidFill>
                    <a:srgbClr val="002060"/>
                  </a:solidFill>
                </a:rPr>
                <a:t>a</a:t>
              </a:r>
              <a:endParaRPr lang="ru-RU" b="1" i="1" dirty="0">
                <a:solidFill>
                  <a:srgbClr val="002060"/>
                </a:solidFill>
              </a:endParaRPr>
            </a:p>
          </p:txBody>
        </p:sp>
        <p:sp>
          <p:nvSpPr>
            <p:cNvPr id="4112" name="Text Box 14"/>
            <p:cNvSpPr txBox="1">
              <a:spLocks noChangeArrowheads="1"/>
            </p:cNvSpPr>
            <p:nvPr/>
          </p:nvSpPr>
          <p:spPr bwMode="auto">
            <a:xfrm>
              <a:off x="3360" y="2064"/>
              <a:ext cx="192" cy="380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i="1">
                  <a:solidFill>
                    <a:srgbClr val="002060"/>
                  </a:solidFill>
                </a:rPr>
                <a:t>b</a:t>
              </a:r>
              <a:endParaRPr lang="ru-RU" b="1" i="1">
                <a:solidFill>
                  <a:srgbClr val="002060"/>
                </a:solidFill>
              </a:endParaRPr>
            </a:p>
          </p:txBody>
        </p:sp>
      </p:grp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4389120" y="5303520"/>
            <a:ext cx="6827520" cy="2552701"/>
            <a:chOff x="1728" y="2784"/>
            <a:chExt cx="2688" cy="1340"/>
          </a:xfrm>
        </p:grpSpPr>
        <p:grpSp>
          <p:nvGrpSpPr>
            <p:cNvPr id="7" name="Group 18"/>
            <p:cNvGrpSpPr>
              <a:grpSpLocks/>
            </p:cNvGrpSpPr>
            <p:nvPr/>
          </p:nvGrpSpPr>
          <p:grpSpPr bwMode="auto">
            <a:xfrm>
              <a:off x="1728" y="2784"/>
              <a:ext cx="2304" cy="1008"/>
              <a:chOff x="1728" y="2784"/>
              <a:chExt cx="2304" cy="1008"/>
            </a:xfrm>
          </p:grpSpPr>
          <p:sp>
            <p:nvSpPr>
              <p:cNvPr id="4108" name="Line 16"/>
              <p:cNvSpPr>
                <a:spLocks noChangeShapeType="1"/>
              </p:cNvSpPr>
              <p:nvPr/>
            </p:nvSpPr>
            <p:spPr bwMode="auto">
              <a:xfrm>
                <a:off x="1728" y="2784"/>
                <a:ext cx="2208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09" name="Line 17"/>
              <p:cNvSpPr>
                <a:spLocks noChangeShapeType="1"/>
              </p:cNvSpPr>
              <p:nvPr/>
            </p:nvSpPr>
            <p:spPr bwMode="auto">
              <a:xfrm>
                <a:off x="1824" y="3216"/>
                <a:ext cx="2208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106" name="Text Box 19"/>
            <p:cNvSpPr txBox="1">
              <a:spLocks noChangeArrowheads="1"/>
            </p:cNvSpPr>
            <p:nvPr/>
          </p:nvSpPr>
          <p:spPr bwMode="auto">
            <a:xfrm>
              <a:off x="3984" y="3216"/>
              <a:ext cx="288" cy="380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i="1">
                  <a:solidFill>
                    <a:srgbClr val="002060"/>
                  </a:solidFill>
                </a:rPr>
                <a:t>a</a:t>
              </a:r>
              <a:endParaRPr lang="ru-RU" b="1" i="1">
                <a:solidFill>
                  <a:srgbClr val="002060"/>
                </a:solidFill>
              </a:endParaRPr>
            </a:p>
          </p:txBody>
        </p:sp>
        <p:sp>
          <p:nvSpPr>
            <p:cNvPr id="4107" name="Text Box 20"/>
            <p:cNvSpPr txBox="1">
              <a:spLocks noChangeArrowheads="1"/>
            </p:cNvSpPr>
            <p:nvPr/>
          </p:nvSpPr>
          <p:spPr bwMode="auto">
            <a:xfrm>
              <a:off x="4080" y="3744"/>
              <a:ext cx="336" cy="380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i="1" dirty="0">
                  <a:solidFill>
                    <a:srgbClr val="002060"/>
                  </a:solidFill>
                </a:rPr>
                <a:t>b</a:t>
              </a:r>
              <a:endParaRPr lang="ru-RU" b="1" i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4102" name="Text Box 22"/>
          <p:cNvSpPr txBox="1">
            <a:spLocks noChangeArrowheads="1"/>
          </p:cNvSpPr>
          <p:nvPr/>
        </p:nvSpPr>
        <p:spPr bwMode="auto">
          <a:xfrm>
            <a:off x="2804160" y="3749041"/>
            <a:ext cx="1463040" cy="578174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900" b="1">
                <a:solidFill>
                  <a:srgbClr val="FF0000"/>
                </a:solidFill>
              </a:rPr>
              <a:t>А</a:t>
            </a:r>
            <a:r>
              <a:rPr lang="en-US" sz="2900" b="1">
                <a:solidFill>
                  <a:srgbClr val="FF0000"/>
                </a:solidFill>
              </a:rPr>
              <a:t>)</a:t>
            </a:r>
            <a:endParaRPr lang="ru-RU" sz="2900" b="1">
              <a:solidFill>
                <a:srgbClr val="FF0000"/>
              </a:solidFill>
            </a:endParaRPr>
          </a:p>
        </p:txBody>
      </p:sp>
      <p:sp>
        <p:nvSpPr>
          <p:cNvPr id="4103" name="Text Box 23"/>
          <p:cNvSpPr txBox="1">
            <a:spLocks noChangeArrowheads="1"/>
          </p:cNvSpPr>
          <p:nvPr/>
        </p:nvSpPr>
        <p:spPr bwMode="auto">
          <a:xfrm>
            <a:off x="9997440" y="4114801"/>
            <a:ext cx="1463040" cy="578174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900" b="1">
                <a:solidFill>
                  <a:srgbClr val="FF0000"/>
                </a:solidFill>
              </a:rPr>
              <a:t>Б)</a:t>
            </a:r>
          </a:p>
        </p:txBody>
      </p:sp>
      <p:sp>
        <p:nvSpPr>
          <p:cNvPr id="4104" name="Text Box 24"/>
          <p:cNvSpPr txBox="1">
            <a:spLocks noChangeArrowheads="1"/>
          </p:cNvSpPr>
          <p:nvPr/>
        </p:nvSpPr>
        <p:spPr bwMode="auto">
          <a:xfrm>
            <a:off x="5730240" y="6949441"/>
            <a:ext cx="1706880" cy="578174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900" b="1">
                <a:solidFill>
                  <a:srgbClr val="FF0000"/>
                </a:solidFill>
              </a:rPr>
              <a:t>С)</a:t>
            </a:r>
          </a:p>
        </p:txBody>
      </p:sp>
      <p:pic>
        <p:nvPicPr>
          <p:cNvPr id="28" name="Picture 2" descr="Значок вектора галочки — Векторное изображение © avector #218121218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2" b="94882" l="563" r="9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30" t="13226" r="23464" b="24485"/>
          <a:stretch/>
        </p:blipFill>
        <p:spPr bwMode="auto">
          <a:xfrm>
            <a:off x="2735948" y="1207506"/>
            <a:ext cx="1071255" cy="1284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Значок вектора галочки — Векторное изображение © avector #218121218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2" b="94882" l="563" r="9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30" t="13226" r="23464" b="24485"/>
          <a:stretch/>
        </p:blipFill>
        <p:spPr bwMode="auto">
          <a:xfrm>
            <a:off x="13106400" y="1735323"/>
            <a:ext cx="1071255" cy="1284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6401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258" y="514325"/>
            <a:ext cx="12344486" cy="149735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4400" dirty="0" smtClean="0">
                <a:solidFill>
                  <a:srgbClr val="008000"/>
                </a:solidFill>
              </a:rPr>
              <a:t>Укажите </a:t>
            </a:r>
            <a:r>
              <a:rPr lang="ru-RU" sz="4400" dirty="0">
                <a:solidFill>
                  <a:srgbClr val="008000"/>
                </a:solidFill>
              </a:rPr>
              <a:t>номера рисунков, на которых изображены параллельные прямые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 rot="-1831146">
            <a:off x="8204918" y="2184663"/>
            <a:ext cx="5120640" cy="2411731"/>
            <a:chOff x="1728" y="2784"/>
            <a:chExt cx="2688" cy="1266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728" y="2784"/>
              <a:ext cx="2304" cy="1008"/>
              <a:chOff x="1728" y="2784"/>
              <a:chExt cx="2304" cy="1008"/>
            </a:xfrm>
          </p:grpSpPr>
          <p:sp>
            <p:nvSpPr>
              <p:cNvPr id="7200" name="Line 6"/>
              <p:cNvSpPr>
                <a:spLocks noChangeShapeType="1"/>
              </p:cNvSpPr>
              <p:nvPr/>
            </p:nvSpPr>
            <p:spPr bwMode="auto">
              <a:xfrm>
                <a:off x="1728" y="2784"/>
                <a:ext cx="2208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01" name="Line 7"/>
              <p:cNvSpPr>
                <a:spLocks noChangeShapeType="1"/>
              </p:cNvSpPr>
              <p:nvPr/>
            </p:nvSpPr>
            <p:spPr bwMode="auto">
              <a:xfrm>
                <a:off x="1824" y="3216"/>
                <a:ext cx="2208" cy="57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198" name="Text Box 8"/>
            <p:cNvSpPr txBox="1">
              <a:spLocks noChangeArrowheads="1"/>
            </p:cNvSpPr>
            <p:nvPr/>
          </p:nvSpPr>
          <p:spPr bwMode="auto">
            <a:xfrm>
              <a:off x="3984" y="3142"/>
              <a:ext cx="288" cy="380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i="1">
                  <a:solidFill>
                    <a:srgbClr val="002060"/>
                  </a:solidFill>
                </a:rPr>
                <a:t>a</a:t>
              </a:r>
              <a:endParaRPr lang="ru-RU" b="1" i="1">
                <a:solidFill>
                  <a:srgbClr val="002060"/>
                </a:solidFill>
              </a:endParaRPr>
            </a:p>
          </p:txBody>
        </p:sp>
        <p:sp>
          <p:nvSpPr>
            <p:cNvPr id="7199" name="Text Box 9"/>
            <p:cNvSpPr txBox="1">
              <a:spLocks noChangeArrowheads="1"/>
            </p:cNvSpPr>
            <p:nvPr/>
          </p:nvSpPr>
          <p:spPr bwMode="auto">
            <a:xfrm>
              <a:off x="4080" y="3670"/>
              <a:ext cx="336" cy="380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i="1">
                  <a:solidFill>
                    <a:srgbClr val="002060"/>
                  </a:solidFill>
                </a:rPr>
                <a:t>b</a:t>
              </a:r>
              <a:endParaRPr lang="ru-RU" b="1" i="1">
                <a:solidFill>
                  <a:srgbClr val="002060"/>
                </a:solidFill>
              </a:endParaRPr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 rot="797123">
            <a:off x="837024" y="1918328"/>
            <a:ext cx="5730240" cy="2320291"/>
            <a:chOff x="2976" y="1152"/>
            <a:chExt cx="2256" cy="1218"/>
          </a:xfrm>
        </p:grpSpPr>
        <p:grpSp>
          <p:nvGrpSpPr>
            <p:cNvPr id="5" name="Group 11"/>
            <p:cNvGrpSpPr>
              <a:grpSpLocks/>
            </p:cNvGrpSpPr>
            <p:nvPr/>
          </p:nvGrpSpPr>
          <p:grpSpPr bwMode="auto">
            <a:xfrm>
              <a:off x="3264" y="1152"/>
              <a:ext cx="1968" cy="912"/>
              <a:chOff x="3264" y="1152"/>
              <a:chExt cx="1968" cy="912"/>
            </a:xfrm>
          </p:grpSpPr>
          <p:sp>
            <p:nvSpPr>
              <p:cNvPr id="7195" name="Line 12"/>
              <p:cNvSpPr>
                <a:spLocks noChangeShapeType="1"/>
              </p:cNvSpPr>
              <p:nvPr/>
            </p:nvSpPr>
            <p:spPr bwMode="auto">
              <a:xfrm flipV="1">
                <a:off x="3264" y="1152"/>
                <a:ext cx="1776" cy="76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96" name="Line 13"/>
              <p:cNvSpPr>
                <a:spLocks noChangeShapeType="1"/>
              </p:cNvSpPr>
              <p:nvPr/>
            </p:nvSpPr>
            <p:spPr bwMode="auto">
              <a:xfrm flipV="1">
                <a:off x="3456" y="1920"/>
                <a:ext cx="1776" cy="144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193" name="Text Box 14"/>
            <p:cNvSpPr txBox="1">
              <a:spLocks noChangeArrowheads="1"/>
            </p:cNvSpPr>
            <p:nvPr/>
          </p:nvSpPr>
          <p:spPr bwMode="auto">
            <a:xfrm>
              <a:off x="2976" y="1750"/>
              <a:ext cx="240" cy="380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i="1" dirty="0">
                  <a:solidFill>
                    <a:srgbClr val="002060"/>
                  </a:solidFill>
                </a:rPr>
                <a:t>a</a:t>
              </a:r>
              <a:endParaRPr lang="ru-RU" b="1" i="1" dirty="0">
                <a:solidFill>
                  <a:srgbClr val="002060"/>
                </a:solidFill>
              </a:endParaRPr>
            </a:p>
          </p:txBody>
        </p:sp>
        <p:sp>
          <p:nvSpPr>
            <p:cNvPr id="7194" name="Text Box 15"/>
            <p:cNvSpPr txBox="1">
              <a:spLocks noChangeArrowheads="1"/>
            </p:cNvSpPr>
            <p:nvPr/>
          </p:nvSpPr>
          <p:spPr bwMode="auto">
            <a:xfrm>
              <a:off x="3360" y="1990"/>
              <a:ext cx="192" cy="380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i="1" dirty="0">
                  <a:solidFill>
                    <a:srgbClr val="002060"/>
                  </a:solidFill>
                </a:rPr>
                <a:t>b</a:t>
              </a:r>
              <a:endParaRPr lang="ru-RU" b="1" i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6" name="Group 32"/>
          <p:cNvGrpSpPr>
            <a:grpSpLocks/>
          </p:cNvGrpSpPr>
          <p:nvPr/>
        </p:nvGrpSpPr>
        <p:grpSpPr bwMode="auto">
          <a:xfrm>
            <a:off x="4655820" y="4937760"/>
            <a:ext cx="6827520" cy="2867026"/>
            <a:chOff x="1833" y="2592"/>
            <a:chExt cx="2688" cy="1505"/>
          </a:xfrm>
        </p:grpSpPr>
        <p:grpSp>
          <p:nvGrpSpPr>
            <p:cNvPr id="7" name="Group 29"/>
            <p:cNvGrpSpPr>
              <a:grpSpLocks/>
            </p:cNvGrpSpPr>
            <p:nvPr/>
          </p:nvGrpSpPr>
          <p:grpSpPr bwMode="auto">
            <a:xfrm>
              <a:off x="1833" y="2592"/>
              <a:ext cx="2688" cy="1505"/>
              <a:chOff x="1833" y="2592"/>
              <a:chExt cx="2688" cy="1505"/>
            </a:xfrm>
          </p:grpSpPr>
          <p:grpSp>
            <p:nvGrpSpPr>
              <p:cNvPr id="8" name="Group 25"/>
              <p:cNvGrpSpPr>
                <a:grpSpLocks/>
              </p:cNvGrpSpPr>
              <p:nvPr/>
            </p:nvGrpSpPr>
            <p:grpSpPr bwMode="auto">
              <a:xfrm>
                <a:off x="1833" y="2592"/>
                <a:ext cx="2688" cy="1505"/>
                <a:chOff x="1833" y="2592"/>
                <a:chExt cx="2688" cy="1505"/>
              </a:xfrm>
            </p:grpSpPr>
            <p:grpSp>
              <p:nvGrpSpPr>
                <p:cNvPr id="9" name="Group 23"/>
                <p:cNvGrpSpPr>
                  <a:grpSpLocks/>
                </p:cNvGrpSpPr>
                <p:nvPr/>
              </p:nvGrpSpPr>
              <p:grpSpPr bwMode="auto">
                <a:xfrm>
                  <a:off x="1833" y="2784"/>
                  <a:ext cx="2688" cy="1313"/>
                  <a:chOff x="1833" y="2784"/>
                  <a:chExt cx="2688" cy="1313"/>
                </a:xfrm>
              </p:grpSpPr>
              <p:grpSp>
                <p:nvGrpSpPr>
                  <p:cNvPr id="10" name="Group 16"/>
                  <p:cNvGrpSpPr>
                    <a:grpSpLocks/>
                  </p:cNvGrpSpPr>
                  <p:nvPr/>
                </p:nvGrpSpPr>
                <p:grpSpPr bwMode="auto">
                  <a:xfrm rot="-801593">
                    <a:off x="1833" y="2831"/>
                    <a:ext cx="2688" cy="1266"/>
                    <a:chOff x="1728" y="2784"/>
                    <a:chExt cx="2688" cy="1266"/>
                  </a:xfrm>
                </p:grpSpPr>
                <p:grpSp>
                  <p:nvGrpSpPr>
                    <p:cNvPr id="11" name="Group 1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728" y="2784"/>
                      <a:ext cx="2304" cy="1008"/>
                      <a:chOff x="1728" y="2784"/>
                      <a:chExt cx="2304" cy="1008"/>
                    </a:xfrm>
                  </p:grpSpPr>
                  <p:sp>
                    <p:nvSpPr>
                      <p:cNvPr id="7190" name="Line 1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728" y="2784"/>
                        <a:ext cx="2208" cy="576"/>
                      </a:xfrm>
                      <a:prstGeom prst="line">
                        <a:avLst/>
                      </a:prstGeom>
                      <a:noFill/>
                      <a:ln w="5715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7191" name="Line 1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824" y="3216"/>
                        <a:ext cx="2208" cy="576"/>
                      </a:xfrm>
                      <a:prstGeom prst="line">
                        <a:avLst/>
                      </a:prstGeom>
                      <a:noFill/>
                      <a:ln w="57150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sp>
                  <p:nvSpPr>
                    <p:cNvPr id="7188" name="Text Box 2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984" y="3142"/>
                      <a:ext cx="288" cy="380"/>
                    </a:xfrm>
                    <a:prstGeom prst="rect">
                      <a:avLst/>
                    </a:prstGeom>
                    <a:noFill/>
                    <a:ln w="57150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b="1" i="1">
                          <a:solidFill>
                            <a:srgbClr val="002060"/>
                          </a:solidFill>
                        </a:rPr>
                        <a:t>a</a:t>
                      </a:r>
                      <a:endParaRPr lang="ru-RU" b="1" i="1">
                        <a:solidFill>
                          <a:srgbClr val="002060"/>
                        </a:solidFill>
                      </a:endParaRPr>
                    </a:p>
                  </p:txBody>
                </p:sp>
                <p:sp>
                  <p:nvSpPr>
                    <p:cNvPr id="7189" name="Text Box 2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080" y="3670"/>
                      <a:ext cx="336" cy="380"/>
                    </a:xfrm>
                    <a:prstGeom prst="rect">
                      <a:avLst/>
                    </a:prstGeom>
                    <a:noFill/>
                    <a:ln w="57150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b="1" i="1">
                          <a:solidFill>
                            <a:srgbClr val="002060"/>
                          </a:solidFill>
                        </a:rPr>
                        <a:t>b</a:t>
                      </a:r>
                      <a:endParaRPr lang="ru-RU" b="1" i="1">
                        <a:solidFill>
                          <a:srgbClr val="002060"/>
                        </a:solidFill>
                      </a:endParaRPr>
                    </a:p>
                  </p:txBody>
                </p:sp>
              </p:grpSp>
              <p:sp>
                <p:nvSpPr>
                  <p:cNvPr id="7186" name="Line 22"/>
                  <p:cNvSpPr>
                    <a:spLocks noChangeShapeType="1"/>
                  </p:cNvSpPr>
                  <p:nvPr/>
                </p:nvSpPr>
                <p:spPr bwMode="auto">
                  <a:xfrm>
                    <a:off x="2928" y="2784"/>
                    <a:ext cx="0" cy="1200"/>
                  </a:xfrm>
                  <a:prstGeom prst="line">
                    <a:avLst/>
                  </a:prstGeom>
                  <a:noFill/>
                  <a:ln w="5715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7184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2928" y="2592"/>
                  <a:ext cx="240" cy="380"/>
                </a:xfrm>
                <a:prstGeom prst="rect">
                  <a:avLst/>
                </a:prstGeom>
                <a:noFill/>
                <a:ln w="57150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ru-RU" b="1" i="1" dirty="0">
                      <a:solidFill>
                        <a:srgbClr val="002060"/>
                      </a:solidFill>
                    </a:rPr>
                    <a:t>с</a:t>
                  </a:r>
                </a:p>
              </p:txBody>
            </p:sp>
          </p:grpSp>
          <p:sp>
            <p:nvSpPr>
              <p:cNvPr id="7181" name="Line 27"/>
              <p:cNvSpPr>
                <a:spLocks noChangeShapeType="1"/>
              </p:cNvSpPr>
              <p:nvPr/>
            </p:nvSpPr>
            <p:spPr bwMode="auto">
              <a:xfrm>
                <a:off x="2928" y="3456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82" name="Line 28"/>
              <p:cNvSpPr>
                <a:spLocks noChangeShapeType="1"/>
              </p:cNvSpPr>
              <p:nvPr/>
            </p:nvSpPr>
            <p:spPr bwMode="auto">
              <a:xfrm>
                <a:off x="3024" y="3456"/>
                <a:ext cx="0" cy="137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178" name="Line 30"/>
            <p:cNvSpPr>
              <a:spLocks noChangeShapeType="1"/>
            </p:cNvSpPr>
            <p:nvPr/>
          </p:nvSpPr>
          <p:spPr bwMode="auto">
            <a:xfrm>
              <a:off x="3024" y="3168"/>
              <a:ext cx="0" cy="14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79" name="Line 31"/>
            <p:cNvSpPr>
              <a:spLocks noChangeShapeType="1"/>
            </p:cNvSpPr>
            <p:nvPr/>
          </p:nvSpPr>
          <p:spPr bwMode="auto">
            <a:xfrm flipH="1">
              <a:off x="2928" y="3312"/>
              <a:ext cx="96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174" name="Text Box 33"/>
          <p:cNvSpPr txBox="1">
            <a:spLocks noChangeArrowheads="1"/>
          </p:cNvSpPr>
          <p:nvPr/>
        </p:nvSpPr>
        <p:spPr bwMode="auto">
          <a:xfrm>
            <a:off x="9631680" y="4206240"/>
            <a:ext cx="1341120" cy="76284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FF0000"/>
                </a:solidFill>
              </a:rPr>
              <a:t>А)</a:t>
            </a:r>
          </a:p>
        </p:txBody>
      </p:sp>
      <p:sp>
        <p:nvSpPr>
          <p:cNvPr id="7175" name="Text Box 35"/>
          <p:cNvSpPr txBox="1">
            <a:spLocks noChangeArrowheads="1"/>
          </p:cNvSpPr>
          <p:nvPr/>
        </p:nvSpPr>
        <p:spPr bwMode="auto">
          <a:xfrm>
            <a:off x="3169920" y="4023360"/>
            <a:ext cx="1706880" cy="76284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FF0000"/>
                </a:solidFill>
              </a:rPr>
              <a:t>Б)</a:t>
            </a:r>
          </a:p>
        </p:txBody>
      </p:sp>
      <p:sp>
        <p:nvSpPr>
          <p:cNvPr id="7176" name="Text Box 36"/>
          <p:cNvSpPr txBox="1">
            <a:spLocks noChangeArrowheads="1"/>
          </p:cNvSpPr>
          <p:nvPr/>
        </p:nvSpPr>
        <p:spPr bwMode="auto">
          <a:xfrm>
            <a:off x="8534400" y="7132320"/>
            <a:ext cx="1219200" cy="76284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>
                <a:solidFill>
                  <a:srgbClr val="FF0000"/>
                </a:solidFill>
              </a:rPr>
              <a:t>В)</a:t>
            </a:r>
          </a:p>
        </p:txBody>
      </p:sp>
      <p:pic>
        <p:nvPicPr>
          <p:cNvPr id="39" name="Picture 2" descr="Значок вектора галочки — Векторное изображение © avector #218121218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2" b="94882" l="563" r="9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30" t="13226" r="23464" b="24485"/>
          <a:stretch/>
        </p:blipFill>
        <p:spPr bwMode="auto">
          <a:xfrm>
            <a:off x="13047593" y="1405103"/>
            <a:ext cx="1071255" cy="1284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Значок вектора галочки — Векторное изображение © avector #218121218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2" b="94882" l="563" r="9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30" t="13226" r="23464" b="24485"/>
          <a:stretch/>
        </p:blipFill>
        <p:spPr bwMode="auto">
          <a:xfrm>
            <a:off x="11592946" y="5428298"/>
            <a:ext cx="1071255" cy="1284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5344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52400"/>
            <a:ext cx="12435840" cy="202082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4400" dirty="0" smtClean="0">
                <a:solidFill>
                  <a:srgbClr val="008000"/>
                </a:solidFill>
              </a:rPr>
              <a:t>Укажите правильную </a:t>
            </a:r>
            <a:r>
              <a:rPr lang="ru-RU" sz="4400" dirty="0">
                <a:solidFill>
                  <a:srgbClr val="008000"/>
                </a:solidFill>
              </a:rPr>
              <a:t>концовку определения: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15904" y="1905000"/>
            <a:ext cx="13376296" cy="4724400"/>
          </a:xfrm>
          <a:prstGeom prst="rect">
            <a:avLst/>
          </a:prstGeom>
        </p:spPr>
        <p:txBody>
          <a:bodyPr lIns="130622" tIns="65311" rIns="130622" bIns="65311"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Две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прямые на плоскости называются параллельными…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если они находятся на постоянном расстоянии друг от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друга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если они не пересекаются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В) если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они обе перпендикулярны к третьей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прямой</a:t>
            </a:r>
          </a:p>
        </p:txBody>
      </p:sp>
      <p:pic>
        <p:nvPicPr>
          <p:cNvPr id="4" name="Picture 2" descr="Значок вектора галочки — Векторное изображение © avector #218121218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2" b="94882" l="563" r="9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30" t="13226" r="23464" b="24485"/>
          <a:stretch/>
        </p:blipFill>
        <p:spPr bwMode="auto">
          <a:xfrm>
            <a:off x="12649201" y="5029200"/>
            <a:ext cx="1144132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Значок вектора галочки — Векторное изображение © avector #218121218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32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30" t="13226" r="23464" b="24485"/>
          <a:stretch/>
        </p:blipFill>
        <p:spPr bwMode="auto">
          <a:xfrm>
            <a:off x="8001000" y="4114800"/>
            <a:ext cx="1144132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8845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97358" y="362136"/>
            <a:ext cx="12435840" cy="1539954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4400" dirty="0" smtClean="0">
                <a:solidFill>
                  <a:srgbClr val="008000"/>
                </a:solidFill>
              </a:rPr>
              <a:t> </a:t>
            </a:r>
            <a:r>
              <a:rPr lang="ru-RU" sz="4400" dirty="0">
                <a:solidFill>
                  <a:srgbClr val="008000"/>
                </a:solidFill>
              </a:rPr>
              <a:t>Укажите рисунки, на которых приведены параллельные отрезки</a:t>
            </a: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1028656" y="3192780"/>
            <a:ext cx="4627880" cy="2472690"/>
            <a:chOff x="387" y="903"/>
            <a:chExt cx="1822" cy="1298"/>
          </a:xfrm>
        </p:grpSpPr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387" y="903"/>
              <a:ext cx="1822" cy="1262"/>
              <a:chOff x="387" y="903"/>
              <a:chExt cx="1822" cy="1262"/>
            </a:xfrm>
          </p:grpSpPr>
          <p:grpSp>
            <p:nvGrpSpPr>
              <p:cNvPr id="4" name="Group 16"/>
              <p:cNvGrpSpPr>
                <a:grpSpLocks/>
              </p:cNvGrpSpPr>
              <p:nvPr/>
            </p:nvGrpSpPr>
            <p:grpSpPr bwMode="auto">
              <a:xfrm>
                <a:off x="387" y="1011"/>
                <a:ext cx="1822" cy="1154"/>
                <a:chOff x="387" y="1011"/>
                <a:chExt cx="1822" cy="1154"/>
              </a:xfrm>
            </p:grpSpPr>
            <p:grpSp>
              <p:nvGrpSpPr>
                <p:cNvPr id="5" name="Group 4"/>
                <p:cNvGrpSpPr>
                  <a:grpSpLocks/>
                </p:cNvGrpSpPr>
                <p:nvPr/>
              </p:nvGrpSpPr>
              <p:grpSpPr bwMode="auto">
                <a:xfrm rot="-1831146">
                  <a:off x="387" y="1011"/>
                  <a:ext cx="1822" cy="1154"/>
                  <a:chOff x="1728" y="2784"/>
                  <a:chExt cx="2685" cy="1302"/>
                </a:xfrm>
              </p:grpSpPr>
              <p:grpSp>
                <p:nvGrpSpPr>
                  <p:cNvPr id="6" name="Group 5"/>
                  <p:cNvGrpSpPr>
                    <a:grpSpLocks/>
                  </p:cNvGrpSpPr>
                  <p:nvPr/>
                </p:nvGrpSpPr>
                <p:grpSpPr bwMode="auto">
                  <a:xfrm>
                    <a:off x="1728" y="2784"/>
                    <a:ext cx="2304" cy="1008"/>
                    <a:chOff x="1728" y="2784"/>
                    <a:chExt cx="2304" cy="1008"/>
                  </a:xfrm>
                </p:grpSpPr>
                <p:sp>
                  <p:nvSpPr>
                    <p:cNvPr id="8259" name="Line 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728" y="2784"/>
                      <a:ext cx="2208" cy="576"/>
                    </a:xfrm>
                    <a:prstGeom prst="line">
                      <a:avLst/>
                    </a:prstGeom>
                    <a:noFill/>
                    <a:ln w="5715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8260" name="Line 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824" y="3216"/>
                      <a:ext cx="2208" cy="576"/>
                    </a:xfrm>
                    <a:prstGeom prst="line">
                      <a:avLst/>
                    </a:prstGeom>
                    <a:noFill/>
                    <a:ln w="5715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8257" name="Text Box 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983" y="3130"/>
                    <a:ext cx="287" cy="428"/>
                  </a:xfrm>
                  <a:prstGeom prst="rect">
                    <a:avLst/>
                  </a:prstGeom>
                  <a:noFill/>
                  <a:ln w="57150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b="1" i="1" dirty="0">
                        <a:solidFill>
                          <a:srgbClr val="002060"/>
                        </a:solidFill>
                      </a:rPr>
                      <a:t>a</a:t>
                    </a:r>
                    <a:endParaRPr lang="ru-RU" b="1" i="1" dirty="0">
                      <a:solidFill>
                        <a:srgbClr val="002060"/>
                      </a:solidFill>
                    </a:endParaRPr>
                  </a:p>
                </p:txBody>
              </p:sp>
              <p:sp>
                <p:nvSpPr>
                  <p:cNvPr id="8258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077" y="3658"/>
                    <a:ext cx="336" cy="428"/>
                  </a:xfrm>
                  <a:prstGeom prst="rect">
                    <a:avLst/>
                  </a:prstGeom>
                  <a:noFill/>
                  <a:ln w="57150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b="1" i="1">
                        <a:solidFill>
                          <a:srgbClr val="002060"/>
                        </a:solidFill>
                      </a:rPr>
                      <a:t>b</a:t>
                    </a:r>
                    <a:endParaRPr lang="ru-RU" b="1" i="1">
                      <a:solidFill>
                        <a:srgbClr val="002060"/>
                      </a:solidFill>
                    </a:endParaRPr>
                  </a:p>
                </p:txBody>
              </p:sp>
            </p:grpSp>
            <p:sp>
              <p:nvSpPr>
                <p:cNvPr id="8252" name="Line 12"/>
                <p:cNvSpPr>
                  <a:spLocks noChangeShapeType="1"/>
                </p:cNvSpPr>
                <p:nvPr/>
              </p:nvSpPr>
              <p:spPr bwMode="auto">
                <a:xfrm>
                  <a:off x="696" y="1484"/>
                  <a:ext cx="48" cy="96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53" name="Line 13"/>
                <p:cNvSpPr>
                  <a:spLocks noChangeShapeType="1"/>
                </p:cNvSpPr>
                <p:nvPr/>
              </p:nvSpPr>
              <p:spPr bwMode="auto">
                <a:xfrm>
                  <a:off x="1380" y="1206"/>
                  <a:ext cx="48" cy="96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54" name="Line 14"/>
                <p:cNvSpPr>
                  <a:spLocks noChangeShapeType="1"/>
                </p:cNvSpPr>
                <p:nvPr/>
              </p:nvSpPr>
              <p:spPr bwMode="auto">
                <a:xfrm>
                  <a:off x="960" y="1728"/>
                  <a:ext cx="38" cy="142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55" name="Line 15"/>
                <p:cNvSpPr>
                  <a:spLocks noChangeShapeType="1"/>
                </p:cNvSpPr>
                <p:nvPr/>
              </p:nvSpPr>
              <p:spPr bwMode="auto">
                <a:xfrm>
                  <a:off x="1516" y="1536"/>
                  <a:ext cx="48" cy="96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8249" name="Text Box 17"/>
              <p:cNvSpPr txBox="1">
                <a:spLocks noChangeArrowheads="1"/>
              </p:cNvSpPr>
              <p:nvPr/>
            </p:nvSpPr>
            <p:spPr bwMode="auto">
              <a:xfrm>
                <a:off x="456" y="1168"/>
                <a:ext cx="240" cy="380"/>
              </a:xfrm>
              <a:prstGeom prst="rect">
                <a:avLst/>
              </a:prstGeom>
              <a:noFill/>
              <a:ln w="57150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F0000"/>
                    </a:solidFill>
                  </a:rPr>
                  <a:t>А</a:t>
                </a:r>
              </a:p>
            </p:txBody>
          </p:sp>
          <p:sp>
            <p:nvSpPr>
              <p:cNvPr id="8250" name="Text Box 18"/>
              <p:cNvSpPr txBox="1">
                <a:spLocks noChangeArrowheads="1"/>
              </p:cNvSpPr>
              <p:nvPr/>
            </p:nvSpPr>
            <p:spPr bwMode="auto">
              <a:xfrm>
                <a:off x="1180" y="903"/>
                <a:ext cx="336" cy="380"/>
              </a:xfrm>
              <a:prstGeom prst="rect">
                <a:avLst/>
              </a:prstGeom>
              <a:noFill/>
              <a:ln w="57150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 dirty="0">
                    <a:solidFill>
                      <a:srgbClr val="FF0000"/>
                    </a:solidFill>
                  </a:rPr>
                  <a:t>В</a:t>
                </a:r>
              </a:p>
            </p:txBody>
          </p:sp>
        </p:grpSp>
        <p:sp>
          <p:nvSpPr>
            <p:cNvPr id="8246" name="Text Box 20"/>
            <p:cNvSpPr txBox="1">
              <a:spLocks noChangeArrowheads="1"/>
            </p:cNvSpPr>
            <p:nvPr/>
          </p:nvSpPr>
          <p:spPr bwMode="auto">
            <a:xfrm>
              <a:off x="979" y="1821"/>
              <a:ext cx="288" cy="380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dirty="0">
                  <a:solidFill>
                    <a:srgbClr val="FF0000"/>
                  </a:solidFill>
                </a:rPr>
                <a:t>С</a:t>
              </a:r>
            </a:p>
          </p:txBody>
        </p:sp>
        <p:sp>
          <p:nvSpPr>
            <p:cNvPr id="8247" name="Text Box 21"/>
            <p:cNvSpPr txBox="1">
              <a:spLocks noChangeArrowheads="1"/>
            </p:cNvSpPr>
            <p:nvPr/>
          </p:nvSpPr>
          <p:spPr bwMode="auto">
            <a:xfrm>
              <a:off x="1564" y="1584"/>
              <a:ext cx="240" cy="380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solidFill>
                    <a:srgbClr val="FF0000"/>
                  </a:solidFill>
                </a:rPr>
                <a:t>D</a:t>
              </a:r>
              <a:endParaRPr lang="ru-RU" b="1">
                <a:solidFill>
                  <a:srgbClr val="FF0000"/>
                </a:solidFill>
              </a:endParaRPr>
            </a:p>
          </p:txBody>
        </p:sp>
      </p:grpSp>
      <p:sp>
        <p:nvSpPr>
          <p:cNvPr id="8196" name="Text Box 23"/>
          <p:cNvSpPr txBox="1">
            <a:spLocks noChangeArrowheads="1"/>
          </p:cNvSpPr>
          <p:nvPr/>
        </p:nvSpPr>
        <p:spPr bwMode="auto">
          <a:xfrm>
            <a:off x="1074330" y="5452783"/>
            <a:ext cx="1600211" cy="68589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i="1" dirty="0" err="1">
                <a:solidFill>
                  <a:srgbClr val="002060"/>
                </a:solidFill>
              </a:rPr>
              <a:t>a</a:t>
            </a:r>
            <a:r>
              <a:rPr lang="en-US" sz="3600" b="1" i="1" dirty="0" err="1">
                <a:solidFill>
                  <a:srgbClr val="002060"/>
                </a:solidFill>
                <a:cs typeface="Arial" charset="0"/>
              </a:rPr>
              <a:t>║b</a:t>
            </a:r>
            <a:endParaRPr lang="en-US" sz="3600" b="1" i="1" dirty="0">
              <a:solidFill>
                <a:srgbClr val="002060"/>
              </a:solidFill>
              <a:cs typeface="Arial" charset="0"/>
            </a:endParaRPr>
          </a:p>
        </p:txBody>
      </p:sp>
      <p:grpSp>
        <p:nvGrpSpPr>
          <p:cNvPr id="7" name="Group 31"/>
          <p:cNvGrpSpPr>
            <a:grpSpLocks/>
          </p:cNvGrpSpPr>
          <p:nvPr/>
        </p:nvGrpSpPr>
        <p:grpSpPr bwMode="auto">
          <a:xfrm>
            <a:off x="7071360" y="1554480"/>
            <a:ext cx="5608320" cy="2461261"/>
            <a:chOff x="2784" y="816"/>
            <a:chExt cx="2208" cy="1292"/>
          </a:xfrm>
        </p:grpSpPr>
        <p:grpSp>
          <p:nvGrpSpPr>
            <p:cNvPr id="8" name="Group 26"/>
            <p:cNvGrpSpPr>
              <a:grpSpLocks/>
            </p:cNvGrpSpPr>
            <p:nvPr/>
          </p:nvGrpSpPr>
          <p:grpSpPr bwMode="auto">
            <a:xfrm>
              <a:off x="2880" y="1056"/>
              <a:ext cx="1920" cy="672"/>
              <a:chOff x="2880" y="1056"/>
              <a:chExt cx="1920" cy="672"/>
            </a:xfrm>
          </p:grpSpPr>
          <p:sp>
            <p:nvSpPr>
              <p:cNvPr id="8243" name="Line 24"/>
              <p:cNvSpPr>
                <a:spLocks noChangeShapeType="1"/>
              </p:cNvSpPr>
              <p:nvPr/>
            </p:nvSpPr>
            <p:spPr bwMode="auto">
              <a:xfrm flipV="1">
                <a:off x="2880" y="1056"/>
                <a:ext cx="1824" cy="33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44" name="Line 25"/>
              <p:cNvSpPr>
                <a:spLocks noChangeShapeType="1"/>
              </p:cNvSpPr>
              <p:nvPr/>
            </p:nvSpPr>
            <p:spPr bwMode="auto">
              <a:xfrm flipV="1">
                <a:off x="2976" y="1392"/>
                <a:ext cx="1824" cy="33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239" name="Text Box 27"/>
            <p:cNvSpPr txBox="1">
              <a:spLocks noChangeArrowheads="1"/>
            </p:cNvSpPr>
            <p:nvPr/>
          </p:nvSpPr>
          <p:spPr bwMode="auto">
            <a:xfrm>
              <a:off x="2784" y="1104"/>
              <a:ext cx="432" cy="380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solidFill>
                    <a:srgbClr val="FF0000"/>
                  </a:solidFill>
                </a:rPr>
                <a:t>A</a:t>
              </a:r>
              <a:endParaRPr lang="ru-RU" b="1">
                <a:solidFill>
                  <a:srgbClr val="FF0000"/>
                </a:solidFill>
              </a:endParaRPr>
            </a:p>
          </p:txBody>
        </p:sp>
        <p:sp>
          <p:nvSpPr>
            <p:cNvPr id="8240" name="Text Box 28"/>
            <p:cNvSpPr txBox="1">
              <a:spLocks noChangeArrowheads="1"/>
            </p:cNvSpPr>
            <p:nvPr/>
          </p:nvSpPr>
          <p:spPr bwMode="auto">
            <a:xfrm>
              <a:off x="4368" y="816"/>
              <a:ext cx="288" cy="380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solidFill>
                    <a:srgbClr val="FF0000"/>
                  </a:solidFill>
                </a:rPr>
                <a:t>B</a:t>
              </a:r>
              <a:endParaRPr lang="ru-RU" b="1">
                <a:solidFill>
                  <a:srgbClr val="FF0000"/>
                </a:solidFill>
              </a:endParaRPr>
            </a:p>
          </p:txBody>
        </p:sp>
        <p:sp>
          <p:nvSpPr>
            <p:cNvPr id="8241" name="Text Box 29"/>
            <p:cNvSpPr txBox="1">
              <a:spLocks noChangeArrowheads="1"/>
            </p:cNvSpPr>
            <p:nvPr/>
          </p:nvSpPr>
          <p:spPr bwMode="auto">
            <a:xfrm>
              <a:off x="2880" y="1728"/>
              <a:ext cx="336" cy="380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solidFill>
                    <a:srgbClr val="FF0000"/>
                  </a:solidFill>
                </a:rPr>
                <a:t>C</a:t>
              </a:r>
              <a:endParaRPr lang="ru-RU" b="1">
                <a:solidFill>
                  <a:srgbClr val="FF0000"/>
                </a:solidFill>
              </a:endParaRPr>
            </a:p>
          </p:txBody>
        </p:sp>
        <p:sp>
          <p:nvSpPr>
            <p:cNvPr id="8242" name="Text Box 30"/>
            <p:cNvSpPr txBox="1">
              <a:spLocks noChangeArrowheads="1"/>
            </p:cNvSpPr>
            <p:nvPr/>
          </p:nvSpPr>
          <p:spPr bwMode="auto">
            <a:xfrm>
              <a:off x="4608" y="1440"/>
              <a:ext cx="384" cy="380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solidFill>
                    <a:srgbClr val="FF0000"/>
                  </a:solidFill>
                </a:rPr>
                <a:t>D</a:t>
              </a:r>
              <a:endParaRPr lang="ru-RU" b="1">
                <a:solidFill>
                  <a:srgbClr val="FF0000"/>
                </a:solidFill>
              </a:endParaRPr>
            </a:p>
          </p:txBody>
        </p:sp>
      </p:grpSp>
      <p:grpSp>
        <p:nvGrpSpPr>
          <p:cNvPr id="17" name="Group 122"/>
          <p:cNvGrpSpPr>
            <a:grpSpLocks/>
          </p:cNvGrpSpPr>
          <p:nvPr/>
        </p:nvGrpSpPr>
        <p:grpSpPr bwMode="auto">
          <a:xfrm>
            <a:off x="8290560" y="4754880"/>
            <a:ext cx="5608320" cy="2552701"/>
            <a:chOff x="3264" y="2496"/>
            <a:chExt cx="2208" cy="1340"/>
          </a:xfrm>
        </p:grpSpPr>
        <p:grpSp>
          <p:nvGrpSpPr>
            <p:cNvPr id="18" name="Group 121"/>
            <p:cNvGrpSpPr>
              <a:grpSpLocks/>
            </p:cNvGrpSpPr>
            <p:nvPr/>
          </p:nvGrpSpPr>
          <p:grpSpPr bwMode="auto">
            <a:xfrm>
              <a:off x="3264" y="2496"/>
              <a:ext cx="2208" cy="1340"/>
              <a:chOff x="3264" y="2496"/>
              <a:chExt cx="2208" cy="1340"/>
            </a:xfrm>
          </p:grpSpPr>
          <p:sp>
            <p:nvSpPr>
              <p:cNvPr id="8209" name="Line 106"/>
              <p:cNvSpPr>
                <a:spLocks noChangeShapeType="1"/>
              </p:cNvSpPr>
              <p:nvPr/>
            </p:nvSpPr>
            <p:spPr bwMode="auto">
              <a:xfrm flipV="1">
                <a:off x="3360" y="2736"/>
                <a:ext cx="1824" cy="33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10" name="Line 107"/>
              <p:cNvSpPr>
                <a:spLocks noChangeShapeType="1"/>
              </p:cNvSpPr>
              <p:nvPr/>
            </p:nvSpPr>
            <p:spPr bwMode="auto">
              <a:xfrm flipV="1">
                <a:off x="3456" y="3408"/>
                <a:ext cx="1824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11" name="Text Box 108"/>
              <p:cNvSpPr txBox="1">
                <a:spLocks noChangeArrowheads="1"/>
              </p:cNvSpPr>
              <p:nvPr/>
            </p:nvSpPr>
            <p:spPr bwMode="auto">
              <a:xfrm>
                <a:off x="3264" y="2784"/>
                <a:ext cx="432" cy="380"/>
              </a:xfrm>
              <a:prstGeom prst="rect">
                <a:avLst/>
              </a:prstGeom>
              <a:noFill/>
              <a:ln w="57150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b="1">
                    <a:solidFill>
                      <a:srgbClr val="FF0000"/>
                    </a:solidFill>
                  </a:rPr>
                  <a:t>A</a:t>
                </a:r>
                <a:endParaRPr lang="ru-RU" b="1">
                  <a:solidFill>
                    <a:srgbClr val="FF0000"/>
                  </a:solidFill>
                </a:endParaRPr>
              </a:p>
            </p:txBody>
          </p:sp>
          <p:sp>
            <p:nvSpPr>
              <p:cNvPr id="8212" name="Text Box 109"/>
              <p:cNvSpPr txBox="1">
                <a:spLocks noChangeArrowheads="1"/>
              </p:cNvSpPr>
              <p:nvPr/>
            </p:nvSpPr>
            <p:spPr bwMode="auto">
              <a:xfrm>
                <a:off x="4848" y="2496"/>
                <a:ext cx="288" cy="380"/>
              </a:xfrm>
              <a:prstGeom prst="rect">
                <a:avLst/>
              </a:prstGeom>
              <a:noFill/>
              <a:ln w="57150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b="1">
                    <a:solidFill>
                      <a:srgbClr val="FF0000"/>
                    </a:solidFill>
                  </a:rPr>
                  <a:t>B</a:t>
                </a:r>
                <a:endParaRPr lang="ru-RU" b="1">
                  <a:solidFill>
                    <a:srgbClr val="FF0000"/>
                  </a:solidFill>
                </a:endParaRPr>
              </a:p>
            </p:txBody>
          </p:sp>
          <p:sp>
            <p:nvSpPr>
              <p:cNvPr id="8213" name="Text Box 110"/>
              <p:cNvSpPr txBox="1">
                <a:spLocks noChangeArrowheads="1"/>
              </p:cNvSpPr>
              <p:nvPr/>
            </p:nvSpPr>
            <p:spPr bwMode="auto">
              <a:xfrm>
                <a:off x="3360" y="3408"/>
                <a:ext cx="336" cy="380"/>
              </a:xfrm>
              <a:prstGeom prst="rect">
                <a:avLst/>
              </a:prstGeom>
              <a:noFill/>
              <a:ln w="57150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b="1">
                    <a:solidFill>
                      <a:srgbClr val="FF0000"/>
                    </a:solidFill>
                  </a:rPr>
                  <a:t>C</a:t>
                </a:r>
                <a:endParaRPr lang="ru-RU" b="1">
                  <a:solidFill>
                    <a:srgbClr val="FF0000"/>
                  </a:solidFill>
                </a:endParaRPr>
              </a:p>
            </p:txBody>
          </p:sp>
          <p:sp>
            <p:nvSpPr>
              <p:cNvPr id="8214" name="Text Box 111"/>
              <p:cNvSpPr txBox="1">
                <a:spLocks noChangeArrowheads="1"/>
              </p:cNvSpPr>
              <p:nvPr/>
            </p:nvSpPr>
            <p:spPr bwMode="auto">
              <a:xfrm>
                <a:off x="5088" y="3456"/>
                <a:ext cx="384" cy="380"/>
              </a:xfrm>
              <a:prstGeom prst="rect">
                <a:avLst/>
              </a:prstGeom>
              <a:noFill/>
              <a:ln w="57150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b="1">
                    <a:solidFill>
                      <a:srgbClr val="FF0000"/>
                    </a:solidFill>
                  </a:rPr>
                  <a:t>D</a:t>
                </a:r>
                <a:endParaRPr lang="ru-RU" b="1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8205" name="Line 112"/>
            <p:cNvSpPr>
              <a:spLocks noChangeShapeType="1"/>
            </p:cNvSpPr>
            <p:nvPr/>
          </p:nvSpPr>
          <p:spPr bwMode="auto">
            <a:xfrm>
              <a:off x="3360" y="3024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06" name="Line 113"/>
            <p:cNvSpPr>
              <a:spLocks noChangeShapeType="1"/>
            </p:cNvSpPr>
            <p:nvPr/>
          </p:nvSpPr>
          <p:spPr bwMode="auto">
            <a:xfrm>
              <a:off x="5184" y="2688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07" name="Line 114"/>
            <p:cNvSpPr>
              <a:spLocks noChangeShapeType="1"/>
            </p:cNvSpPr>
            <p:nvPr/>
          </p:nvSpPr>
          <p:spPr bwMode="auto">
            <a:xfrm>
              <a:off x="3456" y="3360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08" name="Line 115"/>
            <p:cNvSpPr>
              <a:spLocks noChangeShapeType="1"/>
            </p:cNvSpPr>
            <p:nvPr/>
          </p:nvSpPr>
          <p:spPr bwMode="auto">
            <a:xfrm>
              <a:off x="5280" y="3360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00" name="Text Box 123"/>
          <p:cNvSpPr txBox="1">
            <a:spLocks noChangeArrowheads="1"/>
          </p:cNvSpPr>
          <p:nvPr/>
        </p:nvSpPr>
        <p:spPr bwMode="auto">
          <a:xfrm>
            <a:off x="3337514" y="5361343"/>
            <a:ext cx="1584960" cy="578174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900" b="1">
                <a:solidFill>
                  <a:srgbClr val="008000"/>
                </a:solidFill>
              </a:rPr>
              <a:t>A)</a:t>
            </a:r>
            <a:endParaRPr lang="ru-RU" sz="2900" b="1">
              <a:solidFill>
                <a:srgbClr val="008000"/>
              </a:solidFill>
            </a:endParaRPr>
          </a:p>
        </p:txBody>
      </p:sp>
      <p:sp>
        <p:nvSpPr>
          <p:cNvPr id="8201" name="Text Box 124"/>
          <p:cNvSpPr txBox="1">
            <a:spLocks noChangeArrowheads="1"/>
          </p:cNvSpPr>
          <p:nvPr/>
        </p:nvSpPr>
        <p:spPr bwMode="auto">
          <a:xfrm>
            <a:off x="8778240" y="3657601"/>
            <a:ext cx="853440" cy="578174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900" b="1">
                <a:solidFill>
                  <a:srgbClr val="008000"/>
                </a:solidFill>
              </a:rPr>
              <a:t>Б)</a:t>
            </a:r>
          </a:p>
        </p:txBody>
      </p:sp>
      <p:sp>
        <p:nvSpPr>
          <p:cNvPr id="8202" name="Text Box 125"/>
          <p:cNvSpPr txBox="1">
            <a:spLocks noChangeArrowheads="1"/>
          </p:cNvSpPr>
          <p:nvPr/>
        </p:nvSpPr>
        <p:spPr bwMode="auto">
          <a:xfrm>
            <a:off x="7376160" y="6294594"/>
            <a:ext cx="914400" cy="578174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900" b="1" dirty="0">
                <a:solidFill>
                  <a:srgbClr val="008000"/>
                </a:solidFill>
              </a:rPr>
              <a:t>В)</a:t>
            </a:r>
          </a:p>
        </p:txBody>
      </p:sp>
      <p:pic>
        <p:nvPicPr>
          <p:cNvPr id="69" name="Picture 2" descr="Значок вектора галочки — Векторное изображение © avector #218121218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2" b="94882" l="563" r="9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30" t="13226" r="23464" b="24485"/>
          <a:stretch/>
        </p:blipFill>
        <p:spPr bwMode="auto">
          <a:xfrm>
            <a:off x="1605961" y="1832138"/>
            <a:ext cx="1071255" cy="1284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604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825897" y="310360"/>
            <a:ext cx="12435840" cy="161424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4400" dirty="0" smtClean="0">
                <a:solidFill>
                  <a:srgbClr val="008000"/>
                </a:solidFill>
              </a:rPr>
              <a:t> </a:t>
            </a:r>
            <a:r>
              <a:rPr lang="ru-RU" sz="4400" dirty="0">
                <a:solidFill>
                  <a:srgbClr val="008000"/>
                </a:solidFill>
              </a:rPr>
              <a:t>Укажите рисунки, на которых приведены параллельные лучи</a:t>
            </a:r>
          </a:p>
        </p:txBody>
      </p:sp>
      <p:grpSp>
        <p:nvGrpSpPr>
          <p:cNvPr id="5" name="Group 35"/>
          <p:cNvGrpSpPr>
            <a:grpSpLocks/>
          </p:cNvGrpSpPr>
          <p:nvPr/>
        </p:nvGrpSpPr>
        <p:grpSpPr bwMode="auto">
          <a:xfrm>
            <a:off x="7559040" y="2120266"/>
            <a:ext cx="5608320" cy="2552699"/>
            <a:chOff x="2976" y="1104"/>
            <a:chExt cx="2208" cy="1340"/>
          </a:xfrm>
        </p:grpSpPr>
        <p:grpSp>
          <p:nvGrpSpPr>
            <p:cNvPr id="6" name="Group 24"/>
            <p:cNvGrpSpPr>
              <a:grpSpLocks/>
            </p:cNvGrpSpPr>
            <p:nvPr/>
          </p:nvGrpSpPr>
          <p:grpSpPr bwMode="auto">
            <a:xfrm>
              <a:off x="2976" y="1104"/>
              <a:ext cx="2208" cy="1340"/>
              <a:chOff x="3264" y="2496"/>
              <a:chExt cx="2208" cy="1340"/>
            </a:xfrm>
          </p:grpSpPr>
          <p:sp>
            <p:nvSpPr>
              <p:cNvPr id="10281" name="Line 25"/>
              <p:cNvSpPr>
                <a:spLocks noChangeShapeType="1"/>
              </p:cNvSpPr>
              <p:nvPr/>
            </p:nvSpPr>
            <p:spPr bwMode="auto">
              <a:xfrm flipV="1">
                <a:off x="3360" y="2736"/>
                <a:ext cx="1824" cy="336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82" name="Line 26"/>
              <p:cNvSpPr>
                <a:spLocks noChangeShapeType="1"/>
              </p:cNvSpPr>
              <p:nvPr/>
            </p:nvSpPr>
            <p:spPr bwMode="auto">
              <a:xfrm flipV="1">
                <a:off x="3456" y="3408"/>
                <a:ext cx="1824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83" name="Text Box 27"/>
              <p:cNvSpPr txBox="1">
                <a:spLocks noChangeArrowheads="1"/>
              </p:cNvSpPr>
              <p:nvPr/>
            </p:nvSpPr>
            <p:spPr bwMode="auto">
              <a:xfrm>
                <a:off x="3264" y="2784"/>
                <a:ext cx="432" cy="380"/>
              </a:xfrm>
              <a:prstGeom prst="rect">
                <a:avLst/>
              </a:prstGeom>
              <a:noFill/>
              <a:ln w="57150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b="1">
                    <a:solidFill>
                      <a:srgbClr val="FF0000"/>
                    </a:solidFill>
                  </a:rPr>
                  <a:t>A</a:t>
                </a:r>
                <a:endParaRPr lang="ru-RU" b="1">
                  <a:solidFill>
                    <a:srgbClr val="FF0000"/>
                  </a:solidFill>
                </a:endParaRPr>
              </a:p>
            </p:txBody>
          </p:sp>
          <p:sp>
            <p:nvSpPr>
              <p:cNvPr id="10284" name="Text Box 28"/>
              <p:cNvSpPr txBox="1">
                <a:spLocks noChangeArrowheads="1"/>
              </p:cNvSpPr>
              <p:nvPr/>
            </p:nvSpPr>
            <p:spPr bwMode="auto">
              <a:xfrm>
                <a:off x="4848" y="2496"/>
                <a:ext cx="288" cy="380"/>
              </a:xfrm>
              <a:prstGeom prst="rect">
                <a:avLst/>
              </a:prstGeom>
              <a:noFill/>
              <a:ln w="57150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b="1">
                    <a:solidFill>
                      <a:srgbClr val="FF0000"/>
                    </a:solidFill>
                  </a:rPr>
                  <a:t>B</a:t>
                </a:r>
                <a:endParaRPr lang="ru-RU" b="1">
                  <a:solidFill>
                    <a:srgbClr val="FF0000"/>
                  </a:solidFill>
                </a:endParaRPr>
              </a:p>
            </p:txBody>
          </p:sp>
          <p:sp>
            <p:nvSpPr>
              <p:cNvPr id="10285" name="Text Box 29"/>
              <p:cNvSpPr txBox="1">
                <a:spLocks noChangeArrowheads="1"/>
              </p:cNvSpPr>
              <p:nvPr/>
            </p:nvSpPr>
            <p:spPr bwMode="auto">
              <a:xfrm>
                <a:off x="3360" y="3408"/>
                <a:ext cx="336" cy="380"/>
              </a:xfrm>
              <a:prstGeom prst="rect">
                <a:avLst/>
              </a:prstGeom>
              <a:noFill/>
              <a:ln w="57150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b="1" dirty="0">
                    <a:solidFill>
                      <a:srgbClr val="FF0000"/>
                    </a:solidFill>
                  </a:rPr>
                  <a:t>C</a:t>
                </a:r>
                <a:endParaRPr lang="ru-RU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286" name="Text Box 30"/>
              <p:cNvSpPr txBox="1">
                <a:spLocks noChangeArrowheads="1"/>
              </p:cNvSpPr>
              <p:nvPr/>
            </p:nvSpPr>
            <p:spPr bwMode="auto">
              <a:xfrm>
                <a:off x="5088" y="3456"/>
                <a:ext cx="384" cy="380"/>
              </a:xfrm>
              <a:prstGeom prst="rect">
                <a:avLst/>
              </a:prstGeom>
              <a:noFill/>
              <a:ln w="57150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b="1">
                    <a:solidFill>
                      <a:srgbClr val="FF0000"/>
                    </a:solidFill>
                  </a:rPr>
                  <a:t>D</a:t>
                </a:r>
                <a:endParaRPr lang="ru-RU" b="1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0279" name="Line 31"/>
            <p:cNvSpPr>
              <a:spLocks noChangeShapeType="1"/>
            </p:cNvSpPr>
            <p:nvPr/>
          </p:nvSpPr>
          <p:spPr bwMode="auto">
            <a:xfrm>
              <a:off x="3216" y="1584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0" name="Line 33"/>
            <p:cNvSpPr>
              <a:spLocks noChangeShapeType="1"/>
            </p:cNvSpPr>
            <p:nvPr/>
          </p:nvSpPr>
          <p:spPr bwMode="auto">
            <a:xfrm>
              <a:off x="3312" y="1968"/>
              <a:ext cx="0" cy="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Group 46"/>
          <p:cNvGrpSpPr>
            <a:grpSpLocks/>
          </p:cNvGrpSpPr>
          <p:nvPr/>
        </p:nvGrpSpPr>
        <p:grpSpPr bwMode="auto">
          <a:xfrm>
            <a:off x="3108962" y="4939925"/>
            <a:ext cx="5382260" cy="2461259"/>
            <a:chOff x="713" y="2448"/>
            <a:chExt cx="2119" cy="1292"/>
          </a:xfrm>
        </p:grpSpPr>
        <p:sp>
          <p:nvSpPr>
            <p:cNvPr id="10270" name="Line 38"/>
            <p:cNvSpPr>
              <a:spLocks noChangeShapeType="1"/>
            </p:cNvSpPr>
            <p:nvPr/>
          </p:nvSpPr>
          <p:spPr bwMode="auto">
            <a:xfrm flipV="1">
              <a:off x="768" y="2688"/>
              <a:ext cx="1824" cy="33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1" name="Line 39"/>
            <p:cNvSpPr>
              <a:spLocks noChangeShapeType="1"/>
            </p:cNvSpPr>
            <p:nvPr/>
          </p:nvSpPr>
          <p:spPr bwMode="auto">
            <a:xfrm flipV="1">
              <a:off x="864" y="3072"/>
              <a:ext cx="1776" cy="288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2" name="Text Box 40"/>
            <p:cNvSpPr txBox="1">
              <a:spLocks noChangeArrowheads="1"/>
            </p:cNvSpPr>
            <p:nvPr/>
          </p:nvSpPr>
          <p:spPr bwMode="auto">
            <a:xfrm>
              <a:off x="713" y="2565"/>
              <a:ext cx="432" cy="380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dirty="0">
                  <a:solidFill>
                    <a:srgbClr val="FF0000"/>
                  </a:solidFill>
                </a:rPr>
                <a:t>A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  <p:sp>
          <p:nvSpPr>
            <p:cNvPr id="10273" name="Text Box 41"/>
            <p:cNvSpPr txBox="1">
              <a:spLocks noChangeArrowheads="1"/>
            </p:cNvSpPr>
            <p:nvPr/>
          </p:nvSpPr>
          <p:spPr bwMode="auto">
            <a:xfrm>
              <a:off x="2256" y="2448"/>
              <a:ext cx="288" cy="380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solidFill>
                    <a:srgbClr val="FF0000"/>
                  </a:solidFill>
                </a:rPr>
                <a:t>B</a:t>
              </a:r>
              <a:endParaRPr lang="ru-RU" b="1">
                <a:solidFill>
                  <a:srgbClr val="FF0000"/>
                </a:solidFill>
              </a:endParaRPr>
            </a:p>
          </p:txBody>
        </p:sp>
        <p:sp>
          <p:nvSpPr>
            <p:cNvPr id="10274" name="Text Box 42"/>
            <p:cNvSpPr txBox="1">
              <a:spLocks noChangeArrowheads="1"/>
            </p:cNvSpPr>
            <p:nvPr/>
          </p:nvSpPr>
          <p:spPr bwMode="auto">
            <a:xfrm>
              <a:off x="1089" y="3360"/>
              <a:ext cx="336" cy="380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 dirty="0">
                  <a:solidFill>
                    <a:srgbClr val="FF0000"/>
                  </a:solidFill>
                </a:rPr>
                <a:t>C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  <p:sp>
          <p:nvSpPr>
            <p:cNvPr id="10275" name="Text Box 43"/>
            <p:cNvSpPr txBox="1">
              <a:spLocks noChangeArrowheads="1"/>
            </p:cNvSpPr>
            <p:nvPr/>
          </p:nvSpPr>
          <p:spPr bwMode="auto">
            <a:xfrm>
              <a:off x="2448" y="3168"/>
              <a:ext cx="384" cy="380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solidFill>
                    <a:srgbClr val="FF0000"/>
                  </a:solidFill>
                </a:rPr>
                <a:t>D</a:t>
              </a:r>
              <a:endParaRPr lang="ru-RU" b="1">
                <a:solidFill>
                  <a:srgbClr val="FF0000"/>
                </a:solidFill>
              </a:endParaRPr>
            </a:p>
          </p:txBody>
        </p:sp>
        <p:sp>
          <p:nvSpPr>
            <p:cNvPr id="10276" name="Line 44"/>
            <p:cNvSpPr>
              <a:spLocks noChangeShapeType="1"/>
            </p:cNvSpPr>
            <p:nvPr/>
          </p:nvSpPr>
          <p:spPr bwMode="auto">
            <a:xfrm>
              <a:off x="912" y="2928"/>
              <a:ext cx="17" cy="14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7" name="Line 45"/>
            <p:cNvSpPr>
              <a:spLocks noChangeShapeType="1"/>
            </p:cNvSpPr>
            <p:nvPr/>
          </p:nvSpPr>
          <p:spPr bwMode="auto">
            <a:xfrm flipV="1">
              <a:off x="1008" y="3358"/>
              <a:ext cx="0" cy="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48" name="Text Box 73"/>
          <p:cNvSpPr txBox="1">
            <a:spLocks noChangeArrowheads="1"/>
          </p:cNvSpPr>
          <p:nvPr/>
        </p:nvSpPr>
        <p:spPr bwMode="auto">
          <a:xfrm>
            <a:off x="3291840" y="3931921"/>
            <a:ext cx="1584960" cy="578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900" b="1">
                <a:solidFill>
                  <a:srgbClr val="008000"/>
                </a:solidFill>
              </a:rPr>
              <a:t>A)</a:t>
            </a:r>
            <a:endParaRPr lang="ru-RU" sz="2900" b="1">
              <a:solidFill>
                <a:srgbClr val="008000"/>
              </a:solidFill>
            </a:endParaRPr>
          </a:p>
        </p:txBody>
      </p:sp>
      <p:sp>
        <p:nvSpPr>
          <p:cNvPr id="10249" name="Text Box 74"/>
          <p:cNvSpPr txBox="1">
            <a:spLocks noChangeArrowheads="1"/>
          </p:cNvSpPr>
          <p:nvPr/>
        </p:nvSpPr>
        <p:spPr bwMode="auto">
          <a:xfrm>
            <a:off x="8778240" y="4206241"/>
            <a:ext cx="2072640" cy="578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900" b="1">
                <a:solidFill>
                  <a:srgbClr val="008000"/>
                </a:solidFill>
              </a:rPr>
              <a:t>Б)</a:t>
            </a:r>
          </a:p>
        </p:txBody>
      </p:sp>
      <p:sp>
        <p:nvSpPr>
          <p:cNvPr id="10250" name="Text Box 75"/>
          <p:cNvSpPr txBox="1">
            <a:spLocks noChangeArrowheads="1"/>
          </p:cNvSpPr>
          <p:nvPr/>
        </p:nvSpPr>
        <p:spPr bwMode="auto">
          <a:xfrm>
            <a:off x="5335826" y="7173053"/>
            <a:ext cx="1137922" cy="578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900" b="1">
                <a:solidFill>
                  <a:srgbClr val="008000"/>
                </a:solidFill>
              </a:rPr>
              <a:t>В)</a:t>
            </a:r>
          </a:p>
        </p:txBody>
      </p:sp>
      <p:grpSp>
        <p:nvGrpSpPr>
          <p:cNvPr id="59" name="Group 22"/>
          <p:cNvGrpSpPr>
            <a:grpSpLocks/>
          </p:cNvGrpSpPr>
          <p:nvPr/>
        </p:nvGrpSpPr>
        <p:grpSpPr bwMode="auto">
          <a:xfrm>
            <a:off x="1135382" y="1915758"/>
            <a:ext cx="4627880" cy="2472690"/>
            <a:chOff x="387" y="903"/>
            <a:chExt cx="1822" cy="1298"/>
          </a:xfrm>
        </p:grpSpPr>
        <p:grpSp>
          <p:nvGrpSpPr>
            <p:cNvPr id="60" name="Group 19"/>
            <p:cNvGrpSpPr>
              <a:grpSpLocks/>
            </p:cNvGrpSpPr>
            <p:nvPr/>
          </p:nvGrpSpPr>
          <p:grpSpPr bwMode="auto">
            <a:xfrm>
              <a:off x="387" y="903"/>
              <a:ext cx="1822" cy="1262"/>
              <a:chOff x="387" y="903"/>
              <a:chExt cx="1822" cy="1262"/>
            </a:xfrm>
          </p:grpSpPr>
          <p:grpSp>
            <p:nvGrpSpPr>
              <p:cNvPr id="63" name="Group 16"/>
              <p:cNvGrpSpPr>
                <a:grpSpLocks/>
              </p:cNvGrpSpPr>
              <p:nvPr/>
            </p:nvGrpSpPr>
            <p:grpSpPr bwMode="auto">
              <a:xfrm>
                <a:off x="387" y="1011"/>
                <a:ext cx="1822" cy="1154"/>
                <a:chOff x="387" y="1011"/>
                <a:chExt cx="1822" cy="1154"/>
              </a:xfrm>
            </p:grpSpPr>
            <p:grpSp>
              <p:nvGrpSpPr>
                <p:cNvPr id="66" name="Group 4"/>
                <p:cNvGrpSpPr>
                  <a:grpSpLocks/>
                </p:cNvGrpSpPr>
                <p:nvPr/>
              </p:nvGrpSpPr>
              <p:grpSpPr bwMode="auto">
                <a:xfrm rot="-1831146">
                  <a:off x="387" y="1011"/>
                  <a:ext cx="1822" cy="1154"/>
                  <a:chOff x="1728" y="2784"/>
                  <a:chExt cx="2685" cy="1302"/>
                </a:xfrm>
              </p:grpSpPr>
              <p:grpSp>
                <p:nvGrpSpPr>
                  <p:cNvPr id="71" name="Group 5"/>
                  <p:cNvGrpSpPr>
                    <a:grpSpLocks/>
                  </p:cNvGrpSpPr>
                  <p:nvPr/>
                </p:nvGrpSpPr>
                <p:grpSpPr bwMode="auto">
                  <a:xfrm>
                    <a:off x="1728" y="2784"/>
                    <a:ext cx="2304" cy="1008"/>
                    <a:chOff x="1728" y="2784"/>
                    <a:chExt cx="2304" cy="1008"/>
                  </a:xfrm>
                </p:grpSpPr>
                <p:sp>
                  <p:nvSpPr>
                    <p:cNvPr id="74" name="Line 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728" y="2784"/>
                      <a:ext cx="2208" cy="576"/>
                    </a:xfrm>
                    <a:prstGeom prst="line">
                      <a:avLst/>
                    </a:prstGeom>
                    <a:noFill/>
                    <a:ln w="5715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5" name="Line 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824" y="3216"/>
                      <a:ext cx="2208" cy="576"/>
                    </a:xfrm>
                    <a:prstGeom prst="line">
                      <a:avLst/>
                    </a:prstGeom>
                    <a:noFill/>
                    <a:ln w="5715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72" name="Text Box 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983" y="3130"/>
                    <a:ext cx="287" cy="428"/>
                  </a:xfrm>
                  <a:prstGeom prst="rect">
                    <a:avLst/>
                  </a:prstGeom>
                  <a:noFill/>
                  <a:ln w="57150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b="1" i="1" dirty="0">
                        <a:solidFill>
                          <a:srgbClr val="002060"/>
                        </a:solidFill>
                      </a:rPr>
                      <a:t>a</a:t>
                    </a:r>
                    <a:endParaRPr lang="ru-RU" b="1" i="1" dirty="0">
                      <a:solidFill>
                        <a:srgbClr val="002060"/>
                      </a:solidFill>
                    </a:endParaRPr>
                  </a:p>
                </p:txBody>
              </p:sp>
              <p:sp>
                <p:nvSpPr>
                  <p:cNvPr id="73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077" y="3658"/>
                    <a:ext cx="336" cy="428"/>
                  </a:xfrm>
                  <a:prstGeom prst="rect">
                    <a:avLst/>
                  </a:prstGeom>
                  <a:noFill/>
                  <a:ln w="57150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b="1" i="1" dirty="0">
                        <a:solidFill>
                          <a:srgbClr val="002060"/>
                        </a:solidFill>
                      </a:rPr>
                      <a:t>b</a:t>
                    </a:r>
                    <a:endParaRPr lang="ru-RU" b="1" i="1" dirty="0">
                      <a:solidFill>
                        <a:srgbClr val="002060"/>
                      </a:solidFill>
                    </a:endParaRPr>
                  </a:p>
                </p:txBody>
              </p:sp>
            </p:grpSp>
            <p:sp>
              <p:nvSpPr>
                <p:cNvPr id="67" name="Line 12"/>
                <p:cNvSpPr>
                  <a:spLocks noChangeShapeType="1"/>
                </p:cNvSpPr>
                <p:nvPr/>
              </p:nvSpPr>
              <p:spPr bwMode="auto">
                <a:xfrm>
                  <a:off x="696" y="1484"/>
                  <a:ext cx="48" cy="96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8" name="Line 13"/>
                <p:cNvSpPr>
                  <a:spLocks noChangeShapeType="1"/>
                </p:cNvSpPr>
                <p:nvPr/>
              </p:nvSpPr>
              <p:spPr bwMode="auto">
                <a:xfrm>
                  <a:off x="1380" y="1206"/>
                  <a:ext cx="48" cy="96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9" name="Line 14"/>
                <p:cNvSpPr>
                  <a:spLocks noChangeShapeType="1"/>
                </p:cNvSpPr>
                <p:nvPr/>
              </p:nvSpPr>
              <p:spPr bwMode="auto">
                <a:xfrm>
                  <a:off x="960" y="1728"/>
                  <a:ext cx="38" cy="142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0" name="Line 15"/>
                <p:cNvSpPr>
                  <a:spLocks noChangeShapeType="1"/>
                </p:cNvSpPr>
                <p:nvPr/>
              </p:nvSpPr>
              <p:spPr bwMode="auto">
                <a:xfrm>
                  <a:off x="1516" y="1536"/>
                  <a:ext cx="48" cy="96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64" name="Text Box 17"/>
              <p:cNvSpPr txBox="1">
                <a:spLocks noChangeArrowheads="1"/>
              </p:cNvSpPr>
              <p:nvPr/>
            </p:nvSpPr>
            <p:spPr bwMode="auto">
              <a:xfrm>
                <a:off x="456" y="1168"/>
                <a:ext cx="240" cy="380"/>
              </a:xfrm>
              <a:prstGeom prst="rect">
                <a:avLst/>
              </a:prstGeom>
              <a:noFill/>
              <a:ln w="57150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>
                    <a:solidFill>
                      <a:srgbClr val="FF0000"/>
                    </a:solidFill>
                  </a:rPr>
                  <a:t>А</a:t>
                </a:r>
              </a:p>
            </p:txBody>
          </p:sp>
          <p:sp>
            <p:nvSpPr>
              <p:cNvPr id="65" name="Text Box 18"/>
              <p:cNvSpPr txBox="1">
                <a:spLocks noChangeArrowheads="1"/>
              </p:cNvSpPr>
              <p:nvPr/>
            </p:nvSpPr>
            <p:spPr bwMode="auto">
              <a:xfrm>
                <a:off x="1180" y="903"/>
                <a:ext cx="336" cy="380"/>
              </a:xfrm>
              <a:prstGeom prst="rect">
                <a:avLst/>
              </a:prstGeom>
              <a:noFill/>
              <a:ln w="57150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b="1" dirty="0">
                    <a:solidFill>
                      <a:srgbClr val="FF0000"/>
                    </a:solidFill>
                  </a:rPr>
                  <a:t>В</a:t>
                </a:r>
              </a:p>
            </p:txBody>
          </p:sp>
        </p:grpSp>
        <p:sp>
          <p:nvSpPr>
            <p:cNvPr id="61" name="Text Box 20"/>
            <p:cNvSpPr txBox="1">
              <a:spLocks noChangeArrowheads="1"/>
            </p:cNvSpPr>
            <p:nvPr/>
          </p:nvSpPr>
          <p:spPr bwMode="auto">
            <a:xfrm>
              <a:off x="979" y="1821"/>
              <a:ext cx="288" cy="380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dirty="0">
                  <a:solidFill>
                    <a:srgbClr val="FF0000"/>
                  </a:solidFill>
                </a:rPr>
                <a:t>С</a:t>
              </a:r>
            </a:p>
          </p:txBody>
        </p:sp>
        <p:sp>
          <p:nvSpPr>
            <p:cNvPr id="62" name="Text Box 21"/>
            <p:cNvSpPr txBox="1">
              <a:spLocks noChangeArrowheads="1"/>
            </p:cNvSpPr>
            <p:nvPr/>
          </p:nvSpPr>
          <p:spPr bwMode="auto">
            <a:xfrm>
              <a:off x="1564" y="1584"/>
              <a:ext cx="240" cy="380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>
                  <a:solidFill>
                    <a:srgbClr val="FF0000"/>
                  </a:solidFill>
                </a:rPr>
                <a:t>D</a:t>
              </a:r>
              <a:endParaRPr lang="ru-RU" b="1">
                <a:solidFill>
                  <a:srgbClr val="FF0000"/>
                </a:solidFill>
              </a:endParaRPr>
            </a:p>
          </p:txBody>
        </p:sp>
      </p:grpSp>
      <p:sp>
        <p:nvSpPr>
          <p:cNvPr id="76" name="Text Box 23"/>
          <p:cNvSpPr txBox="1">
            <a:spLocks noChangeArrowheads="1"/>
          </p:cNvSpPr>
          <p:nvPr/>
        </p:nvSpPr>
        <p:spPr bwMode="auto">
          <a:xfrm>
            <a:off x="1181056" y="4175761"/>
            <a:ext cx="1600211" cy="68589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i="1" dirty="0" err="1">
                <a:solidFill>
                  <a:srgbClr val="002060"/>
                </a:solidFill>
              </a:rPr>
              <a:t>a</a:t>
            </a:r>
            <a:r>
              <a:rPr lang="en-US" sz="3600" b="1" i="1" dirty="0" err="1">
                <a:solidFill>
                  <a:srgbClr val="002060"/>
                </a:solidFill>
                <a:cs typeface="Arial" charset="0"/>
              </a:rPr>
              <a:t>║b</a:t>
            </a:r>
            <a:endParaRPr lang="en-US" sz="3600" b="1" i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78" name="Text Box 23"/>
          <p:cNvSpPr txBox="1">
            <a:spLocks noChangeArrowheads="1"/>
          </p:cNvSpPr>
          <p:nvPr/>
        </p:nvSpPr>
        <p:spPr bwMode="auto">
          <a:xfrm>
            <a:off x="1242056" y="7138303"/>
            <a:ext cx="1600211" cy="68589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i="1" dirty="0" err="1">
                <a:solidFill>
                  <a:srgbClr val="002060"/>
                </a:solidFill>
              </a:rPr>
              <a:t>a</a:t>
            </a:r>
            <a:r>
              <a:rPr lang="en-US" sz="3600" b="1" i="1" dirty="0" err="1">
                <a:solidFill>
                  <a:srgbClr val="002060"/>
                </a:solidFill>
                <a:cs typeface="Arial" charset="0"/>
              </a:rPr>
              <a:t>║b</a:t>
            </a:r>
            <a:endParaRPr lang="en-US" sz="3600" b="1" i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79" name="Line 44"/>
          <p:cNvSpPr>
            <a:spLocks noChangeShapeType="1"/>
          </p:cNvSpPr>
          <p:nvPr/>
        </p:nvSpPr>
        <p:spPr bwMode="auto">
          <a:xfrm>
            <a:off x="4386582" y="6430323"/>
            <a:ext cx="43180" cy="27432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2590802" y="5366633"/>
            <a:ext cx="5534255" cy="762012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2215140" y="6019925"/>
            <a:ext cx="6705600" cy="820795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 Box 23"/>
          <p:cNvSpPr txBox="1">
            <a:spLocks noChangeArrowheads="1"/>
          </p:cNvSpPr>
          <p:nvPr/>
        </p:nvSpPr>
        <p:spPr bwMode="auto">
          <a:xfrm>
            <a:off x="7393942" y="4870080"/>
            <a:ext cx="2130114" cy="1516892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i="1" dirty="0" smtClean="0">
                <a:solidFill>
                  <a:srgbClr val="002060"/>
                </a:solidFill>
              </a:rPr>
              <a:t> </a:t>
            </a:r>
            <a:r>
              <a:rPr lang="en-US" sz="3600" b="1" i="1" dirty="0" smtClean="0">
                <a:solidFill>
                  <a:srgbClr val="002060"/>
                </a:solidFill>
              </a:rPr>
              <a:t>a</a:t>
            </a:r>
            <a:endParaRPr lang="ru-RU" sz="3600" b="1" i="1" dirty="0" err="1" smtClean="0">
              <a:solidFill>
                <a:srgbClr val="002060"/>
              </a:solidFill>
              <a:cs typeface="Arial" charset="0"/>
            </a:endParaRPr>
          </a:p>
          <a:p>
            <a:pPr algn="ctr">
              <a:spcBef>
                <a:spcPct val="50000"/>
              </a:spcBef>
            </a:pPr>
            <a:r>
              <a:rPr lang="ru-RU" sz="3600" b="1" i="1" dirty="0" smtClean="0">
                <a:solidFill>
                  <a:srgbClr val="002060"/>
                </a:solidFill>
                <a:cs typeface="Arial" charset="0"/>
              </a:rPr>
              <a:t>            </a:t>
            </a:r>
            <a:r>
              <a:rPr lang="en-US" sz="3600" b="1" i="1" dirty="0" smtClean="0">
                <a:solidFill>
                  <a:srgbClr val="002060"/>
                </a:solidFill>
                <a:cs typeface="Arial" charset="0"/>
              </a:rPr>
              <a:t>b</a:t>
            </a:r>
            <a:endParaRPr lang="en-US" sz="3600" b="1" i="1" dirty="0">
              <a:solidFill>
                <a:srgbClr val="002060"/>
              </a:solidFill>
              <a:cs typeface="Arial" charset="0"/>
            </a:endParaRPr>
          </a:p>
        </p:txBody>
      </p:sp>
      <p:pic>
        <p:nvPicPr>
          <p:cNvPr id="101" name="Picture 2" descr="Значок вектора галочки — Векторное изображение © avector #218121218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2" b="94882" l="563" r="9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30" t="13226" r="23464" b="24485"/>
          <a:stretch/>
        </p:blipFill>
        <p:spPr bwMode="auto">
          <a:xfrm>
            <a:off x="8477536" y="6431362"/>
            <a:ext cx="1100977" cy="1319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3512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12589</TotalTime>
  <Words>948</Words>
  <Application>Microsoft Office PowerPoint</Application>
  <PresentationFormat>Произвольный</PresentationFormat>
  <Paragraphs>245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    Геометрия</vt:lpstr>
      <vt:lpstr>Презентация PowerPoint</vt:lpstr>
      <vt:lpstr>Презентация PowerPoint</vt:lpstr>
      <vt:lpstr>Презентация PowerPoint</vt:lpstr>
      <vt:lpstr>Выберите рисунки с пересекающимися прямыми</vt:lpstr>
      <vt:lpstr>Укажите номера рисунков, на которых изображены параллельные прямые</vt:lpstr>
      <vt:lpstr>Укажите правильную концовку определения:</vt:lpstr>
      <vt:lpstr> Укажите рисунки, на которых приведены параллельные отрезки</vt:lpstr>
      <vt:lpstr> Укажите рисунки, на которых приведены параллельные лучи</vt:lpstr>
      <vt:lpstr>Презентация PowerPoint</vt:lpstr>
      <vt:lpstr>Презентация PowerPoint</vt:lpstr>
      <vt:lpstr>     Углы, образованные при пересечении двух прямых и секущей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873</cp:revision>
  <dcterms:created xsi:type="dcterms:W3CDTF">2020-04-09T07:32:19Z</dcterms:created>
  <dcterms:modified xsi:type="dcterms:W3CDTF">2021-02-19T16:22:36Z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