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511" r:id="rId2"/>
    <p:sldId id="405" r:id="rId3"/>
    <p:sldId id="528" r:id="rId4"/>
    <p:sldId id="526" r:id="rId5"/>
    <p:sldId id="529" r:id="rId6"/>
    <p:sldId id="530" r:id="rId7"/>
    <p:sldId id="531" r:id="rId8"/>
    <p:sldId id="532" r:id="rId9"/>
    <p:sldId id="533" r:id="rId10"/>
    <p:sldId id="534" r:id="rId11"/>
    <p:sldId id="535" r:id="rId12"/>
    <p:sldId id="536" r:id="rId13"/>
    <p:sldId id="537" r:id="rId14"/>
    <p:sldId id="538" r:id="rId15"/>
    <p:sldId id="539" r:id="rId16"/>
    <p:sldId id="521" r:id="rId17"/>
    <p:sldId id="404" r:id="rId18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28"/>
            <p14:sldId id="526"/>
            <p14:sldId id="529"/>
            <p14:sldId id="530"/>
            <p14:sldId id="531"/>
            <p14:sldId id="532"/>
            <p14:sldId id="533"/>
            <p14:sldId id="534"/>
            <p14:sldId id="535"/>
            <p14:sldId id="536"/>
            <p14:sldId id="537"/>
            <p14:sldId id="538"/>
            <p14:sldId id="539"/>
            <p14:sldId id="521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00A859"/>
    <a:srgbClr val="65F913"/>
    <a:srgbClr val="B1EB21"/>
    <a:srgbClr val="FF6B6B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51B4D-108F-49A7-9752-370E25E02E31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DAF7D-8E55-4880-9486-7B526A4190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919995"/>
      </p:ext>
    </p:extLst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338554"/>
          </a:xfrm>
        </p:spPr>
        <p:txBody>
          <a:bodyPr/>
          <a:lstStyle>
            <a:lvl1pPr marL="0" indent="0" algn="ctr">
              <a:buNone/>
              <a:defRPr/>
            </a:lvl1pPr>
            <a:lvl2pPr marL="653110" indent="0" algn="ctr">
              <a:buNone/>
              <a:defRPr/>
            </a:lvl2pPr>
            <a:lvl3pPr marL="1306220" indent="0" algn="ctr">
              <a:buNone/>
              <a:defRPr/>
            </a:lvl3pPr>
            <a:lvl4pPr marL="1959331" indent="0" algn="ctr">
              <a:buNone/>
              <a:defRPr/>
            </a:lvl4pPr>
            <a:lvl5pPr marL="2612441" indent="0" algn="ctr">
              <a:buNone/>
              <a:defRPr/>
            </a:lvl5pPr>
            <a:lvl6pPr marL="3265551" indent="0" algn="ctr">
              <a:buNone/>
              <a:defRPr/>
            </a:lvl6pPr>
            <a:lvl7pPr marL="3918661" indent="0" algn="ctr">
              <a:buNone/>
              <a:defRPr/>
            </a:lvl7pPr>
            <a:lvl8pPr marL="4571771" indent="0" algn="ctr">
              <a:buNone/>
              <a:defRPr/>
            </a:lvl8pPr>
            <a:lvl9pPr marL="522488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21F19-427A-4CB9-BE29-F14AF9FAB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9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90800" y="3581400"/>
            <a:ext cx="7239000" cy="2749042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42966">
              <a:spcBef>
                <a:spcPts val="257"/>
              </a:spcBef>
            </a:pPr>
            <a:r>
              <a:rPr lang="uz-Cyrl-UZ" sz="6000" b="1" dirty="0" smtClean="0">
                <a:solidFill>
                  <a:srgbClr val="002060"/>
                </a:solidFill>
                <a:latin typeface="Arial"/>
                <a:cs typeface="Arial"/>
              </a:rPr>
              <a:t>Параллельность прямых</a:t>
            </a:r>
            <a:endParaRPr lang="ru-RU" sz="60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200" y="3355569"/>
            <a:ext cx="4395600" cy="4112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352800" y="1727778"/>
            <a:ext cx="6220459" cy="1727836"/>
            <a:chOff x="2835" y="300"/>
            <a:chExt cx="2449" cy="907"/>
          </a:xfrm>
        </p:grpSpPr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2835" y="618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2835" y="1071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3" name="Text Box 17"/>
            <p:cNvSpPr txBox="1">
              <a:spLocks noChangeArrowheads="1"/>
            </p:cNvSpPr>
            <p:nvPr/>
          </p:nvSpPr>
          <p:spPr bwMode="auto">
            <a:xfrm>
              <a:off x="2971" y="300"/>
              <a:ext cx="499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i="1" dirty="0">
                  <a:solidFill>
                    <a:srgbClr val="FF0000"/>
                  </a:solidFill>
                  <a:latin typeface="+mn-lt"/>
                </a:rPr>
                <a:t>а</a:t>
              </a:r>
            </a:p>
          </p:txBody>
        </p:sp>
        <p:sp>
          <p:nvSpPr>
            <p:cNvPr id="3084" name="Text Box 18"/>
            <p:cNvSpPr txBox="1">
              <a:spLocks noChangeArrowheads="1"/>
            </p:cNvSpPr>
            <p:nvPr/>
          </p:nvSpPr>
          <p:spPr bwMode="auto">
            <a:xfrm>
              <a:off x="2925" y="754"/>
              <a:ext cx="27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z-Latn-UZ" b="1" i="1" dirty="0" smtClean="0">
                  <a:solidFill>
                    <a:srgbClr val="FF0000"/>
                  </a:solidFill>
                  <a:latin typeface="+mn-lt"/>
                </a:rPr>
                <a:t>b</a:t>
              </a:r>
              <a:endParaRPr lang="ru-RU" b="1" i="1" dirty="0">
                <a:solidFill>
                  <a:srgbClr val="FF0000"/>
                </a:solidFill>
                <a:latin typeface="+mn-lt"/>
              </a:endParaRPr>
            </a:p>
          </p:txBody>
        </p:sp>
      </p:grp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961223" y="3886200"/>
            <a:ext cx="10591800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600" b="1" dirty="0" smtClean="0">
                <a:solidFill>
                  <a:srgbClr val="002060"/>
                </a:solidFill>
              </a:rPr>
              <a:t>Две </a:t>
            </a:r>
            <a:r>
              <a:rPr lang="ru-RU" sz="3600" b="1" dirty="0">
                <a:solidFill>
                  <a:srgbClr val="002060"/>
                </a:solidFill>
              </a:rPr>
              <a:t>прямые на плоскости </a:t>
            </a:r>
            <a:r>
              <a:rPr lang="ru-RU" sz="3600" b="1" dirty="0" smtClean="0">
                <a:solidFill>
                  <a:srgbClr val="002060"/>
                </a:solidFill>
              </a:rPr>
              <a:t>называются </a:t>
            </a:r>
            <a:r>
              <a:rPr lang="ru-RU" sz="3600" b="1" dirty="0" smtClean="0">
                <a:solidFill>
                  <a:srgbClr val="C00000"/>
                </a:solidFill>
              </a:rPr>
              <a:t>параллельными прямыми</a:t>
            </a:r>
            <a:r>
              <a:rPr lang="ru-RU" sz="3600" b="1" dirty="0" smtClean="0">
                <a:solidFill>
                  <a:srgbClr val="002060"/>
                </a:solidFill>
              </a:rPr>
              <a:t>, если они не пересекаются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61881" y="228600"/>
            <a:ext cx="97911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Параллельные прям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 на плоскости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898471" y="6074903"/>
            <a:ext cx="1046353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</a:pPr>
            <a:r>
              <a:rPr lang="ru-RU" b="1" i="1" dirty="0" smtClean="0">
                <a:solidFill>
                  <a:srgbClr val="FF0000"/>
                </a:solidFill>
                <a:latin typeface="+mn-lt"/>
              </a:rPr>
              <a:t>а</a:t>
            </a:r>
            <a:r>
              <a:rPr lang="en-US" b="1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ambria Math"/>
                <a:ea typeface="Cambria Math"/>
              </a:rPr>
              <a:t>∥</a:t>
            </a:r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 </a:t>
            </a:r>
            <a:r>
              <a:rPr lang="uz-Latn-UZ" b="1" i="1" dirty="0" smtClean="0">
                <a:solidFill>
                  <a:srgbClr val="FF0000"/>
                </a:solidFill>
                <a:latin typeface="Calibri"/>
              </a:rPr>
              <a:t>b  </a:t>
            </a:r>
            <a:r>
              <a:rPr lang="uz-Latn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прямая </a:t>
            </a:r>
            <a:r>
              <a:rPr lang="uz-Cyrl-UZ" b="1" i="1" dirty="0" smtClean="0">
                <a:solidFill>
                  <a:srgbClr val="FF0000"/>
                </a:solidFill>
                <a:latin typeface="Calibri"/>
              </a:rPr>
              <a:t>а </a:t>
            </a:r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параллельна прямой </a:t>
            </a:r>
            <a:r>
              <a:rPr lang="en-US" b="1" i="1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uz-Latn-UZ" b="1" dirty="0" smtClean="0">
                <a:solidFill>
                  <a:srgbClr val="002060"/>
                </a:solidFill>
                <a:latin typeface="Calibri"/>
              </a:rPr>
              <a:t>)</a:t>
            </a:r>
            <a:endParaRPr lang="ru-RU" b="1" dirty="0">
              <a:solidFill>
                <a:srgbClr val="00206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618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899355" y="1183900"/>
            <a:ext cx="6339839" cy="1769746"/>
            <a:chOff x="2788" y="278"/>
            <a:chExt cx="2496" cy="929"/>
          </a:xfrm>
        </p:grpSpPr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2835" y="618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2835" y="1071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3" name="Text Box 17"/>
            <p:cNvSpPr txBox="1">
              <a:spLocks noChangeArrowheads="1"/>
            </p:cNvSpPr>
            <p:nvPr/>
          </p:nvSpPr>
          <p:spPr bwMode="auto">
            <a:xfrm>
              <a:off x="2812" y="278"/>
              <a:ext cx="499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i="1" dirty="0">
                  <a:solidFill>
                    <a:srgbClr val="FF0000"/>
                  </a:solidFill>
                  <a:latin typeface="+mn-lt"/>
                </a:rPr>
                <a:t>а</a:t>
              </a:r>
            </a:p>
          </p:txBody>
        </p:sp>
        <p:sp>
          <p:nvSpPr>
            <p:cNvPr id="3084" name="Text Box 18"/>
            <p:cNvSpPr txBox="1">
              <a:spLocks noChangeArrowheads="1"/>
            </p:cNvSpPr>
            <p:nvPr/>
          </p:nvSpPr>
          <p:spPr bwMode="auto">
            <a:xfrm>
              <a:off x="2788" y="766"/>
              <a:ext cx="27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z-Latn-UZ" b="1" i="1" dirty="0" smtClean="0">
                  <a:solidFill>
                    <a:srgbClr val="FF0000"/>
                  </a:solidFill>
                  <a:latin typeface="+mn-lt"/>
                </a:rPr>
                <a:t>b</a:t>
              </a:r>
              <a:endParaRPr lang="ru-RU" b="1" i="1" dirty="0">
                <a:solidFill>
                  <a:srgbClr val="FF0000"/>
                </a:solidFill>
                <a:latin typeface="+mn-lt"/>
              </a:endParaRPr>
            </a:p>
          </p:txBody>
        </p:sp>
      </p:grp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57200" y="3581400"/>
            <a:ext cx="6400800" cy="29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600" b="1" dirty="0" smtClean="0">
                <a:solidFill>
                  <a:srgbClr val="002060"/>
                </a:solidFill>
              </a:rPr>
              <a:t>Отрезки, лежащие на параллельных прямых называются </a:t>
            </a:r>
            <a:r>
              <a:rPr lang="ru-RU" sz="3600" b="1" dirty="0" smtClean="0">
                <a:solidFill>
                  <a:srgbClr val="C00000"/>
                </a:solidFill>
              </a:rPr>
              <a:t>параллельными отрезками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61881" y="228600"/>
            <a:ext cx="97911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Параллельные прям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 на плоскости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898470" y="6798178"/>
            <a:ext cx="2908553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∥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С</a:t>
            </a:r>
            <a:r>
              <a:rPr lang="uz-Latn-UZ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631635" y="1908053"/>
            <a:ext cx="2397565" cy="913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856727" y="2768924"/>
            <a:ext cx="2397565" cy="913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32116" y="231439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34987" y="224570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07024" y="139906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12375" y="132615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oup 21"/>
          <p:cNvGrpSpPr>
            <a:grpSpLocks/>
          </p:cNvGrpSpPr>
          <p:nvPr/>
        </p:nvGrpSpPr>
        <p:grpSpPr bwMode="auto">
          <a:xfrm>
            <a:off x="7639523" y="1173618"/>
            <a:ext cx="6339839" cy="1769746"/>
            <a:chOff x="2788" y="278"/>
            <a:chExt cx="2496" cy="929"/>
          </a:xfrm>
        </p:grpSpPr>
        <p:sp>
          <p:nvSpPr>
            <p:cNvPr id="25" name="Line 9"/>
            <p:cNvSpPr>
              <a:spLocks noChangeShapeType="1"/>
            </p:cNvSpPr>
            <p:nvPr/>
          </p:nvSpPr>
          <p:spPr bwMode="auto">
            <a:xfrm>
              <a:off x="2835" y="618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2835" y="1071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2812" y="278"/>
              <a:ext cx="499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i="1" dirty="0">
                  <a:solidFill>
                    <a:srgbClr val="FF0000"/>
                  </a:solidFill>
                  <a:latin typeface="+mn-lt"/>
                </a:rPr>
                <a:t>а</a:t>
              </a:r>
            </a:p>
          </p:txBody>
        </p:sp>
        <p:sp>
          <p:nvSpPr>
            <p:cNvPr id="28" name="Text Box 18"/>
            <p:cNvSpPr txBox="1">
              <a:spLocks noChangeArrowheads="1"/>
            </p:cNvSpPr>
            <p:nvPr/>
          </p:nvSpPr>
          <p:spPr bwMode="auto">
            <a:xfrm>
              <a:off x="2788" y="766"/>
              <a:ext cx="27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z-Latn-UZ" b="1" i="1" dirty="0" smtClean="0">
                  <a:solidFill>
                    <a:srgbClr val="FF0000"/>
                  </a:solidFill>
                  <a:latin typeface="+mn-lt"/>
                </a:rPr>
                <a:t>b</a:t>
              </a:r>
              <a:endParaRPr lang="ru-RU" b="1" i="1" dirty="0">
                <a:solidFill>
                  <a:srgbClr val="FF0000"/>
                </a:solidFill>
                <a:latin typeface="+mn-lt"/>
              </a:endParaRPr>
            </a:p>
          </p:txBody>
        </p:sp>
      </p:grpSp>
      <p:sp>
        <p:nvSpPr>
          <p:cNvPr id="14" name="Овал 13"/>
          <p:cNvSpPr/>
          <p:nvPr/>
        </p:nvSpPr>
        <p:spPr>
          <a:xfrm>
            <a:off x="4969510" y="1922284"/>
            <a:ext cx="11938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0" name="Овал 29"/>
          <p:cNvSpPr/>
          <p:nvPr/>
        </p:nvSpPr>
        <p:spPr>
          <a:xfrm>
            <a:off x="9144896" y="2706379"/>
            <a:ext cx="11938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1" name="Овал 30"/>
          <p:cNvSpPr/>
          <p:nvPr/>
        </p:nvSpPr>
        <p:spPr>
          <a:xfrm>
            <a:off x="9677400" y="1846840"/>
            <a:ext cx="11938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Овал 31"/>
          <p:cNvSpPr/>
          <p:nvPr/>
        </p:nvSpPr>
        <p:spPr>
          <a:xfrm>
            <a:off x="2515171" y="1831600"/>
            <a:ext cx="11938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Овал 32"/>
          <p:cNvSpPr/>
          <p:nvPr/>
        </p:nvSpPr>
        <p:spPr>
          <a:xfrm>
            <a:off x="5130875" y="2803087"/>
            <a:ext cx="11938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4" name="Овал 33"/>
          <p:cNvSpPr/>
          <p:nvPr/>
        </p:nvSpPr>
        <p:spPr>
          <a:xfrm>
            <a:off x="2767783" y="2700280"/>
            <a:ext cx="119380" cy="1143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6" name="Прямая соединительная линия 15"/>
          <p:cNvCxnSpPr>
            <a:stCxn id="31" idx="6"/>
          </p:cNvCxnSpPr>
          <p:nvPr/>
        </p:nvCxnSpPr>
        <p:spPr>
          <a:xfrm>
            <a:off x="9796780" y="1903990"/>
            <a:ext cx="2471420" cy="953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9204586" y="2739935"/>
            <a:ext cx="2471420" cy="953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19"/>
          <p:cNvSpPr txBox="1">
            <a:spLocks noChangeArrowheads="1"/>
          </p:cNvSpPr>
          <p:nvPr/>
        </p:nvSpPr>
        <p:spPr bwMode="auto">
          <a:xfrm>
            <a:off x="7391400" y="3733800"/>
            <a:ext cx="6400800" cy="29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uz-Cyrl-UZ" sz="3600" b="1" dirty="0" smtClean="0">
                <a:solidFill>
                  <a:srgbClr val="002060"/>
                </a:solidFill>
              </a:rPr>
              <a:t>Лучи</a:t>
            </a:r>
            <a:r>
              <a:rPr lang="ru-RU" sz="3600" b="1" dirty="0" smtClean="0">
                <a:solidFill>
                  <a:srgbClr val="002060"/>
                </a:solidFill>
              </a:rPr>
              <a:t>, лежащие на параллельных прямых называются </a:t>
            </a:r>
            <a:r>
              <a:rPr lang="ru-RU" sz="3600" b="1" dirty="0" smtClean="0">
                <a:solidFill>
                  <a:srgbClr val="C00000"/>
                </a:solidFill>
              </a:rPr>
              <a:t>параллельными      лучами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2" name="Text Box 17"/>
          <p:cNvSpPr txBox="1">
            <a:spLocks noChangeArrowheads="1"/>
          </p:cNvSpPr>
          <p:nvPr/>
        </p:nvSpPr>
        <p:spPr bwMode="auto">
          <a:xfrm>
            <a:off x="8986019" y="6780313"/>
            <a:ext cx="2908553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</a:pP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∥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uz-Latn-UZ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514914" y="127395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2800" b="1" dirty="0">
                <a:latin typeface="Arial" pitchFamily="34" charset="0"/>
                <a:cs typeface="Arial" pitchFamily="34" charset="0"/>
              </a:rPr>
              <a:t>О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922720" y="224853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461202" y="233701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D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2096575" y="133038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2800" b="1" dirty="0">
                <a:latin typeface="Arial" pitchFamily="34" charset="0"/>
                <a:cs typeface="Arial" pitchFamily="34" charset="0"/>
              </a:rPr>
              <a:t>В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5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5" grpId="0"/>
      <p:bldP spid="17" grpId="0"/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9259" y="1267345"/>
            <a:ext cx="139446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прямые, перпендикулярные одной прямой, параллельны.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05500" y="228600"/>
            <a:ext cx="26920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581150" y="3962400"/>
            <a:ext cx="37719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667000" y="3048000"/>
            <a:ext cx="0" cy="3048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581150" y="5105400"/>
            <a:ext cx="37719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40569" y="2686362"/>
            <a:ext cx="40107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с</a:t>
            </a:r>
            <a:endParaRPr lang="uz-Latn-UZ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443514" y="4743762"/>
            <a:ext cx="46198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/>
              <a:t>b</a:t>
            </a:r>
            <a:endParaRPr lang="uz-Latn-UZ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5353050" y="3562036"/>
            <a:ext cx="46198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/>
              <a:t>а</a:t>
            </a:r>
            <a:endParaRPr lang="uz-Latn-UZ" b="1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675965" y="4815480"/>
            <a:ext cx="304800" cy="3048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0" name="Прямоугольник 19"/>
          <p:cNvSpPr/>
          <p:nvPr/>
        </p:nvSpPr>
        <p:spPr>
          <a:xfrm>
            <a:off x="2667000" y="3962400"/>
            <a:ext cx="304800" cy="3048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1" name="TextBox 20"/>
          <p:cNvSpPr txBox="1"/>
          <p:nvPr/>
        </p:nvSpPr>
        <p:spPr>
          <a:xfrm>
            <a:off x="7975484" y="3543925"/>
            <a:ext cx="136608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/>
              <a:t>a </a:t>
            </a:r>
            <a:r>
              <a:rPr lang="ru-RU" b="1" dirty="0" smtClean="0">
                <a:latin typeface="Cambria Math"/>
                <a:ea typeface="Cambria Math"/>
              </a:rPr>
              <a:t>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uz-Latn-UZ" b="1" i="1" dirty="0" smtClean="0">
                <a:latin typeface="+mj-lt"/>
                <a:ea typeface="Cambria Math"/>
              </a:rPr>
              <a:t>c</a:t>
            </a:r>
            <a:endParaRPr lang="uz-Latn-UZ" b="1" i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06860" y="4267200"/>
            <a:ext cx="136608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>
                <a:latin typeface="+mj-lt"/>
                <a:ea typeface="Cambria Math"/>
              </a:rPr>
              <a:t>b </a:t>
            </a:r>
            <a:r>
              <a:rPr lang="ru-RU" b="1" dirty="0" smtClean="0">
                <a:latin typeface="Cambria Math"/>
                <a:ea typeface="Cambria Math"/>
              </a:rPr>
              <a:t>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uz-Latn-UZ" b="1" i="1" dirty="0" smtClean="0">
                <a:ea typeface="Cambria Math"/>
              </a:rPr>
              <a:t>c</a:t>
            </a:r>
            <a:endParaRPr lang="uz-Latn-UZ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9466866" y="3792285"/>
            <a:ext cx="851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6000" dirty="0" smtClean="0">
                <a:latin typeface="Cambria Math"/>
                <a:ea typeface="Cambria Math"/>
              </a:rPr>
              <a:t>⇒</a:t>
            </a:r>
            <a:endParaRPr lang="uz-Latn-UZ" sz="6000" dirty="0"/>
          </a:p>
        </p:txBody>
      </p:sp>
      <p:sp>
        <p:nvSpPr>
          <p:cNvPr id="24" name="TextBox 23"/>
          <p:cNvSpPr txBox="1"/>
          <p:nvPr/>
        </p:nvSpPr>
        <p:spPr>
          <a:xfrm>
            <a:off x="10322863" y="3891044"/>
            <a:ext cx="1210588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/>
              <a:t>a </a:t>
            </a:r>
            <a:r>
              <a:rPr lang="ru-RU" b="1" dirty="0" smtClean="0">
                <a:latin typeface="Cambria Math"/>
                <a:ea typeface="Cambria Math"/>
              </a:rPr>
              <a:t>∥</a:t>
            </a:r>
            <a:r>
              <a:rPr lang="uz-Latn-UZ" b="1" dirty="0" smtClean="0">
                <a:latin typeface="Cambria Math"/>
                <a:ea typeface="Cambria Math"/>
              </a:rPr>
              <a:t> </a:t>
            </a:r>
            <a:r>
              <a:rPr lang="uz-Latn-UZ" b="1" i="1" dirty="0">
                <a:latin typeface="+mj-lt"/>
                <a:ea typeface="Cambria Math"/>
              </a:rPr>
              <a:t>b</a:t>
            </a:r>
            <a:endParaRPr lang="uz-Latn-UZ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775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43"/>
          <p:cNvGrpSpPr>
            <a:grpSpLocks/>
          </p:cNvGrpSpPr>
          <p:nvPr/>
        </p:nvGrpSpPr>
        <p:grpSpPr bwMode="auto">
          <a:xfrm rot="20794116">
            <a:off x="2632236" y="5347982"/>
            <a:ext cx="9855200" cy="729615"/>
            <a:chOff x="297" y="3762"/>
            <a:chExt cx="3880" cy="383"/>
          </a:xfrm>
        </p:grpSpPr>
        <p:sp>
          <p:nvSpPr>
            <p:cNvPr id="12" name="Freeform 344" descr="Папирус"/>
            <p:cNvSpPr>
              <a:spLocks/>
            </p:cNvSpPr>
            <p:nvPr/>
          </p:nvSpPr>
          <p:spPr bwMode="auto">
            <a:xfrm>
              <a:off x="297" y="3792"/>
              <a:ext cx="3880" cy="35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44"/>
                </a:cxn>
                <a:cxn ang="0">
                  <a:pos x="3872" y="344"/>
                </a:cxn>
                <a:cxn ang="0">
                  <a:pos x="3880" y="0"/>
                </a:cxn>
                <a:cxn ang="0">
                  <a:pos x="0" y="0"/>
                </a:cxn>
              </a:cxnLst>
              <a:rect l="0" t="0" r="r" b="b"/>
              <a:pathLst>
                <a:path w="3880" h="344">
                  <a:moveTo>
                    <a:pt x="0" y="0"/>
                  </a:moveTo>
                  <a:lnTo>
                    <a:pt x="0" y="344"/>
                  </a:lnTo>
                  <a:lnTo>
                    <a:pt x="3872" y="344"/>
                  </a:lnTo>
                  <a:lnTo>
                    <a:pt x="3880" y="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" name="Oval 345"/>
            <p:cNvSpPr>
              <a:spLocks noChangeArrowheads="1"/>
            </p:cNvSpPr>
            <p:nvPr/>
          </p:nvSpPr>
          <p:spPr bwMode="auto">
            <a:xfrm rot="-4023734">
              <a:off x="475" y="3925"/>
              <a:ext cx="94" cy="8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Text Box 346"/>
            <p:cNvSpPr txBox="1">
              <a:spLocks noChangeArrowheads="1"/>
            </p:cNvSpPr>
            <p:nvPr/>
          </p:nvSpPr>
          <p:spPr bwMode="auto">
            <a:xfrm rot="10800000">
              <a:off x="474" y="3762"/>
              <a:ext cx="3235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1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r>
                <a:rPr lang="en-US" sz="1300" dirty="0">
                  <a:solidFill>
                    <a:srgbClr val="000000"/>
                  </a:solidFill>
                </a:rPr>
                <a:t>IIII</a:t>
              </a:r>
              <a:r>
                <a:rPr lang="en-US" sz="2000" dirty="0">
                  <a:solidFill>
                    <a:srgbClr val="000000"/>
                  </a:solidFill>
                </a:rPr>
                <a:t>I</a:t>
              </a:r>
              <a:endParaRPr lang="ru-RU" sz="1300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347"/>
            <p:cNvSpPr txBox="1">
              <a:spLocks noChangeArrowheads="1"/>
            </p:cNvSpPr>
            <p:nvPr/>
          </p:nvSpPr>
          <p:spPr bwMode="auto">
            <a:xfrm>
              <a:off x="588" y="3888"/>
              <a:ext cx="3231" cy="1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0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1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2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3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4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 5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6        7        8        </a:t>
              </a:r>
              <a:r>
                <a:rPr lang="ru-RU" sz="1300" b="1" dirty="0">
                  <a:solidFill>
                    <a:srgbClr val="000000"/>
                  </a:solidFill>
                  <a:latin typeface="Tahoma" pitchFamily="34" charset="0"/>
                </a:rPr>
                <a:t> </a:t>
              </a:r>
              <a:r>
                <a:rPr lang="en-US" sz="1300" b="1" dirty="0">
                  <a:solidFill>
                    <a:srgbClr val="000000"/>
                  </a:solidFill>
                  <a:latin typeface="Tahoma" pitchFamily="34" charset="0"/>
                </a:rPr>
                <a:t>9       10      11      12       13      14      15      </a:t>
              </a:r>
              <a:r>
                <a:rPr lang="en-US" sz="1300" b="1" dirty="0" smtClean="0">
                  <a:solidFill>
                    <a:srgbClr val="000000"/>
                  </a:solidFill>
                  <a:latin typeface="Tahoma" pitchFamily="34" charset="0"/>
                </a:rPr>
                <a:t>   </a:t>
              </a:r>
              <a:endParaRPr lang="ru-RU" sz="1300" b="1" dirty="0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  <p:sp>
        <p:nvSpPr>
          <p:cNvPr id="30" name="Прямоугольный треугольник 29"/>
          <p:cNvSpPr/>
          <p:nvPr/>
        </p:nvSpPr>
        <p:spPr>
          <a:xfrm rot="20815047">
            <a:off x="6141629" y="1012948"/>
            <a:ext cx="3584903" cy="4142016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 rot="1051847" flipH="1">
            <a:off x="3047225" y="-858202"/>
            <a:ext cx="3045461" cy="2375536"/>
            <a:chOff x="519" y="587"/>
            <a:chExt cx="951" cy="1168"/>
          </a:xfrm>
        </p:grpSpPr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>
            <a:off x="5586960" y="1404107"/>
            <a:ext cx="1050272" cy="42493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Заголовок 1"/>
          <p:cNvSpPr txBox="1">
            <a:spLocks/>
          </p:cNvSpPr>
          <p:nvPr/>
        </p:nvSpPr>
        <p:spPr>
          <a:xfrm>
            <a:off x="304800" y="329566"/>
            <a:ext cx="14097000" cy="685800"/>
          </a:xfrm>
          <a:prstGeom prst="rect">
            <a:avLst/>
          </a:prstGeom>
        </p:spPr>
        <p:txBody>
          <a:bodyPr lIns="130622" tIns="65311" rIns="130622" bIns="65311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defTabSz="1306220">
              <a:spcBef>
                <a:spcPct val="0"/>
              </a:spcBef>
              <a:defRPr/>
            </a:pPr>
            <a:r>
              <a:rPr lang="ru-RU" sz="2800" b="1" spc="71" dirty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Построение </a:t>
            </a:r>
            <a:r>
              <a:rPr lang="ru-RU" sz="28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</a:t>
            </a:r>
            <a:r>
              <a:rPr lang="uz-Cyrl-UZ" sz="28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араллельн</a:t>
            </a:r>
            <a:r>
              <a:rPr lang="ru-RU" sz="28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ы</a:t>
            </a:r>
            <a:r>
              <a:rPr lang="uz-Cyrl-UZ" sz="28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х</a:t>
            </a:r>
            <a:r>
              <a:rPr lang="ru-RU" sz="2800" b="1" spc="71" dirty="0" smtClean="0">
                <a:ln w="11430"/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 прямых с помощью линейки и угольника</a:t>
            </a:r>
            <a:endParaRPr lang="ru-RU" sz="2800" b="1" spc="71" dirty="0">
              <a:ln w="11430"/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8" name="Прямоугольный треугольник 37"/>
          <p:cNvSpPr/>
          <p:nvPr/>
        </p:nvSpPr>
        <p:spPr>
          <a:xfrm rot="20772886">
            <a:off x="4569243" y="1580437"/>
            <a:ext cx="3409872" cy="4019226"/>
          </a:xfrm>
          <a:prstGeom prst="rtTriangle">
            <a:avLst/>
          </a:prstGeom>
          <a:noFill/>
          <a:ln w="209550" cap="sq">
            <a:solidFill>
              <a:schemeClr val="accent6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ru-RU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3938191" y="1836804"/>
            <a:ext cx="1050272" cy="424931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0"/>
          <p:cNvGrpSpPr>
            <a:grpSpLocks/>
          </p:cNvGrpSpPr>
          <p:nvPr/>
        </p:nvGrpSpPr>
        <p:grpSpPr bwMode="auto">
          <a:xfrm rot="1051847" flipH="1">
            <a:off x="1406823" y="-734465"/>
            <a:ext cx="3045461" cy="2375536"/>
            <a:chOff x="519" y="587"/>
            <a:chExt cx="951" cy="1168"/>
          </a:xfrm>
        </p:grpSpPr>
        <p:sp>
          <p:nvSpPr>
            <p:cNvPr id="47" name="Freeform 31"/>
            <p:cNvSpPr>
              <a:spLocks/>
            </p:cNvSpPr>
            <p:nvPr/>
          </p:nvSpPr>
          <p:spPr bwMode="auto">
            <a:xfrm>
              <a:off x="519" y="587"/>
              <a:ext cx="951" cy="1168"/>
            </a:xfrm>
            <a:custGeom>
              <a:avLst/>
              <a:gdLst/>
              <a:ahLst/>
              <a:cxnLst>
                <a:cxn ang="0">
                  <a:pos x="864" y="0"/>
                </a:cxn>
                <a:cxn ang="0">
                  <a:pos x="951" y="84"/>
                </a:cxn>
                <a:cxn ang="0">
                  <a:pos x="209" y="1009"/>
                </a:cxn>
                <a:cxn ang="0">
                  <a:pos x="0" y="1168"/>
                </a:cxn>
                <a:cxn ang="0">
                  <a:pos x="118" y="935"/>
                </a:cxn>
                <a:cxn ang="0">
                  <a:pos x="864" y="0"/>
                </a:cxn>
              </a:cxnLst>
              <a:rect l="0" t="0" r="r" b="b"/>
              <a:pathLst>
                <a:path w="951" h="1168">
                  <a:moveTo>
                    <a:pt x="864" y="0"/>
                  </a:moveTo>
                  <a:lnTo>
                    <a:pt x="951" y="84"/>
                  </a:lnTo>
                  <a:lnTo>
                    <a:pt x="209" y="1009"/>
                  </a:lnTo>
                  <a:lnTo>
                    <a:pt x="0" y="1168"/>
                  </a:lnTo>
                  <a:lnTo>
                    <a:pt x="118" y="935"/>
                  </a:lnTo>
                  <a:lnTo>
                    <a:pt x="86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32"/>
            <p:cNvSpPr>
              <a:spLocks/>
            </p:cNvSpPr>
            <p:nvPr/>
          </p:nvSpPr>
          <p:spPr bwMode="auto">
            <a:xfrm>
              <a:off x="524" y="1500"/>
              <a:ext cx="220" cy="248"/>
            </a:xfrm>
            <a:custGeom>
              <a:avLst/>
              <a:gdLst/>
              <a:ahLst/>
              <a:cxnLst>
                <a:cxn ang="0">
                  <a:pos x="0" y="248"/>
                </a:cxn>
                <a:cxn ang="0">
                  <a:pos x="220" y="84"/>
                </a:cxn>
                <a:cxn ang="0">
                  <a:pos x="128" y="0"/>
                </a:cxn>
                <a:cxn ang="0">
                  <a:pos x="0" y="248"/>
                </a:cxn>
              </a:cxnLst>
              <a:rect l="0" t="0" r="r" b="b"/>
              <a:pathLst>
                <a:path w="220" h="248">
                  <a:moveTo>
                    <a:pt x="0" y="248"/>
                  </a:moveTo>
                  <a:lnTo>
                    <a:pt x="220" y="84"/>
                  </a:lnTo>
                  <a:lnTo>
                    <a:pt x="128" y="0"/>
                  </a:lnTo>
                  <a:lnTo>
                    <a:pt x="0" y="24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33"/>
            <p:cNvSpPr>
              <a:spLocks/>
            </p:cNvSpPr>
            <p:nvPr/>
          </p:nvSpPr>
          <p:spPr bwMode="auto">
            <a:xfrm>
              <a:off x="524" y="1640"/>
              <a:ext cx="96" cy="104"/>
            </a:xfrm>
            <a:custGeom>
              <a:avLst/>
              <a:gdLst/>
              <a:ahLst/>
              <a:cxnLst>
                <a:cxn ang="0">
                  <a:pos x="96" y="39"/>
                </a:cxn>
                <a:cxn ang="0">
                  <a:pos x="56" y="0"/>
                </a:cxn>
                <a:cxn ang="0">
                  <a:pos x="0" y="104"/>
                </a:cxn>
                <a:cxn ang="0">
                  <a:pos x="96" y="39"/>
                </a:cxn>
              </a:cxnLst>
              <a:rect l="0" t="0" r="r" b="b"/>
              <a:pathLst>
                <a:path w="96" h="104">
                  <a:moveTo>
                    <a:pt x="96" y="39"/>
                  </a:moveTo>
                  <a:lnTo>
                    <a:pt x="56" y="0"/>
                  </a:lnTo>
                  <a:lnTo>
                    <a:pt x="0" y="104"/>
                  </a:lnTo>
                  <a:lnTo>
                    <a:pt x="96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34"/>
            <p:cNvSpPr>
              <a:spLocks/>
            </p:cNvSpPr>
            <p:nvPr/>
          </p:nvSpPr>
          <p:spPr bwMode="auto">
            <a:xfrm>
              <a:off x="676" y="612"/>
              <a:ext cx="736" cy="912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12"/>
                </a:cxn>
              </a:cxnLst>
              <a:rect l="0" t="0" r="r" b="b"/>
              <a:pathLst>
                <a:path w="736" h="912">
                  <a:moveTo>
                    <a:pt x="736" y="0"/>
                  </a:moveTo>
                  <a:lnTo>
                    <a:pt x="0" y="91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35"/>
            <p:cNvSpPr>
              <a:spLocks/>
            </p:cNvSpPr>
            <p:nvPr/>
          </p:nvSpPr>
          <p:spPr bwMode="auto">
            <a:xfrm>
              <a:off x="704" y="644"/>
              <a:ext cx="736" cy="908"/>
            </a:xfrm>
            <a:custGeom>
              <a:avLst/>
              <a:gdLst/>
              <a:ahLst/>
              <a:cxnLst>
                <a:cxn ang="0">
                  <a:pos x="736" y="0"/>
                </a:cxn>
                <a:cxn ang="0">
                  <a:pos x="0" y="908"/>
                </a:cxn>
              </a:cxnLst>
              <a:rect l="0" t="0" r="r" b="b"/>
              <a:pathLst>
                <a:path w="736" h="908">
                  <a:moveTo>
                    <a:pt x="736" y="0"/>
                  </a:moveTo>
                  <a:lnTo>
                    <a:pt x="0" y="90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299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306E-6 -5.55556E-7 L 0.06261 0.4415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5" y="22068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875E-6 3.14815E-6 L 0.07063 0.49132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6" y="24556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8" grpId="0" animBg="1"/>
      <p:bldP spid="3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6153" y="971237"/>
            <a:ext cx="13487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Через точку, не лежащую на данной прямой, проходит только одна прямая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параллельная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данной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68300" y="247962"/>
            <a:ext cx="27447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Аксиома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438399" y="4916106"/>
            <a:ext cx="490145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3886200" y="3886198"/>
            <a:ext cx="16472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451846" y="3962396"/>
            <a:ext cx="4901453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25979" y="4554468"/>
            <a:ext cx="46198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а</a:t>
            </a:r>
            <a:endParaRPr lang="uz-Latn-UZ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976412" y="3600761"/>
            <a:ext cx="46198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/>
              <a:t>b</a:t>
            </a:r>
            <a:endParaRPr lang="uz-Latn-UZ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3943347" y="3283492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O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404218" y="4495800"/>
            <a:ext cx="4901453" cy="0"/>
          </a:xfrm>
          <a:prstGeom prst="line">
            <a:avLst/>
          </a:prstGeom>
          <a:ln w="571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571748" y="3038000"/>
            <a:ext cx="3981452" cy="2524600"/>
          </a:xfrm>
          <a:prstGeom prst="line">
            <a:avLst/>
          </a:prstGeom>
          <a:ln w="57150">
            <a:solidFill>
              <a:srgbClr val="00A85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667568" y="6324600"/>
            <a:ext cx="705096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Аксиома</a:t>
            </a:r>
            <a:r>
              <a:rPr lang="uz-Latn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параллельности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03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9259" y="937813"/>
            <a:ext cx="139446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ве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прямые,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параллельны третьей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прямой,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 они параллельны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05500" y="228600"/>
            <a:ext cx="26920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797707" y="2856875"/>
            <a:ext cx="37719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97708" y="4990475"/>
            <a:ext cx="590967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97707" y="3999875"/>
            <a:ext cx="377190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017157" y="4969679"/>
            <a:ext cx="40107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с</a:t>
            </a:r>
            <a:endParaRPr lang="uz-Latn-UZ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4107621" y="3884950"/>
            <a:ext cx="46198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/>
              <a:t>b</a:t>
            </a:r>
            <a:endParaRPr lang="uz-Latn-UZ" b="1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3986700" y="2145431"/>
            <a:ext cx="46198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/>
              <a:t>а</a:t>
            </a:r>
            <a:endParaRPr lang="uz-Latn-UZ" b="1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9279091" y="3393157"/>
            <a:ext cx="126348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/>
              <a:t>a </a:t>
            </a:r>
            <a:r>
              <a:rPr lang="ru-RU" b="1" dirty="0">
                <a:latin typeface="Cambria Math"/>
                <a:ea typeface="Cambria Math"/>
              </a:rPr>
              <a:t>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uz-Latn-UZ" b="1" i="1" dirty="0" smtClean="0">
                <a:latin typeface="+mj-lt"/>
                <a:ea typeface="Cambria Math"/>
              </a:rPr>
              <a:t>c</a:t>
            </a:r>
            <a:endParaRPr lang="uz-Latn-UZ" b="1" i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603959" y="3436895"/>
            <a:ext cx="114486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i="1" dirty="0" smtClean="0">
                <a:latin typeface="+mj-lt"/>
                <a:ea typeface="Cambria Math"/>
              </a:rPr>
              <a:t>b</a:t>
            </a:r>
            <a:r>
              <a:rPr lang="uz-Latn-UZ" b="1" dirty="0" smtClean="0">
                <a:latin typeface="Cambria Math"/>
                <a:ea typeface="Cambria Math"/>
              </a:rPr>
              <a:t> ∥ </a:t>
            </a:r>
            <a:r>
              <a:rPr lang="uz-Latn-UZ" b="1" i="1" dirty="0" smtClean="0">
                <a:ea typeface="Cambria Math"/>
              </a:rPr>
              <a:t>c</a:t>
            </a:r>
            <a:endParaRPr lang="uz-Latn-UZ" b="1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8783379" y="3918635"/>
            <a:ext cx="51895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4000" b="1" i="1" dirty="0" smtClean="0"/>
              <a:t>a </a:t>
            </a:r>
            <a:r>
              <a:rPr lang="ru-RU" sz="4000" b="1" dirty="0">
                <a:latin typeface="Cambria Math"/>
                <a:ea typeface="Cambria Math"/>
              </a:rPr>
              <a:t>и</a:t>
            </a:r>
            <a:r>
              <a:rPr lang="uz-Latn-UZ" sz="4000" b="1" dirty="0" smtClean="0">
                <a:latin typeface="Cambria Math"/>
                <a:ea typeface="Cambria Math"/>
              </a:rPr>
              <a:t> </a:t>
            </a:r>
            <a:r>
              <a:rPr lang="uz-Latn-UZ" sz="4000" b="1" i="1" dirty="0" smtClean="0">
                <a:latin typeface="+mj-lt"/>
                <a:ea typeface="Cambria Math"/>
              </a:rPr>
              <a:t>b</a:t>
            </a:r>
            <a:r>
              <a:rPr lang="ru-RU" sz="4000" b="1" i="1" dirty="0" smtClean="0">
                <a:latin typeface="+mj-lt"/>
                <a:ea typeface="Cambria Math"/>
              </a:rPr>
              <a:t>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не параллельны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4569607" y="3009275"/>
            <a:ext cx="3069549" cy="990602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538231" y="2856875"/>
            <a:ext cx="3441326" cy="833901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вал 26"/>
          <p:cNvSpPr/>
          <p:nvPr/>
        </p:nvSpPr>
        <p:spPr>
          <a:xfrm>
            <a:off x="6542653" y="3264949"/>
            <a:ext cx="164725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4" name="TextBox 13"/>
          <p:cNvSpPr txBox="1"/>
          <p:nvPr/>
        </p:nvSpPr>
        <p:spPr>
          <a:xfrm>
            <a:off x="6402839" y="2651953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783379" y="2486141"/>
            <a:ext cx="4285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  </a:t>
            </a:r>
            <a:endParaRPr lang="uz-Latn-UZ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783379" y="3041934"/>
            <a:ext cx="39654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Предположим, что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99126" y="5866150"/>
            <a:ext cx="1372984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Тогда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они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пересекаются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в некоторой точке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А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через точку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А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проходят две прямые </a:t>
            </a:r>
            <a:r>
              <a:rPr lang="ru-RU" sz="2800" b="1" i="1" dirty="0" smtClean="0"/>
              <a:t>а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uz-Latn-UZ" sz="2800" b="1" i="1" dirty="0" smtClean="0"/>
              <a:t>b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параллельные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прямой </a:t>
            </a:r>
            <a:r>
              <a:rPr lang="ru-RU" sz="2800" b="1" i="1" dirty="0">
                <a:latin typeface="Arial" pitchFamily="34" charset="0"/>
                <a:cs typeface="Arial" pitchFamily="34" charset="0"/>
              </a:rPr>
              <a:t>с.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Но это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противоречит</a:t>
            </a:r>
            <a:r>
              <a:rPr lang="uz-Latn-U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аксиоме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параллельности, значит,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наше</a:t>
            </a:r>
            <a:r>
              <a:rPr lang="uz-Latn-UZ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предположение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неверно - прямые </a:t>
            </a:r>
            <a:r>
              <a:rPr lang="ru-RU" sz="2800" b="1" i="1" dirty="0" smtClean="0"/>
              <a:t>а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и </a:t>
            </a:r>
            <a:r>
              <a:rPr lang="uz-Latn-UZ" sz="2800" b="1" i="1" dirty="0" smtClean="0"/>
              <a:t>b</a:t>
            </a:r>
            <a:endParaRPr lang="ru-RU" sz="2800" b="1" i="1" dirty="0"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параллельны. </a:t>
            </a:r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доказана</a:t>
            </a:r>
            <a:r>
              <a:rPr lang="ru-RU" sz="3200" b="1" i="1" dirty="0">
                <a:latin typeface="Arial" pitchFamily="34" charset="0"/>
                <a:cs typeface="Arial" pitchFamily="34" charset="0"/>
              </a:rPr>
              <a:t>.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25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1" grpId="0"/>
      <p:bldP spid="22" grpId="0"/>
      <p:bldP spid="24" grpId="0"/>
      <p:bldP spid="27" grpId="0" animBg="1"/>
      <p:bldP spid="14" grpId="0"/>
      <p:bldP spid="28" grpId="0"/>
      <p:bldP spid="29" grpId="0"/>
      <p:bldP spid="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73180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746858"/>
            <a:ext cx="13715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9. Покажите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что противолежащие стороны прямоугольника параллельны?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0000" y="3200400"/>
            <a:ext cx="5943600" cy="2514600"/>
          </a:xfrm>
          <a:prstGeom prst="rect">
            <a:avLst/>
          </a:prstGeom>
          <a:noFill/>
          <a:ln w="57150">
            <a:solidFill>
              <a:srgbClr val="1A0A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" name="Прямоугольник 6"/>
          <p:cNvSpPr/>
          <p:nvPr/>
        </p:nvSpPr>
        <p:spPr>
          <a:xfrm>
            <a:off x="7226209" y="5262282"/>
            <a:ext cx="482780" cy="457200"/>
          </a:xfrm>
          <a:prstGeom prst="rect">
            <a:avLst/>
          </a:prstGeom>
          <a:noFill/>
          <a:ln w="28575">
            <a:solidFill>
              <a:srgbClr val="1A0A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Прямоугольник 36"/>
          <p:cNvSpPr/>
          <p:nvPr/>
        </p:nvSpPr>
        <p:spPr>
          <a:xfrm>
            <a:off x="7220820" y="3200400"/>
            <a:ext cx="482780" cy="457200"/>
          </a:xfrm>
          <a:prstGeom prst="rect">
            <a:avLst/>
          </a:prstGeom>
          <a:noFill/>
          <a:ln w="28575">
            <a:solidFill>
              <a:srgbClr val="1A0A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8" name="Прямоугольник 37"/>
          <p:cNvSpPr/>
          <p:nvPr/>
        </p:nvSpPr>
        <p:spPr>
          <a:xfrm>
            <a:off x="1760000" y="5275729"/>
            <a:ext cx="482780" cy="457200"/>
          </a:xfrm>
          <a:prstGeom prst="rect">
            <a:avLst/>
          </a:prstGeom>
          <a:noFill/>
          <a:ln w="28575">
            <a:solidFill>
              <a:srgbClr val="1A0A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Прямоугольник 38"/>
          <p:cNvSpPr/>
          <p:nvPr/>
        </p:nvSpPr>
        <p:spPr>
          <a:xfrm>
            <a:off x="1760000" y="3209365"/>
            <a:ext cx="482780" cy="457200"/>
          </a:xfrm>
          <a:prstGeom prst="rect">
            <a:avLst/>
          </a:prstGeom>
          <a:noFill/>
          <a:ln w="28575">
            <a:solidFill>
              <a:srgbClr val="1A0A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8" name="TextBox 7"/>
          <p:cNvSpPr txBox="1"/>
          <p:nvPr/>
        </p:nvSpPr>
        <p:spPr>
          <a:xfrm>
            <a:off x="7682920" y="544709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02363" y="2687000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84993" y="281491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277464" y="544054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3200" b="1" dirty="0">
                <a:latin typeface="Arial" pitchFamily="34" charset="0"/>
                <a:cs typeface="Arial" pitchFamily="34" charset="0"/>
              </a:rPr>
              <a:t>А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737106" y="2151529"/>
            <a:ext cx="0" cy="470647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65860" y="3455895"/>
            <a:ext cx="2053767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BC</a:t>
            </a:r>
            <a:r>
              <a:rPr lang="uz-Latn-UZ" b="1" i="1" dirty="0" smtClean="0"/>
              <a:t> </a:t>
            </a:r>
            <a:r>
              <a:rPr lang="ru-RU" b="1" dirty="0" smtClean="0">
                <a:latin typeface="Cambria Math"/>
                <a:ea typeface="Cambria Math"/>
              </a:rPr>
              <a:t>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en-US" b="1" i="1" dirty="0" smtClean="0">
                <a:latin typeface="+mj-lt"/>
                <a:ea typeface="Cambria Math"/>
              </a:rPr>
              <a:t>AB</a:t>
            </a:r>
            <a:endParaRPr lang="uz-Latn-UZ" b="1" i="1" dirty="0"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124181" y="4200384"/>
            <a:ext cx="213712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latin typeface="+mj-lt"/>
                <a:ea typeface="Cambria Math"/>
              </a:rPr>
              <a:t>AD</a:t>
            </a:r>
            <a:r>
              <a:rPr lang="uz-Latn-UZ" b="1" i="1" dirty="0" smtClean="0">
                <a:latin typeface="+mj-lt"/>
                <a:ea typeface="Cambria Math"/>
              </a:rPr>
              <a:t> </a:t>
            </a:r>
            <a:r>
              <a:rPr lang="ru-RU" b="1" dirty="0" smtClean="0">
                <a:latin typeface="Cambria Math"/>
                <a:ea typeface="Cambria Math"/>
              </a:rPr>
              <a:t>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en-US" b="1" i="1" dirty="0" smtClean="0">
                <a:ea typeface="Cambria Math"/>
              </a:rPr>
              <a:t>AB</a:t>
            </a:r>
            <a:endParaRPr lang="uz-Latn-UZ" b="1" i="1" dirty="0"/>
          </a:p>
        </p:txBody>
      </p:sp>
      <p:sp>
        <p:nvSpPr>
          <p:cNvPr id="53" name="TextBox 52"/>
          <p:cNvSpPr txBox="1"/>
          <p:nvPr/>
        </p:nvSpPr>
        <p:spPr>
          <a:xfrm>
            <a:off x="11342839" y="3648979"/>
            <a:ext cx="851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6000" dirty="0" smtClean="0">
                <a:latin typeface="Cambria Math"/>
                <a:ea typeface="Cambria Math"/>
              </a:rPr>
              <a:t>⇒</a:t>
            </a:r>
            <a:endParaRPr lang="uz-Latn-UZ" sz="6000" dirty="0"/>
          </a:p>
        </p:txBody>
      </p:sp>
      <p:sp>
        <p:nvSpPr>
          <p:cNvPr id="54" name="TextBox 53"/>
          <p:cNvSpPr txBox="1"/>
          <p:nvPr/>
        </p:nvSpPr>
        <p:spPr>
          <a:xfrm>
            <a:off x="12117686" y="3817532"/>
            <a:ext cx="187423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BC</a:t>
            </a:r>
            <a:r>
              <a:rPr lang="uz-Latn-UZ" b="1" i="1" dirty="0" smtClean="0"/>
              <a:t> </a:t>
            </a:r>
            <a:r>
              <a:rPr lang="ru-RU" b="1" dirty="0" smtClean="0">
                <a:latin typeface="Cambria Math"/>
                <a:ea typeface="Cambria Math"/>
              </a:rPr>
              <a:t>∥</a:t>
            </a:r>
            <a:r>
              <a:rPr lang="uz-Latn-UZ" b="1" dirty="0" smtClean="0">
                <a:latin typeface="Cambria Math"/>
                <a:ea typeface="Cambria Math"/>
              </a:rPr>
              <a:t> </a:t>
            </a:r>
            <a:r>
              <a:rPr lang="en-US" b="1" i="1" dirty="0" smtClean="0">
                <a:latin typeface="+mj-lt"/>
                <a:ea typeface="Cambria Math"/>
              </a:rPr>
              <a:t>AD</a:t>
            </a:r>
            <a:endParaRPr lang="uz-Latn-UZ" b="1" i="1" dirty="0">
              <a:latin typeface="+mj-l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731624" y="6361023"/>
            <a:ext cx="2137124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A</a:t>
            </a:r>
            <a:r>
              <a:rPr lang="en-US" b="1" i="1" dirty="0" smtClean="0"/>
              <a:t>B</a:t>
            </a:r>
            <a:r>
              <a:rPr lang="uz-Latn-UZ" b="1" i="1" dirty="0" smtClean="0"/>
              <a:t> </a:t>
            </a:r>
            <a:r>
              <a:rPr lang="ru-RU" b="1" dirty="0" smtClean="0">
                <a:latin typeface="Cambria Math"/>
                <a:ea typeface="Cambria Math"/>
              </a:rPr>
              <a:t>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en-US" b="1" i="1" dirty="0" smtClean="0">
                <a:latin typeface="+mj-lt"/>
                <a:ea typeface="Cambria Math"/>
              </a:rPr>
              <a:t>AD</a:t>
            </a:r>
            <a:endParaRPr lang="uz-Latn-UZ" b="1" i="1" dirty="0">
              <a:latin typeface="+mj-lt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763000" y="7084298"/>
            <a:ext cx="212750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latin typeface="+mj-lt"/>
                <a:ea typeface="Cambria Math"/>
              </a:rPr>
              <a:t>C</a:t>
            </a:r>
            <a:r>
              <a:rPr lang="en-US" b="1" i="1" dirty="0" smtClean="0">
                <a:latin typeface="+mj-lt"/>
                <a:ea typeface="Cambria Math"/>
              </a:rPr>
              <a:t>D</a:t>
            </a:r>
            <a:r>
              <a:rPr lang="uz-Latn-UZ" b="1" i="1" dirty="0" smtClean="0">
                <a:latin typeface="+mj-lt"/>
                <a:ea typeface="Cambria Math"/>
              </a:rPr>
              <a:t> </a:t>
            </a:r>
            <a:r>
              <a:rPr lang="ru-RU" b="1" dirty="0" smtClean="0">
                <a:latin typeface="Cambria Math"/>
                <a:ea typeface="Cambria Math"/>
              </a:rPr>
              <a:t>⊥</a:t>
            </a:r>
            <a:r>
              <a:rPr lang="uz-Latn-UZ" b="1" dirty="0" smtClean="0">
                <a:latin typeface="Cambria Math"/>
                <a:ea typeface="Cambria Math"/>
              </a:rPr>
              <a:t>  </a:t>
            </a:r>
            <a:r>
              <a:rPr lang="en-US" b="1" i="1" dirty="0" smtClean="0">
                <a:ea typeface="Cambria Math"/>
              </a:rPr>
              <a:t>AD</a:t>
            </a:r>
            <a:endParaRPr lang="uz-Latn-UZ" b="1" i="1" dirty="0"/>
          </a:p>
        </p:txBody>
      </p:sp>
      <p:sp>
        <p:nvSpPr>
          <p:cNvPr id="57" name="TextBox 56"/>
          <p:cNvSpPr txBox="1"/>
          <p:nvPr/>
        </p:nvSpPr>
        <p:spPr>
          <a:xfrm>
            <a:off x="10908603" y="6554107"/>
            <a:ext cx="851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6000" dirty="0" smtClean="0">
                <a:latin typeface="Cambria Math"/>
                <a:ea typeface="Cambria Math"/>
              </a:rPr>
              <a:t>⇒</a:t>
            </a:r>
            <a:endParaRPr lang="uz-Latn-UZ" sz="6000" dirty="0"/>
          </a:p>
        </p:txBody>
      </p:sp>
      <p:sp>
        <p:nvSpPr>
          <p:cNvPr id="58" name="TextBox 57"/>
          <p:cNvSpPr txBox="1"/>
          <p:nvPr/>
        </p:nvSpPr>
        <p:spPr>
          <a:xfrm>
            <a:off x="11683450" y="6722660"/>
            <a:ext cx="187423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AB</a:t>
            </a:r>
            <a:r>
              <a:rPr lang="uz-Latn-UZ" b="1" i="1" dirty="0" smtClean="0"/>
              <a:t> </a:t>
            </a:r>
            <a:r>
              <a:rPr lang="ru-RU" b="1" dirty="0" smtClean="0">
                <a:latin typeface="Cambria Math"/>
                <a:ea typeface="Cambria Math"/>
              </a:rPr>
              <a:t>∥</a:t>
            </a:r>
            <a:r>
              <a:rPr lang="uz-Latn-UZ" b="1" dirty="0" smtClean="0">
                <a:latin typeface="Cambria Math"/>
                <a:ea typeface="Cambria Math"/>
              </a:rPr>
              <a:t> </a:t>
            </a:r>
            <a:r>
              <a:rPr lang="en-US" b="1" i="1" dirty="0">
                <a:latin typeface="+mj-lt"/>
                <a:ea typeface="Cambria Math"/>
              </a:rPr>
              <a:t>C</a:t>
            </a:r>
            <a:r>
              <a:rPr lang="en-US" b="1" i="1" dirty="0" smtClean="0">
                <a:latin typeface="+mj-lt"/>
                <a:ea typeface="Cambria Math"/>
              </a:rPr>
              <a:t>D</a:t>
            </a:r>
            <a:endParaRPr lang="uz-Latn-UZ" b="1" i="1" dirty="0">
              <a:latin typeface="+mj-lt"/>
            </a:endParaRPr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 flipH="1">
            <a:off x="578224" y="5759478"/>
            <a:ext cx="815340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756251" y="2007512"/>
            <a:ext cx="67010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Рассмотрим противоположные 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стороны 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BC 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AD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974496" y="6730355"/>
            <a:ext cx="670106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Рассмотрим противоположные 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стороны А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7923531" y="4953669"/>
            <a:ext cx="692422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прямые, перпендикулярные одной прямой,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параллельны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443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7" grpId="0" animBg="1"/>
      <p:bldP spid="38" grpId="0" animBg="1"/>
      <p:bldP spid="39" grpId="0" animBg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48" grpId="0"/>
      <p:bldP spid="70" grpId="0"/>
      <p:bldP spid="71" grpId="0"/>
      <p:bldP spid="71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6400800" y="2042649"/>
            <a:ext cx="6705600" cy="3748551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2, 6, 10 (стр.79).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Девочка делает домашнее задание на столе | Бесплатно вектор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785"/>
          <a:stretch/>
        </p:blipFill>
        <p:spPr bwMode="auto">
          <a:xfrm>
            <a:off x="1219200" y="1905000"/>
            <a:ext cx="3730624" cy="4821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2819400" y="1169893"/>
            <a:ext cx="4401671" cy="3048000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5" name="Блок-схема: перфолента 14"/>
          <p:cNvSpPr/>
          <p:nvPr/>
        </p:nvSpPr>
        <p:spPr>
          <a:xfrm>
            <a:off x="7225553" y="1116105"/>
            <a:ext cx="4495800" cy="3048000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Параллельность прямых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16" name="Блок-схема: перфолента 15"/>
          <p:cNvSpPr/>
          <p:nvPr/>
        </p:nvSpPr>
        <p:spPr>
          <a:xfrm>
            <a:off x="2819400" y="3567952"/>
            <a:ext cx="4419600" cy="3048000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Блок-схема: перфолента 17"/>
          <p:cNvSpPr/>
          <p:nvPr/>
        </p:nvSpPr>
        <p:spPr>
          <a:xfrm>
            <a:off x="7247965" y="3558987"/>
            <a:ext cx="4473388" cy="3048000"/>
          </a:xfrm>
          <a:prstGeom prst="flowChartPunchedTap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756797"/>
            <a:ext cx="144062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4. Сопоставьте геометрическому понятию, данному в первом столбце,</a:t>
            </a:r>
          </a:p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соответствующее свойство или толкование, взятое из второго столбца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43802" y="176873"/>
            <a:ext cx="6190523" cy="5847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(стр.71) 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294719"/>
              </p:ext>
            </p:extLst>
          </p:nvPr>
        </p:nvGraphicFramePr>
        <p:xfrm>
          <a:off x="228600" y="1710904"/>
          <a:ext cx="14173200" cy="57630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2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8867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Геометрическое понятие </a:t>
                      </a:r>
                      <a:endParaRPr lang="uz-Latn-UZ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Толкование или свойство</a:t>
                      </a:r>
                    </a:p>
                    <a:p>
                      <a:endParaRPr lang="uz-Latn-UZ" sz="2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9167">
                <a:tc>
                  <a:txBody>
                    <a:bodyPr/>
                    <a:lstStyle/>
                    <a:p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Многоугольник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Соединяет вершину с серединой противоположной</a:t>
                      </a:r>
                    </a:p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     стороны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4107">
                <a:tc>
                  <a:txBody>
                    <a:bodyPr/>
                    <a:lstStyle/>
                    <a:p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Остроугольный треугольник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Две стороны равны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740"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Равнобедренный  треугольник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Замкнутая ломаная без самопересечений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Медиана треугольника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Все углы острые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9167">
                <a:tc>
                  <a:txBody>
                    <a:bodyPr/>
                    <a:lstStyle/>
                    <a:p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Биссектриса треугольника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Часть биссектрисы угла треугольника,</a:t>
                      </a:r>
                    </a:p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      лежащая в его внутренней области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Высота треугольника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Перпендикуляр, проведенный через середину                отрезка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19167"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Серединный перпендикуляр отрезка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Перпендикуляр, опущенный из вершины</a:t>
                      </a:r>
                    </a:p>
                    <a:p>
                      <a:pPr algn="l"/>
                      <a:r>
                        <a:rPr lang="ru-RU" sz="2400" b="1" i="0" u="none" strike="noStrike" baseline="0" dirty="0" smtClean="0">
                          <a:latin typeface="Arial" pitchFamily="34" charset="0"/>
                          <a:cs typeface="Arial" pitchFamily="34" charset="0"/>
                        </a:rPr>
                        <a:t>         треугольника на противолежащую ей  сторону</a:t>
                      </a:r>
                      <a:endParaRPr lang="uz-Latn-UZ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flipV="1">
            <a:off x="4756448" y="3594849"/>
            <a:ext cx="1199062" cy="748551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756448" y="3594847"/>
            <a:ext cx="1199062" cy="1053353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048000" y="2743200"/>
            <a:ext cx="2915002" cy="1371600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821910" y="2967318"/>
            <a:ext cx="2133600" cy="1828800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380667" y="5257800"/>
            <a:ext cx="1665963" cy="0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644088" y="6019800"/>
            <a:ext cx="2166514" cy="1098176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4548051" y="6172200"/>
            <a:ext cx="1719751" cy="945776"/>
          </a:xfrm>
          <a:prstGeom prst="straightConnector1">
            <a:avLst/>
          </a:prstGeom>
          <a:ln w="57150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13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846038" y="18098"/>
            <a:ext cx="9353183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(тесты стр.73)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8247" y="752434"/>
            <a:ext cx="14097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1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Длина двух сторон равнобедренного треугольника равна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8 и 3. Найдите его третью сторону.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Б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) 8   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Г)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9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909690" y="3180229"/>
            <a:ext cx="2002371" cy="2971800"/>
          </a:xfrm>
          <a:prstGeom prst="triangle">
            <a:avLst/>
          </a:prstGeom>
          <a:solidFill>
            <a:srgbClr val="65F913"/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226262" y="4426323"/>
            <a:ext cx="342900" cy="3048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35662" y="4489076"/>
            <a:ext cx="304800" cy="3048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704729" y="6236972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32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4675055" y="3944642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uz-Latn-UZ" sz="3200" dirty="0">
              <a:solidFill>
                <a:srgbClr val="C0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823370" y="3944642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8</a:t>
            </a:r>
            <a:endParaRPr lang="uz-Latn-UZ" sz="3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553200" y="3499237"/>
            <a:ext cx="728436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/>
            <a:r>
              <a:rPr lang="ru-RU" sz="3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У равнобедренного треугольника </a:t>
            </a:r>
          </a:p>
          <a:p>
            <a:pPr lvl="0" algn="ctr" defTabSz="914400"/>
            <a:r>
              <a:rPr lang="ru-RU" sz="3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две </a:t>
            </a:r>
            <a:r>
              <a:rPr lang="ru-RU" sz="32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стороны равны</a:t>
            </a:r>
            <a:endParaRPr lang="uz-Latn-UZ" sz="3200" b="1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026345" y="1828800"/>
            <a:ext cx="1766690" cy="67796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138154140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/>
      <p:bldP spid="54" grpId="0"/>
      <p:bldP spid="56" grpId="0"/>
      <p:bldP spid="18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846038" y="18098"/>
            <a:ext cx="9353183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(тесты стр.73)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909690" y="3180229"/>
            <a:ext cx="2002371" cy="2971800"/>
          </a:xfrm>
          <a:prstGeom prst="triangle">
            <a:avLst/>
          </a:prstGeom>
          <a:solidFill>
            <a:srgbClr val="65F913"/>
          </a:solidFill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 i="1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226262" y="4426323"/>
            <a:ext cx="342900" cy="3048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35662" y="4489076"/>
            <a:ext cx="304800" cy="3048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543627" y="6236972"/>
            <a:ext cx="7344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cs typeface="Arial" pitchFamily="34" charset="0"/>
              </a:rPr>
              <a:t>а-3</a:t>
            </a:r>
            <a:endParaRPr lang="uz-Latn-UZ" sz="3200" i="1" dirty="0">
              <a:solidFill>
                <a:srgbClr val="00206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4675055" y="3944642"/>
            <a:ext cx="401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cs typeface="Arial" pitchFamily="34" charset="0"/>
              </a:rPr>
              <a:t>а</a:t>
            </a:r>
            <a:endParaRPr lang="uz-Latn-UZ" sz="3200" i="1" dirty="0">
              <a:solidFill>
                <a:srgbClr val="00206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823370" y="3944642"/>
            <a:ext cx="401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3200" b="1" i="1" dirty="0" smtClean="0">
                <a:solidFill>
                  <a:srgbClr val="002060"/>
                </a:solidFill>
                <a:cs typeface="Arial" pitchFamily="34" charset="0"/>
              </a:rPr>
              <a:t>а</a:t>
            </a:r>
            <a:endParaRPr lang="uz-Latn-UZ" sz="3200" i="1" dirty="0">
              <a:solidFill>
                <a:srgbClr val="002060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4692984" y="1453653"/>
            <a:ext cx="1766690" cy="67796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810857"/>
            <a:ext cx="140969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2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. Р = 36, </a:t>
            </a:r>
            <a:r>
              <a:rPr lang="ru-RU" sz="4000" b="1" i="1" dirty="0" smtClean="0">
                <a:cs typeface="Arial" pitchFamily="34" charset="0"/>
              </a:rPr>
              <a:t>а</a:t>
            </a:r>
            <a:r>
              <a:rPr lang="uz-Latn-UZ" sz="4000" b="1" i="1" dirty="0" smtClean="0">
                <a:cs typeface="Arial" pitchFamily="34" charset="0"/>
              </a:rPr>
              <a:t> </a:t>
            </a:r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uz-Latn-UZ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(рис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. 2)</a:t>
            </a:r>
          </a:p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11      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Б)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12      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В)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13      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Г) 18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44553" y="2989929"/>
            <a:ext cx="2735044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err="1" smtClean="0">
                <a:solidFill>
                  <a:srgbClr val="002060"/>
                </a:solidFill>
                <a:cs typeface="Arial" pitchFamily="34" charset="0"/>
              </a:rPr>
              <a:t>а+а</a:t>
            </a:r>
            <a:r>
              <a:rPr lang="ru-RU" sz="3600" b="1" i="1" dirty="0" smtClean="0">
                <a:solidFill>
                  <a:srgbClr val="002060"/>
                </a:solidFill>
                <a:cs typeface="Arial" pitchFamily="34" charset="0"/>
              </a:rPr>
              <a:t>+(а-3)</a:t>
            </a:r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=36</a:t>
            </a:r>
          </a:p>
          <a:p>
            <a:pPr lvl="0"/>
            <a:r>
              <a:rPr lang="ru-RU" sz="3600" b="1" i="1" dirty="0" smtClean="0">
                <a:solidFill>
                  <a:srgbClr val="002060"/>
                </a:solidFill>
                <a:cs typeface="Arial" pitchFamily="34" charset="0"/>
              </a:rPr>
              <a:t>а+а+а-3</a:t>
            </a:r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=36</a:t>
            </a:r>
            <a:endParaRPr lang="ru-RU" sz="3600" b="1" i="1" dirty="0" smtClean="0">
              <a:solidFill>
                <a:srgbClr val="002060"/>
              </a:solidFill>
              <a:cs typeface="Arial" pitchFamily="34" charset="0"/>
            </a:endParaRPr>
          </a:p>
          <a:p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3a-3=36</a:t>
            </a:r>
          </a:p>
          <a:p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3a=36+3</a:t>
            </a:r>
          </a:p>
          <a:p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3a=39</a:t>
            </a:r>
          </a:p>
          <a:p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a=39</a:t>
            </a:r>
            <a:r>
              <a:rPr lang="uz-Cyrl-UZ" sz="3600" b="1" i="1" dirty="0" smtClean="0">
                <a:solidFill>
                  <a:srgbClr val="002060"/>
                </a:solidFill>
                <a:cs typeface="Arial" pitchFamily="34" charset="0"/>
              </a:rPr>
              <a:t>:3</a:t>
            </a:r>
          </a:p>
          <a:p>
            <a:r>
              <a:rPr lang="uz-Cyrl-UZ" sz="3600" b="1" i="1" dirty="0" smtClean="0">
                <a:solidFill>
                  <a:srgbClr val="002060"/>
                </a:solidFill>
                <a:cs typeface="Arial" pitchFamily="34" charset="0"/>
              </a:rPr>
              <a:t>а</a:t>
            </a:r>
            <a:r>
              <a:rPr lang="uz-Latn-UZ" sz="3600" b="1" i="1" dirty="0" smtClean="0">
                <a:solidFill>
                  <a:srgbClr val="002060"/>
                </a:solidFill>
                <a:cs typeface="Arial" pitchFamily="34" charset="0"/>
              </a:rPr>
              <a:t>=13</a:t>
            </a:r>
            <a:endParaRPr lang="uz-Cyrl-UZ" sz="3600" b="1" i="1" dirty="0" smtClean="0">
              <a:solidFill>
                <a:srgbClr val="00206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29681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846038" y="18098"/>
            <a:ext cx="9353183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(тесты стр.73)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23361" y="1365540"/>
            <a:ext cx="1766690" cy="59270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Прямоугольник 1"/>
          <p:cNvSpPr/>
          <p:nvPr/>
        </p:nvSpPr>
        <p:spPr>
          <a:xfrm>
            <a:off x="609600" y="765376"/>
            <a:ext cx="7315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6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3600" b="1" i="1" dirty="0">
                <a:latin typeface="Arial" pitchFamily="34" charset="0"/>
                <a:cs typeface="Arial" pitchFamily="34" charset="0"/>
              </a:rPr>
              <a:t>АС=? (рис.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3)</a:t>
            </a:r>
          </a:p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6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uz-Latn-UZ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) 10,5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362200" y="3142383"/>
            <a:ext cx="1676400" cy="2877417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2590800" y="2438400"/>
            <a:ext cx="1143000" cy="44958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2362200" y="2438400"/>
            <a:ext cx="1371600" cy="7039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590800" y="6019800"/>
            <a:ext cx="1447800" cy="91440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2693638" y="3793574"/>
            <a:ext cx="304800" cy="1705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3429000" y="5163759"/>
            <a:ext cx="304800" cy="150642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 rot="20072047" flipH="1">
            <a:off x="2425553" y="3062822"/>
            <a:ext cx="376987" cy="287510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рямоугольник 32"/>
          <p:cNvSpPr/>
          <p:nvPr/>
        </p:nvSpPr>
        <p:spPr>
          <a:xfrm rot="3560873">
            <a:off x="3658827" y="5810397"/>
            <a:ext cx="301665" cy="351889"/>
          </a:xfrm>
          <a:prstGeom prst="rect">
            <a:avLst/>
          </a:prstGeom>
          <a:noFill/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2215933" y="6652807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z-Latn-UZ" sz="28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3622694" y="2143879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z-Latn-UZ" sz="2800" b="1" dirty="0">
                <a:latin typeface="Arial" pitchFamily="34" charset="0"/>
                <a:cs typeface="Arial" pitchFamily="34" charset="0"/>
              </a:rPr>
              <a:t>C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 Box 8"/>
          <p:cNvSpPr txBox="1">
            <a:spLocks noChangeArrowheads="1"/>
          </p:cNvSpPr>
          <p:nvPr/>
        </p:nvSpPr>
        <p:spPr bwMode="auto">
          <a:xfrm>
            <a:off x="1954192" y="2901360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z-Latn-UZ" sz="2800" b="1" dirty="0">
                <a:latin typeface="Arial" pitchFamily="34" charset="0"/>
                <a:cs typeface="Arial" pitchFamily="34" charset="0"/>
              </a:rPr>
              <a:t>A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2693638" y="4339169"/>
            <a:ext cx="542718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z-Latn-UZ" sz="2800" b="1" dirty="0">
                <a:latin typeface="Arial" pitchFamily="34" charset="0"/>
                <a:cs typeface="Arial" pitchFamily="34" charset="0"/>
              </a:rPr>
              <a:t>O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4005459" y="5757662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3304577" y="6410979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</a:t>
            </a:r>
            <a:endParaRPr lang="uz-Latn-UZ" sz="3600" dirty="0"/>
          </a:p>
        </p:txBody>
      </p:sp>
      <p:sp>
        <p:nvSpPr>
          <p:cNvPr id="46" name="Text Box 18"/>
          <p:cNvSpPr txBox="1">
            <a:spLocks noChangeArrowheads="1"/>
          </p:cNvSpPr>
          <p:nvPr/>
        </p:nvSpPr>
        <p:spPr bwMode="auto">
          <a:xfrm>
            <a:off x="4843305" y="5626149"/>
            <a:ext cx="882833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uz-Cyrl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 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УСУ равенства треугольников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=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   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следовательно, 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BD=6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28"/>
              <p:cNvSpPr txBox="1">
                <a:spLocks noChangeArrowheads="1"/>
              </p:cNvSpPr>
              <p:nvPr/>
            </p:nvSpPr>
            <p:spPr bwMode="auto">
              <a:xfrm>
                <a:off x="6534515" y="2940302"/>
                <a:ext cx="5445919" cy="5725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22" tIns="65311" rIns="130622" bIns="65311">
                <a:spAutoFit/>
              </a:bodyPr>
              <a:lstStyle>
                <a:lvl1pPr marL="4572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9144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3716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8288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2860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74320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320040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65760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11480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buFontTx/>
                  <a:buAutoNum type="arabicParenR"/>
                </a:pPr>
                <a:r>
                  <a:rPr kumimoji="0" lang="ru-RU" sz="28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kumimoji="0" lang="ru-RU" sz="28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А = </a:t>
                </a:r>
                <a:r>
                  <a:rPr kumimoji="0" lang="ru-RU" sz="28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kumimoji="0" lang="ru-RU" sz="28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kumimoji="0" lang="uz-Latn-UZ" sz="28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uz-Latn-UZ" sz="2800" b="1" i="1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uz-Latn-UZ" sz="2800" b="1" i="1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kumimoji="0" lang="uz-Latn-UZ" sz="2800" b="1" i="1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kumimoji="0" lang="ru-RU" sz="28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uz-Latn-UZ" sz="28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ru-RU" sz="28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по </a:t>
                </a:r>
                <a:r>
                  <a:rPr kumimoji="0" lang="ru-RU" sz="28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условию</a:t>
                </a:r>
              </a:p>
            </p:txBody>
          </p:sp>
        </mc:Choice>
        <mc:Fallback xmlns="">
          <p:sp>
            <p:nvSpPr>
              <p:cNvPr id="49" name="Text 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34515" y="2940302"/>
                <a:ext cx="5445919" cy="572531"/>
              </a:xfrm>
              <a:prstGeom prst="rect">
                <a:avLst/>
              </a:prstGeom>
              <a:blipFill rotWithShape="1">
                <a:blip r:embed="rId2"/>
                <a:stretch>
                  <a:fillRect l="-1456" t="-5319" r="-336" b="-2553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 Box 29"/>
          <p:cNvSpPr txBox="1">
            <a:spLocks noChangeArrowheads="1"/>
          </p:cNvSpPr>
          <p:nvPr/>
        </p:nvSpPr>
        <p:spPr bwMode="auto">
          <a:xfrm>
            <a:off x="6538997" y="3597472"/>
            <a:ext cx="4879674" cy="56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uz-Latn-UZ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</a:t>
            </a:r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uz-Latn-UZ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kumimoji="0" lang="uz-Latn-UZ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51" name="Text Box 30"/>
          <p:cNvSpPr txBox="1">
            <a:spLocks noChangeArrowheads="1"/>
          </p:cNvSpPr>
          <p:nvPr/>
        </p:nvSpPr>
        <p:spPr bwMode="auto">
          <a:xfrm>
            <a:off x="8077200" y="1684312"/>
            <a:ext cx="2051849" cy="56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53" name="Text Box 32"/>
          <p:cNvSpPr txBox="1">
            <a:spLocks noChangeArrowheads="1"/>
          </p:cNvSpPr>
          <p:nvPr/>
        </p:nvSpPr>
        <p:spPr bwMode="auto">
          <a:xfrm>
            <a:off x="6516586" y="4284973"/>
            <a:ext cx="522106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28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ru-RU" sz="28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так как </a:t>
            </a:r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они </a:t>
            </a:r>
          </a:p>
          <a:p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вертикальные </a:t>
            </a:r>
            <a:endParaRPr kumimoji="0" lang="ru-RU" sz="28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6414019" y="2295536"/>
            <a:ext cx="5378209" cy="56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8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  <a:endParaRPr kumimoji="0" lang="ru-RU" sz="28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9" name="Group 45"/>
          <p:cNvGrpSpPr>
            <a:grpSpLocks/>
          </p:cNvGrpSpPr>
          <p:nvPr/>
        </p:nvGrpSpPr>
        <p:grpSpPr bwMode="auto">
          <a:xfrm rot="4980862">
            <a:off x="2279139" y="4372738"/>
            <a:ext cx="1841501" cy="438150"/>
            <a:chOff x="1645" y="2105"/>
            <a:chExt cx="725" cy="230"/>
          </a:xfrm>
        </p:grpSpPr>
        <p:sp>
          <p:nvSpPr>
            <p:cNvPr id="60" name="Text Box 46"/>
            <p:cNvSpPr txBox="1">
              <a:spLocks noChangeArrowheads="1"/>
            </p:cNvSpPr>
            <p:nvPr/>
          </p:nvSpPr>
          <p:spPr bwMode="auto">
            <a:xfrm rot="16333614">
              <a:off x="2166" y="2131"/>
              <a:ext cx="202" cy="206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1" name="Text Box 47"/>
            <p:cNvSpPr txBox="1">
              <a:spLocks noChangeArrowheads="1"/>
            </p:cNvSpPr>
            <p:nvPr/>
          </p:nvSpPr>
          <p:spPr bwMode="auto">
            <a:xfrm rot="16589224">
              <a:off x="1647" y="2103"/>
              <a:ext cx="202" cy="206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8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62" name="Freeform 48"/>
            <p:cNvSpPr>
              <a:spLocks/>
            </p:cNvSpPr>
            <p:nvPr/>
          </p:nvSpPr>
          <p:spPr bwMode="auto">
            <a:xfrm>
              <a:off x="2122" y="2114"/>
              <a:ext cx="46" cy="158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Freeform 49"/>
            <p:cNvSpPr>
              <a:spLocks/>
            </p:cNvSpPr>
            <p:nvPr/>
          </p:nvSpPr>
          <p:spPr bwMode="auto">
            <a:xfrm flipH="1" flipV="1">
              <a:off x="1820" y="2124"/>
              <a:ext cx="61" cy="207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571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2176587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46" grpId="0"/>
      <p:bldP spid="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846038" y="18098"/>
            <a:ext cx="9353183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(тесты стр.73)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838200"/>
            <a:ext cx="10363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7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Сколько медиан у треугольника?</a:t>
            </a:r>
          </a:p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А)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Одна 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Две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В)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Три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) Шесть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7"/>
          <p:cNvSpPr>
            <a:spLocks noChangeArrowheads="1"/>
          </p:cNvSpPr>
          <p:nvPr/>
        </p:nvSpPr>
        <p:spPr bwMode="auto">
          <a:xfrm>
            <a:off x="8142059" y="723823"/>
            <a:ext cx="6214018" cy="2363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/>
            <a:r>
              <a:rPr lang="ru-RU" sz="2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Отрезок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соединяющий вершину треугольника с серединой противоположной стороны, называется 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медианой </a:t>
            </a:r>
            <a:r>
              <a:rPr lang="ru-RU" sz="29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29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2"/>
          <p:cNvSpPr>
            <a:spLocks noChangeArrowheads="1"/>
          </p:cNvSpPr>
          <p:nvPr/>
        </p:nvSpPr>
        <p:spPr bwMode="auto">
          <a:xfrm rot="246216">
            <a:off x="411724" y="3323705"/>
            <a:ext cx="4401819" cy="4383406"/>
          </a:xfrm>
          <a:prstGeom prst="triangle">
            <a:avLst>
              <a:gd name="adj" fmla="val 31347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76200">
            <a:solidFill>
              <a:srgbClr val="0099CC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3"/>
          <p:cNvSpPr>
            <a:spLocks noChangeArrowheads="1"/>
          </p:cNvSpPr>
          <p:nvPr/>
        </p:nvSpPr>
        <p:spPr bwMode="auto">
          <a:xfrm rot="2192912">
            <a:off x="1184852" y="5562042"/>
            <a:ext cx="2855562" cy="8397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4600" b="1" dirty="0" smtClean="0">
                <a:solidFill>
                  <a:srgbClr val="6600CC"/>
                </a:solidFill>
                <a:latin typeface="Arial" pitchFamily="34" charset="0"/>
                <a:cs typeface="Arial" pitchFamily="34" charset="0"/>
              </a:rPr>
              <a:t>медиана</a:t>
            </a:r>
            <a:endParaRPr lang="ru-RU" sz="4600" b="1" dirty="0">
              <a:solidFill>
                <a:srgbClr val="66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AutoShape 4"/>
          <p:cNvSpPr>
            <a:spLocks noChangeArrowheads="1"/>
          </p:cNvSpPr>
          <p:nvPr/>
        </p:nvSpPr>
        <p:spPr bwMode="auto">
          <a:xfrm>
            <a:off x="4678677" y="3135923"/>
            <a:ext cx="9677400" cy="2849880"/>
          </a:xfrm>
          <a:prstGeom prst="triangle">
            <a:avLst>
              <a:gd name="adj" fmla="val 29815"/>
            </a:avLst>
          </a:prstGeom>
          <a:gradFill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762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Freeform 8"/>
          <p:cNvSpPr>
            <a:spLocks/>
          </p:cNvSpPr>
          <p:nvPr/>
        </p:nvSpPr>
        <p:spPr bwMode="auto">
          <a:xfrm>
            <a:off x="317742" y="6516485"/>
            <a:ext cx="447040" cy="121920"/>
          </a:xfrm>
          <a:custGeom>
            <a:avLst/>
            <a:gdLst>
              <a:gd name="T0" fmla="*/ 0 w 176"/>
              <a:gd name="T1" fmla="*/ 0 h 64"/>
              <a:gd name="T2" fmla="*/ 176 w 176"/>
              <a:gd name="T3" fmla="*/ 64 h 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64">
                <a:moveTo>
                  <a:pt x="0" y="0"/>
                </a:moveTo>
                <a:lnTo>
                  <a:pt x="176" y="64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Freeform 9"/>
          <p:cNvSpPr>
            <a:spLocks/>
          </p:cNvSpPr>
          <p:nvPr/>
        </p:nvSpPr>
        <p:spPr bwMode="auto">
          <a:xfrm>
            <a:off x="1272782" y="4367645"/>
            <a:ext cx="386080" cy="121920"/>
          </a:xfrm>
          <a:custGeom>
            <a:avLst/>
            <a:gdLst>
              <a:gd name="T0" fmla="*/ 152 w 152"/>
              <a:gd name="T1" fmla="*/ 64 h 64"/>
              <a:gd name="T2" fmla="*/ 0 w 152"/>
              <a:gd name="T3" fmla="*/ 0 h 6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" h="64">
                <a:moveTo>
                  <a:pt x="152" y="64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>
            <a:off x="1026403" y="5510645"/>
            <a:ext cx="3556000" cy="2301240"/>
          </a:xfrm>
          <a:custGeom>
            <a:avLst/>
            <a:gdLst>
              <a:gd name="T0" fmla="*/ 1400 w 1400"/>
              <a:gd name="T1" fmla="*/ 1208 h 1208"/>
              <a:gd name="T2" fmla="*/ 0 w 1400"/>
              <a:gd name="T3" fmla="*/ 0 h 12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00" h="1208">
                <a:moveTo>
                  <a:pt x="1400" y="1208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Freeform 11"/>
          <p:cNvSpPr>
            <a:spLocks/>
          </p:cNvSpPr>
          <p:nvPr/>
        </p:nvSpPr>
        <p:spPr bwMode="auto">
          <a:xfrm>
            <a:off x="7556495" y="3145449"/>
            <a:ext cx="2072640" cy="2849880"/>
          </a:xfrm>
          <a:custGeom>
            <a:avLst/>
            <a:gdLst>
              <a:gd name="T0" fmla="*/ 0 w 816"/>
              <a:gd name="T1" fmla="*/ 0 h 1496"/>
              <a:gd name="T2" fmla="*/ 816 w 816"/>
              <a:gd name="T3" fmla="*/ 1496 h 14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16" h="1496">
                <a:moveTo>
                  <a:pt x="0" y="0"/>
                </a:moveTo>
                <a:lnTo>
                  <a:pt x="816" y="1496"/>
                </a:lnTo>
              </a:path>
            </a:pathLst>
          </a:custGeom>
          <a:noFill/>
          <a:ln w="76200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Freeform 12"/>
          <p:cNvSpPr>
            <a:spLocks/>
          </p:cNvSpPr>
          <p:nvPr/>
        </p:nvSpPr>
        <p:spPr bwMode="auto">
          <a:xfrm>
            <a:off x="4655816" y="4606583"/>
            <a:ext cx="6456680" cy="1363980"/>
          </a:xfrm>
          <a:custGeom>
            <a:avLst/>
            <a:gdLst>
              <a:gd name="T0" fmla="*/ 0 w 2542"/>
              <a:gd name="T1" fmla="*/ 716 h 716"/>
              <a:gd name="T2" fmla="*/ 2542 w 2542"/>
              <a:gd name="T3" fmla="*/ 0 h 7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542" h="716">
                <a:moveTo>
                  <a:pt x="0" y="716"/>
                </a:moveTo>
                <a:lnTo>
                  <a:pt x="2542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4" name="Group 13"/>
          <p:cNvGrpSpPr>
            <a:grpSpLocks/>
          </p:cNvGrpSpPr>
          <p:nvPr/>
        </p:nvGrpSpPr>
        <p:grpSpPr bwMode="auto">
          <a:xfrm>
            <a:off x="9154157" y="3654083"/>
            <a:ext cx="3571240" cy="1727836"/>
            <a:chOff x="3651" y="1464"/>
            <a:chExt cx="1406" cy="907"/>
          </a:xfrm>
        </p:grpSpPr>
        <p:sp>
          <p:nvSpPr>
            <p:cNvPr id="55" name="Line 14"/>
            <p:cNvSpPr>
              <a:spLocks noChangeShapeType="1"/>
            </p:cNvSpPr>
            <p:nvPr/>
          </p:nvSpPr>
          <p:spPr bwMode="auto">
            <a:xfrm flipH="1">
              <a:off x="3651" y="1464"/>
              <a:ext cx="136" cy="22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Line 15"/>
            <p:cNvSpPr>
              <a:spLocks noChangeShapeType="1"/>
            </p:cNvSpPr>
            <p:nvPr/>
          </p:nvSpPr>
          <p:spPr bwMode="auto">
            <a:xfrm flipH="1">
              <a:off x="4921" y="2144"/>
              <a:ext cx="136" cy="227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7310117" y="2457844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4034970" y="5814854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65" name="Text Box 18"/>
          <p:cNvSpPr txBox="1">
            <a:spLocks noChangeArrowheads="1"/>
          </p:cNvSpPr>
          <p:nvPr/>
        </p:nvSpPr>
        <p:spPr bwMode="auto">
          <a:xfrm>
            <a:off x="11112495" y="4172243"/>
            <a:ext cx="712636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66" name="Freeform 19"/>
          <p:cNvSpPr>
            <a:spLocks/>
          </p:cNvSpPr>
          <p:nvPr/>
        </p:nvSpPr>
        <p:spPr bwMode="auto">
          <a:xfrm>
            <a:off x="6045197" y="4547529"/>
            <a:ext cx="8201659" cy="1423034"/>
          </a:xfrm>
          <a:custGeom>
            <a:avLst/>
            <a:gdLst>
              <a:gd name="T0" fmla="*/ 3229 w 3229"/>
              <a:gd name="T1" fmla="*/ 747 h 747"/>
              <a:gd name="T2" fmla="*/ 0 w 3229"/>
              <a:gd name="T3" fmla="*/ 0 h 74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29" h="747">
                <a:moveTo>
                  <a:pt x="3229" y="747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7" name="Group 20"/>
          <p:cNvGrpSpPr>
            <a:grpSpLocks/>
          </p:cNvGrpSpPr>
          <p:nvPr/>
        </p:nvGrpSpPr>
        <p:grpSpPr bwMode="auto">
          <a:xfrm>
            <a:off x="7310117" y="5757203"/>
            <a:ext cx="4262120" cy="432436"/>
            <a:chOff x="2925" y="2568"/>
            <a:chExt cx="1678" cy="227"/>
          </a:xfrm>
        </p:grpSpPr>
        <p:grpSp>
          <p:nvGrpSpPr>
            <p:cNvPr id="68" name="Group 21"/>
            <p:cNvGrpSpPr>
              <a:grpSpLocks/>
            </p:cNvGrpSpPr>
            <p:nvPr/>
          </p:nvGrpSpPr>
          <p:grpSpPr bwMode="auto">
            <a:xfrm>
              <a:off x="4558" y="2568"/>
              <a:ext cx="45" cy="227"/>
              <a:chOff x="4876" y="2886"/>
              <a:chExt cx="45" cy="227"/>
            </a:xfrm>
          </p:grpSpPr>
          <p:sp>
            <p:nvSpPr>
              <p:cNvPr id="72" name="Line 22"/>
              <p:cNvSpPr>
                <a:spLocks noChangeShapeType="1"/>
              </p:cNvSpPr>
              <p:nvPr/>
            </p:nvSpPr>
            <p:spPr bwMode="auto">
              <a:xfrm flipH="1">
                <a:off x="4921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" name="Line 23"/>
              <p:cNvSpPr>
                <a:spLocks noChangeShapeType="1"/>
              </p:cNvSpPr>
              <p:nvPr/>
            </p:nvSpPr>
            <p:spPr bwMode="auto">
              <a:xfrm flipH="1">
                <a:off x="4876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69" name="Group 24"/>
            <p:cNvGrpSpPr>
              <a:grpSpLocks/>
            </p:cNvGrpSpPr>
            <p:nvPr/>
          </p:nvGrpSpPr>
          <p:grpSpPr bwMode="auto">
            <a:xfrm>
              <a:off x="2925" y="2568"/>
              <a:ext cx="45" cy="227"/>
              <a:chOff x="4876" y="2886"/>
              <a:chExt cx="45" cy="227"/>
            </a:xfrm>
          </p:grpSpPr>
          <p:sp>
            <p:nvSpPr>
              <p:cNvPr id="70" name="Line 25"/>
              <p:cNvSpPr>
                <a:spLocks noChangeShapeType="1"/>
              </p:cNvSpPr>
              <p:nvPr/>
            </p:nvSpPr>
            <p:spPr bwMode="auto">
              <a:xfrm flipH="1">
                <a:off x="4921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Line 26"/>
              <p:cNvSpPr>
                <a:spLocks noChangeShapeType="1"/>
              </p:cNvSpPr>
              <p:nvPr/>
            </p:nvSpPr>
            <p:spPr bwMode="auto">
              <a:xfrm flipH="1">
                <a:off x="4876" y="2886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74" name="Group 27"/>
          <p:cNvGrpSpPr>
            <a:grpSpLocks/>
          </p:cNvGrpSpPr>
          <p:nvPr/>
        </p:nvGrpSpPr>
        <p:grpSpPr bwMode="auto">
          <a:xfrm>
            <a:off x="5237476" y="3770289"/>
            <a:ext cx="1958339" cy="1468754"/>
            <a:chOff x="2109" y="1525"/>
            <a:chExt cx="771" cy="771"/>
          </a:xfrm>
        </p:grpSpPr>
        <p:grpSp>
          <p:nvGrpSpPr>
            <p:cNvPr id="75" name="Group 28"/>
            <p:cNvGrpSpPr>
              <a:grpSpLocks/>
            </p:cNvGrpSpPr>
            <p:nvPr/>
          </p:nvGrpSpPr>
          <p:grpSpPr bwMode="auto">
            <a:xfrm rot="-3206768">
              <a:off x="2721" y="1457"/>
              <a:ext cx="91" cy="227"/>
              <a:chOff x="3288" y="3113"/>
              <a:chExt cx="91" cy="227"/>
            </a:xfrm>
          </p:grpSpPr>
          <p:sp>
            <p:nvSpPr>
              <p:cNvPr id="80" name="Line 29"/>
              <p:cNvSpPr>
                <a:spLocks noChangeShapeType="1"/>
              </p:cNvSpPr>
              <p:nvPr/>
            </p:nvSpPr>
            <p:spPr bwMode="auto">
              <a:xfrm flipH="1">
                <a:off x="3333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" name="Line 30"/>
              <p:cNvSpPr>
                <a:spLocks noChangeShapeType="1"/>
              </p:cNvSpPr>
              <p:nvPr/>
            </p:nvSpPr>
            <p:spPr bwMode="auto">
              <a:xfrm flipH="1">
                <a:off x="3288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Line 31"/>
              <p:cNvSpPr>
                <a:spLocks noChangeShapeType="1"/>
              </p:cNvSpPr>
              <p:nvPr/>
            </p:nvSpPr>
            <p:spPr bwMode="auto">
              <a:xfrm flipH="1">
                <a:off x="3379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6" name="Group 32"/>
            <p:cNvGrpSpPr>
              <a:grpSpLocks/>
            </p:cNvGrpSpPr>
            <p:nvPr/>
          </p:nvGrpSpPr>
          <p:grpSpPr bwMode="auto">
            <a:xfrm rot="-3206768">
              <a:off x="2177" y="2137"/>
              <a:ext cx="91" cy="227"/>
              <a:chOff x="3288" y="3113"/>
              <a:chExt cx="91" cy="227"/>
            </a:xfrm>
          </p:grpSpPr>
          <p:sp>
            <p:nvSpPr>
              <p:cNvPr id="77" name="Line 33"/>
              <p:cNvSpPr>
                <a:spLocks noChangeShapeType="1"/>
              </p:cNvSpPr>
              <p:nvPr/>
            </p:nvSpPr>
            <p:spPr bwMode="auto">
              <a:xfrm flipH="1">
                <a:off x="3333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8" name="Line 34"/>
              <p:cNvSpPr>
                <a:spLocks noChangeShapeType="1"/>
              </p:cNvSpPr>
              <p:nvPr/>
            </p:nvSpPr>
            <p:spPr bwMode="auto">
              <a:xfrm flipH="1">
                <a:off x="3288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9" name="Line 35"/>
              <p:cNvSpPr>
                <a:spLocks noChangeShapeType="1"/>
              </p:cNvSpPr>
              <p:nvPr/>
            </p:nvSpPr>
            <p:spPr bwMode="auto">
              <a:xfrm flipH="1">
                <a:off x="3379" y="3113"/>
                <a:ext cx="0" cy="227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83" name="Text Box 36"/>
          <p:cNvSpPr txBox="1">
            <a:spLocks noChangeArrowheads="1"/>
          </p:cNvSpPr>
          <p:nvPr/>
        </p:nvSpPr>
        <p:spPr bwMode="auto">
          <a:xfrm>
            <a:off x="13840456" y="5930559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9385295" y="5930559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b="1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 Box 38"/>
          <p:cNvSpPr txBox="1">
            <a:spLocks noChangeArrowheads="1"/>
          </p:cNvSpPr>
          <p:nvPr/>
        </p:nvSpPr>
        <p:spPr bwMode="auto">
          <a:xfrm>
            <a:off x="5525198" y="3907809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uz-Latn-UZ" b="1" dirty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b="1" dirty="0">
              <a:solidFill>
                <a:srgbClr val="0099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Овал 88"/>
          <p:cNvSpPr/>
          <p:nvPr/>
        </p:nvSpPr>
        <p:spPr>
          <a:xfrm>
            <a:off x="3834838" y="1312758"/>
            <a:ext cx="1766690" cy="59270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3312579067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2" grpId="0"/>
      <p:bldP spid="48" grpId="0" animBg="1"/>
      <p:bldP spid="52" grpId="0" animBg="1"/>
      <p:bldP spid="65" grpId="0"/>
      <p:bldP spid="66" grpId="0" animBg="1"/>
      <p:bldP spid="84" grpId="0"/>
      <p:bldP spid="85" grpId="0"/>
      <p:bldP spid="8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846038" y="18098"/>
            <a:ext cx="9353183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(тесты стр.73)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Овал 88"/>
          <p:cNvSpPr/>
          <p:nvPr/>
        </p:nvSpPr>
        <p:spPr>
          <a:xfrm>
            <a:off x="3048000" y="1228426"/>
            <a:ext cx="2133600" cy="59270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Прямоугольник 1"/>
          <p:cNvSpPr/>
          <p:nvPr/>
        </p:nvSpPr>
        <p:spPr>
          <a:xfrm>
            <a:off x="215153" y="728164"/>
            <a:ext cx="13868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 8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. Какой фигурой является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биссектрис</a:t>
            </a:r>
            <a:r>
              <a:rPr lang="uz-Latn-UZ" sz="3200" b="1" dirty="0">
                <a:latin typeface="Arial" pitchFamily="34" charset="0"/>
                <a:cs typeface="Arial" pitchFamily="34" charset="0"/>
              </a:rPr>
              <a:t>a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A)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Отрезком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Б)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Лучом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  B</a:t>
            </a:r>
            <a:r>
              <a:rPr lang="uz-Latn-UZ" sz="32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Прямой 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Г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Точкой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41"/>
          <p:cNvSpPr txBox="1">
            <a:spLocks noChangeArrowheads="1"/>
          </p:cNvSpPr>
          <p:nvPr/>
        </p:nvSpPr>
        <p:spPr bwMode="auto">
          <a:xfrm>
            <a:off x="215152" y="6482990"/>
            <a:ext cx="14110447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C00000"/>
                </a:solidFill>
                <a:latin typeface="Arial" charset="0"/>
              </a:rPr>
              <a:t>Луч</a:t>
            </a:r>
            <a:r>
              <a:rPr lang="ru-RU" sz="3200" b="1" dirty="0">
                <a:latin typeface="Arial" charset="0"/>
              </a:rPr>
              <a:t>, исходящий из вершины угла и делящий его на два равных угла,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называется биссектрисой угла.</a:t>
            </a:r>
          </a:p>
        </p:txBody>
      </p:sp>
      <p:sp>
        <p:nvSpPr>
          <p:cNvPr id="46" name="Freeform 2"/>
          <p:cNvSpPr>
            <a:spLocks/>
          </p:cNvSpPr>
          <p:nvPr/>
        </p:nvSpPr>
        <p:spPr bwMode="auto">
          <a:xfrm rot="21267804">
            <a:off x="2545080" y="4526277"/>
            <a:ext cx="5760720" cy="1946366"/>
          </a:xfrm>
          <a:custGeom>
            <a:avLst/>
            <a:gdLst>
              <a:gd name="T0" fmla="*/ 0 w 2573"/>
              <a:gd name="T1" fmla="*/ 646113 h 1360"/>
              <a:gd name="T2" fmla="*/ 1646237 w 2573"/>
              <a:gd name="T3" fmla="*/ 330200 h 1360"/>
              <a:gd name="T4" fmla="*/ 4008437 w 2573"/>
              <a:gd name="T5" fmla="*/ 0 h 1360"/>
              <a:gd name="T6" fmla="*/ 4059237 w 2573"/>
              <a:gd name="T7" fmla="*/ 228600 h 1360"/>
              <a:gd name="T8" fmla="*/ 3881437 w 2573"/>
              <a:gd name="T9" fmla="*/ 355600 h 1360"/>
              <a:gd name="T10" fmla="*/ 3856037 w 2573"/>
              <a:gd name="T11" fmla="*/ 609600 h 1360"/>
              <a:gd name="T12" fmla="*/ 4059237 w 2573"/>
              <a:gd name="T13" fmla="*/ 863600 h 1360"/>
              <a:gd name="T14" fmla="*/ 3983037 w 2573"/>
              <a:gd name="T15" fmla="*/ 1244600 h 1360"/>
              <a:gd name="T16" fmla="*/ 4084637 w 2573"/>
              <a:gd name="T17" fmla="*/ 1676400 h 1360"/>
              <a:gd name="T18" fmla="*/ 3932237 w 2573"/>
              <a:gd name="T19" fmla="*/ 2159000 h 1360"/>
              <a:gd name="T20" fmla="*/ 71437 w 2573"/>
              <a:gd name="T21" fmla="*/ 660400 h 1360"/>
              <a:gd name="T22" fmla="*/ 0 w 2573"/>
              <a:gd name="T23" fmla="*/ 646113 h 136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573" h="1360">
                <a:moveTo>
                  <a:pt x="0" y="407"/>
                </a:moveTo>
                <a:lnTo>
                  <a:pt x="1037" y="208"/>
                </a:lnTo>
                <a:lnTo>
                  <a:pt x="2525" y="0"/>
                </a:lnTo>
                <a:lnTo>
                  <a:pt x="2557" y="144"/>
                </a:lnTo>
                <a:lnTo>
                  <a:pt x="2445" y="224"/>
                </a:lnTo>
                <a:lnTo>
                  <a:pt x="2429" y="384"/>
                </a:lnTo>
                <a:lnTo>
                  <a:pt x="2557" y="544"/>
                </a:lnTo>
                <a:lnTo>
                  <a:pt x="2509" y="784"/>
                </a:lnTo>
                <a:lnTo>
                  <a:pt x="2573" y="1056"/>
                </a:lnTo>
                <a:lnTo>
                  <a:pt x="2477" y="1360"/>
                </a:lnTo>
                <a:lnTo>
                  <a:pt x="45" y="416"/>
                </a:lnTo>
                <a:lnTo>
                  <a:pt x="0" y="407"/>
                </a:lnTo>
                <a:close/>
              </a:path>
            </a:pathLst>
          </a:cu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49" name="Freeform 16"/>
          <p:cNvSpPr>
            <a:spLocks/>
          </p:cNvSpPr>
          <p:nvPr/>
        </p:nvSpPr>
        <p:spPr bwMode="auto">
          <a:xfrm>
            <a:off x="2362201" y="5341621"/>
            <a:ext cx="7086599" cy="1025392"/>
          </a:xfrm>
          <a:custGeom>
            <a:avLst/>
            <a:gdLst>
              <a:gd name="T0" fmla="*/ 0 w 3670"/>
              <a:gd name="T1" fmla="*/ 0 h 1429"/>
              <a:gd name="T2" fmla="*/ 5826125 w 3670"/>
              <a:gd name="T3" fmla="*/ 2268538 h 142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70" h="1429">
                <a:moveTo>
                  <a:pt x="0" y="0"/>
                </a:moveTo>
                <a:lnTo>
                  <a:pt x="3670" y="1429"/>
                </a:lnTo>
              </a:path>
            </a:pathLst>
          </a:custGeom>
          <a:noFill/>
          <a:ln w="76200">
            <a:solidFill>
              <a:schemeClr val="tx1"/>
            </a:solidFill>
            <a:round/>
            <a:headEnd type="oval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grpSp>
        <p:nvGrpSpPr>
          <p:cNvPr id="50" name="Group 34"/>
          <p:cNvGrpSpPr>
            <a:grpSpLocks/>
          </p:cNvGrpSpPr>
          <p:nvPr/>
        </p:nvGrpSpPr>
        <p:grpSpPr bwMode="auto">
          <a:xfrm>
            <a:off x="2336801" y="2361578"/>
            <a:ext cx="7797366" cy="2989567"/>
            <a:chOff x="920" y="501"/>
            <a:chExt cx="3654" cy="1891"/>
          </a:xfrm>
        </p:grpSpPr>
        <p:sp>
          <p:nvSpPr>
            <p:cNvPr id="51" name="Freeform 29"/>
            <p:cNvSpPr>
              <a:spLocks/>
            </p:cNvSpPr>
            <p:nvPr/>
          </p:nvSpPr>
          <p:spPr bwMode="auto">
            <a:xfrm>
              <a:off x="920" y="1032"/>
              <a:ext cx="2512" cy="1360"/>
            </a:xfrm>
            <a:custGeom>
              <a:avLst/>
              <a:gdLst>
                <a:gd name="T0" fmla="*/ 0 w 2403"/>
                <a:gd name="T1" fmla="*/ 1621 h 1621"/>
                <a:gd name="T2" fmla="*/ 838 w 2403"/>
                <a:gd name="T3" fmla="*/ 911 h 1621"/>
                <a:gd name="T4" fmla="*/ 2032 w 2403"/>
                <a:gd name="T5" fmla="*/ 0 h 1621"/>
                <a:gd name="T6" fmla="*/ 2131 w 2403"/>
                <a:gd name="T7" fmla="*/ 110 h 1621"/>
                <a:gd name="T8" fmla="*/ 2072 w 2403"/>
                <a:gd name="T9" fmla="*/ 235 h 1621"/>
                <a:gd name="T10" fmla="*/ 2137 w 2403"/>
                <a:gd name="T11" fmla="*/ 382 h 1621"/>
                <a:gd name="T12" fmla="*/ 2327 w 2403"/>
                <a:gd name="T13" fmla="*/ 459 h 1621"/>
                <a:gd name="T14" fmla="*/ 2403 w 2403"/>
                <a:gd name="T15" fmla="*/ 691 h 1621"/>
                <a:gd name="T16" fmla="*/ 2109 w 2403"/>
                <a:gd name="T17" fmla="*/ 985 h 1621"/>
                <a:gd name="T18" fmla="*/ 1840 w 2403"/>
                <a:gd name="T19" fmla="*/ 1333 h 1621"/>
                <a:gd name="T20" fmla="*/ 80 w 2403"/>
                <a:gd name="T21" fmla="*/ 1589 h 1621"/>
                <a:gd name="T22" fmla="*/ 48 w 2403"/>
                <a:gd name="T23" fmla="*/ 1589 h 1621"/>
                <a:gd name="T24" fmla="*/ 0 w 2403"/>
                <a:gd name="T25" fmla="*/ 1621 h 16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403" h="1621">
                  <a:moveTo>
                    <a:pt x="0" y="1621"/>
                  </a:moveTo>
                  <a:lnTo>
                    <a:pt x="838" y="911"/>
                  </a:lnTo>
                  <a:lnTo>
                    <a:pt x="2032" y="0"/>
                  </a:lnTo>
                  <a:lnTo>
                    <a:pt x="2131" y="110"/>
                  </a:lnTo>
                  <a:lnTo>
                    <a:pt x="2072" y="235"/>
                  </a:lnTo>
                  <a:lnTo>
                    <a:pt x="2137" y="382"/>
                  </a:lnTo>
                  <a:lnTo>
                    <a:pt x="2327" y="459"/>
                  </a:lnTo>
                  <a:lnTo>
                    <a:pt x="2403" y="691"/>
                  </a:lnTo>
                  <a:lnTo>
                    <a:pt x="2109" y="985"/>
                  </a:lnTo>
                  <a:lnTo>
                    <a:pt x="1840" y="1333"/>
                  </a:lnTo>
                  <a:lnTo>
                    <a:pt x="80" y="1589"/>
                  </a:lnTo>
                  <a:lnTo>
                    <a:pt x="48" y="1589"/>
                  </a:lnTo>
                  <a:lnTo>
                    <a:pt x="0" y="1621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/>
            </a:p>
          </p:txBody>
        </p:sp>
        <p:grpSp>
          <p:nvGrpSpPr>
            <p:cNvPr id="53" name="Group 33"/>
            <p:cNvGrpSpPr>
              <a:grpSpLocks/>
            </p:cNvGrpSpPr>
            <p:nvPr/>
          </p:nvGrpSpPr>
          <p:grpSpPr bwMode="auto">
            <a:xfrm>
              <a:off x="930" y="501"/>
              <a:ext cx="3644" cy="1887"/>
              <a:chOff x="930" y="501"/>
              <a:chExt cx="3644" cy="1887"/>
            </a:xfrm>
          </p:grpSpPr>
          <p:sp>
            <p:nvSpPr>
              <p:cNvPr id="58" name="Freeform 31"/>
              <p:cNvSpPr>
                <a:spLocks/>
              </p:cNvSpPr>
              <p:nvPr/>
            </p:nvSpPr>
            <p:spPr bwMode="auto">
              <a:xfrm>
                <a:off x="930" y="501"/>
                <a:ext cx="2894" cy="1887"/>
              </a:xfrm>
              <a:custGeom>
                <a:avLst/>
                <a:gdLst>
                  <a:gd name="T0" fmla="*/ 0 w 2712"/>
                  <a:gd name="T1" fmla="*/ 2224 h 2224"/>
                  <a:gd name="T2" fmla="*/ 2712 w 2712"/>
                  <a:gd name="T3" fmla="*/ 0 h 2224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2712" h="2224">
                    <a:moveTo>
                      <a:pt x="0" y="2224"/>
                    </a:moveTo>
                    <a:lnTo>
                      <a:pt x="2712" y="0"/>
                    </a:lnTo>
                  </a:path>
                </a:pathLst>
              </a:custGeom>
              <a:solidFill>
                <a:srgbClr val="FFFF99"/>
              </a:solidFill>
              <a:ln w="28575" cmpd="sng">
                <a:solidFill>
                  <a:schemeClr val="tx1"/>
                </a:solidFill>
                <a:round/>
                <a:headEnd type="oval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/>
              </a:p>
            </p:txBody>
          </p:sp>
          <p:sp>
            <p:nvSpPr>
              <p:cNvPr id="59" name="Line 32"/>
              <p:cNvSpPr>
                <a:spLocks noChangeShapeType="1"/>
              </p:cNvSpPr>
              <p:nvPr/>
            </p:nvSpPr>
            <p:spPr bwMode="auto">
              <a:xfrm flipV="1">
                <a:off x="930" y="1807"/>
                <a:ext cx="3644" cy="580"/>
              </a:xfrm>
              <a:prstGeom prst="line">
                <a:avLst/>
              </a:prstGeom>
              <a:noFill/>
              <a:ln w="38100">
                <a:solidFill>
                  <a:srgbClr val="2A2E5C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/>
              </a:p>
            </p:txBody>
          </p:sp>
        </p:grpSp>
      </p:grpSp>
      <p:sp>
        <p:nvSpPr>
          <p:cNvPr id="60" name="Freeform 14"/>
          <p:cNvSpPr>
            <a:spLocks/>
          </p:cNvSpPr>
          <p:nvPr/>
        </p:nvSpPr>
        <p:spPr bwMode="auto">
          <a:xfrm>
            <a:off x="2316480" y="2362200"/>
            <a:ext cx="6217920" cy="2988946"/>
          </a:xfrm>
          <a:custGeom>
            <a:avLst/>
            <a:gdLst>
              <a:gd name="T0" fmla="*/ 0 w 2712"/>
              <a:gd name="T1" fmla="*/ 3530600 h 2224"/>
              <a:gd name="T2" fmla="*/ 4305300 w 2712"/>
              <a:gd name="T3" fmla="*/ 0 h 22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12" h="2224">
                <a:moveTo>
                  <a:pt x="0" y="2224"/>
                </a:moveTo>
                <a:lnTo>
                  <a:pt x="2712" y="0"/>
                </a:lnTo>
              </a:path>
            </a:pathLst>
          </a:custGeom>
          <a:noFill/>
          <a:ln w="76200" cmpd="sng">
            <a:solidFill>
              <a:schemeClr val="tx1"/>
            </a:solidFill>
            <a:round/>
            <a:headEnd type="oval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/>
          </a:p>
        </p:txBody>
      </p: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1614478" y="5087113"/>
            <a:ext cx="630883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 dirty="0">
                <a:latin typeface="Calibri" pitchFamily="34" charset="0"/>
              </a:rPr>
              <a:t>В</a:t>
            </a:r>
          </a:p>
        </p:txBody>
      </p:sp>
      <p:sp>
        <p:nvSpPr>
          <p:cNvPr id="62" name="Text Box 20"/>
          <p:cNvSpPr txBox="1">
            <a:spLocks noChangeArrowheads="1"/>
          </p:cNvSpPr>
          <p:nvPr/>
        </p:nvSpPr>
        <p:spPr bwMode="auto">
          <a:xfrm>
            <a:off x="9448800" y="5566052"/>
            <a:ext cx="836068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 dirty="0">
                <a:latin typeface="Calibri" pitchFamily="34" charset="0"/>
              </a:rPr>
              <a:t>М</a:t>
            </a:r>
          </a:p>
        </p:txBody>
      </p:sp>
      <p:sp>
        <p:nvSpPr>
          <p:cNvPr id="63" name="Line 28"/>
          <p:cNvSpPr>
            <a:spLocks noChangeShapeType="1"/>
          </p:cNvSpPr>
          <p:nvPr/>
        </p:nvSpPr>
        <p:spPr bwMode="auto">
          <a:xfrm flipV="1">
            <a:off x="2362201" y="4426267"/>
            <a:ext cx="7774531" cy="915350"/>
          </a:xfrm>
          <a:prstGeom prst="line">
            <a:avLst/>
          </a:prstGeom>
          <a:noFill/>
          <a:ln w="76200">
            <a:solidFill>
              <a:srgbClr val="2A2E5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86" name="Oval 17"/>
          <p:cNvSpPr>
            <a:spLocks noChangeArrowheads="1"/>
          </p:cNvSpPr>
          <p:nvPr/>
        </p:nvSpPr>
        <p:spPr bwMode="auto">
          <a:xfrm>
            <a:off x="2245361" y="5253990"/>
            <a:ext cx="228600" cy="17335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87" name="Text Box 36"/>
          <p:cNvSpPr txBox="1">
            <a:spLocks noChangeArrowheads="1"/>
          </p:cNvSpPr>
          <p:nvPr/>
        </p:nvSpPr>
        <p:spPr bwMode="auto">
          <a:xfrm>
            <a:off x="1643722" y="2941332"/>
            <a:ext cx="333995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latin typeface="Calibri" pitchFamily="34" charset="0"/>
                <a:sym typeface="Symbol" pitchFamily="18" charset="2"/>
              </a:rPr>
              <a:t></a:t>
            </a:r>
            <a:r>
              <a:rPr lang="ru-RU" sz="3600" b="1" dirty="0">
                <a:latin typeface="Calibri" pitchFamily="34" charset="0"/>
              </a:rPr>
              <a:t>АВО  = </a:t>
            </a:r>
            <a:r>
              <a:rPr lang="ru-RU" sz="3600" b="1" dirty="0">
                <a:latin typeface="Calibri" pitchFamily="34" charset="0"/>
                <a:sym typeface="Symbol" pitchFamily="18" charset="2"/>
              </a:rPr>
              <a:t></a:t>
            </a:r>
            <a:r>
              <a:rPr lang="ru-RU" sz="3600" b="1" dirty="0">
                <a:latin typeface="Calibri" pitchFamily="34" charset="0"/>
              </a:rPr>
              <a:t>ОВМ</a:t>
            </a:r>
          </a:p>
        </p:txBody>
      </p:sp>
      <p:sp>
        <p:nvSpPr>
          <p:cNvPr id="88" name="Text Box 39"/>
          <p:cNvSpPr txBox="1">
            <a:spLocks noChangeArrowheads="1"/>
          </p:cNvSpPr>
          <p:nvPr/>
        </p:nvSpPr>
        <p:spPr bwMode="auto">
          <a:xfrm>
            <a:off x="10134167" y="3923088"/>
            <a:ext cx="706224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5100" b="1" dirty="0">
                <a:latin typeface="Calibri" pitchFamily="34" charset="0"/>
              </a:rPr>
              <a:t>O</a:t>
            </a:r>
            <a:endParaRPr lang="ru-RU" sz="5100" b="1" dirty="0">
              <a:latin typeface="Calibri" pitchFamily="34" charset="0"/>
            </a:endParaRPr>
          </a:p>
        </p:txBody>
      </p:sp>
      <p:sp>
        <p:nvSpPr>
          <p:cNvPr id="90" name="Text Box 40"/>
          <p:cNvSpPr txBox="1">
            <a:spLocks noChangeArrowheads="1"/>
          </p:cNvSpPr>
          <p:nvPr/>
        </p:nvSpPr>
        <p:spPr bwMode="auto">
          <a:xfrm rot="21094819">
            <a:off x="3648356" y="4007727"/>
            <a:ext cx="7244039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Луч ВО – биссектриса угла АВМ</a:t>
            </a:r>
          </a:p>
        </p:txBody>
      </p:sp>
      <p:grpSp>
        <p:nvGrpSpPr>
          <p:cNvPr id="91" name="Group 44"/>
          <p:cNvGrpSpPr>
            <a:grpSpLocks/>
          </p:cNvGrpSpPr>
          <p:nvPr/>
        </p:nvGrpSpPr>
        <p:grpSpPr bwMode="auto">
          <a:xfrm>
            <a:off x="3817680" y="4618428"/>
            <a:ext cx="348542" cy="947626"/>
            <a:chOff x="1503" y="2615"/>
            <a:chExt cx="34" cy="350"/>
          </a:xfrm>
        </p:grpSpPr>
        <p:sp>
          <p:nvSpPr>
            <p:cNvPr id="92" name="Freeform 42"/>
            <p:cNvSpPr>
              <a:spLocks/>
            </p:cNvSpPr>
            <p:nvPr/>
          </p:nvSpPr>
          <p:spPr bwMode="auto">
            <a:xfrm rot="1789364">
              <a:off x="1503" y="2615"/>
              <a:ext cx="30" cy="168"/>
            </a:xfrm>
            <a:custGeom>
              <a:avLst/>
              <a:gdLst>
                <a:gd name="T0" fmla="*/ 0 w 205"/>
                <a:gd name="T1" fmla="*/ 0 h 317"/>
                <a:gd name="T2" fmla="*/ 171 w 205"/>
                <a:gd name="T3" fmla="*/ 125 h 317"/>
                <a:gd name="T4" fmla="*/ 203 w 205"/>
                <a:gd name="T5" fmla="*/ 317 h 31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5" h="317">
                  <a:moveTo>
                    <a:pt x="0" y="0"/>
                  </a:moveTo>
                  <a:cubicBezTo>
                    <a:pt x="28" y="21"/>
                    <a:pt x="137" y="72"/>
                    <a:pt x="171" y="125"/>
                  </a:cubicBezTo>
                  <a:cubicBezTo>
                    <a:pt x="205" y="178"/>
                    <a:pt x="196" y="277"/>
                    <a:pt x="203" y="317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93" name="Freeform 43"/>
            <p:cNvSpPr>
              <a:spLocks/>
            </p:cNvSpPr>
            <p:nvPr/>
          </p:nvSpPr>
          <p:spPr bwMode="auto">
            <a:xfrm>
              <a:off x="1510" y="2798"/>
              <a:ext cx="27" cy="167"/>
            </a:xfrm>
            <a:custGeom>
              <a:avLst/>
              <a:gdLst>
                <a:gd name="T0" fmla="*/ 58 w 109"/>
                <a:gd name="T1" fmla="*/ 0 h 360"/>
                <a:gd name="T2" fmla="*/ 99 w 109"/>
                <a:gd name="T3" fmla="*/ 192 h 360"/>
                <a:gd name="T4" fmla="*/ 0 w 109"/>
                <a:gd name="T5" fmla="*/ 360 h 36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9" h="360">
                  <a:moveTo>
                    <a:pt x="58" y="0"/>
                  </a:moveTo>
                  <a:cubicBezTo>
                    <a:pt x="65" y="35"/>
                    <a:pt x="109" y="132"/>
                    <a:pt x="99" y="192"/>
                  </a:cubicBezTo>
                  <a:cubicBezTo>
                    <a:pt x="89" y="252"/>
                    <a:pt x="21" y="325"/>
                    <a:pt x="0" y="360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94" name="Text Box 22"/>
          <p:cNvSpPr txBox="1">
            <a:spLocks noChangeArrowheads="1"/>
          </p:cNvSpPr>
          <p:nvPr/>
        </p:nvSpPr>
        <p:spPr bwMode="auto">
          <a:xfrm>
            <a:off x="8414308" y="1800900"/>
            <a:ext cx="659737" cy="916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5100" b="1" dirty="0">
                <a:latin typeface="Calibri" pitchFamily="34" charset="0"/>
              </a:rPr>
              <a:t>А</a:t>
            </a:r>
          </a:p>
        </p:txBody>
      </p:sp>
    </p:spTree>
    <p:extLst>
      <p:ext uri="{BB962C8B-B14F-4D97-AF65-F5344CB8AC3E}">
        <p14:creationId xmlns:p14="http://schemas.microsoft.com/office/powerpoint/2010/main" val="3901128328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41" grpId="0"/>
      <p:bldP spid="46" grpId="0" animBg="1"/>
      <p:bldP spid="63" grpId="0" animBg="1"/>
      <p:bldP spid="87" grpId="0"/>
      <p:bldP spid="88" grpId="0"/>
      <p:bldP spid="90" grpId="0"/>
      <p:bldP spid="9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657491" y="1867796"/>
            <a:ext cx="4696460" cy="3143251"/>
            <a:chOff x="396" y="164"/>
            <a:chExt cx="1849" cy="1650"/>
          </a:xfrm>
        </p:grpSpPr>
        <p:sp>
          <p:nvSpPr>
            <p:cNvPr id="3085" name="Line 7"/>
            <p:cNvSpPr>
              <a:spLocks noChangeShapeType="1"/>
            </p:cNvSpPr>
            <p:nvPr/>
          </p:nvSpPr>
          <p:spPr bwMode="auto">
            <a:xfrm>
              <a:off x="431" y="300"/>
              <a:ext cx="1814" cy="1134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6" name="Line 8"/>
            <p:cNvSpPr>
              <a:spLocks noChangeShapeType="1"/>
            </p:cNvSpPr>
            <p:nvPr/>
          </p:nvSpPr>
          <p:spPr bwMode="auto">
            <a:xfrm flipH="1">
              <a:off x="612" y="164"/>
              <a:ext cx="1225" cy="1497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7" name="Text Box 11"/>
            <p:cNvSpPr txBox="1">
              <a:spLocks noChangeArrowheads="1"/>
            </p:cNvSpPr>
            <p:nvPr/>
          </p:nvSpPr>
          <p:spPr bwMode="auto">
            <a:xfrm>
              <a:off x="1191" y="454"/>
              <a:ext cx="227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dirty="0">
                  <a:solidFill>
                    <a:srgbClr val="FF0000"/>
                  </a:solidFill>
                </a:rPr>
                <a:t>А</a:t>
              </a:r>
            </a:p>
          </p:txBody>
        </p:sp>
        <p:sp>
          <p:nvSpPr>
            <p:cNvPr id="3088" name="Oval 12"/>
            <p:cNvSpPr>
              <a:spLocks noChangeArrowheads="1"/>
            </p:cNvSpPr>
            <p:nvPr/>
          </p:nvSpPr>
          <p:spPr bwMode="auto">
            <a:xfrm>
              <a:off x="1259" y="811"/>
              <a:ext cx="45" cy="46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z-Latn-UZ"/>
            </a:p>
          </p:txBody>
        </p:sp>
        <p:sp>
          <p:nvSpPr>
            <p:cNvPr id="3089" name="Text Box 13"/>
            <p:cNvSpPr txBox="1">
              <a:spLocks noChangeArrowheads="1"/>
            </p:cNvSpPr>
            <p:nvPr/>
          </p:nvSpPr>
          <p:spPr bwMode="auto">
            <a:xfrm>
              <a:off x="476" y="1434"/>
              <a:ext cx="181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>
                  <a:solidFill>
                    <a:srgbClr val="FF0000"/>
                  </a:solidFill>
                </a:rPr>
                <a:t>а</a:t>
              </a:r>
            </a:p>
          </p:txBody>
        </p:sp>
        <p:sp>
          <p:nvSpPr>
            <p:cNvPr id="3090" name="Text Box 14"/>
            <p:cNvSpPr txBox="1">
              <a:spLocks noChangeArrowheads="1"/>
            </p:cNvSpPr>
            <p:nvPr/>
          </p:nvSpPr>
          <p:spPr bwMode="auto">
            <a:xfrm>
              <a:off x="396" y="314"/>
              <a:ext cx="181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uz-Latn-UZ" b="1" dirty="0" smtClean="0">
                  <a:solidFill>
                    <a:srgbClr val="FF0000"/>
                  </a:solidFill>
                </a:rPr>
                <a:t>b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629923" y="5105400"/>
            <a:ext cx="6532877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 dirty="0">
                <a:solidFill>
                  <a:srgbClr val="002060"/>
                </a:solidFill>
              </a:rPr>
              <a:t>Две прямые </a:t>
            </a:r>
            <a:r>
              <a:rPr lang="ru-RU" sz="3600" b="1" dirty="0" smtClean="0">
                <a:solidFill>
                  <a:srgbClr val="002060"/>
                </a:solidFill>
              </a:rPr>
              <a:t>на плоскости имеют </a:t>
            </a:r>
            <a:r>
              <a:rPr lang="ru-RU" sz="3600" b="1" dirty="0">
                <a:solidFill>
                  <a:srgbClr val="002060"/>
                </a:solidFill>
              </a:rPr>
              <a:t>одну общую точку, то есть пересекаются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7135906" y="1986858"/>
            <a:ext cx="6220459" cy="1727836"/>
            <a:chOff x="2835" y="300"/>
            <a:chExt cx="2449" cy="907"/>
          </a:xfrm>
        </p:grpSpPr>
        <p:sp>
          <p:nvSpPr>
            <p:cNvPr id="3081" name="Line 9"/>
            <p:cNvSpPr>
              <a:spLocks noChangeShapeType="1"/>
            </p:cNvSpPr>
            <p:nvPr/>
          </p:nvSpPr>
          <p:spPr bwMode="auto">
            <a:xfrm>
              <a:off x="2835" y="618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2835" y="1071"/>
              <a:ext cx="2449" cy="13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/>
            </a:p>
          </p:txBody>
        </p:sp>
        <p:sp>
          <p:nvSpPr>
            <p:cNvPr id="3083" name="Text Box 17"/>
            <p:cNvSpPr txBox="1">
              <a:spLocks noChangeArrowheads="1"/>
            </p:cNvSpPr>
            <p:nvPr/>
          </p:nvSpPr>
          <p:spPr bwMode="auto">
            <a:xfrm>
              <a:off x="2971" y="300"/>
              <a:ext cx="499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>
                  <a:solidFill>
                    <a:srgbClr val="FF0000"/>
                  </a:solidFill>
                </a:rPr>
                <a:t>с</a:t>
              </a:r>
            </a:p>
          </p:txBody>
        </p:sp>
        <p:sp>
          <p:nvSpPr>
            <p:cNvPr id="3084" name="Text Box 18"/>
            <p:cNvSpPr txBox="1">
              <a:spLocks noChangeArrowheads="1"/>
            </p:cNvSpPr>
            <p:nvPr/>
          </p:nvSpPr>
          <p:spPr bwMode="auto">
            <a:xfrm>
              <a:off x="2925" y="754"/>
              <a:ext cx="27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>
                  <a:solidFill>
                    <a:srgbClr val="FF0000"/>
                  </a:solidFill>
                </a:rPr>
                <a:t>d</a:t>
              </a:r>
              <a:endParaRPr lang="ru-RU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7711216" y="5105399"/>
            <a:ext cx="6718302" cy="179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600" b="1" dirty="0" smtClean="0">
                <a:solidFill>
                  <a:srgbClr val="002060"/>
                </a:solidFill>
              </a:rPr>
              <a:t>Две </a:t>
            </a:r>
            <a:r>
              <a:rPr lang="ru-RU" sz="3600" b="1" dirty="0">
                <a:solidFill>
                  <a:srgbClr val="002060"/>
                </a:solidFill>
              </a:rPr>
              <a:t>прямые на плоскости </a:t>
            </a:r>
            <a:r>
              <a:rPr lang="ru-RU" sz="3600" b="1" dirty="0" smtClean="0">
                <a:solidFill>
                  <a:srgbClr val="002060"/>
                </a:solidFill>
              </a:rPr>
              <a:t>не имеют общую точку, то есть не пересекаются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17631" y="228600"/>
            <a:ext cx="6975115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Две прям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ы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 на плоскости</a:t>
            </a:r>
            <a:endParaRPr lang="uz-Latn-UZ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7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12237</TotalTime>
  <Words>787</Words>
  <Application>Microsoft Office PowerPoint</Application>
  <PresentationFormat>Произвольный</PresentationFormat>
  <Paragraphs>181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849</cp:revision>
  <dcterms:created xsi:type="dcterms:W3CDTF">2020-04-09T07:32:19Z</dcterms:created>
  <dcterms:modified xsi:type="dcterms:W3CDTF">2021-02-19T16:22:00Z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