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9"/>
  </p:notesMasterIdLst>
  <p:sldIdLst>
    <p:sldId id="511" r:id="rId2"/>
    <p:sldId id="405" r:id="rId3"/>
    <p:sldId id="528" r:id="rId4"/>
    <p:sldId id="526" r:id="rId5"/>
    <p:sldId id="529" r:id="rId6"/>
    <p:sldId id="530" r:id="rId7"/>
    <p:sldId id="531" r:id="rId8"/>
    <p:sldId id="532" r:id="rId9"/>
    <p:sldId id="533" r:id="rId10"/>
    <p:sldId id="534" r:id="rId11"/>
    <p:sldId id="535" r:id="rId12"/>
    <p:sldId id="536" r:id="rId13"/>
    <p:sldId id="537" r:id="rId14"/>
    <p:sldId id="538" r:id="rId15"/>
    <p:sldId id="539" r:id="rId16"/>
    <p:sldId id="521" r:id="rId17"/>
    <p:sldId id="404" r:id="rId18"/>
  </p:sldIdLst>
  <p:sldSz cx="14630400" cy="8229600"/>
  <p:notesSz cx="5765800" cy="3244850"/>
  <p:defaultTextStyle>
    <a:defPPr>
      <a:defRPr lang="ru-RU"/>
    </a:defPPr>
    <a:lvl1pPr marL="0" algn="l" defTabSz="2134152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1pPr>
    <a:lvl2pPr marL="1067082" algn="l" defTabSz="2134152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2pPr>
    <a:lvl3pPr marL="2134152" algn="l" defTabSz="2134152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3pPr>
    <a:lvl4pPr marL="3201231" algn="l" defTabSz="2134152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4pPr>
    <a:lvl5pPr marL="4268308" algn="l" defTabSz="2134152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5pPr>
    <a:lvl6pPr marL="5335389" algn="l" defTabSz="2134152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6pPr>
    <a:lvl7pPr marL="6402464" algn="l" defTabSz="2134152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7pPr>
    <a:lvl8pPr marL="7469542" algn="l" defTabSz="2134152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8pPr>
    <a:lvl9pPr marL="8536619" algn="l" defTabSz="2134152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9EDC9EA0-A7E8-46A4-ABD9-3915CBF643D2}">
          <p14:sldIdLst>
            <p14:sldId id="511"/>
            <p14:sldId id="405"/>
            <p14:sldId id="528"/>
            <p14:sldId id="526"/>
            <p14:sldId id="529"/>
            <p14:sldId id="530"/>
            <p14:sldId id="531"/>
            <p14:sldId id="532"/>
            <p14:sldId id="533"/>
            <p14:sldId id="534"/>
            <p14:sldId id="535"/>
            <p14:sldId id="536"/>
            <p14:sldId id="537"/>
            <p14:sldId id="538"/>
            <p14:sldId id="539"/>
            <p14:sldId id="521"/>
          </p14:sldIdLst>
        </p14:section>
        <p14:section name="Раздел без заголовка" id="{67AF348A-95E5-4FA6-B08C-FB3DF7B22B4F}">
          <p14:sldIdLst>
            <p14:sldId id="404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  <p15:guide id="3" orient="horz" pos="15826">
          <p15:clr>
            <a:srgbClr val="A4A3A4"/>
          </p15:clr>
        </p15:guide>
        <p15:guide id="4" pos="13119">
          <p15:clr>
            <a:srgbClr val="A4A3A4"/>
          </p15:clr>
        </p15:guide>
        <p15:guide id="5" orient="horz" pos="1330">
          <p15:clr>
            <a:srgbClr val="A4A3A4"/>
          </p15:clr>
        </p15:guide>
        <p15:guide id="6" orient="horz" pos="7304">
          <p15:clr>
            <a:srgbClr val="A4A3A4"/>
          </p15:clr>
        </p15:guide>
        <p15:guide id="7" pos="902">
          <p15:clr>
            <a:srgbClr val="A4A3A4"/>
          </p15:clr>
        </p15:guide>
        <p15:guide id="8" pos="54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A0A5E"/>
    <a:srgbClr val="00A859"/>
    <a:srgbClr val="65F913"/>
    <a:srgbClr val="B1EB21"/>
    <a:srgbClr val="FF6B6B"/>
    <a:srgbClr val="FF99FF"/>
    <a:srgbClr val="CCFFFF"/>
    <a:srgbClr val="E29AD3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6148" autoAdjust="0"/>
    <p:restoredTop sz="94786" autoAdjust="0"/>
  </p:normalViewPr>
  <p:slideViewPr>
    <p:cSldViewPr>
      <p:cViewPr>
        <p:scale>
          <a:sx n="50" d="100"/>
          <a:sy n="50" d="100"/>
        </p:scale>
        <p:origin x="-564" y="-144"/>
      </p:cViewPr>
      <p:guideLst>
        <p:guide orient="horz" pos="2880"/>
        <p:guide orient="horz" pos="15826"/>
        <p:guide orient="horz" pos="1330"/>
        <p:guide orient="horz" pos="7304"/>
        <p:guide pos="2160"/>
        <p:guide pos="13119"/>
        <p:guide pos="902"/>
        <p:guide pos="54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265488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B3280D-DA47-4F16-B0EB-68F87F7C7C01}" type="datetimeFigureOut">
              <a:rPr lang="ru-RU" smtClean="0"/>
              <a:t>19.02.2021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801813" y="242888"/>
            <a:ext cx="2162175" cy="121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576263" y="1541463"/>
            <a:ext cx="4613275" cy="14605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265488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DCEBC4-7F60-46A9-8417-0DDF722E94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36025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2134152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1067082" algn="l" defTabSz="2134152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2134152" algn="l" defTabSz="2134152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3201231" algn="l" defTabSz="2134152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4268308" algn="l" defTabSz="2134152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5335389" algn="l" defTabSz="2134152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6402464" algn="l" defTabSz="2134152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7469542" algn="l" defTabSz="2134152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8536619" algn="l" defTabSz="2134152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pPr eaLnBrk="1" hangingPunct="1"/>
            <a:r>
              <a:rPr lang="ru-RU" dirty="0" smtClean="0"/>
              <a:t>для 7 класса»</a:t>
            </a:r>
          </a:p>
          <a:p>
            <a:pPr eaLnBrk="1" hangingPunct="1"/>
            <a:endParaRPr lang="ru-RU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097280" y="2551175"/>
            <a:ext cx="12435840" cy="4078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194562" y="4608576"/>
            <a:ext cx="10241280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2/19/2021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271200" y="3404094"/>
            <a:ext cx="4088003" cy="938719"/>
          </a:xfrm>
        </p:spPr>
        <p:txBody>
          <a:bodyPr lIns="0" tIns="0" rIns="0" bIns="0"/>
          <a:lstStyle>
            <a:lvl1pPr>
              <a:defRPr sz="610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267179" y="2491493"/>
            <a:ext cx="10096045" cy="784830"/>
          </a:xfrm>
        </p:spPr>
        <p:txBody>
          <a:bodyPr lIns="0" tIns="0" rIns="0" bIns="0"/>
          <a:lstStyle>
            <a:lvl1pPr>
              <a:defRPr sz="5100" b="0" i="0">
                <a:solidFill>
                  <a:srgbClr val="37343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2/19/2021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69607" y="1359834"/>
            <a:ext cx="14338758" cy="6718961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41" y="24434"/>
                </a:lnTo>
                <a:lnTo>
                  <a:pt x="5626341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169624" y="180473"/>
            <a:ext cx="14338758" cy="1088688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271200" y="3404094"/>
            <a:ext cx="4088003" cy="938719"/>
          </a:xfrm>
        </p:spPr>
        <p:txBody>
          <a:bodyPr lIns="0" tIns="0" rIns="0" bIns="0"/>
          <a:lstStyle>
            <a:lvl1pPr>
              <a:defRPr sz="610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29570" y="1828019"/>
            <a:ext cx="4629200" cy="50783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300" b="0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7534658" y="1892808"/>
            <a:ext cx="6364224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2/19/2021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4013038" y="2679033"/>
            <a:ext cx="6652965" cy="2623487"/>
          </a:xfrm>
          <a:custGeom>
            <a:avLst/>
            <a:gdLst/>
            <a:ahLst/>
            <a:cxnLst/>
            <a:rect l="l" t="t" r="r" b="b"/>
            <a:pathLst>
              <a:path w="2621915" h="1034414">
                <a:moveTo>
                  <a:pt x="2621368" y="0"/>
                </a:moveTo>
                <a:lnTo>
                  <a:pt x="0" y="0"/>
                </a:lnTo>
                <a:lnTo>
                  <a:pt x="0" y="1034140"/>
                </a:lnTo>
                <a:lnTo>
                  <a:pt x="2621368" y="1034140"/>
                </a:lnTo>
                <a:lnTo>
                  <a:pt x="262136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271200" y="3404094"/>
            <a:ext cx="4088003" cy="938719"/>
          </a:xfrm>
        </p:spPr>
        <p:txBody>
          <a:bodyPr lIns="0" tIns="0" rIns="0" bIns="0"/>
          <a:lstStyle>
            <a:lvl1pPr>
              <a:defRPr sz="610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2/19/2021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2/19/2021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8" y="335953"/>
            <a:ext cx="12435843" cy="407804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1097290" y="1676405"/>
            <a:ext cx="3994101" cy="408892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700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5318162" y="1676405"/>
            <a:ext cx="3994101" cy="408892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700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9539028" y="1676405"/>
            <a:ext cx="3994101" cy="408892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700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1097290" y="5976687"/>
            <a:ext cx="3994101" cy="1150622"/>
          </a:xfrm>
        </p:spPr>
        <p:txBody>
          <a:bodyPr>
            <a:noAutofit/>
          </a:bodyPr>
          <a:lstStyle>
            <a:lvl1pPr marL="0" indent="0">
              <a:buNone/>
              <a:defRPr sz="1700"/>
            </a:lvl1pPr>
            <a:lvl2pPr marL="168224" indent="-168224">
              <a:buFont typeface="Arial" panose="020B0604020202020204" pitchFamily="34" charset="0"/>
              <a:buChar char="•"/>
              <a:defRPr sz="1700"/>
            </a:lvl2pPr>
            <a:lvl3pPr marL="336456" indent="-168224">
              <a:defRPr sz="1700"/>
            </a:lvl3pPr>
            <a:lvl4pPr marL="588792" indent="-252340">
              <a:defRPr sz="1700"/>
            </a:lvl4pPr>
            <a:lvl5pPr marL="841134" indent="-252340">
              <a:defRPr sz="17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5318162" y="5976687"/>
            <a:ext cx="3994101" cy="1150622"/>
          </a:xfrm>
        </p:spPr>
        <p:txBody>
          <a:bodyPr>
            <a:noAutofit/>
          </a:bodyPr>
          <a:lstStyle>
            <a:lvl1pPr marL="0" indent="0">
              <a:buNone/>
              <a:defRPr sz="1700"/>
            </a:lvl1pPr>
            <a:lvl2pPr marL="168224" indent="-168224">
              <a:buFont typeface="Arial" panose="020B0604020202020204" pitchFamily="34" charset="0"/>
              <a:buChar char="•"/>
              <a:defRPr sz="1700"/>
            </a:lvl2pPr>
            <a:lvl3pPr marL="336456" indent="-168224">
              <a:defRPr sz="1700"/>
            </a:lvl3pPr>
            <a:lvl4pPr marL="588792" indent="-252340">
              <a:defRPr sz="1700"/>
            </a:lvl4pPr>
            <a:lvl5pPr marL="841134" indent="-252340">
              <a:defRPr sz="17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9539028" y="5976687"/>
            <a:ext cx="3994101" cy="1150622"/>
          </a:xfrm>
        </p:spPr>
        <p:txBody>
          <a:bodyPr>
            <a:noAutofit/>
          </a:bodyPr>
          <a:lstStyle>
            <a:lvl1pPr marL="0" indent="0">
              <a:buNone/>
              <a:defRPr sz="1700"/>
            </a:lvl1pPr>
            <a:lvl2pPr marL="168224" indent="-168224">
              <a:buFont typeface="Arial" panose="020B0604020202020204" pitchFamily="34" charset="0"/>
              <a:buChar char="•"/>
              <a:defRPr sz="1700"/>
            </a:lvl2pPr>
            <a:lvl3pPr marL="336456" indent="-168224">
              <a:defRPr sz="1700"/>
            </a:lvl3pPr>
            <a:lvl4pPr marL="588792" indent="-252340">
              <a:defRPr sz="1700"/>
            </a:lvl4pPr>
            <a:lvl5pPr marL="841134" indent="-252340">
              <a:defRPr sz="17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1097288" y="1120163"/>
            <a:ext cx="12435843" cy="487679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21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6040952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867570-2D35-4B7C-80E8-037A66D7749D}" type="datetimeFigureOut">
              <a:rPr lang="ru-RU"/>
              <a:pPr>
                <a:defRPr/>
              </a:pPr>
              <a:t>19.02.2021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53BA08-83AF-4095-A07B-4F4B65DB976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697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651B4D-108F-49A7-9752-370E25E02E31}" type="datetimeFigureOut">
              <a:rPr lang="ru-RU"/>
              <a:pPr>
                <a:defRPr/>
              </a:pPr>
              <a:t>19.02.2021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FDAF7D-8E55-4880-9486-7B526A41904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1919995"/>
      </p:ext>
    </p:extLst>
  </p:cSld>
  <p:clrMapOvr>
    <a:masterClrMapping/>
  </p:clrMapOvr>
  <p:transition spd="med">
    <p:randomBar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97280" y="2556511"/>
            <a:ext cx="12435840" cy="407804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94560" y="4663440"/>
            <a:ext cx="10241280" cy="338554"/>
          </a:xfrm>
        </p:spPr>
        <p:txBody>
          <a:bodyPr/>
          <a:lstStyle>
            <a:lvl1pPr marL="0" indent="0" algn="ctr">
              <a:buNone/>
              <a:defRPr/>
            </a:lvl1pPr>
            <a:lvl2pPr marL="653110" indent="0" algn="ctr">
              <a:buNone/>
              <a:defRPr/>
            </a:lvl2pPr>
            <a:lvl3pPr marL="1306220" indent="0" algn="ctr">
              <a:buNone/>
              <a:defRPr/>
            </a:lvl3pPr>
            <a:lvl4pPr marL="1959331" indent="0" algn="ctr">
              <a:buNone/>
              <a:defRPr/>
            </a:lvl4pPr>
            <a:lvl5pPr marL="2612441" indent="0" algn="ctr">
              <a:buNone/>
              <a:defRPr/>
            </a:lvl5pPr>
            <a:lvl6pPr marL="3265551" indent="0" algn="ctr">
              <a:buNone/>
              <a:defRPr/>
            </a:lvl6pPr>
            <a:lvl7pPr marL="3918661" indent="0" algn="ctr">
              <a:buNone/>
              <a:defRPr/>
            </a:lvl7pPr>
            <a:lvl8pPr marL="4571771" indent="0" algn="ctr">
              <a:buNone/>
              <a:defRPr/>
            </a:lvl8pPr>
            <a:lvl9pPr marL="5224882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721F19-427A-4CB9-BE29-F14AF9FABAF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9929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69607" y="1359834"/>
            <a:ext cx="14338758" cy="6718961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41" y="24434"/>
                </a:lnTo>
                <a:lnTo>
                  <a:pt x="5626341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271200" y="3404092"/>
            <a:ext cx="4088003" cy="4078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5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267179" y="2491493"/>
            <a:ext cx="10096045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0" i="0">
                <a:solidFill>
                  <a:srgbClr val="37343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974336" y="7653527"/>
            <a:ext cx="4681728" cy="6309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731520" y="7653527"/>
            <a:ext cx="3364992" cy="6309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2/19/2021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0533888" y="7653527"/>
            <a:ext cx="3364992" cy="6309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1067082">
        <a:defRPr>
          <a:latin typeface="+mn-lt"/>
          <a:ea typeface="+mn-ea"/>
          <a:cs typeface="+mn-cs"/>
        </a:defRPr>
      </a:lvl2pPr>
      <a:lvl3pPr marL="2134152">
        <a:defRPr>
          <a:latin typeface="+mn-lt"/>
          <a:ea typeface="+mn-ea"/>
          <a:cs typeface="+mn-cs"/>
        </a:defRPr>
      </a:lvl3pPr>
      <a:lvl4pPr marL="3201231">
        <a:defRPr>
          <a:latin typeface="+mn-lt"/>
          <a:ea typeface="+mn-ea"/>
          <a:cs typeface="+mn-cs"/>
        </a:defRPr>
      </a:lvl4pPr>
      <a:lvl5pPr marL="4268308">
        <a:defRPr>
          <a:latin typeface="+mn-lt"/>
          <a:ea typeface="+mn-ea"/>
          <a:cs typeface="+mn-cs"/>
        </a:defRPr>
      </a:lvl5pPr>
      <a:lvl6pPr marL="5335389">
        <a:defRPr>
          <a:latin typeface="+mn-lt"/>
          <a:ea typeface="+mn-ea"/>
          <a:cs typeface="+mn-cs"/>
        </a:defRPr>
      </a:lvl6pPr>
      <a:lvl7pPr marL="6402464">
        <a:defRPr>
          <a:latin typeface="+mn-lt"/>
          <a:ea typeface="+mn-ea"/>
          <a:cs typeface="+mn-cs"/>
        </a:defRPr>
      </a:lvl7pPr>
      <a:lvl8pPr marL="7469542">
        <a:defRPr>
          <a:latin typeface="+mn-lt"/>
          <a:ea typeface="+mn-ea"/>
          <a:cs typeface="+mn-cs"/>
        </a:defRPr>
      </a:lvl8pPr>
      <a:lvl9pPr marL="8536619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1067082">
        <a:defRPr>
          <a:latin typeface="+mn-lt"/>
          <a:ea typeface="+mn-ea"/>
          <a:cs typeface="+mn-cs"/>
        </a:defRPr>
      </a:lvl2pPr>
      <a:lvl3pPr marL="2134152">
        <a:defRPr>
          <a:latin typeface="+mn-lt"/>
          <a:ea typeface="+mn-ea"/>
          <a:cs typeface="+mn-cs"/>
        </a:defRPr>
      </a:lvl3pPr>
      <a:lvl4pPr marL="3201231">
        <a:defRPr>
          <a:latin typeface="+mn-lt"/>
          <a:ea typeface="+mn-ea"/>
          <a:cs typeface="+mn-cs"/>
        </a:defRPr>
      </a:lvl4pPr>
      <a:lvl5pPr marL="4268308">
        <a:defRPr>
          <a:latin typeface="+mn-lt"/>
          <a:ea typeface="+mn-ea"/>
          <a:cs typeface="+mn-cs"/>
        </a:defRPr>
      </a:lvl5pPr>
      <a:lvl6pPr marL="5335389">
        <a:defRPr>
          <a:latin typeface="+mn-lt"/>
          <a:ea typeface="+mn-ea"/>
          <a:cs typeface="+mn-cs"/>
        </a:defRPr>
      </a:lvl6pPr>
      <a:lvl7pPr marL="6402464">
        <a:defRPr>
          <a:latin typeface="+mn-lt"/>
          <a:ea typeface="+mn-ea"/>
          <a:cs typeface="+mn-cs"/>
        </a:defRPr>
      </a:lvl7pPr>
      <a:lvl8pPr marL="7469542">
        <a:defRPr>
          <a:latin typeface="+mn-lt"/>
          <a:ea typeface="+mn-ea"/>
          <a:cs typeface="+mn-cs"/>
        </a:defRPr>
      </a:lvl8pPr>
      <a:lvl9pPr marL="8536619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xmlns="" id="{EE80F0AA-4DF1-4DBF-9AA2-5439157D8912}"/>
              </a:ext>
            </a:extLst>
          </p:cNvPr>
          <p:cNvSpPr/>
          <p:nvPr/>
        </p:nvSpPr>
        <p:spPr>
          <a:xfrm>
            <a:off x="2688" y="3905"/>
            <a:ext cx="14610538" cy="2589664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600"/>
          </a:p>
        </p:txBody>
      </p:sp>
      <p:sp>
        <p:nvSpPr>
          <p:cNvPr id="14" name="object 3">
            <a:extLst>
              <a:ext uri="{FF2B5EF4-FFF2-40B4-BE49-F238E27FC236}">
                <a16:creationId xmlns:a16="http://schemas.microsoft.com/office/drawing/2014/main" xmlns="" id="{648E54F6-8C15-4BB3-94E3-7B81F0C680D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505675" y="607714"/>
            <a:ext cx="7997539" cy="1265513"/>
          </a:xfrm>
          <a:prstGeom prst="rect">
            <a:avLst/>
          </a:prstGeom>
        </p:spPr>
        <p:txBody>
          <a:bodyPr vert="horz" wrap="square" lIns="0" tIns="34074" rIns="0" bIns="0" rtlCol="0" anchor="ctr">
            <a:spAutoFit/>
          </a:bodyPr>
          <a:lstStyle/>
          <a:p>
            <a:pPr marL="29633" algn="ctr">
              <a:spcBef>
                <a:spcPts val="267"/>
              </a:spcBef>
            </a:pPr>
            <a:r>
              <a:rPr lang="ru-RU" sz="8000" spc="1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Геометрия</a:t>
            </a:r>
            <a:endParaRPr sz="8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object 9">
            <a:extLst>
              <a:ext uri="{FF2B5EF4-FFF2-40B4-BE49-F238E27FC236}">
                <a16:creationId xmlns:a16="http://schemas.microsoft.com/office/drawing/2014/main" xmlns="" id="{F294EAD7-CAB8-401C-B12D-6064AA1177E0}"/>
              </a:ext>
            </a:extLst>
          </p:cNvPr>
          <p:cNvSpPr/>
          <p:nvPr/>
        </p:nvSpPr>
        <p:spPr>
          <a:xfrm>
            <a:off x="11929383" y="578531"/>
            <a:ext cx="1531765" cy="1531576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603605" y="0"/>
                </a:moveTo>
                <a:lnTo>
                  <a:pt x="0" y="0"/>
                </a:lnTo>
                <a:lnTo>
                  <a:pt x="0" y="603618"/>
                </a:lnTo>
                <a:lnTo>
                  <a:pt x="603605" y="603618"/>
                </a:lnTo>
                <a:lnTo>
                  <a:pt x="603605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2600"/>
          </a:p>
        </p:txBody>
      </p:sp>
      <p:sp>
        <p:nvSpPr>
          <p:cNvPr id="21" name="object 10">
            <a:extLst>
              <a:ext uri="{FF2B5EF4-FFF2-40B4-BE49-F238E27FC236}">
                <a16:creationId xmlns:a16="http://schemas.microsoft.com/office/drawing/2014/main" xmlns="" id="{27824596-7DE1-4136-95E4-49A51856B6D3}"/>
              </a:ext>
            </a:extLst>
          </p:cNvPr>
          <p:cNvSpPr/>
          <p:nvPr/>
        </p:nvSpPr>
        <p:spPr>
          <a:xfrm>
            <a:off x="11929383" y="578531"/>
            <a:ext cx="1531765" cy="1531576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0" y="0"/>
                </a:moveTo>
                <a:lnTo>
                  <a:pt x="603605" y="0"/>
                </a:lnTo>
                <a:lnTo>
                  <a:pt x="603605" y="603618"/>
                </a:lnTo>
                <a:lnTo>
                  <a:pt x="0" y="603618"/>
                </a:lnTo>
                <a:lnTo>
                  <a:pt x="0" y="0"/>
                </a:lnTo>
                <a:close/>
              </a:path>
            </a:pathLst>
          </a:custGeom>
          <a:ln w="30481">
            <a:solidFill>
              <a:srgbClr val="FEFEFE"/>
            </a:solidFill>
          </a:ln>
        </p:spPr>
        <p:txBody>
          <a:bodyPr wrap="square" lIns="0" tIns="0" rIns="0" bIns="0" rtlCol="0"/>
          <a:lstStyle/>
          <a:p>
            <a:endParaRPr sz="2600"/>
          </a:p>
        </p:txBody>
      </p:sp>
      <p:sp>
        <p:nvSpPr>
          <p:cNvPr id="22" name="object 12">
            <a:extLst>
              <a:ext uri="{FF2B5EF4-FFF2-40B4-BE49-F238E27FC236}">
                <a16:creationId xmlns:a16="http://schemas.microsoft.com/office/drawing/2014/main" xmlns="" id="{CAFE6579-511C-4CCB-9A5C-300ACC2F553A}"/>
              </a:ext>
            </a:extLst>
          </p:cNvPr>
          <p:cNvSpPr txBox="1"/>
          <p:nvPr/>
        </p:nvSpPr>
        <p:spPr>
          <a:xfrm>
            <a:off x="12493011" y="631572"/>
            <a:ext cx="439718" cy="822237"/>
          </a:xfrm>
          <a:prstGeom prst="rect">
            <a:avLst/>
          </a:prstGeom>
        </p:spPr>
        <p:txBody>
          <a:bodyPr vert="horz" wrap="square" lIns="0" tIns="37045" rIns="0" bIns="0" rtlCol="0">
            <a:spAutoFit/>
          </a:bodyPr>
          <a:lstStyle/>
          <a:p>
            <a:pPr>
              <a:spcBef>
                <a:spcPts val="293"/>
              </a:spcBef>
            </a:pPr>
            <a:r>
              <a:rPr lang="uz-Latn-UZ" sz="5100" b="1" spc="23" dirty="0">
                <a:solidFill>
                  <a:srgbClr val="FEFEFE"/>
                </a:solidFill>
                <a:latin typeface="Arial"/>
                <a:cs typeface="Arial"/>
              </a:rPr>
              <a:t>7</a:t>
            </a:r>
            <a:endParaRPr sz="5100" dirty="0">
              <a:latin typeface="Arial"/>
              <a:cs typeface="Arial"/>
            </a:endParaRPr>
          </a:p>
        </p:txBody>
      </p:sp>
      <p:sp>
        <p:nvSpPr>
          <p:cNvPr id="23" name="object 13">
            <a:extLst>
              <a:ext uri="{FF2B5EF4-FFF2-40B4-BE49-F238E27FC236}">
                <a16:creationId xmlns:a16="http://schemas.microsoft.com/office/drawing/2014/main" xmlns="" id="{065B57C3-CBC0-467B-8CE6-9C853CD5BC49}"/>
              </a:ext>
            </a:extLst>
          </p:cNvPr>
          <p:cNvSpPr txBox="1"/>
          <p:nvPr/>
        </p:nvSpPr>
        <p:spPr>
          <a:xfrm>
            <a:off x="12149035" y="1374492"/>
            <a:ext cx="1312093" cy="490087"/>
          </a:xfrm>
          <a:prstGeom prst="rect">
            <a:avLst/>
          </a:prstGeom>
        </p:spPr>
        <p:txBody>
          <a:bodyPr vert="horz" wrap="square" lIns="0" tIns="28147" rIns="0" bIns="0" rtlCol="0">
            <a:spAutoFit/>
          </a:bodyPr>
          <a:lstStyle/>
          <a:p>
            <a:pPr>
              <a:spcBef>
                <a:spcPts val="223"/>
              </a:spcBef>
            </a:pPr>
            <a:r>
              <a:rPr lang="ru-RU" sz="3000" b="1" spc="-11" dirty="0">
                <a:solidFill>
                  <a:srgbClr val="FEFEFE"/>
                </a:solidFill>
                <a:latin typeface="Arial"/>
                <a:cs typeface="Arial"/>
              </a:rPr>
              <a:t>класс</a:t>
            </a:r>
            <a:endParaRPr sz="3000" b="1" dirty="0">
              <a:latin typeface="Arial"/>
              <a:cs typeface="Arial"/>
            </a:endParaRPr>
          </a:p>
        </p:txBody>
      </p:sp>
      <p:sp>
        <p:nvSpPr>
          <p:cNvPr id="12" name="object 11">
            <a:extLst>
              <a:ext uri="{FF2B5EF4-FFF2-40B4-BE49-F238E27FC236}">
                <a16:creationId xmlns:a16="http://schemas.microsoft.com/office/drawing/2014/main" xmlns="" id="{335AFAA3-FF4F-462D-A908-93D09B272E70}"/>
              </a:ext>
            </a:extLst>
          </p:cNvPr>
          <p:cNvSpPr/>
          <p:nvPr/>
        </p:nvSpPr>
        <p:spPr>
          <a:xfrm>
            <a:off x="830940" y="610666"/>
            <a:ext cx="924280" cy="1274156"/>
          </a:xfrm>
          <a:custGeom>
            <a:avLst/>
            <a:gdLst/>
            <a:ahLst/>
            <a:cxnLst/>
            <a:rect l="l" t="t" r="r" b="b"/>
            <a:pathLst>
              <a:path w="363855" h="501650">
                <a:moveTo>
                  <a:pt x="181883" y="0"/>
                </a:moveTo>
                <a:lnTo>
                  <a:pt x="169927" y="1814"/>
                </a:lnTo>
                <a:lnTo>
                  <a:pt x="160152" y="6759"/>
                </a:lnTo>
                <a:lnTo>
                  <a:pt x="153555" y="14086"/>
                </a:lnTo>
                <a:lnTo>
                  <a:pt x="151135" y="23046"/>
                </a:lnTo>
                <a:lnTo>
                  <a:pt x="151135" y="51018"/>
                </a:lnTo>
                <a:lnTo>
                  <a:pt x="125894" y="61099"/>
                </a:lnTo>
                <a:lnTo>
                  <a:pt x="106002" y="76250"/>
                </a:lnTo>
                <a:lnTo>
                  <a:pt x="92964" y="95347"/>
                </a:lnTo>
                <a:lnTo>
                  <a:pt x="88282" y="117269"/>
                </a:lnTo>
                <a:lnTo>
                  <a:pt x="89509" y="128550"/>
                </a:lnTo>
                <a:lnTo>
                  <a:pt x="93112" y="139474"/>
                </a:lnTo>
                <a:lnTo>
                  <a:pt x="98979" y="149818"/>
                </a:lnTo>
                <a:lnTo>
                  <a:pt x="107006" y="159360"/>
                </a:lnTo>
                <a:lnTo>
                  <a:pt x="55256" y="298363"/>
                </a:lnTo>
                <a:lnTo>
                  <a:pt x="29820" y="298367"/>
                </a:lnTo>
                <a:lnTo>
                  <a:pt x="25441" y="301654"/>
                </a:lnTo>
                <a:lnTo>
                  <a:pt x="25441" y="309772"/>
                </a:lnTo>
                <a:lnTo>
                  <a:pt x="29825" y="313055"/>
                </a:lnTo>
                <a:lnTo>
                  <a:pt x="49785" y="313055"/>
                </a:lnTo>
                <a:lnTo>
                  <a:pt x="0" y="446784"/>
                </a:lnTo>
                <a:lnTo>
                  <a:pt x="1008" y="453002"/>
                </a:lnTo>
                <a:lnTo>
                  <a:pt x="7405" y="461515"/>
                </a:lnTo>
                <a:lnTo>
                  <a:pt x="10670" y="464132"/>
                </a:lnTo>
                <a:lnTo>
                  <a:pt x="14559" y="466102"/>
                </a:lnTo>
                <a:lnTo>
                  <a:pt x="3398" y="496089"/>
                </a:lnTo>
                <a:lnTo>
                  <a:pt x="6440" y="500139"/>
                </a:lnTo>
                <a:lnTo>
                  <a:pt x="12538" y="501418"/>
                </a:lnTo>
                <a:lnTo>
                  <a:pt x="13425" y="501501"/>
                </a:lnTo>
                <a:lnTo>
                  <a:pt x="18583" y="501501"/>
                </a:lnTo>
                <a:lnTo>
                  <a:pt x="22522" y="499374"/>
                </a:lnTo>
                <a:lnTo>
                  <a:pt x="33436" y="470051"/>
                </a:lnTo>
                <a:lnTo>
                  <a:pt x="42830" y="468549"/>
                </a:lnTo>
                <a:lnTo>
                  <a:pt x="51014" y="465031"/>
                </a:lnTo>
                <a:lnTo>
                  <a:pt x="57410" y="459821"/>
                </a:lnTo>
                <a:lnTo>
                  <a:pt x="60112" y="455410"/>
                </a:lnTo>
                <a:lnTo>
                  <a:pt x="30830" y="455410"/>
                </a:lnTo>
                <a:lnTo>
                  <a:pt x="29825" y="455302"/>
                </a:lnTo>
                <a:lnTo>
                  <a:pt x="22910" y="453858"/>
                </a:lnTo>
                <a:lnTo>
                  <a:pt x="19442" y="449235"/>
                </a:lnTo>
                <a:lnTo>
                  <a:pt x="130050" y="152128"/>
                </a:lnTo>
                <a:lnTo>
                  <a:pt x="131922" y="150342"/>
                </a:lnTo>
                <a:lnTo>
                  <a:pt x="137110" y="148150"/>
                </a:lnTo>
                <a:lnTo>
                  <a:pt x="140108" y="147876"/>
                </a:lnTo>
                <a:lnTo>
                  <a:pt x="168772" y="147876"/>
                </a:lnTo>
                <a:lnTo>
                  <a:pt x="164548" y="142257"/>
                </a:lnTo>
                <a:lnTo>
                  <a:pt x="115814" y="142250"/>
                </a:lnTo>
                <a:lnTo>
                  <a:pt x="107885" y="117269"/>
                </a:lnTo>
                <a:lnTo>
                  <a:pt x="113708" y="95699"/>
                </a:lnTo>
                <a:lnTo>
                  <a:pt x="129581" y="78067"/>
                </a:lnTo>
                <a:lnTo>
                  <a:pt x="153105" y="66169"/>
                </a:lnTo>
                <a:lnTo>
                  <a:pt x="181883" y="61804"/>
                </a:lnTo>
                <a:lnTo>
                  <a:pt x="238790" y="61804"/>
                </a:lnTo>
                <a:lnTo>
                  <a:pt x="237860" y="61097"/>
                </a:lnTo>
                <a:lnTo>
                  <a:pt x="212627" y="51018"/>
                </a:lnTo>
                <a:lnTo>
                  <a:pt x="212627" y="47623"/>
                </a:lnTo>
                <a:lnTo>
                  <a:pt x="170726" y="47623"/>
                </a:lnTo>
                <a:lnTo>
                  <a:pt x="170726" y="18442"/>
                </a:lnTo>
                <a:lnTo>
                  <a:pt x="175731" y="14691"/>
                </a:lnTo>
                <a:lnTo>
                  <a:pt x="210370" y="14691"/>
                </a:lnTo>
                <a:lnTo>
                  <a:pt x="210206" y="14086"/>
                </a:lnTo>
                <a:lnTo>
                  <a:pt x="203611" y="6759"/>
                </a:lnTo>
                <a:lnTo>
                  <a:pt x="193837" y="1814"/>
                </a:lnTo>
                <a:lnTo>
                  <a:pt x="181883" y="0"/>
                </a:lnTo>
                <a:close/>
              </a:path>
              <a:path w="363855" h="501650">
                <a:moveTo>
                  <a:pt x="270484" y="313062"/>
                </a:moveTo>
                <a:lnTo>
                  <a:pt x="250135" y="313062"/>
                </a:lnTo>
                <a:lnTo>
                  <a:pt x="302328" y="453242"/>
                </a:lnTo>
                <a:lnTo>
                  <a:pt x="306361" y="459821"/>
                </a:lnTo>
                <a:lnTo>
                  <a:pt x="312757" y="465031"/>
                </a:lnTo>
                <a:lnTo>
                  <a:pt x="320939" y="468549"/>
                </a:lnTo>
                <a:lnTo>
                  <a:pt x="330332" y="470051"/>
                </a:lnTo>
                <a:lnTo>
                  <a:pt x="341247" y="499380"/>
                </a:lnTo>
                <a:lnTo>
                  <a:pt x="345182" y="501501"/>
                </a:lnTo>
                <a:lnTo>
                  <a:pt x="350344" y="501501"/>
                </a:lnTo>
                <a:lnTo>
                  <a:pt x="351231" y="501418"/>
                </a:lnTo>
                <a:lnTo>
                  <a:pt x="357322" y="500139"/>
                </a:lnTo>
                <a:lnTo>
                  <a:pt x="360371" y="496089"/>
                </a:lnTo>
                <a:lnTo>
                  <a:pt x="349204" y="466102"/>
                </a:lnTo>
                <a:lnTo>
                  <a:pt x="353091" y="464132"/>
                </a:lnTo>
                <a:lnTo>
                  <a:pt x="356356" y="461515"/>
                </a:lnTo>
                <a:lnTo>
                  <a:pt x="360944" y="455410"/>
                </a:lnTo>
                <a:lnTo>
                  <a:pt x="326952" y="455410"/>
                </a:lnTo>
                <a:lnTo>
                  <a:pt x="322538" y="452893"/>
                </a:lnTo>
                <a:lnTo>
                  <a:pt x="270484" y="313062"/>
                </a:lnTo>
                <a:close/>
              </a:path>
              <a:path w="363855" h="501650">
                <a:moveTo>
                  <a:pt x="53902" y="431084"/>
                </a:moveTo>
                <a:lnTo>
                  <a:pt x="48492" y="433370"/>
                </a:lnTo>
                <a:lnTo>
                  <a:pt x="41224" y="452893"/>
                </a:lnTo>
                <a:lnTo>
                  <a:pt x="36813" y="455410"/>
                </a:lnTo>
                <a:lnTo>
                  <a:pt x="60112" y="455410"/>
                </a:lnTo>
                <a:lnTo>
                  <a:pt x="61441" y="453242"/>
                </a:lnTo>
                <a:lnTo>
                  <a:pt x="67370" y="437320"/>
                </a:lnTo>
                <a:lnTo>
                  <a:pt x="64329" y="433270"/>
                </a:lnTo>
                <a:lnTo>
                  <a:pt x="53902" y="431084"/>
                </a:lnTo>
                <a:close/>
              </a:path>
              <a:path w="363855" h="501650">
                <a:moveTo>
                  <a:pt x="265884" y="147876"/>
                </a:moveTo>
                <a:lnTo>
                  <a:pt x="223653" y="147876"/>
                </a:lnTo>
                <a:lnTo>
                  <a:pt x="226656" y="148150"/>
                </a:lnTo>
                <a:lnTo>
                  <a:pt x="231847" y="150342"/>
                </a:lnTo>
                <a:lnTo>
                  <a:pt x="233719" y="152128"/>
                </a:lnTo>
                <a:lnTo>
                  <a:pt x="344322" y="449235"/>
                </a:lnTo>
                <a:lnTo>
                  <a:pt x="340851" y="453858"/>
                </a:lnTo>
                <a:lnTo>
                  <a:pt x="333946" y="455302"/>
                </a:lnTo>
                <a:lnTo>
                  <a:pt x="332931" y="455410"/>
                </a:lnTo>
                <a:lnTo>
                  <a:pt x="360944" y="455410"/>
                </a:lnTo>
                <a:lnTo>
                  <a:pt x="362753" y="453002"/>
                </a:lnTo>
                <a:lnTo>
                  <a:pt x="363762" y="446784"/>
                </a:lnTo>
                <a:lnTo>
                  <a:pt x="313978" y="313062"/>
                </a:lnTo>
                <a:lnTo>
                  <a:pt x="333942" y="313055"/>
                </a:lnTo>
                <a:lnTo>
                  <a:pt x="338321" y="309772"/>
                </a:lnTo>
                <a:lnTo>
                  <a:pt x="338321" y="301654"/>
                </a:lnTo>
                <a:lnTo>
                  <a:pt x="333932" y="298367"/>
                </a:lnTo>
                <a:lnTo>
                  <a:pt x="308504" y="298363"/>
                </a:lnTo>
                <a:lnTo>
                  <a:pt x="256755" y="159360"/>
                </a:lnTo>
                <a:lnTo>
                  <a:pt x="264783" y="149818"/>
                </a:lnTo>
                <a:lnTo>
                  <a:pt x="265884" y="147876"/>
                </a:lnTo>
                <a:close/>
              </a:path>
              <a:path w="363855" h="501650">
                <a:moveTo>
                  <a:pt x="168772" y="147876"/>
                </a:moveTo>
                <a:lnTo>
                  <a:pt x="140108" y="147876"/>
                </a:lnTo>
                <a:lnTo>
                  <a:pt x="145850" y="149082"/>
                </a:lnTo>
                <a:lnTo>
                  <a:pt x="148234" y="150479"/>
                </a:lnTo>
                <a:lnTo>
                  <a:pt x="151160" y="154371"/>
                </a:lnTo>
                <a:lnTo>
                  <a:pt x="151520" y="156621"/>
                </a:lnTo>
                <a:lnTo>
                  <a:pt x="56779" y="411109"/>
                </a:lnTo>
                <a:lnTo>
                  <a:pt x="59828" y="415159"/>
                </a:lnTo>
                <a:lnTo>
                  <a:pt x="70257" y="417343"/>
                </a:lnTo>
                <a:lnTo>
                  <a:pt x="75657" y="415057"/>
                </a:lnTo>
                <a:lnTo>
                  <a:pt x="113634" y="313062"/>
                </a:lnTo>
                <a:lnTo>
                  <a:pt x="170733" y="313062"/>
                </a:lnTo>
                <a:lnTo>
                  <a:pt x="170733" y="298367"/>
                </a:lnTo>
                <a:lnTo>
                  <a:pt x="119099" y="298367"/>
                </a:lnTo>
                <a:lnTo>
                  <a:pt x="171803" y="156798"/>
                </a:lnTo>
                <a:lnTo>
                  <a:pt x="170802" y="150576"/>
                </a:lnTo>
                <a:lnTo>
                  <a:pt x="168772" y="147876"/>
                </a:lnTo>
                <a:close/>
              </a:path>
              <a:path w="363855" h="501650">
                <a:moveTo>
                  <a:pt x="170733" y="313062"/>
                </a:moveTo>
                <a:lnTo>
                  <a:pt x="151135" y="313062"/>
                </a:lnTo>
                <a:lnTo>
                  <a:pt x="151135" y="313566"/>
                </a:lnTo>
                <a:lnTo>
                  <a:pt x="153555" y="322528"/>
                </a:lnTo>
                <a:lnTo>
                  <a:pt x="160152" y="329855"/>
                </a:lnTo>
                <a:lnTo>
                  <a:pt x="169927" y="334799"/>
                </a:lnTo>
                <a:lnTo>
                  <a:pt x="181883" y="336613"/>
                </a:lnTo>
                <a:lnTo>
                  <a:pt x="193837" y="334799"/>
                </a:lnTo>
                <a:lnTo>
                  <a:pt x="203611" y="329855"/>
                </a:lnTo>
                <a:lnTo>
                  <a:pt x="210206" y="322528"/>
                </a:lnTo>
                <a:lnTo>
                  <a:pt x="210370" y="321922"/>
                </a:lnTo>
                <a:lnTo>
                  <a:pt x="175737" y="321922"/>
                </a:lnTo>
                <a:lnTo>
                  <a:pt x="170733" y="318174"/>
                </a:lnTo>
                <a:lnTo>
                  <a:pt x="170733" y="313062"/>
                </a:lnTo>
                <a:close/>
              </a:path>
              <a:path w="363855" h="501650">
                <a:moveTo>
                  <a:pt x="210370" y="289504"/>
                </a:moveTo>
                <a:lnTo>
                  <a:pt x="188024" y="289504"/>
                </a:lnTo>
                <a:lnTo>
                  <a:pt x="193028" y="293251"/>
                </a:lnTo>
                <a:lnTo>
                  <a:pt x="193028" y="318174"/>
                </a:lnTo>
                <a:lnTo>
                  <a:pt x="188024" y="321922"/>
                </a:lnTo>
                <a:lnTo>
                  <a:pt x="210370" y="321922"/>
                </a:lnTo>
                <a:lnTo>
                  <a:pt x="212627" y="313566"/>
                </a:lnTo>
                <a:lnTo>
                  <a:pt x="212627" y="313062"/>
                </a:lnTo>
                <a:lnTo>
                  <a:pt x="270484" y="313062"/>
                </a:lnTo>
                <a:lnTo>
                  <a:pt x="265013" y="298367"/>
                </a:lnTo>
                <a:lnTo>
                  <a:pt x="212627" y="298367"/>
                </a:lnTo>
                <a:lnTo>
                  <a:pt x="212627" y="297863"/>
                </a:lnTo>
                <a:lnTo>
                  <a:pt x="210370" y="289504"/>
                </a:lnTo>
                <a:close/>
              </a:path>
              <a:path w="363855" h="501650">
                <a:moveTo>
                  <a:pt x="181883" y="274808"/>
                </a:moveTo>
                <a:lnTo>
                  <a:pt x="169927" y="276623"/>
                </a:lnTo>
                <a:lnTo>
                  <a:pt x="160152" y="281569"/>
                </a:lnTo>
                <a:lnTo>
                  <a:pt x="153555" y="288898"/>
                </a:lnTo>
                <a:lnTo>
                  <a:pt x="151135" y="297863"/>
                </a:lnTo>
                <a:lnTo>
                  <a:pt x="151135" y="298367"/>
                </a:lnTo>
                <a:lnTo>
                  <a:pt x="170733" y="298367"/>
                </a:lnTo>
                <a:lnTo>
                  <a:pt x="170733" y="293251"/>
                </a:lnTo>
                <a:lnTo>
                  <a:pt x="175737" y="289504"/>
                </a:lnTo>
                <a:lnTo>
                  <a:pt x="210370" y="289504"/>
                </a:lnTo>
                <a:lnTo>
                  <a:pt x="210206" y="288898"/>
                </a:lnTo>
                <a:lnTo>
                  <a:pt x="203611" y="281569"/>
                </a:lnTo>
                <a:lnTo>
                  <a:pt x="193837" y="276623"/>
                </a:lnTo>
                <a:lnTo>
                  <a:pt x="181883" y="274808"/>
                </a:lnTo>
                <a:close/>
              </a:path>
              <a:path w="363855" h="501650">
                <a:moveTo>
                  <a:pt x="225656" y="204872"/>
                </a:moveTo>
                <a:lnTo>
                  <a:pt x="215223" y="207050"/>
                </a:lnTo>
                <a:lnTo>
                  <a:pt x="212180" y="211107"/>
                </a:lnTo>
                <a:lnTo>
                  <a:pt x="244662" y="298367"/>
                </a:lnTo>
                <a:lnTo>
                  <a:pt x="265013" y="298367"/>
                </a:lnTo>
                <a:lnTo>
                  <a:pt x="231058" y="207158"/>
                </a:lnTo>
                <a:lnTo>
                  <a:pt x="225656" y="204872"/>
                </a:lnTo>
                <a:close/>
              </a:path>
              <a:path w="363855" h="501650">
                <a:moveTo>
                  <a:pt x="223409" y="132670"/>
                </a:moveTo>
                <a:lnTo>
                  <a:pt x="207608" y="135982"/>
                </a:lnTo>
                <a:lnTo>
                  <a:pt x="201024" y="139848"/>
                </a:lnTo>
                <a:lnTo>
                  <a:pt x="192959" y="150576"/>
                </a:lnTo>
                <a:lnTo>
                  <a:pt x="191952" y="156798"/>
                </a:lnTo>
                <a:lnTo>
                  <a:pt x="202863" y="186086"/>
                </a:lnTo>
                <a:lnTo>
                  <a:pt x="208267" y="188372"/>
                </a:lnTo>
                <a:lnTo>
                  <a:pt x="218692" y="186192"/>
                </a:lnTo>
                <a:lnTo>
                  <a:pt x="221742" y="182142"/>
                </a:lnTo>
                <a:lnTo>
                  <a:pt x="212242" y="156621"/>
                </a:lnTo>
                <a:lnTo>
                  <a:pt x="212609" y="154367"/>
                </a:lnTo>
                <a:lnTo>
                  <a:pt x="215535" y="150479"/>
                </a:lnTo>
                <a:lnTo>
                  <a:pt x="217919" y="149082"/>
                </a:lnTo>
                <a:lnTo>
                  <a:pt x="223653" y="147876"/>
                </a:lnTo>
                <a:lnTo>
                  <a:pt x="265884" y="147876"/>
                </a:lnTo>
                <a:lnTo>
                  <a:pt x="269075" y="142250"/>
                </a:lnTo>
                <a:lnTo>
                  <a:pt x="247935" y="142250"/>
                </a:lnTo>
                <a:lnTo>
                  <a:pt x="245480" y="139920"/>
                </a:lnTo>
                <a:lnTo>
                  <a:pt x="242423" y="137944"/>
                </a:lnTo>
                <a:lnTo>
                  <a:pt x="231714" y="133419"/>
                </a:lnTo>
                <a:lnTo>
                  <a:pt x="223409" y="132670"/>
                </a:lnTo>
                <a:close/>
              </a:path>
              <a:path w="363855" h="501650">
                <a:moveTo>
                  <a:pt x="140346" y="132670"/>
                </a:moveTo>
                <a:lnTo>
                  <a:pt x="132052" y="133419"/>
                </a:lnTo>
                <a:lnTo>
                  <a:pt x="121330" y="137944"/>
                </a:lnTo>
                <a:lnTo>
                  <a:pt x="118275" y="139920"/>
                </a:lnTo>
                <a:lnTo>
                  <a:pt x="115818" y="142257"/>
                </a:lnTo>
                <a:lnTo>
                  <a:pt x="164548" y="142257"/>
                </a:lnTo>
                <a:lnTo>
                  <a:pt x="162737" y="139848"/>
                </a:lnTo>
                <a:lnTo>
                  <a:pt x="156157" y="135982"/>
                </a:lnTo>
                <a:lnTo>
                  <a:pt x="140346" y="132670"/>
                </a:lnTo>
                <a:close/>
              </a:path>
              <a:path w="363855" h="501650">
                <a:moveTo>
                  <a:pt x="238790" y="61804"/>
                </a:moveTo>
                <a:lnTo>
                  <a:pt x="181883" y="61804"/>
                </a:lnTo>
                <a:lnTo>
                  <a:pt x="210656" y="66169"/>
                </a:lnTo>
                <a:lnTo>
                  <a:pt x="234178" y="78067"/>
                </a:lnTo>
                <a:lnTo>
                  <a:pt x="250050" y="95699"/>
                </a:lnTo>
                <a:lnTo>
                  <a:pt x="255874" y="117269"/>
                </a:lnTo>
                <a:lnTo>
                  <a:pt x="255361" y="123768"/>
                </a:lnTo>
                <a:lnTo>
                  <a:pt x="253845" y="130143"/>
                </a:lnTo>
                <a:lnTo>
                  <a:pt x="251357" y="136327"/>
                </a:lnTo>
                <a:lnTo>
                  <a:pt x="247935" y="142250"/>
                </a:lnTo>
                <a:lnTo>
                  <a:pt x="269075" y="142250"/>
                </a:lnTo>
                <a:lnTo>
                  <a:pt x="270650" y="139470"/>
                </a:lnTo>
                <a:lnTo>
                  <a:pt x="274249" y="128545"/>
                </a:lnTo>
                <a:lnTo>
                  <a:pt x="275471" y="117269"/>
                </a:lnTo>
                <a:lnTo>
                  <a:pt x="270791" y="95347"/>
                </a:lnTo>
                <a:lnTo>
                  <a:pt x="257752" y="76249"/>
                </a:lnTo>
                <a:lnTo>
                  <a:pt x="238790" y="61804"/>
                </a:lnTo>
                <a:close/>
              </a:path>
              <a:path w="363855" h="501650">
                <a:moveTo>
                  <a:pt x="185652" y="47105"/>
                </a:moveTo>
                <a:lnTo>
                  <a:pt x="178103" y="47105"/>
                </a:lnTo>
                <a:lnTo>
                  <a:pt x="174387" y="47296"/>
                </a:lnTo>
                <a:lnTo>
                  <a:pt x="170726" y="47623"/>
                </a:lnTo>
                <a:lnTo>
                  <a:pt x="193028" y="47623"/>
                </a:lnTo>
                <a:lnTo>
                  <a:pt x="189367" y="47296"/>
                </a:lnTo>
                <a:lnTo>
                  <a:pt x="185652" y="47105"/>
                </a:lnTo>
                <a:close/>
              </a:path>
              <a:path w="363855" h="501650">
                <a:moveTo>
                  <a:pt x="210370" y="14691"/>
                </a:moveTo>
                <a:lnTo>
                  <a:pt x="188024" y="14691"/>
                </a:lnTo>
                <a:lnTo>
                  <a:pt x="193028" y="18442"/>
                </a:lnTo>
                <a:lnTo>
                  <a:pt x="193028" y="47623"/>
                </a:lnTo>
                <a:lnTo>
                  <a:pt x="212627" y="47623"/>
                </a:lnTo>
                <a:lnTo>
                  <a:pt x="212627" y="23046"/>
                </a:lnTo>
                <a:lnTo>
                  <a:pt x="210370" y="14691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2322435"/>
            <a:endParaRPr sz="46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8" name="object 5">
            <a:extLst>
              <a:ext uri="{FF2B5EF4-FFF2-40B4-BE49-F238E27FC236}">
                <a16:creationId xmlns:a16="http://schemas.microsoft.com/office/drawing/2014/main" xmlns="" id="{A8BAE388-D6D2-40E9-8208-E39C1E0E7029}"/>
              </a:ext>
            </a:extLst>
          </p:cNvPr>
          <p:cNvSpPr/>
          <p:nvPr/>
        </p:nvSpPr>
        <p:spPr>
          <a:xfrm>
            <a:off x="1113142" y="3173309"/>
            <a:ext cx="872992" cy="1726444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900"/>
          </a:p>
        </p:txBody>
      </p:sp>
      <p:sp>
        <p:nvSpPr>
          <p:cNvPr id="19" name="object 6">
            <a:extLst>
              <a:ext uri="{FF2B5EF4-FFF2-40B4-BE49-F238E27FC236}">
                <a16:creationId xmlns:a16="http://schemas.microsoft.com/office/drawing/2014/main" xmlns="" id="{ACB4B4C4-B96E-4D3D-A3B1-019ECDA735A1}"/>
              </a:ext>
            </a:extLst>
          </p:cNvPr>
          <p:cNvSpPr/>
          <p:nvPr/>
        </p:nvSpPr>
        <p:spPr>
          <a:xfrm>
            <a:off x="1113142" y="5325731"/>
            <a:ext cx="872992" cy="1726444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57"/>
                </a:lnTo>
                <a:lnTo>
                  <a:pt x="343828" y="680457"/>
                </a:lnTo>
                <a:lnTo>
                  <a:pt x="343828" y="0"/>
                </a:lnTo>
                <a:close/>
              </a:path>
            </a:pathLst>
          </a:custGeom>
          <a:solidFill>
            <a:srgbClr val="96989A"/>
          </a:solidFill>
        </p:spPr>
        <p:txBody>
          <a:bodyPr wrap="square" lIns="0" tIns="0" rIns="0" bIns="0" rtlCol="0"/>
          <a:lstStyle/>
          <a:p>
            <a:endParaRPr sz="2900"/>
          </a:p>
        </p:txBody>
      </p:sp>
      <p:sp>
        <p:nvSpPr>
          <p:cNvPr id="16" name="object 4">
            <a:extLst>
              <a:ext uri="{FF2B5EF4-FFF2-40B4-BE49-F238E27FC236}">
                <a16:creationId xmlns:a16="http://schemas.microsoft.com/office/drawing/2014/main" xmlns="" id="{96789AA7-9596-4F83-89FD-AEC28EE179F1}"/>
              </a:ext>
            </a:extLst>
          </p:cNvPr>
          <p:cNvSpPr txBox="1"/>
          <p:nvPr/>
        </p:nvSpPr>
        <p:spPr>
          <a:xfrm>
            <a:off x="2590800" y="3581400"/>
            <a:ext cx="7239000" cy="2749042"/>
          </a:xfrm>
          <a:prstGeom prst="rect">
            <a:avLst/>
          </a:prstGeom>
        </p:spPr>
        <p:txBody>
          <a:bodyPr vert="horz" wrap="square" lIns="0" tIns="32596" rIns="0" bIns="0" rtlCol="0">
            <a:spAutoFit/>
          </a:bodyPr>
          <a:lstStyle/>
          <a:p>
            <a:pPr marL="42966">
              <a:spcBef>
                <a:spcPts val="257"/>
              </a:spcBef>
            </a:pPr>
            <a:r>
              <a:rPr lang="ru-RU" sz="5400" b="1" dirty="0" smtClean="0">
                <a:solidFill>
                  <a:srgbClr val="002060"/>
                </a:solidFill>
                <a:latin typeface="Arial"/>
                <a:cs typeface="Arial"/>
              </a:rPr>
              <a:t>Тема:</a:t>
            </a:r>
          </a:p>
          <a:p>
            <a:pPr marL="42966">
              <a:spcBef>
                <a:spcPts val="257"/>
              </a:spcBef>
            </a:pPr>
            <a:r>
              <a:rPr lang="uz-Cyrl-UZ" sz="6000" b="1" dirty="0" smtClean="0">
                <a:solidFill>
                  <a:srgbClr val="002060"/>
                </a:solidFill>
                <a:latin typeface="Arial"/>
                <a:cs typeface="Arial"/>
              </a:rPr>
              <a:t>Параллельность прямых</a:t>
            </a:r>
            <a:endParaRPr lang="ru-RU" sz="6000" b="1" dirty="0" smtClean="0">
              <a:solidFill>
                <a:srgbClr val="002060"/>
              </a:solidFill>
              <a:latin typeface="Arial"/>
              <a:cs typeface="Arial"/>
            </a:endParaRPr>
          </a:p>
        </p:txBody>
      </p:sp>
      <p:sp>
        <p:nvSpPr>
          <p:cNvPr id="2" name="AutoShape 4" descr="Презентация урока математики по теме: &quot; Замкнутая ломаная и многоугольник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z-Latn-UZ"/>
          </a:p>
        </p:txBody>
      </p:sp>
      <p:sp>
        <p:nvSpPr>
          <p:cNvPr id="3" name="TextBox 2"/>
          <p:cNvSpPr txBox="1"/>
          <p:nvPr/>
        </p:nvSpPr>
        <p:spPr>
          <a:xfrm>
            <a:off x="9448800" y="3067362"/>
            <a:ext cx="754757" cy="7232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uz-Latn-UZ" dirty="0"/>
          </a:p>
        </p:txBody>
      </p:sp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25200" y="3355569"/>
            <a:ext cx="4395600" cy="41120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7" name="TextBox 16"/>
          <p:cNvSpPr txBox="1"/>
          <p:nvPr/>
        </p:nvSpPr>
        <p:spPr>
          <a:xfrm>
            <a:off x="2057399" y="7055235"/>
            <a:ext cx="736386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2318076" rtl="0" eaLnBrk="1" latinLnBrk="0" hangingPunct="1">
              <a:defRPr sz="4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159038" algn="l" defTabSz="2318076" rtl="0" eaLnBrk="1" latinLnBrk="0" hangingPunct="1">
              <a:defRPr sz="4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318076" algn="l" defTabSz="2318076" rtl="0" eaLnBrk="1" latinLnBrk="0" hangingPunct="1">
              <a:defRPr sz="4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477112" algn="l" defTabSz="2318076" rtl="0" eaLnBrk="1" latinLnBrk="0" hangingPunct="1">
              <a:defRPr sz="4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636148" algn="l" defTabSz="2318076" rtl="0" eaLnBrk="1" latinLnBrk="0" hangingPunct="1">
              <a:defRPr sz="4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795186" algn="l" defTabSz="2318076" rtl="0" eaLnBrk="1" latinLnBrk="0" hangingPunct="1">
              <a:defRPr sz="4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6954224" algn="l" defTabSz="2318076" rtl="0" eaLnBrk="1" latinLnBrk="0" hangingPunct="1">
              <a:defRPr sz="4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8113261" algn="l" defTabSz="2318076" rtl="0" eaLnBrk="1" latinLnBrk="0" hangingPunct="1">
              <a:defRPr sz="4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9272295" algn="l" defTabSz="2318076" rtl="0" eaLnBrk="1" latinLnBrk="0" hangingPunct="1">
              <a:defRPr sz="4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Яшнабадский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район. Школа № 161.</a:t>
            </a:r>
          </a:p>
          <a:p>
            <a:r>
              <a:rPr lang="ru-RU" sz="3200" dirty="0" smtClean="0">
                <a:latin typeface="Arial" pitchFamily="34" charset="0"/>
                <a:cs typeface="Arial" pitchFamily="34" charset="0"/>
              </a:rPr>
              <a:t>Учитель математики </a:t>
            </a:r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Наралиева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Ш.Ш.</a:t>
            </a:r>
            <a:endParaRPr lang="uz-Latn-UZ" sz="3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9981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1"/>
          <p:cNvGrpSpPr>
            <a:grpSpLocks/>
          </p:cNvGrpSpPr>
          <p:nvPr/>
        </p:nvGrpSpPr>
        <p:grpSpPr bwMode="auto">
          <a:xfrm>
            <a:off x="3352800" y="1727778"/>
            <a:ext cx="6220459" cy="1727836"/>
            <a:chOff x="2835" y="300"/>
            <a:chExt cx="2449" cy="907"/>
          </a:xfrm>
        </p:grpSpPr>
        <p:sp>
          <p:nvSpPr>
            <p:cNvPr id="3081" name="Line 9"/>
            <p:cNvSpPr>
              <a:spLocks noChangeShapeType="1"/>
            </p:cNvSpPr>
            <p:nvPr/>
          </p:nvSpPr>
          <p:spPr bwMode="auto">
            <a:xfrm>
              <a:off x="2835" y="618"/>
              <a:ext cx="2449" cy="136"/>
            </a:xfrm>
            <a:prstGeom prst="line">
              <a:avLst/>
            </a:prstGeom>
            <a:noFill/>
            <a:ln w="5715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z-Latn-UZ"/>
            </a:p>
          </p:txBody>
        </p:sp>
        <p:sp>
          <p:nvSpPr>
            <p:cNvPr id="3082" name="Line 10"/>
            <p:cNvSpPr>
              <a:spLocks noChangeShapeType="1"/>
            </p:cNvSpPr>
            <p:nvPr/>
          </p:nvSpPr>
          <p:spPr bwMode="auto">
            <a:xfrm>
              <a:off x="2835" y="1071"/>
              <a:ext cx="2449" cy="136"/>
            </a:xfrm>
            <a:prstGeom prst="line">
              <a:avLst/>
            </a:prstGeom>
            <a:noFill/>
            <a:ln w="5715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z-Latn-UZ"/>
            </a:p>
          </p:txBody>
        </p:sp>
        <p:sp>
          <p:nvSpPr>
            <p:cNvPr id="3083" name="Text Box 17"/>
            <p:cNvSpPr txBox="1">
              <a:spLocks noChangeArrowheads="1"/>
            </p:cNvSpPr>
            <p:nvPr/>
          </p:nvSpPr>
          <p:spPr bwMode="auto">
            <a:xfrm>
              <a:off x="2971" y="300"/>
              <a:ext cx="499" cy="3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ru-RU" b="1" i="1" dirty="0">
                  <a:solidFill>
                    <a:srgbClr val="FF0000"/>
                  </a:solidFill>
                  <a:latin typeface="+mn-lt"/>
                </a:rPr>
                <a:t>а</a:t>
              </a:r>
            </a:p>
          </p:txBody>
        </p:sp>
        <p:sp>
          <p:nvSpPr>
            <p:cNvPr id="3084" name="Text Box 18"/>
            <p:cNvSpPr txBox="1">
              <a:spLocks noChangeArrowheads="1"/>
            </p:cNvSpPr>
            <p:nvPr/>
          </p:nvSpPr>
          <p:spPr bwMode="auto">
            <a:xfrm>
              <a:off x="2925" y="754"/>
              <a:ext cx="273" cy="3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uz-Latn-UZ" b="1" i="1" dirty="0" smtClean="0">
                  <a:solidFill>
                    <a:srgbClr val="FF0000"/>
                  </a:solidFill>
                  <a:latin typeface="+mn-lt"/>
                </a:rPr>
                <a:t>b</a:t>
              </a:r>
              <a:endParaRPr lang="ru-RU" b="1" i="1" dirty="0">
                <a:solidFill>
                  <a:srgbClr val="FF0000"/>
                </a:solidFill>
                <a:latin typeface="+mn-lt"/>
              </a:endParaRPr>
            </a:p>
          </p:txBody>
        </p:sp>
      </p:grpSp>
      <p:sp>
        <p:nvSpPr>
          <p:cNvPr id="4115" name="Text Box 19"/>
          <p:cNvSpPr txBox="1">
            <a:spLocks noChangeArrowheads="1"/>
          </p:cNvSpPr>
          <p:nvPr/>
        </p:nvSpPr>
        <p:spPr bwMode="auto">
          <a:xfrm>
            <a:off x="1961223" y="3886200"/>
            <a:ext cx="10591800" cy="17938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30622" tIns="65311" rIns="130622" bIns="6531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sz="3600" b="1" dirty="0" smtClean="0">
                <a:solidFill>
                  <a:srgbClr val="002060"/>
                </a:solidFill>
              </a:rPr>
              <a:t>Две </a:t>
            </a:r>
            <a:r>
              <a:rPr lang="ru-RU" sz="3600" b="1" dirty="0">
                <a:solidFill>
                  <a:srgbClr val="002060"/>
                </a:solidFill>
              </a:rPr>
              <a:t>прямые на плоскости </a:t>
            </a:r>
            <a:r>
              <a:rPr lang="ru-RU" sz="3600" b="1" dirty="0" smtClean="0">
                <a:solidFill>
                  <a:srgbClr val="002060"/>
                </a:solidFill>
              </a:rPr>
              <a:t>называются </a:t>
            </a:r>
            <a:r>
              <a:rPr lang="ru-RU" sz="3600" b="1" dirty="0" smtClean="0">
                <a:solidFill>
                  <a:srgbClr val="C00000"/>
                </a:solidFill>
              </a:rPr>
              <a:t>параллельными прямыми</a:t>
            </a:r>
            <a:r>
              <a:rPr lang="ru-RU" sz="3600" b="1" dirty="0" smtClean="0">
                <a:solidFill>
                  <a:srgbClr val="002060"/>
                </a:solidFill>
              </a:rPr>
              <a:t>, если они не пересекаются</a:t>
            </a:r>
            <a:endParaRPr lang="ru-RU" sz="3600" b="1" dirty="0">
              <a:solidFill>
                <a:srgbClr val="00206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761881" y="228600"/>
            <a:ext cx="979114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z-Cyrl-UZ" sz="4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Параллельные прям</a:t>
            </a:r>
            <a:r>
              <a:rPr lang="ru-RU" sz="4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ы</a:t>
            </a:r>
            <a:r>
              <a:rPr lang="uz-Cyrl-UZ" sz="4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е на плоскости</a:t>
            </a:r>
            <a:endParaRPr lang="uz-Latn-UZ" sz="40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 Box 17"/>
          <p:cNvSpPr txBox="1">
            <a:spLocks noChangeArrowheads="1"/>
          </p:cNvSpPr>
          <p:nvPr/>
        </p:nvSpPr>
        <p:spPr bwMode="auto">
          <a:xfrm>
            <a:off x="1898471" y="6074903"/>
            <a:ext cx="10463530" cy="723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eaLnBrk="1" hangingPunct="1">
              <a:spcBef>
                <a:spcPct val="50000"/>
              </a:spcBef>
            </a:pPr>
            <a:r>
              <a:rPr lang="ru-RU" b="1" i="1" dirty="0" smtClean="0">
                <a:solidFill>
                  <a:srgbClr val="FF0000"/>
                </a:solidFill>
                <a:latin typeface="+mn-lt"/>
              </a:rPr>
              <a:t>а</a:t>
            </a:r>
            <a:r>
              <a:rPr lang="en-US" b="1" i="1" dirty="0" smtClean="0">
                <a:solidFill>
                  <a:srgbClr val="FF0000"/>
                </a:solidFill>
                <a:latin typeface="+mn-lt"/>
              </a:rPr>
              <a:t> </a:t>
            </a:r>
            <a:r>
              <a:rPr lang="ru-RU" b="1" dirty="0" smtClean="0">
                <a:solidFill>
                  <a:srgbClr val="FF0000"/>
                </a:solidFill>
                <a:latin typeface="Cambria Math"/>
                <a:ea typeface="Cambria Math"/>
              </a:rPr>
              <a:t>∥</a:t>
            </a:r>
            <a:r>
              <a:rPr lang="en-US" b="1" dirty="0" smtClean="0">
                <a:solidFill>
                  <a:srgbClr val="FF0000"/>
                </a:solidFill>
                <a:latin typeface="Cambria Math"/>
                <a:ea typeface="Cambria Math"/>
              </a:rPr>
              <a:t> </a:t>
            </a:r>
            <a:r>
              <a:rPr lang="uz-Latn-UZ" b="1" i="1" dirty="0" smtClean="0">
                <a:solidFill>
                  <a:srgbClr val="FF0000"/>
                </a:solidFill>
                <a:latin typeface="Calibri"/>
              </a:rPr>
              <a:t>b  </a:t>
            </a:r>
            <a:r>
              <a:rPr lang="uz-Latn-UZ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uz-Cyrl-UZ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прямая </a:t>
            </a:r>
            <a:r>
              <a:rPr lang="uz-Cyrl-UZ" b="1" i="1" dirty="0" smtClean="0">
                <a:solidFill>
                  <a:srgbClr val="FF0000"/>
                </a:solidFill>
                <a:latin typeface="Calibri"/>
              </a:rPr>
              <a:t>а </a:t>
            </a:r>
            <a:r>
              <a:rPr lang="uz-Cyrl-UZ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параллельна прямой </a:t>
            </a:r>
            <a:r>
              <a:rPr lang="en-US" b="1" i="1" dirty="0" smtClean="0">
                <a:solidFill>
                  <a:srgbClr val="FF0000"/>
                </a:solidFill>
                <a:latin typeface="Calibri"/>
              </a:rPr>
              <a:t>b</a:t>
            </a:r>
            <a:r>
              <a:rPr lang="uz-Latn-UZ" b="1" dirty="0" smtClean="0">
                <a:solidFill>
                  <a:srgbClr val="002060"/>
                </a:solidFill>
                <a:latin typeface="Calibri"/>
              </a:rPr>
              <a:t>)</a:t>
            </a:r>
            <a:endParaRPr lang="ru-RU" b="1" dirty="0">
              <a:solidFill>
                <a:srgbClr val="00206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761814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41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41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41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15" grpId="0"/>
      <p:bldP spid="1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1"/>
          <p:cNvGrpSpPr>
            <a:grpSpLocks/>
          </p:cNvGrpSpPr>
          <p:nvPr/>
        </p:nvGrpSpPr>
        <p:grpSpPr bwMode="auto">
          <a:xfrm>
            <a:off x="899355" y="1183900"/>
            <a:ext cx="6339839" cy="1769746"/>
            <a:chOff x="2788" y="278"/>
            <a:chExt cx="2496" cy="929"/>
          </a:xfrm>
        </p:grpSpPr>
        <p:sp>
          <p:nvSpPr>
            <p:cNvPr id="3081" name="Line 9"/>
            <p:cNvSpPr>
              <a:spLocks noChangeShapeType="1"/>
            </p:cNvSpPr>
            <p:nvPr/>
          </p:nvSpPr>
          <p:spPr bwMode="auto">
            <a:xfrm>
              <a:off x="2835" y="618"/>
              <a:ext cx="2449" cy="136"/>
            </a:xfrm>
            <a:prstGeom prst="line">
              <a:avLst/>
            </a:prstGeom>
            <a:noFill/>
            <a:ln w="5715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z-Latn-UZ"/>
            </a:p>
          </p:txBody>
        </p:sp>
        <p:sp>
          <p:nvSpPr>
            <p:cNvPr id="3082" name="Line 10"/>
            <p:cNvSpPr>
              <a:spLocks noChangeShapeType="1"/>
            </p:cNvSpPr>
            <p:nvPr/>
          </p:nvSpPr>
          <p:spPr bwMode="auto">
            <a:xfrm>
              <a:off x="2835" y="1071"/>
              <a:ext cx="2449" cy="136"/>
            </a:xfrm>
            <a:prstGeom prst="line">
              <a:avLst/>
            </a:prstGeom>
            <a:noFill/>
            <a:ln w="5715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z-Latn-UZ"/>
            </a:p>
          </p:txBody>
        </p:sp>
        <p:sp>
          <p:nvSpPr>
            <p:cNvPr id="3083" name="Text Box 17"/>
            <p:cNvSpPr txBox="1">
              <a:spLocks noChangeArrowheads="1"/>
            </p:cNvSpPr>
            <p:nvPr/>
          </p:nvSpPr>
          <p:spPr bwMode="auto">
            <a:xfrm>
              <a:off x="2812" y="278"/>
              <a:ext cx="499" cy="3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ru-RU" b="1" i="1" dirty="0">
                  <a:solidFill>
                    <a:srgbClr val="FF0000"/>
                  </a:solidFill>
                  <a:latin typeface="+mn-lt"/>
                </a:rPr>
                <a:t>а</a:t>
              </a:r>
            </a:p>
          </p:txBody>
        </p:sp>
        <p:sp>
          <p:nvSpPr>
            <p:cNvPr id="3084" name="Text Box 18"/>
            <p:cNvSpPr txBox="1">
              <a:spLocks noChangeArrowheads="1"/>
            </p:cNvSpPr>
            <p:nvPr/>
          </p:nvSpPr>
          <p:spPr bwMode="auto">
            <a:xfrm>
              <a:off x="2788" y="766"/>
              <a:ext cx="273" cy="3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uz-Latn-UZ" b="1" i="1" dirty="0" smtClean="0">
                  <a:solidFill>
                    <a:srgbClr val="FF0000"/>
                  </a:solidFill>
                  <a:latin typeface="+mn-lt"/>
                </a:rPr>
                <a:t>b</a:t>
              </a:r>
              <a:endParaRPr lang="ru-RU" b="1" i="1" dirty="0">
                <a:solidFill>
                  <a:srgbClr val="FF0000"/>
                </a:solidFill>
                <a:latin typeface="+mn-lt"/>
              </a:endParaRPr>
            </a:p>
          </p:txBody>
        </p:sp>
      </p:grpSp>
      <p:sp>
        <p:nvSpPr>
          <p:cNvPr id="4115" name="Text Box 19"/>
          <p:cNvSpPr txBox="1">
            <a:spLocks noChangeArrowheads="1"/>
          </p:cNvSpPr>
          <p:nvPr/>
        </p:nvSpPr>
        <p:spPr bwMode="auto">
          <a:xfrm>
            <a:off x="457200" y="3581400"/>
            <a:ext cx="6400800" cy="2901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30622" tIns="65311" rIns="130622" bIns="6531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sz="3600" b="1" dirty="0" smtClean="0">
                <a:solidFill>
                  <a:srgbClr val="002060"/>
                </a:solidFill>
              </a:rPr>
              <a:t>Отрезки, лежащие на параллельных прямых называются </a:t>
            </a:r>
            <a:r>
              <a:rPr lang="ru-RU" sz="3600" b="1" dirty="0" smtClean="0">
                <a:solidFill>
                  <a:srgbClr val="C00000"/>
                </a:solidFill>
              </a:rPr>
              <a:t>параллельными отрезками</a:t>
            </a:r>
            <a:endParaRPr lang="ru-RU" sz="3600" b="1" dirty="0">
              <a:solidFill>
                <a:srgbClr val="00206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761881" y="228600"/>
            <a:ext cx="979114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z-Cyrl-UZ" sz="4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Параллельные прям</a:t>
            </a:r>
            <a:r>
              <a:rPr lang="ru-RU" sz="4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ы</a:t>
            </a:r>
            <a:r>
              <a:rPr lang="uz-Cyrl-UZ" sz="4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е на плоскости</a:t>
            </a:r>
            <a:endParaRPr lang="uz-Latn-UZ" sz="40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 Box 17"/>
          <p:cNvSpPr txBox="1">
            <a:spLocks noChangeArrowheads="1"/>
          </p:cNvSpPr>
          <p:nvPr/>
        </p:nvSpPr>
        <p:spPr bwMode="auto">
          <a:xfrm>
            <a:off x="1898470" y="6798178"/>
            <a:ext cx="2908553" cy="723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eaLnBrk="1" hangingPunct="1">
              <a:spcBef>
                <a:spcPct val="50000"/>
              </a:spcBef>
            </a:pPr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АВ</a:t>
            </a:r>
            <a:r>
              <a:rPr lang="en-US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ea typeface="Cambria Math"/>
                <a:cs typeface="Arial" pitchFamily="34" charset="0"/>
              </a:rPr>
              <a:t>∥</a:t>
            </a:r>
            <a:r>
              <a:rPr lang="en-US" b="1" dirty="0" smtClean="0">
                <a:solidFill>
                  <a:srgbClr val="002060"/>
                </a:solidFill>
                <a:latin typeface="Arial" pitchFamily="34" charset="0"/>
                <a:ea typeface="Cambria Math"/>
                <a:cs typeface="Arial" pitchFamily="34" charset="0"/>
              </a:rPr>
              <a:t> </a:t>
            </a:r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ea typeface="Cambria Math"/>
                <a:cs typeface="Arial" pitchFamily="34" charset="0"/>
              </a:rPr>
              <a:t>С</a:t>
            </a:r>
            <a:r>
              <a:rPr lang="uz-Latn-UZ" b="1" dirty="0" smtClean="0">
                <a:solidFill>
                  <a:srgbClr val="002060"/>
                </a:solidFill>
                <a:latin typeface="Arial" pitchFamily="34" charset="0"/>
                <a:ea typeface="Cambria Math"/>
                <a:cs typeface="Arial" pitchFamily="34" charset="0"/>
              </a:rPr>
              <a:t>D</a:t>
            </a:r>
            <a:endParaRPr lang="ru-RU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2631635" y="1908053"/>
            <a:ext cx="2397565" cy="91313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2856727" y="2768924"/>
            <a:ext cx="2397565" cy="91313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5032116" y="2314397"/>
            <a:ext cx="4443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latin typeface="Arial" pitchFamily="34" charset="0"/>
                <a:cs typeface="Arial" pitchFamily="34" charset="0"/>
              </a:rPr>
              <a:t>D</a:t>
            </a:r>
            <a:endParaRPr lang="uz-Latn-UZ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734987" y="2245704"/>
            <a:ext cx="4443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latin typeface="Arial" pitchFamily="34" charset="0"/>
                <a:cs typeface="Arial" pitchFamily="34" charset="0"/>
              </a:rPr>
              <a:t>C</a:t>
            </a:r>
            <a:endParaRPr lang="uz-Latn-UZ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807024" y="1399064"/>
            <a:ext cx="4443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latin typeface="Arial" pitchFamily="34" charset="0"/>
                <a:cs typeface="Arial" pitchFamily="34" charset="0"/>
              </a:rPr>
              <a:t>B</a:t>
            </a:r>
            <a:endParaRPr lang="uz-Latn-UZ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412375" y="1326150"/>
            <a:ext cx="4443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latin typeface="Arial" pitchFamily="34" charset="0"/>
                <a:cs typeface="Arial" pitchFamily="34" charset="0"/>
              </a:rPr>
              <a:t>A</a:t>
            </a:r>
            <a:endParaRPr lang="uz-Latn-UZ" sz="2800" b="1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4" name="Group 21"/>
          <p:cNvGrpSpPr>
            <a:grpSpLocks/>
          </p:cNvGrpSpPr>
          <p:nvPr/>
        </p:nvGrpSpPr>
        <p:grpSpPr bwMode="auto">
          <a:xfrm>
            <a:off x="7639523" y="1173618"/>
            <a:ext cx="6339839" cy="1769746"/>
            <a:chOff x="2788" y="278"/>
            <a:chExt cx="2496" cy="929"/>
          </a:xfrm>
        </p:grpSpPr>
        <p:sp>
          <p:nvSpPr>
            <p:cNvPr id="25" name="Line 9"/>
            <p:cNvSpPr>
              <a:spLocks noChangeShapeType="1"/>
            </p:cNvSpPr>
            <p:nvPr/>
          </p:nvSpPr>
          <p:spPr bwMode="auto">
            <a:xfrm>
              <a:off x="2835" y="618"/>
              <a:ext cx="2449" cy="136"/>
            </a:xfrm>
            <a:prstGeom prst="line">
              <a:avLst/>
            </a:prstGeom>
            <a:noFill/>
            <a:ln w="5715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z-Latn-UZ"/>
            </a:p>
          </p:txBody>
        </p:sp>
        <p:sp>
          <p:nvSpPr>
            <p:cNvPr id="26" name="Line 10"/>
            <p:cNvSpPr>
              <a:spLocks noChangeShapeType="1"/>
            </p:cNvSpPr>
            <p:nvPr/>
          </p:nvSpPr>
          <p:spPr bwMode="auto">
            <a:xfrm>
              <a:off x="2835" y="1071"/>
              <a:ext cx="2449" cy="136"/>
            </a:xfrm>
            <a:prstGeom prst="line">
              <a:avLst/>
            </a:prstGeom>
            <a:noFill/>
            <a:ln w="5715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z-Latn-UZ"/>
            </a:p>
          </p:txBody>
        </p:sp>
        <p:sp>
          <p:nvSpPr>
            <p:cNvPr id="27" name="Text Box 17"/>
            <p:cNvSpPr txBox="1">
              <a:spLocks noChangeArrowheads="1"/>
            </p:cNvSpPr>
            <p:nvPr/>
          </p:nvSpPr>
          <p:spPr bwMode="auto">
            <a:xfrm>
              <a:off x="2812" y="278"/>
              <a:ext cx="499" cy="3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ru-RU" b="1" i="1" dirty="0">
                  <a:solidFill>
                    <a:srgbClr val="FF0000"/>
                  </a:solidFill>
                  <a:latin typeface="+mn-lt"/>
                </a:rPr>
                <a:t>а</a:t>
              </a:r>
            </a:p>
          </p:txBody>
        </p:sp>
        <p:sp>
          <p:nvSpPr>
            <p:cNvPr id="28" name="Text Box 18"/>
            <p:cNvSpPr txBox="1">
              <a:spLocks noChangeArrowheads="1"/>
            </p:cNvSpPr>
            <p:nvPr/>
          </p:nvSpPr>
          <p:spPr bwMode="auto">
            <a:xfrm>
              <a:off x="2788" y="766"/>
              <a:ext cx="273" cy="3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uz-Latn-UZ" b="1" i="1" dirty="0" smtClean="0">
                  <a:solidFill>
                    <a:srgbClr val="FF0000"/>
                  </a:solidFill>
                  <a:latin typeface="+mn-lt"/>
                </a:rPr>
                <a:t>b</a:t>
              </a:r>
              <a:endParaRPr lang="ru-RU" b="1" i="1" dirty="0">
                <a:solidFill>
                  <a:srgbClr val="FF0000"/>
                </a:solidFill>
                <a:latin typeface="+mn-lt"/>
              </a:endParaRPr>
            </a:p>
          </p:txBody>
        </p:sp>
      </p:grpSp>
      <p:sp>
        <p:nvSpPr>
          <p:cNvPr id="14" name="Овал 13"/>
          <p:cNvSpPr/>
          <p:nvPr/>
        </p:nvSpPr>
        <p:spPr>
          <a:xfrm>
            <a:off x="4969510" y="1922284"/>
            <a:ext cx="119380" cy="1143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z-Latn-UZ"/>
          </a:p>
        </p:txBody>
      </p:sp>
      <p:sp>
        <p:nvSpPr>
          <p:cNvPr id="30" name="Овал 29"/>
          <p:cNvSpPr/>
          <p:nvPr/>
        </p:nvSpPr>
        <p:spPr>
          <a:xfrm>
            <a:off x="9144896" y="2706379"/>
            <a:ext cx="119380" cy="1143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z-Latn-UZ"/>
          </a:p>
        </p:txBody>
      </p:sp>
      <p:sp>
        <p:nvSpPr>
          <p:cNvPr id="31" name="Овал 30"/>
          <p:cNvSpPr/>
          <p:nvPr/>
        </p:nvSpPr>
        <p:spPr>
          <a:xfrm>
            <a:off x="9677400" y="1846840"/>
            <a:ext cx="119380" cy="1143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z-Latn-UZ"/>
          </a:p>
        </p:txBody>
      </p:sp>
      <p:sp>
        <p:nvSpPr>
          <p:cNvPr id="32" name="Овал 31"/>
          <p:cNvSpPr/>
          <p:nvPr/>
        </p:nvSpPr>
        <p:spPr>
          <a:xfrm>
            <a:off x="2515171" y="1831600"/>
            <a:ext cx="119380" cy="1143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z-Latn-UZ"/>
          </a:p>
        </p:txBody>
      </p:sp>
      <p:sp>
        <p:nvSpPr>
          <p:cNvPr id="33" name="Овал 32"/>
          <p:cNvSpPr/>
          <p:nvPr/>
        </p:nvSpPr>
        <p:spPr>
          <a:xfrm>
            <a:off x="5130875" y="2803087"/>
            <a:ext cx="119380" cy="1143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z-Latn-UZ"/>
          </a:p>
        </p:txBody>
      </p:sp>
      <p:sp>
        <p:nvSpPr>
          <p:cNvPr id="34" name="Овал 33"/>
          <p:cNvSpPr/>
          <p:nvPr/>
        </p:nvSpPr>
        <p:spPr>
          <a:xfrm>
            <a:off x="2767783" y="2700280"/>
            <a:ext cx="119380" cy="1143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z-Latn-UZ"/>
          </a:p>
        </p:txBody>
      </p:sp>
      <p:cxnSp>
        <p:nvCxnSpPr>
          <p:cNvPr id="16" name="Прямая соединительная линия 15"/>
          <p:cNvCxnSpPr>
            <a:stCxn id="31" idx="6"/>
          </p:cNvCxnSpPr>
          <p:nvPr/>
        </p:nvCxnSpPr>
        <p:spPr>
          <a:xfrm>
            <a:off x="9796780" y="1903990"/>
            <a:ext cx="2471420" cy="95376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>
            <a:off x="9204586" y="2739935"/>
            <a:ext cx="2471420" cy="95376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 Box 19"/>
          <p:cNvSpPr txBox="1">
            <a:spLocks noChangeArrowheads="1"/>
          </p:cNvSpPr>
          <p:nvPr/>
        </p:nvSpPr>
        <p:spPr bwMode="auto">
          <a:xfrm>
            <a:off x="7391400" y="3733800"/>
            <a:ext cx="6400800" cy="2901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30622" tIns="65311" rIns="130622" bIns="6531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uz-Cyrl-UZ" sz="3600" b="1" dirty="0" smtClean="0">
                <a:solidFill>
                  <a:srgbClr val="002060"/>
                </a:solidFill>
              </a:rPr>
              <a:t>Лучи</a:t>
            </a:r>
            <a:r>
              <a:rPr lang="ru-RU" sz="3600" b="1" dirty="0" smtClean="0">
                <a:solidFill>
                  <a:srgbClr val="002060"/>
                </a:solidFill>
              </a:rPr>
              <a:t>, лежащие на параллельных прямых называются </a:t>
            </a:r>
            <a:r>
              <a:rPr lang="ru-RU" sz="3600" b="1" dirty="0" smtClean="0">
                <a:solidFill>
                  <a:srgbClr val="C00000"/>
                </a:solidFill>
              </a:rPr>
              <a:t>параллельными      лучами</a:t>
            </a:r>
            <a:endParaRPr lang="ru-RU" sz="3600" b="1" dirty="0">
              <a:solidFill>
                <a:srgbClr val="002060"/>
              </a:solidFill>
            </a:endParaRPr>
          </a:p>
        </p:txBody>
      </p:sp>
      <p:sp>
        <p:nvSpPr>
          <p:cNvPr id="42" name="Text Box 17"/>
          <p:cNvSpPr txBox="1">
            <a:spLocks noChangeArrowheads="1"/>
          </p:cNvSpPr>
          <p:nvPr/>
        </p:nvSpPr>
        <p:spPr bwMode="auto">
          <a:xfrm>
            <a:off x="8986019" y="6780313"/>
            <a:ext cx="2908553" cy="723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eaLnBrk="1" hangingPunct="1">
              <a:spcBef>
                <a:spcPct val="50000"/>
              </a:spcBef>
            </a:pPr>
            <a:r>
              <a:rPr lang="ru-RU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</a:t>
            </a:r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</a:t>
            </a:r>
            <a:r>
              <a:rPr lang="en-US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ea typeface="Cambria Math"/>
                <a:cs typeface="Arial" pitchFamily="34" charset="0"/>
              </a:rPr>
              <a:t>∥</a:t>
            </a:r>
            <a:r>
              <a:rPr lang="en-US" b="1" dirty="0" smtClean="0">
                <a:solidFill>
                  <a:srgbClr val="002060"/>
                </a:solidFill>
                <a:latin typeface="Arial" pitchFamily="34" charset="0"/>
                <a:ea typeface="Cambria Math"/>
                <a:cs typeface="Arial" pitchFamily="34" charset="0"/>
              </a:rPr>
              <a:t> </a:t>
            </a:r>
            <a:r>
              <a:rPr lang="ru-RU" b="1" dirty="0">
                <a:solidFill>
                  <a:srgbClr val="002060"/>
                </a:solidFill>
                <a:latin typeface="Arial" pitchFamily="34" charset="0"/>
                <a:ea typeface="Cambria Math"/>
                <a:cs typeface="Arial" pitchFamily="34" charset="0"/>
              </a:rPr>
              <a:t>А</a:t>
            </a:r>
            <a:r>
              <a:rPr lang="uz-Latn-UZ" b="1" dirty="0" smtClean="0">
                <a:solidFill>
                  <a:srgbClr val="002060"/>
                </a:solidFill>
                <a:latin typeface="Arial" pitchFamily="34" charset="0"/>
                <a:ea typeface="Cambria Math"/>
                <a:cs typeface="Arial" pitchFamily="34" charset="0"/>
              </a:rPr>
              <a:t>D</a:t>
            </a:r>
            <a:endParaRPr lang="ru-RU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9514914" y="1273958"/>
            <a:ext cx="4635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z-Cyrl-UZ" sz="2800" b="1" dirty="0">
                <a:latin typeface="Arial" pitchFamily="34" charset="0"/>
                <a:cs typeface="Arial" pitchFamily="34" charset="0"/>
              </a:rPr>
              <a:t>О</a:t>
            </a:r>
            <a:endParaRPr lang="uz-Latn-UZ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8922720" y="2248536"/>
            <a:ext cx="4443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latin typeface="Arial" pitchFamily="34" charset="0"/>
                <a:cs typeface="Arial" pitchFamily="34" charset="0"/>
              </a:rPr>
              <a:t>A</a:t>
            </a:r>
            <a:endParaRPr lang="uz-Latn-UZ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11461202" y="2337017"/>
            <a:ext cx="4443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latin typeface="Arial" pitchFamily="34" charset="0"/>
                <a:cs typeface="Arial" pitchFamily="34" charset="0"/>
              </a:rPr>
              <a:t>D</a:t>
            </a:r>
            <a:endParaRPr lang="uz-Latn-UZ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12096575" y="1330387"/>
            <a:ext cx="4443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z-Cyrl-UZ" sz="2800" b="1" dirty="0">
                <a:latin typeface="Arial" pitchFamily="34" charset="0"/>
                <a:cs typeface="Arial" pitchFamily="34" charset="0"/>
              </a:rPr>
              <a:t>В</a:t>
            </a:r>
            <a:endParaRPr lang="uz-Latn-UZ" sz="28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855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41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41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41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15" grpId="0"/>
      <p:bldP spid="17" grpId="0"/>
      <p:bldP spid="41" grpId="0"/>
      <p:bldP spid="4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69259" y="1267345"/>
            <a:ext cx="13944600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Две прямые, перпендикулярные одной прямой, параллельны.</a:t>
            </a:r>
            <a:endParaRPr lang="uz-Latn-UZ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905500" y="228600"/>
            <a:ext cx="269208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Теорема </a:t>
            </a:r>
            <a:endParaRPr lang="uz-Latn-UZ" sz="44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1581150" y="3962400"/>
            <a:ext cx="377190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2667000" y="3048000"/>
            <a:ext cx="0" cy="304800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1581150" y="5105400"/>
            <a:ext cx="377190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2240569" y="2686362"/>
            <a:ext cx="401072" cy="7232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i="1" dirty="0" smtClean="0"/>
              <a:t>с</a:t>
            </a:r>
            <a:endParaRPr lang="uz-Latn-UZ" b="1" i="1" dirty="0"/>
          </a:p>
        </p:txBody>
      </p:sp>
      <p:sp>
        <p:nvSpPr>
          <p:cNvPr id="17" name="TextBox 16"/>
          <p:cNvSpPr txBox="1"/>
          <p:nvPr/>
        </p:nvSpPr>
        <p:spPr>
          <a:xfrm>
            <a:off x="5443514" y="4743762"/>
            <a:ext cx="461986" cy="7232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z-Latn-UZ" b="1" i="1" dirty="0" smtClean="0"/>
              <a:t>b</a:t>
            </a:r>
            <a:endParaRPr lang="uz-Latn-UZ" b="1" i="1" dirty="0"/>
          </a:p>
        </p:txBody>
      </p:sp>
      <p:sp>
        <p:nvSpPr>
          <p:cNvPr id="18" name="TextBox 17"/>
          <p:cNvSpPr txBox="1"/>
          <p:nvPr/>
        </p:nvSpPr>
        <p:spPr>
          <a:xfrm>
            <a:off x="5353050" y="3562036"/>
            <a:ext cx="461986" cy="7232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i="1" dirty="0"/>
              <a:t>а</a:t>
            </a:r>
            <a:endParaRPr lang="uz-Latn-UZ" b="1" i="1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2675965" y="4815480"/>
            <a:ext cx="304800" cy="30480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z-Latn-UZ"/>
          </a:p>
        </p:txBody>
      </p:sp>
      <p:sp>
        <p:nvSpPr>
          <p:cNvPr id="20" name="Прямоугольник 19"/>
          <p:cNvSpPr/>
          <p:nvPr/>
        </p:nvSpPr>
        <p:spPr>
          <a:xfrm>
            <a:off x="2667000" y="3962400"/>
            <a:ext cx="304800" cy="30480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z-Latn-UZ"/>
          </a:p>
        </p:txBody>
      </p:sp>
      <p:sp>
        <p:nvSpPr>
          <p:cNvPr id="21" name="TextBox 20"/>
          <p:cNvSpPr txBox="1"/>
          <p:nvPr/>
        </p:nvSpPr>
        <p:spPr>
          <a:xfrm>
            <a:off x="7975484" y="3543925"/>
            <a:ext cx="1366080" cy="7232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z-Latn-UZ" b="1" i="1" dirty="0" smtClean="0"/>
              <a:t>a </a:t>
            </a:r>
            <a:r>
              <a:rPr lang="ru-RU" b="1" dirty="0" smtClean="0">
                <a:latin typeface="Cambria Math"/>
                <a:ea typeface="Cambria Math"/>
              </a:rPr>
              <a:t>⊥</a:t>
            </a:r>
            <a:r>
              <a:rPr lang="uz-Latn-UZ" b="1" dirty="0" smtClean="0">
                <a:latin typeface="Cambria Math"/>
                <a:ea typeface="Cambria Math"/>
              </a:rPr>
              <a:t>  </a:t>
            </a:r>
            <a:r>
              <a:rPr lang="uz-Latn-UZ" b="1" i="1" dirty="0" smtClean="0">
                <a:latin typeface="+mj-lt"/>
                <a:ea typeface="Cambria Math"/>
              </a:rPr>
              <a:t>c</a:t>
            </a:r>
            <a:endParaRPr lang="uz-Latn-UZ" b="1" i="1" dirty="0">
              <a:latin typeface="+mj-lt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8006860" y="4267200"/>
            <a:ext cx="1366080" cy="7232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z-Latn-UZ" b="1" i="1" dirty="0" smtClean="0">
                <a:latin typeface="+mj-lt"/>
                <a:ea typeface="Cambria Math"/>
              </a:rPr>
              <a:t>b </a:t>
            </a:r>
            <a:r>
              <a:rPr lang="ru-RU" b="1" dirty="0" smtClean="0">
                <a:latin typeface="Cambria Math"/>
                <a:ea typeface="Cambria Math"/>
              </a:rPr>
              <a:t>⊥</a:t>
            </a:r>
            <a:r>
              <a:rPr lang="uz-Latn-UZ" b="1" dirty="0" smtClean="0">
                <a:latin typeface="Cambria Math"/>
                <a:ea typeface="Cambria Math"/>
              </a:rPr>
              <a:t>  </a:t>
            </a:r>
            <a:r>
              <a:rPr lang="uz-Latn-UZ" b="1" i="1" dirty="0" smtClean="0">
                <a:ea typeface="Cambria Math"/>
              </a:rPr>
              <a:t>c</a:t>
            </a:r>
            <a:endParaRPr lang="uz-Latn-UZ" b="1" i="1" dirty="0"/>
          </a:p>
        </p:txBody>
      </p:sp>
      <p:sp>
        <p:nvSpPr>
          <p:cNvPr id="23" name="TextBox 22"/>
          <p:cNvSpPr txBox="1"/>
          <p:nvPr/>
        </p:nvSpPr>
        <p:spPr>
          <a:xfrm>
            <a:off x="9466866" y="3792285"/>
            <a:ext cx="85151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z-Latn-UZ" sz="6000" dirty="0" smtClean="0">
                <a:latin typeface="Cambria Math"/>
                <a:ea typeface="Cambria Math"/>
              </a:rPr>
              <a:t>⇒</a:t>
            </a:r>
            <a:endParaRPr lang="uz-Latn-UZ" sz="6000" dirty="0"/>
          </a:p>
        </p:txBody>
      </p:sp>
      <p:sp>
        <p:nvSpPr>
          <p:cNvPr id="24" name="TextBox 23"/>
          <p:cNvSpPr txBox="1"/>
          <p:nvPr/>
        </p:nvSpPr>
        <p:spPr>
          <a:xfrm>
            <a:off x="10322863" y="3891044"/>
            <a:ext cx="1210588" cy="7232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z-Latn-UZ" b="1" i="1" dirty="0" smtClean="0"/>
              <a:t>a </a:t>
            </a:r>
            <a:r>
              <a:rPr lang="ru-RU" b="1" dirty="0" smtClean="0">
                <a:latin typeface="Cambria Math"/>
                <a:ea typeface="Cambria Math"/>
              </a:rPr>
              <a:t>∥</a:t>
            </a:r>
            <a:r>
              <a:rPr lang="uz-Latn-UZ" b="1" dirty="0" smtClean="0">
                <a:latin typeface="Cambria Math"/>
                <a:ea typeface="Cambria Math"/>
              </a:rPr>
              <a:t> </a:t>
            </a:r>
            <a:r>
              <a:rPr lang="uz-Latn-UZ" b="1" i="1" dirty="0">
                <a:latin typeface="+mj-lt"/>
                <a:ea typeface="Cambria Math"/>
              </a:rPr>
              <a:t>b</a:t>
            </a:r>
            <a:endParaRPr lang="uz-Latn-UZ" b="1" i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277573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8" grpId="0"/>
      <p:bldP spid="19" grpId="0" animBg="1"/>
      <p:bldP spid="20" grpId="0" animBg="1"/>
      <p:bldP spid="21" grpId="0"/>
      <p:bldP spid="22" grpId="0"/>
      <p:bldP spid="23" grpId="0"/>
      <p:bldP spid="2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43"/>
          <p:cNvGrpSpPr>
            <a:grpSpLocks/>
          </p:cNvGrpSpPr>
          <p:nvPr/>
        </p:nvGrpSpPr>
        <p:grpSpPr bwMode="auto">
          <a:xfrm rot="20794116">
            <a:off x="2632236" y="5347982"/>
            <a:ext cx="9855200" cy="729615"/>
            <a:chOff x="297" y="3762"/>
            <a:chExt cx="3880" cy="383"/>
          </a:xfrm>
        </p:grpSpPr>
        <p:sp>
          <p:nvSpPr>
            <p:cNvPr id="12" name="Freeform 344" descr="Папирус"/>
            <p:cNvSpPr>
              <a:spLocks/>
            </p:cNvSpPr>
            <p:nvPr/>
          </p:nvSpPr>
          <p:spPr bwMode="auto">
            <a:xfrm>
              <a:off x="297" y="3792"/>
              <a:ext cx="3880" cy="35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44"/>
                </a:cxn>
                <a:cxn ang="0">
                  <a:pos x="3872" y="344"/>
                </a:cxn>
                <a:cxn ang="0">
                  <a:pos x="3880" y="0"/>
                </a:cxn>
                <a:cxn ang="0">
                  <a:pos x="0" y="0"/>
                </a:cxn>
              </a:cxnLst>
              <a:rect l="0" t="0" r="r" b="b"/>
              <a:pathLst>
                <a:path w="3880" h="344">
                  <a:moveTo>
                    <a:pt x="0" y="0"/>
                  </a:moveTo>
                  <a:lnTo>
                    <a:pt x="0" y="344"/>
                  </a:lnTo>
                  <a:lnTo>
                    <a:pt x="3872" y="344"/>
                  </a:lnTo>
                  <a:lnTo>
                    <a:pt x="3880" y="0"/>
                  </a:lnTo>
                  <a:lnTo>
                    <a:pt x="0" y="0"/>
                  </a:lnTo>
                  <a:close/>
                </a:path>
              </a:pathLst>
            </a:custGeom>
            <a:blipFill dpi="0" rotWithShape="1">
              <a:blip r:embed="rId2" cstate="print"/>
              <a:srcRect/>
              <a:tile tx="0" ty="0" sx="100000" sy="100000" flip="none" algn="tl"/>
            </a:blipFill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13" name="Oval 345"/>
            <p:cNvSpPr>
              <a:spLocks noChangeArrowheads="1"/>
            </p:cNvSpPr>
            <p:nvPr/>
          </p:nvSpPr>
          <p:spPr bwMode="auto">
            <a:xfrm rot="-4023734">
              <a:off x="475" y="3925"/>
              <a:ext cx="94" cy="89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4" name="Text Box 346"/>
            <p:cNvSpPr txBox="1">
              <a:spLocks noChangeArrowheads="1"/>
            </p:cNvSpPr>
            <p:nvPr/>
          </p:nvSpPr>
          <p:spPr bwMode="auto">
            <a:xfrm rot="10800000">
              <a:off x="474" y="3762"/>
              <a:ext cx="3235" cy="2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r>
                <a:rPr lang="en-US" sz="2000" dirty="0">
                  <a:solidFill>
                    <a:srgbClr val="000000"/>
                  </a:solidFill>
                </a:rPr>
                <a:t>I</a:t>
              </a:r>
              <a:r>
                <a:rPr lang="en-US" sz="1100" dirty="0">
                  <a:solidFill>
                    <a:srgbClr val="000000"/>
                  </a:solidFill>
                </a:rPr>
                <a:t>IIII</a:t>
              </a:r>
              <a:r>
                <a:rPr lang="en-US" sz="2000" dirty="0">
                  <a:solidFill>
                    <a:srgbClr val="000000"/>
                  </a:solidFill>
                </a:rPr>
                <a:t>I</a:t>
              </a:r>
              <a:r>
                <a:rPr lang="en-US" sz="1100" dirty="0">
                  <a:solidFill>
                    <a:srgbClr val="000000"/>
                  </a:solidFill>
                </a:rPr>
                <a:t>IIII</a:t>
              </a:r>
              <a:r>
                <a:rPr lang="en-US" sz="2000" dirty="0">
                  <a:solidFill>
                    <a:srgbClr val="000000"/>
                  </a:solidFill>
                </a:rPr>
                <a:t>I</a:t>
              </a:r>
              <a:r>
                <a:rPr lang="en-US" sz="1100" dirty="0">
                  <a:solidFill>
                    <a:srgbClr val="000000"/>
                  </a:solidFill>
                </a:rPr>
                <a:t>IIII</a:t>
              </a:r>
              <a:r>
                <a:rPr lang="en-US" sz="2000" dirty="0">
                  <a:solidFill>
                    <a:srgbClr val="000000"/>
                  </a:solidFill>
                </a:rPr>
                <a:t>I</a:t>
              </a:r>
              <a:r>
                <a:rPr lang="en-US" sz="1100" dirty="0">
                  <a:solidFill>
                    <a:srgbClr val="000000"/>
                  </a:solidFill>
                </a:rPr>
                <a:t>IIII</a:t>
              </a:r>
              <a:r>
                <a:rPr lang="en-US" sz="2000" dirty="0">
                  <a:solidFill>
                    <a:srgbClr val="000000"/>
                  </a:solidFill>
                </a:rPr>
                <a:t>I</a:t>
              </a:r>
              <a:r>
                <a:rPr lang="en-US" sz="1100" dirty="0">
                  <a:solidFill>
                    <a:srgbClr val="000000"/>
                  </a:solidFill>
                </a:rPr>
                <a:t>IIII</a:t>
              </a:r>
              <a:r>
                <a:rPr lang="en-US" sz="2000" dirty="0">
                  <a:solidFill>
                    <a:srgbClr val="000000"/>
                  </a:solidFill>
                </a:rPr>
                <a:t>I</a:t>
              </a:r>
              <a:r>
                <a:rPr lang="en-US" sz="1100" dirty="0">
                  <a:solidFill>
                    <a:srgbClr val="000000"/>
                  </a:solidFill>
                </a:rPr>
                <a:t>IIII</a:t>
              </a:r>
              <a:r>
                <a:rPr lang="en-US" sz="2000" dirty="0">
                  <a:solidFill>
                    <a:srgbClr val="000000"/>
                  </a:solidFill>
                </a:rPr>
                <a:t>I</a:t>
              </a:r>
              <a:r>
                <a:rPr lang="en-US" sz="1300" dirty="0">
                  <a:solidFill>
                    <a:srgbClr val="000000"/>
                  </a:solidFill>
                </a:rPr>
                <a:t>IIII</a:t>
              </a:r>
              <a:r>
                <a:rPr lang="en-US" sz="2000" dirty="0">
                  <a:solidFill>
                    <a:srgbClr val="000000"/>
                  </a:solidFill>
                </a:rPr>
                <a:t>I</a:t>
              </a:r>
              <a:r>
                <a:rPr lang="en-US" sz="1300" dirty="0">
                  <a:solidFill>
                    <a:srgbClr val="000000"/>
                  </a:solidFill>
                </a:rPr>
                <a:t>IIII</a:t>
              </a:r>
              <a:r>
                <a:rPr lang="en-US" sz="2000" dirty="0">
                  <a:solidFill>
                    <a:srgbClr val="000000"/>
                  </a:solidFill>
                </a:rPr>
                <a:t>I</a:t>
              </a:r>
              <a:r>
                <a:rPr lang="en-US" sz="1300" dirty="0">
                  <a:solidFill>
                    <a:srgbClr val="000000"/>
                  </a:solidFill>
                </a:rPr>
                <a:t>IIII</a:t>
              </a:r>
              <a:r>
                <a:rPr lang="en-US" sz="2000" dirty="0">
                  <a:solidFill>
                    <a:srgbClr val="000000"/>
                  </a:solidFill>
                </a:rPr>
                <a:t>I</a:t>
              </a:r>
              <a:r>
                <a:rPr lang="en-US" sz="1300" dirty="0">
                  <a:solidFill>
                    <a:srgbClr val="000000"/>
                  </a:solidFill>
                </a:rPr>
                <a:t>IIII</a:t>
              </a:r>
              <a:r>
                <a:rPr lang="en-US" sz="2000" dirty="0">
                  <a:solidFill>
                    <a:srgbClr val="000000"/>
                  </a:solidFill>
                </a:rPr>
                <a:t>I</a:t>
              </a:r>
              <a:r>
                <a:rPr lang="en-US" sz="1300" dirty="0">
                  <a:solidFill>
                    <a:srgbClr val="000000"/>
                  </a:solidFill>
                </a:rPr>
                <a:t>IIII</a:t>
              </a:r>
              <a:r>
                <a:rPr lang="en-US" sz="2000" dirty="0">
                  <a:solidFill>
                    <a:srgbClr val="000000"/>
                  </a:solidFill>
                </a:rPr>
                <a:t>I</a:t>
              </a:r>
              <a:r>
                <a:rPr lang="en-US" sz="1300" dirty="0">
                  <a:solidFill>
                    <a:srgbClr val="000000"/>
                  </a:solidFill>
                </a:rPr>
                <a:t>IIII</a:t>
              </a:r>
              <a:r>
                <a:rPr lang="en-US" sz="2000" dirty="0">
                  <a:solidFill>
                    <a:srgbClr val="000000"/>
                  </a:solidFill>
                </a:rPr>
                <a:t>I</a:t>
              </a:r>
              <a:r>
                <a:rPr lang="en-US" sz="1300" dirty="0">
                  <a:solidFill>
                    <a:srgbClr val="000000"/>
                  </a:solidFill>
                </a:rPr>
                <a:t>IIII</a:t>
              </a:r>
              <a:r>
                <a:rPr lang="en-US" sz="2000" dirty="0">
                  <a:solidFill>
                    <a:srgbClr val="000000"/>
                  </a:solidFill>
                </a:rPr>
                <a:t>I</a:t>
              </a:r>
              <a:r>
                <a:rPr lang="en-US" sz="1300" dirty="0">
                  <a:solidFill>
                    <a:srgbClr val="000000"/>
                  </a:solidFill>
                </a:rPr>
                <a:t>IIII</a:t>
              </a:r>
              <a:r>
                <a:rPr lang="en-US" sz="2000" dirty="0">
                  <a:solidFill>
                    <a:srgbClr val="000000"/>
                  </a:solidFill>
                </a:rPr>
                <a:t>I</a:t>
              </a:r>
              <a:r>
                <a:rPr lang="en-US" sz="1300" dirty="0">
                  <a:solidFill>
                    <a:srgbClr val="000000"/>
                  </a:solidFill>
                </a:rPr>
                <a:t>IIII</a:t>
              </a:r>
              <a:r>
                <a:rPr lang="en-US" sz="2000" dirty="0">
                  <a:solidFill>
                    <a:srgbClr val="000000"/>
                  </a:solidFill>
                </a:rPr>
                <a:t>I</a:t>
              </a:r>
              <a:r>
                <a:rPr lang="en-US" sz="1300" dirty="0">
                  <a:solidFill>
                    <a:srgbClr val="000000"/>
                  </a:solidFill>
                </a:rPr>
                <a:t>IIII</a:t>
              </a:r>
              <a:r>
                <a:rPr lang="en-US" sz="2000" dirty="0">
                  <a:solidFill>
                    <a:srgbClr val="000000"/>
                  </a:solidFill>
                </a:rPr>
                <a:t>I</a:t>
              </a:r>
              <a:r>
                <a:rPr lang="en-US" sz="1300" dirty="0">
                  <a:solidFill>
                    <a:srgbClr val="000000"/>
                  </a:solidFill>
                </a:rPr>
                <a:t>IIII</a:t>
              </a:r>
              <a:r>
                <a:rPr lang="en-US" sz="2000" dirty="0">
                  <a:solidFill>
                    <a:srgbClr val="000000"/>
                  </a:solidFill>
                </a:rPr>
                <a:t>I</a:t>
              </a:r>
              <a:r>
                <a:rPr lang="en-US" sz="1300" dirty="0">
                  <a:solidFill>
                    <a:srgbClr val="000000"/>
                  </a:solidFill>
                </a:rPr>
                <a:t>IIII</a:t>
              </a:r>
              <a:r>
                <a:rPr lang="en-US" sz="2000" dirty="0">
                  <a:solidFill>
                    <a:srgbClr val="000000"/>
                  </a:solidFill>
                </a:rPr>
                <a:t>I</a:t>
              </a:r>
              <a:r>
                <a:rPr lang="en-US" sz="1300" dirty="0">
                  <a:solidFill>
                    <a:srgbClr val="000000"/>
                  </a:solidFill>
                </a:rPr>
                <a:t>IIII</a:t>
              </a:r>
              <a:r>
                <a:rPr lang="en-US" sz="2000" dirty="0">
                  <a:solidFill>
                    <a:srgbClr val="000000"/>
                  </a:solidFill>
                </a:rPr>
                <a:t>I</a:t>
              </a:r>
              <a:r>
                <a:rPr lang="en-US" sz="1300" dirty="0">
                  <a:solidFill>
                    <a:srgbClr val="000000"/>
                  </a:solidFill>
                </a:rPr>
                <a:t>IIII</a:t>
              </a:r>
              <a:r>
                <a:rPr lang="en-US" sz="2000" dirty="0">
                  <a:solidFill>
                    <a:srgbClr val="000000"/>
                  </a:solidFill>
                </a:rPr>
                <a:t>I</a:t>
              </a:r>
              <a:r>
                <a:rPr lang="en-US" sz="1300" dirty="0">
                  <a:solidFill>
                    <a:srgbClr val="000000"/>
                  </a:solidFill>
                </a:rPr>
                <a:t>IIII</a:t>
              </a:r>
              <a:r>
                <a:rPr lang="en-US" sz="2000" dirty="0">
                  <a:solidFill>
                    <a:srgbClr val="000000"/>
                  </a:solidFill>
                </a:rPr>
                <a:t>I</a:t>
              </a:r>
              <a:r>
                <a:rPr lang="en-US" sz="1300" dirty="0">
                  <a:solidFill>
                    <a:srgbClr val="000000"/>
                  </a:solidFill>
                </a:rPr>
                <a:t>IIII</a:t>
              </a:r>
              <a:r>
                <a:rPr lang="en-US" sz="2000" dirty="0">
                  <a:solidFill>
                    <a:srgbClr val="000000"/>
                  </a:solidFill>
                </a:rPr>
                <a:t>I</a:t>
              </a:r>
              <a:r>
                <a:rPr lang="en-US" sz="1300" dirty="0">
                  <a:solidFill>
                    <a:srgbClr val="000000"/>
                  </a:solidFill>
                </a:rPr>
                <a:t>IIII</a:t>
              </a:r>
              <a:r>
                <a:rPr lang="en-US" sz="2000" dirty="0">
                  <a:solidFill>
                    <a:srgbClr val="000000"/>
                  </a:solidFill>
                </a:rPr>
                <a:t>I</a:t>
              </a:r>
              <a:r>
                <a:rPr lang="en-US" sz="1300" dirty="0">
                  <a:solidFill>
                    <a:srgbClr val="000000"/>
                  </a:solidFill>
                </a:rPr>
                <a:t>IIII</a:t>
              </a:r>
              <a:r>
                <a:rPr lang="en-US" sz="2000" dirty="0">
                  <a:solidFill>
                    <a:srgbClr val="000000"/>
                  </a:solidFill>
                </a:rPr>
                <a:t>I</a:t>
              </a:r>
              <a:r>
                <a:rPr lang="en-US" sz="1300" dirty="0">
                  <a:solidFill>
                    <a:srgbClr val="000000"/>
                  </a:solidFill>
                </a:rPr>
                <a:t>IIII</a:t>
              </a:r>
              <a:r>
                <a:rPr lang="en-US" sz="2000" dirty="0">
                  <a:solidFill>
                    <a:srgbClr val="000000"/>
                  </a:solidFill>
                </a:rPr>
                <a:t>I</a:t>
              </a:r>
              <a:r>
                <a:rPr lang="en-US" sz="1300" dirty="0">
                  <a:solidFill>
                    <a:srgbClr val="000000"/>
                  </a:solidFill>
                </a:rPr>
                <a:t>IIII</a:t>
              </a:r>
              <a:r>
                <a:rPr lang="en-US" sz="2000" dirty="0">
                  <a:solidFill>
                    <a:srgbClr val="000000"/>
                  </a:solidFill>
                </a:rPr>
                <a:t>I</a:t>
              </a:r>
              <a:r>
                <a:rPr lang="en-US" sz="1300" dirty="0">
                  <a:solidFill>
                    <a:srgbClr val="000000"/>
                  </a:solidFill>
                </a:rPr>
                <a:t>IIII</a:t>
              </a:r>
              <a:r>
                <a:rPr lang="en-US" sz="2000" dirty="0">
                  <a:solidFill>
                    <a:srgbClr val="000000"/>
                  </a:solidFill>
                </a:rPr>
                <a:t>I</a:t>
              </a:r>
              <a:r>
                <a:rPr lang="en-US" sz="1300" dirty="0">
                  <a:solidFill>
                    <a:srgbClr val="000000"/>
                  </a:solidFill>
                </a:rPr>
                <a:t>IIII</a:t>
              </a:r>
              <a:r>
                <a:rPr lang="en-US" sz="2000" dirty="0">
                  <a:solidFill>
                    <a:srgbClr val="000000"/>
                  </a:solidFill>
                </a:rPr>
                <a:t>I</a:t>
              </a:r>
              <a:r>
                <a:rPr lang="en-US" sz="1300" dirty="0">
                  <a:solidFill>
                    <a:srgbClr val="000000"/>
                  </a:solidFill>
                </a:rPr>
                <a:t>IIII</a:t>
              </a:r>
              <a:r>
                <a:rPr lang="en-US" sz="2000" dirty="0">
                  <a:solidFill>
                    <a:srgbClr val="000000"/>
                  </a:solidFill>
                </a:rPr>
                <a:t>I</a:t>
              </a:r>
              <a:r>
                <a:rPr lang="en-US" sz="1300" dirty="0">
                  <a:solidFill>
                    <a:srgbClr val="000000"/>
                  </a:solidFill>
                </a:rPr>
                <a:t>IIII</a:t>
              </a:r>
              <a:r>
                <a:rPr lang="en-US" sz="2000" dirty="0">
                  <a:solidFill>
                    <a:srgbClr val="000000"/>
                  </a:solidFill>
                </a:rPr>
                <a:t>I</a:t>
              </a:r>
              <a:r>
                <a:rPr lang="en-US" sz="1300" dirty="0">
                  <a:solidFill>
                    <a:srgbClr val="000000"/>
                  </a:solidFill>
                </a:rPr>
                <a:t>IIII</a:t>
              </a:r>
              <a:r>
                <a:rPr lang="en-US" sz="2000" dirty="0">
                  <a:solidFill>
                    <a:srgbClr val="000000"/>
                  </a:solidFill>
                </a:rPr>
                <a:t>I</a:t>
              </a:r>
              <a:r>
                <a:rPr lang="en-US" sz="1300" dirty="0">
                  <a:solidFill>
                    <a:srgbClr val="000000"/>
                  </a:solidFill>
                </a:rPr>
                <a:t>IIII</a:t>
              </a:r>
              <a:r>
                <a:rPr lang="en-US" sz="2000" dirty="0">
                  <a:solidFill>
                    <a:srgbClr val="000000"/>
                  </a:solidFill>
                </a:rPr>
                <a:t>I</a:t>
              </a:r>
              <a:r>
                <a:rPr lang="en-US" sz="1300" dirty="0">
                  <a:solidFill>
                    <a:srgbClr val="000000"/>
                  </a:solidFill>
                </a:rPr>
                <a:t>IIII</a:t>
              </a:r>
              <a:r>
                <a:rPr lang="en-US" sz="2000" dirty="0">
                  <a:solidFill>
                    <a:srgbClr val="000000"/>
                  </a:solidFill>
                </a:rPr>
                <a:t>I</a:t>
              </a:r>
              <a:r>
                <a:rPr lang="en-US" sz="1300" dirty="0">
                  <a:solidFill>
                    <a:srgbClr val="000000"/>
                  </a:solidFill>
                </a:rPr>
                <a:t>IIII</a:t>
              </a:r>
              <a:r>
                <a:rPr lang="en-US" sz="2000" dirty="0">
                  <a:solidFill>
                    <a:srgbClr val="000000"/>
                  </a:solidFill>
                </a:rPr>
                <a:t>I</a:t>
              </a:r>
              <a:endParaRPr lang="ru-RU" sz="1300" dirty="0">
                <a:solidFill>
                  <a:srgbClr val="000000"/>
                </a:solidFill>
              </a:endParaRPr>
            </a:p>
          </p:txBody>
        </p:sp>
        <p:sp>
          <p:nvSpPr>
            <p:cNvPr id="15" name="Text Box 347"/>
            <p:cNvSpPr txBox="1">
              <a:spLocks noChangeArrowheads="1"/>
            </p:cNvSpPr>
            <p:nvPr/>
          </p:nvSpPr>
          <p:spPr bwMode="auto">
            <a:xfrm>
              <a:off x="588" y="3888"/>
              <a:ext cx="3231" cy="153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square">
              <a:spAutoFit/>
            </a:bodyPr>
            <a:lstStyle/>
            <a:p>
              <a:r>
                <a:rPr lang="ru-RU" sz="1300" b="1" dirty="0">
                  <a:solidFill>
                    <a:srgbClr val="000000"/>
                  </a:solidFill>
                  <a:latin typeface="Tahoma" pitchFamily="34" charset="0"/>
                </a:rPr>
                <a:t>   </a:t>
              </a:r>
              <a:r>
                <a:rPr lang="en-US" sz="1300" b="1" dirty="0">
                  <a:solidFill>
                    <a:srgbClr val="000000"/>
                  </a:solidFill>
                  <a:latin typeface="Tahoma" pitchFamily="34" charset="0"/>
                </a:rPr>
                <a:t>0      </a:t>
              </a:r>
              <a:r>
                <a:rPr lang="ru-RU" sz="1300" b="1" dirty="0">
                  <a:solidFill>
                    <a:srgbClr val="000000"/>
                  </a:solidFill>
                  <a:latin typeface="Tahoma" pitchFamily="34" charset="0"/>
                </a:rPr>
                <a:t> </a:t>
              </a:r>
              <a:r>
                <a:rPr lang="en-US" sz="1300" b="1" dirty="0">
                  <a:solidFill>
                    <a:srgbClr val="000000"/>
                  </a:solidFill>
                  <a:latin typeface="Tahoma" pitchFamily="34" charset="0"/>
                </a:rPr>
                <a:t> 1     </a:t>
              </a:r>
              <a:r>
                <a:rPr lang="ru-RU" sz="1300" b="1" dirty="0">
                  <a:solidFill>
                    <a:srgbClr val="000000"/>
                  </a:solidFill>
                  <a:latin typeface="Tahoma" pitchFamily="34" charset="0"/>
                </a:rPr>
                <a:t>  </a:t>
              </a:r>
              <a:r>
                <a:rPr lang="en-US" sz="1300" b="1" dirty="0">
                  <a:solidFill>
                    <a:srgbClr val="000000"/>
                  </a:solidFill>
                  <a:latin typeface="Tahoma" pitchFamily="34" charset="0"/>
                </a:rPr>
                <a:t> </a:t>
              </a:r>
              <a:r>
                <a:rPr lang="ru-RU" sz="1300" b="1" dirty="0">
                  <a:solidFill>
                    <a:srgbClr val="000000"/>
                  </a:solidFill>
                  <a:latin typeface="Tahoma" pitchFamily="34" charset="0"/>
                </a:rPr>
                <a:t> </a:t>
              </a:r>
              <a:r>
                <a:rPr lang="en-US" sz="1300" b="1" dirty="0">
                  <a:solidFill>
                    <a:srgbClr val="000000"/>
                  </a:solidFill>
                  <a:latin typeface="Tahoma" pitchFamily="34" charset="0"/>
                </a:rPr>
                <a:t>2      </a:t>
              </a:r>
              <a:r>
                <a:rPr lang="ru-RU" sz="1300" b="1" dirty="0">
                  <a:solidFill>
                    <a:srgbClr val="000000"/>
                  </a:solidFill>
                  <a:latin typeface="Tahoma" pitchFamily="34" charset="0"/>
                </a:rPr>
                <a:t> </a:t>
              </a:r>
              <a:r>
                <a:rPr lang="en-US" sz="1300" b="1" dirty="0">
                  <a:solidFill>
                    <a:srgbClr val="000000"/>
                  </a:solidFill>
                  <a:latin typeface="Tahoma" pitchFamily="34" charset="0"/>
                </a:rPr>
                <a:t> 3       </a:t>
              </a:r>
              <a:r>
                <a:rPr lang="ru-RU" sz="1300" b="1" dirty="0">
                  <a:solidFill>
                    <a:srgbClr val="000000"/>
                  </a:solidFill>
                  <a:latin typeface="Tahoma" pitchFamily="34" charset="0"/>
                </a:rPr>
                <a:t> </a:t>
              </a:r>
              <a:r>
                <a:rPr lang="en-US" sz="1300" b="1" dirty="0">
                  <a:solidFill>
                    <a:srgbClr val="000000"/>
                  </a:solidFill>
                  <a:latin typeface="Tahoma" pitchFamily="34" charset="0"/>
                </a:rPr>
                <a:t>4       </a:t>
              </a:r>
              <a:r>
                <a:rPr lang="ru-RU" sz="1300" b="1" dirty="0">
                  <a:solidFill>
                    <a:srgbClr val="000000"/>
                  </a:solidFill>
                  <a:latin typeface="Tahoma" pitchFamily="34" charset="0"/>
                </a:rPr>
                <a:t> </a:t>
              </a:r>
              <a:r>
                <a:rPr lang="en-US" sz="1300" b="1" dirty="0">
                  <a:solidFill>
                    <a:srgbClr val="000000"/>
                  </a:solidFill>
                  <a:latin typeface="Tahoma" pitchFamily="34" charset="0"/>
                </a:rPr>
                <a:t> 5        </a:t>
              </a:r>
              <a:r>
                <a:rPr lang="ru-RU" sz="1300" b="1" dirty="0">
                  <a:solidFill>
                    <a:srgbClr val="000000"/>
                  </a:solidFill>
                  <a:latin typeface="Tahoma" pitchFamily="34" charset="0"/>
                </a:rPr>
                <a:t> </a:t>
              </a:r>
              <a:r>
                <a:rPr lang="en-US" sz="1300" b="1" dirty="0">
                  <a:solidFill>
                    <a:srgbClr val="000000"/>
                  </a:solidFill>
                  <a:latin typeface="Tahoma" pitchFamily="34" charset="0"/>
                </a:rPr>
                <a:t>6        7        8        </a:t>
              </a:r>
              <a:r>
                <a:rPr lang="ru-RU" sz="1300" b="1" dirty="0">
                  <a:solidFill>
                    <a:srgbClr val="000000"/>
                  </a:solidFill>
                  <a:latin typeface="Tahoma" pitchFamily="34" charset="0"/>
                </a:rPr>
                <a:t> </a:t>
              </a:r>
              <a:r>
                <a:rPr lang="en-US" sz="1300" b="1" dirty="0">
                  <a:solidFill>
                    <a:srgbClr val="000000"/>
                  </a:solidFill>
                  <a:latin typeface="Tahoma" pitchFamily="34" charset="0"/>
                </a:rPr>
                <a:t>9       10      11      12       13      14      15      </a:t>
              </a:r>
              <a:r>
                <a:rPr lang="en-US" sz="1300" b="1" dirty="0" smtClean="0">
                  <a:solidFill>
                    <a:srgbClr val="000000"/>
                  </a:solidFill>
                  <a:latin typeface="Tahoma" pitchFamily="34" charset="0"/>
                </a:rPr>
                <a:t>   </a:t>
              </a:r>
              <a:endParaRPr lang="ru-RU" sz="1300" b="1" dirty="0">
                <a:solidFill>
                  <a:srgbClr val="000000"/>
                </a:solidFill>
                <a:latin typeface="Tahoma" pitchFamily="34" charset="0"/>
              </a:endParaRPr>
            </a:p>
          </p:txBody>
        </p:sp>
      </p:grpSp>
      <p:sp>
        <p:nvSpPr>
          <p:cNvPr id="30" name="Прямоугольный треугольник 29"/>
          <p:cNvSpPr/>
          <p:nvPr/>
        </p:nvSpPr>
        <p:spPr>
          <a:xfrm rot="20815047">
            <a:off x="6141629" y="1012948"/>
            <a:ext cx="3584903" cy="4142016"/>
          </a:xfrm>
          <a:prstGeom prst="rtTriangle">
            <a:avLst/>
          </a:prstGeom>
          <a:noFill/>
          <a:ln w="209550" cap="sq">
            <a:solidFill>
              <a:schemeClr val="accent6">
                <a:lumMod val="50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622" tIns="65311" rIns="130622" bIns="65311" rtlCol="0" anchor="ctr"/>
          <a:lstStyle/>
          <a:p>
            <a:pPr algn="ctr"/>
            <a:endParaRPr lang="ru-RU"/>
          </a:p>
        </p:txBody>
      </p:sp>
      <p:grpSp>
        <p:nvGrpSpPr>
          <p:cNvPr id="31" name="Group 30"/>
          <p:cNvGrpSpPr>
            <a:grpSpLocks/>
          </p:cNvGrpSpPr>
          <p:nvPr/>
        </p:nvGrpSpPr>
        <p:grpSpPr bwMode="auto">
          <a:xfrm rot="1051847" flipH="1">
            <a:off x="3047225" y="-858202"/>
            <a:ext cx="3045461" cy="2375536"/>
            <a:chOff x="519" y="587"/>
            <a:chExt cx="951" cy="1168"/>
          </a:xfrm>
        </p:grpSpPr>
        <p:sp>
          <p:nvSpPr>
            <p:cNvPr id="32" name="Freeform 31"/>
            <p:cNvSpPr>
              <a:spLocks/>
            </p:cNvSpPr>
            <p:nvPr/>
          </p:nvSpPr>
          <p:spPr bwMode="auto">
            <a:xfrm>
              <a:off x="519" y="587"/>
              <a:ext cx="951" cy="1168"/>
            </a:xfrm>
            <a:custGeom>
              <a:avLst/>
              <a:gdLst/>
              <a:ahLst/>
              <a:cxnLst>
                <a:cxn ang="0">
                  <a:pos x="864" y="0"/>
                </a:cxn>
                <a:cxn ang="0">
                  <a:pos x="951" y="84"/>
                </a:cxn>
                <a:cxn ang="0">
                  <a:pos x="209" y="1009"/>
                </a:cxn>
                <a:cxn ang="0">
                  <a:pos x="0" y="1168"/>
                </a:cxn>
                <a:cxn ang="0">
                  <a:pos x="118" y="935"/>
                </a:cxn>
                <a:cxn ang="0">
                  <a:pos x="864" y="0"/>
                </a:cxn>
              </a:cxnLst>
              <a:rect l="0" t="0" r="r" b="b"/>
              <a:pathLst>
                <a:path w="951" h="1168">
                  <a:moveTo>
                    <a:pt x="864" y="0"/>
                  </a:moveTo>
                  <a:lnTo>
                    <a:pt x="951" y="84"/>
                  </a:lnTo>
                  <a:lnTo>
                    <a:pt x="209" y="1009"/>
                  </a:lnTo>
                  <a:lnTo>
                    <a:pt x="0" y="1168"/>
                  </a:lnTo>
                  <a:lnTo>
                    <a:pt x="118" y="935"/>
                  </a:lnTo>
                  <a:lnTo>
                    <a:pt x="864" y="0"/>
                  </a:lnTo>
                  <a:close/>
                </a:path>
              </a:pathLst>
            </a:cu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3" name="Freeform 32"/>
            <p:cNvSpPr>
              <a:spLocks/>
            </p:cNvSpPr>
            <p:nvPr/>
          </p:nvSpPr>
          <p:spPr bwMode="auto">
            <a:xfrm>
              <a:off x="524" y="1500"/>
              <a:ext cx="220" cy="248"/>
            </a:xfrm>
            <a:custGeom>
              <a:avLst/>
              <a:gdLst/>
              <a:ahLst/>
              <a:cxnLst>
                <a:cxn ang="0">
                  <a:pos x="0" y="248"/>
                </a:cxn>
                <a:cxn ang="0">
                  <a:pos x="220" y="84"/>
                </a:cxn>
                <a:cxn ang="0">
                  <a:pos x="128" y="0"/>
                </a:cxn>
                <a:cxn ang="0">
                  <a:pos x="0" y="248"/>
                </a:cxn>
              </a:cxnLst>
              <a:rect l="0" t="0" r="r" b="b"/>
              <a:pathLst>
                <a:path w="220" h="248">
                  <a:moveTo>
                    <a:pt x="0" y="248"/>
                  </a:moveTo>
                  <a:lnTo>
                    <a:pt x="220" y="84"/>
                  </a:lnTo>
                  <a:lnTo>
                    <a:pt x="128" y="0"/>
                  </a:lnTo>
                  <a:lnTo>
                    <a:pt x="0" y="248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50000">
                  <a:srgbClr val="FF9900"/>
                </a:gs>
                <a:gs pos="100000">
                  <a:schemeClr val="bg1"/>
                </a:gs>
              </a:gsLst>
              <a:lin ang="2700000" scaled="1"/>
            </a:gradFill>
            <a:ln w="9525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4" name="Freeform 33"/>
            <p:cNvSpPr>
              <a:spLocks/>
            </p:cNvSpPr>
            <p:nvPr/>
          </p:nvSpPr>
          <p:spPr bwMode="auto">
            <a:xfrm>
              <a:off x="524" y="1640"/>
              <a:ext cx="96" cy="104"/>
            </a:xfrm>
            <a:custGeom>
              <a:avLst/>
              <a:gdLst/>
              <a:ahLst/>
              <a:cxnLst>
                <a:cxn ang="0">
                  <a:pos x="96" y="39"/>
                </a:cxn>
                <a:cxn ang="0">
                  <a:pos x="56" y="0"/>
                </a:cxn>
                <a:cxn ang="0">
                  <a:pos x="0" y="104"/>
                </a:cxn>
                <a:cxn ang="0">
                  <a:pos x="96" y="39"/>
                </a:cxn>
              </a:cxnLst>
              <a:rect l="0" t="0" r="r" b="b"/>
              <a:pathLst>
                <a:path w="96" h="104">
                  <a:moveTo>
                    <a:pt x="96" y="39"/>
                  </a:moveTo>
                  <a:lnTo>
                    <a:pt x="56" y="0"/>
                  </a:lnTo>
                  <a:lnTo>
                    <a:pt x="0" y="104"/>
                  </a:lnTo>
                  <a:lnTo>
                    <a:pt x="96" y="39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5" name="Freeform 34"/>
            <p:cNvSpPr>
              <a:spLocks/>
            </p:cNvSpPr>
            <p:nvPr/>
          </p:nvSpPr>
          <p:spPr bwMode="auto">
            <a:xfrm>
              <a:off x="676" y="612"/>
              <a:ext cx="736" cy="912"/>
            </a:xfrm>
            <a:custGeom>
              <a:avLst/>
              <a:gdLst/>
              <a:ahLst/>
              <a:cxnLst>
                <a:cxn ang="0">
                  <a:pos x="736" y="0"/>
                </a:cxn>
                <a:cxn ang="0">
                  <a:pos x="0" y="912"/>
                </a:cxn>
              </a:cxnLst>
              <a:rect l="0" t="0" r="r" b="b"/>
              <a:pathLst>
                <a:path w="736" h="912">
                  <a:moveTo>
                    <a:pt x="736" y="0"/>
                  </a:moveTo>
                  <a:lnTo>
                    <a:pt x="0" y="912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" name="Freeform 35"/>
            <p:cNvSpPr>
              <a:spLocks/>
            </p:cNvSpPr>
            <p:nvPr/>
          </p:nvSpPr>
          <p:spPr bwMode="auto">
            <a:xfrm>
              <a:off x="704" y="644"/>
              <a:ext cx="736" cy="908"/>
            </a:xfrm>
            <a:custGeom>
              <a:avLst/>
              <a:gdLst/>
              <a:ahLst/>
              <a:cxnLst>
                <a:cxn ang="0">
                  <a:pos x="736" y="0"/>
                </a:cxn>
                <a:cxn ang="0">
                  <a:pos x="0" y="908"/>
                </a:cxn>
              </a:cxnLst>
              <a:rect l="0" t="0" r="r" b="b"/>
              <a:pathLst>
                <a:path w="736" h="908">
                  <a:moveTo>
                    <a:pt x="736" y="0"/>
                  </a:moveTo>
                  <a:lnTo>
                    <a:pt x="0" y="908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cxnSp>
        <p:nvCxnSpPr>
          <p:cNvPr id="37" name="Прямая соединительная линия 36"/>
          <p:cNvCxnSpPr/>
          <p:nvPr/>
        </p:nvCxnSpPr>
        <p:spPr>
          <a:xfrm>
            <a:off x="5586960" y="1404107"/>
            <a:ext cx="1050272" cy="424931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Заголовок 1"/>
          <p:cNvSpPr txBox="1">
            <a:spLocks/>
          </p:cNvSpPr>
          <p:nvPr/>
        </p:nvSpPr>
        <p:spPr>
          <a:xfrm>
            <a:off x="304800" y="329566"/>
            <a:ext cx="14097000" cy="685800"/>
          </a:xfrm>
          <a:prstGeom prst="rect">
            <a:avLst/>
          </a:prstGeom>
        </p:spPr>
        <p:txBody>
          <a:bodyPr lIns="130622" tIns="65311" rIns="130622" bIns="65311"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defTabSz="1306220">
              <a:spcBef>
                <a:spcPct val="0"/>
              </a:spcBef>
              <a:defRPr/>
            </a:pPr>
            <a:r>
              <a:rPr lang="ru-RU" sz="2800" b="1" spc="71" dirty="0">
                <a:ln w="11430"/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Построение </a:t>
            </a:r>
            <a:r>
              <a:rPr lang="ru-RU" sz="2800" b="1" spc="71" dirty="0" smtClean="0">
                <a:ln w="11430"/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п</a:t>
            </a:r>
            <a:r>
              <a:rPr lang="uz-Cyrl-UZ" sz="2800" b="1" spc="71" dirty="0" smtClean="0">
                <a:ln w="11430"/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араллельн</a:t>
            </a:r>
            <a:r>
              <a:rPr lang="ru-RU" sz="2800" b="1" spc="71" dirty="0" smtClean="0">
                <a:ln w="11430"/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ы</a:t>
            </a:r>
            <a:r>
              <a:rPr lang="uz-Cyrl-UZ" sz="2800" b="1" spc="71" dirty="0" smtClean="0">
                <a:ln w="11430"/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х</a:t>
            </a:r>
            <a:r>
              <a:rPr lang="ru-RU" sz="2800" b="1" spc="71" dirty="0" smtClean="0">
                <a:ln w="11430"/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 прямых с помощью линейки и угольника</a:t>
            </a:r>
            <a:endParaRPr lang="ru-RU" sz="2800" b="1" spc="71" dirty="0">
              <a:ln w="11430"/>
              <a:solidFill>
                <a:srgbClr val="002060"/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38" name="Прямоугольный треугольник 37"/>
          <p:cNvSpPr/>
          <p:nvPr/>
        </p:nvSpPr>
        <p:spPr>
          <a:xfrm rot="20772886">
            <a:off x="4569243" y="1580437"/>
            <a:ext cx="3409872" cy="4019226"/>
          </a:xfrm>
          <a:prstGeom prst="rtTriangle">
            <a:avLst/>
          </a:prstGeom>
          <a:noFill/>
          <a:ln w="209550" cap="sq">
            <a:solidFill>
              <a:schemeClr val="accent6">
                <a:lumMod val="50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622" tIns="65311" rIns="130622" bIns="65311" rtlCol="0" anchor="ctr"/>
          <a:lstStyle/>
          <a:p>
            <a:pPr algn="ctr"/>
            <a:endParaRPr lang="ru-RU"/>
          </a:p>
        </p:txBody>
      </p:sp>
      <p:cxnSp>
        <p:nvCxnSpPr>
          <p:cNvPr id="39" name="Прямая соединительная линия 38"/>
          <p:cNvCxnSpPr/>
          <p:nvPr/>
        </p:nvCxnSpPr>
        <p:spPr>
          <a:xfrm>
            <a:off x="3938191" y="1836804"/>
            <a:ext cx="1050272" cy="424931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0" name="Group 30"/>
          <p:cNvGrpSpPr>
            <a:grpSpLocks/>
          </p:cNvGrpSpPr>
          <p:nvPr/>
        </p:nvGrpSpPr>
        <p:grpSpPr bwMode="auto">
          <a:xfrm rot="1051847" flipH="1">
            <a:off x="1406823" y="-734465"/>
            <a:ext cx="3045461" cy="2375536"/>
            <a:chOff x="519" y="587"/>
            <a:chExt cx="951" cy="1168"/>
          </a:xfrm>
        </p:grpSpPr>
        <p:sp>
          <p:nvSpPr>
            <p:cNvPr id="47" name="Freeform 31"/>
            <p:cNvSpPr>
              <a:spLocks/>
            </p:cNvSpPr>
            <p:nvPr/>
          </p:nvSpPr>
          <p:spPr bwMode="auto">
            <a:xfrm>
              <a:off x="519" y="587"/>
              <a:ext cx="951" cy="1168"/>
            </a:xfrm>
            <a:custGeom>
              <a:avLst/>
              <a:gdLst/>
              <a:ahLst/>
              <a:cxnLst>
                <a:cxn ang="0">
                  <a:pos x="864" y="0"/>
                </a:cxn>
                <a:cxn ang="0">
                  <a:pos x="951" y="84"/>
                </a:cxn>
                <a:cxn ang="0">
                  <a:pos x="209" y="1009"/>
                </a:cxn>
                <a:cxn ang="0">
                  <a:pos x="0" y="1168"/>
                </a:cxn>
                <a:cxn ang="0">
                  <a:pos x="118" y="935"/>
                </a:cxn>
                <a:cxn ang="0">
                  <a:pos x="864" y="0"/>
                </a:cxn>
              </a:cxnLst>
              <a:rect l="0" t="0" r="r" b="b"/>
              <a:pathLst>
                <a:path w="951" h="1168">
                  <a:moveTo>
                    <a:pt x="864" y="0"/>
                  </a:moveTo>
                  <a:lnTo>
                    <a:pt x="951" y="84"/>
                  </a:lnTo>
                  <a:lnTo>
                    <a:pt x="209" y="1009"/>
                  </a:lnTo>
                  <a:lnTo>
                    <a:pt x="0" y="1168"/>
                  </a:lnTo>
                  <a:lnTo>
                    <a:pt x="118" y="935"/>
                  </a:lnTo>
                  <a:lnTo>
                    <a:pt x="864" y="0"/>
                  </a:lnTo>
                  <a:close/>
                </a:path>
              </a:pathLst>
            </a:cu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8" name="Freeform 32"/>
            <p:cNvSpPr>
              <a:spLocks/>
            </p:cNvSpPr>
            <p:nvPr/>
          </p:nvSpPr>
          <p:spPr bwMode="auto">
            <a:xfrm>
              <a:off x="524" y="1500"/>
              <a:ext cx="220" cy="248"/>
            </a:xfrm>
            <a:custGeom>
              <a:avLst/>
              <a:gdLst/>
              <a:ahLst/>
              <a:cxnLst>
                <a:cxn ang="0">
                  <a:pos x="0" y="248"/>
                </a:cxn>
                <a:cxn ang="0">
                  <a:pos x="220" y="84"/>
                </a:cxn>
                <a:cxn ang="0">
                  <a:pos x="128" y="0"/>
                </a:cxn>
                <a:cxn ang="0">
                  <a:pos x="0" y="248"/>
                </a:cxn>
              </a:cxnLst>
              <a:rect l="0" t="0" r="r" b="b"/>
              <a:pathLst>
                <a:path w="220" h="248">
                  <a:moveTo>
                    <a:pt x="0" y="248"/>
                  </a:moveTo>
                  <a:lnTo>
                    <a:pt x="220" y="84"/>
                  </a:lnTo>
                  <a:lnTo>
                    <a:pt x="128" y="0"/>
                  </a:lnTo>
                  <a:lnTo>
                    <a:pt x="0" y="248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50000">
                  <a:srgbClr val="FF9900"/>
                </a:gs>
                <a:gs pos="100000">
                  <a:schemeClr val="bg1"/>
                </a:gs>
              </a:gsLst>
              <a:lin ang="2700000" scaled="1"/>
            </a:gradFill>
            <a:ln w="9525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9" name="Freeform 33"/>
            <p:cNvSpPr>
              <a:spLocks/>
            </p:cNvSpPr>
            <p:nvPr/>
          </p:nvSpPr>
          <p:spPr bwMode="auto">
            <a:xfrm>
              <a:off x="524" y="1640"/>
              <a:ext cx="96" cy="104"/>
            </a:xfrm>
            <a:custGeom>
              <a:avLst/>
              <a:gdLst/>
              <a:ahLst/>
              <a:cxnLst>
                <a:cxn ang="0">
                  <a:pos x="96" y="39"/>
                </a:cxn>
                <a:cxn ang="0">
                  <a:pos x="56" y="0"/>
                </a:cxn>
                <a:cxn ang="0">
                  <a:pos x="0" y="104"/>
                </a:cxn>
                <a:cxn ang="0">
                  <a:pos x="96" y="39"/>
                </a:cxn>
              </a:cxnLst>
              <a:rect l="0" t="0" r="r" b="b"/>
              <a:pathLst>
                <a:path w="96" h="104">
                  <a:moveTo>
                    <a:pt x="96" y="39"/>
                  </a:moveTo>
                  <a:lnTo>
                    <a:pt x="56" y="0"/>
                  </a:lnTo>
                  <a:lnTo>
                    <a:pt x="0" y="104"/>
                  </a:lnTo>
                  <a:lnTo>
                    <a:pt x="96" y="39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0" name="Freeform 34"/>
            <p:cNvSpPr>
              <a:spLocks/>
            </p:cNvSpPr>
            <p:nvPr/>
          </p:nvSpPr>
          <p:spPr bwMode="auto">
            <a:xfrm>
              <a:off x="676" y="612"/>
              <a:ext cx="736" cy="912"/>
            </a:xfrm>
            <a:custGeom>
              <a:avLst/>
              <a:gdLst/>
              <a:ahLst/>
              <a:cxnLst>
                <a:cxn ang="0">
                  <a:pos x="736" y="0"/>
                </a:cxn>
                <a:cxn ang="0">
                  <a:pos x="0" y="912"/>
                </a:cxn>
              </a:cxnLst>
              <a:rect l="0" t="0" r="r" b="b"/>
              <a:pathLst>
                <a:path w="736" h="912">
                  <a:moveTo>
                    <a:pt x="736" y="0"/>
                  </a:moveTo>
                  <a:lnTo>
                    <a:pt x="0" y="912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1" name="Freeform 35"/>
            <p:cNvSpPr>
              <a:spLocks/>
            </p:cNvSpPr>
            <p:nvPr/>
          </p:nvSpPr>
          <p:spPr bwMode="auto">
            <a:xfrm>
              <a:off x="704" y="644"/>
              <a:ext cx="736" cy="908"/>
            </a:xfrm>
            <a:custGeom>
              <a:avLst/>
              <a:gdLst/>
              <a:ahLst/>
              <a:cxnLst>
                <a:cxn ang="0">
                  <a:pos x="736" y="0"/>
                </a:cxn>
                <a:cxn ang="0">
                  <a:pos x="0" y="908"/>
                </a:cxn>
              </a:cxnLst>
              <a:rect l="0" t="0" r="r" b="b"/>
              <a:pathLst>
                <a:path w="736" h="908">
                  <a:moveTo>
                    <a:pt x="736" y="0"/>
                  </a:moveTo>
                  <a:lnTo>
                    <a:pt x="0" y="908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2829954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49306E-6 -5.55556E-7 L 0.06261 0.44155 " pathEditMode="relative" rAng="0" ptsTypes="AA">
                                      <p:cBhvr>
                                        <p:cTn id="19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25" y="22068"/>
                                    </p:animMotion>
                                  </p:childTnLst>
                                </p:cTn>
                              </p:par>
                              <p:par>
                                <p:cTn id="2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000"/>
                            </p:stCondLst>
                            <p:childTnLst>
                              <p:par>
                                <p:cTn id="24" presetID="17" presetClass="exit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5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1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6875E-6 3.14815E-6 L 0.07063 0.49132 " pathEditMode="relative" rAng="0" ptsTypes="AA">
                                      <p:cBhvr>
                                        <p:cTn id="45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26" y="24556"/>
                                    </p:animMotion>
                                  </p:childTnLst>
                                </p:cTn>
                              </p:par>
                              <p:par>
                                <p:cTn id="4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2" dur="5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17" presetClass="exit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7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30" grpId="1" animBg="1"/>
      <p:bldP spid="38" grpId="0" animBg="1"/>
      <p:bldP spid="38" grpId="1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96153" y="971237"/>
            <a:ext cx="134874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>
                <a:latin typeface="Arial" pitchFamily="34" charset="0"/>
                <a:cs typeface="Arial" pitchFamily="34" charset="0"/>
              </a:rPr>
              <a:t>Через точку, не лежащую на данной прямой, проходит только одна прямая</a:t>
            </a:r>
            <a:r>
              <a:rPr lang="ru-RU" sz="3600" b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sz="3600" b="1" dirty="0">
                <a:latin typeface="Arial" pitchFamily="34" charset="0"/>
                <a:cs typeface="Arial" pitchFamily="34" charset="0"/>
              </a:rPr>
              <a:t>параллельная </a:t>
            </a:r>
            <a:r>
              <a:rPr lang="ru-RU" sz="3600" b="1" dirty="0" smtClean="0">
                <a:latin typeface="Arial" pitchFamily="34" charset="0"/>
                <a:cs typeface="Arial" pitchFamily="34" charset="0"/>
              </a:rPr>
              <a:t>данной</a:t>
            </a:r>
            <a:endParaRPr lang="uz-Latn-UZ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068300" y="247962"/>
            <a:ext cx="274479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Аксиома </a:t>
            </a:r>
            <a:endParaRPr lang="uz-Latn-UZ" sz="44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2438399" y="4916106"/>
            <a:ext cx="4901453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Овал 6"/>
          <p:cNvSpPr/>
          <p:nvPr/>
        </p:nvSpPr>
        <p:spPr>
          <a:xfrm>
            <a:off x="3886200" y="3886198"/>
            <a:ext cx="164725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z-Latn-UZ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2451846" y="3962396"/>
            <a:ext cx="4901453" cy="0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925979" y="4554468"/>
            <a:ext cx="461986" cy="7232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i="1" dirty="0" smtClean="0"/>
              <a:t>а</a:t>
            </a:r>
            <a:endParaRPr lang="uz-Latn-UZ" b="1" i="1" dirty="0"/>
          </a:p>
        </p:txBody>
      </p:sp>
      <p:sp>
        <p:nvSpPr>
          <p:cNvPr id="10" name="TextBox 9"/>
          <p:cNvSpPr txBox="1"/>
          <p:nvPr/>
        </p:nvSpPr>
        <p:spPr>
          <a:xfrm>
            <a:off x="1976412" y="3600761"/>
            <a:ext cx="461986" cy="7232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z-Latn-UZ" b="1" i="1" dirty="0" smtClean="0"/>
              <a:t>b</a:t>
            </a:r>
            <a:endParaRPr lang="uz-Latn-UZ" b="1" i="1" dirty="0"/>
          </a:p>
        </p:txBody>
      </p:sp>
      <p:sp>
        <p:nvSpPr>
          <p:cNvPr id="11" name="TextBox 10"/>
          <p:cNvSpPr txBox="1"/>
          <p:nvPr/>
        </p:nvSpPr>
        <p:spPr>
          <a:xfrm>
            <a:off x="3943347" y="3283492"/>
            <a:ext cx="50366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z-Latn-UZ" sz="3200" b="1" dirty="0">
                <a:latin typeface="Arial" pitchFamily="34" charset="0"/>
                <a:cs typeface="Arial" pitchFamily="34" charset="0"/>
              </a:rPr>
              <a:t>O</a:t>
            </a:r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>
            <a:off x="2404218" y="4495800"/>
            <a:ext cx="4901453" cy="0"/>
          </a:xfrm>
          <a:prstGeom prst="line">
            <a:avLst/>
          </a:prstGeom>
          <a:ln w="57150">
            <a:solidFill>
              <a:srgbClr val="00206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2571748" y="3038000"/>
            <a:ext cx="3981452" cy="2524600"/>
          </a:xfrm>
          <a:prstGeom prst="line">
            <a:avLst/>
          </a:prstGeom>
          <a:ln w="57150">
            <a:solidFill>
              <a:srgbClr val="00A859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3667568" y="6324600"/>
            <a:ext cx="7050969" cy="7232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Аксиома</a:t>
            </a:r>
            <a:r>
              <a:rPr lang="uz-Latn-UZ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uz-Cyrl-UZ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параллельности</a:t>
            </a:r>
            <a:r>
              <a:rPr lang="ru-RU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uz-Latn-UZ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8035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/>
      <p:bldP spid="10" grpId="0"/>
      <p:bldP spid="11" grpId="0"/>
      <p:bldP spid="1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69259" y="937813"/>
            <a:ext cx="13944600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z-Cyrl-UZ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Если </a:t>
            </a:r>
            <a:r>
              <a:rPr lang="ru-RU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</a:t>
            </a:r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ве </a:t>
            </a:r>
            <a:r>
              <a:rPr lang="ru-RU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прямые, </a:t>
            </a:r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параллельны третьей </a:t>
            </a:r>
            <a:r>
              <a:rPr lang="ru-RU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прямой, </a:t>
            </a:r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то они параллельны</a:t>
            </a:r>
            <a:r>
              <a:rPr lang="ru-RU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uz-Latn-UZ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905500" y="228600"/>
            <a:ext cx="269208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Теорема </a:t>
            </a:r>
            <a:endParaRPr lang="uz-Latn-UZ" sz="44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797707" y="2856875"/>
            <a:ext cx="3771900" cy="0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flipH="1">
            <a:off x="797708" y="4990475"/>
            <a:ext cx="590967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797707" y="3999875"/>
            <a:ext cx="3771900" cy="0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4017157" y="4969679"/>
            <a:ext cx="401072" cy="7232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i="1" dirty="0" smtClean="0"/>
              <a:t>с</a:t>
            </a:r>
            <a:endParaRPr lang="uz-Latn-UZ" b="1" i="1" dirty="0"/>
          </a:p>
        </p:txBody>
      </p:sp>
      <p:sp>
        <p:nvSpPr>
          <p:cNvPr id="17" name="TextBox 16"/>
          <p:cNvSpPr txBox="1"/>
          <p:nvPr/>
        </p:nvSpPr>
        <p:spPr>
          <a:xfrm>
            <a:off x="4107621" y="3884950"/>
            <a:ext cx="461986" cy="7232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z-Latn-UZ" b="1" i="1" dirty="0" smtClean="0"/>
              <a:t>b</a:t>
            </a:r>
            <a:endParaRPr lang="uz-Latn-UZ" b="1" i="1" dirty="0"/>
          </a:p>
        </p:txBody>
      </p:sp>
      <p:sp>
        <p:nvSpPr>
          <p:cNvPr id="18" name="TextBox 17"/>
          <p:cNvSpPr txBox="1"/>
          <p:nvPr/>
        </p:nvSpPr>
        <p:spPr>
          <a:xfrm>
            <a:off x="3986700" y="2145431"/>
            <a:ext cx="461986" cy="7232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i="1" dirty="0"/>
              <a:t>а</a:t>
            </a:r>
            <a:endParaRPr lang="uz-Latn-UZ" b="1" i="1" dirty="0"/>
          </a:p>
        </p:txBody>
      </p:sp>
      <p:sp>
        <p:nvSpPr>
          <p:cNvPr id="21" name="TextBox 20"/>
          <p:cNvSpPr txBox="1"/>
          <p:nvPr/>
        </p:nvSpPr>
        <p:spPr>
          <a:xfrm>
            <a:off x="9279091" y="3393157"/>
            <a:ext cx="1263487" cy="7232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z-Latn-UZ" b="1" i="1" dirty="0" smtClean="0"/>
              <a:t>a </a:t>
            </a:r>
            <a:r>
              <a:rPr lang="ru-RU" b="1" dirty="0">
                <a:latin typeface="Cambria Math"/>
                <a:ea typeface="Cambria Math"/>
              </a:rPr>
              <a:t>∥</a:t>
            </a:r>
            <a:r>
              <a:rPr lang="uz-Latn-UZ" b="1" dirty="0" smtClean="0">
                <a:latin typeface="Cambria Math"/>
                <a:ea typeface="Cambria Math"/>
              </a:rPr>
              <a:t>  </a:t>
            </a:r>
            <a:r>
              <a:rPr lang="uz-Latn-UZ" b="1" i="1" dirty="0" smtClean="0">
                <a:latin typeface="+mj-lt"/>
                <a:ea typeface="Cambria Math"/>
              </a:rPr>
              <a:t>c</a:t>
            </a:r>
            <a:endParaRPr lang="uz-Latn-UZ" b="1" i="1" dirty="0">
              <a:latin typeface="+mj-lt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1603959" y="3436895"/>
            <a:ext cx="1144865" cy="7232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z-Latn-UZ" b="1" i="1" dirty="0" smtClean="0">
                <a:latin typeface="+mj-lt"/>
                <a:ea typeface="Cambria Math"/>
              </a:rPr>
              <a:t>b</a:t>
            </a:r>
            <a:r>
              <a:rPr lang="uz-Latn-UZ" b="1" dirty="0" smtClean="0">
                <a:latin typeface="Cambria Math"/>
                <a:ea typeface="Cambria Math"/>
              </a:rPr>
              <a:t> ∥ </a:t>
            </a:r>
            <a:r>
              <a:rPr lang="uz-Latn-UZ" b="1" i="1" dirty="0" smtClean="0">
                <a:ea typeface="Cambria Math"/>
              </a:rPr>
              <a:t>c</a:t>
            </a:r>
            <a:endParaRPr lang="uz-Latn-UZ" b="1" i="1" dirty="0"/>
          </a:p>
        </p:txBody>
      </p:sp>
      <p:sp>
        <p:nvSpPr>
          <p:cNvPr id="24" name="TextBox 23"/>
          <p:cNvSpPr txBox="1"/>
          <p:nvPr/>
        </p:nvSpPr>
        <p:spPr>
          <a:xfrm>
            <a:off x="8783379" y="3918635"/>
            <a:ext cx="518956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z-Latn-UZ" sz="4000" b="1" i="1" dirty="0" smtClean="0"/>
              <a:t>a </a:t>
            </a:r>
            <a:r>
              <a:rPr lang="ru-RU" sz="4000" b="1" dirty="0">
                <a:latin typeface="Cambria Math"/>
                <a:ea typeface="Cambria Math"/>
              </a:rPr>
              <a:t>и</a:t>
            </a:r>
            <a:r>
              <a:rPr lang="uz-Latn-UZ" sz="4000" b="1" dirty="0" smtClean="0">
                <a:latin typeface="Cambria Math"/>
                <a:ea typeface="Cambria Math"/>
              </a:rPr>
              <a:t> </a:t>
            </a:r>
            <a:r>
              <a:rPr lang="uz-Latn-UZ" sz="4000" b="1" i="1" dirty="0" smtClean="0">
                <a:latin typeface="+mj-lt"/>
                <a:ea typeface="Cambria Math"/>
              </a:rPr>
              <a:t>b</a:t>
            </a:r>
            <a:r>
              <a:rPr lang="ru-RU" sz="4000" b="1" i="1" dirty="0" smtClean="0">
                <a:latin typeface="+mj-lt"/>
                <a:ea typeface="Cambria Math"/>
              </a:rPr>
              <a:t> </a:t>
            </a:r>
            <a:r>
              <a:rPr lang="ru-RU" sz="3600" b="1" dirty="0" smtClean="0">
                <a:latin typeface="Arial" pitchFamily="34" charset="0"/>
                <a:ea typeface="Cambria Math"/>
                <a:cs typeface="Arial" pitchFamily="34" charset="0"/>
              </a:rPr>
              <a:t>не параллельны</a:t>
            </a:r>
            <a:endParaRPr lang="uz-Latn-UZ" sz="36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5" name="Прямая соединительная линия 24"/>
          <p:cNvCxnSpPr/>
          <p:nvPr/>
        </p:nvCxnSpPr>
        <p:spPr>
          <a:xfrm flipV="1">
            <a:off x="4569607" y="3009275"/>
            <a:ext cx="3069549" cy="990602"/>
          </a:xfrm>
          <a:prstGeom prst="line">
            <a:avLst/>
          </a:prstGeom>
          <a:ln w="57150"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>
            <a:off x="4538231" y="2856875"/>
            <a:ext cx="3441326" cy="833901"/>
          </a:xfrm>
          <a:prstGeom prst="line">
            <a:avLst/>
          </a:prstGeom>
          <a:ln w="57150"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Овал 26"/>
          <p:cNvSpPr/>
          <p:nvPr/>
        </p:nvSpPr>
        <p:spPr>
          <a:xfrm>
            <a:off x="6542653" y="3264949"/>
            <a:ext cx="164725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z-Latn-UZ"/>
          </a:p>
        </p:txBody>
      </p:sp>
      <p:sp>
        <p:nvSpPr>
          <p:cNvPr id="14" name="TextBox 13"/>
          <p:cNvSpPr txBox="1"/>
          <p:nvPr/>
        </p:nvSpPr>
        <p:spPr>
          <a:xfrm>
            <a:off x="6402839" y="2651953"/>
            <a:ext cx="4443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>
                <a:latin typeface="Arial" pitchFamily="34" charset="0"/>
                <a:cs typeface="Arial" pitchFamily="34" charset="0"/>
              </a:rPr>
              <a:t>А</a:t>
            </a:r>
            <a:endParaRPr lang="uz-Latn-UZ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8783379" y="2486141"/>
            <a:ext cx="428585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Доказательство:  </a:t>
            </a:r>
            <a:endParaRPr lang="uz-Latn-UZ" sz="36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8783379" y="3041934"/>
            <a:ext cx="396544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latin typeface="Arial" pitchFamily="34" charset="0"/>
                <a:cs typeface="Arial" pitchFamily="34" charset="0"/>
              </a:rPr>
              <a:t>Предположим, что</a:t>
            </a:r>
            <a:endParaRPr lang="uz-Latn-UZ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299126" y="5866150"/>
            <a:ext cx="13729846" cy="18774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latin typeface="Arial" pitchFamily="34" charset="0"/>
                <a:cs typeface="Arial" pitchFamily="34" charset="0"/>
              </a:rPr>
              <a:t>   Тогда </a:t>
            </a:r>
            <a:r>
              <a:rPr lang="ru-RU" sz="2800" b="1" dirty="0">
                <a:latin typeface="Arial" pitchFamily="34" charset="0"/>
                <a:cs typeface="Arial" pitchFamily="34" charset="0"/>
              </a:rPr>
              <a:t>они </a:t>
            </a: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пересекаются </a:t>
            </a:r>
            <a:r>
              <a:rPr lang="ru-RU" sz="2800" b="1" dirty="0">
                <a:latin typeface="Arial" pitchFamily="34" charset="0"/>
                <a:cs typeface="Arial" pitchFamily="34" charset="0"/>
              </a:rPr>
              <a:t>в некоторой точке </a:t>
            </a:r>
            <a:r>
              <a:rPr lang="ru-RU" sz="2800" b="1" i="1" dirty="0">
                <a:latin typeface="Arial" pitchFamily="34" charset="0"/>
                <a:cs typeface="Arial" pitchFamily="34" charset="0"/>
              </a:rPr>
              <a:t>А </a:t>
            </a: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и </a:t>
            </a:r>
            <a:r>
              <a:rPr lang="ru-RU" sz="2800" b="1" dirty="0">
                <a:latin typeface="Arial" pitchFamily="34" charset="0"/>
                <a:cs typeface="Arial" pitchFamily="34" charset="0"/>
              </a:rPr>
              <a:t>через точку </a:t>
            </a:r>
            <a:r>
              <a:rPr lang="ru-RU" sz="2800" b="1" i="1" dirty="0">
                <a:latin typeface="Arial" pitchFamily="34" charset="0"/>
                <a:cs typeface="Arial" pitchFamily="34" charset="0"/>
              </a:rPr>
              <a:t>А </a:t>
            </a:r>
            <a:r>
              <a:rPr lang="ru-RU" sz="2800" b="1" dirty="0">
                <a:latin typeface="Arial" pitchFamily="34" charset="0"/>
                <a:cs typeface="Arial" pitchFamily="34" charset="0"/>
              </a:rPr>
              <a:t>проходят две прямые </a:t>
            </a:r>
            <a:r>
              <a:rPr lang="ru-RU" sz="2800" b="1" i="1" dirty="0" smtClean="0"/>
              <a:t>а</a:t>
            </a:r>
            <a:r>
              <a:rPr lang="ru-RU" sz="28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800" b="1" dirty="0">
                <a:latin typeface="Arial" pitchFamily="34" charset="0"/>
                <a:cs typeface="Arial" pitchFamily="34" charset="0"/>
              </a:rPr>
              <a:t>и </a:t>
            </a:r>
            <a:r>
              <a:rPr lang="uz-Latn-UZ" sz="2800" b="1" i="1" dirty="0" smtClean="0"/>
              <a:t>b</a:t>
            </a:r>
            <a:r>
              <a:rPr lang="ru-RU" sz="2800" b="1" i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параллельные </a:t>
            </a:r>
            <a:r>
              <a:rPr lang="ru-RU" sz="2800" b="1" dirty="0">
                <a:latin typeface="Arial" pitchFamily="34" charset="0"/>
                <a:cs typeface="Arial" pitchFamily="34" charset="0"/>
              </a:rPr>
              <a:t>прямой </a:t>
            </a:r>
            <a:r>
              <a:rPr lang="ru-RU" sz="2800" b="1" i="1" dirty="0">
                <a:latin typeface="Arial" pitchFamily="34" charset="0"/>
                <a:cs typeface="Arial" pitchFamily="34" charset="0"/>
              </a:rPr>
              <a:t>с. </a:t>
            </a:r>
            <a:r>
              <a:rPr lang="ru-RU" sz="2800" b="1" dirty="0">
                <a:latin typeface="Arial" pitchFamily="34" charset="0"/>
                <a:cs typeface="Arial" pitchFamily="34" charset="0"/>
              </a:rPr>
              <a:t>Но это </a:t>
            </a: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противоречит</a:t>
            </a:r>
            <a:r>
              <a:rPr lang="uz-Latn-UZ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аксиоме </a:t>
            </a:r>
            <a:r>
              <a:rPr lang="ru-RU" sz="2800" b="1" dirty="0">
                <a:latin typeface="Arial" pitchFamily="34" charset="0"/>
                <a:cs typeface="Arial" pitchFamily="34" charset="0"/>
              </a:rPr>
              <a:t>параллельности, значит, </a:t>
            </a: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наше</a:t>
            </a:r>
            <a:r>
              <a:rPr lang="uz-Latn-UZ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предположение </a:t>
            </a:r>
            <a:r>
              <a:rPr lang="ru-RU" sz="2800" b="1" dirty="0">
                <a:latin typeface="Arial" pitchFamily="34" charset="0"/>
                <a:cs typeface="Arial" pitchFamily="34" charset="0"/>
              </a:rPr>
              <a:t>неверно - прямые </a:t>
            </a:r>
            <a:r>
              <a:rPr lang="ru-RU" sz="2800" b="1" i="1" dirty="0" smtClean="0"/>
              <a:t>а</a:t>
            </a:r>
            <a:r>
              <a:rPr lang="ru-RU" sz="28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800" b="1" dirty="0">
                <a:latin typeface="Arial" pitchFamily="34" charset="0"/>
                <a:cs typeface="Arial" pitchFamily="34" charset="0"/>
              </a:rPr>
              <a:t>и </a:t>
            </a:r>
            <a:r>
              <a:rPr lang="uz-Latn-UZ" sz="2800" b="1" i="1" dirty="0" smtClean="0"/>
              <a:t>b</a:t>
            </a:r>
            <a:endParaRPr lang="ru-RU" sz="2800" b="1" i="1" dirty="0">
              <a:latin typeface="Arial" pitchFamily="34" charset="0"/>
              <a:cs typeface="Arial" pitchFamily="34" charset="0"/>
            </a:endParaRPr>
          </a:p>
          <a:p>
            <a:r>
              <a:rPr lang="ru-RU" sz="2800" b="1" dirty="0">
                <a:latin typeface="Arial" pitchFamily="34" charset="0"/>
                <a:cs typeface="Arial" pitchFamily="34" charset="0"/>
              </a:rPr>
              <a:t>параллельны. </a:t>
            </a:r>
            <a:r>
              <a:rPr lang="ru-RU" sz="32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Теорема доказана</a:t>
            </a:r>
            <a:r>
              <a:rPr lang="ru-RU" sz="3200" b="1" i="1" dirty="0">
                <a:latin typeface="Arial" pitchFamily="34" charset="0"/>
                <a:cs typeface="Arial" pitchFamily="34" charset="0"/>
              </a:rPr>
              <a:t>.</a:t>
            </a:r>
            <a:endParaRPr lang="uz-Latn-UZ" sz="32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42595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8" grpId="0"/>
      <p:bldP spid="21" grpId="0"/>
      <p:bldP spid="22" grpId="0"/>
      <p:bldP spid="24" grpId="0"/>
      <p:bldP spid="27" grpId="0" animBg="1"/>
      <p:bldP spid="14" grpId="0"/>
      <p:bldP spid="28" grpId="0"/>
      <p:bldP spid="29" grpId="0"/>
      <p:bldP spid="3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extBox 33"/>
          <p:cNvSpPr txBox="1"/>
          <p:nvPr/>
        </p:nvSpPr>
        <p:spPr>
          <a:xfrm>
            <a:off x="4731800" y="104962"/>
            <a:ext cx="5656980" cy="707878"/>
          </a:xfrm>
          <a:prstGeom prst="rect">
            <a:avLst/>
          </a:prstGeom>
          <a:noFill/>
        </p:spPr>
        <p:txBody>
          <a:bodyPr wrap="none" lIns="91431" tIns="45716" rIns="91431" bIns="45716" rtlCol="0">
            <a:spAutoFit/>
          </a:bodyPr>
          <a:lstStyle/>
          <a:p>
            <a:r>
              <a:rPr lang="ru-RU" sz="40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Задание из </a:t>
            </a:r>
            <a:r>
              <a:rPr lang="ru-RU" sz="4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учебника </a:t>
            </a:r>
            <a:endParaRPr lang="ru-RU" sz="32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09600" y="746858"/>
            <a:ext cx="1371599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latin typeface="Arial" pitchFamily="34" charset="0"/>
                <a:cs typeface="Arial" pitchFamily="34" charset="0"/>
              </a:rPr>
              <a:t>   9. Покажите</a:t>
            </a:r>
            <a:r>
              <a:rPr lang="ru-RU" sz="3600" b="1" dirty="0">
                <a:latin typeface="Arial" pitchFamily="34" charset="0"/>
                <a:cs typeface="Arial" pitchFamily="34" charset="0"/>
              </a:rPr>
              <a:t>, что противолежащие стороны прямоугольника параллельны?</a:t>
            </a:r>
            <a:endParaRPr lang="uz-Latn-UZ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760000" y="3200400"/>
            <a:ext cx="5943600" cy="2514600"/>
          </a:xfrm>
          <a:prstGeom prst="rect">
            <a:avLst/>
          </a:prstGeom>
          <a:noFill/>
          <a:ln w="57150">
            <a:solidFill>
              <a:srgbClr val="1A0A5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z-Latn-UZ"/>
          </a:p>
        </p:txBody>
      </p:sp>
      <p:sp>
        <p:nvSpPr>
          <p:cNvPr id="7" name="Прямоугольник 6"/>
          <p:cNvSpPr/>
          <p:nvPr/>
        </p:nvSpPr>
        <p:spPr>
          <a:xfrm>
            <a:off x="7226209" y="5262282"/>
            <a:ext cx="482780" cy="457200"/>
          </a:xfrm>
          <a:prstGeom prst="rect">
            <a:avLst/>
          </a:prstGeom>
          <a:noFill/>
          <a:ln w="28575">
            <a:solidFill>
              <a:srgbClr val="1A0A5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z-Latn-UZ"/>
          </a:p>
        </p:txBody>
      </p:sp>
      <p:sp>
        <p:nvSpPr>
          <p:cNvPr id="37" name="Прямоугольник 36"/>
          <p:cNvSpPr/>
          <p:nvPr/>
        </p:nvSpPr>
        <p:spPr>
          <a:xfrm>
            <a:off x="7220820" y="3200400"/>
            <a:ext cx="482780" cy="457200"/>
          </a:xfrm>
          <a:prstGeom prst="rect">
            <a:avLst/>
          </a:prstGeom>
          <a:noFill/>
          <a:ln w="28575">
            <a:solidFill>
              <a:srgbClr val="1A0A5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z-Latn-UZ"/>
          </a:p>
        </p:txBody>
      </p:sp>
      <p:sp>
        <p:nvSpPr>
          <p:cNvPr id="38" name="Прямоугольник 37"/>
          <p:cNvSpPr/>
          <p:nvPr/>
        </p:nvSpPr>
        <p:spPr>
          <a:xfrm>
            <a:off x="1760000" y="5275729"/>
            <a:ext cx="482780" cy="457200"/>
          </a:xfrm>
          <a:prstGeom prst="rect">
            <a:avLst/>
          </a:prstGeom>
          <a:noFill/>
          <a:ln w="28575">
            <a:solidFill>
              <a:srgbClr val="1A0A5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z-Latn-UZ"/>
          </a:p>
        </p:txBody>
      </p:sp>
      <p:sp>
        <p:nvSpPr>
          <p:cNvPr id="39" name="Прямоугольник 38"/>
          <p:cNvSpPr/>
          <p:nvPr/>
        </p:nvSpPr>
        <p:spPr>
          <a:xfrm>
            <a:off x="1760000" y="3209365"/>
            <a:ext cx="482780" cy="457200"/>
          </a:xfrm>
          <a:prstGeom prst="rect">
            <a:avLst/>
          </a:prstGeom>
          <a:noFill/>
          <a:ln w="28575">
            <a:solidFill>
              <a:srgbClr val="1A0A5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z-Latn-UZ"/>
          </a:p>
        </p:txBody>
      </p:sp>
      <p:sp>
        <p:nvSpPr>
          <p:cNvPr id="8" name="TextBox 7"/>
          <p:cNvSpPr txBox="1"/>
          <p:nvPr/>
        </p:nvSpPr>
        <p:spPr>
          <a:xfrm>
            <a:off x="7682920" y="5447093"/>
            <a:ext cx="48122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latin typeface="Arial" pitchFamily="34" charset="0"/>
                <a:cs typeface="Arial" pitchFamily="34" charset="0"/>
              </a:rPr>
              <a:t>D</a:t>
            </a:r>
            <a:endParaRPr lang="uz-Latn-UZ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7602363" y="2687000"/>
            <a:ext cx="48122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z-Cyrl-UZ" sz="3200" b="1" dirty="0" smtClean="0">
                <a:latin typeface="Arial" pitchFamily="34" charset="0"/>
                <a:cs typeface="Arial" pitchFamily="34" charset="0"/>
              </a:rPr>
              <a:t>С</a:t>
            </a:r>
            <a:endParaRPr lang="uz-Latn-UZ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1284993" y="2814918"/>
            <a:ext cx="48122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z-Cyrl-UZ" sz="3200" b="1" dirty="0" smtClean="0">
                <a:latin typeface="Arial" pitchFamily="34" charset="0"/>
                <a:cs typeface="Arial" pitchFamily="34" charset="0"/>
              </a:rPr>
              <a:t>В</a:t>
            </a:r>
            <a:endParaRPr lang="uz-Latn-UZ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1277464" y="5440541"/>
            <a:ext cx="48122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z-Cyrl-UZ" sz="3200" b="1" dirty="0">
                <a:latin typeface="Arial" pitchFamily="34" charset="0"/>
                <a:cs typeface="Arial" pitchFamily="34" charset="0"/>
              </a:rPr>
              <a:t>А</a:t>
            </a:r>
            <a:endParaRPr lang="uz-Latn-UZ" sz="32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1737106" y="2151529"/>
            <a:ext cx="0" cy="4706471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9165860" y="3455895"/>
            <a:ext cx="2053767" cy="7232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/>
              <a:t>BC</a:t>
            </a:r>
            <a:r>
              <a:rPr lang="uz-Latn-UZ" b="1" i="1" dirty="0" smtClean="0"/>
              <a:t> </a:t>
            </a:r>
            <a:r>
              <a:rPr lang="ru-RU" b="1" dirty="0" smtClean="0">
                <a:latin typeface="Cambria Math"/>
                <a:ea typeface="Cambria Math"/>
              </a:rPr>
              <a:t>⊥</a:t>
            </a:r>
            <a:r>
              <a:rPr lang="uz-Latn-UZ" b="1" dirty="0" smtClean="0">
                <a:latin typeface="Cambria Math"/>
                <a:ea typeface="Cambria Math"/>
              </a:rPr>
              <a:t>  </a:t>
            </a:r>
            <a:r>
              <a:rPr lang="en-US" b="1" i="1" dirty="0" smtClean="0">
                <a:latin typeface="+mj-lt"/>
                <a:ea typeface="Cambria Math"/>
              </a:rPr>
              <a:t>AB</a:t>
            </a:r>
            <a:endParaRPr lang="uz-Latn-UZ" b="1" i="1" dirty="0">
              <a:latin typeface="+mj-lt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9124181" y="4200384"/>
            <a:ext cx="2137124" cy="7232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>
                <a:latin typeface="+mj-lt"/>
                <a:ea typeface="Cambria Math"/>
              </a:rPr>
              <a:t>AD</a:t>
            </a:r>
            <a:r>
              <a:rPr lang="uz-Latn-UZ" b="1" i="1" dirty="0" smtClean="0">
                <a:latin typeface="+mj-lt"/>
                <a:ea typeface="Cambria Math"/>
              </a:rPr>
              <a:t> </a:t>
            </a:r>
            <a:r>
              <a:rPr lang="ru-RU" b="1" dirty="0" smtClean="0">
                <a:latin typeface="Cambria Math"/>
                <a:ea typeface="Cambria Math"/>
              </a:rPr>
              <a:t>⊥</a:t>
            </a:r>
            <a:r>
              <a:rPr lang="uz-Latn-UZ" b="1" dirty="0" smtClean="0">
                <a:latin typeface="Cambria Math"/>
                <a:ea typeface="Cambria Math"/>
              </a:rPr>
              <a:t>  </a:t>
            </a:r>
            <a:r>
              <a:rPr lang="en-US" b="1" i="1" dirty="0" smtClean="0">
                <a:ea typeface="Cambria Math"/>
              </a:rPr>
              <a:t>AB</a:t>
            </a:r>
            <a:endParaRPr lang="uz-Latn-UZ" b="1" i="1" dirty="0"/>
          </a:p>
        </p:txBody>
      </p:sp>
      <p:sp>
        <p:nvSpPr>
          <p:cNvPr id="53" name="TextBox 52"/>
          <p:cNvSpPr txBox="1"/>
          <p:nvPr/>
        </p:nvSpPr>
        <p:spPr>
          <a:xfrm>
            <a:off x="11342839" y="3648979"/>
            <a:ext cx="85151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z-Latn-UZ" sz="6000" dirty="0" smtClean="0">
                <a:latin typeface="Cambria Math"/>
                <a:ea typeface="Cambria Math"/>
              </a:rPr>
              <a:t>⇒</a:t>
            </a:r>
            <a:endParaRPr lang="uz-Latn-UZ" sz="6000" dirty="0"/>
          </a:p>
        </p:txBody>
      </p:sp>
      <p:sp>
        <p:nvSpPr>
          <p:cNvPr id="54" name="TextBox 53"/>
          <p:cNvSpPr txBox="1"/>
          <p:nvPr/>
        </p:nvSpPr>
        <p:spPr>
          <a:xfrm>
            <a:off x="12117686" y="3817532"/>
            <a:ext cx="1874231" cy="7232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/>
              <a:t>BC</a:t>
            </a:r>
            <a:r>
              <a:rPr lang="uz-Latn-UZ" b="1" i="1" dirty="0" smtClean="0"/>
              <a:t> </a:t>
            </a:r>
            <a:r>
              <a:rPr lang="ru-RU" b="1" dirty="0" smtClean="0">
                <a:latin typeface="Cambria Math"/>
                <a:ea typeface="Cambria Math"/>
              </a:rPr>
              <a:t>∥</a:t>
            </a:r>
            <a:r>
              <a:rPr lang="uz-Latn-UZ" b="1" dirty="0" smtClean="0">
                <a:latin typeface="Cambria Math"/>
                <a:ea typeface="Cambria Math"/>
              </a:rPr>
              <a:t> </a:t>
            </a:r>
            <a:r>
              <a:rPr lang="en-US" b="1" i="1" dirty="0" smtClean="0">
                <a:latin typeface="+mj-lt"/>
                <a:ea typeface="Cambria Math"/>
              </a:rPr>
              <a:t>AD</a:t>
            </a:r>
            <a:endParaRPr lang="uz-Latn-UZ" b="1" i="1" dirty="0">
              <a:latin typeface="+mj-lt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8731624" y="6361023"/>
            <a:ext cx="2137124" cy="7232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/>
              <a:t>A</a:t>
            </a:r>
            <a:r>
              <a:rPr lang="en-US" b="1" i="1" dirty="0" smtClean="0"/>
              <a:t>B</a:t>
            </a:r>
            <a:r>
              <a:rPr lang="uz-Latn-UZ" b="1" i="1" dirty="0" smtClean="0"/>
              <a:t> </a:t>
            </a:r>
            <a:r>
              <a:rPr lang="ru-RU" b="1" dirty="0" smtClean="0">
                <a:latin typeface="Cambria Math"/>
                <a:ea typeface="Cambria Math"/>
              </a:rPr>
              <a:t>⊥</a:t>
            </a:r>
            <a:r>
              <a:rPr lang="uz-Latn-UZ" b="1" dirty="0" smtClean="0">
                <a:latin typeface="Cambria Math"/>
                <a:ea typeface="Cambria Math"/>
              </a:rPr>
              <a:t>  </a:t>
            </a:r>
            <a:r>
              <a:rPr lang="en-US" b="1" i="1" dirty="0" smtClean="0">
                <a:latin typeface="+mj-lt"/>
                <a:ea typeface="Cambria Math"/>
              </a:rPr>
              <a:t>AD</a:t>
            </a:r>
            <a:endParaRPr lang="uz-Latn-UZ" b="1" i="1" dirty="0">
              <a:latin typeface="+mj-lt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8763000" y="7084298"/>
            <a:ext cx="2127505" cy="7232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>
                <a:latin typeface="+mj-lt"/>
                <a:ea typeface="Cambria Math"/>
              </a:rPr>
              <a:t>C</a:t>
            </a:r>
            <a:r>
              <a:rPr lang="en-US" b="1" i="1" dirty="0" smtClean="0">
                <a:latin typeface="+mj-lt"/>
                <a:ea typeface="Cambria Math"/>
              </a:rPr>
              <a:t>D</a:t>
            </a:r>
            <a:r>
              <a:rPr lang="uz-Latn-UZ" b="1" i="1" dirty="0" smtClean="0">
                <a:latin typeface="+mj-lt"/>
                <a:ea typeface="Cambria Math"/>
              </a:rPr>
              <a:t> </a:t>
            </a:r>
            <a:r>
              <a:rPr lang="ru-RU" b="1" dirty="0" smtClean="0">
                <a:latin typeface="Cambria Math"/>
                <a:ea typeface="Cambria Math"/>
              </a:rPr>
              <a:t>⊥</a:t>
            </a:r>
            <a:r>
              <a:rPr lang="uz-Latn-UZ" b="1" dirty="0" smtClean="0">
                <a:latin typeface="Cambria Math"/>
                <a:ea typeface="Cambria Math"/>
              </a:rPr>
              <a:t>  </a:t>
            </a:r>
            <a:r>
              <a:rPr lang="en-US" b="1" i="1" dirty="0" smtClean="0">
                <a:ea typeface="Cambria Math"/>
              </a:rPr>
              <a:t>AD</a:t>
            </a:r>
            <a:endParaRPr lang="uz-Latn-UZ" b="1" i="1" dirty="0"/>
          </a:p>
        </p:txBody>
      </p:sp>
      <p:sp>
        <p:nvSpPr>
          <p:cNvPr id="57" name="TextBox 56"/>
          <p:cNvSpPr txBox="1"/>
          <p:nvPr/>
        </p:nvSpPr>
        <p:spPr>
          <a:xfrm>
            <a:off x="10908603" y="6554107"/>
            <a:ext cx="85151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z-Latn-UZ" sz="6000" dirty="0" smtClean="0">
                <a:latin typeface="Cambria Math"/>
                <a:ea typeface="Cambria Math"/>
              </a:rPr>
              <a:t>⇒</a:t>
            </a:r>
            <a:endParaRPr lang="uz-Latn-UZ" sz="6000" dirty="0"/>
          </a:p>
        </p:txBody>
      </p:sp>
      <p:sp>
        <p:nvSpPr>
          <p:cNvPr id="58" name="TextBox 57"/>
          <p:cNvSpPr txBox="1"/>
          <p:nvPr/>
        </p:nvSpPr>
        <p:spPr>
          <a:xfrm>
            <a:off x="11683450" y="6722660"/>
            <a:ext cx="1874231" cy="7232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/>
              <a:t>AB</a:t>
            </a:r>
            <a:r>
              <a:rPr lang="uz-Latn-UZ" b="1" i="1" dirty="0" smtClean="0"/>
              <a:t> </a:t>
            </a:r>
            <a:r>
              <a:rPr lang="ru-RU" b="1" dirty="0" smtClean="0">
                <a:latin typeface="Cambria Math"/>
                <a:ea typeface="Cambria Math"/>
              </a:rPr>
              <a:t>∥</a:t>
            </a:r>
            <a:r>
              <a:rPr lang="uz-Latn-UZ" b="1" dirty="0" smtClean="0">
                <a:latin typeface="Cambria Math"/>
                <a:ea typeface="Cambria Math"/>
              </a:rPr>
              <a:t> </a:t>
            </a:r>
            <a:r>
              <a:rPr lang="en-US" b="1" i="1" dirty="0">
                <a:latin typeface="+mj-lt"/>
                <a:ea typeface="Cambria Math"/>
              </a:rPr>
              <a:t>C</a:t>
            </a:r>
            <a:r>
              <a:rPr lang="en-US" b="1" i="1" dirty="0" smtClean="0">
                <a:latin typeface="+mj-lt"/>
                <a:ea typeface="Cambria Math"/>
              </a:rPr>
              <a:t>D</a:t>
            </a:r>
            <a:endParaRPr lang="uz-Latn-UZ" b="1" i="1" dirty="0">
              <a:latin typeface="+mj-lt"/>
            </a:endParaRPr>
          </a:p>
        </p:txBody>
      </p:sp>
      <p:cxnSp>
        <p:nvCxnSpPr>
          <p:cNvPr id="59" name="Прямая соединительная линия 58"/>
          <p:cNvCxnSpPr/>
          <p:nvPr/>
        </p:nvCxnSpPr>
        <p:spPr>
          <a:xfrm flipH="1">
            <a:off x="578224" y="5759478"/>
            <a:ext cx="8153400" cy="0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7756251" y="2007512"/>
            <a:ext cx="6701065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200" b="1" dirty="0" smtClean="0">
                <a:latin typeface="Arial" pitchFamily="34" charset="0"/>
                <a:cs typeface="Arial" pitchFamily="34" charset="0"/>
              </a:rPr>
              <a:t>Рассмотрим противоположные </a:t>
            </a:r>
          </a:p>
          <a:p>
            <a:pPr algn="ctr"/>
            <a:r>
              <a:rPr lang="ru-RU" sz="3200" b="1" dirty="0" smtClean="0">
                <a:latin typeface="Arial" pitchFamily="34" charset="0"/>
                <a:cs typeface="Arial" pitchFamily="34" charset="0"/>
              </a:rPr>
              <a:t>стороны </a:t>
            </a:r>
            <a:r>
              <a:rPr lang="uz-Latn-UZ" sz="3200" b="1" dirty="0" smtClean="0">
                <a:latin typeface="Arial" pitchFamily="34" charset="0"/>
                <a:cs typeface="Arial" pitchFamily="34" charset="0"/>
              </a:rPr>
              <a:t>BC </a:t>
            </a:r>
            <a:r>
              <a:rPr lang="uz-Cyrl-UZ" sz="3200" b="1" dirty="0" smtClean="0">
                <a:latin typeface="Arial" pitchFamily="34" charset="0"/>
                <a:cs typeface="Arial" pitchFamily="34" charset="0"/>
              </a:rPr>
              <a:t>и</a:t>
            </a:r>
            <a:r>
              <a:rPr lang="uz-Latn-UZ" sz="3200" b="1" dirty="0" smtClean="0">
                <a:latin typeface="Arial" pitchFamily="34" charset="0"/>
                <a:cs typeface="Arial" pitchFamily="34" charset="0"/>
              </a:rPr>
              <a:t> AD</a:t>
            </a:r>
            <a:endParaRPr lang="uz-Latn-UZ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1974496" y="6730355"/>
            <a:ext cx="6701065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200" b="1" dirty="0" smtClean="0">
                <a:latin typeface="Arial" pitchFamily="34" charset="0"/>
                <a:cs typeface="Arial" pitchFamily="34" charset="0"/>
              </a:rPr>
              <a:t>Рассмотрим противоположные </a:t>
            </a:r>
          </a:p>
          <a:p>
            <a:pPr algn="ctr"/>
            <a:r>
              <a:rPr lang="ru-RU" sz="3200" b="1" dirty="0" smtClean="0">
                <a:latin typeface="Arial" pitchFamily="34" charset="0"/>
                <a:cs typeface="Arial" pitchFamily="34" charset="0"/>
              </a:rPr>
              <a:t>стороны А</a:t>
            </a:r>
            <a:r>
              <a:rPr lang="uz-Latn-UZ" sz="3200" b="1" dirty="0" smtClean="0">
                <a:latin typeface="Arial" pitchFamily="34" charset="0"/>
                <a:cs typeface="Arial" pitchFamily="34" charset="0"/>
              </a:rPr>
              <a:t>B </a:t>
            </a:r>
            <a:r>
              <a:rPr lang="uz-Cyrl-UZ" sz="3200" b="1" dirty="0" smtClean="0">
                <a:latin typeface="Arial" pitchFamily="34" charset="0"/>
                <a:cs typeface="Arial" pitchFamily="34" charset="0"/>
              </a:rPr>
              <a:t>и</a:t>
            </a:r>
            <a:r>
              <a:rPr lang="uz-Latn-UZ" sz="3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uz-Cyrl-UZ" sz="3200" b="1" dirty="0" smtClean="0">
                <a:latin typeface="Arial" pitchFamily="34" charset="0"/>
                <a:cs typeface="Arial" pitchFamily="34" charset="0"/>
              </a:rPr>
              <a:t>С</a:t>
            </a:r>
            <a:r>
              <a:rPr lang="uz-Latn-UZ" sz="3200" b="1" dirty="0" smtClean="0">
                <a:latin typeface="Arial" pitchFamily="34" charset="0"/>
                <a:cs typeface="Arial" pitchFamily="34" charset="0"/>
              </a:rPr>
              <a:t>D</a:t>
            </a:r>
            <a:endParaRPr lang="uz-Latn-UZ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1" name="Прямоугольник 70"/>
          <p:cNvSpPr/>
          <p:nvPr/>
        </p:nvSpPr>
        <p:spPr>
          <a:xfrm>
            <a:off x="7923531" y="4953669"/>
            <a:ext cx="6924224" cy="26161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Две прямые, перпендикулярные одной прямой, </a:t>
            </a:r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параллельны</a:t>
            </a:r>
            <a:endParaRPr lang="uz-Latn-UZ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044370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8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4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9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4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9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37" grpId="0" animBg="1"/>
      <p:bldP spid="38" grpId="0" animBg="1"/>
      <p:bldP spid="39" grpId="0" animBg="1"/>
      <p:bldP spid="51" grpId="0"/>
      <p:bldP spid="52" grpId="0"/>
      <p:bldP spid="53" grpId="0"/>
      <p:bldP spid="54" grpId="0"/>
      <p:bldP spid="55" grpId="0"/>
      <p:bldP spid="56" grpId="0"/>
      <p:bldP spid="57" grpId="0"/>
      <p:bldP spid="58" grpId="0"/>
      <p:bldP spid="48" grpId="0"/>
      <p:bldP spid="70" grpId="0"/>
      <p:bldP spid="71" grpId="0"/>
      <p:bldP spid="71" grpId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"/>
            <a:ext cx="14630399" cy="914400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pPr algn="ctr" defTabSz="2313116"/>
            <a:r>
              <a:rPr lang="ru-RU" sz="5000" spc="39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       </a:t>
            </a:r>
            <a:r>
              <a:rPr lang="ru-RU" sz="5400" b="1" spc="39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ЗАДАНИЯ </a:t>
            </a:r>
            <a:r>
              <a:rPr lang="ru-RU" sz="5400" b="1" spc="39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ДЛЯ ЗАКРЕПЛЕНИЯ</a:t>
            </a:r>
            <a:endParaRPr sz="5000" b="1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AutoShape 4" descr="Математическая вертикаль», тестирование учителей — Abitu.ne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z-Latn-UZ"/>
          </a:p>
        </p:txBody>
      </p:sp>
      <p:sp>
        <p:nvSpPr>
          <p:cNvPr id="3" name="AutoShape 4" descr="чтение векторные изображения, графика и иллюстрации - 123RF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z-Latn-UZ"/>
          </a:p>
        </p:txBody>
      </p:sp>
      <p:sp>
        <p:nvSpPr>
          <p:cNvPr id="8" name="AutoShape 6" descr="чтение векторные изображения, графика и иллюстрации - 123RF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z-Latn-UZ"/>
          </a:p>
        </p:txBody>
      </p:sp>
      <p:sp>
        <p:nvSpPr>
          <p:cNvPr id="9" name="AutoShape 8" descr="чтение векторные изображения, графика и иллюстрации - 123RF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z-Latn-UZ"/>
          </a:p>
        </p:txBody>
      </p:sp>
      <p:sp>
        <p:nvSpPr>
          <p:cNvPr id="12" name="TextBox 11"/>
          <p:cNvSpPr txBox="1"/>
          <p:nvPr/>
        </p:nvSpPr>
        <p:spPr>
          <a:xfrm>
            <a:off x="6400800" y="2042649"/>
            <a:ext cx="6705600" cy="3748551"/>
          </a:xfrm>
          <a:prstGeom prst="rect">
            <a:avLst/>
          </a:prstGeom>
          <a:noFill/>
        </p:spPr>
        <p:txBody>
          <a:bodyPr wrap="square" lIns="39454" tIns="19729" rIns="39454" bIns="19729" rtlCol="0">
            <a:spAutoFit/>
          </a:bodyPr>
          <a:lstStyle/>
          <a:p>
            <a:pPr algn="ctr"/>
            <a:r>
              <a:rPr lang="ru-RU" sz="79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5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Выполнить </a:t>
            </a:r>
          </a:p>
          <a:p>
            <a:pPr algn="ctr"/>
            <a:r>
              <a:rPr lang="ru-RU" sz="5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письменно</a:t>
            </a:r>
          </a:p>
          <a:p>
            <a:pPr algn="ctr"/>
            <a:r>
              <a:rPr lang="ru-RU" sz="5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задачи</a:t>
            </a:r>
          </a:p>
          <a:p>
            <a:pPr algn="ctr"/>
            <a:r>
              <a:rPr lang="ru-RU" sz="5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№ 2, 6, 10 (стр.79). </a:t>
            </a:r>
            <a:endParaRPr lang="uz-Latn-UZ" sz="54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3074" name="Picture 2" descr="Девочка делает домашнее задание на столе | Бесплатно векторы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2785"/>
          <a:stretch/>
        </p:blipFill>
        <p:spPr bwMode="auto">
          <a:xfrm>
            <a:off x="1219200" y="1905000"/>
            <a:ext cx="3730624" cy="48215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60107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334000" y="76200"/>
            <a:ext cx="4572000" cy="870919"/>
          </a:xfrm>
          <a:prstGeom prst="rect">
            <a:avLst/>
          </a:prstGeom>
        </p:spPr>
        <p:txBody>
          <a:bodyPr wrap="square" lIns="39534" tIns="19768" rIns="39534" bIns="19768">
            <a:spAutoFit/>
          </a:bodyPr>
          <a:lstStyle/>
          <a:p>
            <a:pPr lvl="0" algn="ctr"/>
            <a:r>
              <a:rPr lang="ru-RU" sz="5400" b="1" spc="39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План урока</a:t>
            </a:r>
            <a:endParaRPr lang="ru-RU" sz="54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Блок-схема: перфолента 7"/>
          <p:cNvSpPr/>
          <p:nvPr/>
        </p:nvSpPr>
        <p:spPr>
          <a:xfrm>
            <a:off x="2819400" y="1169893"/>
            <a:ext cx="4401671" cy="3048000"/>
          </a:xfrm>
          <a:prstGeom prst="flowChartPunchedTap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Повторение </a:t>
            </a:r>
            <a:r>
              <a:rPr lang="ru-RU" sz="4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пройденного</a:t>
            </a:r>
            <a:endParaRPr lang="uz-Latn-UZ" sz="4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uz-Latn-UZ" dirty="0"/>
          </a:p>
        </p:txBody>
      </p:sp>
      <p:sp>
        <p:nvSpPr>
          <p:cNvPr id="15" name="Блок-схема: перфолента 14"/>
          <p:cNvSpPr/>
          <p:nvPr/>
        </p:nvSpPr>
        <p:spPr>
          <a:xfrm>
            <a:off x="7225553" y="1116105"/>
            <a:ext cx="4495800" cy="3048000"/>
          </a:xfrm>
          <a:prstGeom prst="flowChartPunchedTap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Параллельность прямых</a:t>
            </a:r>
            <a:endParaRPr lang="uz-Latn-UZ" sz="4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uz-Latn-UZ" dirty="0"/>
          </a:p>
        </p:txBody>
      </p:sp>
      <p:sp>
        <p:nvSpPr>
          <p:cNvPr id="16" name="Блок-схема: перфолента 15"/>
          <p:cNvSpPr/>
          <p:nvPr/>
        </p:nvSpPr>
        <p:spPr>
          <a:xfrm>
            <a:off x="2819400" y="3567952"/>
            <a:ext cx="4419600" cy="3048000"/>
          </a:xfrm>
          <a:prstGeom prst="flowChartPunchedTap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4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Решение </a:t>
            </a:r>
            <a:r>
              <a:rPr lang="ru-RU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задач</a:t>
            </a:r>
            <a:endParaRPr lang="uz-Latn-UZ" sz="4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Блок-схема: перфолента 17"/>
          <p:cNvSpPr/>
          <p:nvPr/>
        </p:nvSpPr>
        <p:spPr>
          <a:xfrm>
            <a:off x="7247965" y="3558987"/>
            <a:ext cx="4473388" cy="3048000"/>
          </a:xfrm>
          <a:prstGeom prst="flowChartPunchedTap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4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Задания для закрепления</a:t>
            </a:r>
            <a:endParaRPr lang="uz-Latn-UZ" sz="4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uz-Latn-UZ" dirty="0"/>
          </a:p>
        </p:txBody>
      </p:sp>
    </p:spTree>
    <p:extLst>
      <p:ext uri="{BB962C8B-B14F-4D97-AF65-F5344CB8AC3E}">
        <p14:creationId xmlns:p14="http://schemas.microsoft.com/office/powerpoint/2010/main" val="1576823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28600" y="756797"/>
            <a:ext cx="1440628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latin typeface="Arial" pitchFamily="34" charset="0"/>
                <a:cs typeface="Arial" pitchFamily="34" charset="0"/>
              </a:rPr>
              <a:t>4. Сопоставьте геометрическому понятию, данному в первом столбце,</a:t>
            </a:r>
          </a:p>
          <a:p>
            <a:pPr algn="ctr"/>
            <a:r>
              <a:rPr lang="ru-RU" sz="2800" b="1" dirty="0">
                <a:latin typeface="Arial" pitchFamily="34" charset="0"/>
                <a:cs typeface="Arial" pitchFamily="34" charset="0"/>
              </a:rPr>
              <a:t>соответствующее свойство или толкование, взятое из второго столбца</a:t>
            </a: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.</a:t>
            </a:r>
            <a:endParaRPr lang="ru-RU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743802" y="176873"/>
            <a:ext cx="6190523" cy="584767"/>
          </a:xfrm>
          <a:prstGeom prst="rect">
            <a:avLst/>
          </a:prstGeom>
          <a:noFill/>
        </p:spPr>
        <p:txBody>
          <a:bodyPr wrap="none" lIns="91431" tIns="45716" rIns="91431" bIns="45716" rtlCol="0">
            <a:spAutoFit/>
          </a:bodyPr>
          <a:lstStyle/>
          <a:p>
            <a:r>
              <a:rPr lang="ru-RU" sz="32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Задание из </a:t>
            </a:r>
            <a:r>
              <a:rPr lang="ru-RU" sz="3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учебника (стр.71) </a:t>
            </a:r>
            <a:endParaRPr lang="ru-RU" sz="24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6294719"/>
              </p:ext>
            </p:extLst>
          </p:nvPr>
        </p:nvGraphicFramePr>
        <p:xfrm>
          <a:off x="228600" y="1710904"/>
          <a:ext cx="14173200" cy="576304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953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92202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558867"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Геометрическое понятие </a:t>
                      </a:r>
                      <a:endParaRPr lang="uz-Latn-UZ" sz="2400" b="1" dirty="0">
                        <a:solidFill>
                          <a:srgbClr val="C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Толкование или свойство</a:t>
                      </a:r>
                    </a:p>
                    <a:p>
                      <a:endParaRPr lang="uz-Latn-UZ" sz="2400" b="1" dirty="0">
                        <a:solidFill>
                          <a:srgbClr val="C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19167">
                <a:tc>
                  <a:txBody>
                    <a:bodyPr/>
                    <a:lstStyle/>
                    <a:p>
                      <a:r>
                        <a:rPr lang="ru-RU" sz="2400" b="1" i="0" u="none" strike="noStrike" baseline="0" dirty="0" smtClean="0">
                          <a:latin typeface="Arial" pitchFamily="34" charset="0"/>
                          <a:cs typeface="Arial" pitchFamily="34" charset="0"/>
                        </a:rPr>
                        <a:t>Многоугольник</a:t>
                      </a:r>
                      <a:endParaRPr lang="uz-Latn-UZ" sz="2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400" b="1" i="0" u="none" strike="noStrike" baseline="0" dirty="0" smtClean="0">
                          <a:latin typeface="Arial" pitchFamily="34" charset="0"/>
                          <a:cs typeface="Arial" pitchFamily="34" charset="0"/>
                        </a:rPr>
                        <a:t>         Соединяет вершину с серединой противоположной</a:t>
                      </a:r>
                    </a:p>
                    <a:p>
                      <a:pPr algn="l"/>
                      <a:r>
                        <a:rPr lang="ru-RU" sz="2400" b="1" i="0" u="none" strike="noStrike" baseline="0" dirty="0" smtClean="0">
                          <a:latin typeface="Arial" pitchFamily="34" charset="0"/>
                          <a:cs typeface="Arial" pitchFamily="34" charset="0"/>
                        </a:rPr>
                        <a:t>              стороны</a:t>
                      </a:r>
                      <a:endParaRPr lang="uz-Latn-UZ" sz="2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74107">
                <a:tc>
                  <a:txBody>
                    <a:bodyPr/>
                    <a:lstStyle/>
                    <a:p>
                      <a:r>
                        <a:rPr lang="ru-RU" sz="2400" b="1" i="0" u="none" strike="noStrike" baseline="0" dirty="0" smtClean="0">
                          <a:latin typeface="Arial" pitchFamily="34" charset="0"/>
                          <a:cs typeface="Arial" pitchFamily="34" charset="0"/>
                        </a:rPr>
                        <a:t>Остроугольный треугольник</a:t>
                      </a:r>
                      <a:endParaRPr lang="uz-Latn-UZ" sz="2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400" b="1" i="0" u="none" strike="noStrike" baseline="0" dirty="0" smtClean="0">
                          <a:latin typeface="Arial" pitchFamily="34" charset="0"/>
                          <a:cs typeface="Arial" pitchFamily="34" charset="0"/>
                        </a:rPr>
                        <a:t>         Две стороны равны</a:t>
                      </a:r>
                      <a:endParaRPr lang="uz-Latn-UZ" sz="2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40740">
                <a:tc>
                  <a:txBody>
                    <a:bodyPr/>
                    <a:lstStyle/>
                    <a:p>
                      <a:pPr algn="l"/>
                      <a:r>
                        <a:rPr lang="ru-RU" sz="2400" b="1" i="0" u="none" strike="noStrike" baseline="0" dirty="0" smtClean="0">
                          <a:latin typeface="Arial" pitchFamily="34" charset="0"/>
                          <a:cs typeface="Arial" pitchFamily="34" charset="0"/>
                        </a:rPr>
                        <a:t>Равнобедренный  треугольник</a:t>
                      </a:r>
                      <a:endParaRPr lang="uz-Latn-UZ" sz="2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400" b="1" i="0" u="none" strike="noStrike" baseline="0" dirty="0" smtClean="0">
                          <a:latin typeface="Arial" pitchFamily="34" charset="0"/>
                          <a:cs typeface="Arial" pitchFamily="34" charset="0"/>
                        </a:rPr>
                        <a:t>         Замкнутая ломаная без самопересечений</a:t>
                      </a:r>
                      <a:endParaRPr lang="uz-Latn-UZ" sz="2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r>
                        <a:rPr lang="ru-RU" sz="2400" b="1" i="0" u="none" strike="noStrike" baseline="0" dirty="0" smtClean="0">
                          <a:latin typeface="Arial" pitchFamily="34" charset="0"/>
                          <a:cs typeface="Arial" pitchFamily="34" charset="0"/>
                        </a:rPr>
                        <a:t>Медиана треугольника</a:t>
                      </a:r>
                      <a:endParaRPr lang="uz-Latn-UZ" sz="2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400" b="1" i="0" u="none" strike="noStrike" baseline="0" dirty="0" smtClean="0">
                          <a:latin typeface="Arial" pitchFamily="34" charset="0"/>
                          <a:cs typeface="Arial" pitchFamily="34" charset="0"/>
                        </a:rPr>
                        <a:t>         Все углы острые</a:t>
                      </a:r>
                      <a:endParaRPr lang="uz-Latn-UZ" sz="2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719167">
                <a:tc>
                  <a:txBody>
                    <a:bodyPr/>
                    <a:lstStyle/>
                    <a:p>
                      <a:r>
                        <a:rPr lang="ru-RU" sz="2400" b="1" i="0" u="none" strike="noStrike" baseline="0" dirty="0" smtClean="0">
                          <a:latin typeface="Arial" pitchFamily="34" charset="0"/>
                          <a:cs typeface="Arial" pitchFamily="34" charset="0"/>
                        </a:rPr>
                        <a:t>Биссектриса треугольника</a:t>
                      </a:r>
                      <a:endParaRPr lang="uz-Latn-UZ" sz="2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400" b="1" i="0" u="none" strike="noStrike" baseline="0" dirty="0" smtClean="0">
                          <a:latin typeface="Arial" pitchFamily="34" charset="0"/>
                          <a:cs typeface="Arial" pitchFamily="34" charset="0"/>
                        </a:rPr>
                        <a:t>         Часть биссектрисы угла треугольника,</a:t>
                      </a:r>
                    </a:p>
                    <a:p>
                      <a:pPr algn="l"/>
                      <a:r>
                        <a:rPr lang="ru-RU" sz="2400" b="1" i="0" u="none" strike="noStrike" baseline="0" dirty="0" smtClean="0">
                          <a:latin typeface="Arial" pitchFamily="34" charset="0"/>
                          <a:cs typeface="Arial" pitchFamily="34" charset="0"/>
                        </a:rPr>
                        <a:t>               лежащая в его внутренней области</a:t>
                      </a:r>
                      <a:endParaRPr lang="uz-Latn-UZ" sz="2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r>
                        <a:rPr lang="ru-RU" sz="2400" b="1" i="0" u="none" strike="noStrike" baseline="0" dirty="0" smtClean="0">
                          <a:latin typeface="Arial" pitchFamily="34" charset="0"/>
                          <a:cs typeface="Arial" pitchFamily="34" charset="0"/>
                        </a:rPr>
                        <a:t>Высота треугольника</a:t>
                      </a:r>
                      <a:endParaRPr lang="uz-Latn-UZ" sz="2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i="0" u="none" strike="noStrike" baseline="0" dirty="0" smtClean="0">
                          <a:latin typeface="Arial" pitchFamily="34" charset="0"/>
                          <a:cs typeface="Arial" pitchFamily="34" charset="0"/>
                        </a:rPr>
                        <a:t>Перпендикуляр, проведенный через середину                отрезка</a:t>
                      </a:r>
                      <a:endParaRPr lang="uz-Latn-UZ" sz="2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719167">
                <a:tc>
                  <a:txBody>
                    <a:bodyPr/>
                    <a:lstStyle/>
                    <a:p>
                      <a:pPr algn="l"/>
                      <a:r>
                        <a:rPr lang="ru-RU" sz="2400" b="1" i="0" u="none" strike="noStrike" baseline="0" dirty="0" smtClean="0">
                          <a:latin typeface="Arial" pitchFamily="34" charset="0"/>
                          <a:cs typeface="Arial" pitchFamily="34" charset="0"/>
                        </a:rPr>
                        <a:t>Серединный перпендикуляр отрезка</a:t>
                      </a:r>
                      <a:endParaRPr lang="uz-Latn-UZ" sz="2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400" b="1" i="0" u="none" strike="noStrike" baseline="0" dirty="0" smtClean="0">
                          <a:latin typeface="Arial" pitchFamily="34" charset="0"/>
                          <a:cs typeface="Arial" pitchFamily="34" charset="0"/>
                        </a:rPr>
                        <a:t>         Перпендикуляр, опущенный из вершины</a:t>
                      </a:r>
                    </a:p>
                    <a:p>
                      <a:pPr algn="l"/>
                      <a:r>
                        <a:rPr lang="ru-RU" sz="2400" b="1" i="0" u="none" strike="noStrike" baseline="0" dirty="0" smtClean="0">
                          <a:latin typeface="Arial" pitchFamily="34" charset="0"/>
                          <a:cs typeface="Arial" pitchFamily="34" charset="0"/>
                        </a:rPr>
                        <a:t>         треугольника на противолежащую ей  сторону</a:t>
                      </a:r>
                      <a:endParaRPr lang="uz-Latn-UZ" sz="2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  <p:cxnSp>
        <p:nvCxnSpPr>
          <p:cNvPr id="8" name="Прямая со стрелкой 7"/>
          <p:cNvCxnSpPr/>
          <p:nvPr/>
        </p:nvCxnSpPr>
        <p:spPr>
          <a:xfrm flipV="1">
            <a:off x="4756448" y="3594849"/>
            <a:ext cx="1199062" cy="748551"/>
          </a:xfrm>
          <a:prstGeom prst="straightConnector1">
            <a:avLst/>
          </a:prstGeom>
          <a:ln w="57150">
            <a:solidFill>
              <a:srgbClr val="00206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4756448" y="3594847"/>
            <a:ext cx="1199062" cy="1053353"/>
          </a:xfrm>
          <a:prstGeom prst="straightConnector1">
            <a:avLst/>
          </a:prstGeom>
          <a:ln w="57150">
            <a:solidFill>
              <a:srgbClr val="00206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>
            <a:off x="3048000" y="2743200"/>
            <a:ext cx="2915002" cy="1371600"/>
          </a:xfrm>
          <a:prstGeom prst="straightConnector1">
            <a:avLst/>
          </a:prstGeom>
          <a:ln w="57150">
            <a:solidFill>
              <a:srgbClr val="00206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 flipV="1">
            <a:off x="3821910" y="2967318"/>
            <a:ext cx="2133600" cy="1828800"/>
          </a:xfrm>
          <a:prstGeom prst="straightConnector1">
            <a:avLst/>
          </a:prstGeom>
          <a:ln w="57150">
            <a:solidFill>
              <a:srgbClr val="00206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4380667" y="5257800"/>
            <a:ext cx="1665963" cy="0"/>
          </a:xfrm>
          <a:prstGeom prst="straightConnector1">
            <a:avLst/>
          </a:prstGeom>
          <a:ln w="57150">
            <a:solidFill>
              <a:srgbClr val="00206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>
            <a:off x="3644088" y="6019800"/>
            <a:ext cx="2166514" cy="1098176"/>
          </a:xfrm>
          <a:prstGeom prst="straightConnector1">
            <a:avLst/>
          </a:prstGeom>
          <a:ln w="57150">
            <a:solidFill>
              <a:srgbClr val="00206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flipV="1">
            <a:off x="4548051" y="6172200"/>
            <a:ext cx="1719751" cy="945776"/>
          </a:xfrm>
          <a:prstGeom prst="straightConnector1">
            <a:avLst/>
          </a:prstGeom>
          <a:ln w="57150">
            <a:solidFill>
              <a:srgbClr val="00206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86136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extBox 33"/>
          <p:cNvSpPr txBox="1"/>
          <p:nvPr/>
        </p:nvSpPr>
        <p:spPr>
          <a:xfrm>
            <a:off x="2846038" y="18098"/>
            <a:ext cx="9353183" cy="707878"/>
          </a:xfrm>
          <a:prstGeom prst="rect">
            <a:avLst/>
          </a:prstGeom>
          <a:noFill/>
        </p:spPr>
        <p:txBody>
          <a:bodyPr wrap="none" lIns="91431" tIns="45716" rIns="91431" bIns="45716" rtlCol="0">
            <a:spAutoFit/>
          </a:bodyPr>
          <a:lstStyle/>
          <a:p>
            <a:r>
              <a:rPr lang="ru-RU" sz="40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Задание из </a:t>
            </a:r>
            <a:r>
              <a:rPr lang="ru-RU" sz="4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учебника (тесты стр.73) </a:t>
            </a:r>
            <a:endParaRPr lang="ru-RU" sz="32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18247" y="752434"/>
            <a:ext cx="140970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latin typeface="Arial" pitchFamily="34" charset="0"/>
                <a:cs typeface="Arial" pitchFamily="34" charset="0"/>
              </a:rPr>
              <a:t> 1</a:t>
            </a:r>
            <a:r>
              <a:rPr lang="ru-RU" sz="3600" b="1" dirty="0">
                <a:latin typeface="Arial" pitchFamily="34" charset="0"/>
                <a:cs typeface="Arial" pitchFamily="34" charset="0"/>
              </a:rPr>
              <a:t>. Длина двух сторон равнобедренного треугольника равна</a:t>
            </a:r>
          </a:p>
          <a:p>
            <a:r>
              <a:rPr lang="ru-RU" sz="3600" b="1" dirty="0">
                <a:latin typeface="Arial" pitchFamily="34" charset="0"/>
                <a:cs typeface="Arial" pitchFamily="34" charset="0"/>
              </a:rPr>
              <a:t>8 и 3. Найдите его третью сторону.</a:t>
            </a:r>
          </a:p>
          <a:p>
            <a:r>
              <a:rPr lang="ru-RU" sz="3600" b="1" dirty="0">
                <a:latin typeface="Arial" pitchFamily="34" charset="0"/>
                <a:cs typeface="Arial" pitchFamily="34" charset="0"/>
              </a:rPr>
              <a:t>А) </a:t>
            </a:r>
            <a:r>
              <a:rPr lang="ru-RU" sz="3600" b="1" dirty="0" smtClean="0">
                <a:latin typeface="Arial" pitchFamily="34" charset="0"/>
                <a:cs typeface="Arial" pitchFamily="34" charset="0"/>
              </a:rPr>
              <a:t>5 </a:t>
            </a:r>
            <a:r>
              <a:rPr lang="uz-Latn-UZ" sz="3600" b="1" dirty="0" smtClean="0">
                <a:latin typeface="Arial" pitchFamily="34" charset="0"/>
                <a:cs typeface="Arial" pitchFamily="34" charset="0"/>
              </a:rPr>
              <a:t>      </a:t>
            </a:r>
            <a:r>
              <a:rPr lang="ru-RU" sz="3600" b="1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ru-RU" sz="3600" b="1" dirty="0">
                <a:latin typeface="Arial" pitchFamily="34" charset="0"/>
                <a:cs typeface="Arial" pitchFamily="34" charset="0"/>
              </a:rPr>
              <a:t>Б</a:t>
            </a:r>
            <a:r>
              <a:rPr lang="ru-RU" sz="3600" b="1" dirty="0" smtClean="0">
                <a:latin typeface="Arial" pitchFamily="34" charset="0"/>
                <a:cs typeface="Arial" pitchFamily="34" charset="0"/>
              </a:rPr>
              <a:t>) 8    </a:t>
            </a:r>
            <a:r>
              <a:rPr lang="uz-Latn-UZ" sz="3600" b="1" dirty="0" smtClean="0">
                <a:latin typeface="Arial" pitchFamily="34" charset="0"/>
                <a:cs typeface="Arial" pitchFamily="34" charset="0"/>
              </a:rPr>
              <a:t>     </a:t>
            </a:r>
            <a:r>
              <a:rPr lang="ru-RU" sz="3600" b="1" dirty="0" smtClean="0">
                <a:latin typeface="Arial" pitchFamily="34" charset="0"/>
                <a:cs typeface="Arial" pitchFamily="34" charset="0"/>
              </a:rPr>
              <a:t>В</a:t>
            </a:r>
            <a:r>
              <a:rPr lang="ru-RU" sz="3600" b="1" dirty="0">
                <a:latin typeface="Arial" pitchFamily="34" charset="0"/>
                <a:cs typeface="Arial" pitchFamily="34" charset="0"/>
              </a:rPr>
              <a:t>) </a:t>
            </a:r>
            <a:r>
              <a:rPr lang="ru-RU" sz="3600" b="1" dirty="0" smtClean="0">
                <a:latin typeface="Arial" pitchFamily="34" charset="0"/>
                <a:cs typeface="Arial" pitchFamily="34" charset="0"/>
              </a:rPr>
              <a:t>11</a:t>
            </a:r>
            <a:r>
              <a:rPr lang="uz-Latn-UZ" sz="3600" b="1" dirty="0" smtClean="0">
                <a:latin typeface="Arial" pitchFamily="34" charset="0"/>
                <a:cs typeface="Arial" pitchFamily="34" charset="0"/>
              </a:rPr>
              <a:t>     </a:t>
            </a:r>
            <a:r>
              <a:rPr lang="ru-RU" sz="3600" b="1" dirty="0" smtClean="0">
                <a:latin typeface="Arial" pitchFamily="34" charset="0"/>
                <a:cs typeface="Arial" pitchFamily="34" charset="0"/>
              </a:rPr>
              <a:t>    </a:t>
            </a:r>
            <a:r>
              <a:rPr lang="ru-RU" sz="3600" b="1" dirty="0">
                <a:latin typeface="Arial" pitchFamily="34" charset="0"/>
                <a:cs typeface="Arial" pitchFamily="34" charset="0"/>
              </a:rPr>
              <a:t>Г) </a:t>
            </a:r>
            <a:r>
              <a:rPr lang="ru-RU" sz="3600" b="1" dirty="0" smtClean="0">
                <a:latin typeface="Arial" pitchFamily="34" charset="0"/>
                <a:cs typeface="Arial" pitchFamily="34" charset="0"/>
              </a:rPr>
              <a:t>9</a:t>
            </a:r>
            <a:endParaRPr lang="uz-Latn-UZ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Равнобедренный треугольник 9"/>
          <p:cNvSpPr/>
          <p:nvPr/>
        </p:nvSpPr>
        <p:spPr>
          <a:xfrm>
            <a:off x="2909690" y="3180229"/>
            <a:ext cx="2002371" cy="2971800"/>
          </a:xfrm>
          <a:prstGeom prst="triangle">
            <a:avLst/>
          </a:prstGeom>
          <a:solidFill>
            <a:srgbClr val="65F913"/>
          </a:solidFill>
          <a:ln w="762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z-Latn-UZ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flipH="1">
            <a:off x="4226262" y="4426323"/>
            <a:ext cx="342900" cy="304800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3235662" y="4489076"/>
            <a:ext cx="304800" cy="304800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Прямоугольник 15"/>
          <p:cNvSpPr/>
          <p:nvPr/>
        </p:nvSpPr>
        <p:spPr>
          <a:xfrm>
            <a:off x="3704729" y="6236972"/>
            <a:ext cx="41229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>
                <a:latin typeface="Arial" pitchFamily="34" charset="0"/>
                <a:cs typeface="Arial" pitchFamily="34" charset="0"/>
              </a:rPr>
              <a:t>3</a:t>
            </a:r>
            <a:endParaRPr lang="uz-Latn-UZ" sz="3200" dirty="0"/>
          </a:p>
        </p:txBody>
      </p:sp>
      <p:sp>
        <p:nvSpPr>
          <p:cNvPr id="54" name="Прямоугольник 53"/>
          <p:cNvSpPr/>
          <p:nvPr/>
        </p:nvSpPr>
        <p:spPr>
          <a:xfrm>
            <a:off x="4675055" y="3944642"/>
            <a:ext cx="41229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uz-Latn-UZ" sz="3200" dirty="0">
              <a:solidFill>
                <a:srgbClr val="C00000"/>
              </a:solidFill>
            </a:endParaRPr>
          </a:p>
        </p:txBody>
      </p:sp>
      <p:sp>
        <p:nvSpPr>
          <p:cNvPr id="56" name="Прямоугольник 55"/>
          <p:cNvSpPr/>
          <p:nvPr/>
        </p:nvSpPr>
        <p:spPr>
          <a:xfrm>
            <a:off x="2823370" y="3944642"/>
            <a:ext cx="41229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>
                <a:latin typeface="Arial" pitchFamily="34" charset="0"/>
                <a:cs typeface="Arial" pitchFamily="34" charset="0"/>
              </a:rPr>
              <a:t>8</a:t>
            </a:r>
            <a:endParaRPr lang="uz-Latn-UZ" sz="3200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6553200" y="3499237"/>
            <a:ext cx="7284366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defTabSz="914400"/>
            <a:r>
              <a:rPr lang="ru-RU" sz="3200" b="1" kern="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У равнобедренного треугольника </a:t>
            </a:r>
          </a:p>
          <a:p>
            <a:pPr lvl="0" algn="ctr" defTabSz="914400"/>
            <a:r>
              <a:rPr lang="ru-RU" sz="3200" b="1" kern="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две </a:t>
            </a:r>
            <a:r>
              <a:rPr lang="ru-RU" sz="3200" b="1" kern="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стороны равны</a:t>
            </a:r>
            <a:endParaRPr lang="uz-Latn-UZ" sz="3200" b="1" kern="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Овал 19"/>
          <p:cNvSpPr/>
          <p:nvPr/>
        </p:nvSpPr>
        <p:spPr>
          <a:xfrm>
            <a:off x="2026345" y="1828800"/>
            <a:ext cx="1766690" cy="677960"/>
          </a:xfrm>
          <a:prstGeom prst="ellipse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z-Latn-UZ"/>
          </a:p>
        </p:txBody>
      </p:sp>
    </p:spTree>
    <p:extLst>
      <p:ext uri="{BB962C8B-B14F-4D97-AF65-F5344CB8AC3E}">
        <p14:creationId xmlns:p14="http://schemas.microsoft.com/office/powerpoint/2010/main" val="1381541400"/>
      </p:ext>
    </p:extLst>
  </p:cSld>
  <p:clrMapOvr>
    <a:masterClrMapping/>
  </p:clrMapOvr>
  <p:transition spd="med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6" grpId="0"/>
      <p:bldP spid="54" grpId="0"/>
      <p:bldP spid="56" grpId="0"/>
      <p:bldP spid="18" grpId="0"/>
      <p:bldP spid="2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extBox 33"/>
          <p:cNvSpPr txBox="1"/>
          <p:nvPr/>
        </p:nvSpPr>
        <p:spPr>
          <a:xfrm>
            <a:off x="2846038" y="18098"/>
            <a:ext cx="9353183" cy="707878"/>
          </a:xfrm>
          <a:prstGeom prst="rect">
            <a:avLst/>
          </a:prstGeom>
          <a:noFill/>
        </p:spPr>
        <p:txBody>
          <a:bodyPr wrap="none" lIns="91431" tIns="45716" rIns="91431" bIns="45716" rtlCol="0">
            <a:spAutoFit/>
          </a:bodyPr>
          <a:lstStyle/>
          <a:p>
            <a:r>
              <a:rPr lang="ru-RU" sz="40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Задание из </a:t>
            </a:r>
            <a:r>
              <a:rPr lang="ru-RU" sz="4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учебника (тесты стр.73) </a:t>
            </a:r>
            <a:endParaRPr lang="ru-RU" sz="32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Равнобедренный треугольник 9"/>
          <p:cNvSpPr/>
          <p:nvPr/>
        </p:nvSpPr>
        <p:spPr>
          <a:xfrm>
            <a:off x="2909690" y="3180229"/>
            <a:ext cx="2002371" cy="2971800"/>
          </a:xfrm>
          <a:prstGeom prst="triangle">
            <a:avLst/>
          </a:prstGeom>
          <a:solidFill>
            <a:srgbClr val="65F913"/>
          </a:solidFill>
          <a:ln w="762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z-Latn-UZ" i="1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flipH="1">
            <a:off x="4226262" y="4426323"/>
            <a:ext cx="342900" cy="304800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3235662" y="4489076"/>
            <a:ext cx="304800" cy="304800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Прямоугольник 15"/>
          <p:cNvSpPr/>
          <p:nvPr/>
        </p:nvSpPr>
        <p:spPr>
          <a:xfrm>
            <a:off x="3543627" y="6236972"/>
            <a:ext cx="73449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i="1" dirty="0" smtClean="0">
                <a:solidFill>
                  <a:srgbClr val="002060"/>
                </a:solidFill>
                <a:cs typeface="Arial" pitchFamily="34" charset="0"/>
              </a:rPr>
              <a:t>а-3</a:t>
            </a:r>
            <a:endParaRPr lang="uz-Latn-UZ" sz="3200" i="1" dirty="0">
              <a:solidFill>
                <a:srgbClr val="002060"/>
              </a:solidFill>
            </a:endParaRPr>
          </a:p>
        </p:txBody>
      </p:sp>
      <p:sp>
        <p:nvSpPr>
          <p:cNvPr id="54" name="Прямоугольник 53"/>
          <p:cNvSpPr/>
          <p:nvPr/>
        </p:nvSpPr>
        <p:spPr>
          <a:xfrm>
            <a:off x="4675055" y="3944642"/>
            <a:ext cx="40107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i="1" dirty="0" smtClean="0">
                <a:solidFill>
                  <a:srgbClr val="002060"/>
                </a:solidFill>
                <a:cs typeface="Arial" pitchFamily="34" charset="0"/>
              </a:rPr>
              <a:t>а</a:t>
            </a:r>
            <a:endParaRPr lang="uz-Latn-UZ" sz="3200" i="1" dirty="0">
              <a:solidFill>
                <a:srgbClr val="002060"/>
              </a:solidFill>
            </a:endParaRPr>
          </a:p>
        </p:txBody>
      </p:sp>
      <p:sp>
        <p:nvSpPr>
          <p:cNvPr id="56" name="Прямоугольник 55"/>
          <p:cNvSpPr/>
          <p:nvPr/>
        </p:nvSpPr>
        <p:spPr>
          <a:xfrm>
            <a:off x="2823370" y="3944642"/>
            <a:ext cx="40107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z-Cyrl-UZ" sz="3200" b="1" i="1" dirty="0" smtClean="0">
                <a:solidFill>
                  <a:srgbClr val="002060"/>
                </a:solidFill>
                <a:cs typeface="Arial" pitchFamily="34" charset="0"/>
              </a:rPr>
              <a:t>а</a:t>
            </a:r>
            <a:endParaRPr lang="uz-Latn-UZ" sz="3200" i="1" dirty="0">
              <a:solidFill>
                <a:srgbClr val="002060"/>
              </a:solidFill>
            </a:endParaRPr>
          </a:p>
        </p:txBody>
      </p:sp>
      <p:sp>
        <p:nvSpPr>
          <p:cNvPr id="20" name="Овал 19"/>
          <p:cNvSpPr/>
          <p:nvPr/>
        </p:nvSpPr>
        <p:spPr>
          <a:xfrm>
            <a:off x="4692984" y="1453653"/>
            <a:ext cx="1766690" cy="677960"/>
          </a:xfrm>
          <a:prstGeom prst="ellipse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z-Latn-UZ"/>
          </a:p>
        </p:txBody>
      </p:sp>
      <p:sp>
        <p:nvSpPr>
          <p:cNvPr id="3" name="Прямоугольник 2"/>
          <p:cNvSpPr/>
          <p:nvPr/>
        </p:nvSpPr>
        <p:spPr>
          <a:xfrm>
            <a:off x="381000" y="810857"/>
            <a:ext cx="14096999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>
                <a:latin typeface="Arial" pitchFamily="34" charset="0"/>
                <a:cs typeface="Arial" pitchFamily="34" charset="0"/>
              </a:rPr>
              <a:t>   2</a:t>
            </a:r>
            <a:r>
              <a:rPr lang="ru-RU" sz="4000" b="1" dirty="0">
                <a:latin typeface="Arial" pitchFamily="34" charset="0"/>
                <a:cs typeface="Arial" pitchFamily="34" charset="0"/>
              </a:rPr>
              <a:t>. Р = 36, </a:t>
            </a:r>
            <a:r>
              <a:rPr lang="ru-RU" sz="4000" b="1" i="1" dirty="0" smtClean="0">
                <a:cs typeface="Arial" pitchFamily="34" charset="0"/>
              </a:rPr>
              <a:t>а</a:t>
            </a:r>
            <a:r>
              <a:rPr lang="uz-Latn-UZ" sz="4000" b="1" i="1" dirty="0" smtClean="0">
                <a:cs typeface="Arial" pitchFamily="34" charset="0"/>
              </a:rPr>
              <a:t> </a:t>
            </a:r>
            <a:r>
              <a:rPr lang="uz-Latn-UZ" sz="4000" b="1" dirty="0" smtClean="0">
                <a:latin typeface="Arial" pitchFamily="34" charset="0"/>
                <a:cs typeface="Arial" pitchFamily="34" charset="0"/>
              </a:rPr>
              <a:t>= </a:t>
            </a:r>
            <a:r>
              <a:rPr lang="uz-Cyrl-UZ" sz="4000" b="1" dirty="0" smtClean="0">
                <a:latin typeface="Arial" pitchFamily="34" charset="0"/>
                <a:cs typeface="Arial" pitchFamily="34" charset="0"/>
              </a:rPr>
              <a:t>?</a:t>
            </a:r>
            <a:r>
              <a:rPr lang="uz-Latn-UZ" sz="4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4000" b="1" dirty="0" smtClean="0">
                <a:latin typeface="Arial" pitchFamily="34" charset="0"/>
                <a:cs typeface="Arial" pitchFamily="34" charset="0"/>
              </a:rPr>
              <a:t>(рис</a:t>
            </a:r>
            <a:r>
              <a:rPr lang="ru-RU" sz="4000" b="1" dirty="0">
                <a:latin typeface="Arial" pitchFamily="34" charset="0"/>
                <a:cs typeface="Arial" pitchFamily="34" charset="0"/>
              </a:rPr>
              <a:t>. 2)</a:t>
            </a:r>
          </a:p>
          <a:p>
            <a:r>
              <a:rPr lang="ru-RU" sz="4000" b="1" dirty="0">
                <a:latin typeface="Arial" pitchFamily="34" charset="0"/>
                <a:cs typeface="Arial" pitchFamily="34" charset="0"/>
              </a:rPr>
              <a:t>А) </a:t>
            </a:r>
            <a:r>
              <a:rPr lang="ru-RU" sz="4000" b="1" dirty="0" smtClean="0">
                <a:latin typeface="Arial" pitchFamily="34" charset="0"/>
                <a:cs typeface="Arial" pitchFamily="34" charset="0"/>
              </a:rPr>
              <a:t>11       </a:t>
            </a:r>
            <a:r>
              <a:rPr lang="ru-RU" sz="4000" b="1" dirty="0">
                <a:latin typeface="Arial" pitchFamily="34" charset="0"/>
                <a:cs typeface="Arial" pitchFamily="34" charset="0"/>
              </a:rPr>
              <a:t>Б) </a:t>
            </a:r>
            <a:r>
              <a:rPr lang="ru-RU" sz="4000" b="1" dirty="0" smtClean="0">
                <a:latin typeface="Arial" pitchFamily="34" charset="0"/>
                <a:cs typeface="Arial" pitchFamily="34" charset="0"/>
              </a:rPr>
              <a:t>12       </a:t>
            </a:r>
            <a:r>
              <a:rPr lang="ru-RU" sz="4000" b="1" dirty="0">
                <a:latin typeface="Arial" pitchFamily="34" charset="0"/>
                <a:cs typeface="Arial" pitchFamily="34" charset="0"/>
              </a:rPr>
              <a:t>В) </a:t>
            </a:r>
            <a:r>
              <a:rPr lang="ru-RU" sz="4000" b="1" dirty="0" smtClean="0">
                <a:latin typeface="Arial" pitchFamily="34" charset="0"/>
                <a:cs typeface="Arial" pitchFamily="34" charset="0"/>
              </a:rPr>
              <a:t>13       </a:t>
            </a:r>
            <a:r>
              <a:rPr lang="ru-RU" sz="4000" b="1" dirty="0">
                <a:latin typeface="Arial" pitchFamily="34" charset="0"/>
                <a:cs typeface="Arial" pitchFamily="34" charset="0"/>
              </a:rPr>
              <a:t>Г) 18</a:t>
            </a:r>
            <a:endParaRPr lang="uz-Latn-UZ" sz="4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6844553" y="2989929"/>
            <a:ext cx="2735044" cy="39703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i="1" dirty="0" err="1" smtClean="0">
                <a:solidFill>
                  <a:srgbClr val="002060"/>
                </a:solidFill>
                <a:cs typeface="Arial" pitchFamily="34" charset="0"/>
              </a:rPr>
              <a:t>а+а</a:t>
            </a:r>
            <a:r>
              <a:rPr lang="ru-RU" sz="3600" b="1" i="1" dirty="0" smtClean="0">
                <a:solidFill>
                  <a:srgbClr val="002060"/>
                </a:solidFill>
                <a:cs typeface="Arial" pitchFamily="34" charset="0"/>
              </a:rPr>
              <a:t>+(а-3)</a:t>
            </a:r>
            <a:r>
              <a:rPr lang="uz-Latn-UZ" sz="3600" b="1" i="1" dirty="0" smtClean="0">
                <a:solidFill>
                  <a:srgbClr val="002060"/>
                </a:solidFill>
                <a:cs typeface="Arial" pitchFamily="34" charset="0"/>
              </a:rPr>
              <a:t>=36</a:t>
            </a:r>
          </a:p>
          <a:p>
            <a:pPr lvl="0"/>
            <a:r>
              <a:rPr lang="ru-RU" sz="3600" b="1" i="1" dirty="0" smtClean="0">
                <a:solidFill>
                  <a:srgbClr val="002060"/>
                </a:solidFill>
                <a:cs typeface="Arial" pitchFamily="34" charset="0"/>
              </a:rPr>
              <a:t>а+а+а-3</a:t>
            </a:r>
            <a:r>
              <a:rPr lang="uz-Latn-UZ" sz="3600" b="1" i="1" dirty="0" smtClean="0">
                <a:solidFill>
                  <a:srgbClr val="002060"/>
                </a:solidFill>
                <a:cs typeface="Arial" pitchFamily="34" charset="0"/>
              </a:rPr>
              <a:t>=36</a:t>
            </a:r>
            <a:endParaRPr lang="ru-RU" sz="3600" b="1" i="1" dirty="0" smtClean="0">
              <a:solidFill>
                <a:srgbClr val="002060"/>
              </a:solidFill>
              <a:cs typeface="Arial" pitchFamily="34" charset="0"/>
            </a:endParaRPr>
          </a:p>
          <a:p>
            <a:r>
              <a:rPr lang="uz-Latn-UZ" sz="3600" b="1" i="1" dirty="0" smtClean="0">
                <a:solidFill>
                  <a:srgbClr val="002060"/>
                </a:solidFill>
                <a:cs typeface="Arial" pitchFamily="34" charset="0"/>
              </a:rPr>
              <a:t>3a-3=36</a:t>
            </a:r>
          </a:p>
          <a:p>
            <a:r>
              <a:rPr lang="uz-Latn-UZ" sz="3600" b="1" i="1" dirty="0" smtClean="0">
                <a:solidFill>
                  <a:srgbClr val="002060"/>
                </a:solidFill>
                <a:cs typeface="Arial" pitchFamily="34" charset="0"/>
              </a:rPr>
              <a:t>3a=36+3</a:t>
            </a:r>
          </a:p>
          <a:p>
            <a:r>
              <a:rPr lang="uz-Latn-UZ" sz="3600" b="1" i="1" dirty="0" smtClean="0">
                <a:solidFill>
                  <a:srgbClr val="002060"/>
                </a:solidFill>
                <a:cs typeface="Arial" pitchFamily="34" charset="0"/>
              </a:rPr>
              <a:t>3a=39</a:t>
            </a:r>
          </a:p>
          <a:p>
            <a:r>
              <a:rPr lang="uz-Latn-UZ" sz="3600" b="1" i="1" dirty="0" smtClean="0">
                <a:solidFill>
                  <a:srgbClr val="002060"/>
                </a:solidFill>
                <a:cs typeface="Arial" pitchFamily="34" charset="0"/>
              </a:rPr>
              <a:t>a=39</a:t>
            </a:r>
            <a:r>
              <a:rPr lang="uz-Cyrl-UZ" sz="3600" b="1" i="1" dirty="0" smtClean="0">
                <a:solidFill>
                  <a:srgbClr val="002060"/>
                </a:solidFill>
                <a:cs typeface="Arial" pitchFamily="34" charset="0"/>
              </a:rPr>
              <a:t>:3</a:t>
            </a:r>
          </a:p>
          <a:p>
            <a:r>
              <a:rPr lang="uz-Cyrl-UZ" sz="3600" b="1" i="1" dirty="0" smtClean="0">
                <a:solidFill>
                  <a:srgbClr val="002060"/>
                </a:solidFill>
                <a:cs typeface="Arial" pitchFamily="34" charset="0"/>
              </a:rPr>
              <a:t>а</a:t>
            </a:r>
            <a:r>
              <a:rPr lang="uz-Latn-UZ" sz="3600" b="1" i="1" dirty="0" smtClean="0">
                <a:solidFill>
                  <a:srgbClr val="002060"/>
                </a:solidFill>
                <a:cs typeface="Arial" pitchFamily="34" charset="0"/>
              </a:rPr>
              <a:t>=13</a:t>
            </a:r>
            <a:endParaRPr lang="uz-Cyrl-UZ" sz="3600" b="1" i="1" dirty="0" smtClean="0">
              <a:solidFill>
                <a:srgbClr val="002060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6296819"/>
      </p:ext>
    </p:extLst>
  </p:cSld>
  <p:clrMapOvr>
    <a:masterClrMapping/>
  </p:clrMapOvr>
  <p:transition spd="med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extBox 33"/>
          <p:cNvSpPr txBox="1"/>
          <p:nvPr/>
        </p:nvSpPr>
        <p:spPr>
          <a:xfrm>
            <a:off x="2846038" y="18098"/>
            <a:ext cx="9353183" cy="707878"/>
          </a:xfrm>
          <a:prstGeom prst="rect">
            <a:avLst/>
          </a:prstGeom>
          <a:noFill/>
        </p:spPr>
        <p:txBody>
          <a:bodyPr wrap="none" lIns="91431" tIns="45716" rIns="91431" bIns="45716" rtlCol="0">
            <a:spAutoFit/>
          </a:bodyPr>
          <a:lstStyle/>
          <a:p>
            <a:r>
              <a:rPr lang="ru-RU" sz="40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Задание из </a:t>
            </a:r>
            <a:r>
              <a:rPr lang="ru-RU" sz="4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учебника (тесты стр.73) </a:t>
            </a:r>
            <a:endParaRPr lang="ru-RU" sz="32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Овал 19"/>
          <p:cNvSpPr/>
          <p:nvPr/>
        </p:nvSpPr>
        <p:spPr>
          <a:xfrm>
            <a:off x="223361" y="1365540"/>
            <a:ext cx="1766690" cy="592704"/>
          </a:xfrm>
          <a:prstGeom prst="ellipse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z-Latn-UZ"/>
          </a:p>
        </p:txBody>
      </p:sp>
      <p:sp>
        <p:nvSpPr>
          <p:cNvPr id="2" name="Прямоугольник 1"/>
          <p:cNvSpPr/>
          <p:nvPr/>
        </p:nvSpPr>
        <p:spPr>
          <a:xfrm>
            <a:off x="609600" y="765376"/>
            <a:ext cx="73152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3600" b="1" dirty="0" smtClean="0">
                <a:latin typeface="Arial" pitchFamily="34" charset="0"/>
                <a:cs typeface="Arial" pitchFamily="34" charset="0"/>
              </a:rPr>
              <a:t>   6</a:t>
            </a:r>
            <a:r>
              <a:rPr lang="ru-RU" sz="3600" b="1" dirty="0">
                <a:latin typeface="Arial" pitchFamily="34" charset="0"/>
                <a:cs typeface="Arial" pitchFamily="34" charset="0"/>
              </a:rPr>
              <a:t>. </a:t>
            </a:r>
            <a:r>
              <a:rPr lang="ru-RU" sz="3600" b="1" i="1" dirty="0">
                <a:latin typeface="Arial" pitchFamily="34" charset="0"/>
                <a:cs typeface="Arial" pitchFamily="34" charset="0"/>
              </a:rPr>
              <a:t>АС=? (рис. </a:t>
            </a:r>
            <a:r>
              <a:rPr lang="ru-RU" sz="3600" b="1" dirty="0">
                <a:latin typeface="Arial" pitchFamily="34" charset="0"/>
                <a:cs typeface="Arial" pitchFamily="34" charset="0"/>
              </a:rPr>
              <a:t>3)</a:t>
            </a:r>
          </a:p>
          <a:p>
            <a:r>
              <a:rPr lang="ru-RU" sz="3600" b="1" dirty="0">
                <a:latin typeface="Arial" pitchFamily="34" charset="0"/>
                <a:cs typeface="Arial" pitchFamily="34" charset="0"/>
              </a:rPr>
              <a:t>А) </a:t>
            </a:r>
            <a:r>
              <a:rPr lang="ru-RU" sz="3600" b="1" dirty="0" smtClean="0">
                <a:latin typeface="Arial" pitchFamily="34" charset="0"/>
                <a:cs typeface="Arial" pitchFamily="34" charset="0"/>
              </a:rPr>
              <a:t>6 </a:t>
            </a:r>
            <a:r>
              <a:rPr lang="uz-Latn-UZ" sz="3600" b="1" dirty="0" smtClean="0">
                <a:latin typeface="Arial" pitchFamily="34" charset="0"/>
                <a:cs typeface="Arial" pitchFamily="34" charset="0"/>
              </a:rPr>
              <a:t>      </a:t>
            </a:r>
            <a:r>
              <a:rPr lang="ru-RU" sz="3600" b="1" dirty="0" smtClean="0">
                <a:latin typeface="Arial" pitchFamily="34" charset="0"/>
                <a:cs typeface="Arial" pitchFamily="34" charset="0"/>
              </a:rPr>
              <a:t>Б</a:t>
            </a:r>
            <a:r>
              <a:rPr lang="ru-RU" sz="3600" b="1" dirty="0">
                <a:latin typeface="Arial" pitchFamily="34" charset="0"/>
                <a:cs typeface="Arial" pitchFamily="34" charset="0"/>
              </a:rPr>
              <a:t>) </a:t>
            </a:r>
            <a:r>
              <a:rPr lang="ru-RU" sz="3600" b="1" dirty="0" smtClean="0">
                <a:latin typeface="Arial" pitchFamily="34" charset="0"/>
                <a:cs typeface="Arial" pitchFamily="34" charset="0"/>
              </a:rPr>
              <a:t>8 </a:t>
            </a:r>
            <a:r>
              <a:rPr lang="uz-Latn-UZ" sz="3600" b="1" dirty="0" smtClean="0">
                <a:latin typeface="Arial" pitchFamily="34" charset="0"/>
                <a:cs typeface="Arial" pitchFamily="34" charset="0"/>
              </a:rPr>
              <a:t>      </a:t>
            </a:r>
            <a:r>
              <a:rPr lang="ru-RU" sz="3600" b="1" dirty="0" smtClean="0">
                <a:latin typeface="Arial" pitchFamily="34" charset="0"/>
                <a:cs typeface="Arial" pitchFamily="34" charset="0"/>
              </a:rPr>
              <a:t>В</a:t>
            </a:r>
            <a:r>
              <a:rPr lang="ru-RU" sz="3600" b="1" dirty="0">
                <a:latin typeface="Arial" pitchFamily="34" charset="0"/>
                <a:cs typeface="Arial" pitchFamily="34" charset="0"/>
              </a:rPr>
              <a:t>) </a:t>
            </a:r>
            <a:r>
              <a:rPr lang="ru-RU" sz="3600" b="1" dirty="0" smtClean="0">
                <a:latin typeface="Arial" pitchFamily="34" charset="0"/>
                <a:cs typeface="Arial" pitchFamily="34" charset="0"/>
              </a:rPr>
              <a:t>12 </a:t>
            </a:r>
            <a:r>
              <a:rPr lang="uz-Latn-UZ" sz="3600" b="1" dirty="0" smtClean="0">
                <a:latin typeface="Arial" pitchFamily="34" charset="0"/>
                <a:cs typeface="Arial" pitchFamily="34" charset="0"/>
              </a:rPr>
              <a:t>     </a:t>
            </a:r>
            <a:r>
              <a:rPr lang="ru-RU" sz="3600" b="1" dirty="0" smtClean="0">
                <a:latin typeface="Arial" pitchFamily="34" charset="0"/>
                <a:cs typeface="Arial" pitchFamily="34" charset="0"/>
              </a:rPr>
              <a:t>Г</a:t>
            </a:r>
            <a:r>
              <a:rPr lang="ru-RU" sz="3600" b="1" dirty="0">
                <a:latin typeface="Arial" pitchFamily="34" charset="0"/>
                <a:cs typeface="Arial" pitchFamily="34" charset="0"/>
              </a:rPr>
              <a:t>) 10,5</a:t>
            </a:r>
            <a:endParaRPr lang="uz-Latn-UZ" sz="36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2362200" y="3142383"/>
            <a:ext cx="1676400" cy="2877417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flipH="1">
            <a:off x="2590800" y="2438400"/>
            <a:ext cx="1143000" cy="4495800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flipV="1">
            <a:off x="2362200" y="2438400"/>
            <a:ext cx="1371600" cy="703983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flipV="1">
            <a:off x="2590800" y="6019800"/>
            <a:ext cx="1447800" cy="914400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 flipV="1">
            <a:off x="2693638" y="3793574"/>
            <a:ext cx="304800" cy="170583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 flipV="1">
            <a:off x="3429000" y="5163759"/>
            <a:ext cx="304800" cy="150642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Прямоугольник 31"/>
          <p:cNvSpPr/>
          <p:nvPr/>
        </p:nvSpPr>
        <p:spPr>
          <a:xfrm rot="20072047" flipH="1">
            <a:off x="2425553" y="3062822"/>
            <a:ext cx="376987" cy="287510"/>
          </a:xfrm>
          <a:prstGeom prst="rect">
            <a:avLst/>
          </a:prstGeom>
          <a:noFill/>
          <a:ln w="571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z-Latn-UZ"/>
          </a:p>
        </p:txBody>
      </p:sp>
      <p:sp>
        <p:nvSpPr>
          <p:cNvPr id="33" name="Прямоугольник 32"/>
          <p:cNvSpPr/>
          <p:nvPr/>
        </p:nvSpPr>
        <p:spPr>
          <a:xfrm rot="3560873">
            <a:off x="3658827" y="5810397"/>
            <a:ext cx="301665" cy="351889"/>
          </a:xfrm>
          <a:prstGeom prst="rect">
            <a:avLst/>
          </a:prstGeom>
          <a:noFill/>
          <a:ln w="571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z-Latn-UZ"/>
          </a:p>
        </p:txBody>
      </p:sp>
      <p:sp>
        <p:nvSpPr>
          <p:cNvPr id="37" name="Text Box 8"/>
          <p:cNvSpPr txBox="1">
            <a:spLocks noChangeArrowheads="1"/>
          </p:cNvSpPr>
          <p:nvPr/>
        </p:nvSpPr>
        <p:spPr bwMode="auto">
          <a:xfrm>
            <a:off x="2215933" y="6652807"/>
            <a:ext cx="523482" cy="5627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0622" tIns="65311" rIns="130622" bIns="6531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uz-Latn-UZ" sz="2800" b="1" dirty="0" smtClean="0">
                <a:latin typeface="Arial" pitchFamily="34" charset="0"/>
                <a:cs typeface="Arial" pitchFamily="34" charset="0"/>
              </a:rPr>
              <a:t>D</a:t>
            </a:r>
            <a:endParaRPr lang="ru-RU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Text Box 8"/>
          <p:cNvSpPr txBox="1">
            <a:spLocks noChangeArrowheads="1"/>
          </p:cNvSpPr>
          <p:nvPr/>
        </p:nvSpPr>
        <p:spPr bwMode="auto">
          <a:xfrm>
            <a:off x="3622694" y="2143879"/>
            <a:ext cx="523482" cy="5627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0622" tIns="65311" rIns="130622" bIns="6531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uz-Latn-UZ" sz="2800" b="1" dirty="0">
                <a:latin typeface="Arial" pitchFamily="34" charset="0"/>
                <a:cs typeface="Arial" pitchFamily="34" charset="0"/>
              </a:rPr>
              <a:t>C</a:t>
            </a:r>
            <a:endParaRPr lang="ru-RU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Text Box 8"/>
          <p:cNvSpPr txBox="1">
            <a:spLocks noChangeArrowheads="1"/>
          </p:cNvSpPr>
          <p:nvPr/>
        </p:nvSpPr>
        <p:spPr bwMode="auto">
          <a:xfrm>
            <a:off x="1954192" y="2901360"/>
            <a:ext cx="523482" cy="5627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0622" tIns="65311" rIns="130622" bIns="6531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uz-Latn-UZ" sz="2800" b="1" dirty="0">
                <a:latin typeface="Arial" pitchFamily="34" charset="0"/>
                <a:cs typeface="Arial" pitchFamily="34" charset="0"/>
              </a:rPr>
              <a:t>A</a:t>
            </a:r>
            <a:endParaRPr lang="ru-RU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Text Box 8"/>
          <p:cNvSpPr txBox="1">
            <a:spLocks noChangeArrowheads="1"/>
          </p:cNvSpPr>
          <p:nvPr/>
        </p:nvSpPr>
        <p:spPr bwMode="auto">
          <a:xfrm>
            <a:off x="2693638" y="4339169"/>
            <a:ext cx="542718" cy="5627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0622" tIns="65311" rIns="130622" bIns="6531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uz-Latn-UZ" sz="2800" b="1" dirty="0">
                <a:latin typeface="Arial" pitchFamily="34" charset="0"/>
                <a:cs typeface="Arial" pitchFamily="34" charset="0"/>
              </a:rPr>
              <a:t>O</a:t>
            </a:r>
            <a:endParaRPr lang="ru-RU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Text Box 8"/>
          <p:cNvSpPr txBox="1">
            <a:spLocks noChangeArrowheads="1"/>
          </p:cNvSpPr>
          <p:nvPr/>
        </p:nvSpPr>
        <p:spPr bwMode="auto">
          <a:xfrm>
            <a:off x="4005459" y="5757662"/>
            <a:ext cx="523482" cy="5627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0622" tIns="65311" rIns="130622" bIns="6531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800" b="1">
                <a:latin typeface="Arial" pitchFamily="34" charset="0"/>
                <a:cs typeface="Arial" pitchFamily="34" charset="0"/>
              </a:rPr>
              <a:t>В</a:t>
            </a:r>
          </a:p>
        </p:txBody>
      </p:sp>
      <p:sp>
        <p:nvSpPr>
          <p:cNvPr id="36" name="Прямоугольник 35"/>
          <p:cNvSpPr/>
          <p:nvPr/>
        </p:nvSpPr>
        <p:spPr>
          <a:xfrm>
            <a:off x="3304577" y="6410979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6</a:t>
            </a:r>
            <a:endParaRPr lang="uz-Latn-UZ" sz="3600" dirty="0"/>
          </a:p>
        </p:txBody>
      </p:sp>
      <p:sp>
        <p:nvSpPr>
          <p:cNvPr id="46" name="Text Box 18"/>
          <p:cNvSpPr txBox="1">
            <a:spLocks noChangeArrowheads="1"/>
          </p:cNvSpPr>
          <p:nvPr/>
        </p:nvSpPr>
        <p:spPr bwMode="auto">
          <a:xfrm>
            <a:off x="4843305" y="5626149"/>
            <a:ext cx="8828335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  </a:t>
            </a:r>
            <a:r>
              <a:rPr lang="uz-Cyrl-UZ" sz="32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п</a:t>
            </a:r>
            <a:r>
              <a:rPr lang="ru-RU" sz="32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о  </a:t>
            </a:r>
            <a:r>
              <a:rPr lang="ru-RU" sz="32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признаку</a:t>
            </a:r>
            <a:r>
              <a:rPr lang="en-US" sz="32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uz-Cyrl-UZ" sz="32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УСУ равенства треугольников</a:t>
            </a:r>
            <a:r>
              <a:rPr lang="ru-RU" sz="32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  </a:t>
            </a:r>
            <a:r>
              <a:rPr lang="ru-RU" sz="3200" b="1" dirty="0" smtClean="0">
                <a:solidFill>
                  <a:srgbClr val="000099"/>
                </a:solidFill>
                <a:latin typeface="Cambria Math"/>
                <a:ea typeface="Cambria Math"/>
                <a:cs typeface="Arial" pitchFamily="34" charset="0"/>
              </a:rPr>
              <a:t>△</a:t>
            </a:r>
            <a:r>
              <a:rPr lang="ru-RU" sz="32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А</a:t>
            </a:r>
            <a:r>
              <a:rPr lang="uz-Latn-UZ" sz="32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C</a:t>
            </a:r>
            <a:r>
              <a:rPr lang="ru-RU" sz="32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О =</a:t>
            </a:r>
            <a:r>
              <a:rPr lang="ru-RU" sz="3200" b="1" dirty="0" smtClean="0">
                <a:solidFill>
                  <a:srgbClr val="000099"/>
                </a:solidFill>
                <a:latin typeface="Cambria Math"/>
                <a:ea typeface="Cambria Math"/>
                <a:cs typeface="Arial" pitchFamily="34" charset="0"/>
              </a:rPr>
              <a:t>△</a:t>
            </a:r>
            <a:r>
              <a:rPr lang="uz-Latn-UZ" sz="32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B</a:t>
            </a:r>
            <a:r>
              <a:rPr lang="en-US" sz="32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D</a:t>
            </a:r>
            <a:r>
              <a:rPr lang="ru-RU" sz="32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О</a:t>
            </a:r>
            <a:r>
              <a:rPr lang="ru-RU" sz="32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,     </a:t>
            </a:r>
            <a:r>
              <a:rPr lang="ru-RU" sz="32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следовательно, </a:t>
            </a:r>
            <a:r>
              <a:rPr lang="uz-Latn-UZ" sz="32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2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А</a:t>
            </a:r>
            <a:r>
              <a:rPr lang="uz-Latn-UZ" sz="32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C</a:t>
            </a:r>
            <a:r>
              <a:rPr lang="ru-RU" sz="32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=</a:t>
            </a:r>
            <a:r>
              <a:rPr lang="uz-Latn-UZ" sz="32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BD=6</a:t>
            </a:r>
            <a:endParaRPr lang="ru-RU" sz="3200" b="1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 Box 28"/>
              <p:cNvSpPr txBox="1">
                <a:spLocks noChangeArrowheads="1"/>
              </p:cNvSpPr>
              <p:nvPr/>
            </p:nvSpPr>
            <p:spPr bwMode="auto">
              <a:xfrm>
                <a:off x="6534515" y="2940302"/>
                <a:ext cx="5445919" cy="5725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12700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130622" tIns="65311" rIns="130622" bIns="65311">
                <a:spAutoFit/>
              </a:bodyPr>
              <a:lstStyle>
                <a:lvl1pPr marL="457200" indent="-457200">
                  <a:defRPr kumimoji="1"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914400" indent="-457200">
                  <a:defRPr kumimoji="1"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371600" indent="-457200">
                  <a:defRPr kumimoji="1"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828800" indent="-457200">
                  <a:defRPr kumimoji="1"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286000" indent="-457200">
                  <a:defRPr kumimoji="1"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743200" indent="-457200" fontAlgn="base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3200400" indent="-457200" fontAlgn="base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657600" indent="-457200" fontAlgn="base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4114800" indent="-457200" fontAlgn="base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>
                  <a:buFontTx/>
                  <a:buAutoNum type="arabicParenR"/>
                </a:pPr>
                <a:r>
                  <a:rPr kumimoji="0" lang="ru-RU" sz="2800" b="1" dirty="0">
                    <a:solidFill>
                      <a:srgbClr val="000099"/>
                    </a:solidFill>
                    <a:latin typeface="Cambria Math"/>
                    <a:ea typeface="Cambria Math"/>
                    <a:cs typeface="Arial" pitchFamily="34" charset="0"/>
                  </a:rPr>
                  <a:t>∠</a:t>
                </a:r>
                <a:r>
                  <a:rPr kumimoji="0" lang="ru-RU" sz="2800" b="1" dirty="0">
                    <a:solidFill>
                      <a:srgbClr val="000099"/>
                    </a:solidFill>
                    <a:latin typeface="Arial" pitchFamily="34" charset="0"/>
                    <a:cs typeface="Arial" pitchFamily="34" charset="0"/>
                  </a:rPr>
                  <a:t>А = </a:t>
                </a:r>
                <a:r>
                  <a:rPr kumimoji="0" lang="ru-RU" sz="2800" b="1" dirty="0">
                    <a:solidFill>
                      <a:srgbClr val="000099"/>
                    </a:solidFill>
                    <a:latin typeface="Cambria Math"/>
                    <a:ea typeface="Cambria Math"/>
                    <a:cs typeface="Arial" pitchFamily="34" charset="0"/>
                  </a:rPr>
                  <a:t>∠</a:t>
                </a:r>
                <a:r>
                  <a:rPr kumimoji="0" lang="ru-RU" sz="2800" b="1" dirty="0">
                    <a:solidFill>
                      <a:srgbClr val="000099"/>
                    </a:solidFill>
                    <a:latin typeface="Arial" pitchFamily="34" charset="0"/>
                    <a:cs typeface="Arial" pitchFamily="34" charset="0"/>
                  </a:rPr>
                  <a:t>В</a:t>
                </a:r>
                <a:r>
                  <a:rPr kumimoji="0" lang="uz-Latn-UZ" sz="2800" b="1" dirty="0">
                    <a:solidFill>
                      <a:srgbClr val="000099"/>
                    </a:solidFill>
                    <a:latin typeface="Arial" pitchFamily="34" charset="0"/>
                    <a:cs typeface="Arial" pitchFamily="34" charset="0"/>
                  </a:rPr>
                  <a:t>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kumimoji="0" lang="uz-Latn-UZ" sz="2800" b="1" i="1">
                            <a:solidFill>
                              <a:srgbClr val="000099"/>
                            </a:solidFill>
                            <a:latin typeface="Cambria Math"/>
                            <a:cs typeface="Arial" pitchFamily="34" charset="0"/>
                          </a:rPr>
                        </m:ctrlPr>
                      </m:sSupPr>
                      <m:e>
                        <m:r>
                          <a:rPr kumimoji="0" lang="uz-Latn-UZ" sz="2800" b="1" i="1">
                            <a:solidFill>
                              <a:srgbClr val="000099"/>
                            </a:solidFill>
                            <a:latin typeface="Cambria Math"/>
                            <a:cs typeface="Arial" pitchFamily="34" charset="0"/>
                          </a:rPr>
                          <m:t>𝟗𝟎</m:t>
                        </m:r>
                      </m:e>
                      <m:sup>
                        <m:r>
                          <a:rPr kumimoji="0" lang="uz-Latn-UZ" sz="2800" b="1" i="1">
                            <a:solidFill>
                              <a:srgbClr val="000099"/>
                            </a:solidFill>
                            <a:latin typeface="Cambria Math"/>
                            <a:cs typeface="Arial" pitchFamily="34" charset="0"/>
                          </a:rPr>
                          <m:t>𝟎</m:t>
                        </m:r>
                      </m:sup>
                    </m:sSup>
                  </m:oMath>
                </a14:m>
                <a:r>
                  <a:rPr kumimoji="0" lang="ru-RU" sz="2800" b="1" dirty="0">
                    <a:solidFill>
                      <a:srgbClr val="000099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kumimoji="0" lang="uz-Latn-UZ" sz="2800" b="1" dirty="0" smtClean="0">
                    <a:solidFill>
                      <a:srgbClr val="000099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kumimoji="0" lang="ru-RU" sz="2800" b="1" dirty="0" smtClean="0">
                    <a:solidFill>
                      <a:srgbClr val="000099"/>
                    </a:solidFill>
                    <a:latin typeface="Arial" pitchFamily="34" charset="0"/>
                    <a:cs typeface="Arial" pitchFamily="34" charset="0"/>
                  </a:rPr>
                  <a:t>по </a:t>
                </a:r>
                <a:r>
                  <a:rPr kumimoji="0" lang="ru-RU" sz="2800" b="1" dirty="0">
                    <a:solidFill>
                      <a:srgbClr val="000099"/>
                    </a:solidFill>
                    <a:latin typeface="Arial" pitchFamily="34" charset="0"/>
                    <a:cs typeface="Arial" pitchFamily="34" charset="0"/>
                  </a:rPr>
                  <a:t>условию</a:t>
                </a:r>
              </a:p>
            </p:txBody>
          </p:sp>
        </mc:Choice>
        <mc:Fallback xmlns="">
          <p:sp>
            <p:nvSpPr>
              <p:cNvPr id="49" name="Text 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534515" y="2940302"/>
                <a:ext cx="5445919" cy="572531"/>
              </a:xfrm>
              <a:prstGeom prst="rect">
                <a:avLst/>
              </a:prstGeom>
              <a:blipFill rotWithShape="1">
                <a:blip r:embed="rId2"/>
                <a:stretch>
                  <a:fillRect l="-1456" t="-5319" r="-336" b="-25532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0" name="Text Box 29"/>
          <p:cNvSpPr txBox="1">
            <a:spLocks noChangeArrowheads="1"/>
          </p:cNvSpPr>
          <p:nvPr/>
        </p:nvSpPr>
        <p:spPr bwMode="auto">
          <a:xfrm>
            <a:off x="6538997" y="3597472"/>
            <a:ext cx="4879674" cy="5627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>
            <a:lvl1pPr marL="4572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8288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kumimoji="0" lang="ru-RU" sz="28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2) </a:t>
            </a:r>
            <a:r>
              <a:rPr kumimoji="0" lang="uz-Latn-UZ" sz="28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ru-RU" sz="28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АО </a:t>
            </a:r>
            <a:r>
              <a:rPr kumimoji="0" lang="ru-RU" sz="28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= </a:t>
            </a:r>
            <a:r>
              <a:rPr kumimoji="0" lang="uz-Latn-UZ" sz="28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B</a:t>
            </a:r>
            <a:r>
              <a:rPr kumimoji="0" lang="ru-RU" sz="28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О </a:t>
            </a:r>
            <a:r>
              <a:rPr kumimoji="0" lang="uz-Latn-UZ" sz="28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  </a:t>
            </a:r>
            <a:r>
              <a:rPr kumimoji="0" lang="ru-RU" sz="28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по </a:t>
            </a:r>
            <a:r>
              <a:rPr kumimoji="0" lang="ru-RU" sz="28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условию </a:t>
            </a:r>
          </a:p>
        </p:txBody>
      </p:sp>
      <p:sp>
        <p:nvSpPr>
          <p:cNvPr id="51" name="Text Box 30"/>
          <p:cNvSpPr txBox="1">
            <a:spLocks noChangeArrowheads="1"/>
          </p:cNvSpPr>
          <p:nvPr/>
        </p:nvSpPr>
        <p:spPr bwMode="auto">
          <a:xfrm>
            <a:off x="8077200" y="1684312"/>
            <a:ext cx="2051849" cy="5627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>
            <a:lvl1pPr marL="4572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909763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54635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5pPr>
            <a:lvl6pPr marL="300355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46075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91795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37515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kumimoji="0" lang="ru-RU" sz="28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Решение:</a:t>
            </a:r>
          </a:p>
        </p:txBody>
      </p:sp>
      <p:sp>
        <p:nvSpPr>
          <p:cNvPr id="53" name="Text Box 32"/>
          <p:cNvSpPr txBox="1">
            <a:spLocks noChangeArrowheads="1"/>
          </p:cNvSpPr>
          <p:nvPr/>
        </p:nvSpPr>
        <p:spPr bwMode="auto">
          <a:xfrm>
            <a:off x="6516586" y="4284973"/>
            <a:ext cx="5221062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4572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909763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54635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5pPr>
            <a:lvl6pPr marL="300355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46075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91795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37515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AutoNum type="arabicParenR" startAt="3"/>
            </a:pPr>
            <a:r>
              <a:rPr kumimoji="0" lang="ru-RU" sz="28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kumimoji="0" lang="ru-RU" sz="28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kumimoji="0" lang="ru-RU" sz="2800" b="1" dirty="0" smtClean="0">
                <a:solidFill>
                  <a:srgbClr val="000099"/>
                </a:solidFill>
                <a:latin typeface="Cambria Math"/>
                <a:ea typeface="Cambria Math"/>
                <a:cs typeface="Arial" pitchFamily="34" charset="0"/>
              </a:rPr>
              <a:t>∠</a:t>
            </a:r>
            <a:r>
              <a:rPr kumimoji="0" lang="ru-RU" sz="28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1 </a:t>
            </a:r>
            <a:r>
              <a:rPr kumimoji="0" lang="ru-RU" sz="28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= </a:t>
            </a:r>
            <a:r>
              <a:rPr kumimoji="0" lang="ru-RU" sz="2800" b="1" dirty="0" smtClean="0">
                <a:solidFill>
                  <a:srgbClr val="000099"/>
                </a:solidFill>
                <a:latin typeface="Cambria Math"/>
                <a:ea typeface="Cambria Math"/>
                <a:cs typeface="Arial" pitchFamily="34" charset="0"/>
              </a:rPr>
              <a:t>∠</a:t>
            </a:r>
            <a:r>
              <a:rPr kumimoji="0" lang="ru-RU" sz="28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kumimoji="0" lang="ru-RU" sz="28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kumimoji="0" lang="ru-RU" sz="28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так как </a:t>
            </a:r>
            <a:r>
              <a:rPr kumimoji="0" lang="ru-RU" sz="28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они </a:t>
            </a:r>
          </a:p>
          <a:p>
            <a:r>
              <a:rPr kumimoji="0" lang="ru-RU" sz="28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         </a:t>
            </a:r>
            <a:r>
              <a:rPr kumimoji="0" lang="ru-RU" sz="28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вертикальные </a:t>
            </a:r>
            <a:endParaRPr kumimoji="0" lang="ru-RU" sz="2800" b="1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8" name="Text Box 30"/>
          <p:cNvSpPr txBox="1">
            <a:spLocks noChangeArrowheads="1"/>
          </p:cNvSpPr>
          <p:nvPr/>
        </p:nvSpPr>
        <p:spPr bwMode="auto">
          <a:xfrm>
            <a:off x="6414019" y="2295536"/>
            <a:ext cx="5378209" cy="5627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>
            <a:lvl1pPr marL="4572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909763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54635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5pPr>
            <a:lvl6pPr marL="300355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46075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91795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37515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kumimoji="0" lang="ru-RU" sz="28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ru-RU" sz="28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Рассмотрим</a:t>
            </a:r>
            <a:r>
              <a:rPr lang="ru-RU" sz="28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8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ru-RU" sz="2800" b="1" dirty="0" smtClean="0">
                <a:solidFill>
                  <a:srgbClr val="000099"/>
                </a:solidFill>
                <a:latin typeface="Cambria Math"/>
                <a:ea typeface="Cambria Math"/>
                <a:cs typeface="Arial" pitchFamily="34" charset="0"/>
              </a:rPr>
              <a:t>△</a:t>
            </a:r>
            <a:r>
              <a:rPr lang="ru-RU" sz="28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А</a:t>
            </a:r>
            <a:r>
              <a:rPr lang="uz-Latn-UZ" sz="28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C</a:t>
            </a:r>
            <a:r>
              <a:rPr lang="ru-RU" sz="28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О </a:t>
            </a:r>
            <a:r>
              <a:rPr lang="ru-RU" sz="28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и</a:t>
            </a:r>
            <a:r>
              <a:rPr lang="ru-RU" sz="28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800" b="1" dirty="0" smtClean="0">
                <a:solidFill>
                  <a:srgbClr val="000099"/>
                </a:solidFill>
                <a:latin typeface="Cambria Math"/>
                <a:ea typeface="Cambria Math"/>
                <a:cs typeface="Arial" pitchFamily="34" charset="0"/>
              </a:rPr>
              <a:t>△</a:t>
            </a:r>
            <a:r>
              <a:rPr lang="uz-Latn-UZ" sz="28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B</a:t>
            </a:r>
            <a:r>
              <a:rPr lang="en-US" sz="28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D</a:t>
            </a:r>
            <a:r>
              <a:rPr lang="ru-RU" sz="28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О</a:t>
            </a:r>
            <a:endParaRPr kumimoji="0" lang="ru-RU" sz="2800" b="1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59" name="Group 45"/>
          <p:cNvGrpSpPr>
            <a:grpSpLocks/>
          </p:cNvGrpSpPr>
          <p:nvPr/>
        </p:nvGrpSpPr>
        <p:grpSpPr bwMode="auto">
          <a:xfrm rot="4980862">
            <a:off x="2279139" y="4372738"/>
            <a:ext cx="1841501" cy="438150"/>
            <a:chOff x="1645" y="2105"/>
            <a:chExt cx="725" cy="230"/>
          </a:xfrm>
        </p:grpSpPr>
        <p:sp>
          <p:nvSpPr>
            <p:cNvPr id="60" name="Text Box 46"/>
            <p:cNvSpPr txBox="1">
              <a:spLocks noChangeArrowheads="1"/>
            </p:cNvSpPr>
            <p:nvPr/>
          </p:nvSpPr>
          <p:spPr bwMode="auto">
            <a:xfrm rot="16333614">
              <a:off x="2166" y="2131"/>
              <a:ext cx="202" cy="206"/>
            </a:xfrm>
            <a:prstGeom prst="rect">
              <a:avLst/>
            </a:prstGeom>
            <a:noFill/>
            <a:ln w="57150">
              <a:noFill/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ru-RU" sz="2800" b="1" dirty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2</a:t>
              </a:r>
            </a:p>
          </p:txBody>
        </p:sp>
        <p:sp>
          <p:nvSpPr>
            <p:cNvPr id="61" name="Text Box 47"/>
            <p:cNvSpPr txBox="1">
              <a:spLocks noChangeArrowheads="1"/>
            </p:cNvSpPr>
            <p:nvPr/>
          </p:nvSpPr>
          <p:spPr bwMode="auto">
            <a:xfrm rot="16589224">
              <a:off x="1647" y="2103"/>
              <a:ext cx="202" cy="206"/>
            </a:xfrm>
            <a:prstGeom prst="rect">
              <a:avLst/>
            </a:prstGeom>
            <a:noFill/>
            <a:ln w="57150">
              <a:noFill/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ru-RU" sz="2800" b="1" dirty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1</a:t>
              </a:r>
            </a:p>
          </p:txBody>
        </p:sp>
        <p:sp>
          <p:nvSpPr>
            <p:cNvPr id="62" name="Freeform 48"/>
            <p:cNvSpPr>
              <a:spLocks/>
            </p:cNvSpPr>
            <p:nvPr/>
          </p:nvSpPr>
          <p:spPr bwMode="auto">
            <a:xfrm>
              <a:off x="2122" y="2114"/>
              <a:ext cx="46" cy="158"/>
            </a:xfrm>
            <a:custGeom>
              <a:avLst/>
              <a:gdLst>
                <a:gd name="T0" fmla="*/ 48 w 104"/>
                <a:gd name="T1" fmla="*/ 0 h 336"/>
                <a:gd name="T2" fmla="*/ 96 w 104"/>
                <a:gd name="T3" fmla="*/ 176 h 336"/>
                <a:gd name="T4" fmla="*/ 0 w 104"/>
                <a:gd name="T5" fmla="*/ 336 h 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4" h="336">
                  <a:moveTo>
                    <a:pt x="48" y="0"/>
                  </a:moveTo>
                  <a:cubicBezTo>
                    <a:pt x="56" y="29"/>
                    <a:pt x="104" y="120"/>
                    <a:pt x="96" y="176"/>
                  </a:cubicBezTo>
                  <a:cubicBezTo>
                    <a:pt x="88" y="232"/>
                    <a:pt x="20" y="303"/>
                    <a:pt x="0" y="336"/>
                  </a:cubicBezTo>
                </a:path>
              </a:pathLst>
            </a:custGeom>
            <a:noFill/>
            <a:ln w="57150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uz-Latn-UZ" b="1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3" name="Freeform 49"/>
            <p:cNvSpPr>
              <a:spLocks/>
            </p:cNvSpPr>
            <p:nvPr/>
          </p:nvSpPr>
          <p:spPr bwMode="auto">
            <a:xfrm flipH="1" flipV="1">
              <a:off x="1820" y="2124"/>
              <a:ext cx="61" cy="207"/>
            </a:xfrm>
            <a:custGeom>
              <a:avLst/>
              <a:gdLst>
                <a:gd name="T0" fmla="*/ 48 w 104"/>
                <a:gd name="T1" fmla="*/ 0 h 336"/>
                <a:gd name="T2" fmla="*/ 96 w 104"/>
                <a:gd name="T3" fmla="*/ 176 h 336"/>
                <a:gd name="T4" fmla="*/ 0 w 104"/>
                <a:gd name="T5" fmla="*/ 336 h 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4" h="336">
                  <a:moveTo>
                    <a:pt x="48" y="0"/>
                  </a:moveTo>
                  <a:cubicBezTo>
                    <a:pt x="56" y="29"/>
                    <a:pt x="104" y="120"/>
                    <a:pt x="96" y="176"/>
                  </a:cubicBezTo>
                  <a:cubicBezTo>
                    <a:pt x="88" y="232"/>
                    <a:pt x="20" y="303"/>
                    <a:pt x="0" y="336"/>
                  </a:cubicBezTo>
                </a:path>
              </a:pathLst>
            </a:custGeom>
            <a:noFill/>
            <a:ln w="57150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uz-Latn-UZ" b="1">
                <a:latin typeface="Arial" pitchFamily="34" charset="0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92176587"/>
      </p:ext>
    </p:extLst>
  </p:cSld>
  <p:clrMapOvr>
    <a:masterClrMapping/>
  </p:clrMapOvr>
  <p:transition spd="med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46" grpId="0"/>
      <p:bldP spid="5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extBox 33"/>
          <p:cNvSpPr txBox="1"/>
          <p:nvPr/>
        </p:nvSpPr>
        <p:spPr>
          <a:xfrm>
            <a:off x="2846038" y="18098"/>
            <a:ext cx="9353183" cy="707878"/>
          </a:xfrm>
          <a:prstGeom prst="rect">
            <a:avLst/>
          </a:prstGeom>
          <a:noFill/>
        </p:spPr>
        <p:txBody>
          <a:bodyPr wrap="none" lIns="91431" tIns="45716" rIns="91431" bIns="45716" rtlCol="0">
            <a:spAutoFit/>
          </a:bodyPr>
          <a:lstStyle/>
          <a:p>
            <a:r>
              <a:rPr lang="ru-RU" sz="40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Задание из </a:t>
            </a:r>
            <a:r>
              <a:rPr lang="ru-RU" sz="4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учебника (тесты стр.73) </a:t>
            </a:r>
            <a:endParaRPr lang="ru-RU" sz="32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52400" y="838200"/>
            <a:ext cx="103632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latin typeface="Arial" pitchFamily="34" charset="0"/>
                <a:cs typeface="Arial" pitchFamily="34" charset="0"/>
              </a:rPr>
              <a:t>  7</a:t>
            </a:r>
            <a:r>
              <a:rPr lang="ru-RU" sz="3200" b="1" dirty="0">
                <a:latin typeface="Arial" pitchFamily="34" charset="0"/>
                <a:cs typeface="Arial" pitchFamily="34" charset="0"/>
              </a:rPr>
              <a:t>. Сколько медиан у треугольника?</a:t>
            </a:r>
          </a:p>
          <a:p>
            <a:r>
              <a:rPr lang="ru-RU" sz="3200" b="1" dirty="0">
                <a:latin typeface="Arial" pitchFamily="34" charset="0"/>
                <a:cs typeface="Arial" pitchFamily="34" charset="0"/>
              </a:rPr>
              <a:t>А) </a:t>
            </a:r>
            <a:r>
              <a:rPr lang="ru-RU" sz="3200" b="1" dirty="0" smtClean="0">
                <a:latin typeface="Arial" pitchFamily="34" charset="0"/>
                <a:cs typeface="Arial" pitchFamily="34" charset="0"/>
              </a:rPr>
              <a:t>Одна </a:t>
            </a:r>
            <a:r>
              <a:rPr lang="uz-Latn-UZ" sz="3200" b="1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ru-RU" sz="3200" b="1" dirty="0" smtClean="0">
                <a:latin typeface="Arial" pitchFamily="34" charset="0"/>
                <a:cs typeface="Arial" pitchFamily="34" charset="0"/>
              </a:rPr>
              <a:t>Б</a:t>
            </a:r>
            <a:r>
              <a:rPr lang="ru-RU" sz="3200" b="1" dirty="0">
                <a:latin typeface="Arial" pitchFamily="34" charset="0"/>
                <a:cs typeface="Arial" pitchFamily="34" charset="0"/>
              </a:rPr>
              <a:t>) </a:t>
            </a:r>
            <a:r>
              <a:rPr lang="ru-RU" sz="3200" b="1" dirty="0" smtClean="0">
                <a:latin typeface="Arial" pitchFamily="34" charset="0"/>
                <a:cs typeface="Arial" pitchFamily="34" charset="0"/>
              </a:rPr>
              <a:t>Две</a:t>
            </a:r>
            <a:r>
              <a:rPr lang="uz-Latn-UZ" sz="3200" b="1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ru-RU" sz="3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3200" b="1" dirty="0">
                <a:latin typeface="Arial" pitchFamily="34" charset="0"/>
                <a:cs typeface="Arial" pitchFamily="34" charset="0"/>
              </a:rPr>
              <a:t>В) </a:t>
            </a:r>
            <a:r>
              <a:rPr lang="ru-RU" sz="3200" b="1" dirty="0" smtClean="0">
                <a:latin typeface="Arial" pitchFamily="34" charset="0"/>
                <a:cs typeface="Arial" pitchFamily="34" charset="0"/>
              </a:rPr>
              <a:t>Три</a:t>
            </a:r>
            <a:r>
              <a:rPr lang="uz-Latn-UZ" sz="3200" b="1" dirty="0" smtClean="0">
                <a:latin typeface="Arial" pitchFamily="34" charset="0"/>
                <a:cs typeface="Arial" pitchFamily="34" charset="0"/>
              </a:rPr>
              <a:t>    </a:t>
            </a:r>
            <a:r>
              <a:rPr lang="ru-RU" sz="3200" b="1" dirty="0" smtClean="0">
                <a:latin typeface="Arial" pitchFamily="34" charset="0"/>
                <a:cs typeface="Arial" pitchFamily="34" charset="0"/>
              </a:rPr>
              <a:t>Г</a:t>
            </a:r>
            <a:r>
              <a:rPr lang="ru-RU" sz="3200" b="1" dirty="0">
                <a:latin typeface="Arial" pitchFamily="34" charset="0"/>
                <a:cs typeface="Arial" pitchFamily="34" charset="0"/>
              </a:rPr>
              <a:t>) Шесть</a:t>
            </a:r>
            <a:endParaRPr lang="uz-Latn-UZ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Rectangle 7"/>
          <p:cNvSpPr>
            <a:spLocks noChangeArrowheads="1"/>
          </p:cNvSpPr>
          <p:nvPr/>
        </p:nvSpPr>
        <p:spPr bwMode="auto">
          <a:xfrm>
            <a:off x="8142059" y="723823"/>
            <a:ext cx="6214018" cy="23632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30622" tIns="65311" rIns="130622" bIns="65311">
            <a:spAutoFit/>
          </a:bodyPr>
          <a:lstStyle/>
          <a:p>
            <a:pPr algn="ctr"/>
            <a:r>
              <a:rPr lang="ru-RU" sz="29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    Отрезок</a:t>
            </a:r>
            <a:r>
              <a:rPr lang="ru-RU" sz="29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, соединяющий вершину треугольника с серединой противоположной стороны, называется </a:t>
            </a:r>
            <a:r>
              <a:rPr lang="ru-RU" sz="29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медианой </a:t>
            </a:r>
            <a:r>
              <a:rPr lang="ru-RU" sz="29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треугольника.</a:t>
            </a:r>
            <a:endParaRPr lang="ru-RU" sz="29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AutoShape 2"/>
          <p:cNvSpPr>
            <a:spLocks noChangeArrowheads="1"/>
          </p:cNvSpPr>
          <p:nvPr/>
        </p:nvSpPr>
        <p:spPr bwMode="auto">
          <a:xfrm rot="246216">
            <a:off x="411724" y="3323705"/>
            <a:ext cx="4401819" cy="4383406"/>
          </a:xfrm>
          <a:prstGeom prst="triangle">
            <a:avLst>
              <a:gd name="adj" fmla="val 31347"/>
            </a:avLst>
          </a:prstGeom>
          <a:gradFill rotWithShape="1">
            <a:gsLst>
              <a:gs pos="0">
                <a:schemeClr val="bg1"/>
              </a:gs>
              <a:gs pos="100000">
                <a:srgbClr val="66FFFF"/>
              </a:gs>
            </a:gsLst>
            <a:path path="shape">
              <a:fillToRect l="50000" t="50000" r="50000" b="50000"/>
            </a:path>
          </a:gradFill>
          <a:ln w="76200">
            <a:solidFill>
              <a:srgbClr val="0099CC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 anchor="ctr"/>
          <a:lstStyle/>
          <a:p>
            <a:endParaRPr lang="uz-Latn-UZ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42" name="Rectangle 3"/>
          <p:cNvSpPr>
            <a:spLocks noChangeArrowheads="1"/>
          </p:cNvSpPr>
          <p:nvPr/>
        </p:nvSpPr>
        <p:spPr bwMode="auto">
          <a:xfrm rot="2192912">
            <a:off x="1184852" y="5562042"/>
            <a:ext cx="2855562" cy="83978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30622" tIns="65311" rIns="130622" bIns="65311">
            <a:spAutoFit/>
          </a:bodyPr>
          <a:lstStyle/>
          <a:p>
            <a:r>
              <a:rPr lang="ru-RU" sz="4600" b="1" dirty="0" smtClean="0">
                <a:solidFill>
                  <a:srgbClr val="6600CC"/>
                </a:solidFill>
                <a:latin typeface="Arial" pitchFamily="34" charset="0"/>
                <a:cs typeface="Arial" pitchFamily="34" charset="0"/>
              </a:rPr>
              <a:t>медиана</a:t>
            </a:r>
            <a:endParaRPr lang="ru-RU" sz="4600" b="1" dirty="0">
              <a:solidFill>
                <a:srgbClr val="66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3" name="AutoShape 4"/>
          <p:cNvSpPr>
            <a:spLocks noChangeArrowheads="1"/>
          </p:cNvSpPr>
          <p:nvPr/>
        </p:nvSpPr>
        <p:spPr bwMode="auto">
          <a:xfrm>
            <a:off x="4678677" y="3135923"/>
            <a:ext cx="9677400" cy="2849880"/>
          </a:xfrm>
          <a:prstGeom prst="triangle">
            <a:avLst>
              <a:gd name="adj" fmla="val 29815"/>
            </a:avLst>
          </a:prstGeom>
          <a:gradFill rotWithShape="1">
            <a:gsLst>
              <a:gs pos="0">
                <a:schemeClr val="bg1"/>
              </a:gs>
              <a:gs pos="100000">
                <a:srgbClr val="CC66FF"/>
              </a:gs>
            </a:gsLst>
            <a:path path="shape">
              <a:fillToRect l="50000" t="50000" r="50000" b="50000"/>
            </a:path>
          </a:gradFill>
          <a:ln w="762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 anchor="ctr"/>
          <a:lstStyle/>
          <a:p>
            <a:endParaRPr lang="uz-Latn-UZ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44" name="Freeform 8"/>
          <p:cNvSpPr>
            <a:spLocks/>
          </p:cNvSpPr>
          <p:nvPr/>
        </p:nvSpPr>
        <p:spPr bwMode="auto">
          <a:xfrm>
            <a:off x="317742" y="6516485"/>
            <a:ext cx="447040" cy="121920"/>
          </a:xfrm>
          <a:custGeom>
            <a:avLst/>
            <a:gdLst>
              <a:gd name="T0" fmla="*/ 0 w 176"/>
              <a:gd name="T1" fmla="*/ 0 h 64"/>
              <a:gd name="T2" fmla="*/ 176 w 176"/>
              <a:gd name="T3" fmla="*/ 64 h 64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76" h="64">
                <a:moveTo>
                  <a:pt x="0" y="0"/>
                </a:moveTo>
                <a:lnTo>
                  <a:pt x="176" y="64"/>
                </a:lnTo>
              </a:path>
            </a:pathLst>
          </a:custGeom>
          <a:noFill/>
          <a:ln w="762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/>
          <a:lstStyle/>
          <a:p>
            <a:endParaRPr lang="uz-Latn-UZ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45" name="Freeform 9"/>
          <p:cNvSpPr>
            <a:spLocks/>
          </p:cNvSpPr>
          <p:nvPr/>
        </p:nvSpPr>
        <p:spPr bwMode="auto">
          <a:xfrm>
            <a:off x="1272782" y="4367645"/>
            <a:ext cx="386080" cy="121920"/>
          </a:xfrm>
          <a:custGeom>
            <a:avLst/>
            <a:gdLst>
              <a:gd name="T0" fmla="*/ 152 w 152"/>
              <a:gd name="T1" fmla="*/ 64 h 64"/>
              <a:gd name="T2" fmla="*/ 0 w 152"/>
              <a:gd name="T3" fmla="*/ 0 h 64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52" h="64">
                <a:moveTo>
                  <a:pt x="152" y="64"/>
                </a:moveTo>
                <a:lnTo>
                  <a:pt x="0" y="0"/>
                </a:lnTo>
              </a:path>
            </a:pathLst>
          </a:custGeom>
          <a:noFill/>
          <a:ln w="762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/>
          <a:lstStyle/>
          <a:p>
            <a:endParaRPr lang="uz-Latn-UZ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47" name="Freeform 10"/>
          <p:cNvSpPr>
            <a:spLocks/>
          </p:cNvSpPr>
          <p:nvPr/>
        </p:nvSpPr>
        <p:spPr bwMode="auto">
          <a:xfrm>
            <a:off x="1026403" y="5510645"/>
            <a:ext cx="3556000" cy="2301240"/>
          </a:xfrm>
          <a:custGeom>
            <a:avLst/>
            <a:gdLst>
              <a:gd name="T0" fmla="*/ 1400 w 1400"/>
              <a:gd name="T1" fmla="*/ 1208 h 1208"/>
              <a:gd name="T2" fmla="*/ 0 w 1400"/>
              <a:gd name="T3" fmla="*/ 0 h 1208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400" h="1208">
                <a:moveTo>
                  <a:pt x="1400" y="1208"/>
                </a:moveTo>
                <a:lnTo>
                  <a:pt x="0" y="0"/>
                </a:lnTo>
              </a:path>
            </a:pathLst>
          </a:custGeom>
          <a:noFill/>
          <a:ln w="76200">
            <a:solidFill>
              <a:srgbClr val="FF0000"/>
            </a:solidFill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/>
          <a:lstStyle/>
          <a:p>
            <a:endParaRPr lang="uz-Latn-UZ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48" name="Freeform 11"/>
          <p:cNvSpPr>
            <a:spLocks/>
          </p:cNvSpPr>
          <p:nvPr/>
        </p:nvSpPr>
        <p:spPr bwMode="auto">
          <a:xfrm>
            <a:off x="7556495" y="3145449"/>
            <a:ext cx="2072640" cy="2849880"/>
          </a:xfrm>
          <a:custGeom>
            <a:avLst/>
            <a:gdLst>
              <a:gd name="T0" fmla="*/ 0 w 816"/>
              <a:gd name="T1" fmla="*/ 0 h 1496"/>
              <a:gd name="T2" fmla="*/ 816 w 816"/>
              <a:gd name="T3" fmla="*/ 1496 h 1496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816" h="1496">
                <a:moveTo>
                  <a:pt x="0" y="0"/>
                </a:moveTo>
                <a:lnTo>
                  <a:pt x="816" y="1496"/>
                </a:lnTo>
              </a:path>
            </a:pathLst>
          </a:custGeom>
          <a:noFill/>
          <a:ln w="76200">
            <a:solidFill>
              <a:srgbClr val="FFFF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/>
          <a:lstStyle/>
          <a:p>
            <a:endParaRPr lang="uz-Latn-UZ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52" name="Freeform 12"/>
          <p:cNvSpPr>
            <a:spLocks/>
          </p:cNvSpPr>
          <p:nvPr/>
        </p:nvSpPr>
        <p:spPr bwMode="auto">
          <a:xfrm>
            <a:off x="4655816" y="4606583"/>
            <a:ext cx="6456680" cy="1363980"/>
          </a:xfrm>
          <a:custGeom>
            <a:avLst/>
            <a:gdLst>
              <a:gd name="T0" fmla="*/ 0 w 2542"/>
              <a:gd name="T1" fmla="*/ 716 h 716"/>
              <a:gd name="T2" fmla="*/ 2542 w 2542"/>
              <a:gd name="T3" fmla="*/ 0 h 716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2542" h="716">
                <a:moveTo>
                  <a:pt x="0" y="716"/>
                </a:moveTo>
                <a:lnTo>
                  <a:pt x="2542" y="0"/>
                </a:lnTo>
              </a:path>
            </a:pathLst>
          </a:custGeom>
          <a:noFill/>
          <a:ln w="76200">
            <a:solidFill>
              <a:srgbClr val="FF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/>
          <a:lstStyle/>
          <a:p>
            <a:endParaRPr lang="uz-Latn-UZ" b="1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54" name="Group 13"/>
          <p:cNvGrpSpPr>
            <a:grpSpLocks/>
          </p:cNvGrpSpPr>
          <p:nvPr/>
        </p:nvGrpSpPr>
        <p:grpSpPr bwMode="auto">
          <a:xfrm>
            <a:off x="9154157" y="3654083"/>
            <a:ext cx="3571240" cy="1727836"/>
            <a:chOff x="3651" y="1464"/>
            <a:chExt cx="1406" cy="907"/>
          </a:xfrm>
        </p:grpSpPr>
        <p:sp>
          <p:nvSpPr>
            <p:cNvPr id="55" name="Line 14"/>
            <p:cNvSpPr>
              <a:spLocks noChangeShapeType="1"/>
            </p:cNvSpPr>
            <p:nvPr/>
          </p:nvSpPr>
          <p:spPr bwMode="auto">
            <a:xfrm flipH="1">
              <a:off x="3651" y="1464"/>
              <a:ext cx="136" cy="227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uz-Latn-UZ" b="1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6" name="Line 15"/>
            <p:cNvSpPr>
              <a:spLocks noChangeShapeType="1"/>
            </p:cNvSpPr>
            <p:nvPr/>
          </p:nvSpPr>
          <p:spPr bwMode="auto">
            <a:xfrm flipH="1">
              <a:off x="4921" y="2144"/>
              <a:ext cx="136" cy="227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uz-Latn-UZ" b="1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57" name="Text Box 16"/>
          <p:cNvSpPr txBox="1">
            <a:spLocks noChangeArrowheads="1"/>
          </p:cNvSpPr>
          <p:nvPr/>
        </p:nvSpPr>
        <p:spPr bwMode="auto">
          <a:xfrm>
            <a:off x="7310117" y="2457844"/>
            <a:ext cx="643707" cy="76284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/>
          <a:p>
            <a:r>
              <a:rPr lang="ru-RU" b="1">
                <a:latin typeface="Arial" pitchFamily="34" charset="0"/>
                <a:cs typeface="Arial" pitchFamily="34" charset="0"/>
              </a:rPr>
              <a:t>В</a:t>
            </a:r>
          </a:p>
        </p:txBody>
      </p:sp>
      <p:sp>
        <p:nvSpPr>
          <p:cNvPr id="64" name="Text Box 17"/>
          <p:cNvSpPr txBox="1">
            <a:spLocks noChangeArrowheads="1"/>
          </p:cNvSpPr>
          <p:nvPr/>
        </p:nvSpPr>
        <p:spPr bwMode="auto">
          <a:xfrm>
            <a:off x="4034970" y="5814854"/>
            <a:ext cx="643707" cy="76284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/>
          <a:p>
            <a:r>
              <a:rPr lang="ru-RU" b="1" dirty="0">
                <a:latin typeface="Arial" pitchFamily="34" charset="0"/>
                <a:cs typeface="Arial" pitchFamily="34" charset="0"/>
              </a:rPr>
              <a:t>С</a:t>
            </a:r>
          </a:p>
        </p:txBody>
      </p:sp>
      <p:sp>
        <p:nvSpPr>
          <p:cNvPr id="65" name="Text Box 18"/>
          <p:cNvSpPr txBox="1">
            <a:spLocks noChangeArrowheads="1"/>
          </p:cNvSpPr>
          <p:nvPr/>
        </p:nvSpPr>
        <p:spPr bwMode="auto">
          <a:xfrm>
            <a:off x="11112495" y="4172243"/>
            <a:ext cx="712636" cy="76284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/>
          <a:p>
            <a:r>
              <a:rPr lang="ru-RU" b="1">
                <a:solidFill>
                  <a:srgbClr val="0099FF"/>
                </a:solidFill>
                <a:latin typeface="Arial" pitchFamily="34" charset="0"/>
                <a:cs typeface="Arial" pitchFamily="34" charset="0"/>
              </a:rPr>
              <a:t>М</a:t>
            </a:r>
          </a:p>
        </p:txBody>
      </p:sp>
      <p:sp>
        <p:nvSpPr>
          <p:cNvPr id="66" name="Freeform 19"/>
          <p:cNvSpPr>
            <a:spLocks/>
          </p:cNvSpPr>
          <p:nvPr/>
        </p:nvSpPr>
        <p:spPr bwMode="auto">
          <a:xfrm>
            <a:off x="6045197" y="4547529"/>
            <a:ext cx="8201659" cy="1423034"/>
          </a:xfrm>
          <a:custGeom>
            <a:avLst/>
            <a:gdLst>
              <a:gd name="T0" fmla="*/ 3229 w 3229"/>
              <a:gd name="T1" fmla="*/ 747 h 747"/>
              <a:gd name="T2" fmla="*/ 0 w 3229"/>
              <a:gd name="T3" fmla="*/ 0 h 747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3229" h="747">
                <a:moveTo>
                  <a:pt x="3229" y="747"/>
                </a:moveTo>
                <a:lnTo>
                  <a:pt x="0" y="0"/>
                </a:lnTo>
              </a:path>
            </a:pathLst>
          </a:custGeom>
          <a:noFill/>
          <a:ln w="762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/>
          <a:lstStyle/>
          <a:p>
            <a:endParaRPr lang="uz-Latn-UZ" b="1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67" name="Group 20"/>
          <p:cNvGrpSpPr>
            <a:grpSpLocks/>
          </p:cNvGrpSpPr>
          <p:nvPr/>
        </p:nvGrpSpPr>
        <p:grpSpPr bwMode="auto">
          <a:xfrm>
            <a:off x="7310117" y="5757203"/>
            <a:ext cx="4262120" cy="432436"/>
            <a:chOff x="2925" y="2568"/>
            <a:chExt cx="1678" cy="227"/>
          </a:xfrm>
        </p:grpSpPr>
        <p:grpSp>
          <p:nvGrpSpPr>
            <p:cNvPr id="68" name="Group 21"/>
            <p:cNvGrpSpPr>
              <a:grpSpLocks/>
            </p:cNvGrpSpPr>
            <p:nvPr/>
          </p:nvGrpSpPr>
          <p:grpSpPr bwMode="auto">
            <a:xfrm>
              <a:off x="4558" y="2568"/>
              <a:ext cx="45" cy="227"/>
              <a:chOff x="4876" y="2886"/>
              <a:chExt cx="45" cy="227"/>
            </a:xfrm>
          </p:grpSpPr>
          <p:sp>
            <p:nvSpPr>
              <p:cNvPr id="72" name="Line 22"/>
              <p:cNvSpPr>
                <a:spLocks noChangeShapeType="1"/>
              </p:cNvSpPr>
              <p:nvPr/>
            </p:nvSpPr>
            <p:spPr bwMode="auto">
              <a:xfrm flipH="1">
                <a:off x="4921" y="2886"/>
                <a:ext cx="0" cy="227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uz-Latn-UZ" b="1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3" name="Line 23"/>
              <p:cNvSpPr>
                <a:spLocks noChangeShapeType="1"/>
              </p:cNvSpPr>
              <p:nvPr/>
            </p:nvSpPr>
            <p:spPr bwMode="auto">
              <a:xfrm flipH="1">
                <a:off x="4876" y="2886"/>
                <a:ext cx="0" cy="227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uz-Latn-UZ" b="1"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69" name="Group 24"/>
            <p:cNvGrpSpPr>
              <a:grpSpLocks/>
            </p:cNvGrpSpPr>
            <p:nvPr/>
          </p:nvGrpSpPr>
          <p:grpSpPr bwMode="auto">
            <a:xfrm>
              <a:off x="2925" y="2568"/>
              <a:ext cx="45" cy="227"/>
              <a:chOff x="4876" y="2886"/>
              <a:chExt cx="45" cy="227"/>
            </a:xfrm>
          </p:grpSpPr>
          <p:sp>
            <p:nvSpPr>
              <p:cNvPr id="70" name="Line 25"/>
              <p:cNvSpPr>
                <a:spLocks noChangeShapeType="1"/>
              </p:cNvSpPr>
              <p:nvPr/>
            </p:nvSpPr>
            <p:spPr bwMode="auto">
              <a:xfrm flipH="1">
                <a:off x="4921" y="2886"/>
                <a:ext cx="0" cy="227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uz-Latn-UZ" b="1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1" name="Line 26"/>
              <p:cNvSpPr>
                <a:spLocks noChangeShapeType="1"/>
              </p:cNvSpPr>
              <p:nvPr/>
            </p:nvSpPr>
            <p:spPr bwMode="auto">
              <a:xfrm flipH="1">
                <a:off x="4876" y="2886"/>
                <a:ext cx="0" cy="227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uz-Latn-UZ" b="1"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grpSp>
        <p:nvGrpSpPr>
          <p:cNvPr id="74" name="Group 27"/>
          <p:cNvGrpSpPr>
            <a:grpSpLocks/>
          </p:cNvGrpSpPr>
          <p:nvPr/>
        </p:nvGrpSpPr>
        <p:grpSpPr bwMode="auto">
          <a:xfrm>
            <a:off x="5237476" y="3770289"/>
            <a:ext cx="1958339" cy="1468754"/>
            <a:chOff x="2109" y="1525"/>
            <a:chExt cx="771" cy="771"/>
          </a:xfrm>
        </p:grpSpPr>
        <p:grpSp>
          <p:nvGrpSpPr>
            <p:cNvPr id="75" name="Group 28"/>
            <p:cNvGrpSpPr>
              <a:grpSpLocks/>
            </p:cNvGrpSpPr>
            <p:nvPr/>
          </p:nvGrpSpPr>
          <p:grpSpPr bwMode="auto">
            <a:xfrm rot="-3206768">
              <a:off x="2721" y="1457"/>
              <a:ext cx="91" cy="227"/>
              <a:chOff x="3288" y="3113"/>
              <a:chExt cx="91" cy="227"/>
            </a:xfrm>
          </p:grpSpPr>
          <p:sp>
            <p:nvSpPr>
              <p:cNvPr id="80" name="Line 29"/>
              <p:cNvSpPr>
                <a:spLocks noChangeShapeType="1"/>
              </p:cNvSpPr>
              <p:nvPr/>
            </p:nvSpPr>
            <p:spPr bwMode="auto">
              <a:xfrm flipH="1">
                <a:off x="3333" y="3113"/>
                <a:ext cx="0" cy="227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uz-Latn-UZ" b="1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1" name="Line 30"/>
              <p:cNvSpPr>
                <a:spLocks noChangeShapeType="1"/>
              </p:cNvSpPr>
              <p:nvPr/>
            </p:nvSpPr>
            <p:spPr bwMode="auto">
              <a:xfrm flipH="1">
                <a:off x="3288" y="3113"/>
                <a:ext cx="0" cy="227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uz-Latn-UZ" b="1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2" name="Line 31"/>
              <p:cNvSpPr>
                <a:spLocks noChangeShapeType="1"/>
              </p:cNvSpPr>
              <p:nvPr/>
            </p:nvSpPr>
            <p:spPr bwMode="auto">
              <a:xfrm flipH="1">
                <a:off x="3379" y="3113"/>
                <a:ext cx="0" cy="227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uz-Latn-UZ" b="1"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76" name="Group 32"/>
            <p:cNvGrpSpPr>
              <a:grpSpLocks/>
            </p:cNvGrpSpPr>
            <p:nvPr/>
          </p:nvGrpSpPr>
          <p:grpSpPr bwMode="auto">
            <a:xfrm rot="-3206768">
              <a:off x="2177" y="2137"/>
              <a:ext cx="91" cy="227"/>
              <a:chOff x="3288" y="3113"/>
              <a:chExt cx="91" cy="227"/>
            </a:xfrm>
          </p:grpSpPr>
          <p:sp>
            <p:nvSpPr>
              <p:cNvPr id="77" name="Line 33"/>
              <p:cNvSpPr>
                <a:spLocks noChangeShapeType="1"/>
              </p:cNvSpPr>
              <p:nvPr/>
            </p:nvSpPr>
            <p:spPr bwMode="auto">
              <a:xfrm flipH="1">
                <a:off x="3333" y="3113"/>
                <a:ext cx="0" cy="227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uz-Latn-UZ" b="1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8" name="Line 34"/>
              <p:cNvSpPr>
                <a:spLocks noChangeShapeType="1"/>
              </p:cNvSpPr>
              <p:nvPr/>
            </p:nvSpPr>
            <p:spPr bwMode="auto">
              <a:xfrm flipH="1">
                <a:off x="3288" y="3113"/>
                <a:ext cx="0" cy="227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uz-Latn-UZ" b="1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9" name="Line 35"/>
              <p:cNvSpPr>
                <a:spLocks noChangeShapeType="1"/>
              </p:cNvSpPr>
              <p:nvPr/>
            </p:nvSpPr>
            <p:spPr bwMode="auto">
              <a:xfrm flipH="1">
                <a:off x="3379" y="3113"/>
                <a:ext cx="0" cy="227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uz-Latn-UZ" b="1"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sp>
        <p:nvSpPr>
          <p:cNvPr id="83" name="Text Box 36"/>
          <p:cNvSpPr txBox="1">
            <a:spLocks noChangeArrowheads="1"/>
          </p:cNvSpPr>
          <p:nvPr/>
        </p:nvSpPr>
        <p:spPr bwMode="auto">
          <a:xfrm>
            <a:off x="13840456" y="5930559"/>
            <a:ext cx="643707" cy="76284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/>
          <a:p>
            <a:r>
              <a:rPr lang="ru-RU" b="1">
                <a:latin typeface="Arial" pitchFamily="34" charset="0"/>
                <a:cs typeface="Arial" pitchFamily="34" charset="0"/>
              </a:rPr>
              <a:t>А</a:t>
            </a:r>
          </a:p>
        </p:txBody>
      </p:sp>
      <p:sp>
        <p:nvSpPr>
          <p:cNvPr id="84" name="Text Box 37"/>
          <p:cNvSpPr txBox="1">
            <a:spLocks noChangeArrowheads="1"/>
          </p:cNvSpPr>
          <p:nvPr/>
        </p:nvSpPr>
        <p:spPr bwMode="auto">
          <a:xfrm>
            <a:off x="9385295" y="5930559"/>
            <a:ext cx="643707" cy="76284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/>
          <a:p>
            <a:r>
              <a:rPr lang="en-US" b="1">
                <a:solidFill>
                  <a:srgbClr val="0099FF"/>
                </a:solidFill>
                <a:latin typeface="Arial" pitchFamily="34" charset="0"/>
                <a:cs typeface="Arial" pitchFamily="34" charset="0"/>
              </a:rPr>
              <a:t>N</a:t>
            </a:r>
            <a:endParaRPr lang="ru-RU" b="1">
              <a:solidFill>
                <a:srgbClr val="0099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5" name="Text Box 38"/>
          <p:cNvSpPr txBox="1">
            <a:spLocks noChangeArrowheads="1"/>
          </p:cNvSpPr>
          <p:nvPr/>
        </p:nvSpPr>
        <p:spPr bwMode="auto">
          <a:xfrm>
            <a:off x="5525198" y="3907809"/>
            <a:ext cx="643707" cy="76284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/>
          <a:p>
            <a:r>
              <a:rPr lang="uz-Latn-UZ" b="1" dirty="0">
                <a:solidFill>
                  <a:srgbClr val="0099FF"/>
                </a:solidFill>
                <a:latin typeface="Arial" pitchFamily="34" charset="0"/>
                <a:cs typeface="Arial" pitchFamily="34" charset="0"/>
              </a:rPr>
              <a:t>K</a:t>
            </a:r>
            <a:endParaRPr lang="ru-RU" b="1" dirty="0">
              <a:solidFill>
                <a:srgbClr val="0099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9" name="Овал 88"/>
          <p:cNvSpPr/>
          <p:nvPr/>
        </p:nvSpPr>
        <p:spPr>
          <a:xfrm>
            <a:off x="3834838" y="1312758"/>
            <a:ext cx="1766690" cy="592704"/>
          </a:xfrm>
          <a:prstGeom prst="ellipse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z-Latn-UZ"/>
          </a:p>
        </p:txBody>
      </p:sp>
    </p:spTree>
    <p:extLst>
      <p:ext uri="{BB962C8B-B14F-4D97-AF65-F5344CB8AC3E}">
        <p14:creationId xmlns:p14="http://schemas.microsoft.com/office/powerpoint/2010/main" val="3312579067"/>
      </p:ext>
    </p:extLst>
  </p:cSld>
  <p:clrMapOvr>
    <a:masterClrMapping/>
  </p:clrMapOvr>
  <p:transition spd="med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3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0"/>
                            </p:stCondLst>
                            <p:childTnLst>
                              <p:par>
                                <p:cTn id="21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5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6000"/>
                            </p:stCondLst>
                            <p:childTnLst>
                              <p:par>
                                <p:cTn id="2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9" dur="2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2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8000"/>
                            </p:stCondLst>
                            <p:childTnLst>
                              <p:par>
                                <p:cTn id="34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8" dur="1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9000"/>
                            </p:stCondLst>
                            <p:childTnLst>
                              <p:par>
                                <p:cTn id="4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2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1000"/>
                            </p:stCondLst>
                            <p:childTnLst>
                              <p:par>
                                <p:cTn id="47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1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42" grpId="0"/>
      <p:bldP spid="48" grpId="0" animBg="1"/>
      <p:bldP spid="52" grpId="0" animBg="1"/>
      <p:bldP spid="65" grpId="0"/>
      <p:bldP spid="66" grpId="0" animBg="1"/>
      <p:bldP spid="84" grpId="0"/>
      <p:bldP spid="85" grpId="0"/>
      <p:bldP spid="8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extBox 33"/>
          <p:cNvSpPr txBox="1"/>
          <p:nvPr/>
        </p:nvSpPr>
        <p:spPr>
          <a:xfrm>
            <a:off x="2846038" y="18098"/>
            <a:ext cx="9353183" cy="707878"/>
          </a:xfrm>
          <a:prstGeom prst="rect">
            <a:avLst/>
          </a:prstGeom>
          <a:noFill/>
        </p:spPr>
        <p:txBody>
          <a:bodyPr wrap="none" lIns="91431" tIns="45716" rIns="91431" bIns="45716" rtlCol="0">
            <a:spAutoFit/>
          </a:bodyPr>
          <a:lstStyle/>
          <a:p>
            <a:r>
              <a:rPr lang="ru-RU" sz="40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Задание из </a:t>
            </a:r>
            <a:r>
              <a:rPr lang="ru-RU" sz="4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учебника (тесты стр.73) </a:t>
            </a:r>
            <a:endParaRPr lang="ru-RU" sz="32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9" name="Овал 88"/>
          <p:cNvSpPr/>
          <p:nvPr/>
        </p:nvSpPr>
        <p:spPr>
          <a:xfrm>
            <a:off x="3048000" y="1228426"/>
            <a:ext cx="2133600" cy="592704"/>
          </a:xfrm>
          <a:prstGeom prst="ellipse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z-Latn-UZ"/>
          </a:p>
        </p:txBody>
      </p:sp>
      <p:sp>
        <p:nvSpPr>
          <p:cNvPr id="2" name="Прямоугольник 1"/>
          <p:cNvSpPr/>
          <p:nvPr/>
        </p:nvSpPr>
        <p:spPr>
          <a:xfrm>
            <a:off x="215153" y="728164"/>
            <a:ext cx="138684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latin typeface="Arial" pitchFamily="34" charset="0"/>
                <a:cs typeface="Arial" pitchFamily="34" charset="0"/>
              </a:rPr>
              <a:t>   8</a:t>
            </a:r>
            <a:r>
              <a:rPr lang="ru-RU" sz="3200" b="1" dirty="0">
                <a:latin typeface="Arial" pitchFamily="34" charset="0"/>
                <a:cs typeface="Arial" pitchFamily="34" charset="0"/>
              </a:rPr>
              <a:t>. Какой фигурой является </a:t>
            </a:r>
            <a:r>
              <a:rPr lang="ru-RU" sz="3200" b="1" dirty="0" smtClean="0">
                <a:latin typeface="Arial" pitchFamily="34" charset="0"/>
                <a:cs typeface="Arial" pitchFamily="34" charset="0"/>
              </a:rPr>
              <a:t>биссектрис</a:t>
            </a:r>
            <a:r>
              <a:rPr lang="uz-Latn-UZ" sz="3200" b="1" dirty="0">
                <a:latin typeface="Arial" pitchFamily="34" charset="0"/>
                <a:cs typeface="Arial" pitchFamily="34" charset="0"/>
              </a:rPr>
              <a:t>a</a:t>
            </a:r>
            <a:r>
              <a:rPr lang="ru-RU" sz="3200" b="1" dirty="0" smtClean="0">
                <a:latin typeface="Arial" pitchFamily="34" charset="0"/>
                <a:cs typeface="Arial" pitchFamily="34" charset="0"/>
              </a:rPr>
              <a:t>?</a:t>
            </a:r>
            <a:endParaRPr lang="ru-RU" sz="3200" b="1" dirty="0">
              <a:latin typeface="Arial" pitchFamily="34" charset="0"/>
              <a:cs typeface="Arial" pitchFamily="34" charset="0"/>
            </a:endParaRPr>
          </a:p>
          <a:p>
            <a:r>
              <a:rPr lang="uz-Latn-UZ" sz="3200" b="1" dirty="0">
                <a:latin typeface="Arial" pitchFamily="34" charset="0"/>
                <a:cs typeface="Arial" pitchFamily="34" charset="0"/>
              </a:rPr>
              <a:t>A) </a:t>
            </a:r>
            <a:r>
              <a:rPr lang="ru-RU" sz="3200" b="1" dirty="0" smtClean="0">
                <a:latin typeface="Arial" pitchFamily="34" charset="0"/>
                <a:cs typeface="Arial" pitchFamily="34" charset="0"/>
              </a:rPr>
              <a:t>Отрезком</a:t>
            </a:r>
            <a:r>
              <a:rPr lang="uz-Latn-UZ" sz="3200" b="1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ru-RU" sz="3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3200" b="1" dirty="0">
                <a:latin typeface="Arial" pitchFamily="34" charset="0"/>
                <a:cs typeface="Arial" pitchFamily="34" charset="0"/>
              </a:rPr>
              <a:t>Б) </a:t>
            </a:r>
            <a:r>
              <a:rPr lang="ru-RU" sz="3200" b="1" dirty="0" smtClean="0">
                <a:latin typeface="Arial" pitchFamily="34" charset="0"/>
                <a:cs typeface="Arial" pitchFamily="34" charset="0"/>
              </a:rPr>
              <a:t>Лучом</a:t>
            </a:r>
            <a:r>
              <a:rPr lang="uz-Latn-UZ" sz="3200" b="1" dirty="0" smtClean="0">
                <a:latin typeface="Arial" pitchFamily="34" charset="0"/>
                <a:cs typeface="Arial" pitchFamily="34" charset="0"/>
              </a:rPr>
              <a:t>   B</a:t>
            </a:r>
            <a:r>
              <a:rPr lang="uz-Latn-UZ" sz="3200" b="1" dirty="0">
                <a:latin typeface="Arial" pitchFamily="34" charset="0"/>
                <a:cs typeface="Arial" pitchFamily="34" charset="0"/>
              </a:rPr>
              <a:t>) </a:t>
            </a:r>
            <a:r>
              <a:rPr lang="ru-RU" sz="3200" b="1" dirty="0" smtClean="0">
                <a:latin typeface="Arial" pitchFamily="34" charset="0"/>
                <a:cs typeface="Arial" pitchFamily="34" charset="0"/>
              </a:rPr>
              <a:t>Прямой </a:t>
            </a:r>
            <a:r>
              <a:rPr lang="uz-Latn-UZ" sz="3200" b="1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ru-RU" sz="3200" b="1" dirty="0" smtClean="0">
                <a:latin typeface="Arial" pitchFamily="34" charset="0"/>
                <a:cs typeface="Arial" pitchFamily="34" charset="0"/>
              </a:rPr>
              <a:t>Г</a:t>
            </a:r>
            <a:r>
              <a:rPr lang="ru-RU" sz="3200" b="1" dirty="0">
                <a:latin typeface="Arial" pitchFamily="34" charset="0"/>
                <a:cs typeface="Arial" pitchFamily="34" charset="0"/>
              </a:rPr>
              <a:t>) </a:t>
            </a:r>
            <a:r>
              <a:rPr lang="ru-RU" sz="3200" b="1" dirty="0" smtClean="0">
                <a:latin typeface="Arial" pitchFamily="34" charset="0"/>
                <a:cs typeface="Arial" pitchFamily="34" charset="0"/>
              </a:rPr>
              <a:t>Точкой</a:t>
            </a:r>
            <a:endParaRPr lang="uz-Latn-UZ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Text Box 41"/>
          <p:cNvSpPr txBox="1">
            <a:spLocks noChangeArrowheads="1"/>
          </p:cNvSpPr>
          <p:nvPr/>
        </p:nvSpPr>
        <p:spPr bwMode="auto">
          <a:xfrm>
            <a:off x="215152" y="6482990"/>
            <a:ext cx="14110447" cy="11167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30622" tIns="65311" rIns="130622" bIns="65311">
            <a:spAutoFit/>
          </a:bodyPr>
          <a:lstStyle/>
          <a:p>
            <a:pPr algn="ctr">
              <a:defRPr/>
            </a:pPr>
            <a:r>
              <a:rPr lang="ru-RU" sz="3200" b="1" dirty="0">
                <a:solidFill>
                  <a:srgbClr val="C00000"/>
                </a:solidFill>
                <a:latin typeface="Arial" charset="0"/>
              </a:rPr>
              <a:t>Луч</a:t>
            </a:r>
            <a:r>
              <a:rPr lang="ru-RU" sz="3200" b="1" dirty="0">
                <a:latin typeface="Arial" charset="0"/>
              </a:rPr>
              <a:t>, исходящий из вершины угла и делящий его на два равных угла, </a:t>
            </a:r>
            <a:r>
              <a:rPr lang="ru-RU" sz="3200" b="1" dirty="0">
                <a:solidFill>
                  <a:schemeClr val="tx2">
                    <a:lumMod val="75000"/>
                  </a:schemeClr>
                </a:solidFill>
                <a:latin typeface="Arial" charset="0"/>
              </a:rPr>
              <a:t>называется биссектрисой угла.</a:t>
            </a:r>
          </a:p>
        </p:txBody>
      </p:sp>
      <p:sp>
        <p:nvSpPr>
          <p:cNvPr id="46" name="Freeform 2"/>
          <p:cNvSpPr>
            <a:spLocks/>
          </p:cNvSpPr>
          <p:nvPr/>
        </p:nvSpPr>
        <p:spPr bwMode="auto">
          <a:xfrm rot="21267804">
            <a:off x="2545080" y="4526277"/>
            <a:ext cx="5760720" cy="1946366"/>
          </a:xfrm>
          <a:custGeom>
            <a:avLst/>
            <a:gdLst>
              <a:gd name="T0" fmla="*/ 0 w 2573"/>
              <a:gd name="T1" fmla="*/ 646113 h 1360"/>
              <a:gd name="T2" fmla="*/ 1646237 w 2573"/>
              <a:gd name="T3" fmla="*/ 330200 h 1360"/>
              <a:gd name="T4" fmla="*/ 4008437 w 2573"/>
              <a:gd name="T5" fmla="*/ 0 h 1360"/>
              <a:gd name="T6" fmla="*/ 4059237 w 2573"/>
              <a:gd name="T7" fmla="*/ 228600 h 1360"/>
              <a:gd name="T8" fmla="*/ 3881437 w 2573"/>
              <a:gd name="T9" fmla="*/ 355600 h 1360"/>
              <a:gd name="T10" fmla="*/ 3856037 w 2573"/>
              <a:gd name="T11" fmla="*/ 609600 h 1360"/>
              <a:gd name="T12" fmla="*/ 4059237 w 2573"/>
              <a:gd name="T13" fmla="*/ 863600 h 1360"/>
              <a:gd name="T14" fmla="*/ 3983037 w 2573"/>
              <a:gd name="T15" fmla="*/ 1244600 h 1360"/>
              <a:gd name="T16" fmla="*/ 4084637 w 2573"/>
              <a:gd name="T17" fmla="*/ 1676400 h 1360"/>
              <a:gd name="T18" fmla="*/ 3932237 w 2573"/>
              <a:gd name="T19" fmla="*/ 2159000 h 1360"/>
              <a:gd name="T20" fmla="*/ 71437 w 2573"/>
              <a:gd name="T21" fmla="*/ 660400 h 1360"/>
              <a:gd name="T22" fmla="*/ 0 w 2573"/>
              <a:gd name="T23" fmla="*/ 646113 h 1360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2573" h="1360">
                <a:moveTo>
                  <a:pt x="0" y="407"/>
                </a:moveTo>
                <a:lnTo>
                  <a:pt x="1037" y="208"/>
                </a:lnTo>
                <a:lnTo>
                  <a:pt x="2525" y="0"/>
                </a:lnTo>
                <a:lnTo>
                  <a:pt x="2557" y="144"/>
                </a:lnTo>
                <a:lnTo>
                  <a:pt x="2445" y="224"/>
                </a:lnTo>
                <a:lnTo>
                  <a:pt x="2429" y="384"/>
                </a:lnTo>
                <a:lnTo>
                  <a:pt x="2557" y="544"/>
                </a:lnTo>
                <a:lnTo>
                  <a:pt x="2509" y="784"/>
                </a:lnTo>
                <a:lnTo>
                  <a:pt x="2573" y="1056"/>
                </a:lnTo>
                <a:lnTo>
                  <a:pt x="2477" y="1360"/>
                </a:lnTo>
                <a:lnTo>
                  <a:pt x="45" y="416"/>
                </a:lnTo>
                <a:lnTo>
                  <a:pt x="0" y="407"/>
                </a:lnTo>
                <a:close/>
              </a:path>
            </a:pathLst>
          </a:cu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0622" tIns="65311" rIns="130622" bIns="65311"/>
          <a:lstStyle/>
          <a:p>
            <a:endParaRPr lang="uz-Latn-UZ"/>
          </a:p>
        </p:txBody>
      </p:sp>
      <p:sp>
        <p:nvSpPr>
          <p:cNvPr id="49" name="Freeform 16"/>
          <p:cNvSpPr>
            <a:spLocks/>
          </p:cNvSpPr>
          <p:nvPr/>
        </p:nvSpPr>
        <p:spPr bwMode="auto">
          <a:xfrm>
            <a:off x="2362201" y="5341621"/>
            <a:ext cx="7086599" cy="1025392"/>
          </a:xfrm>
          <a:custGeom>
            <a:avLst/>
            <a:gdLst>
              <a:gd name="T0" fmla="*/ 0 w 3670"/>
              <a:gd name="T1" fmla="*/ 0 h 1429"/>
              <a:gd name="T2" fmla="*/ 5826125 w 3670"/>
              <a:gd name="T3" fmla="*/ 2268538 h 1429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3670" h="1429">
                <a:moveTo>
                  <a:pt x="0" y="0"/>
                </a:moveTo>
                <a:lnTo>
                  <a:pt x="3670" y="1429"/>
                </a:lnTo>
              </a:path>
            </a:pathLst>
          </a:custGeom>
          <a:noFill/>
          <a:ln w="76200">
            <a:solidFill>
              <a:schemeClr val="tx1"/>
            </a:solidFill>
            <a:round/>
            <a:headEnd type="oval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0622" tIns="65311" rIns="130622" bIns="65311"/>
          <a:lstStyle/>
          <a:p>
            <a:endParaRPr lang="uz-Latn-UZ"/>
          </a:p>
        </p:txBody>
      </p:sp>
      <p:grpSp>
        <p:nvGrpSpPr>
          <p:cNvPr id="50" name="Group 34"/>
          <p:cNvGrpSpPr>
            <a:grpSpLocks/>
          </p:cNvGrpSpPr>
          <p:nvPr/>
        </p:nvGrpSpPr>
        <p:grpSpPr bwMode="auto">
          <a:xfrm>
            <a:off x="2336801" y="2361578"/>
            <a:ext cx="7797366" cy="2989567"/>
            <a:chOff x="920" y="501"/>
            <a:chExt cx="3654" cy="1891"/>
          </a:xfrm>
        </p:grpSpPr>
        <p:sp>
          <p:nvSpPr>
            <p:cNvPr id="51" name="Freeform 29"/>
            <p:cNvSpPr>
              <a:spLocks/>
            </p:cNvSpPr>
            <p:nvPr/>
          </p:nvSpPr>
          <p:spPr bwMode="auto">
            <a:xfrm>
              <a:off x="920" y="1032"/>
              <a:ext cx="2512" cy="1360"/>
            </a:xfrm>
            <a:custGeom>
              <a:avLst/>
              <a:gdLst>
                <a:gd name="T0" fmla="*/ 0 w 2403"/>
                <a:gd name="T1" fmla="*/ 1621 h 1621"/>
                <a:gd name="T2" fmla="*/ 838 w 2403"/>
                <a:gd name="T3" fmla="*/ 911 h 1621"/>
                <a:gd name="T4" fmla="*/ 2032 w 2403"/>
                <a:gd name="T5" fmla="*/ 0 h 1621"/>
                <a:gd name="T6" fmla="*/ 2131 w 2403"/>
                <a:gd name="T7" fmla="*/ 110 h 1621"/>
                <a:gd name="T8" fmla="*/ 2072 w 2403"/>
                <a:gd name="T9" fmla="*/ 235 h 1621"/>
                <a:gd name="T10" fmla="*/ 2137 w 2403"/>
                <a:gd name="T11" fmla="*/ 382 h 1621"/>
                <a:gd name="T12" fmla="*/ 2327 w 2403"/>
                <a:gd name="T13" fmla="*/ 459 h 1621"/>
                <a:gd name="T14" fmla="*/ 2403 w 2403"/>
                <a:gd name="T15" fmla="*/ 691 h 1621"/>
                <a:gd name="T16" fmla="*/ 2109 w 2403"/>
                <a:gd name="T17" fmla="*/ 985 h 1621"/>
                <a:gd name="T18" fmla="*/ 1840 w 2403"/>
                <a:gd name="T19" fmla="*/ 1333 h 1621"/>
                <a:gd name="T20" fmla="*/ 80 w 2403"/>
                <a:gd name="T21" fmla="*/ 1589 h 1621"/>
                <a:gd name="T22" fmla="*/ 48 w 2403"/>
                <a:gd name="T23" fmla="*/ 1589 h 1621"/>
                <a:gd name="T24" fmla="*/ 0 w 2403"/>
                <a:gd name="T25" fmla="*/ 1621 h 1621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2403" h="1621">
                  <a:moveTo>
                    <a:pt x="0" y="1621"/>
                  </a:moveTo>
                  <a:lnTo>
                    <a:pt x="838" y="911"/>
                  </a:lnTo>
                  <a:lnTo>
                    <a:pt x="2032" y="0"/>
                  </a:lnTo>
                  <a:lnTo>
                    <a:pt x="2131" y="110"/>
                  </a:lnTo>
                  <a:lnTo>
                    <a:pt x="2072" y="235"/>
                  </a:lnTo>
                  <a:lnTo>
                    <a:pt x="2137" y="382"/>
                  </a:lnTo>
                  <a:lnTo>
                    <a:pt x="2327" y="459"/>
                  </a:lnTo>
                  <a:lnTo>
                    <a:pt x="2403" y="691"/>
                  </a:lnTo>
                  <a:lnTo>
                    <a:pt x="2109" y="985"/>
                  </a:lnTo>
                  <a:lnTo>
                    <a:pt x="1840" y="1333"/>
                  </a:lnTo>
                  <a:lnTo>
                    <a:pt x="80" y="1589"/>
                  </a:lnTo>
                  <a:lnTo>
                    <a:pt x="48" y="1589"/>
                  </a:lnTo>
                  <a:lnTo>
                    <a:pt x="0" y="1621"/>
                  </a:lnTo>
                  <a:close/>
                </a:path>
              </a:pathLst>
            </a:custGeom>
            <a:solidFill>
              <a:srgbClr val="FFFF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uz-Latn-UZ"/>
            </a:p>
          </p:txBody>
        </p:sp>
        <p:grpSp>
          <p:nvGrpSpPr>
            <p:cNvPr id="53" name="Group 33"/>
            <p:cNvGrpSpPr>
              <a:grpSpLocks/>
            </p:cNvGrpSpPr>
            <p:nvPr/>
          </p:nvGrpSpPr>
          <p:grpSpPr bwMode="auto">
            <a:xfrm>
              <a:off x="930" y="501"/>
              <a:ext cx="3644" cy="1887"/>
              <a:chOff x="930" y="501"/>
              <a:chExt cx="3644" cy="1887"/>
            </a:xfrm>
          </p:grpSpPr>
          <p:sp>
            <p:nvSpPr>
              <p:cNvPr id="58" name="Freeform 31"/>
              <p:cNvSpPr>
                <a:spLocks/>
              </p:cNvSpPr>
              <p:nvPr/>
            </p:nvSpPr>
            <p:spPr bwMode="auto">
              <a:xfrm>
                <a:off x="930" y="501"/>
                <a:ext cx="2894" cy="1887"/>
              </a:xfrm>
              <a:custGeom>
                <a:avLst/>
                <a:gdLst>
                  <a:gd name="T0" fmla="*/ 0 w 2712"/>
                  <a:gd name="T1" fmla="*/ 2224 h 2224"/>
                  <a:gd name="T2" fmla="*/ 2712 w 2712"/>
                  <a:gd name="T3" fmla="*/ 0 h 2224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2712" h="2224">
                    <a:moveTo>
                      <a:pt x="0" y="2224"/>
                    </a:moveTo>
                    <a:lnTo>
                      <a:pt x="2712" y="0"/>
                    </a:lnTo>
                  </a:path>
                </a:pathLst>
              </a:custGeom>
              <a:solidFill>
                <a:srgbClr val="FFFF99"/>
              </a:solidFill>
              <a:ln w="28575" cmpd="sng">
                <a:solidFill>
                  <a:schemeClr val="tx1"/>
                </a:solidFill>
                <a:round/>
                <a:headEnd type="oval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uz-Latn-UZ"/>
              </a:p>
            </p:txBody>
          </p:sp>
          <p:sp>
            <p:nvSpPr>
              <p:cNvPr id="59" name="Line 32"/>
              <p:cNvSpPr>
                <a:spLocks noChangeShapeType="1"/>
              </p:cNvSpPr>
              <p:nvPr/>
            </p:nvSpPr>
            <p:spPr bwMode="auto">
              <a:xfrm flipV="1">
                <a:off x="930" y="1807"/>
                <a:ext cx="3644" cy="580"/>
              </a:xfrm>
              <a:prstGeom prst="line">
                <a:avLst/>
              </a:prstGeom>
              <a:noFill/>
              <a:ln w="38100">
                <a:solidFill>
                  <a:srgbClr val="2A2E5C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uz-Latn-UZ"/>
              </a:p>
            </p:txBody>
          </p:sp>
        </p:grpSp>
      </p:grpSp>
      <p:sp>
        <p:nvSpPr>
          <p:cNvPr id="60" name="Freeform 14"/>
          <p:cNvSpPr>
            <a:spLocks/>
          </p:cNvSpPr>
          <p:nvPr/>
        </p:nvSpPr>
        <p:spPr bwMode="auto">
          <a:xfrm>
            <a:off x="2316480" y="2362200"/>
            <a:ext cx="6217920" cy="2988946"/>
          </a:xfrm>
          <a:custGeom>
            <a:avLst/>
            <a:gdLst>
              <a:gd name="T0" fmla="*/ 0 w 2712"/>
              <a:gd name="T1" fmla="*/ 3530600 h 2224"/>
              <a:gd name="T2" fmla="*/ 4305300 w 2712"/>
              <a:gd name="T3" fmla="*/ 0 h 2224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2712" h="2224">
                <a:moveTo>
                  <a:pt x="0" y="2224"/>
                </a:moveTo>
                <a:lnTo>
                  <a:pt x="2712" y="0"/>
                </a:lnTo>
              </a:path>
            </a:pathLst>
          </a:custGeom>
          <a:noFill/>
          <a:ln w="76200" cmpd="sng">
            <a:solidFill>
              <a:schemeClr val="tx1"/>
            </a:solidFill>
            <a:round/>
            <a:headEnd type="oval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0622" tIns="65311" rIns="130622" bIns="65311"/>
          <a:lstStyle/>
          <a:p>
            <a:endParaRPr lang="uz-Latn-UZ"/>
          </a:p>
        </p:txBody>
      </p:sp>
      <p:sp>
        <p:nvSpPr>
          <p:cNvPr id="61" name="Text Box 19"/>
          <p:cNvSpPr txBox="1">
            <a:spLocks noChangeArrowheads="1"/>
          </p:cNvSpPr>
          <p:nvPr/>
        </p:nvSpPr>
        <p:spPr bwMode="auto">
          <a:xfrm>
            <a:off x="1614478" y="5087113"/>
            <a:ext cx="630883" cy="9167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sz="5100" b="1" dirty="0">
                <a:latin typeface="Calibri" pitchFamily="34" charset="0"/>
              </a:rPr>
              <a:t>В</a:t>
            </a:r>
          </a:p>
        </p:txBody>
      </p:sp>
      <p:sp>
        <p:nvSpPr>
          <p:cNvPr id="62" name="Text Box 20"/>
          <p:cNvSpPr txBox="1">
            <a:spLocks noChangeArrowheads="1"/>
          </p:cNvSpPr>
          <p:nvPr/>
        </p:nvSpPr>
        <p:spPr bwMode="auto">
          <a:xfrm>
            <a:off x="9448800" y="5566052"/>
            <a:ext cx="836068" cy="9167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sz="5100" b="1" dirty="0">
                <a:latin typeface="Calibri" pitchFamily="34" charset="0"/>
              </a:rPr>
              <a:t>М</a:t>
            </a:r>
          </a:p>
        </p:txBody>
      </p:sp>
      <p:sp>
        <p:nvSpPr>
          <p:cNvPr id="63" name="Line 28"/>
          <p:cNvSpPr>
            <a:spLocks noChangeShapeType="1"/>
          </p:cNvSpPr>
          <p:nvPr/>
        </p:nvSpPr>
        <p:spPr bwMode="auto">
          <a:xfrm flipV="1">
            <a:off x="2362201" y="4426267"/>
            <a:ext cx="7774531" cy="915350"/>
          </a:xfrm>
          <a:prstGeom prst="line">
            <a:avLst/>
          </a:prstGeom>
          <a:noFill/>
          <a:ln w="76200">
            <a:solidFill>
              <a:srgbClr val="2A2E5C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/>
          <a:lstStyle/>
          <a:p>
            <a:endParaRPr lang="uz-Latn-UZ"/>
          </a:p>
        </p:txBody>
      </p:sp>
      <p:sp>
        <p:nvSpPr>
          <p:cNvPr id="86" name="Oval 17"/>
          <p:cNvSpPr>
            <a:spLocks noChangeArrowheads="1"/>
          </p:cNvSpPr>
          <p:nvPr/>
        </p:nvSpPr>
        <p:spPr bwMode="auto">
          <a:xfrm>
            <a:off x="2245361" y="5253990"/>
            <a:ext cx="228600" cy="173356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 anchor="ctr"/>
          <a:lstStyle/>
          <a:p>
            <a:endParaRPr lang="ru-RU"/>
          </a:p>
        </p:txBody>
      </p:sp>
      <p:sp>
        <p:nvSpPr>
          <p:cNvPr id="87" name="Text Box 36"/>
          <p:cNvSpPr txBox="1">
            <a:spLocks noChangeArrowheads="1"/>
          </p:cNvSpPr>
          <p:nvPr/>
        </p:nvSpPr>
        <p:spPr bwMode="auto">
          <a:xfrm>
            <a:off x="1643722" y="2941332"/>
            <a:ext cx="3339958" cy="6858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sz="3600" b="1" dirty="0">
                <a:latin typeface="Calibri" pitchFamily="34" charset="0"/>
                <a:sym typeface="Symbol" pitchFamily="18" charset="2"/>
              </a:rPr>
              <a:t></a:t>
            </a:r>
            <a:r>
              <a:rPr lang="ru-RU" sz="3600" b="1" dirty="0">
                <a:latin typeface="Calibri" pitchFamily="34" charset="0"/>
              </a:rPr>
              <a:t>АВО  = </a:t>
            </a:r>
            <a:r>
              <a:rPr lang="ru-RU" sz="3600" b="1" dirty="0">
                <a:latin typeface="Calibri" pitchFamily="34" charset="0"/>
                <a:sym typeface="Symbol" pitchFamily="18" charset="2"/>
              </a:rPr>
              <a:t></a:t>
            </a:r>
            <a:r>
              <a:rPr lang="ru-RU" sz="3600" b="1" dirty="0">
                <a:latin typeface="Calibri" pitchFamily="34" charset="0"/>
              </a:rPr>
              <a:t>ОВМ</a:t>
            </a:r>
          </a:p>
        </p:txBody>
      </p:sp>
      <p:sp>
        <p:nvSpPr>
          <p:cNvPr id="88" name="Text Box 39"/>
          <p:cNvSpPr txBox="1">
            <a:spLocks noChangeArrowheads="1"/>
          </p:cNvSpPr>
          <p:nvPr/>
        </p:nvSpPr>
        <p:spPr bwMode="auto">
          <a:xfrm>
            <a:off x="10134167" y="3923088"/>
            <a:ext cx="706224" cy="9167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5100" b="1" dirty="0">
                <a:latin typeface="Calibri" pitchFamily="34" charset="0"/>
              </a:rPr>
              <a:t>O</a:t>
            </a:r>
            <a:endParaRPr lang="ru-RU" sz="5100" b="1" dirty="0">
              <a:latin typeface="Calibri" pitchFamily="34" charset="0"/>
            </a:endParaRPr>
          </a:p>
        </p:txBody>
      </p:sp>
      <p:sp>
        <p:nvSpPr>
          <p:cNvPr id="90" name="Text Box 40"/>
          <p:cNvSpPr txBox="1">
            <a:spLocks noChangeArrowheads="1"/>
          </p:cNvSpPr>
          <p:nvPr/>
        </p:nvSpPr>
        <p:spPr bwMode="auto">
          <a:xfrm rot="21094819">
            <a:off x="3648356" y="4007727"/>
            <a:ext cx="7244039" cy="7474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/>
          <a:p>
            <a:pPr>
              <a:defRPr/>
            </a:pPr>
            <a:r>
              <a:rPr lang="ru-RU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Луч ВО – биссектриса угла АВМ</a:t>
            </a:r>
          </a:p>
        </p:txBody>
      </p:sp>
      <p:grpSp>
        <p:nvGrpSpPr>
          <p:cNvPr id="91" name="Group 44"/>
          <p:cNvGrpSpPr>
            <a:grpSpLocks/>
          </p:cNvGrpSpPr>
          <p:nvPr/>
        </p:nvGrpSpPr>
        <p:grpSpPr bwMode="auto">
          <a:xfrm>
            <a:off x="3817680" y="4618428"/>
            <a:ext cx="348542" cy="947626"/>
            <a:chOff x="1503" y="2615"/>
            <a:chExt cx="34" cy="350"/>
          </a:xfrm>
        </p:grpSpPr>
        <p:sp>
          <p:nvSpPr>
            <p:cNvPr id="92" name="Freeform 42"/>
            <p:cNvSpPr>
              <a:spLocks/>
            </p:cNvSpPr>
            <p:nvPr/>
          </p:nvSpPr>
          <p:spPr bwMode="auto">
            <a:xfrm rot="1789364">
              <a:off x="1503" y="2615"/>
              <a:ext cx="30" cy="168"/>
            </a:xfrm>
            <a:custGeom>
              <a:avLst/>
              <a:gdLst>
                <a:gd name="T0" fmla="*/ 0 w 205"/>
                <a:gd name="T1" fmla="*/ 0 h 317"/>
                <a:gd name="T2" fmla="*/ 171 w 205"/>
                <a:gd name="T3" fmla="*/ 125 h 317"/>
                <a:gd name="T4" fmla="*/ 203 w 205"/>
                <a:gd name="T5" fmla="*/ 317 h 31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05" h="317">
                  <a:moveTo>
                    <a:pt x="0" y="0"/>
                  </a:moveTo>
                  <a:cubicBezTo>
                    <a:pt x="28" y="21"/>
                    <a:pt x="137" y="72"/>
                    <a:pt x="171" y="125"/>
                  </a:cubicBezTo>
                  <a:cubicBezTo>
                    <a:pt x="205" y="178"/>
                    <a:pt x="196" y="277"/>
                    <a:pt x="203" y="317"/>
                  </a:cubicBezTo>
                </a:path>
              </a:pathLst>
            </a:custGeom>
            <a:noFill/>
            <a:ln w="381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uz-Latn-UZ"/>
            </a:p>
          </p:txBody>
        </p:sp>
        <p:sp>
          <p:nvSpPr>
            <p:cNvPr id="93" name="Freeform 43"/>
            <p:cNvSpPr>
              <a:spLocks/>
            </p:cNvSpPr>
            <p:nvPr/>
          </p:nvSpPr>
          <p:spPr bwMode="auto">
            <a:xfrm>
              <a:off x="1510" y="2798"/>
              <a:ext cx="27" cy="167"/>
            </a:xfrm>
            <a:custGeom>
              <a:avLst/>
              <a:gdLst>
                <a:gd name="T0" fmla="*/ 58 w 109"/>
                <a:gd name="T1" fmla="*/ 0 h 360"/>
                <a:gd name="T2" fmla="*/ 99 w 109"/>
                <a:gd name="T3" fmla="*/ 192 h 360"/>
                <a:gd name="T4" fmla="*/ 0 w 109"/>
                <a:gd name="T5" fmla="*/ 360 h 36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09" h="360">
                  <a:moveTo>
                    <a:pt x="58" y="0"/>
                  </a:moveTo>
                  <a:cubicBezTo>
                    <a:pt x="65" y="35"/>
                    <a:pt x="109" y="132"/>
                    <a:pt x="99" y="192"/>
                  </a:cubicBezTo>
                  <a:cubicBezTo>
                    <a:pt x="89" y="252"/>
                    <a:pt x="21" y="325"/>
                    <a:pt x="0" y="360"/>
                  </a:cubicBezTo>
                </a:path>
              </a:pathLst>
            </a:custGeom>
            <a:noFill/>
            <a:ln w="381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uz-Latn-UZ"/>
            </a:p>
          </p:txBody>
        </p:sp>
      </p:grpSp>
      <p:sp>
        <p:nvSpPr>
          <p:cNvPr id="94" name="Text Box 22"/>
          <p:cNvSpPr txBox="1">
            <a:spLocks noChangeArrowheads="1"/>
          </p:cNvSpPr>
          <p:nvPr/>
        </p:nvSpPr>
        <p:spPr bwMode="auto">
          <a:xfrm>
            <a:off x="8414308" y="1800900"/>
            <a:ext cx="659737" cy="9167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sz="5100" b="1" dirty="0">
                <a:latin typeface="Calibri" pitchFamily="34" charset="0"/>
              </a:rPr>
              <a:t>А</a:t>
            </a:r>
          </a:p>
        </p:txBody>
      </p:sp>
    </p:spTree>
    <p:extLst>
      <p:ext uri="{BB962C8B-B14F-4D97-AF65-F5344CB8AC3E}">
        <p14:creationId xmlns:p14="http://schemas.microsoft.com/office/powerpoint/2010/main" val="3901128328"/>
      </p:ext>
    </p:extLst>
  </p:cSld>
  <p:clrMapOvr>
    <a:masterClrMapping/>
  </p:clrMapOvr>
  <p:transition spd="med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" dur="1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5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2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" grpId="0" animBg="1"/>
      <p:bldP spid="41" grpId="0"/>
      <p:bldP spid="46" grpId="0" animBg="1"/>
      <p:bldP spid="63" grpId="0" animBg="1"/>
      <p:bldP spid="87" grpId="0"/>
      <p:bldP spid="88" grpId="0"/>
      <p:bldP spid="90" grpId="0"/>
      <p:bldP spid="90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2"/>
          <p:cNvGrpSpPr>
            <a:grpSpLocks/>
          </p:cNvGrpSpPr>
          <p:nvPr/>
        </p:nvGrpSpPr>
        <p:grpSpPr bwMode="auto">
          <a:xfrm>
            <a:off x="657491" y="1867796"/>
            <a:ext cx="4696460" cy="3143251"/>
            <a:chOff x="396" y="164"/>
            <a:chExt cx="1849" cy="1650"/>
          </a:xfrm>
        </p:grpSpPr>
        <p:sp>
          <p:nvSpPr>
            <p:cNvPr id="3085" name="Line 7"/>
            <p:cNvSpPr>
              <a:spLocks noChangeShapeType="1"/>
            </p:cNvSpPr>
            <p:nvPr/>
          </p:nvSpPr>
          <p:spPr bwMode="auto">
            <a:xfrm>
              <a:off x="431" y="300"/>
              <a:ext cx="1814" cy="1134"/>
            </a:xfrm>
            <a:prstGeom prst="line">
              <a:avLst/>
            </a:prstGeom>
            <a:noFill/>
            <a:ln w="5715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z-Latn-UZ"/>
            </a:p>
          </p:txBody>
        </p:sp>
        <p:sp>
          <p:nvSpPr>
            <p:cNvPr id="3086" name="Line 8"/>
            <p:cNvSpPr>
              <a:spLocks noChangeShapeType="1"/>
            </p:cNvSpPr>
            <p:nvPr/>
          </p:nvSpPr>
          <p:spPr bwMode="auto">
            <a:xfrm flipH="1">
              <a:off x="612" y="164"/>
              <a:ext cx="1225" cy="1497"/>
            </a:xfrm>
            <a:prstGeom prst="line">
              <a:avLst/>
            </a:prstGeom>
            <a:noFill/>
            <a:ln w="5715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z-Latn-UZ"/>
            </a:p>
          </p:txBody>
        </p:sp>
        <p:sp>
          <p:nvSpPr>
            <p:cNvPr id="3087" name="Text Box 11"/>
            <p:cNvSpPr txBox="1">
              <a:spLocks noChangeArrowheads="1"/>
            </p:cNvSpPr>
            <p:nvPr/>
          </p:nvSpPr>
          <p:spPr bwMode="auto">
            <a:xfrm>
              <a:off x="1191" y="454"/>
              <a:ext cx="227" cy="3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ru-RU" b="1" dirty="0">
                  <a:solidFill>
                    <a:srgbClr val="FF0000"/>
                  </a:solidFill>
                </a:rPr>
                <a:t>А</a:t>
              </a:r>
            </a:p>
          </p:txBody>
        </p:sp>
        <p:sp>
          <p:nvSpPr>
            <p:cNvPr id="3088" name="Oval 12"/>
            <p:cNvSpPr>
              <a:spLocks noChangeArrowheads="1"/>
            </p:cNvSpPr>
            <p:nvPr/>
          </p:nvSpPr>
          <p:spPr bwMode="auto">
            <a:xfrm>
              <a:off x="1259" y="811"/>
              <a:ext cx="45" cy="46"/>
            </a:xfrm>
            <a:prstGeom prst="ellipse">
              <a:avLst/>
            </a:prstGeom>
            <a:solidFill>
              <a:srgbClr val="FF0000"/>
            </a:solidFill>
            <a:ln w="5715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uz-Latn-UZ"/>
            </a:p>
          </p:txBody>
        </p:sp>
        <p:sp>
          <p:nvSpPr>
            <p:cNvPr id="3089" name="Text Box 13"/>
            <p:cNvSpPr txBox="1">
              <a:spLocks noChangeArrowheads="1"/>
            </p:cNvSpPr>
            <p:nvPr/>
          </p:nvSpPr>
          <p:spPr bwMode="auto">
            <a:xfrm>
              <a:off x="476" y="1434"/>
              <a:ext cx="181" cy="3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ru-RU" b="1">
                  <a:solidFill>
                    <a:srgbClr val="FF0000"/>
                  </a:solidFill>
                </a:rPr>
                <a:t>а</a:t>
              </a:r>
            </a:p>
          </p:txBody>
        </p:sp>
        <p:sp>
          <p:nvSpPr>
            <p:cNvPr id="3090" name="Text Box 14"/>
            <p:cNvSpPr txBox="1">
              <a:spLocks noChangeArrowheads="1"/>
            </p:cNvSpPr>
            <p:nvPr/>
          </p:nvSpPr>
          <p:spPr bwMode="auto">
            <a:xfrm>
              <a:off x="396" y="314"/>
              <a:ext cx="181" cy="3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uz-Latn-UZ" b="1" dirty="0" smtClean="0">
                  <a:solidFill>
                    <a:srgbClr val="FF0000"/>
                  </a:solidFill>
                </a:rPr>
                <a:t>b</a:t>
              </a:r>
              <a:endParaRPr lang="ru-RU" b="1" dirty="0">
                <a:solidFill>
                  <a:srgbClr val="FF0000"/>
                </a:solidFill>
              </a:endParaRPr>
            </a:p>
          </p:txBody>
        </p:sp>
      </p:grpSp>
      <p:sp>
        <p:nvSpPr>
          <p:cNvPr id="4111" name="Text Box 15"/>
          <p:cNvSpPr txBox="1">
            <a:spLocks noChangeArrowheads="1"/>
          </p:cNvSpPr>
          <p:nvPr/>
        </p:nvSpPr>
        <p:spPr bwMode="auto">
          <a:xfrm>
            <a:off x="629923" y="5105400"/>
            <a:ext cx="6532877" cy="17938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30622" tIns="65311" rIns="130622" bIns="6531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3600" b="1" dirty="0">
                <a:solidFill>
                  <a:srgbClr val="002060"/>
                </a:solidFill>
              </a:rPr>
              <a:t>Две прямые </a:t>
            </a:r>
            <a:r>
              <a:rPr lang="ru-RU" sz="3600" b="1" dirty="0" smtClean="0">
                <a:solidFill>
                  <a:srgbClr val="002060"/>
                </a:solidFill>
              </a:rPr>
              <a:t>на плоскости имеют </a:t>
            </a:r>
            <a:r>
              <a:rPr lang="ru-RU" sz="3600" b="1" dirty="0">
                <a:solidFill>
                  <a:srgbClr val="002060"/>
                </a:solidFill>
              </a:rPr>
              <a:t>одну общую точку, то есть пересекаются</a:t>
            </a:r>
          </a:p>
        </p:txBody>
      </p:sp>
      <p:grpSp>
        <p:nvGrpSpPr>
          <p:cNvPr id="3" name="Group 21"/>
          <p:cNvGrpSpPr>
            <a:grpSpLocks/>
          </p:cNvGrpSpPr>
          <p:nvPr/>
        </p:nvGrpSpPr>
        <p:grpSpPr bwMode="auto">
          <a:xfrm>
            <a:off x="7135906" y="1986858"/>
            <a:ext cx="6220459" cy="1727836"/>
            <a:chOff x="2835" y="300"/>
            <a:chExt cx="2449" cy="907"/>
          </a:xfrm>
        </p:grpSpPr>
        <p:sp>
          <p:nvSpPr>
            <p:cNvPr id="3081" name="Line 9"/>
            <p:cNvSpPr>
              <a:spLocks noChangeShapeType="1"/>
            </p:cNvSpPr>
            <p:nvPr/>
          </p:nvSpPr>
          <p:spPr bwMode="auto">
            <a:xfrm>
              <a:off x="2835" y="618"/>
              <a:ext cx="2449" cy="136"/>
            </a:xfrm>
            <a:prstGeom prst="line">
              <a:avLst/>
            </a:prstGeom>
            <a:noFill/>
            <a:ln w="5715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z-Latn-UZ"/>
            </a:p>
          </p:txBody>
        </p:sp>
        <p:sp>
          <p:nvSpPr>
            <p:cNvPr id="3082" name="Line 10"/>
            <p:cNvSpPr>
              <a:spLocks noChangeShapeType="1"/>
            </p:cNvSpPr>
            <p:nvPr/>
          </p:nvSpPr>
          <p:spPr bwMode="auto">
            <a:xfrm>
              <a:off x="2835" y="1071"/>
              <a:ext cx="2449" cy="136"/>
            </a:xfrm>
            <a:prstGeom prst="line">
              <a:avLst/>
            </a:prstGeom>
            <a:noFill/>
            <a:ln w="5715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z-Latn-UZ"/>
            </a:p>
          </p:txBody>
        </p:sp>
        <p:sp>
          <p:nvSpPr>
            <p:cNvPr id="3083" name="Text Box 17"/>
            <p:cNvSpPr txBox="1">
              <a:spLocks noChangeArrowheads="1"/>
            </p:cNvSpPr>
            <p:nvPr/>
          </p:nvSpPr>
          <p:spPr bwMode="auto">
            <a:xfrm>
              <a:off x="2971" y="300"/>
              <a:ext cx="499" cy="3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ru-RU" b="1">
                  <a:solidFill>
                    <a:srgbClr val="FF0000"/>
                  </a:solidFill>
                </a:rPr>
                <a:t>с</a:t>
              </a:r>
            </a:p>
          </p:txBody>
        </p:sp>
        <p:sp>
          <p:nvSpPr>
            <p:cNvPr id="3084" name="Text Box 18"/>
            <p:cNvSpPr txBox="1">
              <a:spLocks noChangeArrowheads="1"/>
            </p:cNvSpPr>
            <p:nvPr/>
          </p:nvSpPr>
          <p:spPr bwMode="auto">
            <a:xfrm>
              <a:off x="2925" y="754"/>
              <a:ext cx="273" cy="3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b="1" dirty="0">
                  <a:solidFill>
                    <a:srgbClr val="FF0000"/>
                  </a:solidFill>
                </a:rPr>
                <a:t>d</a:t>
              </a:r>
              <a:endParaRPr lang="ru-RU" b="1" dirty="0">
                <a:solidFill>
                  <a:srgbClr val="FF0000"/>
                </a:solidFill>
              </a:endParaRPr>
            </a:p>
          </p:txBody>
        </p:sp>
      </p:grpSp>
      <p:sp>
        <p:nvSpPr>
          <p:cNvPr id="4115" name="Text Box 19"/>
          <p:cNvSpPr txBox="1">
            <a:spLocks noChangeArrowheads="1"/>
          </p:cNvSpPr>
          <p:nvPr/>
        </p:nvSpPr>
        <p:spPr bwMode="auto">
          <a:xfrm>
            <a:off x="7711216" y="5105399"/>
            <a:ext cx="6718302" cy="17938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30622" tIns="65311" rIns="130622" bIns="6531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3600" b="1" dirty="0" smtClean="0">
                <a:solidFill>
                  <a:srgbClr val="002060"/>
                </a:solidFill>
              </a:rPr>
              <a:t>Две </a:t>
            </a:r>
            <a:r>
              <a:rPr lang="ru-RU" sz="3600" b="1" dirty="0">
                <a:solidFill>
                  <a:srgbClr val="002060"/>
                </a:solidFill>
              </a:rPr>
              <a:t>прямые на плоскости </a:t>
            </a:r>
            <a:r>
              <a:rPr lang="ru-RU" sz="3600" b="1" dirty="0" smtClean="0">
                <a:solidFill>
                  <a:srgbClr val="002060"/>
                </a:solidFill>
              </a:rPr>
              <a:t>не имеют общую точку, то есть не пересекаются</a:t>
            </a:r>
            <a:endParaRPr lang="ru-RU" sz="3600" b="1" dirty="0">
              <a:solidFill>
                <a:srgbClr val="00206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317631" y="228600"/>
            <a:ext cx="6975115" cy="7232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z-Cyrl-UZ" sz="4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Две прям</a:t>
            </a:r>
            <a:r>
              <a:rPr lang="ru-RU" sz="4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ы</a:t>
            </a:r>
            <a:r>
              <a:rPr lang="uz-Cyrl-UZ" sz="4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е на плоскости</a:t>
            </a:r>
            <a:endParaRPr lang="uz-Latn-UZ" sz="40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82785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41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41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41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41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41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41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11" grpId="0"/>
      <p:bldP spid="411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12237</TotalTime>
  <Words>787</Words>
  <Application>Microsoft Office PowerPoint</Application>
  <PresentationFormat>Произвольный</PresentationFormat>
  <Paragraphs>181</Paragraphs>
  <Slides>17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Office Theme</vt:lpstr>
      <vt:lpstr>    Геометрия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Презентация.cdr</dc:title>
  <dc:creator>Anvarullo</dc:creator>
  <cp:lastModifiedBy>dilyorbek</cp:lastModifiedBy>
  <cp:revision>849</cp:revision>
  <dcterms:created xsi:type="dcterms:W3CDTF">2020-04-09T07:32:19Z</dcterms:created>
  <dcterms:modified xsi:type="dcterms:W3CDTF">2021-02-19T16:22:00Z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2020-04-09T00:00:00Z</vt:filetime>
  </property>
  <property fmtid="{D5CDD505-2E9C-101B-9397-08002B2CF9AE}" pid="3" name="Creator">
    <vt:lpwstr>CorelDRAW 2019</vt:lpwstr>
  </property>
  <property fmtid="{D5CDD505-2E9C-101B-9397-08002B2CF9AE}" pid="4" name="LastSaved">
    <vt:filetime>2020-04-09T00:00:00Z</vt:filetime>
  </property>
</Properties>
</file>