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511" r:id="rId2"/>
    <p:sldId id="405" r:id="rId3"/>
    <p:sldId id="503" r:id="rId4"/>
    <p:sldId id="504" r:id="rId5"/>
    <p:sldId id="505" r:id="rId6"/>
    <p:sldId id="496" r:id="rId7"/>
    <p:sldId id="497" r:id="rId8"/>
    <p:sldId id="498" r:id="rId9"/>
    <p:sldId id="499" r:id="rId10"/>
    <p:sldId id="500" r:id="rId11"/>
    <p:sldId id="509" r:id="rId12"/>
    <p:sldId id="468" r:id="rId13"/>
    <p:sldId id="404" r:id="rId14"/>
    <p:sldId id="510" r:id="rId1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03"/>
            <p14:sldId id="504"/>
            <p14:sldId id="505"/>
            <p14:sldId id="496"/>
            <p14:sldId id="497"/>
            <p14:sldId id="498"/>
            <p14:sldId id="499"/>
            <p14:sldId id="500"/>
            <p14:sldId id="509"/>
            <p14:sldId id="468"/>
          </p14:sldIdLst>
        </p14:section>
        <p14:section name="Раздел без заголовка" id="{67AF348A-95E5-4FA6-B08C-FB3DF7B22B4F}">
          <p14:sldIdLst>
            <p14:sldId id="404"/>
            <p14:sldId id="51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B1EB21"/>
    <a:srgbClr val="FF6B6B"/>
    <a:srgbClr val="FF99FF"/>
    <a:srgbClr val="65F913"/>
    <a:srgbClr val="CCFFFF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3" d="100"/>
          <a:sy n="53" d="100"/>
        </p:scale>
        <p:origin x="-420" y="-12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1pPr>
            <a:lvl2pPr marL="418281" indent="-160877"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2pPr>
            <a:lvl3pPr marL="643509" indent="-128702"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3pPr>
            <a:lvl4pPr marL="900913" indent="-128702"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4pPr>
            <a:lvl5pPr marL="1158316" indent="-128702"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5pPr>
            <a:lvl6pPr marL="1415720" indent="-128702" defTabSz="513914" eaLnBrk="0" fontAlgn="base" hangingPunct="0">
              <a:spcBef>
                <a:spcPct val="30000"/>
              </a:spcBef>
              <a:spcAft>
                <a:spcPct val="0"/>
              </a:spcAft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6pPr>
            <a:lvl7pPr marL="1673123" indent="-128702" defTabSz="513914" eaLnBrk="0" fontAlgn="base" hangingPunct="0">
              <a:spcBef>
                <a:spcPct val="30000"/>
              </a:spcBef>
              <a:spcAft>
                <a:spcPct val="0"/>
              </a:spcAft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7pPr>
            <a:lvl8pPr marL="1930527" indent="-128702" defTabSz="513914" eaLnBrk="0" fontAlgn="base" hangingPunct="0">
              <a:spcBef>
                <a:spcPct val="30000"/>
              </a:spcBef>
              <a:spcAft>
                <a:spcPct val="0"/>
              </a:spcAft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8pPr>
            <a:lvl9pPr marL="2187931" indent="-128702" defTabSz="513914" eaLnBrk="0" fontAlgn="base" hangingPunct="0">
              <a:spcBef>
                <a:spcPct val="30000"/>
              </a:spcBef>
              <a:spcAft>
                <a:spcPct val="0"/>
              </a:spcAft>
              <a:defRPr kumimoji="1" sz="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513914"/>
            <a:fld id="{85073D2C-F60B-484C-84AF-D2A9AD646666}" type="slidenum">
              <a:rPr kumimoji="0" lang="ru-RU"/>
              <a:pPr defTabSz="513914"/>
              <a:t>7</a:t>
            </a:fld>
            <a:endParaRPr kumimoji="0"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975360" y="365760"/>
            <a:ext cx="1280160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09728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fld id="{1A5D3F0A-422F-4C0E-A580-42755381137D}" type="datetime1">
              <a:rPr lang="ru-RU"/>
              <a:pPr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998720" y="749808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48512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fld id="{1662FB0E-F3D2-4285-A17F-F69C17A9B81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3088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2" Type="http://schemas.openxmlformats.org/officeDocument/2006/relationships/tags" Target="../tags/tag1.xml"/><Relationship Id="rId1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4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7000" y="3277961"/>
            <a:ext cx="7239000" cy="3580039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8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ru-RU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uz-Cyrl-UZ" sz="6000" b="1" dirty="0" smtClean="0">
                <a:solidFill>
                  <a:srgbClr val="002060"/>
                </a:solidFill>
                <a:latin typeface="Arial"/>
                <a:cs typeface="Arial"/>
              </a:rPr>
              <a:t>Второй признак равенства треугольников</a:t>
            </a:r>
            <a:endParaRPr lang="ru-RU" sz="60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3173309"/>
            <a:ext cx="4478136" cy="371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15" name="TextBox 14"/>
          <p:cNvSpPr txBox="1"/>
          <p:nvPr/>
        </p:nvSpPr>
        <p:spPr>
          <a:xfrm>
            <a:off x="2019300" y="690030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31"/>
          <p:cNvSpPr>
            <a:spLocks noChangeArrowheads="1"/>
          </p:cNvSpPr>
          <p:nvPr/>
        </p:nvSpPr>
        <p:spPr bwMode="auto">
          <a:xfrm>
            <a:off x="878456" y="5205162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AutoShape 2"/>
          <p:cNvSpPr>
            <a:spLocks noChangeArrowheads="1"/>
          </p:cNvSpPr>
          <p:nvPr/>
        </p:nvSpPr>
        <p:spPr bwMode="auto">
          <a:xfrm rot="10800000">
            <a:off x="3187315" y="2787717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0467" name="AutoShape 3"/>
          <p:cNvSpPr>
            <a:spLocks noChangeArrowheads="1"/>
          </p:cNvSpPr>
          <p:nvPr/>
        </p:nvSpPr>
        <p:spPr bwMode="auto">
          <a:xfrm>
            <a:off x="883536" y="5207067"/>
            <a:ext cx="3881120" cy="2419350"/>
          </a:xfrm>
          <a:prstGeom prst="triangle">
            <a:avLst>
              <a:gd name="adj" fmla="val 79315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AutoShape 4"/>
          <p:cNvSpPr>
            <a:spLocks noChangeArrowheads="1"/>
          </p:cNvSpPr>
          <p:nvPr/>
        </p:nvSpPr>
        <p:spPr bwMode="auto">
          <a:xfrm>
            <a:off x="883536" y="5207067"/>
            <a:ext cx="3881120" cy="2419350"/>
          </a:xfrm>
          <a:prstGeom prst="triangle">
            <a:avLst>
              <a:gd name="adj" fmla="val 79315"/>
            </a:avLst>
          </a:prstGeom>
          <a:noFill/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3878196" y="5121342"/>
            <a:ext cx="231141" cy="171450"/>
          </a:xfrm>
          <a:prstGeom prst="flowChartConnector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 rot="9419072">
            <a:off x="1329151" y="7353399"/>
            <a:ext cx="114299" cy="25908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19373093">
            <a:off x="6494170" y="2831629"/>
            <a:ext cx="167640" cy="25908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382136" y="624529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5607936" y="3738311"/>
            <a:ext cx="345440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707" name="Group 30"/>
          <p:cNvGrpSpPr>
            <a:grpSpLocks/>
          </p:cNvGrpSpPr>
          <p:nvPr/>
        </p:nvGrpSpPr>
        <p:grpSpPr bwMode="auto">
          <a:xfrm>
            <a:off x="4952496" y="1347519"/>
            <a:ext cx="5336539" cy="636271"/>
            <a:chOff x="521" y="108"/>
            <a:chExt cx="2101" cy="334"/>
          </a:xfrm>
        </p:grpSpPr>
        <p:sp>
          <p:nvSpPr>
            <p:cNvPr id="29717" name="Text Box 15"/>
            <p:cNvSpPr txBox="1">
              <a:spLocks noChangeArrowheads="1"/>
            </p:cNvSpPr>
            <p:nvPr/>
          </p:nvSpPr>
          <p:spPr bwMode="auto">
            <a:xfrm>
              <a:off x="521" y="119"/>
              <a:ext cx="2101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Доказать:   АВС =   А</a:t>
              </a:r>
              <a:r>
                <a:rPr lang="en-US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sz="3400" b="1" dirty="0">
                  <a:solidFill>
                    <a:srgbClr val="1A0A5E"/>
                  </a:solidFill>
                  <a:latin typeface="Arial" pitchFamily="34" charset="0"/>
                  <a:cs typeface="Arial" pitchFamily="34" charset="0"/>
                </a:rPr>
                <a:t>М</a:t>
              </a:r>
            </a:p>
          </p:txBody>
        </p:sp>
        <p:graphicFrame>
          <p:nvGraphicFramePr>
            <p:cNvPr id="29718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8165769"/>
                </p:ext>
              </p:extLst>
            </p:nvPr>
          </p:nvGraphicFramePr>
          <p:xfrm>
            <a:off x="2009" y="108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04" name="Формула" r:id="rId3" imgW="139579" imgH="164957" progId="Equation.3">
                    <p:embed/>
                  </p:oleObj>
                </mc:Choice>
                <mc:Fallback>
                  <p:oleObj name="Формула" r:id="rId3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9" y="108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1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0082894"/>
                </p:ext>
              </p:extLst>
            </p:nvPr>
          </p:nvGraphicFramePr>
          <p:xfrm>
            <a:off x="1343" y="119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05" name="Формула" r:id="rId5" imgW="139579" imgH="164957" progId="Equation.3">
                    <p:embed/>
                  </p:oleObj>
                </mc:Choice>
                <mc:Fallback>
                  <p:oleObj name="Формула" r:id="rId5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3" y="119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4685916" y="745496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D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306955" y="7367337"/>
            <a:ext cx="627677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29710" name="Text Box 20"/>
          <p:cNvSpPr txBox="1">
            <a:spLocks noChangeArrowheads="1"/>
          </p:cNvSpPr>
          <p:nvPr/>
        </p:nvSpPr>
        <p:spPr bwMode="auto">
          <a:xfrm>
            <a:off x="4109336" y="5033711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9711" name="Text Box 21"/>
          <p:cNvSpPr txBox="1">
            <a:spLocks noChangeArrowheads="1"/>
          </p:cNvSpPr>
          <p:nvPr/>
        </p:nvSpPr>
        <p:spPr bwMode="auto">
          <a:xfrm>
            <a:off x="2727577" y="252863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9712" name="Text Box 22"/>
          <p:cNvSpPr txBox="1">
            <a:spLocks noChangeArrowheads="1"/>
          </p:cNvSpPr>
          <p:nvPr/>
        </p:nvSpPr>
        <p:spPr bwMode="auto">
          <a:xfrm>
            <a:off x="7103996" y="2528637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90488" name="AutoShape 24"/>
          <p:cNvSpPr>
            <a:spLocks noChangeArrowheads="1"/>
          </p:cNvSpPr>
          <p:nvPr/>
        </p:nvSpPr>
        <p:spPr bwMode="auto">
          <a:xfrm rot="17086919">
            <a:off x="3736272" y="5366134"/>
            <a:ext cx="245746" cy="464819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0489" name="AutoShape 25"/>
          <p:cNvSpPr>
            <a:spLocks noChangeArrowheads="1"/>
          </p:cNvSpPr>
          <p:nvPr/>
        </p:nvSpPr>
        <p:spPr bwMode="auto">
          <a:xfrm rot="5915073">
            <a:off x="4022975" y="4622867"/>
            <a:ext cx="167640" cy="46736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306955" y="685800"/>
            <a:ext cx="1067632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Дано: 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МС  и </a:t>
            </a:r>
            <a:r>
              <a:rPr lang="uz-Latn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BD </a:t>
            </a:r>
            <a:r>
              <a:rPr lang="uz-Cyrl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пересекаются в точке А</a:t>
            </a:r>
          </a:p>
          <a:p>
            <a:r>
              <a:rPr lang="uz-Cyrl-UZ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МА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=AC,  </a:t>
            </a:r>
            <a:r>
              <a:rPr lang="uz-Cyrl-UZ" sz="40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uz-Cyrl-UZ" sz="40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C.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25579" y="171762"/>
            <a:ext cx="20134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7747113" y="3395363"/>
            <a:ext cx="549285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)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M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=∠C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7816859" y="4157123"/>
            <a:ext cx="556338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МА=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10058400" y="1932327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7874339" y="4883902"/>
            <a:ext cx="567879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</a:t>
            </a:r>
          </a:p>
          <a:p>
            <a:pPr marL="0" indent="0"/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вертикальные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776060" y="2618222"/>
            <a:ext cx="680332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5607936" y="6642834"/>
            <a:ext cx="8828335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8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3" dur="2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7 2.77457E-6 L 0.15868 -0.2936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4" y="-14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animBg="1"/>
      <p:bldP spid="190467" grpId="1" animBg="1"/>
      <p:bldP spid="190488" grpId="0" animBg="1"/>
      <p:bldP spid="190489" grpId="0" animBg="1"/>
      <p:bldP spid="30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>
            <a:spLocks/>
          </p:cNvSpPr>
          <p:nvPr/>
        </p:nvSpPr>
        <p:spPr bwMode="auto">
          <a:xfrm flipH="1">
            <a:off x="961110" y="1852121"/>
            <a:ext cx="3924300" cy="1512888"/>
          </a:xfrm>
          <a:custGeom>
            <a:avLst/>
            <a:gdLst>
              <a:gd name="T0" fmla="*/ 0 w 2540"/>
              <a:gd name="T1" fmla="*/ 1512888 h 953"/>
              <a:gd name="T2" fmla="*/ 4032250 w 2540"/>
              <a:gd name="T3" fmla="*/ 0 h 953"/>
              <a:gd name="T4" fmla="*/ 3097212 w 2540"/>
              <a:gd name="T5" fmla="*/ 1512888 h 953"/>
              <a:gd name="T6" fmla="*/ 0 60000 65536"/>
              <a:gd name="T7" fmla="*/ 0 60000 65536"/>
              <a:gd name="T8" fmla="*/ 0 60000 65536"/>
              <a:gd name="T9" fmla="*/ 0 w 2540"/>
              <a:gd name="T10" fmla="*/ 0 h 953"/>
              <a:gd name="T11" fmla="*/ 2540 w 2540"/>
              <a:gd name="T12" fmla="*/ 953 h 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40" h="953">
                <a:moveTo>
                  <a:pt x="0" y="953"/>
                </a:moveTo>
                <a:lnTo>
                  <a:pt x="2540" y="0"/>
                </a:lnTo>
                <a:lnTo>
                  <a:pt x="1951" y="953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reeform 5"/>
          <p:cNvSpPr>
            <a:spLocks/>
          </p:cNvSpPr>
          <p:nvPr/>
        </p:nvSpPr>
        <p:spPr bwMode="auto">
          <a:xfrm flipH="1" flipV="1">
            <a:off x="961110" y="3363421"/>
            <a:ext cx="3924300" cy="1512888"/>
          </a:xfrm>
          <a:custGeom>
            <a:avLst/>
            <a:gdLst>
              <a:gd name="T0" fmla="*/ 0 w 2540"/>
              <a:gd name="T1" fmla="*/ 1512888 h 953"/>
              <a:gd name="T2" fmla="*/ 4032250 w 2540"/>
              <a:gd name="T3" fmla="*/ 0 h 953"/>
              <a:gd name="T4" fmla="*/ 3097212 w 2540"/>
              <a:gd name="T5" fmla="*/ 1512888 h 953"/>
              <a:gd name="T6" fmla="*/ 0 60000 65536"/>
              <a:gd name="T7" fmla="*/ 0 60000 65536"/>
              <a:gd name="T8" fmla="*/ 0 60000 65536"/>
              <a:gd name="T9" fmla="*/ 0 w 2540"/>
              <a:gd name="T10" fmla="*/ 0 h 953"/>
              <a:gd name="T11" fmla="*/ 2540 w 2540"/>
              <a:gd name="T12" fmla="*/ 953 h 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40" h="953">
                <a:moveTo>
                  <a:pt x="0" y="953"/>
                </a:moveTo>
                <a:lnTo>
                  <a:pt x="2540" y="0"/>
                </a:lnTo>
                <a:lnTo>
                  <a:pt x="1951" y="953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4857823" y="2997337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20499" y="1389868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365923" y="3169489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>
                <a:latin typeface="Arial" pitchFamily="34" charset="0"/>
                <a:cs typeface="Arial" pitchFamily="34" charset="0"/>
              </a:rPr>
              <a:t>D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22631" y="4876309"/>
            <a:ext cx="48122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auto">
          <a:xfrm flipH="1">
            <a:off x="1819153" y="3372945"/>
            <a:ext cx="2982686" cy="1561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23"/>
          <p:cNvSpPr>
            <a:spLocks/>
          </p:cNvSpPr>
          <p:nvPr/>
        </p:nvSpPr>
        <p:spPr bwMode="auto">
          <a:xfrm>
            <a:off x="2643860" y="3248862"/>
            <a:ext cx="558800" cy="279400"/>
          </a:xfrm>
          <a:custGeom>
            <a:avLst/>
            <a:gdLst>
              <a:gd name="T0" fmla="*/ 0 w 352"/>
              <a:gd name="T1" fmla="*/ 279400 h 176"/>
              <a:gd name="T2" fmla="*/ 177800 w 352"/>
              <a:gd name="T3" fmla="*/ 0 h 176"/>
              <a:gd name="T4" fmla="*/ 406400 w 352"/>
              <a:gd name="T5" fmla="*/ 279400 h 176"/>
              <a:gd name="T6" fmla="*/ 558800 w 352"/>
              <a:gd name="T7" fmla="*/ 0 h 176"/>
              <a:gd name="T8" fmla="*/ 0 60000 65536"/>
              <a:gd name="T9" fmla="*/ 0 60000 65536"/>
              <a:gd name="T10" fmla="*/ 0 60000 65536"/>
              <a:gd name="T11" fmla="*/ 0 60000 65536"/>
              <a:gd name="T12" fmla="*/ 0 w 352"/>
              <a:gd name="T13" fmla="*/ 0 h 176"/>
              <a:gd name="T14" fmla="*/ 352 w 352"/>
              <a:gd name="T15" fmla="*/ 176 h 1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2" h="176">
                <a:moveTo>
                  <a:pt x="0" y="176"/>
                </a:moveTo>
                <a:cubicBezTo>
                  <a:pt x="19" y="149"/>
                  <a:pt x="69" y="0"/>
                  <a:pt x="112" y="0"/>
                </a:cubicBezTo>
                <a:cubicBezTo>
                  <a:pt x="155" y="0"/>
                  <a:pt x="216" y="176"/>
                  <a:pt x="256" y="176"/>
                </a:cubicBezTo>
                <a:cubicBezTo>
                  <a:pt x="296" y="176"/>
                  <a:pt x="332" y="37"/>
                  <a:pt x="35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eform 10"/>
          <p:cNvSpPr>
            <a:spLocks/>
          </p:cNvSpPr>
          <p:nvPr/>
        </p:nvSpPr>
        <p:spPr bwMode="auto">
          <a:xfrm rot="16200000">
            <a:off x="3797128" y="3426079"/>
            <a:ext cx="409348" cy="136640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reeform 10"/>
          <p:cNvSpPr>
            <a:spLocks/>
          </p:cNvSpPr>
          <p:nvPr/>
        </p:nvSpPr>
        <p:spPr bwMode="auto">
          <a:xfrm rot="15547587">
            <a:off x="3830265" y="3172806"/>
            <a:ext cx="380602" cy="71165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Дуга 24"/>
          <p:cNvSpPr/>
          <p:nvPr/>
        </p:nvSpPr>
        <p:spPr>
          <a:xfrm rot="392654">
            <a:off x="1389945" y="2864546"/>
            <a:ext cx="914400" cy="887906"/>
          </a:xfrm>
          <a:prstGeom prst="arc">
            <a:avLst>
              <a:gd name="adj1" fmla="val 14007088"/>
              <a:gd name="adj2" fmla="val 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6" name="Дуга 25"/>
          <p:cNvSpPr/>
          <p:nvPr/>
        </p:nvSpPr>
        <p:spPr>
          <a:xfrm rot="392654">
            <a:off x="1355389" y="3039129"/>
            <a:ext cx="914400" cy="914400"/>
          </a:xfrm>
          <a:prstGeom prst="arc">
            <a:avLst>
              <a:gd name="adj1" fmla="val 15074000"/>
              <a:gd name="adj2" fmla="val 19980982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7" name="Дуга 26"/>
          <p:cNvSpPr/>
          <p:nvPr/>
        </p:nvSpPr>
        <p:spPr>
          <a:xfrm rot="7629518">
            <a:off x="1321321" y="2832525"/>
            <a:ext cx="914400" cy="914400"/>
          </a:xfrm>
          <a:prstGeom prst="arc">
            <a:avLst>
              <a:gd name="adj1" fmla="val 14300999"/>
              <a:gd name="adj2" fmla="val 20195357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Дуга 27"/>
          <p:cNvSpPr/>
          <p:nvPr/>
        </p:nvSpPr>
        <p:spPr>
          <a:xfrm rot="8064564">
            <a:off x="1430095" y="3011160"/>
            <a:ext cx="914400" cy="871201"/>
          </a:xfrm>
          <a:prstGeom prst="arc">
            <a:avLst>
              <a:gd name="adj1" fmla="val 12877448"/>
              <a:gd name="adj2" fmla="val 21020874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9" name="Прямоугольник 28"/>
          <p:cNvSpPr/>
          <p:nvPr/>
        </p:nvSpPr>
        <p:spPr>
          <a:xfrm>
            <a:off x="759376" y="659147"/>
            <a:ext cx="12270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3</a:t>
            </a:r>
            <a:r>
              <a:rPr lang="ru-RU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Докажите, что </a:t>
            </a:r>
            <a:r>
              <a:rPr lang="ru-RU" sz="4000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ABD=</a:t>
            </a:r>
            <a:r>
              <a:rPr lang="ru-RU" sz="4000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ACD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 рисунке 3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34970" y="26101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9405895" y="1424856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7535103" y="2041007"/>
            <a:ext cx="678199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AC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7451167" y="4552412"/>
            <a:ext cx="512183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DA-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общая сторона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7451167" y="2946776"/>
            <a:ext cx="6908277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DA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7459271" y="3812419"/>
            <a:ext cx="67901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BDA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CDA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2134988" y="5638800"/>
            <a:ext cx="8828335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УСУ равенства треугольников 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9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5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034970" y="26101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4187" y="735190"/>
            <a:ext cx="1379583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неизвестную 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х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 рисунке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3"/>
          <p:cNvSpPr>
            <a:spLocks/>
          </p:cNvSpPr>
          <p:nvPr/>
        </p:nvSpPr>
        <p:spPr bwMode="auto">
          <a:xfrm flipV="1">
            <a:off x="4565538" y="2631692"/>
            <a:ext cx="4377422" cy="2816605"/>
          </a:xfrm>
          <a:custGeom>
            <a:avLst/>
            <a:gdLst>
              <a:gd name="T0" fmla="*/ 1703 w 1711"/>
              <a:gd name="T1" fmla="*/ 0 h 1488"/>
              <a:gd name="T2" fmla="*/ 1711 w 1711"/>
              <a:gd name="T3" fmla="*/ 2 h 1488"/>
              <a:gd name="T4" fmla="*/ 855 w 1711"/>
              <a:gd name="T5" fmla="*/ 1488 h 1488"/>
              <a:gd name="T6" fmla="*/ 0 w 1711"/>
              <a:gd name="T7" fmla="*/ 736 h 1488"/>
              <a:gd name="T8" fmla="*/ 1703 w 1711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1" h="1488">
                <a:moveTo>
                  <a:pt x="1703" y="0"/>
                </a:moveTo>
                <a:lnTo>
                  <a:pt x="1711" y="2"/>
                </a:lnTo>
                <a:lnTo>
                  <a:pt x="855" y="1488"/>
                </a:lnTo>
                <a:lnTo>
                  <a:pt x="0" y="736"/>
                </a:lnTo>
                <a:lnTo>
                  <a:pt x="1703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4"/>
          <p:cNvSpPr>
            <a:spLocks/>
          </p:cNvSpPr>
          <p:nvPr/>
        </p:nvSpPr>
        <p:spPr bwMode="auto">
          <a:xfrm flipV="1">
            <a:off x="480851" y="2816482"/>
            <a:ext cx="4084687" cy="2552651"/>
          </a:xfrm>
          <a:custGeom>
            <a:avLst/>
            <a:gdLst>
              <a:gd name="T0" fmla="*/ 8 w 1681"/>
              <a:gd name="T1" fmla="*/ 1488 h 1488"/>
              <a:gd name="T2" fmla="*/ 0 w 1681"/>
              <a:gd name="T3" fmla="*/ 1486 h 1488"/>
              <a:gd name="T4" fmla="*/ 856 w 1681"/>
              <a:gd name="T5" fmla="*/ 0 h 1488"/>
              <a:gd name="T6" fmla="*/ 1681 w 1681"/>
              <a:gd name="T7" fmla="*/ 742 h 1488"/>
              <a:gd name="T8" fmla="*/ 8 w 1681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1" h="1488">
                <a:moveTo>
                  <a:pt x="8" y="1488"/>
                </a:moveTo>
                <a:lnTo>
                  <a:pt x="0" y="1486"/>
                </a:lnTo>
                <a:lnTo>
                  <a:pt x="856" y="0"/>
                </a:lnTo>
                <a:lnTo>
                  <a:pt x="1681" y="742"/>
                </a:lnTo>
                <a:lnTo>
                  <a:pt x="8" y="1488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022444" y="5181371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8584360" y="5369132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158997" y="2110751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4"/>
          <p:cNvSpPr>
            <a:spLocks/>
          </p:cNvSpPr>
          <p:nvPr/>
        </p:nvSpPr>
        <p:spPr bwMode="auto">
          <a:xfrm flipV="1">
            <a:off x="480851" y="2776900"/>
            <a:ext cx="8425363" cy="2631814"/>
          </a:xfrm>
          <a:custGeom>
            <a:avLst/>
            <a:gdLst>
              <a:gd name="T0" fmla="*/ 0 w 3377"/>
              <a:gd name="T1" fmla="*/ 1491 h 1491"/>
              <a:gd name="T2" fmla="*/ 3377 w 3377"/>
              <a:gd name="T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77" h="1491">
                <a:moveTo>
                  <a:pt x="0" y="1491"/>
                </a:moveTo>
                <a:lnTo>
                  <a:pt x="3377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6432395" y="1959379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534186" y="6131972"/>
            <a:ext cx="13028205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По 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УСУ равенства треугольников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=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О, следовательно, 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х=4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auto">
          <a:xfrm flipV="1">
            <a:off x="2542158" y="2631692"/>
            <a:ext cx="4212091" cy="27374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4229257" y="3363290"/>
            <a:ext cx="672561" cy="76284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8636687" y="2867840"/>
            <a:ext cx="547496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О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9405895" y="1424856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grpSp>
        <p:nvGrpSpPr>
          <p:cNvPr id="47" name="Group 38"/>
          <p:cNvGrpSpPr>
            <a:grpSpLocks/>
          </p:cNvGrpSpPr>
          <p:nvPr/>
        </p:nvGrpSpPr>
        <p:grpSpPr bwMode="auto">
          <a:xfrm rot="21365339" flipV="1">
            <a:off x="2531598" y="3105924"/>
            <a:ext cx="4505692" cy="1965945"/>
            <a:chOff x="912" y="1728"/>
            <a:chExt cx="1776" cy="912"/>
          </a:xfrm>
        </p:grpSpPr>
        <p:sp>
          <p:nvSpPr>
            <p:cNvPr id="52" name="Line 40"/>
            <p:cNvSpPr>
              <a:spLocks noChangeShapeType="1"/>
            </p:cNvSpPr>
            <p:nvPr/>
          </p:nvSpPr>
          <p:spPr bwMode="auto">
            <a:xfrm>
              <a:off x="2544" y="1728"/>
              <a:ext cx="144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43"/>
            <p:cNvSpPr>
              <a:spLocks noChangeShapeType="1"/>
            </p:cNvSpPr>
            <p:nvPr/>
          </p:nvSpPr>
          <p:spPr bwMode="auto">
            <a:xfrm>
              <a:off x="912" y="2448"/>
              <a:ext cx="144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Group 45"/>
          <p:cNvGrpSpPr>
            <a:grpSpLocks/>
          </p:cNvGrpSpPr>
          <p:nvPr/>
        </p:nvGrpSpPr>
        <p:grpSpPr bwMode="auto">
          <a:xfrm rot="20794840">
            <a:off x="3283837" y="3650064"/>
            <a:ext cx="2428241" cy="906780"/>
            <a:chOff x="1344" y="1968"/>
            <a:chExt cx="956" cy="476"/>
          </a:xfrm>
        </p:grpSpPr>
        <p:sp>
          <p:nvSpPr>
            <p:cNvPr id="55" name="Text Box 46"/>
            <p:cNvSpPr txBox="1">
              <a:spLocks noChangeArrowheads="1"/>
            </p:cNvSpPr>
            <p:nvPr/>
          </p:nvSpPr>
          <p:spPr bwMode="auto">
            <a:xfrm>
              <a:off x="2112" y="2064"/>
              <a:ext cx="188" cy="38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6" name="Text Box 47"/>
            <p:cNvSpPr txBox="1">
              <a:spLocks noChangeArrowheads="1"/>
            </p:cNvSpPr>
            <p:nvPr/>
          </p:nvSpPr>
          <p:spPr bwMode="auto">
            <a:xfrm>
              <a:off x="1344" y="1968"/>
              <a:ext cx="188" cy="38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2064" y="2064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 flipH="1" flipV="1">
              <a:off x="1488" y="1968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7565231" y="3196923"/>
            <a:ext cx="476412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latin typeface="Arial" pitchFamily="34" charset="0"/>
                <a:cs typeface="Arial" pitchFamily="34" charset="0"/>
              </a:rPr>
              <a:t>х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94596" y="3879230"/>
            <a:ext cx="476412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p:sp>
        <p:nvSpPr>
          <p:cNvPr id="59" name="Text Box 30"/>
          <p:cNvSpPr txBox="1">
            <a:spLocks noChangeArrowheads="1"/>
          </p:cNvSpPr>
          <p:nvPr/>
        </p:nvSpPr>
        <p:spPr bwMode="auto">
          <a:xfrm>
            <a:off x="7535103" y="2041007"/>
            <a:ext cx="675422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△В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reeform 10"/>
          <p:cNvSpPr>
            <a:spLocks/>
          </p:cNvSpPr>
          <p:nvPr/>
        </p:nvSpPr>
        <p:spPr bwMode="auto">
          <a:xfrm rot="20397166">
            <a:off x="8194680" y="5010710"/>
            <a:ext cx="462280" cy="87630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Freeform 10"/>
          <p:cNvSpPr>
            <a:spLocks/>
          </p:cNvSpPr>
          <p:nvPr/>
        </p:nvSpPr>
        <p:spPr bwMode="auto">
          <a:xfrm rot="8575029">
            <a:off x="820348" y="3166972"/>
            <a:ext cx="462280" cy="87630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32"/>
          <p:cNvSpPr txBox="1">
            <a:spLocks noChangeArrowheads="1"/>
          </p:cNvSpPr>
          <p:nvPr/>
        </p:nvSpPr>
        <p:spPr bwMode="auto">
          <a:xfrm>
            <a:off x="9175060" y="4454360"/>
            <a:ext cx="545534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=</a:t>
            </a:r>
            <a:r>
              <a:rPr kumimoji="0"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2,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</a:t>
            </a:r>
          </a:p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вертикальные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 Box 29"/>
          <p:cNvSpPr txBox="1">
            <a:spLocks noChangeArrowheads="1"/>
          </p:cNvSpPr>
          <p:nvPr/>
        </p:nvSpPr>
        <p:spPr bwMode="auto">
          <a:xfrm>
            <a:off x="8703864" y="3611223"/>
            <a:ext cx="562615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uz-Cyrl-UZ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</p:spTree>
    <p:extLst>
      <p:ext uri="{BB962C8B-B14F-4D97-AF65-F5344CB8AC3E}">
        <p14:creationId xmlns:p14="http://schemas.microsoft.com/office/powerpoint/2010/main" val="42883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399" cy="10588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447800" y="1498325"/>
            <a:ext cx="11582400" cy="2917554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5, 9 (стр.63).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7" name="Freeform 22"/>
          <p:cNvSpPr>
            <a:spLocks/>
          </p:cNvSpPr>
          <p:nvPr/>
        </p:nvSpPr>
        <p:spPr bwMode="auto">
          <a:xfrm flipH="1">
            <a:off x="6149420" y="4434840"/>
            <a:ext cx="553720" cy="198120"/>
          </a:xfrm>
          <a:custGeom>
            <a:avLst/>
            <a:gdLst>
              <a:gd name="T0" fmla="*/ 0 w 218"/>
              <a:gd name="T1" fmla="*/ 0 h 104"/>
              <a:gd name="T2" fmla="*/ 2147483646 w 218"/>
              <a:gd name="T3" fmla="*/ 2147483646 h 104"/>
              <a:gd name="T4" fmla="*/ 0 60000 65536"/>
              <a:gd name="T5" fmla="*/ 0 60000 65536"/>
              <a:gd name="T6" fmla="*/ 0 w 218"/>
              <a:gd name="T7" fmla="*/ 0 h 104"/>
              <a:gd name="T8" fmla="*/ 218 w 218"/>
              <a:gd name="T9" fmla="*/ 104 h 1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" h="104">
                <a:moveTo>
                  <a:pt x="0" y="0"/>
                </a:moveTo>
                <a:lnTo>
                  <a:pt x="218" y="10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863600" y="485776"/>
            <a:ext cx="734522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3400" b="1" dirty="0">
                <a:latin typeface="Arial" pitchFamily="34" charset="0"/>
                <a:cs typeface="Arial" pitchFamily="34" charset="0"/>
              </a:rPr>
              <a:t>Дано:  АВ = СВ,        </a:t>
            </a:r>
            <a:r>
              <a:rPr lang="ru-RU" sz="3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А =</a:t>
            </a:r>
            <a:r>
              <a:rPr lang="ru-RU" sz="3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С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863601" y="1089660"/>
            <a:ext cx="443968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Доказать:  А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N</a:t>
            </a:r>
            <a:r>
              <a:rPr lang="ru-RU" sz="3400" b="1">
                <a:latin typeface="Arial" pitchFamily="34" charset="0"/>
                <a:cs typeface="Arial" pitchFamily="34" charset="0"/>
              </a:rPr>
              <a:t> = С</a:t>
            </a:r>
            <a:r>
              <a:rPr lang="en-US" sz="3400" b="1">
                <a:latin typeface="Arial" pitchFamily="34" charset="0"/>
                <a:cs typeface="Arial" pitchFamily="34" charset="0"/>
              </a:rPr>
              <a:t>M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0957" name="Freeform 13"/>
          <p:cNvSpPr>
            <a:spLocks/>
          </p:cNvSpPr>
          <p:nvPr/>
        </p:nvSpPr>
        <p:spPr bwMode="auto">
          <a:xfrm>
            <a:off x="1724662" y="2499360"/>
            <a:ext cx="5367019" cy="4615816"/>
          </a:xfrm>
          <a:custGeom>
            <a:avLst/>
            <a:gdLst>
              <a:gd name="T0" fmla="*/ 0 w 2113"/>
              <a:gd name="T1" fmla="*/ 2147483646 h 2423"/>
              <a:gd name="T2" fmla="*/ 2147483646 w 2113"/>
              <a:gd name="T3" fmla="*/ 0 h 2423"/>
              <a:gd name="T4" fmla="*/ 2147483646 w 2113"/>
              <a:gd name="T5" fmla="*/ 2147483646 h 2423"/>
              <a:gd name="T6" fmla="*/ 0 w 2113"/>
              <a:gd name="T7" fmla="*/ 2147483646 h 2423"/>
              <a:gd name="T8" fmla="*/ 0 60000 65536"/>
              <a:gd name="T9" fmla="*/ 0 60000 65536"/>
              <a:gd name="T10" fmla="*/ 0 60000 65536"/>
              <a:gd name="T11" fmla="*/ 0 60000 65536"/>
              <a:gd name="T12" fmla="*/ 0 w 2113"/>
              <a:gd name="T13" fmla="*/ 0 h 2423"/>
              <a:gd name="T14" fmla="*/ 2113 w 2113"/>
              <a:gd name="T15" fmla="*/ 2423 h 24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3" h="2423">
                <a:moveTo>
                  <a:pt x="0" y="2423"/>
                </a:moveTo>
                <a:lnTo>
                  <a:pt x="1313" y="0"/>
                </a:lnTo>
                <a:lnTo>
                  <a:pt x="2113" y="1696"/>
                </a:lnTo>
                <a:lnTo>
                  <a:pt x="0" y="2423"/>
                </a:lnTo>
                <a:close/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0958" name="Freeform 14"/>
          <p:cNvSpPr>
            <a:spLocks/>
          </p:cNvSpPr>
          <p:nvPr/>
        </p:nvSpPr>
        <p:spPr bwMode="auto">
          <a:xfrm rot="21592034" flipH="1">
            <a:off x="2819400" y="2470786"/>
            <a:ext cx="5184141" cy="4751070"/>
          </a:xfrm>
          <a:custGeom>
            <a:avLst/>
            <a:gdLst>
              <a:gd name="T0" fmla="*/ 0 w 1996"/>
              <a:gd name="T1" fmla="*/ 2147483646 h 2494"/>
              <a:gd name="T2" fmla="*/ 2147483646 w 1996"/>
              <a:gd name="T3" fmla="*/ 0 h 2494"/>
              <a:gd name="T4" fmla="*/ 2147483646 w 1996"/>
              <a:gd name="T5" fmla="*/ 2147483646 h 2494"/>
              <a:gd name="T6" fmla="*/ 0 w 1996"/>
              <a:gd name="T7" fmla="*/ 2147483646 h 2494"/>
              <a:gd name="T8" fmla="*/ 0 60000 65536"/>
              <a:gd name="T9" fmla="*/ 0 60000 65536"/>
              <a:gd name="T10" fmla="*/ 0 60000 65536"/>
              <a:gd name="T11" fmla="*/ 0 60000 65536"/>
              <a:gd name="T12" fmla="*/ 0 w 1996"/>
              <a:gd name="T13" fmla="*/ 0 h 2494"/>
              <a:gd name="T14" fmla="*/ 1996 w 1996"/>
              <a:gd name="T15" fmla="*/ 2494 h 249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96" h="2494">
                <a:moveTo>
                  <a:pt x="0" y="2494"/>
                </a:moveTo>
                <a:lnTo>
                  <a:pt x="1134" y="0"/>
                </a:lnTo>
                <a:lnTo>
                  <a:pt x="1996" y="1632"/>
                </a:lnTo>
                <a:lnTo>
                  <a:pt x="0" y="2494"/>
                </a:lnTo>
                <a:close/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4" name="Text Box 15"/>
          <p:cNvSpPr txBox="1">
            <a:spLocks noChangeArrowheads="1"/>
          </p:cNvSpPr>
          <p:nvPr/>
        </p:nvSpPr>
        <p:spPr bwMode="auto">
          <a:xfrm>
            <a:off x="977902" y="679323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4825" name="Text Box 16"/>
          <p:cNvSpPr txBox="1">
            <a:spLocks noChangeArrowheads="1"/>
          </p:cNvSpPr>
          <p:nvPr/>
        </p:nvSpPr>
        <p:spPr bwMode="auto">
          <a:xfrm>
            <a:off x="5125720" y="204025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6" name="Text Box 17"/>
          <p:cNvSpPr txBox="1">
            <a:spLocks noChangeArrowheads="1"/>
          </p:cNvSpPr>
          <p:nvPr/>
        </p:nvSpPr>
        <p:spPr bwMode="auto">
          <a:xfrm>
            <a:off x="7891782" y="688086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7" name="Text Box 18"/>
          <p:cNvSpPr txBox="1">
            <a:spLocks noChangeArrowheads="1"/>
          </p:cNvSpPr>
          <p:nvPr/>
        </p:nvSpPr>
        <p:spPr bwMode="auto">
          <a:xfrm>
            <a:off x="2131061" y="5151120"/>
            <a:ext cx="691797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8" name="Text Box 19"/>
          <p:cNvSpPr txBox="1">
            <a:spLocks noChangeArrowheads="1"/>
          </p:cNvSpPr>
          <p:nvPr/>
        </p:nvSpPr>
        <p:spPr bwMode="auto">
          <a:xfrm>
            <a:off x="7084062" y="532447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9" name="Freeform 24"/>
          <p:cNvSpPr>
            <a:spLocks/>
          </p:cNvSpPr>
          <p:nvPr/>
        </p:nvSpPr>
        <p:spPr bwMode="auto">
          <a:xfrm rot="-4596620">
            <a:off x="7496811" y="6774180"/>
            <a:ext cx="251460" cy="304800"/>
          </a:xfrm>
          <a:custGeom>
            <a:avLst/>
            <a:gdLst>
              <a:gd name="T0" fmla="*/ 0 w 132"/>
              <a:gd name="T1" fmla="*/ 0 h 120"/>
              <a:gd name="T2" fmla="*/ 2147483646 w 132"/>
              <a:gd name="T3" fmla="*/ 2147483646 h 120"/>
              <a:gd name="T4" fmla="*/ 2147483646 w 132"/>
              <a:gd name="T5" fmla="*/ 2147483646 h 120"/>
              <a:gd name="T6" fmla="*/ 0 60000 65536"/>
              <a:gd name="T7" fmla="*/ 0 60000 65536"/>
              <a:gd name="T8" fmla="*/ 0 60000 65536"/>
              <a:gd name="T9" fmla="*/ 0 w 132"/>
              <a:gd name="T10" fmla="*/ 0 h 120"/>
              <a:gd name="T11" fmla="*/ 132 w 132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" h="120">
                <a:moveTo>
                  <a:pt x="0" y="0"/>
                </a:moveTo>
                <a:cubicBezTo>
                  <a:pt x="17" y="4"/>
                  <a:pt x="80" y="4"/>
                  <a:pt x="102" y="24"/>
                </a:cubicBezTo>
                <a:cubicBezTo>
                  <a:pt x="124" y="44"/>
                  <a:pt x="126" y="100"/>
                  <a:pt x="132" y="120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0" name="Line 30"/>
          <p:cNvSpPr>
            <a:spLocks noChangeShapeType="1"/>
          </p:cNvSpPr>
          <p:nvPr/>
        </p:nvSpPr>
        <p:spPr bwMode="auto">
          <a:xfrm>
            <a:off x="7084061" y="5669280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1" name="Freeform 31"/>
          <p:cNvSpPr>
            <a:spLocks/>
          </p:cNvSpPr>
          <p:nvPr/>
        </p:nvSpPr>
        <p:spPr bwMode="auto">
          <a:xfrm>
            <a:off x="5013961" y="5730241"/>
            <a:ext cx="2077720" cy="537210"/>
          </a:xfrm>
          <a:custGeom>
            <a:avLst/>
            <a:gdLst>
              <a:gd name="T0" fmla="*/ 2147483646 w 818"/>
              <a:gd name="T1" fmla="*/ 0 h 282"/>
              <a:gd name="T2" fmla="*/ 0 w 818"/>
              <a:gd name="T3" fmla="*/ 2147483646 h 282"/>
              <a:gd name="T4" fmla="*/ 0 60000 65536"/>
              <a:gd name="T5" fmla="*/ 0 60000 65536"/>
              <a:gd name="T6" fmla="*/ 0 w 818"/>
              <a:gd name="T7" fmla="*/ 0 h 282"/>
              <a:gd name="T8" fmla="*/ 818 w 818"/>
              <a:gd name="T9" fmla="*/ 282 h 2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8" h="282">
                <a:moveTo>
                  <a:pt x="818" y="0"/>
                </a:moveTo>
                <a:lnTo>
                  <a:pt x="0" y="282"/>
                </a:lnTo>
              </a:path>
            </a:pathLst>
          </a:custGeom>
          <a:noFill/>
          <a:ln w="571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4" name="Freeform 21"/>
          <p:cNvSpPr>
            <a:spLocks/>
          </p:cNvSpPr>
          <p:nvPr/>
        </p:nvSpPr>
        <p:spPr bwMode="auto">
          <a:xfrm>
            <a:off x="3167382" y="4632960"/>
            <a:ext cx="553720" cy="198120"/>
          </a:xfrm>
          <a:custGeom>
            <a:avLst/>
            <a:gdLst>
              <a:gd name="T0" fmla="*/ 0 w 218"/>
              <a:gd name="T1" fmla="*/ 0 h 104"/>
              <a:gd name="T2" fmla="*/ 2147483646 w 218"/>
              <a:gd name="T3" fmla="*/ 2147483646 h 104"/>
              <a:gd name="T4" fmla="*/ 0 60000 65536"/>
              <a:gd name="T5" fmla="*/ 0 60000 65536"/>
              <a:gd name="T6" fmla="*/ 0 w 218"/>
              <a:gd name="T7" fmla="*/ 0 h 104"/>
              <a:gd name="T8" fmla="*/ 218 w 218"/>
              <a:gd name="T9" fmla="*/ 104 h 1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" h="104">
                <a:moveTo>
                  <a:pt x="0" y="0"/>
                </a:moveTo>
                <a:lnTo>
                  <a:pt x="218" y="10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5" name="Freeform 23"/>
          <p:cNvSpPr>
            <a:spLocks/>
          </p:cNvSpPr>
          <p:nvPr/>
        </p:nvSpPr>
        <p:spPr bwMode="auto">
          <a:xfrm>
            <a:off x="1973581" y="6726556"/>
            <a:ext cx="335280" cy="228600"/>
          </a:xfrm>
          <a:custGeom>
            <a:avLst/>
            <a:gdLst>
              <a:gd name="T0" fmla="*/ 0 w 132"/>
              <a:gd name="T1" fmla="*/ 0 h 120"/>
              <a:gd name="T2" fmla="*/ 2147483646 w 132"/>
              <a:gd name="T3" fmla="*/ 2147483646 h 120"/>
              <a:gd name="T4" fmla="*/ 2147483646 w 132"/>
              <a:gd name="T5" fmla="*/ 2147483646 h 120"/>
              <a:gd name="T6" fmla="*/ 0 60000 65536"/>
              <a:gd name="T7" fmla="*/ 0 60000 65536"/>
              <a:gd name="T8" fmla="*/ 0 60000 65536"/>
              <a:gd name="T9" fmla="*/ 0 w 132"/>
              <a:gd name="T10" fmla="*/ 0 h 120"/>
              <a:gd name="T11" fmla="*/ 132 w 132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" h="120">
                <a:moveTo>
                  <a:pt x="0" y="0"/>
                </a:moveTo>
                <a:cubicBezTo>
                  <a:pt x="17" y="4"/>
                  <a:pt x="80" y="4"/>
                  <a:pt x="102" y="24"/>
                </a:cubicBezTo>
                <a:cubicBezTo>
                  <a:pt x="124" y="44"/>
                  <a:pt x="126" y="100"/>
                  <a:pt x="132" y="120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777742" y="2783206"/>
            <a:ext cx="502920" cy="173354"/>
            <a:chOff x="1881" y="1461"/>
            <a:chExt cx="198" cy="91"/>
          </a:xfrm>
        </p:grpSpPr>
        <p:sp>
          <p:nvSpPr>
            <p:cNvPr id="34838" name="Freeform 26"/>
            <p:cNvSpPr>
              <a:spLocks/>
            </p:cNvSpPr>
            <p:nvPr/>
          </p:nvSpPr>
          <p:spPr bwMode="auto">
            <a:xfrm>
              <a:off x="1911" y="1461"/>
              <a:ext cx="150" cy="38"/>
            </a:xfrm>
            <a:custGeom>
              <a:avLst/>
              <a:gdLst>
                <a:gd name="T0" fmla="*/ 150 w 150"/>
                <a:gd name="T1" fmla="*/ 0 h 38"/>
                <a:gd name="T2" fmla="*/ 73 w 150"/>
                <a:gd name="T3" fmla="*/ 38 h 38"/>
                <a:gd name="T4" fmla="*/ 0 w 150"/>
                <a:gd name="T5" fmla="*/ 0 h 38"/>
                <a:gd name="T6" fmla="*/ 0 60000 65536"/>
                <a:gd name="T7" fmla="*/ 0 60000 65536"/>
                <a:gd name="T8" fmla="*/ 0 60000 65536"/>
                <a:gd name="T9" fmla="*/ 0 w 150"/>
                <a:gd name="T10" fmla="*/ 0 h 38"/>
                <a:gd name="T11" fmla="*/ 150 w 150"/>
                <a:gd name="T12" fmla="*/ 38 h 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38">
                  <a:moveTo>
                    <a:pt x="150" y="0"/>
                  </a:moveTo>
                  <a:cubicBezTo>
                    <a:pt x="137" y="5"/>
                    <a:pt x="98" y="38"/>
                    <a:pt x="73" y="38"/>
                  </a:cubicBezTo>
                  <a:cubicBezTo>
                    <a:pt x="48" y="38"/>
                    <a:pt x="15" y="8"/>
                    <a:pt x="0" y="0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9" name="Freeform 27"/>
            <p:cNvSpPr>
              <a:spLocks/>
            </p:cNvSpPr>
            <p:nvPr/>
          </p:nvSpPr>
          <p:spPr bwMode="auto">
            <a:xfrm>
              <a:off x="1881" y="1503"/>
              <a:ext cx="198" cy="49"/>
            </a:xfrm>
            <a:custGeom>
              <a:avLst/>
              <a:gdLst>
                <a:gd name="T0" fmla="*/ 198 w 198"/>
                <a:gd name="T1" fmla="*/ 6 h 49"/>
                <a:gd name="T2" fmla="*/ 96 w 198"/>
                <a:gd name="T3" fmla="*/ 48 h 49"/>
                <a:gd name="T4" fmla="*/ 0 w 198"/>
                <a:gd name="T5" fmla="*/ 0 h 49"/>
                <a:gd name="T6" fmla="*/ 0 60000 65536"/>
                <a:gd name="T7" fmla="*/ 0 60000 65536"/>
                <a:gd name="T8" fmla="*/ 0 60000 65536"/>
                <a:gd name="T9" fmla="*/ 0 w 198"/>
                <a:gd name="T10" fmla="*/ 0 h 49"/>
                <a:gd name="T11" fmla="*/ 198 w 198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8" h="49">
                  <a:moveTo>
                    <a:pt x="198" y="6"/>
                  </a:moveTo>
                  <a:cubicBezTo>
                    <a:pt x="181" y="13"/>
                    <a:pt x="129" y="49"/>
                    <a:pt x="96" y="48"/>
                  </a:cubicBezTo>
                  <a:cubicBezTo>
                    <a:pt x="63" y="47"/>
                    <a:pt x="20" y="10"/>
                    <a:pt x="0" y="0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0976" name="Freeform 32"/>
          <p:cNvSpPr>
            <a:spLocks/>
          </p:cNvSpPr>
          <p:nvPr/>
        </p:nvSpPr>
        <p:spPr bwMode="auto">
          <a:xfrm>
            <a:off x="3446782" y="2524126"/>
            <a:ext cx="5367019" cy="4615814"/>
          </a:xfrm>
          <a:custGeom>
            <a:avLst/>
            <a:gdLst>
              <a:gd name="T0" fmla="*/ 0 w 2113"/>
              <a:gd name="T1" fmla="*/ 2147483646 h 2423"/>
              <a:gd name="T2" fmla="*/ 2147483646 w 2113"/>
              <a:gd name="T3" fmla="*/ 0 h 2423"/>
              <a:gd name="T4" fmla="*/ 2147483646 w 2113"/>
              <a:gd name="T5" fmla="*/ 2147483646 h 2423"/>
              <a:gd name="T6" fmla="*/ 0 w 2113"/>
              <a:gd name="T7" fmla="*/ 2147483646 h 2423"/>
              <a:gd name="T8" fmla="*/ 0 60000 65536"/>
              <a:gd name="T9" fmla="*/ 0 60000 65536"/>
              <a:gd name="T10" fmla="*/ 0 60000 65536"/>
              <a:gd name="T11" fmla="*/ 0 60000 65536"/>
              <a:gd name="T12" fmla="*/ 0 w 2113"/>
              <a:gd name="T13" fmla="*/ 0 h 2423"/>
              <a:gd name="T14" fmla="*/ 2113 w 2113"/>
              <a:gd name="T15" fmla="*/ 2423 h 24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3" h="2423">
                <a:moveTo>
                  <a:pt x="0" y="2423"/>
                </a:moveTo>
                <a:lnTo>
                  <a:pt x="1313" y="0"/>
                </a:lnTo>
                <a:lnTo>
                  <a:pt x="2113" y="1696"/>
                </a:lnTo>
                <a:lnTo>
                  <a:pt x="0" y="2423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9594331" y="621389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7503612" y="1307284"/>
            <a:ext cx="683328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BN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CBM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8799805" y="3865889"/>
            <a:ext cx="476028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ий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угол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7639603" y="2143309"/>
            <a:ext cx="6908277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AB=CB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7757751" y="3008952"/>
            <a:ext cx="54735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9144000" y="4763876"/>
            <a:ext cx="511537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BM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следовательно</a:t>
            </a:r>
          </a:p>
          <a:p>
            <a:pPr algn="ctr"/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AN=CM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33" name="Line 33"/>
          <p:cNvSpPr>
            <a:spLocks noChangeShapeType="1"/>
          </p:cNvSpPr>
          <p:nvPr/>
        </p:nvSpPr>
        <p:spPr bwMode="auto">
          <a:xfrm>
            <a:off x="2821942" y="5583556"/>
            <a:ext cx="2189480" cy="691514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34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92593E-6 L -0.11807 -5.92593E-6 " pathEditMode="relative" ptsTypes="AA">
                                      <p:cBhvr>
                                        <p:cTn id="73" dur="20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76" grpId="0" animBg="1"/>
      <p:bldP spid="210976" grpId="1" animBg="1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Лента лицом вверх 1"/>
          <p:cNvSpPr/>
          <p:nvPr/>
        </p:nvSpPr>
        <p:spPr>
          <a:xfrm>
            <a:off x="228600" y="1024382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8" name="Лента лицом вверх 7"/>
          <p:cNvSpPr/>
          <p:nvPr/>
        </p:nvSpPr>
        <p:spPr>
          <a:xfrm>
            <a:off x="4762500" y="2115820"/>
            <a:ext cx="9829800" cy="2438400"/>
          </a:xfrm>
          <a:prstGeom prst="ribbon2">
            <a:avLst>
              <a:gd name="adj1" fmla="val 20417"/>
              <a:gd name="adj2" fmla="val 7493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Второй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признак равенства треугольников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9" name="Лента лицом вверх 8"/>
          <p:cNvSpPr/>
          <p:nvPr/>
        </p:nvSpPr>
        <p:spPr>
          <a:xfrm>
            <a:off x="381000" y="3810000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0" name="Лента лицом вверх 9"/>
          <p:cNvSpPr/>
          <p:nvPr/>
        </p:nvSpPr>
        <p:spPr>
          <a:xfrm>
            <a:off x="6172200" y="5029200"/>
            <a:ext cx="7010400" cy="2438400"/>
          </a:xfrm>
          <a:prstGeom prst="ribbon2">
            <a:avLst>
              <a:gd name="adj1" fmla="val 20417"/>
              <a:gd name="adj2" fmla="val 7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7484415" y="3056695"/>
            <a:ext cx="6765263" cy="4445194"/>
            <a:chOff x="3885649" y="1251065"/>
            <a:chExt cx="4228290" cy="3704328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3995921" y="1604897"/>
              <a:ext cx="3960549" cy="2589545"/>
              <a:chOff x="3995921" y="1604897"/>
              <a:chExt cx="3960549" cy="2589545"/>
            </a:xfrm>
          </p:grpSpPr>
          <p:grpSp>
            <p:nvGrpSpPr>
              <p:cNvPr id="7" name="Группа 34"/>
              <p:cNvGrpSpPr/>
              <p:nvPr/>
            </p:nvGrpSpPr>
            <p:grpSpPr>
              <a:xfrm>
                <a:off x="3995921" y="1604897"/>
                <a:ext cx="3960549" cy="2589545"/>
                <a:chOff x="3995921" y="1628750"/>
                <a:chExt cx="3960549" cy="2589545"/>
              </a:xfrm>
            </p:grpSpPr>
            <p:sp>
              <p:nvSpPr>
                <p:cNvPr id="9" name="Равнобедренный треугольник 8"/>
                <p:cNvSpPr/>
                <p:nvPr/>
              </p:nvSpPr>
              <p:spPr>
                <a:xfrm>
                  <a:off x="4067930" y="1628751"/>
                  <a:ext cx="3888540" cy="2566873"/>
                </a:xfrm>
                <a:prstGeom prst="triangle">
                  <a:avLst>
                    <a:gd name="adj" fmla="val 86184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1" name="Группа 15"/>
                <p:cNvGrpSpPr/>
                <p:nvPr/>
              </p:nvGrpSpPr>
              <p:grpSpPr>
                <a:xfrm>
                  <a:off x="3995921" y="1628750"/>
                  <a:ext cx="3960549" cy="2589545"/>
                  <a:chOff x="1115521" y="2306821"/>
                  <a:chExt cx="3960549" cy="2589545"/>
                </a:xfrm>
              </p:grpSpPr>
              <p:sp>
                <p:nvSpPr>
                  <p:cNvPr id="18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1" y="4851023"/>
                    <a:ext cx="3960549" cy="45343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4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1" y="2306821"/>
                    <a:ext cx="3456480" cy="2589545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8" name="Line 41"/>
              <p:cNvSpPr>
                <a:spLocks noChangeShapeType="1"/>
              </p:cNvSpPr>
              <p:nvPr/>
            </p:nvSpPr>
            <p:spPr bwMode="auto">
              <a:xfrm>
                <a:off x="7452400" y="1628750"/>
                <a:ext cx="504070" cy="2520349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" name="Группа 19"/>
            <p:cNvGrpSpPr/>
            <p:nvPr/>
          </p:nvGrpSpPr>
          <p:grpSpPr>
            <a:xfrm>
              <a:off x="3885649" y="1251065"/>
              <a:ext cx="4228290" cy="3704328"/>
              <a:chOff x="3885649" y="1251065"/>
              <a:chExt cx="4228290" cy="3704328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7452400" y="1251065"/>
                <a:ext cx="456054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702969" y="4101464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885649" y="4224424"/>
                <a:ext cx="364884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5" name="Группа 24"/>
          <p:cNvGrpSpPr/>
          <p:nvPr/>
        </p:nvGrpSpPr>
        <p:grpSpPr>
          <a:xfrm>
            <a:off x="433328" y="3071337"/>
            <a:ext cx="6955024" cy="4341149"/>
            <a:chOff x="3727309" y="1263266"/>
            <a:chExt cx="4346890" cy="3617624"/>
          </a:xfrm>
        </p:grpSpPr>
        <p:grpSp>
          <p:nvGrpSpPr>
            <p:cNvPr id="26" name="Группа 5"/>
            <p:cNvGrpSpPr/>
            <p:nvPr/>
          </p:nvGrpSpPr>
          <p:grpSpPr>
            <a:xfrm>
              <a:off x="3989571" y="1604897"/>
              <a:ext cx="3966899" cy="2619527"/>
              <a:chOff x="3989571" y="1604897"/>
              <a:chExt cx="3966899" cy="2619527"/>
            </a:xfrm>
          </p:grpSpPr>
          <p:grpSp>
            <p:nvGrpSpPr>
              <p:cNvPr id="31" name="Группа 34"/>
              <p:cNvGrpSpPr/>
              <p:nvPr/>
            </p:nvGrpSpPr>
            <p:grpSpPr>
              <a:xfrm>
                <a:off x="3989571" y="1604897"/>
                <a:ext cx="3966899" cy="2619527"/>
                <a:chOff x="3989571" y="1628750"/>
                <a:chExt cx="3966899" cy="2619527"/>
              </a:xfrm>
            </p:grpSpPr>
            <p:sp>
              <p:nvSpPr>
                <p:cNvPr id="33" name="Равнобедренный треугольник 32"/>
                <p:cNvSpPr/>
                <p:nvPr/>
              </p:nvSpPr>
              <p:spPr>
                <a:xfrm>
                  <a:off x="4067930" y="1628750"/>
                  <a:ext cx="3888540" cy="2592360"/>
                </a:xfrm>
                <a:prstGeom prst="triangle">
                  <a:avLst>
                    <a:gd name="adj" fmla="val 87381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5" name="Группа 15"/>
                <p:cNvGrpSpPr/>
                <p:nvPr/>
              </p:nvGrpSpPr>
              <p:grpSpPr>
                <a:xfrm>
                  <a:off x="3989571" y="1652603"/>
                  <a:ext cx="3966899" cy="2595674"/>
                  <a:chOff x="1109171" y="2330674"/>
                  <a:chExt cx="3966899" cy="2595674"/>
                </a:xfrm>
              </p:grpSpPr>
              <p:sp>
                <p:nvSpPr>
                  <p:cNvPr id="42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9171" y="4899182"/>
                    <a:ext cx="3966899" cy="2189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8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0" y="2330674"/>
                    <a:ext cx="3456480" cy="259567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>
                <a:off x="7452400" y="1628750"/>
                <a:ext cx="504070" cy="252035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7" name="Группа 19"/>
            <p:cNvGrpSpPr/>
            <p:nvPr/>
          </p:nvGrpSpPr>
          <p:grpSpPr>
            <a:xfrm>
              <a:off x="3727309" y="1263266"/>
              <a:ext cx="4346890" cy="3617624"/>
              <a:chOff x="3727309" y="1263266"/>
              <a:chExt cx="4346890" cy="3617624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7480787" y="1263266"/>
                <a:ext cx="387927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P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663229" y="4101463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727309" y="4149921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</a:p>
            </p:txBody>
          </p:sp>
        </p:grpSp>
      </p:grpSp>
      <p:grpSp>
        <p:nvGrpSpPr>
          <p:cNvPr id="82" name="Группа 70"/>
          <p:cNvGrpSpPr/>
          <p:nvPr/>
        </p:nvGrpSpPr>
        <p:grpSpPr>
          <a:xfrm>
            <a:off x="402240" y="1197011"/>
            <a:ext cx="3026704" cy="1658418"/>
            <a:chOff x="15940" y="260560"/>
            <a:chExt cx="1891690" cy="1382015"/>
          </a:xfrm>
        </p:grpSpPr>
        <p:sp useBgFill="1">
          <p:nvSpPr>
            <p:cNvPr id="93" name="TextBox 92"/>
            <p:cNvSpPr txBox="1"/>
            <p:nvPr/>
          </p:nvSpPr>
          <p:spPr>
            <a:xfrm>
              <a:off x="35370" y="260560"/>
              <a:ext cx="1872260" cy="589905"/>
            </a:xfrm>
            <a:prstGeom prst="rect">
              <a:avLst/>
            </a:prstGeom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Дано: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5940" y="1052670"/>
              <a:ext cx="1872260" cy="58990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 cmpd="dbl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Найти:</a:t>
              </a: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969202" y="442283"/>
            <a:ext cx="2047617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lvl="0" algn="ctr"/>
            <a:r>
              <a:rPr lang="ru-RU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p:sp>
        <p:nvSpPr>
          <p:cNvPr id="96" name="Rectangle 13"/>
          <p:cNvSpPr>
            <a:spLocks noChangeArrowheads="1"/>
          </p:cNvSpPr>
          <p:nvPr/>
        </p:nvSpPr>
        <p:spPr bwMode="auto">
          <a:xfrm>
            <a:off x="3446346" y="830980"/>
            <a:ext cx="10109713" cy="143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marL="653110" indent="-653110" fontAlgn="base">
              <a:spcBef>
                <a:spcPct val="50000"/>
              </a:spcBef>
              <a:spcAft>
                <a:spcPct val="0"/>
              </a:spcAft>
            </a:pPr>
            <a:r>
              <a:rPr lang="ru-RU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∆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А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PC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∆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FMB, 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∠P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= ∠M, ∠A = ∠F, FB = 17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, </a:t>
            </a:r>
            <a:endParaRPr lang="ru-RU" sz="3400" b="1" dirty="0" smtClean="0">
              <a:solidFill>
                <a:schemeClr val="tx2"/>
              </a:solidFill>
              <a:latin typeface="Arial" pitchFamily="34" charset="0"/>
              <a:ea typeface="Arial Unicode MS"/>
              <a:cs typeface="Arial" pitchFamily="34" charset="0"/>
              <a:sym typeface="Symbol" pitchFamily="18" charset="2"/>
            </a:endParaRPr>
          </a:p>
          <a:p>
            <a:pPr marL="653110" indent="-653110" fontAlgn="base">
              <a:spcBef>
                <a:spcPct val="50000"/>
              </a:spcBef>
              <a:spcAft>
                <a:spcPct val="0"/>
              </a:spcAft>
            </a:pP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 </a:t>
            </a:r>
            <a:r>
              <a:rPr lang="en-US" sz="3400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PC </a:t>
            </a:r>
            <a:r>
              <a:rPr lang="en-US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= 23</a:t>
            </a:r>
            <a:r>
              <a:rPr lang="ru-RU" sz="3400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</a:t>
            </a:r>
            <a:r>
              <a:rPr lang="en-US" sz="3400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 </a:t>
            </a:r>
            <a:endParaRPr lang="en-US" sz="3400" b="1" dirty="0">
              <a:solidFill>
                <a:schemeClr val="tx2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628289" y="2242243"/>
            <a:ext cx="2192593" cy="655118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3400" b="1" dirty="0">
                <a:solidFill>
                  <a:srgbClr val="1F497D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АС и </a:t>
            </a:r>
            <a:r>
              <a:rPr lang="ru-RU" sz="3400" b="1" dirty="0" smtClean="0">
                <a:solidFill>
                  <a:srgbClr val="1F497D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МВ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Дуга 48"/>
          <p:cNvSpPr/>
          <p:nvPr/>
        </p:nvSpPr>
        <p:spPr>
          <a:xfrm rot="1607365">
            <a:off x="1138678" y="5767134"/>
            <a:ext cx="1463040" cy="1097280"/>
          </a:xfrm>
          <a:prstGeom prst="arc">
            <a:avLst>
              <a:gd name="adj1" fmla="val 16810954"/>
              <a:gd name="adj2" fmla="val 0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Дуга 49"/>
          <p:cNvSpPr/>
          <p:nvPr/>
        </p:nvSpPr>
        <p:spPr>
          <a:xfrm rot="1607365">
            <a:off x="8069320" y="5772197"/>
            <a:ext cx="1463040" cy="1097280"/>
          </a:xfrm>
          <a:prstGeom prst="arc">
            <a:avLst>
              <a:gd name="adj1" fmla="val 16200000"/>
              <a:gd name="adj2" fmla="val 21099065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Группа 76"/>
          <p:cNvGrpSpPr/>
          <p:nvPr/>
        </p:nvGrpSpPr>
        <p:grpSpPr>
          <a:xfrm rot="16447435" flipH="1">
            <a:off x="5684619" y="2962075"/>
            <a:ext cx="1097280" cy="1526970"/>
            <a:chOff x="233895" y="1569714"/>
            <a:chExt cx="914400" cy="954356"/>
          </a:xfrm>
        </p:grpSpPr>
        <p:sp>
          <p:nvSpPr>
            <p:cNvPr id="53" name="Дуга 52"/>
            <p:cNvSpPr/>
            <p:nvPr/>
          </p:nvSpPr>
          <p:spPr>
            <a:xfrm rot="1912568">
              <a:off x="233895" y="1569714"/>
              <a:ext cx="914400" cy="914400"/>
            </a:xfrm>
            <a:prstGeom prst="arc">
              <a:avLst>
                <a:gd name="adj1" fmla="val 16016706"/>
                <a:gd name="adj2" fmla="val 627106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Дуга 53"/>
            <p:cNvSpPr/>
            <p:nvPr/>
          </p:nvSpPr>
          <p:spPr>
            <a:xfrm rot="1607365">
              <a:off x="291935" y="1617008"/>
              <a:ext cx="802976" cy="907062"/>
            </a:xfrm>
            <a:prstGeom prst="arc">
              <a:avLst>
                <a:gd name="adj1" fmla="val 16200000"/>
                <a:gd name="adj2" fmla="val 704699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Группа 76"/>
          <p:cNvGrpSpPr/>
          <p:nvPr/>
        </p:nvGrpSpPr>
        <p:grpSpPr>
          <a:xfrm rot="16447435" flipH="1">
            <a:off x="12482365" y="3011910"/>
            <a:ext cx="1097280" cy="1526970"/>
            <a:chOff x="233895" y="1569714"/>
            <a:chExt cx="914400" cy="954356"/>
          </a:xfrm>
        </p:grpSpPr>
        <p:sp>
          <p:nvSpPr>
            <p:cNvPr id="57" name="Дуга 56"/>
            <p:cNvSpPr/>
            <p:nvPr/>
          </p:nvSpPr>
          <p:spPr>
            <a:xfrm rot="1912568">
              <a:off x="233895" y="1569714"/>
              <a:ext cx="914400" cy="914400"/>
            </a:xfrm>
            <a:prstGeom prst="arc">
              <a:avLst>
                <a:gd name="adj1" fmla="val 15796191"/>
                <a:gd name="adj2" fmla="val 928004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Дуга 57"/>
            <p:cNvSpPr/>
            <p:nvPr/>
          </p:nvSpPr>
          <p:spPr>
            <a:xfrm rot="1607365">
              <a:off x="291935" y="1617008"/>
              <a:ext cx="802976" cy="907062"/>
            </a:xfrm>
            <a:prstGeom prst="arc">
              <a:avLst>
                <a:gd name="adj1" fmla="val 15843588"/>
                <a:gd name="adj2" fmla="val 798154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Прямоугольник 58"/>
          <p:cNvSpPr/>
          <p:nvPr/>
        </p:nvSpPr>
        <p:spPr>
          <a:xfrm rot="4605510">
            <a:off x="6279669" y="4454541"/>
            <a:ext cx="1820312" cy="762840"/>
          </a:xfrm>
          <a:prstGeom prst="rect">
            <a:avLst/>
          </a:prstGeom>
          <a:ln w="57150">
            <a:noFill/>
          </a:ln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23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см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0771680" y="6534336"/>
            <a:ext cx="1528565" cy="762840"/>
          </a:xfrm>
          <a:prstGeom prst="rect">
            <a:avLst/>
          </a:prstGeom>
          <a:ln w="57150">
            <a:noFill/>
          </a:ln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17</a:t>
            </a:r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см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204368" y="6534336"/>
            <a:ext cx="576381" cy="747451"/>
          </a:xfrm>
          <a:prstGeom prst="rect">
            <a:avLst/>
          </a:prstGeom>
          <a:noFill/>
          <a:ln w="5715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09536" y="4616362"/>
            <a:ext cx="576381" cy="747451"/>
          </a:xfrm>
          <a:prstGeom prst="rect">
            <a:avLst/>
          </a:prstGeom>
          <a:noFill/>
          <a:ln w="57150">
            <a:noFill/>
          </a:ln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062180" y="6701669"/>
            <a:ext cx="768159" cy="7232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17</a:t>
            </a:r>
            <a:endParaRPr lang="uz-Latn-UZ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709536" y="4599258"/>
            <a:ext cx="768159" cy="7232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  <a:sym typeface="Symbol" pitchFamily="18" charset="2"/>
              </a:rPr>
              <a:t>23</a:t>
            </a:r>
            <a:endParaRPr lang="uz-Latn-UZ" dirty="0"/>
          </a:p>
        </p:txBody>
      </p:sp>
      <p:sp>
        <p:nvSpPr>
          <p:cNvPr id="4" name="TextBox 3"/>
          <p:cNvSpPr txBox="1"/>
          <p:nvPr/>
        </p:nvSpPr>
        <p:spPr>
          <a:xfrm>
            <a:off x="5542422" y="145271"/>
            <a:ext cx="297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Решить устно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4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9" grpId="0"/>
      <p:bldP spid="60" grpId="0"/>
      <p:bldP spid="61" grpId="0"/>
      <p:bldP spid="62" grpId="0"/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23"/>
          <p:cNvGrpSpPr/>
          <p:nvPr/>
        </p:nvGrpSpPr>
        <p:grpSpPr>
          <a:xfrm>
            <a:off x="7505080" y="1177102"/>
            <a:ext cx="6580736" cy="4477246"/>
            <a:chOff x="3898564" y="1198707"/>
            <a:chExt cx="4112960" cy="3731039"/>
          </a:xfrm>
        </p:grpSpPr>
        <p:grpSp>
          <p:nvGrpSpPr>
            <p:cNvPr id="7" name="Группа 5"/>
            <p:cNvGrpSpPr/>
            <p:nvPr/>
          </p:nvGrpSpPr>
          <p:grpSpPr>
            <a:xfrm>
              <a:off x="3995920" y="1604897"/>
              <a:ext cx="3918520" cy="2656086"/>
              <a:chOff x="3995920" y="1604897"/>
              <a:chExt cx="3918520" cy="2656086"/>
            </a:xfrm>
          </p:grpSpPr>
          <p:grpSp>
            <p:nvGrpSpPr>
              <p:cNvPr id="10" name="Группа 34"/>
              <p:cNvGrpSpPr/>
              <p:nvPr/>
            </p:nvGrpSpPr>
            <p:grpSpPr>
              <a:xfrm>
                <a:off x="3995920" y="1604897"/>
                <a:ext cx="3918520" cy="2619527"/>
                <a:chOff x="3995920" y="1628750"/>
                <a:chExt cx="3918520" cy="2619527"/>
              </a:xfrm>
            </p:grpSpPr>
            <p:sp>
              <p:nvSpPr>
                <p:cNvPr id="9" name="Равнобедренный треугольник 8"/>
                <p:cNvSpPr/>
                <p:nvPr/>
              </p:nvSpPr>
              <p:spPr>
                <a:xfrm>
                  <a:off x="4067930" y="1628750"/>
                  <a:ext cx="3846510" cy="2592360"/>
                </a:xfrm>
                <a:prstGeom prst="triangle">
                  <a:avLst>
                    <a:gd name="adj" fmla="val 88610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1" name="Группа 15"/>
                <p:cNvGrpSpPr/>
                <p:nvPr/>
              </p:nvGrpSpPr>
              <p:grpSpPr>
                <a:xfrm>
                  <a:off x="3995920" y="1652603"/>
                  <a:ext cx="3918520" cy="2595674"/>
                  <a:chOff x="1115520" y="2330674"/>
                  <a:chExt cx="3918520" cy="2595674"/>
                </a:xfrm>
              </p:grpSpPr>
              <p:sp>
                <p:nvSpPr>
                  <p:cNvPr id="18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1115521" y="4896366"/>
                    <a:ext cx="3918519" cy="2998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4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0" y="2330674"/>
                    <a:ext cx="3456480" cy="259567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8" name="Line 41"/>
              <p:cNvSpPr>
                <a:spLocks noChangeShapeType="1"/>
              </p:cNvSpPr>
              <p:nvPr/>
            </p:nvSpPr>
            <p:spPr bwMode="auto">
              <a:xfrm>
                <a:off x="7452400" y="1628750"/>
                <a:ext cx="462040" cy="2632233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" name="Группа 19"/>
            <p:cNvGrpSpPr/>
            <p:nvPr/>
          </p:nvGrpSpPr>
          <p:grpSpPr>
            <a:xfrm>
              <a:off x="3898564" y="1198707"/>
              <a:ext cx="4112960" cy="3731039"/>
              <a:chOff x="3898564" y="1198707"/>
              <a:chExt cx="4112960" cy="3731039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7452400" y="1198707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00554" y="4198777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K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898564" y="4094326"/>
                <a:ext cx="456054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51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endParaRPr lang="ru-RU" sz="51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4" name="Группа 24"/>
          <p:cNvGrpSpPr/>
          <p:nvPr/>
        </p:nvGrpSpPr>
        <p:grpSpPr>
          <a:xfrm>
            <a:off x="476307" y="1439837"/>
            <a:ext cx="6805148" cy="4449538"/>
            <a:chOff x="3754172" y="1129612"/>
            <a:chExt cx="4253218" cy="3707949"/>
          </a:xfrm>
        </p:grpSpPr>
        <p:grpSp>
          <p:nvGrpSpPr>
            <p:cNvPr id="25" name="Группа 5"/>
            <p:cNvGrpSpPr/>
            <p:nvPr/>
          </p:nvGrpSpPr>
          <p:grpSpPr>
            <a:xfrm>
              <a:off x="3995920" y="1604897"/>
              <a:ext cx="3960550" cy="2619527"/>
              <a:chOff x="3995920" y="1604897"/>
              <a:chExt cx="3960550" cy="2619527"/>
            </a:xfrm>
          </p:grpSpPr>
          <p:grpSp>
            <p:nvGrpSpPr>
              <p:cNvPr id="26" name="Группа 34"/>
              <p:cNvGrpSpPr/>
              <p:nvPr/>
            </p:nvGrpSpPr>
            <p:grpSpPr>
              <a:xfrm>
                <a:off x="3995920" y="1604897"/>
                <a:ext cx="3960550" cy="2619527"/>
                <a:chOff x="3995920" y="1628750"/>
                <a:chExt cx="3960550" cy="2619527"/>
              </a:xfrm>
            </p:grpSpPr>
            <p:sp>
              <p:nvSpPr>
                <p:cNvPr id="33" name="Равнобедренный треугольник 32"/>
                <p:cNvSpPr/>
                <p:nvPr/>
              </p:nvSpPr>
              <p:spPr>
                <a:xfrm>
                  <a:off x="4067930" y="1628750"/>
                  <a:ext cx="3846510" cy="2592360"/>
                </a:xfrm>
                <a:prstGeom prst="triangle">
                  <a:avLst>
                    <a:gd name="adj" fmla="val 88610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7" name="Группа 15"/>
                <p:cNvGrpSpPr/>
                <p:nvPr/>
              </p:nvGrpSpPr>
              <p:grpSpPr>
                <a:xfrm>
                  <a:off x="3995920" y="1652603"/>
                  <a:ext cx="3960550" cy="2595674"/>
                  <a:chOff x="1115520" y="2330674"/>
                  <a:chExt cx="3960550" cy="2595674"/>
                </a:xfrm>
              </p:grpSpPr>
              <p:sp>
                <p:nvSpPr>
                  <p:cNvPr id="42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1" y="4851023"/>
                    <a:ext cx="3960549" cy="45343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i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8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5520" y="2330674"/>
                    <a:ext cx="3456480" cy="259567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b="1" i="1" dirty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>
                <a:off x="7452400" y="1628750"/>
                <a:ext cx="432096" cy="2520350"/>
              </a:xfrm>
              <a:prstGeom prst="line">
                <a:avLst/>
              </a:prstGeom>
              <a:noFill/>
              <a:ln w="5715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6" name="Группа 19"/>
            <p:cNvGrpSpPr/>
            <p:nvPr/>
          </p:nvGrpSpPr>
          <p:grpSpPr>
            <a:xfrm>
              <a:off x="3754172" y="1129612"/>
              <a:ext cx="4253218" cy="3707949"/>
              <a:chOff x="3754172" y="1129612"/>
              <a:chExt cx="4253218" cy="3707949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7440063" y="1129612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596420" y="4005080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754172" y="4106592"/>
                <a:ext cx="410970" cy="730969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51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</a:p>
            </p:txBody>
          </p:sp>
        </p:grpSp>
      </p:grpSp>
      <p:sp>
        <p:nvSpPr>
          <p:cNvPr id="44" name="TextBox 43"/>
          <p:cNvSpPr txBox="1"/>
          <p:nvPr/>
        </p:nvSpPr>
        <p:spPr>
          <a:xfrm>
            <a:off x="2174709" y="623631"/>
            <a:ext cx="10828868" cy="117833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4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Какие условия должны выполняться для того </a:t>
            </a:r>
          </a:p>
          <a:p>
            <a:pPr algn="ctr"/>
            <a:r>
              <a:rPr lang="ru-RU" sz="34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чтобы  </a:t>
            </a:r>
            <a:r>
              <a:rPr lang="ru-RU" sz="34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ea typeface="Arial Unicode MS"/>
                <a:cs typeface="Arial" pitchFamily="34" charset="0"/>
              </a:rPr>
              <a:t>∆ АВС = ∆ </a:t>
            </a:r>
            <a:r>
              <a:rPr lang="en-US" sz="34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ea typeface="Arial Unicode MS"/>
                <a:cs typeface="Arial" pitchFamily="34" charset="0"/>
              </a:rPr>
              <a:t>MKN</a:t>
            </a:r>
            <a:r>
              <a:rPr lang="ru-RU" sz="3400" b="1" spc="7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ea typeface="Arial Unicode MS"/>
                <a:cs typeface="Arial" pitchFamily="34" charset="0"/>
              </a:rPr>
              <a:t>? </a:t>
            </a:r>
            <a:endParaRPr lang="ru-RU" sz="3400" b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3678" y="5987057"/>
            <a:ext cx="12443328" cy="2255556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6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ea typeface="Arial Unicode MS"/>
                <a:cs typeface="Arial" pitchFamily="34" charset="0"/>
              </a:rPr>
              <a:t> стороны и углы одного треугольника      соответственно равны сторонам и углам другого треугольника. </a:t>
            </a:r>
            <a:endParaRPr lang="ru-RU" sz="4600" b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Группа 56"/>
          <p:cNvGrpSpPr/>
          <p:nvPr/>
        </p:nvGrpSpPr>
        <p:grpSpPr>
          <a:xfrm rot="21005444" flipV="1">
            <a:off x="10678844" y="2922627"/>
            <a:ext cx="297451" cy="214414"/>
            <a:chOff x="8189260" y="2581640"/>
            <a:chExt cx="144020" cy="216030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 flipH="1">
              <a:off x="8189260" y="2581640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8261270" y="2581640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Прямая соединительная линия 54"/>
          <p:cNvCxnSpPr/>
          <p:nvPr/>
        </p:nvCxnSpPr>
        <p:spPr>
          <a:xfrm flipH="1">
            <a:off x="6623904" y="3337093"/>
            <a:ext cx="228714" cy="2153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71"/>
          <p:cNvGrpSpPr/>
          <p:nvPr/>
        </p:nvGrpSpPr>
        <p:grpSpPr>
          <a:xfrm>
            <a:off x="3973937" y="4892508"/>
            <a:ext cx="346507" cy="266674"/>
            <a:chOff x="6173734" y="1927570"/>
            <a:chExt cx="216567" cy="222228"/>
          </a:xfrm>
        </p:grpSpPr>
        <p:grpSp>
          <p:nvGrpSpPr>
            <p:cNvPr id="47" name="Группа 56"/>
            <p:cNvGrpSpPr/>
            <p:nvPr/>
          </p:nvGrpSpPr>
          <p:grpSpPr>
            <a:xfrm rot="21005444">
              <a:off x="6173734" y="1927570"/>
              <a:ext cx="144020" cy="216030"/>
              <a:chOff x="8189260" y="2581640"/>
              <a:chExt cx="144020" cy="216030"/>
            </a:xfrm>
          </p:grpSpPr>
          <p:cxnSp>
            <p:nvCxnSpPr>
              <p:cNvPr id="58" name="Прямая соединительная линия 57"/>
              <p:cNvCxnSpPr/>
              <p:nvPr/>
            </p:nvCxnSpPr>
            <p:spPr>
              <a:xfrm flipH="1">
                <a:off x="8189260" y="2581640"/>
                <a:ext cx="72010" cy="21603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flipH="1">
                <a:off x="8261270" y="2581640"/>
                <a:ext cx="72010" cy="21603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Прямая соединительная линия 60"/>
            <p:cNvCxnSpPr/>
            <p:nvPr/>
          </p:nvCxnSpPr>
          <p:spPr>
            <a:xfrm rot="21005444" flipH="1">
              <a:off x="6318291" y="1933768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Группа 66"/>
          <p:cNvGrpSpPr/>
          <p:nvPr/>
        </p:nvGrpSpPr>
        <p:grpSpPr>
          <a:xfrm>
            <a:off x="11347761" y="4633272"/>
            <a:ext cx="346507" cy="266674"/>
            <a:chOff x="6173734" y="1855560"/>
            <a:chExt cx="216567" cy="222228"/>
          </a:xfrm>
        </p:grpSpPr>
        <p:grpSp>
          <p:nvGrpSpPr>
            <p:cNvPr id="49" name="Группа 62"/>
            <p:cNvGrpSpPr/>
            <p:nvPr/>
          </p:nvGrpSpPr>
          <p:grpSpPr>
            <a:xfrm rot="21005444">
              <a:off x="6173734" y="1855560"/>
              <a:ext cx="144020" cy="216030"/>
              <a:chOff x="8189260" y="2581640"/>
              <a:chExt cx="144020" cy="216030"/>
            </a:xfrm>
          </p:grpSpPr>
          <p:cxnSp>
            <p:nvCxnSpPr>
              <p:cNvPr id="64" name="Прямая соединительная линия 63"/>
              <p:cNvCxnSpPr/>
              <p:nvPr/>
            </p:nvCxnSpPr>
            <p:spPr>
              <a:xfrm flipH="1">
                <a:off x="8189260" y="2581640"/>
                <a:ext cx="72010" cy="21603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flipH="1">
                <a:off x="8261270" y="2581640"/>
                <a:ext cx="72010" cy="21603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Прямая соединительная линия 65"/>
            <p:cNvCxnSpPr/>
            <p:nvPr/>
          </p:nvCxnSpPr>
          <p:spPr>
            <a:xfrm rot="21005444" flipH="1">
              <a:off x="6318291" y="1861758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6"/>
          <p:cNvGrpSpPr/>
          <p:nvPr/>
        </p:nvGrpSpPr>
        <p:grpSpPr>
          <a:xfrm rot="21005444" flipH="1">
            <a:off x="3305020" y="3613926"/>
            <a:ext cx="297451" cy="214412"/>
            <a:chOff x="8189260" y="2581640"/>
            <a:chExt cx="144020" cy="216030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8189260" y="2581640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 flipH="1">
              <a:off x="8261270" y="2581640"/>
              <a:ext cx="72010" cy="2160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Прямая соединительная линия 70"/>
          <p:cNvCxnSpPr/>
          <p:nvPr/>
        </p:nvCxnSpPr>
        <p:spPr>
          <a:xfrm flipH="1">
            <a:off x="13421648" y="2991444"/>
            <a:ext cx="228714" cy="25923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Дуга 72"/>
          <p:cNvSpPr/>
          <p:nvPr/>
        </p:nvSpPr>
        <p:spPr>
          <a:xfrm rot="1607365">
            <a:off x="1229512" y="4303194"/>
            <a:ext cx="1463040" cy="1097280"/>
          </a:xfrm>
          <a:prstGeom prst="arc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Дуга 73"/>
          <p:cNvSpPr/>
          <p:nvPr/>
        </p:nvSpPr>
        <p:spPr>
          <a:xfrm rot="1607365">
            <a:off x="7912040" y="3975833"/>
            <a:ext cx="1463040" cy="1097280"/>
          </a:xfrm>
          <a:prstGeom prst="arc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Группа 76"/>
          <p:cNvGrpSpPr/>
          <p:nvPr/>
        </p:nvGrpSpPr>
        <p:grpSpPr>
          <a:xfrm flipH="1">
            <a:off x="6554164" y="4216781"/>
            <a:ext cx="1463040" cy="1237859"/>
            <a:chOff x="285419" y="1569714"/>
            <a:chExt cx="914400" cy="1031549"/>
          </a:xfrm>
        </p:grpSpPr>
        <p:sp>
          <p:nvSpPr>
            <p:cNvPr id="75" name="Дуга 74"/>
            <p:cNvSpPr/>
            <p:nvPr/>
          </p:nvSpPr>
          <p:spPr>
            <a:xfrm rot="1912568">
              <a:off x="285419" y="1569714"/>
              <a:ext cx="914400" cy="914400"/>
            </a:xfrm>
            <a:prstGeom prst="arc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Дуга 75"/>
            <p:cNvSpPr/>
            <p:nvPr/>
          </p:nvSpPr>
          <p:spPr>
            <a:xfrm rot="1607365">
              <a:off x="291935" y="1694201"/>
              <a:ext cx="802976" cy="907062"/>
            </a:xfrm>
            <a:prstGeom prst="arc">
              <a:avLst>
                <a:gd name="adj1" fmla="val 17163260"/>
                <a:gd name="adj2" fmla="val 20867644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Группа 77"/>
          <p:cNvGrpSpPr/>
          <p:nvPr/>
        </p:nvGrpSpPr>
        <p:grpSpPr>
          <a:xfrm flipH="1">
            <a:off x="13200093" y="3866985"/>
            <a:ext cx="1463040" cy="1145227"/>
            <a:chOff x="233895" y="1569714"/>
            <a:chExt cx="914400" cy="954356"/>
          </a:xfrm>
        </p:grpSpPr>
        <p:sp>
          <p:nvSpPr>
            <p:cNvPr id="80" name="Дуга 79"/>
            <p:cNvSpPr/>
            <p:nvPr/>
          </p:nvSpPr>
          <p:spPr>
            <a:xfrm rot="1912568">
              <a:off x="233895" y="1569714"/>
              <a:ext cx="914400" cy="914400"/>
            </a:xfrm>
            <a:prstGeom prst="arc">
              <a:avLst>
                <a:gd name="adj1" fmla="val 15477062"/>
                <a:gd name="adj2" fmla="val 0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Дуга 80"/>
            <p:cNvSpPr/>
            <p:nvPr/>
          </p:nvSpPr>
          <p:spPr>
            <a:xfrm rot="1607365">
              <a:off x="240648" y="1617008"/>
              <a:ext cx="802976" cy="907062"/>
            </a:xfrm>
            <a:prstGeom prst="arc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Группа 86"/>
          <p:cNvGrpSpPr/>
          <p:nvPr/>
        </p:nvGrpSpPr>
        <p:grpSpPr>
          <a:xfrm rot="4363256" flipV="1">
            <a:off x="5861684" y="1205281"/>
            <a:ext cx="1132040" cy="1609793"/>
            <a:chOff x="324701" y="1580394"/>
            <a:chExt cx="943366" cy="1006120"/>
          </a:xfrm>
        </p:grpSpPr>
        <p:sp>
          <p:nvSpPr>
            <p:cNvPr id="84" name="Дуга 83"/>
            <p:cNvSpPr/>
            <p:nvPr/>
          </p:nvSpPr>
          <p:spPr>
            <a:xfrm rot="1415199">
              <a:off x="353668" y="1580394"/>
              <a:ext cx="914399" cy="914399"/>
            </a:xfrm>
            <a:prstGeom prst="arc">
              <a:avLst>
                <a:gd name="adj1" fmla="val 15832271"/>
                <a:gd name="adj2" fmla="val 20227882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Дуга 84"/>
            <p:cNvSpPr/>
            <p:nvPr/>
          </p:nvSpPr>
          <p:spPr>
            <a:xfrm rot="639491">
              <a:off x="324701" y="1679453"/>
              <a:ext cx="802975" cy="907061"/>
            </a:xfrm>
            <a:prstGeom prst="arc">
              <a:avLst>
                <a:gd name="adj1" fmla="val 16682756"/>
                <a:gd name="adj2" fmla="val 20238730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Дуга 85"/>
            <p:cNvSpPr/>
            <p:nvPr/>
          </p:nvSpPr>
          <p:spPr>
            <a:xfrm rot="4363256">
              <a:off x="612285" y="1676360"/>
              <a:ext cx="624438" cy="530364"/>
            </a:xfrm>
            <a:prstGeom prst="arc">
              <a:avLst>
                <a:gd name="adj1" fmla="val 11717837"/>
                <a:gd name="adj2" fmla="val 18181346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" name="Группа 87"/>
          <p:cNvGrpSpPr/>
          <p:nvPr/>
        </p:nvGrpSpPr>
        <p:grpSpPr>
          <a:xfrm rot="5015861" flipV="1">
            <a:off x="12463042" y="790261"/>
            <a:ext cx="1225922" cy="1540184"/>
            <a:chOff x="202450" y="1563339"/>
            <a:chExt cx="1021602" cy="962615"/>
          </a:xfrm>
        </p:grpSpPr>
        <p:sp>
          <p:nvSpPr>
            <p:cNvPr id="90" name="Дуга 89"/>
            <p:cNvSpPr/>
            <p:nvPr/>
          </p:nvSpPr>
          <p:spPr>
            <a:xfrm rot="1912568">
              <a:off x="309652" y="1563339"/>
              <a:ext cx="914400" cy="914400"/>
            </a:xfrm>
            <a:prstGeom prst="arc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Дуга 90"/>
            <p:cNvSpPr/>
            <p:nvPr/>
          </p:nvSpPr>
          <p:spPr>
            <a:xfrm rot="1607365">
              <a:off x="326016" y="1614140"/>
              <a:ext cx="802976" cy="907062"/>
            </a:xfrm>
            <a:prstGeom prst="arc">
              <a:avLst>
                <a:gd name="adj1" fmla="val 16892603"/>
                <a:gd name="adj2" fmla="val 20509073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Дуга 91"/>
            <p:cNvSpPr/>
            <p:nvPr/>
          </p:nvSpPr>
          <p:spPr>
            <a:xfrm rot="1783344">
              <a:off x="202450" y="1650910"/>
              <a:ext cx="832583" cy="875044"/>
            </a:xfrm>
            <a:prstGeom prst="arc">
              <a:avLst>
                <a:gd name="adj1" fmla="val 16913513"/>
                <a:gd name="adj2" fmla="val 20526495"/>
              </a:avLst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Прямоугольник 81"/>
          <p:cNvSpPr/>
          <p:nvPr/>
        </p:nvSpPr>
        <p:spPr>
          <a:xfrm>
            <a:off x="5430453" y="1"/>
            <a:ext cx="3769498" cy="839784"/>
          </a:xfrm>
          <a:prstGeom prst="rect">
            <a:avLst/>
          </a:prstGeom>
        </p:spPr>
        <p:txBody>
          <a:bodyPr wrap="none" lIns="130622" tIns="65311" rIns="130622" bIns="6531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6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Вспомним!</a:t>
            </a:r>
            <a:r>
              <a:rPr lang="en-US" sz="46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ru-RU" sz="4600" b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819697" y="5843041"/>
            <a:ext cx="10271471" cy="188622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</a:rPr>
              <a:t>АВ = </a:t>
            </a:r>
            <a:r>
              <a:rPr lang="en-US" sz="5700" b="1" spc="71" dirty="0">
                <a:ln w="11430"/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</a:rPr>
              <a:t>MK, B</a:t>
            </a:r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</a:rPr>
              <a:t>С = </a:t>
            </a:r>
            <a:r>
              <a:rPr lang="en-US" sz="5700" b="1" spc="71" dirty="0">
                <a:ln w="11430"/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</a:rPr>
              <a:t>KN, AC = MN</a:t>
            </a:r>
          </a:p>
          <a:p>
            <a:r>
              <a:rPr lang="en-US" sz="5700" b="1" spc="71" dirty="0">
                <a:ln w="11430"/>
                <a:solidFill>
                  <a:schemeClr val="tx2"/>
                </a:solidFill>
                <a:latin typeface="Arial" pitchFamily="34" charset="0"/>
                <a:ea typeface="Arial Unicode MS"/>
                <a:cs typeface="Arial" pitchFamily="34" charset="0"/>
              </a:rPr>
              <a:t>∠A = ∠M, ∠B = ∠K, ∠C = ∠N.</a:t>
            </a:r>
            <a:endParaRPr lang="ru-RU" sz="5700" b="1" spc="71" dirty="0">
              <a:ln w="11430"/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98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5" grpId="1"/>
      <p:bldP spid="73" grpId="0" animBg="1"/>
      <p:bldP spid="74" grpId="0" animBg="1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3673" y="1"/>
            <a:ext cx="13863095" cy="1886224"/>
          </a:xfrm>
          <a:prstGeom prst="rect">
            <a:avLst/>
          </a:prstGeom>
        </p:spPr>
        <p:txBody>
          <a:bodyPr wrap="none" lIns="130622" tIns="65311" rIns="130622" bIns="6531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Не нужно проверять равенство всех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сторон и углов!</a:t>
            </a:r>
            <a:r>
              <a:rPr lang="en-US" sz="5700" b="1" spc="71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 </a:t>
            </a:r>
            <a:endParaRPr lang="ru-RU" sz="5700" b="1" spc="71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5462" y="1522441"/>
            <a:ext cx="12599480" cy="3640550"/>
          </a:xfrm>
          <a:prstGeom prst="rect">
            <a:avLst/>
          </a:prstGeom>
        </p:spPr>
        <p:txBody>
          <a:bodyPr wrap="none" lIns="130622" tIns="65311" rIns="130622" bIns="65311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Достаточно сравнить лишь </a:t>
            </a:r>
            <a:r>
              <a:rPr lang="ru-RU" sz="5700" b="1" spc="71" dirty="0">
                <a:ln w="11430"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три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элемента одного</a:t>
            </a:r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треугольника с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700" b="1" spc="71" dirty="0">
                <a:ln w="11430"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тремя элементами другого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57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треугольника.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01756" y="4952618"/>
            <a:ext cx="7826891" cy="96289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Какие три элементы?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913" y="5943600"/>
            <a:ext cx="13882512" cy="179389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71" dirty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 том, какие три элемента расскажут </a:t>
            </a:r>
            <a:r>
              <a:rPr lang="ru-RU" sz="5400" b="1" spc="71" dirty="0">
                <a:ln w="11430"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признаки </a:t>
            </a:r>
            <a:r>
              <a:rPr lang="ru-RU" sz="5400" b="1" spc="71" dirty="0" smtClean="0">
                <a:ln w="11430"/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равенства </a:t>
            </a:r>
            <a:r>
              <a:rPr lang="ru-RU" sz="5400" b="1" spc="71" dirty="0" smtClean="0">
                <a:ln w="11430"/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треугольников.</a:t>
            </a:r>
            <a:endParaRPr lang="ru-RU" sz="5400" b="1" spc="71" dirty="0">
              <a:ln w="11430"/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08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248266" y="511597"/>
            <a:ext cx="13997941" cy="45177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uk-UA" sz="4000" b="1" i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признак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равенства треугольников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uk-U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стороне и прилежащие к </a:t>
            </a:r>
            <a:r>
              <a:rPr lang="uk-UA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ней</a:t>
            </a:r>
            <a:r>
              <a:rPr lang="uk-U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k-U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(УСУ)    </a:t>
            </a:r>
            <a:endParaRPr lang="uk-UA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Если</a:t>
            </a:r>
            <a:r>
              <a:rPr lang="uk-U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сторона и прилежащие к ней углы одного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треугольника равны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стороне 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прилежащим</a:t>
            </a:r>
          </a:p>
          <a:p>
            <a:pPr eaLnBrk="1" hangingPunct="1"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к ней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углам другого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треугольника, </a:t>
            </a:r>
            <a:r>
              <a:rPr lang="uk-UA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k-UA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uk-UA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uk-UA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такие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треугольники равны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uk-UA" sz="40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5347" name="AutoShape 3"/>
          <p:cNvSpPr>
            <a:spLocks/>
          </p:cNvSpPr>
          <p:nvPr/>
        </p:nvSpPr>
        <p:spPr bwMode="auto">
          <a:xfrm flipH="1">
            <a:off x="8369492" y="3710114"/>
            <a:ext cx="231141" cy="862964"/>
          </a:xfrm>
          <a:prstGeom prst="leftBrace">
            <a:avLst>
              <a:gd name="adj1" fmla="val 4148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5348" name="AutoShape 4"/>
          <p:cNvSpPr>
            <a:spLocks/>
          </p:cNvSpPr>
          <p:nvPr/>
        </p:nvSpPr>
        <p:spPr bwMode="auto">
          <a:xfrm flipH="1">
            <a:off x="12961622" y="1695450"/>
            <a:ext cx="462280" cy="2074546"/>
          </a:xfrm>
          <a:prstGeom prst="leftBrace">
            <a:avLst>
              <a:gd name="adj1" fmla="val 4986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13472370" y="1562480"/>
            <a:ext cx="546099" cy="260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sz="23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УСЛО</a:t>
            </a:r>
            <a:endParaRPr lang="uk-UA" sz="2300" b="1" dirty="0">
              <a:solidFill>
                <a:srgbClr val="D60093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uk-UA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В</a:t>
            </a:r>
          </a:p>
          <a:p>
            <a:pPr eaLnBrk="1" hangingPunct="1"/>
            <a:r>
              <a:rPr lang="uk-UA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И</a:t>
            </a:r>
          </a:p>
          <a:p>
            <a:pPr eaLnBrk="1" hangingPunct="1"/>
            <a:r>
              <a:rPr lang="uk-UA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Е</a:t>
            </a:r>
          </a:p>
        </p:txBody>
      </p:sp>
      <p:sp>
        <p:nvSpPr>
          <p:cNvPr id="185350" name="Text Box 6"/>
          <p:cNvSpPr txBox="1">
            <a:spLocks noChangeArrowheads="1"/>
          </p:cNvSpPr>
          <p:nvPr/>
        </p:nvSpPr>
        <p:spPr bwMode="auto">
          <a:xfrm>
            <a:off x="8600633" y="3879904"/>
            <a:ext cx="2455998" cy="48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3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ЗАКЛЮЧЕНИЕ</a:t>
            </a:r>
            <a:r>
              <a:rPr lang="ru-RU" sz="23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3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Freeform 8"/>
          <p:cNvSpPr>
            <a:spLocks/>
          </p:cNvSpPr>
          <p:nvPr/>
        </p:nvSpPr>
        <p:spPr bwMode="auto">
          <a:xfrm>
            <a:off x="977902" y="5324476"/>
            <a:ext cx="5877560" cy="2419350"/>
          </a:xfrm>
          <a:custGeom>
            <a:avLst/>
            <a:gdLst>
              <a:gd name="T0" fmla="*/ 0 w 2540"/>
              <a:gd name="T1" fmla="*/ 2147483646 h 1451"/>
              <a:gd name="T2" fmla="*/ 2147483646 w 2540"/>
              <a:gd name="T3" fmla="*/ 2147483646 h 1451"/>
              <a:gd name="T4" fmla="*/ 2147483646 w 2540"/>
              <a:gd name="T5" fmla="*/ 0 h 1451"/>
              <a:gd name="T6" fmla="*/ 0 w 2540"/>
              <a:gd name="T7" fmla="*/ 2147483646 h 1451"/>
              <a:gd name="T8" fmla="*/ 0 60000 65536"/>
              <a:gd name="T9" fmla="*/ 0 60000 65536"/>
              <a:gd name="T10" fmla="*/ 0 60000 65536"/>
              <a:gd name="T11" fmla="*/ 0 60000 65536"/>
              <a:gd name="T12" fmla="*/ 0 w 2540"/>
              <a:gd name="T13" fmla="*/ 0 h 1451"/>
              <a:gd name="T14" fmla="*/ 2540 w 2540"/>
              <a:gd name="T15" fmla="*/ 1451 h 14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0" h="1451">
                <a:moveTo>
                  <a:pt x="0" y="1406"/>
                </a:moveTo>
                <a:lnTo>
                  <a:pt x="2540" y="1451"/>
                </a:lnTo>
                <a:lnTo>
                  <a:pt x="771" y="0"/>
                </a:lnTo>
                <a:lnTo>
                  <a:pt x="0" y="14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Freeform 10"/>
          <p:cNvSpPr>
            <a:spLocks/>
          </p:cNvSpPr>
          <p:nvPr/>
        </p:nvSpPr>
        <p:spPr bwMode="auto">
          <a:xfrm>
            <a:off x="7546342" y="4806316"/>
            <a:ext cx="5877560" cy="2419350"/>
          </a:xfrm>
          <a:custGeom>
            <a:avLst/>
            <a:gdLst>
              <a:gd name="T0" fmla="*/ 0 w 2540"/>
              <a:gd name="T1" fmla="*/ 2147483646 h 1451"/>
              <a:gd name="T2" fmla="*/ 2147483646 w 2540"/>
              <a:gd name="T3" fmla="*/ 2147483646 h 1451"/>
              <a:gd name="T4" fmla="*/ 2147483646 w 2540"/>
              <a:gd name="T5" fmla="*/ 0 h 1451"/>
              <a:gd name="T6" fmla="*/ 0 w 2540"/>
              <a:gd name="T7" fmla="*/ 2147483646 h 1451"/>
              <a:gd name="T8" fmla="*/ 0 60000 65536"/>
              <a:gd name="T9" fmla="*/ 0 60000 65536"/>
              <a:gd name="T10" fmla="*/ 0 60000 65536"/>
              <a:gd name="T11" fmla="*/ 0 60000 65536"/>
              <a:gd name="T12" fmla="*/ 0 w 2540"/>
              <a:gd name="T13" fmla="*/ 0 h 1451"/>
              <a:gd name="T14" fmla="*/ 2540 w 2540"/>
              <a:gd name="T15" fmla="*/ 1451 h 14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0" h="1451">
                <a:moveTo>
                  <a:pt x="0" y="1406"/>
                </a:moveTo>
                <a:lnTo>
                  <a:pt x="2540" y="1451"/>
                </a:lnTo>
                <a:lnTo>
                  <a:pt x="771" y="0"/>
                </a:lnTo>
                <a:lnTo>
                  <a:pt x="0" y="14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13421361" y="705231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287022" y="739902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2476502" y="472059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6855462" y="731139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6855461" y="653415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Text Box 16"/>
          <p:cNvSpPr txBox="1">
            <a:spLocks noChangeArrowheads="1"/>
          </p:cNvSpPr>
          <p:nvPr/>
        </p:nvSpPr>
        <p:spPr bwMode="auto">
          <a:xfrm>
            <a:off x="9273541" y="437388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7" name="Freeform 17"/>
          <p:cNvSpPr>
            <a:spLocks/>
          </p:cNvSpPr>
          <p:nvPr/>
        </p:nvSpPr>
        <p:spPr bwMode="auto">
          <a:xfrm>
            <a:off x="3495040" y="7484746"/>
            <a:ext cx="134621" cy="504824"/>
          </a:xfrm>
          <a:custGeom>
            <a:avLst/>
            <a:gdLst>
              <a:gd name="T0" fmla="*/ 0 w 53"/>
              <a:gd name="T1" fmla="*/ 0 h 265"/>
              <a:gd name="T2" fmla="*/ 2147483646 w 53"/>
              <a:gd name="T3" fmla="*/ 2147483646 h 265"/>
              <a:gd name="T4" fmla="*/ 0 60000 65536"/>
              <a:gd name="T5" fmla="*/ 0 60000 65536"/>
              <a:gd name="T6" fmla="*/ 0 w 53"/>
              <a:gd name="T7" fmla="*/ 0 h 265"/>
              <a:gd name="T8" fmla="*/ 53 w 53"/>
              <a:gd name="T9" fmla="*/ 265 h 2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" h="265">
                <a:moveTo>
                  <a:pt x="0" y="0"/>
                </a:moveTo>
                <a:lnTo>
                  <a:pt x="53" y="265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Freeform 18"/>
          <p:cNvSpPr>
            <a:spLocks/>
          </p:cNvSpPr>
          <p:nvPr/>
        </p:nvSpPr>
        <p:spPr bwMode="auto">
          <a:xfrm>
            <a:off x="10426702" y="6966586"/>
            <a:ext cx="134619" cy="504824"/>
          </a:xfrm>
          <a:custGeom>
            <a:avLst/>
            <a:gdLst>
              <a:gd name="T0" fmla="*/ 0 w 53"/>
              <a:gd name="T1" fmla="*/ 0 h 265"/>
              <a:gd name="T2" fmla="*/ 2147483646 w 53"/>
              <a:gd name="T3" fmla="*/ 2147483646 h 265"/>
              <a:gd name="T4" fmla="*/ 0 60000 65536"/>
              <a:gd name="T5" fmla="*/ 0 60000 65536"/>
              <a:gd name="T6" fmla="*/ 0 w 53"/>
              <a:gd name="T7" fmla="*/ 0 h 265"/>
              <a:gd name="T8" fmla="*/ 53 w 53"/>
              <a:gd name="T9" fmla="*/ 265 h 2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" h="265">
                <a:moveTo>
                  <a:pt x="0" y="0"/>
                </a:moveTo>
                <a:lnTo>
                  <a:pt x="53" y="265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9" name="Freeform 19"/>
          <p:cNvSpPr>
            <a:spLocks/>
          </p:cNvSpPr>
          <p:nvPr/>
        </p:nvSpPr>
        <p:spPr bwMode="auto">
          <a:xfrm>
            <a:off x="1323341" y="7225666"/>
            <a:ext cx="345440" cy="432434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50" name="Freeform 20"/>
          <p:cNvSpPr>
            <a:spLocks/>
          </p:cNvSpPr>
          <p:nvPr/>
        </p:nvSpPr>
        <p:spPr bwMode="auto">
          <a:xfrm>
            <a:off x="7891781" y="6707506"/>
            <a:ext cx="345440" cy="432434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51" name="Group 23"/>
          <p:cNvGrpSpPr>
            <a:grpSpLocks/>
          </p:cNvGrpSpPr>
          <p:nvPr/>
        </p:nvGrpSpPr>
        <p:grpSpPr bwMode="auto">
          <a:xfrm>
            <a:off x="5854701" y="7311391"/>
            <a:ext cx="386080" cy="430530"/>
            <a:chOff x="2305" y="3838"/>
            <a:chExt cx="152" cy="226"/>
          </a:xfrm>
        </p:grpSpPr>
        <p:sp>
          <p:nvSpPr>
            <p:cNvPr id="18455" name="Freeform 21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56" name="Freeform 22"/>
            <p:cNvSpPr>
              <a:spLocks/>
            </p:cNvSpPr>
            <p:nvPr/>
          </p:nvSpPr>
          <p:spPr bwMode="auto">
            <a:xfrm>
              <a:off x="2342" y="3884"/>
              <a:ext cx="115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452" name="Group 25"/>
          <p:cNvGrpSpPr>
            <a:grpSpLocks/>
          </p:cNvGrpSpPr>
          <p:nvPr/>
        </p:nvGrpSpPr>
        <p:grpSpPr bwMode="auto">
          <a:xfrm>
            <a:off x="12458701" y="6793231"/>
            <a:ext cx="386080" cy="430530"/>
            <a:chOff x="2305" y="3838"/>
            <a:chExt cx="152" cy="226"/>
          </a:xfrm>
        </p:grpSpPr>
        <p:sp>
          <p:nvSpPr>
            <p:cNvPr id="18453" name="Freeform 26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54" name="Freeform 27"/>
            <p:cNvSpPr>
              <a:spLocks/>
            </p:cNvSpPr>
            <p:nvPr/>
          </p:nvSpPr>
          <p:spPr bwMode="auto">
            <a:xfrm>
              <a:off x="2342" y="3884"/>
              <a:ext cx="115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967964" y="0"/>
            <a:ext cx="251709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000"/>
    </mc:Choice>
    <mc:Fallback xmlns="">
      <p:transition spd="slow" advTm="6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  <p:bldP spid="185348" grpId="0" animBg="1"/>
      <p:bldP spid="185349" grpId="0"/>
      <p:bldP spid="1853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AutoShape 2"/>
          <p:cNvSpPr>
            <a:spLocks noChangeArrowheads="1"/>
          </p:cNvSpPr>
          <p:nvPr/>
        </p:nvSpPr>
        <p:spPr bwMode="auto">
          <a:xfrm>
            <a:off x="7772401" y="257176"/>
            <a:ext cx="6172200" cy="2743200"/>
          </a:xfrm>
          <a:prstGeom prst="triangle">
            <a:avLst>
              <a:gd name="adj" fmla="val 66065"/>
            </a:avLst>
          </a:pr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71" name="Freeform 3"/>
          <p:cNvSpPr>
            <a:spLocks/>
          </p:cNvSpPr>
          <p:nvPr/>
        </p:nvSpPr>
        <p:spPr bwMode="auto">
          <a:xfrm>
            <a:off x="231142" y="2345056"/>
            <a:ext cx="6563360" cy="3413760"/>
          </a:xfrm>
          <a:custGeom>
            <a:avLst/>
            <a:gdLst>
              <a:gd name="T0" fmla="*/ 0 w 2584"/>
              <a:gd name="T1" fmla="*/ 2147483646 h 1792"/>
              <a:gd name="T2" fmla="*/ 2147483646 w 2584"/>
              <a:gd name="T3" fmla="*/ 2147483646 h 1792"/>
              <a:gd name="T4" fmla="*/ 2147483646 w 2584"/>
              <a:gd name="T5" fmla="*/ 0 h 1792"/>
              <a:gd name="T6" fmla="*/ 0 w 2584"/>
              <a:gd name="T7" fmla="*/ 2147483646 h 1792"/>
              <a:gd name="T8" fmla="*/ 0 60000 65536"/>
              <a:gd name="T9" fmla="*/ 0 60000 65536"/>
              <a:gd name="T10" fmla="*/ 0 60000 65536"/>
              <a:gd name="T11" fmla="*/ 0 60000 65536"/>
              <a:gd name="T12" fmla="*/ 0 w 2584"/>
              <a:gd name="T13" fmla="*/ 0 h 1792"/>
              <a:gd name="T14" fmla="*/ 2584 w 2584"/>
              <a:gd name="T15" fmla="*/ 1792 h 17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84" h="1792">
                <a:moveTo>
                  <a:pt x="0" y="1792"/>
                </a:moveTo>
                <a:lnTo>
                  <a:pt x="2584" y="1792"/>
                </a:lnTo>
                <a:lnTo>
                  <a:pt x="1856" y="0"/>
                </a:lnTo>
                <a:lnTo>
                  <a:pt x="0" y="1792"/>
                </a:lnTo>
                <a:close/>
              </a:path>
            </a:pathLst>
          </a:cu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963361" y="251442"/>
            <a:ext cx="5102859" cy="615315"/>
            <a:chOff x="599" y="127"/>
            <a:chExt cx="2009" cy="323"/>
          </a:xfrm>
        </p:grpSpPr>
        <p:sp>
          <p:nvSpPr>
            <p:cNvPr id="19504" name="Text Box 5"/>
            <p:cNvSpPr txBox="1">
              <a:spLocks noChangeArrowheads="1"/>
            </p:cNvSpPr>
            <p:nvPr/>
          </p:nvSpPr>
          <p:spPr bwMode="auto">
            <a:xfrm>
              <a:off x="599" y="127"/>
              <a:ext cx="2009" cy="3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>
                  <a:latin typeface="Arial" pitchFamily="34" charset="0"/>
                  <a:cs typeface="Arial" pitchFamily="34" charset="0"/>
                </a:rPr>
                <a:t>Дано:   АВС,    А</a:t>
              </a:r>
              <a:r>
                <a:rPr lang="ru-RU" sz="3400" b="1" baseline="-2500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400" b="1"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sz="3400" b="1" baseline="-2500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400" b="1">
                  <a:latin typeface="Arial" pitchFamily="34" charset="0"/>
                  <a:cs typeface="Arial" pitchFamily="34" charset="0"/>
                </a:rPr>
                <a:t>С</a:t>
              </a:r>
              <a:r>
                <a:rPr lang="ru-RU" sz="3400" b="1" baseline="-25000">
                  <a:latin typeface="Arial" pitchFamily="34" charset="0"/>
                  <a:cs typeface="Arial" pitchFamily="34" charset="0"/>
                </a:rPr>
                <a:t>1,  </a:t>
              </a:r>
              <a:r>
                <a:rPr lang="ru-RU" sz="3400" b="1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graphicFrame>
          <p:nvGraphicFramePr>
            <p:cNvPr id="19505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4133184"/>
                </p:ext>
              </p:extLst>
            </p:nvPr>
          </p:nvGraphicFramePr>
          <p:xfrm>
            <a:off x="1120" y="145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4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0" y="145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06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6223194"/>
                </p:ext>
              </p:extLst>
            </p:nvPr>
          </p:nvGraphicFramePr>
          <p:xfrm>
            <a:off x="1699" y="131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5" name="Формула" r:id="rId7" imgW="139579" imgH="164957" progId="Equation.3">
                    <p:embed/>
                  </p:oleObj>
                </mc:Choice>
                <mc:Fallback>
                  <p:oleObj name="Формула" r:id="rId7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9" y="131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231143" y="5859782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3400" b="1" baseline="-25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Text Box 9"/>
          <p:cNvSpPr txBox="1">
            <a:spLocks noChangeArrowheads="1"/>
          </p:cNvSpPr>
          <p:nvPr/>
        </p:nvSpPr>
        <p:spPr bwMode="auto">
          <a:xfrm>
            <a:off x="6746244" y="5774056"/>
            <a:ext cx="577984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3731473" y="2358480"/>
            <a:ext cx="586739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6379" name="Text Box 11"/>
          <p:cNvSpPr txBox="1">
            <a:spLocks noChangeArrowheads="1"/>
          </p:cNvSpPr>
          <p:nvPr/>
        </p:nvSpPr>
        <p:spPr bwMode="auto">
          <a:xfrm>
            <a:off x="7316473" y="2728913"/>
            <a:ext cx="739888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400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13870941" y="2743200"/>
            <a:ext cx="739888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4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6381" name="Text Box 13"/>
          <p:cNvSpPr txBox="1">
            <a:spLocks noChangeArrowheads="1"/>
          </p:cNvSpPr>
          <p:nvPr/>
        </p:nvSpPr>
        <p:spPr bwMode="auto">
          <a:xfrm>
            <a:off x="12005440" y="0"/>
            <a:ext cx="739888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4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67" name="Freeform 14"/>
          <p:cNvSpPr>
            <a:spLocks/>
          </p:cNvSpPr>
          <p:nvPr/>
        </p:nvSpPr>
        <p:spPr bwMode="auto">
          <a:xfrm>
            <a:off x="231142" y="2859406"/>
            <a:ext cx="6563360" cy="2926080"/>
          </a:xfrm>
          <a:custGeom>
            <a:avLst/>
            <a:gdLst>
              <a:gd name="T0" fmla="*/ 0 w 2584"/>
              <a:gd name="T1" fmla="*/ 2147483646 h 1536"/>
              <a:gd name="T2" fmla="*/ 2147483646 w 2584"/>
              <a:gd name="T3" fmla="*/ 0 h 1536"/>
              <a:gd name="T4" fmla="*/ 2147483646 w 2584"/>
              <a:gd name="T5" fmla="*/ 2147483646 h 1536"/>
              <a:gd name="T6" fmla="*/ 0 w 2584"/>
              <a:gd name="T7" fmla="*/ 2147483646 h 1536"/>
              <a:gd name="T8" fmla="*/ 0 60000 65536"/>
              <a:gd name="T9" fmla="*/ 0 60000 65536"/>
              <a:gd name="T10" fmla="*/ 0 60000 65536"/>
              <a:gd name="T11" fmla="*/ 0 60000 65536"/>
              <a:gd name="T12" fmla="*/ 0 w 2584"/>
              <a:gd name="T13" fmla="*/ 0 h 1536"/>
              <a:gd name="T14" fmla="*/ 2584 w 2584"/>
              <a:gd name="T15" fmla="*/ 1536 h 1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84" h="1536">
                <a:moveTo>
                  <a:pt x="0" y="1536"/>
                </a:moveTo>
                <a:lnTo>
                  <a:pt x="1600" y="0"/>
                </a:lnTo>
                <a:lnTo>
                  <a:pt x="2584" y="1536"/>
                </a:lnTo>
                <a:lnTo>
                  <a:pt x="0" y="1536"/>
                </a:lnTo>
              </a:path>
            </a:pathLst>
          </a:custGeom>
          <a:gradFill rotWithShape="1">
            <a:gsLst>
              <a:gs pos="0">
                <a:srgbClr val="FFCCFF"/>
              </a:gs>
              <a:gs pos="100000">
                <a:srgbClr val="FF3399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83" name="Oval 15"/>
          <p:cNvSpPr>
            <a:spLocks noChangeArrowheads="1"/>
          </p:cNvSpPr>
          <p:nvPr/>
        </p:nvSpPr>
        <p:spPr bwMode="auto">
          <a:xfrm>
            <a:off x="231143" y="5688332"/>
            <a:ext cx="231141" cy="17526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84" name="Oval 16"/>
          <p:cNvSpPr>
            <a:spLocks noChangeArrowheads="1"/>
          </p:cNvSpPr>
          <p:nvPr/>
        </p:nvSpPr>
        <p:spPr bwMode="auto">
          <a:xfrm>
            <a:off x="6631943" y="5688332"/>
            <a:ext cx="231141" cy="17526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85" name="Oval 17"/>
          <p:cNvSpPr>
            <a:spLocks noChangeArrowheads="1"/>
          </p:cNvSpPr>
          <p:nvPr/>
        </p:nvSpPr>
        <p:spPr bwMode="auto">
          <a:xfrm>
            <a:off x="4117343" y="2859406"/>
            <a:ext cx="231141" cy="17526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86" name="Text Box 18"/>
          <p:cNvSpPr txBox="1">
            <a:spLocks noChangeArrowheads="1"/>
          </p:cNvSpPr>
          <p:nvPr/>
        </p:nvSpPr>
        <p:spPr bwMode="auto">
          <a:xfrm>
            <a:off x="863600" y="744856"/>
            <a:ext cx="2342891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 = А</a:t>
            </a:r>
            <a:r>
              <a:rPr lang="ru-RU" sz="3400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400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975101" y="784659"/>
            <a:ext cx="2204720" cy="615315"/>
            <a:chOff x="3288" y="3566"/>
            <a:chExt cx="868" cy="323"/>
          </a:xfrm>
        </p:grpSpPr>
        <p:sp>
          <p:nvSpPr>
            <p:cNvPr id="19502" name="Text Box 21"/>
            <p:cNvSpPr txBox="1">
              <a:spLocks noChangeArrowheads="1"/>
            </p:cNvSpPr>
            <p:nvPr/>
          </p:nvSpPr>
          <p:spPr bwMode="auto">
            <a:xfrm>
              <a:off x="3288" y="3566"/>
              <a:ext cx="868" cy="3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 =    А</a:t>
              </a:r>
              <a:r>
                <a:rPr lang="ru-RU" sz="3400" b="1" baseline="-2500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graphicFrame>
          <p:nvGraphicFramePr>
            <p:cNvPr id="19500" name="Object 23"/>
            <p:cNvGraphicFramePr>
              <a:graphicFrameLocks noChangeAspect="1"/>
            </p:cNvGraphicFramePr>
            <p:nvPr/>
          </p:nvGraphicFramePr>
          <p:xfrm>
            <a:off x="3288" y="3612"/>
            <a:ext cx="23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6" name="Формула" r:id="rId9" imgW="164957" imgH="152268" progId="Equation.3">
                    <p:embed/>
                  </p:oleObj>
                </mc:Choice>
                <mc:Fallback>
                  <p:oleObj name="Формула" r:id="rId9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3612"/>
                          <a:ext cx="233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01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0413846"/>
                </p:ext>
              </p:extLst>
            </p:nvPr>
          </p:nvGraphicFramePr>
          <p:xfrm>
            <a:off x="3736" y="3620"/>
            <a:ext cx="23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7" name="Формула" r:id="rId11" imgW="164957" imgH="152268" progId="Equation.3">
                    <p:embed/>
                  </p:oleObj>
                </mc:Choice>
                <mc:Fallback>
                  <p:oleObj name="Формула" r:id="rId11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6" y="3620"/>
                          <a:ext cx="233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473" name="Group 25"/>
          <p:cNvGrpSpPr>
            <a:grpSpLocks/>
          </p:cNvGrpSpPr>
          <p:nvPr/>
        </p:nvGrpSpPr>
        <p:grpSpPr bwMode="auto">
          <a:xfrm>
            <a:off x="861699" y="1272542"/>
            <a:ext cx="6136641" cy="621029"/>
            <a:chOff x="561" y="3662"/>
            <a:chExt cx="2416" cy="326"/>
          </a:xfrm>
        </p:grpSpPr>
        <p:sp>
          <p:nvSpPr>
            <p:cNvPr id="19496" name="Text Box 26"/>
            <p:cNvSpPr txBox="1">
              <a:spLocks noChangeArrowheads="1"/>
            </p:cNvSpPr>
            <p:nvPr/>
          </p:nvSpPr>
          <p:spPr bwMode="auto">
            <a:xfrm>
              <a:off x="561" y="3665"/>
              <a:ext cx="2416" cy="3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 dirty="0" smtClean="0">
                  <a:latin typeface="Arial" pitchFamily="34" charset="0"/>
                  <a:cs typeface="Arial" pitchFamily="34" charset="0"/>
                </a:rPr>
                <a:t>Доказать:  </a:t>
              </a:r>
              <a:r>
                <a:rPr lang="ru-RU" sz="3400" b="1" dirty="0">
                  <a:latin typeface="Arial" pitchFamily="34" charset="0"/>
                  <a:cs typeface="Arial" pitchFamily="34" charset="0"/>
                </a:rPr>
                <a:t>АВС =   А</a:t>
              </a:r>
              <a:r>
                <a:rPr lang="ru-RU" sz="3400" b="1" baseline="-25000" dirty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400" b="1" dirty="0"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sz="3400" b="1" baseline="-25000" dirty="0">
                  <a:latin typeface="Arial" pitchFamily="34" charset="0"/>
                  <a:cs typeface="Arial" pitchFamily="34" charset="0"/>
                </a:rPr>
                <a:t>1</a:t>
              </a:r>
              <a:r>
                <a:rPr lang="ru-RU" sz="3400" b="1" dirty="0">
                  <a:latin typeface="Arial" pitchFamily="34" charset="0"/>
                  <a:cs typeface="Arial" pitchFamily="34" charset="0"/>
                </a:rPr>
                <a:t>С</a:t>
              </a:r>
              <a:r>
                <a:rPr lang="ru-RU" sz="3400" b="1" baseline="-25000" dirty="0">
                  <a:latin typeface="Arial" pitchFamily="34" charset="0"/>
                  <a:cs typeface="Arial" pitchFamily="34" charset="0"/>
                </a:rPr>
                <a:t>1,  </a:t>
              </a:r>
              <a:r>
                <a:rPr lang="ru-RU" sz="3400" b="1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graphicFrame>
          <p:nvGraphicFramePr>
            <p:cNvPr id="19497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9894950"/>
                </p:ext>
              </p:extLst>
            </p:nvPr>
          </p:nvGraphicFramePr>
          <p:xfrm>
            <a:off x="1376" y="3699"/>
            <a:ext cx="216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8" name="Формула" r:id="rId12" imgW="139579" imgH="164957" progId="Equation.3">
                    <p:embed/>
                  </p:oleObj>
                </mc:Choice>
                <mc:Fallback>
                  <p:oleObj name="Формула" r:id="rId12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6" y="3699"/>
                          <a:ext cx="216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98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5862253"/>
                </p:ext>
              </p:extLst>
            </p:nvPr>
          </p:nvGraphicFramePr>
          <p:xfrm>
            <a:off x="1992" y="3662"/>
            <a:ext cx="229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29" name="Формула" r:id="rId13" imgW="139579" imgH="164957" progId="Equation.3">
                    <p:embed/>
                  </p:oleObj>
                </mc:Choice>
                <mc:Fallback>
                  <p:oleObj name="Формула" r:id="rId13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2" y="3662"/>
                          <a:ext cx="229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6397" name="AutoShape 29"/>
          <p:cNvSpPr>
            <a:spLocks noChangeArrowheads="1"/>
          </p:cNvSpPr>
          <p:nvPr/>
        </p:nvSpPr>
        <p:spPr bwMode="auto">
          <a:xfrm rot="9414058">
            <a:off x="8559801" y="2506980"/>
            <a:ext cx="261621" cy="432436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475" name="AutoShape 30"/>
          <p:cNvSpPr>
            <a:spLocks noChangeArrowheads="1"/>
          </p:cNvSpPr>
          <p:nvPr/>
        </p:nvSpPr>
        <p:spPr bwMode="auto">
          <a:xfrm rot="9414058">
            <a:off x="906783" y="5362576"/>
            <a:ext cx="231141" cy="432436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76" name="Group 32"/>
          <p:cNvGrpSpPr>
            <a:grpSpLocks/>
          </p:cNvGrpSpPr>
          <p:nvPr/>
        </p:nvGrpSpPr>
        <p:grpSpPr bwMode="auto">
          <a:xfrm>
            <a:off x="4206244" y="5528312"/>
            <a:ext cx="228600" cy="432434"/>
            <a:chOff x="4150" y="2205"/>
            <a:chExt cx="90" cy="227"/>
          </a:xfrm>
        </p:grpSpPr>
        <p:sp>
          <p:nvSpPr>
            <p:cNvPr id="19494" name="Line 33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5" name="Line 34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1087102" y="2743200"/>
            <a:ext cx="228600" cy="432436"/>
            <a:chOff x="4150" y="2205"/>
            <a:chExt cx="90" cy="227"/>
          </a:xfrm>
        </p:grpSpPr>
        <p:sp>
          <p:nvSpPr>
            <p:cNvPr id="19492" name="Line 36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93" name="Line 37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6406" name="Text Box 38"/>
          <p:cNvSpPr txBox="1">
            <a:spLocks noChangeArrowheads="1"/>
          </p:cNvSpPr>
          <p:nvPr/>
        </p:nvSpPr>
        <p:spPr bwMode="auto">
          <a:xfrm>
            <a:off x="288993" y="6832689"/>
            <a:ext cx="7903322" cy="1178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k-UA" sz="3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Треугольники</a:t>
            </a:r>
            <a:r>
              <a:rPr lang="uk-UA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АВС и А</a:t>
            </a:r>
            <a:r>
              <a:rPr lang="uk-UA" sz="3400" b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k-UA" sz="3400" b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k-UA" sz="3400" b="1" baseline="-25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</a:t>
            </a:r>
          </a:p>
          <a:p>
            <a:pPr eaLnBrk="1" hangingPunct="1"/>
            <a:r>
              <a:rPr lang="uk-UA" sz="3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совмещаются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3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значит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3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они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uk-UA" sz="3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400" b="1" baseline="-25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6631875" y="744654"/>
            <a:ext cx="2204720" cy="615315"/>
            <a:chOff x="3266" y="3545"/>
            <a:chExt cx="868" cy="323"/>
          </a:xfrm>
        </p:grpSpPr>
        <p:sp>
          <p:nvSpPr>
            <p:cNvPr id="19490" name="Text Box 41"/>
            <p:cNvSpPr txBox="1">
              <a:spLocks noChangeArrowheads="1"/>
            </p:cNvSpPr>
            <p:nvPr/>
          </p:nvSpPr>
          <p:spPr bwMode="auto">
            <a:xfrm>
              <a:off x="3266" y="3545"/>
              <a:ext cx="868" cy="3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В =    В</a:t>
              </a:r>
              <a:r>
                <a:rPr lang="ru-RU" sz="3400" b="1" baseline="-25000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graphicFrame>
          <p:nvGraphicFramePr>
            <p:cNvPr id="19488" name="Object 43"/>
            <p:cNvGraphicFramePr>
              <a:graphicFrameLocks noChangeAspect="1"/>
            </p:cNvGraphicFramePr>
            <p:nvPr/>
          </p:nvGraphicFramePr>
          <p:xfrm>
            <a:off x="3288" y="3612"/>
            <a:ext cx="23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0" name="Формула" r:id="rId14" imgW="164957" imgH="152268" progId="Equation.3">
                    <p:embed/>
                  </p:oleObj>
                </mc:Choice>
                <mc:Fallback>
                  <p:oleObj name="Формула" r:id="rId14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3612"/>
                          <a:ext cx="233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89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4241656"/>
                </p:ext>
              </p:extLst>
            </p:nvPr>
          </p:nvGraphicFramePr>
          <p:xfrm>
            <a:off x="3737" y="3589"/>
            <a:ext cx="23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1" name="Формула" r:id="rId15" imgW="164880" imgH="152280" progId="Equation.3">
                    <p:embed/>
                  </p:oleObj>
                </mc:Choice>
                <mc:Fallback>
                  <p:oleObj name="Формула" r:id="rId1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7" y="3589"/>
                          <a:ext cx="233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480" name="Group 45"/>
          <p:cNvGrpSpPr>
            <a:grpSpLocks/>
          </p:cNvGrpSpPr>
          <p:nvPr/>
        </p:nvGrpSpPr>
        <p:grpSpPr bwMode="auto">
          <a:xfrm>
            <a:off x="6174742" y="5431157"/>
            <a:ext cx="274320" cy="346710"/>
            <a:chOff x="2686" y="2838"/>
            <a:chExt cx="108" cy="182"/>
          </a:xfrm>
        </p:grpSpPr>
        <p:sp>
          <p:nvSpPr>
            <p:cNvPr id="19485" name="AutoShape 46"/>
            <p:cNvSpPr>
              <a:spLocks noChangeArrowheads="1"/>
            </p:cNvSpPr>
            <p:nvPr/>
          </p:nvSpPr>
          <p:spPr bwMode="auto">
            <a:xfrm rot="1590760">
              <a:off x="2686" y="2838"/>
              <a:ext cx="99" cy="182"/>
            </a:xfrm>
            <a:prstGeom prst="moon">
              <a:avLst>
                <a:gd name="adj" fmla="val 31259"/>
              </a:avLst>
            </a:prstGeom>
            <a:solidFill>
              <a:srgbClr val="000066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1303953"/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6" name="AutoShape 47"/>
            <p:cNvSpPr>
              <a:spLocks noChangeArrowheads="1"/>
            </p:cNvSpPr>
            <p:nvPr/>
          </p:nvSpPr>
          <p:spPr bwMode="auto">
            <a:xfrm rot="1590760">
              <a:off x="2744" y="2884"/>
              <a:ext cx="50" cy="136"/>
            </a:xfrm>
            <a:prstGeom prst="moon">
              <a:avLst>
                <a:gd name="adj" fmla="val 50000"/>
              </a:avLst>
            </a:prstGeom>
            <a:solidFill>
              <a:srgbClr val="000066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1303953"/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13258800" y="2571751"/>
            <a:ext cx="274320" cy="346710"/>
            <a:chOff x="2686" y="2838"/>
            <a:chExt cx="108" cy="182"/>
          </a:xfrm>
        </p:grpSpPr>
        <p:sp>
          <p:nvSpPr>
            <p:cNvPr id="19483" name="AutoShape 49"/>
            <p:cNvSpPr>
              <a:spLocks noChangeArrowheads="1"/>
            </p:cNvSpPr>
            <p:nvPr/>
          </p:nvSpPr>
          <p:spPr bwMode="auto">
            <a:xfrm rot="1590760">
              <a:off x="2686" y="2838"/>
              <a:ext cx="99" cy="182"/>
            </a:xfrm>
            <a:prstGeom prst="moon">
              <a:avLst>
                <a:gd name="adj" fmla="val 31259"/>
              </a:avLst>
            </a:prstGeom>
            <a:solidFill>
              <a:srgbClr val="000066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1303953"/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84" name="AutoShape 50"/>
            <p:cNvSpPr>
              <a:spLocks noChangeArrowheads="1"/>
            </p:cNvSpPr>
            <p:nvPr/>
          </p:nvSpPr>
          <p:spPr bwMode="auto">
            <a:xfrm rot="1590760">
              <a:off x="2744" y="2884"/>
              <a:ext cx="50" cy="136"/>
            </a:xfrm>
            <a:prstGeom prst="moon">
              <a:avLst>
                <a:gd name="adj" fmla="val 50000"/>
              </a:avLst>
            </a:prstGeom>
            <a:solidFill>
              <a:srgbClr val="000066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defTabSz="1303953"/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6419" name="Text Box 51"/>
          <p:cNvSpPr txBox="1">
            <a:spLocks noChangeArrowheads="1"/>
          </p:cNvSpPr>
          <p:nvPr/>
        </p:nvSpPr>
        <p:spPr bwMode="auto">
          <a:xfrm>
            <a:off x="7772401" y="3171826"/>
            <a:ext cx="6583154" cy="45946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Используем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наложения</a:t>
            </a:r>
            <a:endParaRPr lang="uk-UA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uk-UA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Так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сторони АВ и А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совпадут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точки А и </a:t>
            </a:r>
            <a:r>
              <a:rPr lang="uk-UA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k-UA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 и В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endParaRPr lang="uk-UA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Так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А и А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то</a:t>
            </a: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совпадут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лучи АС и А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Так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В и В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то</a:t>
            </a:r>
          </a:p>
          <a:p>
            <a:pPr eaLnBrk="1" hangingPunct="1"/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900" b="1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совпадут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лучи ВС и В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k-UA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67964" y="0"/>
            <a:ext cx="453419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407182" y="7631525"/>
            <a:ext cx="3968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доказана </a:t>
            </a:r>
            <a:endParaRPr lang="uz-Latn-UZ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7655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7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18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8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8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1944E-7 -9.87654E-7 L -0.49664 0.2658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37" y="1329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8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-0.43888 0.1627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812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7222E-8 4.44444E-6 L -0.47602 0.2102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06" y="1051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0139E-6 -9.87654E-7 L -0.48384 0.3121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97" y="15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mph" presetSubtype="0" repeatCount="7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8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8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86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8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repeatCount="7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86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86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86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602 0.21026 L -0.54893 0.2935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 animBg="1"/>
      <p:bldP spid="186370" grpId="1" animBg="1"/>
      <p:bldP spid="186371" grpId="0" animBg="1"/>
      <p:bldP spid="186371" grpId="1" animBg="1"/>
      <p:bldP spid="186379" grpId="0"/>
      <p:bldP spid="186380" grpId="0"/>
      <p:bldP spid="186381" grpId="0"/>
      <p:bldP spid="186381" grpId="1"/>
      <p:bldP spid="186383" grpId="0" animBg="1"/>
      <p:bldP spid="186384" grpId="0" animBg="1"/>
      <p:bldP spid="186385" grpId="0" animBg="1"/>
      <p:bldP spid="186386" grpId="0"/>
      <p:bldP spid="186397" grpId="0" animBg="1"/>
      <p:bldP spid="186406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32461" y="1436370"/>
            <a:ext cx="6106160" cy="2333626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 flipH="1" flipV="1">
            <a:off x="8237221" y="918210"/>
            <a:ext cx="6106160" cy="2333626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CC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785621" y="400050"/>
            <a:ext cx="2638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7" name="AutoShape 5"/>
          <p:cNvSpPr>
            <a:spLocks noChangeArrowheads="1"/>
          </p:cNvSpPr>
          <p:nvPr/>
        </p:nvSpPr>
        <p:spPr bwMode="auto">
          <a:xfrm>
            <a:off x="1094741" y="4288156"/>
            <a:ext cx="6682739" cy="2331720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33CC33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1463022" y="4720590"/>
            <a:ext cx="131215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1511" name="Freeform 7"/>
          <p:cNvSpPr>
            <a:spLocks/>
          </p:cNvSpPr>
          <p:nvPr/>
        </p:nvSpPr>
        <p:spPr bwMode="auto">
          <a:xfrm>
            <a:off x="6837680" y="6101716"/>
            <a:ext cx="477520" cy="518160"/>
          </a:xfrm>
          <a:custGeom>
            <a:avLst/>
            <a:gdLst>
              <a:gd name="T0" fmla="*/ 2147483646 w 188"/>
              <a:gd name="T1" fmla="*/ 0 h 272"/>
              <a:gd name="T2" fmla="*/ 2147483646 w 188"/>
              <a:gd name="T3" fmla="*/ 2147483646 h 272"/>
              <a:gd name="T4" fmla="*/ 2147483646 w 188"/>
              <a:gd name="T5" fmla="*/ 2147483646 h 272"/>
              <a:gd name="T6" fmla="*/ 2147483646 w 188"/>
              <a:gd name="T7" fmla="*/ 2147483646 h 272"/>
              <a:gd name="T8" fmla="*/ 0 60000 65536"/>
              <a:gd name="T9" fmla="*/ 0 60000 65536"/>
              <a:gd name="T10" fmla="*/ 0 60000 65536"/>
              <a:gd name="T11" fmla="*/ 0 60000 65536"/>
              <a:gd name="T12" fmla="*/ 0 w 188"/>
              <a:gd name="T13" fmla="*/ 0 h 272"/>
              <a:gd name="T14" fmla="*/ 188 w 188"/>
              <a:gd name="T15" fmla="*/ 272 h 2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" h="272">
                <a:moveTo>
                  <a:pt x="188" y="0"/>
                </a:moveTo>
                <a:cubicBezTo>
                  <a:pt x="135" y="8"/>
                  <a:pt x="82" y="16"/>
                  <a:pt x="52" y="46"/>
                </a:cubicBezTo>
                <a:cubicBezTo>
                  <a:pt x="22" y="76"/>
                  <a:pt x="14" y="144"/>
                  <a:pt x="7" y="182"/>
                </a:cubicBezTo>
                <a:cubicBezTo>
                  <a:pt x="0" y="220"/>
                  <a:pt x="7" y="257"/>
                  <a:pt x="7" y="27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047741" y="5930266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1" name="AutoShape 9"/>
          <p:cNvSpPr>
            <a:spLocks noChangeArrowheads="1"/>
          </p:cNvSpPr>
          <p:nvPr/>
        </p:nvSpPr>
        <p:spPr bwMode="auto">
          <a:xfrm rot="-5400000">
            <a:off x="7747000" y="3595370"/>
            <a:ext cx="4320540" cy="3111501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33CC33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209040" y="226696"/>
            <a:ext cx="1002999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k-UA" sz="3400" b="1" dirty="0">
                <a:latin typeface="Arial" pitchFamily="34" charset="0"/>
                <a:cs typeface="Arial" pitchFamily="34" charset="0"/>
              </a:rPr>
              <a:t>Для </a:t>
            </a:r>
            <a:r>
              <a:rPr lang="uk-UA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крас</a:t>
            </a:r>
            <a:r>
              <a:rPr lang="uk-UA" sz="3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ного</a:t>
            </a:r>
            <a:r>
              <a:rPr lang="uk-UA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400" b="1" dirty="0" err="1" smtClean="0">
                <a:latin typeface="Arial" pitchFamily="34" charset="0"/>
                <a:cs typeface="Arial" pitchFamily="34" charset="0"/>
              </a:rPr>
              <a:t>треугольника</a:t>
            </a:r>
            <a:r>
              <a:rPr lang="uk-UA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400" b="1" dirty="0" err="1">
                <a:latin typeface="Arial" pitchFamily="34" charset="0"/>
                <a:cs typeface="Arial" pitchFamily="34" charset="0"/>
              </a:rPr>
              <a:t>найдите</a:t>
            </a:r>
            <a:r>
              <a:rPr lang="uk-UA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400" b="1" dirty="0" err="1">
                <a:latin typeface="Arial" pitchFamily="34" charset="0"/>
                <a:cs typeface="Arial" pitchFamily="34" charset="0"/>
              </a:rPr>
              <a:t>равный</a:t>
            </a:r>
            <a:r>
              <a:rPr lang="uk-UA" sz="3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629662" y="6534150"/>
            <a:ext cx="131215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 rot="-2256852">
            <a:off x="2272541" y="1901291"/>
            <a:ext cx="131215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0426701" y="3509010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Freeform 14"/>
          <p:cNvSpPr>
            <a:spLocks/>
          </p:cNvSpPr>
          <p:nvPr/>
        </p:nvSpPr>
        <p:spPr bwMode="auto">
          <a:xfrm rot="257349">
            <a:off x="10772141" y="3337560"/>
            <a:ext cx="690880" cy="302896"/>
          </a:xfrm>
          <a:custGeom>
            <a:avLst/>
            <a:gdLst>
              <a:gd name="T0" fmla="*/ 0 w 272"/>
              <a:gd name="T1" fmla="*/ 0 h 159"/>
              <a:gd name="T2" fmla="*/ 2147483646 w 272"/>
              <a:gd name="T3" fmla="*/ 2147483646 h 159"/>
              <a:gd name="T4" fmla="*/ 2147483646 w 272"/>
              <a:gd name="T5" fmla="*/ 2147483646 h 159"/>
              <a:gd name="T6" fmla="*/ 0 60000 65536"/>
              <a:gd name="T7" fmla="*/ 0 60000 65536"/>
              <a:gd name="T8" fmla="*/ 0 60000 65536"/>
              <a:gd name="T9" fmla="*/ 0 w 272"/>
              <a:gd name="T10" fmla="*/ 0 h 159"/>
              <a:gd name="T11" fmla="*/ 272 w 272"/>
              <a:gd name="T12" fmla="*/ 159 h 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59">
                <a:moveTo>
                  <a:pt x="0" y="0"/>
                </a:moveTo>
                <a:cubicBezTo>
                  <a:pt x="23" y="56"/>
                  <a:pt x="46" y="113"/>
                  <a:pt x="91" y="136"/>
                </a:cubicBezTo>
                <a:cubicBezTo>
                  <a:pt x="136" y="159"/>
                  <a:pt x="242" y="136"/>
                  <a:pt x="272" y="13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 rot="-350497">
            <a:off x="12066781" y="1815567"/>
            <a:ext cx="131215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2616181" y="918210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4203701" y="1954530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84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9964421" y="2299336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84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3" name="Freeform 19"/>
          <p:cNvSpPr>
            <a:spLocks/>
          </p:cNvSpPr>
          <p:nvPr/>
        </p:nvSpPr>
        <p:spPr bwMode="auto">
          <a:xfrm>
            <a:off x="4320542" y="1695450"/>
            <a:ext cx="805179" cy="287656"/>
          </a:xfrm>
          <a:custGeom>
            <a:avLst/>
            <a:gdLst>
              <a:gd name="T0" fmla="*/ 0 w 317"/>
              <a:gd name="T1" fmla="*/ 0 h 151"/>
              <a:gd name="T2" fmla="*/ 2147483646 w 317"/>
              <a:gd name="T3" fmla="*/ 2147483646 h 151"/>
              <a:gd name="T4" fmla="*/ 2147483646 w 317"/>
              <a:gd name="T5" fmla="*/ 2147483646 h 151"/>
              <a:gd name="T6" fmla="*/ 0 60000 65536"/>
              <a:gd name="T7" fmla="*/ 0 60000 65536"/>
              <a:gd name="T8" fmla="*/ 0 60000 65536"/>
              <a:gd name="T9" fmla="*/ 0 w 317"/>
              <a:gd name="T10" fmla="*/ 0 h 151"/>
              <a:gd name="T11" fmla="*/ 317 w 317"/>
              <a:gd name="T12" fmla="*/ 151 h 1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151">
                <a:moveTo>
                  <a:pt x="0" y="0"/>
                </a:moveTo>
                <a:cubicBezTo>
                  <a:pt x="41" y="60"/>
                  <a:pt x="83" y="121"/>
                  <a:pt x="136" y="136"/>
                </a:cubicBezTo>
                <a:cubicBezTo>
                  <a:pt x="189" y="151"/>
                  <a:pt x="287" y="98"/>
                  <a:pt x="317" y="91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4" name="Freeform 20"/>
          <p:cNvSpPr>
            <a:spLocks/>
          </p:cNvSpPr>
          <p:nvPr/>
        </p:nvSpPr>
        <p:spPr bwMode="auto">
          <a:xfrm>
            <a:off x="4434841" y="1609726"/>
            <a:ext cx="576581" cy="259080"/>
          </a:xfrm>
          <a:custGeom>
            <a:avLst/>
            <a:gdLst>
              <a:gd name="T0" fmla="*/ 0 w 227"/>
              <a:gd name="T1" fmla="*/ 0 h 151"/>
              <a:gd name="T2" fmla="*/ 2147483646 w 227"/>
              <a:gd name="T3" fmla="*/ 2147483646 h 151"/>
              <a:gd name="T4" fmla="*/ 2147483646 w 227"/>
              <a:gd name="T5" fmla="*/ 2147483646 h 151"/>
              <a:gd name="T6" fmla="*/ 0 60000 65536"/>
              <a:gd name="T7" fmla="*/ 0 60000 65536"/>
              <a:gd name="T8" fmla="*/ 0 60000 65536"/>
              <a:gd name="T9" fmla="*/ 0 w 227"/>
              <a:gd name="T10" fmla="*/ 0 h 151"/>
              <a:gd name="T11" fmla="*/ 227 w 227"/>
              <a:gd name="T12" fmla="*/ 151 h 1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51">
                <a:moveTo>
                  <a:pt x="0" y="0"/>
                </a:moveTo>
                <a:cubicBezTo>
                  <a:pt x="26" y="60"/>
                  <a:pt x="53" y="121"/>
                  <a:pt x="91" y="136"/>
                </a:cubicBezTo>
                <a:cubicBezTo>
                  <a:pt x="129" y="151"/>
                  <a:pt x="204" y="98"/>
                  <a:pt x="227" y="9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5" name="Freeform 21"/>
          <p:cNvSpPr>
            <a:spLocks/>
          </p:cNvSpPr>
          <p:nvPr/>
        </p:nvSpPr>
        <p:spPr bwMode="auto">
          <a:xfrm flipH="1">
            <a:off x="13535661" y="918210"/>
            <a:ext cx="231139" cy="344806"/>
          </a:xfrm>
          <a:custGeom>
            <a:avLst/>
            <a:gdLst>
              <a:gd name="T0" fmla="*/ 2147483646 w 97"/>
              <a:gd name="T1" fmla="*/ 0 h 227"/>
              <a:gd name="T2" fmla="*/ 2147483646 w 97"/>
              <a:gd name="T3" fmla="*/ 2147483646 h 227"/>
              <a:gd name="T4" fmla="*/ 0 w 97"/>
              <a:gd name="T5" fmla="*/ 2147483646 h 227"/>
              <a:gd name="T6" fmla="*/ 0 60000 65536"/>
              <a:gd name="T7" fmla="*/ 0 60000 65536"/>
              <a:gd name="T8" fmla="*/ 0 60000 65536"/>
              <a:gd name="T9" fmla="*/ 0 w 97"/>
              <a:gd name="T10" fmla="*/ 0 h 227"/>
              <a:gd name="T11" fmla="*/ 97 w 97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7" h="227">
                <a:moveTo>
                  <a:pt x="45" y="0"/>
                </a:moveTo>
                <a:cubicBezTo>
                  <a:pt x="71" y="49"/>
                  <a:pt x="97" y="98"/>
                  <a:pt x="90" y="136"/>
                </a:cubicBezTo>
                <a:cubicBezTo>
                  <a:pt x="83" y="174"/>
                  <a:pt x="15" y="212"/>
                  <a:pt x="0" y="227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6" name="Freeform 22"/>
          <p:cNvSpPr>
            <a:spLocks/>
          </p:cNvSpPr>
          <p:nvPr/>
        </p:nvSpPr>
        <p:spPr bwMode="auto">
          <a:xfrm rot="1237702">
            <a:off x="9964421" y="2905126"/>
            <a:ext cx="576579" cy="173354"/>
          </a:xfrm>
          <a:custGeom>
            <a:avLst/>
            <a:gdLst>
              <a:gd name="T0" fmla="*/ 0 w 273"/>
              <a:gd name="T1" fmla="*/ 2147483646 h 97"/>
              <a:gd name="T2" fmla="*/ 2147483646 w 273"/>
              <a:gd name="T3" fmla="*/ 2147483646 h 97"/>
              <a:gd name="T4" fmla="*/ 2147483646 w 273"/>
              <a:gd name="T5" fmla="*/ 2147483646 h 97"/>
              <a:gd name="T6" fmla="*/ 0 60000 65536"/>
              <a:gd name="T7" fmla="*/ 0 60000 65536"/>
              <a:gd name="T8" fmla="*/ 0 60000 65536"/>
              <a:gd name="T9" fmla="*/ 0 w 273"/>
              <a:gd name="T10" fmla="*/ 0 h 97"/>
              <a:gd name="T11" fmla="*/ 273 w 273"/>
              <a:gd name="T12" fmla="*/ 97 h 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3" h="97">
                <a:moveTo>
                  <a:pt x="0" y="97"/>
                </a:moveTo>
                <a:cubicBezTo>
                  <a:pt x="45" y="55"/>
                  <a:pt x="91" y="14"/>
                  <a:pt x="136" y="7"/>
                </a:cubicBezTo>
                <a:cubicBezTo>
                  <a:pt x="181" y="0"/>
                  <a:pt x="250" y="45"/>
                  <a:pt x="273" y="52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7415" name="Picture 23" descr="40"/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10541001" y="1089661"/>
            <a:ext cx="1600200" cy="1154430"/>
          </a:xfrm>
          <a:noFill/>
        </p:spPr>
      </p:pic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8813800" y="4200526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84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9" name="Freeform 25"/>
          <p:cNvSpPr>
            <a:spLocks/>
          </p:cNvSpPr>
          <p:nvPr/>
        </p:nvSpPr>
        <p:spPr bwMode="auto">
          <a:xfrm>
            <a:off x="8696961" y="4200526"/>
            <a:ext cx="116840" cy="520064"/>
          </a:xfrm>
          <a:custGeom>
            <a:avLst/>
            <a:gdLst>
              <a:gd name="T0" fmla="*/ 0 w 91"/>
              <a:gd name="T1" fmla="*/ 0 h 273"/>
              <a:gd name="T2" fmla="*/ 2147483646 w 91"/>
              <a:gd name="T3" fmla="*/ 2147483646 h 273"/>
              <a:gd name="T4" fmla="*/ 0 w 91"/>
              <a:gd name="T5" fmla="*/ 2147483646 h 273"/>
              <a:gd name="T6" fmla="*/ 0 60000 65536"/>
              <a:gd name="T7" fmla="*/ 0 60000 65536"/>
              <a:gd name="T8" fmla="*/ 0 60000 65536"/>
              <a:gd name="T9" fmla="*/ 0 w 91"/>
              <a:gd name="T10" fmla="*/ 0 h 273"/>
              <a:gd name="T11" fmla="*/ 91 w 91"/>
              <a:gd name="T12" fmla="*/ 273 h 2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273">
                <a:moveTo>
                  <a:pt x="0" y="0"/>
                </a:moveTo>
                <a:cubicBezTo>
                  <a:pt x="45" y="45"/>
                  <a:pt x="91" y="91"/>
                  <a:pt x="91" y="136"/>
                </a:cubicBezTo>
                <a:cubicBezTo>
                  <a:pt x="91" y="181"/>
                  <a:pt x="15" y="250"/>
                  <a:pt x="0" y="273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0" name="Freeform 26"/>
          <p:cNvSpPr>
            <a:spLocks/>
          </p:cNvSpPr>
          <p:nvPr/>
        </p:nvSpPr>
        <p:spPr bwMode="auto">
          <a:xfrm>
            <a:off x="8582662" y="4288156"/>
            <a:ext cx="114299" cy="344804"/>
          </a:xfrm>
          <a:custGeom>
            <a:avLst/>
            <a:gdLst>
              <a:gd name="T0" fmla="*/ 0 w 91"/>
              <a:gd name="T1" fmla="*/ 0 h 181"/>
              <a:gd name="T2" fmla="*/ 2147483646 w 91"/>
              <a:gd name="T3" fmla="*/ 2147483646 h 181"/>
              <a:gd name="T4" fmla="*/ 0 w 91"/>
              <a:gd name="T5" fmla="*/ 2147483646 h 181"/>
              <a:gd name="T6" fmla="*/ 0 60000 65536"/>
              <a:gd name="T7" fmla="*/ 0 60000 65536"/>
              <a:gd name="T8" fmla="*/ 0 60000 65536"/>
              <a:gd name="T9" fmla="*/ 0 w 91"/>
              <a:gd name="T10" fmla="*/ 0 h 181"/>
              <a:gd name="T11" fmla="*/ 91 w 91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81">
                <a:moveTo>
                  <a:pt x="0" y="0"/>
                </a:moveTo>
                <a:cubicBezTo>
                  <a:pt x="45" y="30"/>
                  <a:pt x="91" y="60"/>
                  <a:pt x="91" y="90"/>
                </a:cubicBezTo>
                <a:cubicBezTo>
                  <a:pt x="91" y="120"/>
                  <a:pt x="15" y="166"/>
                  <a:pt x="0" y="181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1" name="Freeform 27"/>
          <p:cNvSpPr>
            <a:spLocks/>
          </p:cNvSpPr>
          <p:nvPr/>
        </p:nvSpPr>
        <p:spPr bwMode="auto">
          <a:xfrm>
            <a:off x="9850120" y="2819401"/>
            <a:ext cx="805181" cy="171450"/>
          </a:xfrm>
          <a:custGeom>
            <a:avLst/>
            <a:gdLst>
              <a:gd name="T0" fmla="*/ 0 w 272"/>
              <a:gd name="T1" fmla="*/ 2147483646 h 97"/>
              <a:gd name="T2" fmla="*/ 2147483646 w 272"/>
              <a:gd name="T3" fmla="*/ 2147483646 h 97"/>
              <a:gd name="T4" fmla="*/ 2147483646 w 272"/>
              <a:gd name="T5" fmla="*/ 2147483646 h 97"/>
              <a:gd name="T6" fmla="*/ 0 60000 65536"/>
              <a:gd name="T7" fmla="*/ 0 60000 65536"/>
              <a:gd name="T8" fmla="*/ 0 60000 65536"/>
              <a:gd name="T9" fmla="*/ 0 w 272"/>
              <a:gd name="T10" fmla="*/ 0 h 97"/>
              <a:gd name="T11" fmla="*/ 272 w 272"/>
              <a:gd name="T12" fmla="*/ 97 h 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97">
                <a:moveTo>
                  <a:pt x="0" y="52"/>
                </a:moveTo>
                <a:cubicBezTo>
                  <a:pt x="45" y="26"/>
                  <a:pt x="91" y="0"/>
                  <a:pt x="136" y="7"/>
                </a:cubicBezTo>
                <a:cubicBezTo>
                  <a:pt x="181" y="14"/>
                  <a:pt x="249" y="82"/>
                  <a:pt x="272" y="97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2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661" y="4769918"/>
            <a:ext cx="2246630" cy="56748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189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 algn="ctr" eaLnBrk="1" hangingPunct="1">
              <a:defRPr/>
            </a:pPr>
            <a:r>
              <a:rPr lang="uk-UA" sz="3200" b="1" dirty="0" err="1">
                <a:latin typeface="Arial" pitchFamily="34" charset="0"/>
                <a:cs typeface="Arial" pitchFamily="34" charset="0"/>
              </a:rPr>
              <a:t>Проверка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1785621" y="3164206"/>
            <a:ext cx="90980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34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4" name="Freeform 30"/>
          <p:cNvSpPr>
            <a:spLocks/>
          </p:cNvSpPr>
          <p:nvPr/>
        </p:nvSpPr>
        <p:spPr bwMode="auto">
          <a:xfrm>
            <a:off x="1554481" y="3249930"/>
            <a:ext cx="289560" cy="520066"/>
          </a:xfrm>
          <a:custGeom>
            <a:avLst/>
            <a:gdLst>
              <a:gd name="T0" fmla="*/ 0 w 159"/>
              <a:gd name="T1" fmla="*/ 0 h 273"/>
              <a:gd name="T2" fmla="*/ 2147483646 w 159"/>
              <a:gd name="T3" fmla="*/ 2147483646 h 273"/>
              <a:gd name="T4" fmla="*/ 2147483646 w 159"/>
              <a:gd name="T5" fmla="*/ 2147483646 h 273"/>
              <a:gd name="T6" fmla="*/ 0 60000 65536"/>
              <a:gd name="T7" fmla="*/ 0 60000 65536"/>
              <a:gd name="T8" fmla="*/ 0 60000 65536"/>
              <a:gd name="T9" fmla="*/ 0 w 159"/>
              <a:gd name="T10" fmla="*/ 0 h 273"/>
              <a:gd name="T11" fmla="*/ 159 w 159"/>
              <a:gd name="T12" fmla="*/ 273 h 2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" h="273">
                <a:moveTo>
                  <a:pt x="0" y="0"/>
                </a:moveTo>
                <a:cubicBezTo>
                  <a:pt x="56" y="23"/>
                  <a:pt x="113" y="46"/>
                  <a:pt x="136" y="91"/>
                </a:cubicBezTo>
                <a:cubicBezTo>
                  <a:pt x="159" y="136"/>
                  <a:pt x="136" y="243"/>
                  <a:pt x="136" y="273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5" name="AutoShape 3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7286" y="7114041"/>
            <a:ext cx="1038859" cy="77914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25" name="Oval 33"/>
          <p:cNvSpPr>
            <a:spLocks noChangeArrowheads="1"/>
          </p:cNvSpPr>
          <p:nvPr/>
        </p:nvSpPr>
        <p:spPr bwMode="auto">
          <a:xfrm>
            <a:off x="6629401" y="5143500"/>
            <a:ext cx="2994661" cy="950596"/>
          </a:xfrm>
          <a:prstGeom prst="ellipse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 eaLnBrk="1" hangingPunct="1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Неправильно!</a:t>
            </a:r>
            <a:endParaRPr lang="ru-RU" sz="32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37" name="Text Box 34"/>
          <p:cNvSpPr txBox="1">
            <a:spLocks noChangeArrowheads="1"/>
          </p:cNvSpPr>
          <p:nvPr/>
        </p:nvSpPr>
        <p:spPr bwMode="auto">
          <a:xfrm>
            <a:off x="11463021" y="7052310"/>
            <a:ext cx="55393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S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8" name="Text Box 35"/>
          <p:cNvSpPr txBox="1">
            <a:spLocks noChangeArrowheads="1"/>
          </p:cNvSpPr>
          <p:nvPr/>
        </p:nvSpPr>
        <p:spPr bwMode="auto">
          <a:xfrm>
            <a:off x="7891782" y="1177290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K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39" name="Text Box 36"/>
          <p:cNvSpPr txBox="1">
            <a:spLocks noChangeArrowheads="1"/>
          </p:cNvSpPr>
          <p:nvPr/>
        </p:nvSpPr>
        <p:spPr bwMode="auto">
          <a:xfrm>
            <a:off x="11463022" y="2819400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D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0" name="Text Box 37"/>
          <p:cNvSpPr txBox="1">
            <a:spLocks noChangeArrowheads="1"/>
          </p:cNvSpPr>
          <p:nvPr/>
        </p:nvSpPr>
        <p:spPr bwMode="auto">
          <a:xfrm>
            <a:off x="518161" y="3769996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1541" name="Text Box 38"/>
          <p:cNvSpPr txBox="1">
            <a:spLocks noChangeArrowheads="1"/>
          </p:cNvSpPr>
          <p:nvPr/>
        </p:nvSpPr>
        <p:spPr bwMode="auto">
          <a:xfrm>
            <a:off x="5702301" y="4029076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N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2" name="Text Box 39"/>
          <p:cNvSpPr txBox="1">
            <a:spLocks noChangeArrowheads="1"/>
          </p:cNvSpPr>
          <p:nvPr/>
        </p:nvSpPr>
        <p:spPr bwMode="auto">
          <a:xfrm>
            <a:off x="788483" y="6126692"/>
            <a:ext cx="52989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uz-Latn-UZ" sz="3400" b="1" dirty="0" smtClean="0">
                <a:latin typeface="Arial" pitchFamily="34" charset="0"/>
                <a:cs typeface="Arial" pitchFamily="34" charset="0"/>
              </a:rPr>
              <a:t>L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3" name="Text Box 40"/>
          <p:cNvSpPr txBox="1">
            <a:spLocks noChangeArrowheads="1"/>
          </p:cNvSpPr>
          <p:nvPr/>
        </p:nvSpPr>
        <p:spPr bwMode="auto">
          <a:xfrm>
            <a:off x="7774941" y="6360796"/>
            <a:ext cx="60363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O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4" name="Text Box 41"/>
          <p:cNvSpPr txBox="1">
            <a:spLocks noChangeArrowheads="1"/>
          </p:cNvSpPr>
          <p:nvPr/>
        </p:nvSpPr>
        <p:spPr bwMode="auto">
          <a:xfrm>
            <a:off x="4894581" y="1177290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C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5" name="Text Box 42"/>
          <p:cNvSpPr txBox="1">
            <a:spLocks noChangeArrowheads="1"/>
          </p:cNvSpPr>
          <p:nvPr/>
        </p:nvSpPr>
        <p:spPr bwMode="auto">
          <a:xfrm>
            <a:off x="6738622" y="3423286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B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6" name="Text Box 43"/>
          <p:cNvSpPr txBox="1">
            <a:spLocks noChangeArrowheads="1"/>
          </p:cNvSpPr>
          <p:nvPr/>
        </p:nvSpPr>
        <p:spPr bwMode="auto">
          <a:xfrm>
            <a:off x="9504680" y="3078480"/>
            <a:ext cx="627677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M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7" name="Text Box 44"/>
          <p:cNvSpPr txBox="1">
            <a:spLocks noChangeArrowheads="1"/>
          </p:cNvSpPr>
          <p:nvPr/>
        </p:nvSpPr>
        <p:spPr bwMode="auto">
          <a:xfrm>
            <a:off x="14061440" y="312420"/>
            <a:ext cx="55393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E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548" name="Text Box 45"/>
          <p:cNvSpPr txBox="1">
            <a:spLocks noChangeArrowheads="1"/>
          </p:cNvSpPr>
          <p:nvPr/>
        </p:nvSpPr>
        <p:spPr bwMode="auto">
          <a:xfrm>
            <a:off x="7891781" y="4114800"/>
            <a:ext cx="52989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>
                <a:latin typeface="Arial" pitchFamily="34" charset="0"/>
                <a:cs typeface="Arial" pitchFamily="34" charset="0"/>
              </a:rPr>
              <a:t>Z</a:t>
            </a:r>
            <a:endParaRPr lang="ru-RU" sz="3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765503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7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39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74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5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02312E-6 L -0.52361 0.0682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81" y="33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8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0800000">
                                      <p:cBhvr>
                                        <p:cTn id="24" dur="1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52361 0.06821 L 0.00399 0.005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72" y="-3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4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7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39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87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8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401"/>
                  </p:tgtEl>
                </p:cond>
              </p:nextCondLst>
            </p:seq>
          </p:childTnLst>
        </p:cTn>
      </p:par>
    </p:tnLst>
    <p:bldLst>
      <p:bldP spid="187395" grpId="0" animBg="1"/>
      <p:bldP spid="187395" grpId="1" animBg="1"/>
      <p:bldP spid="187395" grpId="2" animBg="1"/>
      <p:bldP spid="187395" grpId="3" animBg="1"/>
      <p:bldP spid="187420" grpId="0" animBg="1"/>
      <p:bldP spid="187425" grpId="0" animBg="1"/>
      <p:bldP spid="187425" grpId="1" animBg="1"/>
      <p:bldP spid="187425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18"/>
          <p:cNvSpPr>
            <a:spLocks/>
          </p:cNvSpPr>
          <p:nvPr/>
        </p:nvSpPr>
        <p:spPr bwMode="auto">
          <a:xfrm flipH="1" flipV="1">
            <a:off x="3075480" y="2611755"/>
            <a:ext cx="4493261" cy="4074796"/>
          </a:xfrm>
          <a:custGeom>
            <a:avLst/>
            <a:gdLst>
              <a:gd name="T0" fmla="*/ 2147483646 w 1769"/>
              <a:gd name="T1" fmla="*/ 2147483646 h 2139"/>
              <a:gd name="T2" fmla="*/ 0 w 1769"/>
              <a:gd name="T3" fmla="*/ 2147483646 h 2139"/>
              <a:gd name="T4" fmla="*/ 2147483646 w 1769"/>
              <a:gd name="T5" fmla="*/ 0 h 2139"/>
              <a:gd name="T6" fmla="*/ 2147483646 w 1769"/>
              <a:gd name="T7" fmla="*/ 2147483646 h 2139"/>
              <a:gd name="T8" fmla="*/ 2147483646 w 1769"/>
              <a:gd name="T9" fmla="*/ 2147483646 h 2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9"/>
              <a:gd name="T16" fmla="*/ 0 h 2139"/>
              <a:gd name="T17" fmla="*/ 1769 w 1769"/>
              <a:gd name="T18" fmla="*/ 2139 h 2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9" h="2139">
                <a:moveTo>
                  <a:pt x="227" y="1769"/>
                </a:moveTo>
                <a:lnTo>
                  <a:pt x="0" y="907"/>
                </a:lnTo>
                <a:lnTo>
                  <a:pt x="1769" y="0"/>
                </a:lnTo>
                <a:lnTo>
                  <a:pt x="326" y="2139"/>
                </a:lnTo>
                <a:lnTo>
                  <a:pt x="227" y="176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Freeform 4"/>
          <p:cNvSpPr>
            <a:spLocks/>
          </p:cNvSpPr>
          <p:nvPr/>
        </p:nvSpPr>
        <p:spPr bwMode="auto">
          <a:xfrm>
            <a:off x="2270302" y="2626995"/>
            <a:ext cx="4493259" cy="4074796"/>
          </a:xfrm>
          <a:custGeom>
            <a:avLst/>
            <a:gdLst>
              <a:gd name="T0" fmla="*/ 2147483646 w 1769"/>
              <a:gd name="T1" fmla="*/ 2147483646 h 2139"/>
              <a:gd name="T2" fmla="*/ 0 w 1769"/>
              <a:gd name="T3" fmla="*/ 2147483646 h 2139"/>
              <a:gd name="T4" fmla="*/ 2147483646 w 1769"/>
              <a:gd name="T5" fmla="*/ 0 h 2139"/>
              <a:gd name="T6" fmla="*/ 2147483646 w 1769"/>
              <a:gd name="T7" fmla="*/ 2147483646 h 2139"/>
              <a:gd name="T8" fmla="*/ 2147483646 w 1769"/>
              <a:gd name="T9" fmla="*/ 2147483646 h 2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9"/>
              <a:gd name="T16" fmla="*/ 0 h 2139"/>
              <a:gd name="T17" fmla="*/ 1769 w 1769"/>
              <a:gd name="T18" fmla="*/ 2139 h 2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9" h="2139">
                <a:moveTo>
                  <a:pt x="227" y="1769"/>
                </a:moveTo>
                <a:lnTo>
                  <a:pt x="0" y="907"/>
                </a:lnTo>
                <a:lnTo>
                  <a:pt x="1769" y="0"/>
                </a:lnTo>
                <a:lnTo>
                  <a:pt x="326" y="2139"/>
                </a:lnTo>
                <a:lnTo>
                  <a:pt x="227" y="176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3541" name="Freeform 5"/>
          <p:cNvSpPr>
            <a:spLocks/>
          </p:cNvSpPr>
          <p:nvPr/>
        </p:nvSpPr>
        <p:spPr bwMode="auto">
          <a:xfrm>
            <a:off x="3128821" y="2678431"/>
            <a:ext cx="4439920" cy="4008120"/>
          </a:xfrm>
          <a:custGeom>
            <a:avLst/>
            <a:gdLst>
              <a:gd name="T0" fmla="*/ 2147483646 w 1748"/>
              <a:gd name="T1" fmla="*/ 2147483646 h 2104"/>
              <a:gd name="T2" fmla="*/ 2147483646 w 1748"/>
              <a:gd name="T3" fmla="*/ 2147483646 h 2104"/>
              <a:gd name="T4" fmla="*/ 0 w 1748"/>
              <a:gd name="T5" fmla="*/ 2147483646 h 2104"/>
              <a:gd name="T6" fmla="*/ 2147483646 w 1748"/>
              <a:gd name="T7" fmla="*/ 0 h 2104"/>
              <a:gd name="T8" fmla="*/ 2147483646 w 1748"/>
              <a:gd name="T9" fmla="*/ 2147483646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48"/>
              <a:gd name="T16" fmla="*/ 0 h 2104"/>
              <a:gd name="T17" fmla="*/ 1748 w 1748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48" h="2104">
                <a:moveTo>
                  <a:pt x="1748" y="1204"/>
                </a:moveTo>
                <a:lnTo>
                  <a:pt x="1748" y="1200"/>
                </a:lnTo>
                <a:lnTo>
                  <a:pt x="0" y="2104"/>
                </a:lnTo>
                <a:lnTo>
                  <a:pt x="1420" y="0"/>
                </a:lnTo>
                <a:lnTo>
                  <a:pt x="1748" y="120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2501440" y="6633211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1579422" y="4008121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6649262" y="2021205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7568742" y="4613911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Freeform 10"/>
          <p:cNvSpPr>
            <a:spLocks/>
          </p:cNvSpPr>
          <p:nvPr/>
        </p:nvSpPr>
        <p:spPr bwMode="auto">
          <a:xfrm>
            <a:off x="2961182" y="6254116"/>
            <a:ext cx="462280" cy="87630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562" name="Freeform 11"/>
          <p:cNvSpPr>
            <a:spLocks/>
          </p:cNvSpPr>
          <p:nvPr/>
        </p:nvSpPr>
        <p:spPr bwMode="auto">
          <a:xfrm flipH="1" flipV="1">
            <a:off x="6418121" y="2969896"/>
            <a:ext cx="462280" cy="87630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63" name="Group 14"/>
          <p:cNvGrpSpPr>
            <a:grpSpLocks/>
          </p:cNvGrpSpPr>
          <p:nvPr/>
        </p:nvGrpSpPr>
        <p:grpSpPr bwMode="auto">
          <a:xfrm>
            <a:off x="3377741" y="6316981"/>
            <a:ext cx="243840" cy="198120"/>
            <a:chOff x="2046" y="2782"/>
            <a:chExt cx="96" cy="104"/>
          </a:xfrm>
        </p:grpSpPr>
        <p:sp>
          <p:nvSpPr>
            <p:cNvPr id="23572" name="Freeform 12"/>
            <p:cNvSpPr>
              <a:spLocks/>
            </p:cNvSpPr>
            <p:nvPr/>
          </p:nvSpPr>
          <p:spPr bwMode="auto">
            <a:xfrm>
              <a:off x="2066" y="2782"/>
              <a:ext cx="76" cy="88"/>
            </a:xfrm>
            <a:custGeom>
              <a:avLst/>
              <a:gdLst>
                <a:gd name="T0" fmla="*/ 0 w 76"/>
                <a:gd name="T1" fmla="*/ 0 h 88"/>
                <a:gd name="T2" fmla="*/ 56 w 76"/>
                <a:gd name="T3" fmla="*/ 24 h 88"/>
                <a:gd name="T4" fmla="*/ 76 w 76"/>
                <a:gd name="T5" fmla="*/ 88 h 88"/>
                <a:gd name="T6" fmla="*/ 0 60000 65536"/>
                <a:gd name="T7" fmla="*/ 0 60000 65536"/>
                <a:gd name="T8" fmla="*/ 0 60000 65536"/>
                <a:gd name="T9" fmla="*/ 0 w 76"/>
                <a:gd name="T10" fmla="*/ 0 h 88"/>
                <a:gd name="T11" fmla="*/ 76 w 76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" h="88">
                  <a:moveTo>
                    <a:pt x="0" y="0"/>
                  </a:moveTo>
                  <a:cubicBezTo>
                    <a:pt x="9" y="3"/>
                    <a:pt x="43" y="9"/>
                    <a:pt x="56" y="24"/>
                  </a:cubicBezTo>
                  <a:cubicBezTo>
                    <a:pt x="69" y="39"/>
                    <a:pt x="72" y="75"/>
                    <a:pt x="76" y="88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3" name="Freeform 13"/>
            <p:cNvSpPr>
              <a:spLocks/>
            </p:cNvSpPr>
            <p:nvPr/>
          </p:nvSpPr>
          <p:spPr bwMode="auto">
            <a:xfrm>
              <a:off x="2046" y="2814"/>
              <a:ext cx="56" cy="72"/>
            </a:xfrm>
            <a:custGeom>
              <a:avLst/>
              <a:gdLst>
                <a:gd name="T0" fmla="*/ 0 w 56"/>
                <a:gd name="T1" fmla="*/ 0 h 72"/>
                <a:gd name="T2" fmla="*/ 44 w 56"/>
                <a:gd name="T3" fmla="*/ 20 h 72"/>
                <a:gd name="T4" fmla="*/ 56 w 56"/>
                <a:gd name="T5" fmla="*/ 72 h 72"/>
                <a:gd name="T6" fmla="*/ 0 60000 65536"/>
                <a:gd name="T7" fmla="*/ 0 60000 65536"/>
                <a:gd name="T8" fmla="*/ 0 60000 65536"/>
                <a:gd name="T9" fmla="*/ 0 w 56"/>
                <a:gd name="T10" fmla="*/ 0 h 72"/>
                <a:gd name="T11" fmla="*/ 56 w 56"/>
                <a:gd name="T12" fmla="*/ 72 h 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72">
                  <a:moveTo>
                    <a:pt x="0" y="0"/>
                  </a:moveTo>
                  <a:cubicBezTo>
                    <a:pt x="8" y="3"/>
                    <a:pt x="35" y="8"/>
                    <a:pt x="44" y="20"/>
                  </a:cubicBezTo>
                  <a:cubicBezTo>
                    <a:pt x="53" y="32"/>
                    <a:pt x="54" y="61"/>
                    <a:pt x="56" y="72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564" name="Group 15"/>
          <p:cNvGrpSpPr>
            <a:grpSpLocks/>
          </p:cNvGrpSpPr>
          <p:nvPr/>
        </p:nvGrpSpPr>
        <p:grpSpPr bwMode="auto">
          <a:xfrm flipH="1" flipV="1">
            <a:off x="6186981" y="2798445"/>
            <a:ext cx="243840" cy="198120"/>
            <a:chOff x="2046" y="2782"/>
            <a:chExt cx="96" cy="104"/>
          </a:xfrm>
        </p:grpSpPr>
        <p:sp>
          <p:nvSpPr>
            <p:cNvPr id="23570" name="Freeform 16"/>
            <p:cNvSpPr>
              <a:spLocks/>
            </p:cNvSpPr>
            <p:nvPr/>
          </p:nvSpPr>
          <p:spPr bwMode="auto">
            <a:xfrm>
              <a:off x="2066" y="2782"/>
              <a:ext cx="76" cy="88"/>
            </a:xfrm>
            <a:custGeom>
              <a:avLst/>
              <a:gdLst>
                <a:gd name="T0" fmla="*/ 0 w 76"/>
                <a:gd name="T1" fmla="*/ 0 h 88"/>
                <a:gd name="T2" fmla="*/ 56 w 76"/>
                <a:gd name="T3" fmla="*/ 24 h 88"/>
                <a:gd name="T4" fmla="*/ 76 w 76"/>
                <a:gd name="T5" fmla="*/ 88 h 88"/>
                <a:gd name="T6" fmla="*/ 0 60000 65536"/>
                <a:gd name="T7" fmla="*/ 0 60000 65536"/>
                <a:gd name="T8" fmla="*/ 0 60000 65536"/>
                <a:gd name="T9" fmla="*/ 0 w 76"/>
                <a:gd name="T10" fmla="*/ 0 h 88"/>
                <a:gd name="T11" fmla="*/ 76 w 76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" h="88">
                  <a:moveTo>
                    <a:pt x="0" y="0"/>
                  </a:moveTo>
                  <a:cubicBezTo>
                    <a:pt x="9" y="3"/>
                    <a:pt x="43" y="9"/>
                    <a:pt x="56" y="24"/>
                  </a:cubicBezTo>
                  <a:cubicBezTo>
                    <a:pt x="69" y="39"/>
                    <a:pt x="72" y="75"/>
                    <a:pt x="76" y="88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71" name="Freeform 17"/>
            <p:cNvSpPr>
              <a:spLocks/>
            </p:cNvSpPr>
            <p:nvPr/>
          </p:nvSpPr>
          <p:spPr bwMode="auto">
            <a:xfrm>
              <a:off x="2046" y="2814"/>
              <a:ext cx="56" cy="72"/>
            </a:xfrm>
            <a:custGeom>
              <a:avLst/>
              <a:gdLst>
                <a:gd name="T0" fmla="*/ 0 w 56"/>
                <a:gd name="T1" fmla="*/ 0 h 72"/>
                <a:gd name="T2" fmla="*/ 44 w 56"/>
                <a:gd name="T3" fmla="*/ 20 h 72"/>
                <a:gd name="T4" fmla="*/ 56 w 56"/>
                <a:gd name="T5" fmla="*/ 72 h 72"/>
                <a:gd name="T6" fmla="*/ 0 60000 65536"/>
                <a:gd name="T7" fmla="*/ 0 60000 65536"/>
                <a:gd name="T8" fmla="*/ 0 60000 65536"/>
                <a:gd name="T9" fmla="*/ 0 w 56"/>
                <a:gd name="T10" fmla="*/ 0 h 72"/>
                <a:gd name="T11" fmla="*/ 56 w 56"/>
                <a:gd name="T12" fmla="*/ 72 h 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72">
                  <a:moveTo>
                    <a:pt x="0" y="0"/>
                  </a:moveTo>
                  <a:cubicBezTo>
                    <a:pt x="8" y="3"/>
                    <a:pt x="35" y="8"/>
                    <a:pt x="44" y="20"/>
                  </a:cubicBezTo>
                  <a:cubicBezTo>
                    <a:pt x="53" y="32"/>
                    <a:pt x="54" y="61"/>
                    <a:pt x="56" y="72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3555" name="Freeform 19"/>
          <p:cNvSpPr>
            <a:spLocks/>
          </p:cNvSpPr>
          <p:nvPr/>
        </p:nvSpPr>
        <p:spPr bwMode="auto">
          <a:xfrm>
            <a:off x="4477560" y="4156711"/>
            <a:ext cx="876301" cy="975360"/>
          </a:xfrm>
          <a:custGeom>
            <a:avLst/>
            <a:gdLst>
              <a:gd name="T0" fmla="*/ 2147483646 w 345"/>
              <a:gd name="T1" fmla="*/ 2147483646 h 512"/>
              <a:gd name="T2" fmla="*/ 2147483646 w 345"/>
              <a:gd name="T3" fmla="*/ 2147483646 h 512"/>
              <a:gd name="T4" fmla="*/ 2147483646 w 345"/>
              <a:gd name="T5" fmla="*/ 2147483646 h 512"/>
              <a:gd name="T6" fmla="*/ 2147483646 w 345"/>
              <a:gd name="T7" fmla="*/ 0 h 512"/>
              <a:gd name="T8" fmla="*/ 0 60000 65536"/>
              <a:gd name="T9" fmla="*/ 0 60000 65536"/>
              <a:gd name="T10" fmla="*/ 0 60000 65536"/>
              <a:gd name="T11" fmla="*/ 0 60000 65536"/>
              <a:gd name="T12" fmla="*/ 0 w 345"/>
              <a:gd name="T13" fmla="*/ 0 h 512"/>
              <a:gd name="T14" fmla="*/ 345 w 345"/>
              <a:gd name="T15" fmla="*/ 512 h 5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5" h="512">
                <a:moveTo>
                  <a:pt x="83" y="512"/>
                </a:moveTo>
                <a:cubicBezTo>
                  <a:pt x="41" y="421"/>
                  <a:pt x="0" y="330"/>
                  <a:pt x="38" y="285"/>
                </a:cubicBezTo>
                <a:cubicBezTo>
                  <a:pt x="76" y="240"/>
                  <a:pt x="275" y="287"/>
                  <a:pt x="310" y="240"/>
                </a:cubicBezTo>
                <a:cubicBezTo>
                  <a:pt x="345" y="193"/>
                  <a:pt x="262" y="50"/>
                  <a:pt x="249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66" name="Group 23"/>
          <p:cNvGrpSpPr>
            <a:grpSpLocks/>
          </p:cNvGrpSpPr>
          <p:nvPr/>
        </p:nvGrpSpPr>
        <p:grpSpPr bwMode="auto">
          <a:xfrm>
            <a:off x="424881" y="2169533"/>
            <a:ext cx="6019799" cy="615316"/>
            <a:chOff x="249" y="436"/>
            <a:chExt cx="2370" cy="323"/>
          </a:xfrm>
        </p:grpSpPr>
        <p:sp>
          <p:nvSpPr>
            <p:cNvPr id="23567" name="Text Box 20"/>
            <p:cNvSpPr txBox="1">
              <a:spLocks noChangeArrowheads="1"/>
            </p:cNvSpPr>
            <p:nvPr/>
          </p:nvSpPr>
          <p:spPr bwMode="auto">
            <a:xfrm>
              <a:off x="249" y="436"/>
              <a:ext cx="2370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912813"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defTabSz="912813"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defTabSz="912813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defTabSz="912813"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defTabSz="912813"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3400" b="1" dirty="0">
                  <a:latin typeface="Arial" pitchFamily="34" charset="0"/>
                  <a:cs typeface="Arial" pitchFamily="34" charset="0"/>
                </a:rPr>
                <a:t>Доказать:       АВС =    </a:t>
              </a:r>
              <a:r>
                <a:rPr lang="ru-RU" sz="3400" b="1" dirty="0" smtClean="0">
                  <a:latin typeface="Arial" pitchFamily="34" charset="0"/>
                  <a:cs typeface="Arial" pitchFamily="34" charset="0"/>
                </a:rPr>
                <a:t>С</a:t>
              </a:r>
              <a:r>
                <a:rPr lang="en-US" sz="3400" b="1" dirty="0">
                  <a:latin typeface="Arial" pitchFamily="34" charset="0"/>
                  <a:cs typeface="Arial" pitchFamily="34" charset="0"/>
                </a:rPr>
                <a:t>D</a:t>
              </a:r>
              <a:r>
                <a:rPr lang="uk-UA" sz="3400" b="1" dirty="0">
                  <a:latin typeface="Arial" pitchFamily="34" charset="0"/>
                  <a:cs typeface="Arial" pitchFamily="34" charset="0"/>
                </a:rPr>
                <a:t>А</a:t>
              </a:r>
              <a:endParaRPr lang="ru-RU" sz="3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568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570576"/>
                </p:ext>
              </p:extLst>
            </p:nvPr>
          </p:nvGraphicFramePr>
          <p:xfrm>
            <a:off x="1287" y="438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90" name="Формула" r:id="rId4" imgW="139579" imgH="164957" progId="Equation.3">
                    <p:embed/>
                  </p:oleObj>
                </mc:Choice>
                <mc:Fallback>
                  <p:oleObj name="Формула" r:id="rId4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87" y="438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69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3802513"/>
                </p:ext>
              </p:extLst>
            </p:nvPr>
          </p:nvGraphicFramePr>
          <p:xfrm>
            <a:off x="1960" y="436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91" name="Формула" r:id="rId6" imgW="139579" imgH="164957" progId="Equation.3">
                    <p:embed/>
                  </p:oleObj>
                </mc:Choice>
                <mc:Fallback>
                  <p:oleObj name="Формула" r:id="rId6" imgW="139579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0" y="436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extBox 1"/>
          <p:cNvSpPr txBox="1"/>
          <p:nvPr/>
        </p:nvSpPr>
        <p:spPr>
          <a:xfrm>
            <a:off x="6925579" y="171762"/>
            <a:ext cx="20134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427992" y="749451"/>
            <a:ext cx="8177239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прямоугольник</a:t>
            </a:r>
          </a:p>
          <a:p>
            <a:r>
              <a:rPr lang="uz-Cyrl-UZ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uz-Cyrl-UZ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CAB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z-Cyrl-UZ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CAD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ACB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924310" y="2795832"/>
            <a:ext cx="677525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1) ∠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CAB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7944738" y="3481727"/>
            <a:ext cx="677525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uz-Cyrl-UZ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CAD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ACB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9353151" y="1352848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8605231" y="4290745"/>
            <a:ext cx="51869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АС-общая сторона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568742" y="2098954"/>
            <a:ext cx="680332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4524847" y="6086476"/>
            <a:ext cx="882833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 равенства треугольников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=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67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9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4" dur="2000" fill="hold"/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0533 -0.0050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1" grpId="0" animBg="1"/>
      <p:bldP spid="193541" grpId="1" animBg="1"/>
      <p:bldP spid="193541" grpId="2" animBg="1"/>
      <p:bldP spid="193555" grpId="0" animBg="1"/>
      <p:bldP spid="28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2.3|2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11006</TotalTime>
  <Words>774</Words>
  <Application>Microsoft Office PowerPoint</Application>
  <PresentationFormat>Произвольный</PresentationFormat>
  <Paragraphs>203</Paragraphs>
  <Slides>14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769</cp:revision>
  <dcterms:created xsi:type="dcterms:W3CDTF">2020-04-09T07:32:19Z</dcterms:created>
  <dcterms:modified xsi:type="dcterms:W3CDTF">2021-02-18T17:32:24Z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